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408" r:id="rId2"/>
    <p:sldId id="2409" r:id="rId3"/>
    <p:sldId id="2448" r:id="rId4"/>
    <p:sldId id="2449" r:id="rId5"/>
    <p:sldId id="2450" r:id="rId6"/>
    <p:sldId id="2569" r:id="rId7"/>
    <p:sldId id="2563" r:id="rId8"/>
    <p:sldId id="2586" r:id="rId9"/>
    <p:sldId id="2391" r:id="rId10"/>
    <p:sldId id="2502" r:id="rId11"/>
    <p:sldId id="2585" r:id="rId12"/>
    <p:sldId id="2591" r:id="rId13"/>
    <p:sldId id="2503" r:id="rId14"/>
    <p:sldId id="2504" r:id="rId15"/>
    <p:sldId id="2505" r:id="rId16"/>
    <p:sldId id="2506" r:id="rId17"/>
    <p:sldId id="2528" r:id="rId18"/>
    <p:sldId id="2572" r:id="rId19"/>
    <p:sldId id="2534" r:id="rId20"/>
    <p:sldId id="2573" r:id="rId21"/>
    <p:sldId id="2564" r:id="rId22"/>
    <p:sldId id="2532" r:id="rId23"/>
    <p:sldId id="2507" r:id="rId24"/>
    <p:sldId id="2542" r:id="rId25"/>
    <p:sldId id="2581" r:id="rId26"/>
    <p:sldId id="2582" r:id="rId27"/>
    <p:sldId id="2583" r:id="rId28"/>
    <p:sldId id="2618" r:id="rId29"/>
    <p:sldId id="2620" r:id="rId30"/>
    <p:sldId id="2589" r:id="rId31"/>
    <p:sldId id="2590" r:id="rId32"/>
    <p:sldId id="2622" r:id="rId33"/>
    <p:sldId id="2623" r:id="rId34"/>
    <p:sldId id="2624" r:id="rId35"/>
    <p:sldId id="2625" r:id="rId36"/>
    <p:sldId id="2616" r:id="rId37"/>
    <p:sldId id="2617" r:id="rId38"/>
    <p:sldId id="2621" r:id="rId39"/>
    <p:sldId id="2584" r:id="rId40"/>
    <p:sldId id="2626" r:id="rId41"/>
    <p:sldId id="2495" r:id="rId42"/>
    <p:sldId id="2439" r:id="rId43"/>
    <p:sldId id="2619" r:id="rId4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CCFF"/>
    <a:srgbClr val="0000FF"/>
    <a:srgbClr val="FFFF99"/>
    <a:srgbClr val="33CC33"/>
    <a:srgbClr val="FF00FF"/>
    <a:srgbClr val="0099FF"/>
    <a:srgbClr val="FFFF00"/>
    <a:srgbClr val="A500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1654" autoAdjust="0"/>
  </p:normalViewPr>
  <p:slideViewPr>
    <p:cSldViewPr>
      <p:cViewPr varScale="1">
        <p:scale>
          <a:sx n="80" d="100"/>
          <a:sy n="80" d="100"/>
        </p:scale>
        <p:origin x="16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7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cs typeface="Calibri" panose="020F0502020204030204" pitchFamily="34" charset="0"/>
              </a:rPr>
              <a:t>THE BOOK OF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1242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Dr. Andy Woods</a:t>
            </a:r>
          </a:p>
        </p:txBody>
      </p:sp>
      <p:pic>
        <p:nvPicPr>
          <p:cNvPr id="1026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84" y="1907066"/>
            <a:ext cx="7897232" cy="3200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407" y="1905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2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2050"/>
            <a:ext cx="91440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b="1" u="sng" dirty="0">
                <a:solidFill>
                  <a:srgbClr val="FFFFCC"/>
                </a:solidFill>
              </a:rPr>
              <a:t>Nebuchadnezzar’s dream (2:1)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 demands the revelation &amp; interpretation (2:2-13)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Dream revealed to Daniel (2:14-23)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recitation &amp; interpretation of the dream (2:24-30)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The dream’s contents &amp; interpretation (2:31-45)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promotion (2:46-49)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AND VERSE IN DANIEL</a:t>
                      </a:r>
                      <a:endParaRPr kumimoji="1" lang="en-US" altLang="en-US" sz="2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" y="0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Age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into Babylonian Captivity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sng" strike="noStrike" cap="none" normalizeH="0" baseline="3000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sng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15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407" y="1905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2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2050"/>
            <a:ext cx="9144000" cy="470535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Nebuchadnezzar’s dream (2:1)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b="1" u="sng" dirty="0">
                <a:solidFill>
                  <a:srgbClr val="FFFFCC"/>
                </a:solidFill>
              </a:rPr>
              <a:t>Nebuchadnezzar demands the revelation &amp; interpretation (2:2-13)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Dream revealed to Daniel (2:14-23)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recitation &amp; interpretation of the dream (2:24-30)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The dream’s contents &amp; interpretation (2:31-45)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promotion (2:46-49)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407" y="1905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2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2050"/>
            <a:ext cx="91440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Nebuchadnezzar’s dream (2:1)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 demands the revelation &amp; interpretation (2:2-13)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b="1" u="sng" dirty="0">
                <a:solidFill>
                  <a:srgbClr val="FFFFCC"/>
                </a:solidFill>
              </a:rPr>
              <a:t>Dream revealed to Daniel (2:14-23)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recitation &amp; interpretation of the dream (2:24-30)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The dream’s contents &amp; interpretation (2:31-45)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promotion (2:46-49)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407" y="1905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2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2050"/>
            <a:ext cx="91440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Nebuchadnezzar’s dream (2:1)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 demands the revelation &amp; interpretation (2:2-13)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Dream revealed to Daniel (2:14-23)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600" b="1" u="sng" dirty="0">
                <a:solidFill>
                  <a:srgbClr val="FFFFCC"/>
                </a:solidFill>
              </a:rPr>
              <a:t>Daniel’s recitation &amp; interpretation of the dream (2:24-30)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The dream’s contents &amp; interpretation (2:31-45)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promotion (2:46-49)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407" y="1905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2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2050"/>
            <a:ext cx="91440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Nebuchadnezzar’s dream (2:1)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 demands the revelation &amp; interpretation (2:2-13)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Dream revealed to Daniel (2:14-23)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recitation &amp; interpretation of the dream (2:24-30)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b="1" u="sng" dirty="0">
                <a:solidFill>
                  <a:srgbClr val="FFFFCC"/>
                </a:solidFill>
              </a:rPr>
              <a:t>The dream’s contents &amp; interpretation (2:31-45)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promotion (2:46-49)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Contents &amp; Interpretation of the Dream (2:24-30)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946275"/>
            <a:ext cx="5867400" cy="20161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4000" dirty="0"/>
              <a:t>Contents (2:31-35)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4000" dirty="0"/>
              <a:t>Interpretation (2:36-45)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49905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Contents &amp; Interpretation of the Dream (2:24-30)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946275"/>
            <a:ext cx="5867400" cy="201612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4000" b="1" u="sng" dirty="0">
                <a:solidFill>
                  <a:srgbClr val="FFFFCC"/>
                </a:solidFill>
              </a:rPr>
              <a:t>Contents (2:31-35)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4000" dirty="0"/>
              <a:t>Interpretation (2:36-45)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02012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45720"/>
            <a:ext cx="4378881" cy="6766560"/>
          </a:xfrm>
          <a:prstGeom prst="rect">
            <a:avLst/>
          </a:prstGeom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33400" y="1981200"/>
            <a:ext cx="220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kern="0" dirty="0"/>
              <a:t>Statue </a:t>
            </a:r>
          </a:p>
          <a:p>
            <a:pPr algn="ctr" eaLnBrk="1" hangingPunct="1"/>
            <a:r>
              <a:rPr lang="en-US" altLang="en-US" kern="0" dirty="0"/>
              <a:t>&amp; </a:t>
            </a:r>
          </a:p>
          <a:p>
            <a:pPr algn="ctr" eaLnBrk="1" hangingPunct="1"/>
            <a:r>
              <a:rPr lang="en-US" altLang="en-US" kern="0" dirty="0"/>
              <a:t>Stone</a:t>
            </a:r>
          </a:p>
        </p:txBody>
      </p:sp>
    </p:spTree>
    <p:extLst>
      <p:ext uri="{BB962C8B-B14F-4D97-AF65-F5344CB8AC3E}">
        <p14:creationId xmlns:p14="http://schemas.microsoft.com/office/powerpoint/2010/main" val="39579103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Message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15"/>
            <a:ext cx="5981700" cy="196538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600" dirty="0"/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19" y="4419600"/>
            <a:ext cx="4347959" cy="16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Contents &amp; Interpretation of the Dream (2:24-30)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946275"/>
            <a:ext cx="58674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4000" dirty="0"/>
              <a:t>Contents (2:31-35)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4000" b="1" u="sng" dirty="0">
                <a:solidFill>
                  <a:srgbClr val="FFFFCC"/>
                </a:solidFill>
              </a:rPr>
              <a:t>Interpretation (2:36-45)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57057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026" descr="C:\STATUE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4538663" cy="655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81200"/>
            <a:ext cx="2209800" cy="2895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Statue </a:t>
            </a:r>
            <a:br>
              <a:rPr lang="en-US" altLang="en-US" dirty="0"/>
            </a:br>
            <a:r>
              <a:rPr lang="en-US" altLang="en-US" dirty="0"/>
              <a:t>&amp; </a:t>
            </a:r>
            <a:br>
              <a:rPr lang="en-US" altLang="en-US" dirty="0"/>
            </a:br>
            <a:r>
              <a:rPr lang="en-US" altLang="en-US" dirty="0"/>
              <a:t>Stone</a:t>
            </a:r>
          </a:p>
        </p:txBody>
      </p:sp>
    </p:spTree>
    <p:extLst>
      <p:ext uri="{BB962C8B-B14F-4D97-AF65-F5344CB8AC3E}">
        <p14:creationId xmlns:p14="http://schemas.microsoft.com/office/powerpoint/2010/main" val="12742365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048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6 Empires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740897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Babylon (2:36-38) 605-539 BC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Media-Persia (2:39a) 539-331 BC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Greece (2:39b) 331-63 BC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Rome I (2:40) 63 BC – 70 AD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Rome II (2:41-43) Tribulation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Kingdom (2:44-45) After 2</a:t>
            </a:r>
            <a:r>
              <a:rPr lang="en-US" altLang="en-US" baseline="30000" dirty="0"/>
              <a:t>nd</a:t>
            </a:r>
            <a:r>
              <a:rPr lang="en-US" altLang="en-US" dirty="0"/>
              <a:t> Coming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499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407" y="1905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Chapter 2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2050"/>
            <a:ext cx="91440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Nebuchadnezzar’s dream (2:1)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 demands the revelation &amp; interpretation (2:2-13)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Dream revealed to Daniel (2:14-23)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recitation &amp; interpretation of the dream (2:24-30)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The dream’s contents &amp; interpretation (2:31-45)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b="1" u="sng" dirty="0">
                <a:solidFill>
                  <a:srgbClr val="FFFFCC"/>
                </a:solidFill>
              </a:rPr>
              <a:t>Daniel’s promotion (2:46-49)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818" y="52578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The Promotion of Daniel (2:46-49)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0650" y="1600200"/>
            <a:ext cx="63627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Personal honor (2:46)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Praise to God (2:47)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Promotion of Daniel (2:48)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Promotion of Shadrach, Meshach, &amp; Abed-</a:t>
            </a:r>
            <a:r>
              <a:rPr lang="en-US" altLang="en-US" dirty="0" err="1"/>
              <a:t>nego</a:t>
            </a:r>
            <a:r>
              <a:rPr lang="en-US" altLang="en-US" dirty="0"/>
              <a:t> (2:49)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49034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The Promotion of Daniel (2:46-49)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0650" y="1600200"/>
            <a:ext cx="63627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Personal honor (2:46)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Praise to God (2:47)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Promotion of Daniel (2:48)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Promotion of Shadrach, Meshach, &amp; Abed-</a:t>
            </a:r>
            <a:r>
              <a:rPr lang="en-US" altLang="en-US" dirty="0" err="1"/>
              <a:t>nego</a:t>
            </a:r>
            <a:r>
              <a:rPr lang="en-US" altLang="en-US" dirty="0"/>
              <a:t> (2:49)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81375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The Promotion of Daniel (2:46-49)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0650" y="1600200"/>
            <a:ext cx="63627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Personal honor (2:46)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Praise to God (2:47)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Promotion of Daniel (2:48)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Promotion of Shadrach, Meshach, &amp; Abed-</a:t>
            </a:r>
            <a:r>
              <a:rPr lang="en-US" altLang="en-US" dirty="0" err="1"/>
              <a:t>nego</a:t>
            </a:r>
            <a:r>
              <a:rPr lang="en-US" altLang="en-US" dirty="0"/>
              <a:t> (2:49)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2491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The Promotion of Daniel (2:46-49)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0650" y="1600200"/>
            <a:ext cx="63627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Personal honor (2:46)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Praise to God (2:47)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Promotion of Daniel (2:48)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Promotion of Shadrach, Meshach, &amp; Abed-</a:t>
            </a:r>
            <a:r>
              <a:rPr lang="en-US" altLang="en-US" dirty="0" err="1"/>
              <a:t>nego</a:t>
            </a:r>
            <a:r>
              <a:rPr lang="en-US" altLang="en-US" dirty="0"/>
              <a:t> (2:49)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69669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14300" y="152400"/>
            <a:ext cx="89154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Peter 5:6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“Therefore humble yourselves under the mighty hand of God, that </a:t>
            </a:r>
            <a:r>
              <a:rPr lang="en-US" sz="4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may exalt you at the </a:t>
            </a:r>
            <a:r>
              <a:rPr lang="en-US" sz="4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 time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8380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ise men still seek h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05800" cy="461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65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dirty="0"/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1200150" lvl="1" indent="-7429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Intro “Hebrew” (1)</a:t>
            </a:r>
          </a:p>
          <a:p>
            <a:pPr marL="1200150" lvl="1" indent="-7429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Aramaic </a:t>
            </a:r>
            <a:r>
              <a:rPr lang="en-US" sz="3600" i="1" dirty="0"/>
              <a:t>chiasm</a:t>
            </a:r>
            <a:r>
              <a:rPr lang="en-US" sz="3600" dirty="0"/>
              <a:t> (2-7)</a:t>
            </a:r>
          </a:p>
        </p:txBody>
      </p:sp>
    </p:spTree>
    <p:extLst>
      <p:ext uri="{BB962C8B-B14F-4D97-AF65-F5344CB8AC3E}">
        <p14:creationId xmlns:p14="http://schemas.microsoft.com/office/powerpoint/2010/main" val="13713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17" y="115537"/>
            <a:ext cx="8839966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20" y="152400"/>
            <a:ext cx="8702161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7395" name="Oval 3"/>
          <p:cNvSpPr>
            <a:spLocks noChangeArrowheads="1"/>
          </p:cNvSpPr>
          <p:nvPr/>
        </p:nvSpPr>
        <p:spPr bwMode="auto">
          <a:xfrm>
            <a:off x="6858000" y="2895600"/>
            <a:ext cx="1600200" cy="990600"/>
          </a:xfrm>
          <a:prstGeom prst="ellipse">
            <a:avLst/>
          </a:prstGeom>
          <a:noFill/>
          <a:ln w="76200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80639" y="417316"/>
            <a:ext cx="8382727" cy="6023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436114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/>
          <a:lstStyle/>
          <a:p>
            <a:pPr algn="ctr"/>
            <a:r>
              <a:rPr lang="en-US" altLang="en-US" sz="3600" dirty="0">
                <a:cs typeface="Calibri" panose="020F0502020204030204" pitchFamily="34" charset="0"/>
              </a:rPr>
              <a:t>Balaam's 7 Oracles Blessing Israel (23-24)</a:t>
            </a:r>
            <a:r>
              <a:rPr lang="en-US" altLang="en-US" sz="3600" dirty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 marL="514350" indent="-51435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cs typeface="Calibri" panose="020F0502020204030204" pitchFamily="34" charset="0"/>
              </a:rPr>
              <a:t>First oracle (23:1-12), Balaam explained that God’s blessings upon Israel were irrevocable. </a:t>
            </a:r>
          </a:p>
          <a:p>
            <a:pPr marL="514350" indent="-51435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cs typeface="Calibri" panose="020F0502020204030204" pitchFamily="34" charset="0"/>
              </a:rPr>
              <a:t>Second oracle (23:13-26), Balaam explained that the source of Israel’s blessing was her unique relationship to Yahweh</a:t>
            </a:r>
          </a:p>
          <a:p>
            <a:pPr marL="514350" indent="-51435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cs typeface="Calibri" panose="020F0502020204030204" pitchFamily="34" charset="0"/>
              </a:rPr>
              <a:t>Third oracle (23:27–24:14), Balaam extolled Israel’s beauty.</a:t>
            </a:r>
          </a:p>
          <a:p>
            <a:pPr marL="514350" indent="-51435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cs typeface="Calibri" panose="020F0502020204030204" pitchFamily="34" charset="0"/>
              </a:rPr>
              <a:t>Fourth oracle (24:15-19), Balaam explained that a future messianic deliverer (Gen 49:10) would spring forth and exercise dominion from Israel.</a:t>
            </a:r>
            <a:endParaRPr lang="en-US" altLang="en-US" sz="3000" u="sng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2202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13788" cy="4918075"/>
          </a:xfrm>
        </p:spPr>
        <p:txBody>
          <a:bodyPr/>
          <a:lstStyle/>
          <a:p>
            <a:pPr marL="514350" indent="-51435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eriod" startAt="5"/>
              <a:defRPr/>
            </a:pPr>
            <a:r>
              <a:rPr lang="en-US" altLang="en-US" sz="3000" dirty="0">
                <a:cs typeface="Calibri" panose="020F0502020204030204" pitchFamily="34" charset="0"/>
              </a:rPr>
              <a:t>Fifth oracle (</a:t>
            </a:r>
            <a:r>
              <a:rPr lang="en-US" altLang="en-US" sz="3000" dirty="0" err="1">
                <a:cs typeface="Calibri" panose="020F0502020204030204" pitchFamily="34" charset="0"/>
              </a:rPr>
              <a:t>Num</a:t>
            </a:r>
            <a:r>
              <a:rPr lang="en-US" altLang="en-US" sz="3000" dirty="0">
                <a:cs typeface="Calibri" panose="020F0502020204030204" pitchFamily="34" charset="0"/>
              </a:rPr>
              <a:t> 24:20) predicts Amalek’s destruction. Amalek was the first foe that Israel had to fight against after leaving Egypt (Exod 17).</a:t>
            </a:r>
          </a:p>
          <a:p>
            <a:pPr marL="514350" indent="-51435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eriod" startAt="5"/>
              <a:defRPr/>
            </a:pPr>
            <a:r>
              <a:rPr lang="en-US" altLang="en-US" sz="3000" dirty="0">
                <a:cs typeface="Calibri" panose="020F0502020204030204" pitchFamily="34" charset="0"/>
              </a:rPr>
              <a:t>Sixth oracle (24:21-22) predicts the destruction of the Midianite group known as the Kenites as well as Assyria. </a:t>
            </a:r>
          </a:p>
          <a:p>
            <a:pPr marL="514350" indent="-51435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eriod" startAt="5"/>
              <a:defRPr/>
            </a:pPr>
            <a:r>
              <a:rPr lang="en-US" altLang="en-US" sz="3000" dirty="0">
                <a:cs typeface="Calibri" panose="020F0502020204030204" pitchFamily="34" charset="0"/>
              </a:rPr>
              <a:t>The nations of the seventh oracle are difficult to identify (24:23-24).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/>
          <a:lstStyle/>
          <a:p>
            <a:pPr algn="ctr"/>
            <a:r>
              <a:rPr lang="en-US" altLang="en-US" sz="3600" dirty="0">
                <a:cs typeface="Calibri" panose="020F0502020204030204" pitchFamily="34" charset="0"/>
              </a:rPr>
              <a:t>Balaam's 7 Oracles Blessing Israel (23-24)</a:t>
            </a:r>
            <a:r>
              <a:rPr lang="en-US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591191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/>
          <a:lstStyle/>
          <a:p>
            <a:pPr algn="ctr"/>
            <a:r>
              <a:rPr lang="en-US" altLang="en-US" sz="3600" dirty="0">
                <a:cs typeface="Calibri" panose="020F0502020204030204" pitchFamily="34" charset="0"/>
              </a:rPr>
              <a:t>Balaam's 7 Oracles Blessing Israel (23-24)</a:t>
            </a:r>
            <a:r>
              <a:rPr lang="en-US" altLang="en-US" sz="3600" dirty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 marL="514350" indent="-51435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cs typeface="Calibri" panose="020F0502020204030204" pitchFamily="34" charset="0"/>
              </a:rPr>
              <a:t>First oracle (23:1-12), Balaam explained that God’s blessings upon Israel were irrevocable. </a:t>
            </a:r>
          </a:p>
          <a:p>
            <a:pPr marL="514350" indent="-51435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cs typeface="Calibri" panose="020F0502020204030204" pitchFamily="34" charset="0"/>
              </a:rPr>
              <a:t>Second oracle (23:13-26), Balaam explained that the source of Israel’s blessing was her unique relationship to Yahweh</a:t>
            </a:r>
          </a:p>
          <a:p>
            <a:pPr marL="514350" indent="-51435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dirty="0">
                <a:cs typeface="Calibri" panose="020F0502020204030204" pitchFamily="34" charset="0"/>
              </a:rPr>
              <a:t>Third oracle (23:27–24:14), Balaam extolled Israel’s beauty.</a:t>
            </a:r>
          </a:p>
          <a:p>
            <a:pPr marL="514350" indent="-514350" algn="just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sz="3000" b="1" u="sng" dirty="0">
                <a:solidFill>
                  <a:srgbClr val="FFFFCC"/>
                </a:solidFill>
                <a:cs typeface="Calibri" panose="020F0502020204030204" pitchFamily="34" charset="0"/>
              </a:rPr>
              <a:t>Fourth oracle (24:15-19), Balaam explained that a future messianic deliverer (Gen 49:10) would spring forth and exercise dominion from Israel.</a:t>
            </a:r>
          </a:p>
        </p:txBody>
      </p:sp>
    </p:spTree>
    <p:extLst>
      <p:ext uri="{BB962C8B-B14F-4D97-AF65-F5344CB8AC3E}">
        <p14:creationId xmlns:p14="http://schemas.microsoft.com/office/powerpoint/2010/main" val="289478480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609600" y="169686"/>
            <a:ext cx="7924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Numbers 24:17 (NASB)</a:t>
            </a:r>
          </a:p>
          <a:p>
            <a:pPr algn="just"/>
            <a:r>
              <a:rPr lang="en-US" altLang="en-US" sz="3600" dirty="0">
                <a:latin typeface="Calibri" panose="020F0502020204030204" pitchFamily="34" charset="0"/>
              </a:rPr>
              <a:t>“</a:t>
            </a:r>
            <a:r>
              <a:rPr lang="en-US" sz="3600" dirty="0">
                <a:latin typeface="Calibri" panose="020F0502020204030204" pitchFamily="34" charset="0"/>
              </a:rPr>
              <a:t>I see him, but not now; I behold him, but not near;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 star shall come forth from Jacob, A scepter shall rise from Israel</a:t>
            </a:r>
            <a:r>
              <a:rPr lang="en-US" sz="3600" dirty="0">
                <a:latin typeface="Calibri" panose="020F0502020204030204" pitchFamily="34" charset="0"/>
              </a:rPr>
              <a:t>, And shall crush through the forehead of Moab, And tear down all the sons of </a:t>
            </a:r>
            <a:r>
              <a:rPr lang="en-US" sz="3600" dirty="0" err="1">
                <a:latin typeface="Calibri" panose="020F0502020204030204" pitchFamily="34" charset="0"/>
              </a:rPr>
              <a:t>Sheth</a:t>
            </a:r>
            <a:r>
              <a:rPr lang="en-US" sz="36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0917966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609600" y="169686"/>
            <a:ext cx="7924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Deuteronomy 23:4 (NASB)</a:t>
            </a:r>
          </a:p>
          <a:p>
            <a:pPr algn="just"/>
            <a:r>
              <a:rPr lang="en-US" altLang="en-US" sz="3600" dirty="0">
                <a:latin typeface="Calibri" panose="020F0502020204030204" pitchFamily="34" charset="0"/>
              </a:rPr>
              <a:t>“</a:t>
            </a:r>
            <a:r>
              <a:rPr lang="en-US" sz="3600" dirty="0">
                <a:latin typeface="Calibri" panose="020F0502020204030204" pitchFamily="34" charset="0"/>
              </a:rPr>
              <a:t>because they did not meet you with food and water on the way when you came out of Egypt, and because they hired against you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Balaam</a:t>
            </a:r>
            <a:r>
              <a:rPr lang="en-US" sz="3600" dirty="0">
                <a:latin typeface="Calibri" panose="020F0502020204030204" pitchFamily="34" charset="0"/>
              </a:rPr>
              <a:t> the son of </a:t>
            </a:r>
            <a:r>
              <a:rPr lang="en-US" sz="3600" dirty="0" err="1">
                <a:latin typeface="Calibri" panose="020F0502020204030204" pitchFamily="34" charset="0"/>
              </a:rPr>
              <a:t>Beor</a:t>
            </a:r>
            <a:r>
              <a:rPr lang="en-US" sz="3600" dirty="0">
                <a:latin typeface="Calibri" panose="020F0502020204030204" pitchFamily="34" charset="0"/>
              </a:rPr>
              <a:t> from </a:t>
            </a:r>
            <a:r>
              <a:rPr lang="en-US" sz="3600" dirty="0" err="1">
                <a:latin typeface="Calibri" panose="020F0502020204030204" pitchFamily="34" charset="0"/>
              </a:rPr>
              <a:t>Pethor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of Mesopotamia</a:t>
            </a:r>
            <a:r>
              <a:rPr lang="en-US" sz="3600" dirty="0">
                <a:latin typeface="Calibri" panose="020F0502020204030204" pitchFamily="34" charset="0"/>
              </a:rPr>
              <a:t>, to curse you.”</a:t>
            </a:r>
          </a:p>
        </p:txBody>
      </p:sp>
    </p:spTree>
    <p:extLst>
      <p:ext uri="{BB962C8B-B14F-4D97-AF65-F5344CB8AC3E}">
        <p14:creationId xmlns:p14="http://schemas.microsoft.com/office/powerpoint/2010/main" val="222116404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Messiah must present Himself to Israel on March 30, </a:t>
            </a:r>
            <a:r>
              <a:rPr lang="en-US" sz="3200" dirty="0"/>
              <a:t>A.D. </a:t>
            </a:r>
            <a:r>
              <a:rPr lang="en-US" sz="4000" dirty="0"/>
              <a:t>33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2895600" cy="5683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en-US" sz="3600" dirty="0"/>
              <a:t>Daniel 9:25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9" y="2971800"/>
            <a:ext cx="8248603" cy="2971800"/>
          </a:xfrm>
          <a:prstGeom prst="rect">
            <a:avLst/>
          </a:prstGeom>
          <a:solidFill>
            <a:srgbClr val="0099FF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93634237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The Promotion of Daniel (2:46-49)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0650" y="1600200"/>
            <a:ext cx="653415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Personal honor (2:46)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Praise to God (2:47)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Promotion of Daniel (2:48)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Promotion of Shadrach, Meshach, &amp; Abed-</a:t>
            </a:r>
            <a:r>
              <a:rPr lang="en-US" altLang="en-US" b="1" u="sng" dirty="0" err="1">
                <a:solidFill>
                  <a:srgbClr val="FFFFCC"/>
                </a:solidFill>
              </a:rPr>
              <a:t>nego</a:t>
            </a:r>
            <a:r>
              <a:rPr lang="en-US" altLang="en-US" b="1" u="sng" dirty="0">
                <a:solidFill>
                  <a:srgbClr val="FFFFCC"/>
                </a:solidFill>
              </a:rPr>
              <a:t> (2:49)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4563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Synthetic Outline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 startAt="2"/>
              <a:defRPr/>
            </a:pPr>
            <a:r>
              <a:rPr lang="en-US" sz="3600" dirty="0"/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/>
              <a:t>Angel interprets, 1st person, Jewish nation, Hebrew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Ram &amp; Goat (8)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70 weeks (9)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Final vision (10-12)</a:t>
            </a:r>
          </a:p>
        </p:txBody>
      </p:sp>
    </p:spTree>
    <p:extLst>
      <p:ext uri="{BB962C8B-B14F-4D97-AF65-F5344CB8AC3E}">
        <p14:creationId xmlns:p14="http://schemas.microsoft.com/office/powerpoint/2010/main" val="12776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4" y="138599"/>
            <a:ext cx="8650513" cy="658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0384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5711031" cy="685800"/>
          </a:xfrm>
        </p:spPr>
        <p:txBody>
          <a:bodyPr/>
          <a:lstStyle/>
          <a:p>
            <a:pPr algn="ctr"/>
            <a:r>
              <a:rPr lang="en-US" altLang="en-US" sz="4000" dirty="0"/>
              <a:t>Takeaways from Daniel 2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467600" cy="5486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Mosaic Law taught Israel how to live inside the land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The examples of the four Hebrew youths taught them how to live outside the land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Consecrate themselves to God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Live by faith from crisis to crisis entrusting the results to God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Allow God to promote us in His due time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Our cue as well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743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977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The Promotion of Daniel (2:46-49)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0650" y="1600200"/>
            <a:ext cx="63627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Personal honor (2:46)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Praise to God (2:47)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Promotion of Daniel (2:48)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Promotion of Shadrach, Meshach, &amp; Abed-</a:t>
            </a:r>
            <a:r>
              <a:rPr lang="en-US" altLang="en-US" dirty="0" err="1"/>
              <a:t>nego</a:t>
            </a:r>
            <a:r>
              <a:rPr lang="en-US" altLang="en-US" dirty="0"/>
              <a:t> (2:49)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1507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Aramaic </a:t>
            </a:r>
            <a:r>
              <a:rPr lang="en-US" sz="3600" i="1" dirty="0"/>
              <a:t>chiasm</a:t>
            </a:r>
            <a:r>
              <a:rPr lang="en-US" sz="3600" dirty="0"/>
              <a:t> (2-7)</a:t>
            </a:r>
          </a:p>
        </p:txBody>
      </p:sp>
    </p:spTree>
    <p:extLst>
      <p:ext uri="{BB962C8B-B14F-4D97-AF65-F5344CB8AC3E}">
        <p14:creationId xmlns:p14="http://schemas.microsoft.com/office/powerpoint/2010/main" val="35547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a typeface="+mn-ea"/>
                <a:cs typeface="+mn-cs"/>
              </a:rPr>
              <a:t>Intro “Hebrew” (1)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</a:rPr>
              <a:t>Aramaic </a:t>
            </a:r>
            <a:r>
              <a:rPr lang="en-US" sz="3600" b="1" i="1" u="sng" dirty="0">
                <a:solidFill>
                  <a:srgbClr val="FFFFCC"/>
                </a:solidFill>
              </a:rPr>
              <a:t>chiasm</a:t>
            </a:r>
            <a:r>
              <a:rPr lang="en-US" sz="3600" b="1" u="sng" dirty="0">
                <a:solidFill>
                  <a:srgbClr val="FFFFCC"/>
                </a:solidFill>
              </a:rPr>
              <a:t> (2-7)</a:t>
            </a:r>
          </a:p>
        </p:txBody>
      </p:sp>
    </p:spTree>
    <p:extLst>
      <p:ext uri="{BB962C8B-B14F-4D97-AF65-F5344CB8AC3E}">
        <p14:creationId xmlns:p14="http://schemas.microsoft.com/office/powerpoint/2010/main" val="4484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Synthetic Outline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174917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Synthetic Outline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</a:t>
            </a:r>
            <a:r>
              <a:rPr lang="en-US" b="1" u="sng" dirty="0">
                <a:solidFill>
                  <a:srgbClr val="FFFFCC"/>
                </a:solidFill>
              </a:rPr>
              <a:t>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844140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407" y="1905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Chapter 2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2050"/>
            <a:ext cx="9144000" cy="381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Nebuchadnezzar’s dream (2:1)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Nebuchadnezzar demands the revelation &amp; interpretation (2:2-13)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Dream revealed to Daniel (2:14-23)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recitation &amp; interpretation of the dream (2:24-30)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The dream’s contents &amp; interpretation (2:31-45)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2800" dirty="0"/>
              <a:t>Daniel’s promotion (2:46-49)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13425</TotalTime>
  <Words>1452</Words>
  <Application>Microsoft Office PowerPoint</Application>
  <PresentationFormat>On-screen Show (4:3)</PresentationFormat>
  <Paragraphs>224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Azure</vt:lpstr>
      <vt:lpstr>THE BOOK OF DANIEL</vt:lpstr>
      <vt:lpstr>Message</vt:lpstr>
      <vt:lpstr>Synthetic Outline</vt:lpstr>
      <vt:lpstr>Synthetic Outline</vt:lpstr>
      <vt:lpstr>Synthetic Outline</vt:lpstr>
      <vt:lpstr>Synthetic Outline</vt:lpstr>
      <vt:lpstr>Synthetic Outline</vt:lpstr>
      <vt:lpstr>Synthetic Outline</vt:lpstr>
      <vt:lpstr>Chapter 2 Outline</vt:lpstr>
      <vt:lpstr>Chapter 2 Outline</vt:lpstr>
      <vt:lpstr>PowerPoint Presentation</vt:lpstr>
      <vt:lpstr>PowerPoint Presentation</vt:lpstr>
      <vt:lpstr>Chapter 2 Outline</vt:lpstr>
      <vt:lpstr>Chapter 2 Outline</vt:lpstr>
      <vt:lpstr>Chapter 2 Outline</vt:lpstr>
      <vt:lpstr>Chapter 2 Outline</vt:lpstr>
      <vt:lpstr>Contents &amp; Interpretation of the Dream (2:24-30)</vt:lpstr>
      <vt:lpstr>Contents &amp; Interpretation of the Dream (2:24-30)</vt:lpstr>
      <vt:lpstr>PowerPoint Presentation</vt:lpstr>
      <vt:lpstr>Contents &amp; Interpretation of the Dream (2:24-30)</vt:lpstr>
      <vt:lpstr>Statue  &amp;  Stone</vt:lpstr>
      <vt:lpstr>6 Empires</vt:lpstr>
      <vt:lpstr>Chapter 2 Outline</vt:lpstr>
      <vt:lpstr>The Promotion of Daniel (2:46-49)</vt:lpstr>
      <vt:lpstr>The Promotion of Daniel (2:46-49)</vt:lpstr>
      <vt:lpstr>The Promotion of Daniel (2:46-49)</vt:lpstr>
      <vt:lpstr>The Promotion of Daniel (2:46-49)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Balaam's 7 Oracles Blessing Israel (23-24) </vt:lpstr>
      <vt:lpstr>Balaam's 7 Oracles Blessing Israel (23-24) </vt:lpstr>
      <vt:lpstr>Balaam's 7 Oracles Blessing Israel (23-24) </vt:lpstr>
      <vt:lpstr>PowerPoint Presentation</vt:lpstr>
      <vt:lpstr>PowerPoint Presentation</vt:lpstr>
      <vt:lpstr>Messiah must present Himself to Israel on March 30, A.D. 33</vt:lpstr>
      <vt:lpstr>The Promotion of Daniel (2:46-49)</vt:lpstr>
      <vt:lpstr>PowerPoint Presentation</vt:lpstr>
      <vt:lpstr>Takeaways from Daniel 2</vt:lpstr>
      <vt:lpstr>Conclusion</vt:lpstr>
      <vt:lpstr>The Promotion of Daniel (2:46-49)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Jim McGowan</cp:lastModifiedBy>
  <cp:revision>1406</cp:revision>
  <cp:lastPrinted>2016-12-18T02:45:55Z</cp:lastPrinted>
  <dcterms:created xsi:type="dcterms:W3CDTF">2009-03-17T12:21:13Z</dcterms:created>
  <dcterms:modified xsi:type="dcterms:W3CDTF">2017-01-14T16:41:43Z</dcterms:modified>
</cp:coreProperties>
</file>