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9"/>
  </p:notesMasterIdLst>
  <p:handoutMasterIdLst>
    <p:handoutMasterId r:id="rId100"/>
  </p:handoutMasterIdLst>
  <p:sldIdLst>
    <p:sldId id="2829" r:id="rId2"/>
    <p:sldId id="2501" r:id="rId3"/>
    <p:sldId id="2844" r:id="rId4"/>
    <p:sldId id="2707" r:id="rId5"/>
    <p:sldId id="2835" r:id="rId6"/>
    <p:sldId id="2836" r:id="rId7"/>
    <p:sldId id="2708" r:id="rId8"/>
    <p:sldId id="2677" r:id="rId9"/>
    <p:sldId id="2758" r:id="rId10"/>
    <p:sldId id="2759" r:id="rId11"/>
    <p:sldId id="2698" r:id="rId12"/>
    <p:sldId id="2760" r:id="rId13"/>
    <p:sldId id="2709" r:id="rId14"/>
    <p:sldId id="2845" r:id="rId15"/>
    <p:sldId id="2830" r:id="rId16"/>
    <p:sldId id="2761" r:id="rId17"/>
    <p:sldId id="2762" r:id="rId18"/>
    <p:sldId id="2763" r:id="rId19"/>
    <p:sldId id="2764" r:id="rId20"/>
    <p:sldId id="2765" r:id="rId21"/>
    <p:sldId id="2766" r:id="rId22"/>
    <p:sldId id="2848" r:id="rId23"/>
    <p:sldId id="2767" r:id="rId24"/>
    <p:sldId id="2768" r:id="rId25"/>
    <p:sldId id="2769" r:id="rId26"/>
    <p:sldId id="2723" r:id="rId27"/>
    <p:sldId id="2850" r:id="rId28"/>
    <p:sldId id="2851" r:id="rId29"/>
    <p:sldId id="2852" r:id="rId30"/>
    <p:sldId id="2853" r:id="rId31"/>
    <p:sldId id="2854" r:id="rId32"/>
    <p:sldId id="2855" r:id="rId33"/>
    <p:sldId id="2776" r:id="rId34"/>
    <p:sldId id="2856" r:id="rId35"/>
    <p:sldId id="2857" r:id="rId36"/>
    <p:sldId id="2858" r:id="rId37"/>
    <p:sldId id="2859" r:id="rId38"/>
    <p:sldId id="2860" r:id="rId39"/>
    <p:sldId id="2861" r:id="rId40"/>
    <p:sldId id="2784" r:id="rId41"/>
    <p:sldId id="2862" r:id="rId42"/>
    <p:sldId id="2863" r:id="rId43"/>
    <p:sldId id="2785" r:id="rId44"/>
    <p:sldId id="2864" r:id="rId45"/>
    <p:sldId id="2865" r:id="rId46"/>
    <p:sldId id="2866" r:id="rId47"/>
    <p:sldId id="2867" r:id="rId48"/>
    <p:sldId id="2868" r:id="rId49"/>
    <p:sldId id="2831" r:id="rId50"/>
    <p:sldId id="2869" r:id="rId51"/>
    <p:sldId id="2870" r:id="rId52"/>
    <p:sldId id="2871" r:id="rId53"/>
    <p:sldId id="2794" r:id="rId54"/>
    <p:sldId id="2736" r:id="rId55"/>
    <p:sldId id="2796" r:id="rId56"/>
    <p:sldId id="2797" r:id="rId57"/>
    <p:sldId id="2798" r:id="rId58"/>
    <p:sldId id="2876" r:id="rId59"/>
    <p:sldId id="2877" r:id="rId60"/>
    <p:sldId id="2753" r:id="rId61"/>
    <p:sldId id="2878" r:id="rId62"/>
    <p:sldId id="2799" r:id="rId63"/>
    <p:sldId id="2833" r:id="rId64"/>
    <p:sldId id="2800" r:id="rId65"/>
    <p:sldId id="2801" r:id="rId66"/>
    <p:sldId id="2880" r:id="rId67"/>
    <p:sldId id="2881" r:id="rId68"/>
    <p:sldId id="2802" r:id="rId69"/>
    <p:sldId id="2872" r:id="rId70"/>
    <p:sldId id="2803" r:id="rId71"/>
    <p:sldId id="2882" r:id="rId72"/>
    <p:sldId id="2883" r:id="rId73"/>
    <p:sldId id="2884" r:id="rId74"/>
    <p:sldId id="2834" r:id="rId75"/>
    <p:sldId id="2804" r:id="rId76"/>
    <p:sldId id="2885" r:id="rId77"/>
    <p:sldId id="2886" r:id="rId78"/>
    <p:sldId id="2879" r:id="rId79"/>
    <p:sldId id="2805" r:id="rId80"/>
    <p:sldId id="2873" r:id="rId81"/>
    <p:sldId id="2807" r:id="rId82"/>
    <p:sldId id="2808" r:id="rId83"/>
    <p:sldId id="2809" r:id="rId84"/>
    <p:sldId id="2747" r:id="rId85"/>
    <p:sldId id="2874" r:id="rId86"/>
    <p:sldId id="2889" r:id="rId87"/>
    <p:sldId id="2888" r:id="rId88"/>
    <p:sldId id="2875" r:id="rId89"/>
    <p:sldId id="2839" r:id="rId90"/>
    <p:sldId id="2840" r:id="rId91"/>
    <p:sldId id="2810" r:id="rId92"/>
    <p:sldId id="2843" r:id="rId93"/>
    <p:sldId id="2811" r:id="rId94"/>
    <p:sldId id="2754" r:id="rId95"/>
    <p:sldId id="2887" r:id="rId96"/>
    <p:sldId id="2634" r:id="rId97"/>
    <p:sldId id="2812" r:id="rId9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FFFF00"/>
    <a:srgbClr val="C0C0C0"/>
    <a:srgbClr val="FF00FF"/>
    <a:srgbClr val="66FF33"/>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6" autoAdjust="0"/>
    <p:restoredTop sz="65362" autoAdjust="0"/>
  </p:normalViewPr>
  <p:slideViewPr>
    <p:cSldViewPr>
      <p:cViewPr varScale="1">
        <p:scale>
          <a:sx n="111" d="100"/>
          <a:sy n="111" d="100"/>
        </p:scale>
        <p:origin x="16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7" name="Rectangle 3"/>
          <p:cNvSpPr>
            <a:spLocks noGrp="1" noChangeArrowheads="1"/>
          </p:cNvSpPr>
          <p:nvPr>
            <p:ph type="dt" sz="quarter" idx="1"/>
          </p:nvPr>
        </p:nvSpPr>
        <p:spPr bwMode="auto">
          <a:xfrm>
            <a:off x="3972560" y="0"/>
            <a:ext cx="3037840"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a:p>
        </p:txBody>
      </p:sp>
      <p:sp>
        <p:nvSpPr>
          <p:cNvPr id="36868" name="Rectangle 4"/>
          <p:cNvSpPr>
            <a:spLocks noGrp="1" noChangeArrowheads="1"/>
          </p:cNvSpPr>
          <p:nvPr>
            <p:ph type="ftr" sz="quarter" idx="2"/>
          </p:nvPr>
        </p:nvSpPr>
        <p:spPr bwMode="auto">
          <a:xfrm>
            <a:off x="0" y="8832850"/>
            <a:ext cx="3037840"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9" name="Rectangle 5"/>
          <p:cNvSpPr>
            <a:spLocks noGrp="1" noChangeArrowheads="1"/>
          </p:cNvSpPr>
          <p:nvPr>
            <p:ph type="sldNum" sz="quarter" idx="3"/>
          </p:nvPr>
        </p:nvSpPr>
        <p:spPr bwMode="auto">
          <a:xfrm>
            <a:off x="3972560" y="8832850"/>
            <a:ext cx="3037840"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a:lvl1pPr>
          </a:lstStyle>
          <a:p>
            <a:fld id="{A6733DA3-DCD4-4D26-81D8-F61B11AB13B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7840"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 name="Date Placeholder 2"/>
          <p:cNvSpPr>
            <a:spLocks noGrp="1"/>
          </p:cNvSpPr>
          <p:nvPr>
            <p:ph type="dt" idx="1"/>
          </p:nvPr>
        </p:nvSpPr>
        <p:spPr bwMode="auto">
          <a:xfrm>
            <a:off x="3970938" y="0"/>
            <a:ext cx="3037840"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BB1823F7-D095-4D33-B99C-A20939A293EE}" type="datetimeFigureOut">
              <a:rPr lang="en-US"/>
              <a:pPr>
                <a:defRPr/>
              </a:pPr>
              <a:t>1/7/2017</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701040" y="4416426"/>
            <a:ext cx="5608320"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7840"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970938" y="8831263"/>
            <a:ext cx="3037840"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a:lvl1pPr>
          </a:lstStyle>
          <a:p>
            <a:fld id="{72FEA25D-83B6-4EE9-A720-1F5819525FC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cs typeface="Arial" panose="020B0604020202020204" pitchFamily="34" charset="0"/>
              </a:defRPr>
            </a:lvl1pPr>
            <a:lvl2pPr marL="742950" indent="-285750" defTabSz="965200">
              <a:defRPr>
                <a:solidFill>
                  <a:schemeClr val="tx1"/>
                </a:solidFill>
                <a:latin typeface="Arial" panose="020B0604020202020204" pitchFamily="34" charset="0"/>
                <a:cs typeface="Arial" panose="020B0604020202020204" pitchFamily="34" charset="0"/>
              </a:defRPr>
            </a:lvl2pPr>
            <a:lvl3pPr marL="1143000" indent="-228600" defTabSz="965200">
              <a:defRPr>
                <a:solidFill>
                  <a:schemeClr val="tx1"/>
                </a:solidFill>
                <a:latin typeface="Arial" panose="020B0604020202020204" pitchFamily="34" charset="0"/>
                <a:cs typeface="Arial" panose="020B0604020202020204" pitchFamily="34" charset="0"/>
              </a:defRPr>
            </a:lvl3pPr>
            <a:lvl4pPr marL="1600200" indent="-228600" defTabSz="965200">
              <a:defRPr>
                <a:solidFill>
                  <a:schemeClr val="tx1"/>
                </a:solidFill>
                <a:latin typeface="Arial" panose="020B0604020202020204" pitchFamily="34" charset="0"/>
                <a:cs typeface="Arial" panose="020B0604020202020204" pitchFamily="34" charset="0"/>
              </a:defRPr>
            </a:lvl4pPr>
            <a:lvl5pPr marL="2057400" indent="-228600" defTabSz="965200">
              <a:defRPr>
                <a:solidFill>
                  <a:schemeClr val="tx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1900" smtClean="0">
                <a:latin typeface="Calibri" panose="020F0502020204030204" pitchFamily="34" charset="0"/>
              </a:rPr>
              <a:pPr/>
              <a:t>1</a:t>
            </a:fld>
            <a:endParaRPr lang="en-US" altLang="en-US" sz="19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966529">
              <a:defRPr/>
            </a:pPr>
            <a:r>
              <a:rPr lang="en-US" sz="1900" kern="0" dirty="0">
                <a:solidFill>
                  <a:sysClr val="windowText" lastClr="000000"/>
                </a:solidFill>
              </a:rPr>
              <a:t>Sugar Land Bible Church</a:t>
            </a:r>
          </a:p>
        </p:txBody>
      </p:sp>
      <p:sp>
        <p:nvSpPr>
          <p:cNvPr id="3" name="Header Placeholder 2"/>
          <p:cNvSpPr>
            <a:spLocks noGrp="1"/>
          </p:cNvSpPr>
          <p:nvPr>
            <p:ph type="hdr" sz="quarter"/>
          </p:nvPr>
        </p:nvSpPr>
        <p:spPr/>
        <p:txBody>
          <a:bodyPr/>
          <a:lstStyle/>
          <a:p>
            <a:pPr defTabSz="966529">
              <a:defRPr/>
            </a:pPr>
            <a:r>
              <a:rPr lang="en-US" sz="1900" kern="0" dirty="0">
                <a:solidFill>
                  <a:sysClr val="windowText" lastClr="000000"/>
                </a:solidFill>
              </a:rPr>
              <a:t>Dr. Andy Woods - Soteriology</a:t>
            </a:r>
          </a:p>
        </p:txBody>
      </p:sp>
    </p:spTree>
    <p:extLst>
      <p:ext uri="{BB962C8B-B14F-4D97-AF65-F5344CB8AC3E}">
        <p14:creationId xmlns:p14="http://schemas.microsoft.com/office/powerpoint/2010/main" val="357022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83551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03FC597D-E9CA-4959-927F-0EF48639E63D}" type="slidenum">
              <a:rPr lang="en-US" altLang="en-US"/>
              <a:pPr/>
              <a:t>‹#›</a:t>
            </a:fld>
            <a:endParaRPr lang="en-US" altLang="en-US"/>
          </a:p>
        </p:txBody>
      </p:sp>
    </p:spTree>
    <p:extLst>
      <p:ext uri="{BB962C8B-B14F-4D97-AF65-F5344CB8AC3E}">
        <p14:creationId xmlns:p14="http://schemas.microsoft.com/office/powerpoint/2010/main" val="103862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97A6FC6-E9CC-4AE2-9D91-7D483FBCA8F2}" type="datetimeFigureOut">
              <a:rPr lang="en-US"/>
              <a:pPr>
                <a:defRPr/>
              </a:pPr>
              <a:t>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4BCA0F-06D0-45D5-966B-BC0DA570E070}" type="slidenum">
              <a:rPr lang="en-US" altLang="en-US"/>
              <a:pPr>
                <a:defRPr/>
              </a:pPr>
              <a:t>‹#›</a:t>
            </a:fld>
            <a:endParaRPr lang="en-US" altLang="en-US"/>
          </a:p>
        </p:txBody>
      </p:sp>
    </p:spTree>
    <p:extLst>
      <p:ext uri="{BB962C8B-B14F-4D97-AF65-F5344CB8AC3E}">
        <p14:creationId xmlns:p14="http://schemas.microsoft.com/office/powerpoint/2010/main" val="638896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47A4BB67-570E-40CF-A7B3-A19A19FAEA98}" type="datetime1">
              <a:rPr lang="en-US"/>
              <a:pPr>
                <a:defRPr/>
              </a:pPr>
              <a:t>1/7/2017</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pPr>
              <a:defRPr/>
            </a:pPr>
            <a:fld id="{72B25842-6FC0-4388-8913-5591202A0AFA}" type="slidenum">
              <a:rPr lang="en-US" altLang="en-US"/>
              <a:pPr>
                <a:defRPr/>
              </a:pPr>
              <a:t>‹#›</a:t>
            </a:fld>
            <a:endParaRPr lang="en-US" altLang="en-US"/>
          </a:p>
        </p:txBody>
      </p:sp>
    </p:spTree>
    <p:extLst>
      <p:ext uri="{BB962C8B-B14F-4D97-AF65-F5344CB8AC3E}">
        <p14:creationId xmlns:p14="http://schemas.microsoft.com/office/powerpoint/2010/main" val="2744092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395734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44783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410114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46500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159429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353890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136415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414315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vl1pPr>
          </a:lstStyle>
          <a:p>
            <a:fld id="{A15783DB-4AFE-40D4-9696-7D863E328ACF}"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96458" r:id="rId1"/>
    <p:sldLayoutId id="2147496459" r:id="rId2"/>
    <p:sldLayoutId id="2147496460" r:id="rId3"/>
    <p:sldLayoutId id="2147496461" r:id="rId4"/>
    <p:sldLayoutId id="2147496462" r:id="rId5"/>
    <p:sldLayoutId id="2147496463" r:id="rId6"/>
    <p:sldLayoutId id="2147496464" r:id="rId7"/>
    <p:sldLayoutId id="2147496465" r:id="rId8"/>
    <p:sldLayoutId id="2147496466" r:id="rId9"/>
    <p:sldLayoutId id="2147496467" r:id="rId10"/>
    <p:sldLayoutId id="2147496469" r:id="rId11"/>
    <p:sldLayoutId id="2147496470"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3276600" y="629194"/>
            <a:ext cx="28956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Soteriology</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Session 43</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75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47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Old Testament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New Testament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Old Testament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New Testament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04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85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Exodus 14:30-31 (NASB)</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r>
              <a:rPr lang="en-US" sz="3400" baseline="30000" dirty="0">
                <a:latin typeface="Calibri" panose="020F0502020204030204" pitchFamily="34" charset="0"/>
              </a:rPr>
              <a:t>30</a:t>
            </a:r>
            <a:r>
              <a:rPr lang="en-US" sz="3400" dirty="0">
                <a:latin typeface="Calibri" panose="020F0502020204030204" pitchFamily="34" charset="0"/>
              </a:rPr>
              <a:t> Thus the </a:t>
            </a:r>
            <a:r>
              <a:rPr lang="en-US" sz="3400" cap="small" dirty="0">
                <a:latin typeface="Calibri" panose="020F0502020204030204" pitchFamily="34" charset="0"/>
              </a:rPr>
              <a:t>Lord</a:t>
            </a:r>
            <a:r>
              <a:rPr lang="en-US" sz="3400" dirty="0">
                <a:latin typeface="Calibri" panose="020F0502020204030204" pitchFamily="34" charset="0"/>
              </a:rPr>
              <a:t> saved Israel that day from the hand of the Egyptians, and Israel saw the Egyptians dead on the seashore. </a:t>
            </a:r>
            <a:r>
              <a:rPr lang="en-US" sz="3400" baseline="30000" dirty="0">
                <a:latin typeface="Calibri" panose="020F0502020204030204" pitchFamily="34" charset="0"/>
              </a:rPr>
              <a:t>31</a:t>
            </a:r>
            <a:r>
              <a:rPr lang="en-US" sz="3400" dirty="0">
                <a:latin typeface="Calibri" panose="020F0502020204030204" pitchFamily="34" charset="0"/>
              </a:rPr>
              <a:t> When Israel saw the great power which the </a:t>
            </a:r>
            <a:r>
              <a:rPr lang="en-US" sz="3400" cap="small" dirty="0">
                <a:latin typeface="Calibri" panose="020F0502020204030204" pitchFamily="34" charset="0"/>
              </a:rPr>
              <a:t>Lord</a:t>
            </a:r>
            <a:r>
              <a:rPr lang="en-US" sz="3400" dirty="0">
                <a:latin typeface="Calibri" panose="020F0502020204030204" pitchFamily="34" charset="0"/>
              </a:rPr>
              <a:t> had used against the Egyptians, the people feared the </a:t>
            </a:r>
            <a:r>
              <a:rPr lang="en-US" sz="3400" cap="small" dirty="0">
                <a:latin typeface="Calibri" panose="020F0502020204030204" pitchFamily="34" charset="0"/>
              </a:rPr>
              <a:t>Lord</a:t>
            </a:r>
            <a:r>
              <a:rPr lang="en-US" sz="3400" dirty="0">
                <a:latin typeface="Calibri" panose="020F0502020204030204" pitchFamily="34" charset="0"/>
              </a:rPr>
              <a:t>, and </a:t>
            </a:r>
            <a:r>
              <a:rPr lang="en-US" sz="3400" b="1" u="sng" dirty="0">
                <a:solidFill>
                  <a:srgbClr val="FFFFCC"/>
                </a:solidFill>
                <a:latin typeface="Calibri" panose="020F0502020204030204" pitchFamily="34" charset="0"/>
              </a:rPr>
              <a:t>they believed in the </a:t>
            </a:r>
            <a:r>
              <a:rPr lang="en-US" sz="3400" b="1" u="sng" cap="small" dirty="0">
                <a:solidFill>
                  <a:srgbClr val="FFFFCC"/>
                </a:solidFill>
                <a:latin typeface="Calibri" panose="020F0502020204030204" pitchFamily="34" charset="0"/>
              </a:rPr>
              <a:t>Lord</a:t>
            </a:r>
            <a:r>
              <a:rPr lang="en-US" sz="3400" dirty="0">
                <a:solidFill>
                  <a:srgbClr val="FFFFCC"/>
                </a:solidFill>
                <a:latin typeface="Calibri" panose="020F0502020204030204" pitchFamily="34" charset="0"/>
              </a:rPr>
              <a:t> </a:t>
            </a:r>
            <a:r>
              <a:rPr lang="en-US" sz="3400" dirty="0">
                <a:latin typeface="Calibri" panose="020F0502020204030204" pitchFamily="34" charset="0"/>
              </a:rPr>
              <a:t>and in His servant Moses.”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47" y="152400"/>
            <a:ext cx="1389888" cy="1219200"/>
          </a:xfrm>
          <a:prstGeom prst="ellipse">
            <a:avLst/>
          </a:prstGeom>
          <a:ln>
            <a:noFill/>
          </a:ln>
          <a:effectLst>
            <a:softEdge rad="112500"/>
          </a:effectLst>
        </p:spPr>
      </p:pic>
    </p:spTree>
    <p:extLst>
      <p:ext uri="{BB962C8B-B14F-4D97-AF65-F5344CB8AC3E}">
        <p14:creationId xmlns:p14="http://schemas.microsoft.com/office/powerpoint/2010/main" val="1227727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26"/>
          <p:cNvSpPr>
            <a:spLocks noGrp="1" noChangeArrowheads="1"/>
          </p:cNvSpPr>
          <p:nvPr>
            <p:ph type="title"/>
          </p:nvPr>
        </p:nvSpPr>
        <p:spPr>
          <a:xfrm>
            <a:off x="838200" y="152400"/>
            <a:ext cx="7772400" cy="1143000"/>
          </a:xfrm>
        </p:spPr>
        <p:txBody>
          <a:bodyPr/>
          <a:lstStyle/>
          <a:p>
            <a:pPr algn="ctr"/>
            <a:r>
              <a:rPr lang="en-US" alt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14:31</a:t>
            </a:r>
          </a:p>
        </p:txBody>
      </p:sp>
      <p:sp>
        <p:nvSpPr>
          <p:cNvPr id="37891" name="Rectangle 1027"/>
          <p:cNvSpPr>
            <a:spLocks noGrp="1" noChangeArrowheads="1"/>
          </p:cNvSpPr>
          <p:nvPr>
            <p:ph type="body" idx="1"/>
          </p:nvPr>
        </p:nvSpPr>
        <p:spPr>
          <a:xfrm>
            <a:off x="1676400" y="1323975"/>
            <a:ext cx="7315200" cy="4314825"/>
          </a:xfrm>
        </p:spPr>
        <p:txBody>
          <a:bodyPr/>
          <a:lstStyle/>
          <a:p>
            <a:pPr marL="0" indent="0" algn="just">
              <a:buFont typeface="Wingdings" pitchFamily="2" charset="2"/>
              <a:buNone/>
              <a:defRPr/>
            </a:pPr>
            <a:r>
              <a:rPr lang="en-US" altLang="en-US" sz="3000" dirty="0">
                <a:latin typeface="Calibri" panose="020F0502020204030204" pitchFamily="34" charset="0"/>
                <a:cs typeface="Calibri" panose="020F0502020204030204" pitchFamily="34" charset="0"/>
              </a:rPr>
              <a:t>“When we read </a:t>
            </a:r>
            <a:r>
              <a:rPr lang="en-US" altLang="en-US" sz="3000" i="1" dirty="0">
                <a:latin typeface="Calibri" panose="020F0502020204030204" pitchFamily="34" charset="0"/>
                <a:cs typeface="Calibri" panose="020F0502020204030204" pitchFamily="34" charset="0"/>
              </a:rPr>
              <a:t>so the people feared the Lord</a:t>
            </a:r>
            <a:r>
              <a:rPr lang="en-US" altLang="en-US" sz="3000" dirty="0">
                <a:latin typeface="Calibri" panose="020F0502020204030204" pitchFamily="34" charset="0"/>
                <a:cs typeface="Calibri" panose="020F0502020204030204" pitchFamily="34" charset="0"/>
              </a:rPr>
              <a:t> and the words that follow, we are meant to understand that the community had come to saving faith and so were a reborn people. They </a:t>
            </a:r>
            <a:r>
              <a:rPr lang="en-US" altLang="en-US" sz="3000" i="1" dirty="0">
                <a:latin typeface="Calibri" panose="020F0502020204030204" pitchFamily="34" charset="0"/>
                <a:cs typeface="Calibri" panose="020F0502020204030204" pitchFamily="34" charset="0"/>
              </a:rPr>
              <a:t>believed the Lord</a:t>
            </a:r>
            <a:r>
              <a:rPr lang="en-US" altLang="en-US" sz="3000" dirty="0">
                <a:latin typeface="Calibri" panose="020F0502020204030204" pitchFamily="34" charset="0"/>
                <a:cs typeface="Calibri" panose="020F0502020204030204" pitchFamily="34" charset="0"/>
              </a:rPr>
              <a:t> (the same wording used of Abraham’s saving faith in Gen. 15:6; read Paul’s comments in Rom. 4)…The people were transformed spiritually even as they were delivered physically.” </a:t>
            </a:r>
          </a:p>
        </p:txBody>
      </p:sp>
      <p:sp>
        <p:nvSpPr>
          <p:cNvPr id="83971" name="Text Box 1028"/>
          <p:cNvSpPr txBox="1">
            <a:spLocks noChangeArrowheads="1"/>
          </p:cNvSpPr>
          <p:nvPr/>
        </p:nvSpPr>
        <p:spPr bwMode="auto">
          <a:xfrm>
            <a:off x="1295400" y="6324600"/>
            <a:ext cx="6553200" cy="369332"/>
          </a:xfrm>
          <a:prstGeom prst="rect">
            <a:avLst/>
          </a:prstGeom>
          <a:noFill/>
          <a:ln w="9525">
            <a:noFill/>
            <a:miter lim="800000"/>
            <a:headEnd/>
            <a:tailEnd/>
          </a:ln>
        </p:spPr>
        <p:txBody>
          <a:bodyPr>
            <a:spAutoFit/>
          </a:bodyPr>
          <a:lstStyle/>
          <a:p>
            <a:pPr algn="ctr">
              <a:spcBef>
                <a:spcPct val="50000"/>
              </a:spcBef>
            </a:pPr>
            <a:r>
              <a:rPr lang="en-US" altLang="en-US" sz="1800" i="1" dirty="0">
                <a:latin typeface="Calibri" panose="020F0502020204030204" pitchFamily="34" charset="0"/>
                <a:cs typeface="Calibri" panose="020F0502020204030204" pitchFamily="34" charset="0"/>
              </a:rPr>
              <a:t>Nelson's New Illustrated Bible Commentary</a:t>
            </a:r>
            <a:r>
              <a:rPr lang="en-US" altLang="en-US" sz="1800" dirty="0">
                <a:latin typeface="Calibri" panose="020F0502020204030204" pitchFamily="34" charset="0"/>
                <a:cs typeface="Calibri" panose="020F0502020204030204" pitchFamily="34" charset="0"/>
              </a:rPr>
              <a:t>, 113.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447800"/>
            <a:ext cx="1371600" cy="2143692"/>
          </a:xfrm>
          <a:prstGeom prst="rect">
            <a:avLst/>
          </a:prstGeom>
        </p:spPr>
      </p:pic>
    </p:spTree>
    <p:extLst>
      <p:ext uri="{BB962C8B-B14F-4D97-AF65-F5344CB8AC3E}">
        <p14:creationId xmlns:p14="http://schemas.microsoft.com/office/powerpoint/2010/main" val="106677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Old Testament</a:t>
            </a:r>
          </a:p>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New Testament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57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38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b="1" u="sng" dirty="0">
                <a:solidFill>
                  <a:srgbClr val="FFFFCC"/>
                </a:solidFill>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1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731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457200" y="228600"/>
            <a:ext cx="8229600" cy="2971800"/>
          </a:xfrm>
        </p:spPr>
        <p:txBody>
          <a:bodyPr lIns="92075" tIns="46038" rIns="92075" bIns="46038"/>
          <a:lstStyle/>
          <a:p>
            <a:pPr marL="0" indent="0" algn="ctr" eaLnBrk="1" hangingPunct="1">
              <a:buFont typeface="Wingdings" panose="05000000000000000000" pitchFamily="2" charset="2"/>
              <a:buNone/>
              <a:defRPr/>
            </a:pPr>
            <a:r>
              <a:rPr lang="en-US" sz="4800" dirty="0">
                <a:solidFill>
                  <a:srgbClr val="FFFFFF"/>
                </a:solidFill>
                <a:latin typeface="Calibri" pitchFamily="34" charset="0"/>
              </a:rPr>
              <a:t>The Kadesh Barnea Paradigm as a Solution to the Problem of Hebrews 6:4-6</a:t>
            </a:r>
            <a:endParaRPr lang="en-US" sz="7200" i="1" dirty="0">
              <a:solidFill>
                <a:srgbClr val="FFC000"/>
              </a:solidFill>
              <a:latin typeface="Calibri" pitchFamily="34" charset="0"/>
            </a:endParaRPr>
          </a:p>
        </p:txBody>
      </p:sp>
      <p:sp>
        <p:nvSpPr>
          <p:cNvPr id="6" name="Rectangle 3"/>
          <p:cNvSpPr txBox="1">
            <a:spLocks noChangeArrowheads="1"/>
          </p:cNvSpPr>
          <p:nvPr/>
        </p:nvSpPr>
        <p:spPr bwMode="auto">
          <a:xfrm>
            <a:off x="914400" y="5715000"/>
            <a:ext cx="7315200" cy="1038225"/>
          </a:xfrm>
          <a:prstGeom prst="rect">
            <a:avLst/>
          </a:prstGeom>
          <a:noFill/>
          <a:ln w="9525">
            <a:noFill/>
            <a:miter lim="800000"/>
            <a:headEnd/>
            <a:tailEnd/>
          </a:ln>
          <a:effectLst/>
        </p:spPr>
        <p:txBody>
          <a:bodyPr lIns="92075" tIns="46038" rIns="92075" bIns="46038"/>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defRPr/>
            </a:pPr>
            <a:r>
              <a:rPr lang="en-US" sz="5400" i="1" dirty="0">
                <a:solidFill>
                  <a:srgbClr val="FFC000"/>
                </a:solidFill>
                <a:latin typeface="Calibri" pitchFamily="34" charset="0"/>
                <a:cs typeface="Calibri" pitchFamily="34" charset="0"/>
              </a:rPr>
              <a:t>Dr. Andy Woods</a:t>
            </a:r>
          </a:p>
        </p:txBody>
      </p:sp>
      <p:pic>
        <p:nvPicPr>
          <p:cNvPr id="14341" name="Picture 9"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73851" y="2590800"/>
            <a:ext cx="479629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4038600" cy="36696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Extended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Preceding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Immediate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Subsequent context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427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4038600" cy="36696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Extended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Preceding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Immediate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Subsequent context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743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57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John 20:30-31 (NASB)</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lvl="0" algn="just">
              <a:spcBef>
                <a:spcPct val="20000"/>
              </a:spcBef>
              <a:buClr>
                <a:srgbClr val="00FFFF"/>
              </a:buClr>
              <a:buSzPct val="75000"/>
              <a:defRPr/>
            </a:pPr>
            <a:r>
              <a:rPr lang="en-US" sz="3200" kern="0" baseline="30000" dirty="0">
                <a:solidFill>
                  <a:srgbClr val="FFFFFF"/>
                </a:solidFill>
                <a:effectLst>
                  <a:outerShdw blurRad="38100" dist="38100" dir="2700000" algn="tl">
                    <a:srgbClr val="000000"/>
                  </a:outerShdw>
                </a:effectLst>
                <a:latin typeface="Calibri" panose="020F0502020204030204" pitchFamily="34" charset="0"/>
                <a:cs typeface="Arial" charset="0"/>
              </a:rPr>
              <a:t>30</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 “Therefore many other </a:t>
            </a:r>
            <a:r>
              <a:rPr lang="en-US" sz="3200" b="1" u="sng" kern="0" dirty="0">
                <a:solidFill>
                  <a:srgbClr val="FFFFCC"/>
                </a:solidFill>
                <a:effectLst>
                  <a:outerShdw blurRad="38100" dist="38100" dir="2700000" algn="tl">
                    <a:srgbClr val="000000"/>
                  </a:outerShdw>
                </a:effectLst>
                <a:latin typeface="Calibri" panose="020F0502020204030204" pitchFamily="34" charset="0"/>
                <a:cs typeface="Arial" charset="0"/>
              </a:rPr>
              <a:t>signs</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 Jesus also performed in the presence of the disciples, which are not written in this book; </a:t>
            </a:r>
            <a:r>
              <a:rPr lang="en-US" sz="3200" kern="0" baseline="30000" dirty="0">
                <a:solidFill>
                  <a:srgbClr val="FFFFFF"/>
                </a:solidFill>
                <a:effectLst>
                  <a:outerShdw blurRad="38100" dist="38100" dir="2700000" algn="tl">
                    <a:srgbClr val="000000"/>
                  </a:outerShdw>
                </a:effectLst>
                <a:latin typeface="Calibri" panose="020F0502020204030204" pitchFamily="34" charset="0"/>
                <a:cs typeface="Arial" charset="0"/>
              </a:rPr>
              <a:t>31</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 but these have been written so that you may </a:t>
            </a:r>
            <a:r>
              <a:rPr lang="en-US" sz="3200" b="1" u="sng" kern="0" dirty="0">
                <a:solidFill>
                  <a:srgbClr val="FFFFCC"/>
                </a:solidFill>
                <a:effectLst>
                  <a:outerShdw blurRad="38100" dist="38100" dir="2700000" algn="tl">
                    <a:srgbClr val="000000"/>
                  </a:outerShdw>
                </a:effectLst>
                <a:latin typeface="Calibri" panose="020F0502020204030204" pitchFamily="34" charset="0"/>
                <a:cs typeface="Arial" charset="0"/>
              </a:rPr>
              <a:t>believe</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 that </a:t>
            </a:r>
            <a:r>
              <a:rPr lang="en-US" sz="3200" b="1" u="sng" kern="0" dirty="0">
                <a:solidFill>
                  <a:srgbClr val="FFFFCC"/>
                </a:solidFill>
                <a:effectLst>
                  <a:outerShdw blurRad="38100" dist="38100" dir="2700000" algn="tl">
                    <a:srgbClr val="000000"/>
                  </a:outerShdw>
                </a:effectLst>
                <a:latin typeface="Calibri" panose="020F0502020204030204" pitchFamily="34" charset="0"/>
                <a:cs typeface="Arial" charset="0"/>
              </a:rPr>
              <a:t>Jesus is the Christ, the Son of God</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 and that </a:t>
            </a:r>
            <a:r>
              <a:rPr lang="en-US" sz="3200" b="1" u="sng" kern="0" dirty="0">
                <a:solidFill>
                  <a:srgbClr val="FFFFCC"/>
                </a:solidFill>
                <a:effectLst>
                  <a:outerShdw blurRad="38100" dist="38100" dir="2700000" algn="tl">
                    <a:srgbClr val="000000"/>
                  </a:outerShdw>
                </a:effectLst>
                <a:latin typeface="Calibri" panose="020F0502020204030204" pitchFamily="34" charset="0"/>
                <a:cs typeface="Arial" charset="0"/>
              </a:rPr>
              <a:t>believing</a:t>
            </a:r>
            <a:r>
              <a:rPr lang="en-US" sz="3200" b="1" kern="0" dirty="0">
                <a:solidFill>
                  <a:srgbClr val="FFFFFF"/>
                </a:solidFill>
                <a:effectLst>
                  <a:outerShdw blurRad="38100" dist="38100" dir="2700000" algn="tl">
                    <a:srgbClr val="000000"/>
                  </a:outerShdw>
                </a:effectLst>
                <a:latin typeface="Calibri" panose="020F0502020204030204" pitchFamily="34" charset="0"/>
                <a:cs typeface="Arial" charset="0"/>
              </a:rPr>
              <a:t> you may have </a:t>
            </a:r>
            <a:r>
              <a:rPr lang="en-US" sz="3200" b="1" u="sng" kern="0" dirty="0">
                <a:solidFill>
                  <a:srgbClr val="FFFFCC"/>
                </a:solidFill>
                <a:effectLst>
                  <a:outerShdw blurRad="38100" dist="38100" dir="2700000" algn="tl">
                    <a:srgbClr val="000000"/>
                  </a:outerShdw>
                </a:effectLst>
                <a:latin typeface="Calibri" panose="020F0502020204030204" pitchFamily="34" charset="0"/>
                <a:cs typeface="Arial" charset="0"/>
              </a:rPr>
              <a:t>life</a:t>
            </a:r>
            <a:r>
              <a:rPr lang="en-US" sz="3200" b="1" kern="0" dirty="0">
                <a:solidFill>
                  <a:srgbClr val="FFFFFF"/>
                </a:solidFill>
                <a:effectLst>
                  <a:outerShdw blurRad="38100" dist="38100" dir="2700000" algn="tl">
                    <a:srgbClr val="000000"/>
                  </a:outerShdw>
                </a:effectLst>
                <a:latin typeface="Calibri" panose="020F0502020204030204" pitchFamily="34" charset="0"/>
                <a:cs typeface="Arial" charset="0"/>
              </a:rPr>
              <a:t> in His name</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a:t>
            </a:r>
          </a:p>
        </p:txBody>
      </p:sp>
      <p:pic>
        <p:nvPicPr>
          <p:cNvPr id="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3758" y="304800"/>
            <a:ext cx="1131683" cy="1371600"/>
          </a:xfrm>
          <a:prstGeom prst="rect">
            <a:avLst/>
          </a:prstGeom>
          <a:extLst/>
        </p:spPr>
      </p:pic>
    </p:spTree>
    <p:extLst>
      <p:ext uri="{BB962C8B-B14F-4D97-AF65-F5344CB8AC3E}">
        <p14:creationId xmlns:p14="http://schemas.microsoft.com/office/powerpoint/2010/main" val="3914154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4038600" cy="36696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Extended context</a:t>
            </a:r>
          </a:p>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Preceding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Immediate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Subsequent context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476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2. Preceding Context</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Hebrews 5:11-14</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Hebrews 6:1-3</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896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2. Preceding Context</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Hebrews 5:11-14</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Hebrews 6:1-3</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816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have their senses trained to discern good and evil.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a:t>
            </a:r>
            <a:r>
              <a:rPr lang="en-US" sz="2800" b="1" u="sng" dirty="0">
                <a:solidFill>
                  <a:srgbClr val="FFFFCC"/>
                </a:solidFill>
                <a:latin typeface="Calibri" panose="020F0502020204030204" pitchFamily="34" charset="0"/>
              </a:rPr>
              <a:t>mature</a:t>
            </a:r>
            <a:r>
              <a:rPr lang="en-US" sz="2800" dirty="0">
                <a:latin typeface="Calibri" panose="020F0502020204030204" pitchFamily="34" charset="0"/>
              </a:rPr>
              <a:t>, who because of practice have their senses trained to discern good and evil. </a:t>
            </a:r>
          </a:p>
        </p:txBody>
      </p:sp>
    </p:spTree>
    <p:extLst>
      <p:ext uri="{BB962C8B-B14F-4D97-AF65-F5344CB8AC3E}">
        <p14:creationId xmlns:p14="http://schemas.microsoft.com/office/powerpoint/2010/main" val="536404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a:t>
            </a:r>
            <a:r>
              <a:rPr lang="en-US" sz="2800" b="1" u="sng" dirty="0">
                <a:solidFill>
                  <a:srgbClr val="FFFFCC"/>
                </a:solidFill>
                <a:latin typeface="Calibri" panose="020F0502020204030204" pitchFamily="34" charset="0"/>
              </a:rPr>
              <a:t>infant</a:t>
            </a:r>
            <a:r>
              <a:rPr lang="en-US" sz="2800" dirty="0">
                <a:latin typeface="Calibri" panose="020F0502020204030204" pitchFamily="34" charset="0"/>
              </a:rPr>
              <a: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have their senses trained to discern good and evil. </a:t>
            </a:r>
          </a:p>
        </p:txBody>
      </p:sp>
    </p:spTree>
    <p:extLst>
      <p:ext uri="{BB962C8B-B14F-4D97-AF65-F5344CB8AC3E}">
        <p14:creationId xmlns:p14="http://schemas.microsoft.com/office/powerpoint/2010/main" val="2421028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a:t>
            </a:r>
            <a:r>
              <a:rPr lang="en-US" sz="2800" b="1" u="sng" dirty="0">
                <a:solidFill>
                  <a:srgbClr val="FFFFCC"/>
                </a:solidFill>
                <a:latin typeface="Calibri" panose="020F0502020204030204" pitchFamily="34" charset="0"/>
              </a:rPr>
              <a:t>For though by this time you ought to be teachers</a:t>
            </a:r>
            <a:r>
              <a:rPr lang="en-US" sz="2800" dirty="0">
                <a:latin typeface="Calibri" panose="020F0502020204030204" pitchFamily="34" charset="0"/>
              </a:rPr>
              <a:t>,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have their senses trained to discern good and evil. </a:t>
            </a:r>
          </a:p>
        </p:txBody>
      </p:sp>
    </p:spTree>
    <p:extLst>
      <p:ext uri="{BB962C8B-B14F-4D97-AF65-F5344CB8AC3E}">
        <p14:creationId xmlns:p14="http://schemas.microsoft.com/office/powerpoint/2010/main" val="3376520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Hebrews </a:t>
            </a:r>
            <a:r>
              <a:rPr lang="en-US" altLang="ko-KR"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6:4-6 </a:t>
            </a: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(NASB)</a:t>
            </a:r>
          </a:p>
          <a:p>
            <a:pPr marL="0" marR="0" algn="just">
              <a:spcBef>
                <a:spcPts val="0"/>
              </a:spcBef>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rPr>
              <a:t> For in the case of those who have once been enlightened and have tasted of the heavenly gift and have been made partakers of the Holy Spirit, </a:t>
            </a: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and have tasted the good word of God and the powers of the age to come,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a:t>
            </a:r>
            <a:r>
              <a:rPr lang="en-US" sz="3200" i="1" dirty="0">
                <a:effectLst>
                  <a:outerShdw blurRad="38100" dist="38100" dir="2700000" algn="tl">
                    <a:srgbClr val="000000">
                      <a:alpha val="43137"/>
                    </a:srgbClr>
                  </a:outerShdw>
                </a:effectLst>
                <a:latin typeface="Calibri" panose="020F0502020204030204" pitchFamily="34" charset="0"/>
              </a:rPr>
              <a:t>then</a:t>
            </a:r>
            <a:r>
              <a:rPr lang="en-US" sz="3200" dirty="0">
                <a:effectLst>
                  <a:outerShdw blurRad="38100" dist="38100" dir="2700000" algn="tl">
                    <a:srgbClr val="000000">
                      <a:alpha val="43137"/>
                    </a:srgbClr>
                  </a:outerShdw>
                </a:effectLst>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3741529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a:t>
            </a:r>
            <a:r>
              <a:rPr lang="en-US" sz="2800" b="1" u="sng" dirty="0">
                <a:solidFill>
                  <a:srgbClr val="FFFFCC"/>
                </a:solidFill>
                <a:latin typeface="Calibri" panose="020F0502020204030204" pitchFamily="34" charset="0"/>
              </a:rPr>
              <a:t>need milk and not solid food</a:t>
            </a:r>
            <a:r>
              <a:rPr lang="en-US" sz="2800" dirty="0">
                <a:latin typeface="Calibri" panose="020F0502020204030204" pitchFamily="34" charset="0"/>
              </a:rPr>
              <a:t>.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have their senses trained to discern good and evil. </a:t>
            </a:r>
          </a:p>
        </p:txBody>
      </p:sp>
    </p:spTree>
    <p:extLst>
      <p:ext uri="{BB962C8B-B14F-4D97-AF65-F5344CB8AC3E}">
        <p14:creationId xmlns:p14="http://schemas.microsoft.com/office/powerpoint/2010/main" val="1597055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a:t>
            </a:r>
            <a:r>
              <a:rPr lang="en-US" sz="2800" b="1" u="sng" dirty="0">
                <a:solidFill>
                  <a:srgbClr val="FFFFCC"/>
                </a:solidFill>
                <a:latin typeface="Calibri" panose="020F0502020204030204" pitchFamily="34" charset="0"/>
              </a:rPr>
              <a:t>hard to explain, since you have become dull of hearing</a:t>
            </a:r>
            <a:r>
              <a:rPr lang="en-US" sz="2800" dirty="0">
                <a:latin typeface="Calibri" panose="020F0502020204030204" pitchFamily="34" charset="0"/>
              </a:rPr>
              <a:t>.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have their senses trained to discern good and evil. </a:t>
            </a:r>
          </a:p>
        </p:txBody>
      </p:sp>
    </p:spTree>
    <p:extLst>
      <p:ext uri="{BB962C8B-B14F-4D97-AF65-F5344CB8AC3E}">
        <p14:creationId xmlns:p14="http://schemas.microsoft.com/office/powerpoint/2010/main" val="2728064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a:t>
            </a:r>
            <a:r>
              <a:rPr lang="en-US" sz="2800" b="1" u="sng" dirty="0">
                <a:solidFill>
                  <a:srgbClr val="FFFFCC"/>
                </a:solidFill>
                <a:latin typeface="Calibri" panose="020F0502020204030204" pitchFamily="34" charset="0"/>
              </a:rPr>
              <a:t>have their senses trained to discern good and evil</a:t>
            </a:r>
            <a:r>
              <a:rPr lang="en-US" sz="2800" dirty="0">
                <a:latin typeface="Calibri" panose="020F0502020204030204" pitchFamily="34" charset="0"/>
              </a:rPr>
              <a:t>. </a:t>
            </a:r>
          </a:p>
        </p:txBody>
      </p:sp>
    </p:spTree>
    <p:extLst>
      <p:ext uri="{BB962C8B-B14F-4D97-AF65-F5344CB8AC3E}">
        <p14:creationId xmlns:p14="http://schemas.microsoft.com/office/powerpoint/2010/main" val="3447769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2. Preceding Context</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Hebrews 5:11-14</a:t>
            </a:r>
          </a:p>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Hebrews 6:1-3</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414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1</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Therefore leaving the elementary teaching about the Christ, let us press on to maturity, not laying again a foundation of repentance from dead works and of faith toward God,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2</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3</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And this we will do, if God permits. </a:t>
            </a:r>
          </a:p>
        </p:txBody>
      </p:sp>
    </p:spTree>
    <p:extLst>
      <p:ext uri="{BB962C8B-B14F-4D97-AF65-F5344CB8AC3E}">
        <p14:creationId xmlns:p14="http://schemas.microsoft.com/office/powerpoint/2010/main" val="3778469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1</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Therefore</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leaving the elementary teaching about the Christ, let us press on to maturity, not laying again a foundation of repentance from dead works and of faith toward God,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2</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3</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And this we will do, if God permits. </a:t>
            </a:r>
          </a:p>
        </p:txBody>
      </p:sp>
    </p:spTree>
    <p:extLst>
      <p:ext uri="{BB962C8B-B14F-4D97-AF65-F5344CB8AC3E}">
        <p14:creationId xmlns:p14="http://schemas.microsoft.com/office/powerpoint/2010/main" val="1073735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1</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Therefore leaving the elementary teaching about the Christ, let us press on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maturity</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not laying again a foundation of repentance from dead works and of faith toward God,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2</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3</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And this we will do, if God permits. </a:t>
            </a:r>
          </a:p>
        </p:txBody>
      </p:sp>
    </p:spTree>
    <p:extLst>
      <p:ext uri="{BB962C8B-B14F-4D97-AF65-F5344CB8AC3E}">
        <p14:creationId xmlns:p14="http://schemas.microsoft.com/office/powerpoint/2010/main" val="2328421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1</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Therefore leaving the elementary teaching about the Christ, let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us</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press on to maturity, not laying again a foundation of repentance from dead works and of faith toward God,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2</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3</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And this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we</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will do, if God permits. </a:t>
            </a:r>
          </a:p>
        </p:txBody>
      </p:sp>
    </p:spTree>
    <p:extLst>
      <p:ext uri="{BB962C8B-B14F-4D97-AF65-F5344CB8AC3E}">
        <p14:creationId xmlns:p14="http://schemas.microsoft.com/office/powerpoint/2010/main" val="362576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1</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Therefore leaving the elementary teaching about the Christ, let us press on to maturity, not laying again a foundation of repentance from dead works and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faith toward God</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2</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3</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And this we will do, if God permits. </a:t>
            </a:r>
          </a:p>
        </p:txBody>
      </p:sp>
    </p:spTree>
    <p:extLst>
      <p:ext uri="{BB962C8B-B14F-4D97-AF65-F5344CB8AC3E}">
        <p14:creationId xmlns:p14="http://schemas.microsoft.com/office/powerpoint/2010/main" val="4185319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1</a:t>
            </a:r>
            <a:r>
              <a:rPr lang="en-US" sz="3200" dirty="0">
                <a:effectLst>
                  <a:outerShdw blurRad="38100" dist="38100" dir="2700000" algn="tl">
                    <a:srgbClr val="000000">
                      <a:alpha val="43137"/>
                    </a:srgbClr>
                  </a:outerShdw>
                </a:effectLst>
                <a:latin typeface="Calibri" panose="020F0502020204030204" pitchFamily="34" charset="0"/>
              </a:rPr>
              <a:t> Therefore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leaving the elementary teaching about the Christ</a:t>
            </a:r>
            <a:r>
              <a:rPr lang="en-US" sz="3200" dirty="0">
                <a:effectLst>
                  <a:outerShdw blurRad="38100" dist="38100" dir="2700000" algn="tl">
                    <a:srgbClr val="000000">
                      <a:alpha val="43137"/>
                    </a:srgbClr>
                  </a:outerShdw>
                </a:effectLst>
                <a:latin typeface="Calibri" panose="020F0502020204030204" pitchFamily="34" charset="0"/>
              </a:rPr>
              <a:t>, let us press on to maturity,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not laying again a foundation</a:t>
            </a:r>
            <a:r>
              <a:rPr lang="en-US" sz="3200" dirty="0">
                <a:effectLst>
                  <a:outerShdw blurRad="38100" dist="38100" dir="2700000" algn="tl">
                    <a:srgbClr val="000000">
                      <a:alpha val="43137"/>
                    </a:srgbClr>
                  </a:outerShdw>
                </a:effectLst>
                <a:latin typeface="Calibri" panose="020F0502020204030204" pitchFamily="34" charset="0"/>
              </a:rPr>
              <a:t> of repentance from dead works and of faith toward God, </a:t>
            </a:r>
            <a:r>
              <a:rPr lang="en-US" sz="3200" baseline="30000" dirty="0">
                <a:effectLst>
                  <a:outerShdw blurRad="38100" dist="38100" dir="2700000" algn="tl">
                    <a:srgbClr val="000000">
                      <a:alpha val="43137"/>
                    </a:srgbClr>
                  </a:outerShdw>
                </a:effectLst>
                <a:latin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And this we will do, if God permits. </a:t>
            </a:r>
          </a:p>
        </p:txBody>
      </p:sp>
    </p:spTree>
    <p:extLst>
      <p:ext uri="{BB962C8B-B14F-4D97-AF65-F5344CB8AC3E}">
        <p14:creationId xmlns:p14="http://schemas.microsoft.com/office/powerpoint/2010/main" val="1541202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1143000"/>
          </a:xfrm>
        </p:spPr>
        <p:txBody>
          <a:bodyPr/>
          <a:lstStyle/>
          <a:p>
            <a:pPr algn="ctr" eaLnBrk="1" hangingPunct="1"/>
            <a:r>
              <a:rPr lang="en-US" altLang="ko-KR" dirty="0">
                <a:latin typeface="Calibri" panose="020F0502020204030204" pitchFamily="34" charset="0"/>
              </a:rPr>
              <a:t>4 Views on Warning Passages</a:t>
            </a:r>
          </a:p>
        </p:txBody>
      </p:sp>
      <p:sp>
        <p:nvSpPr>
          <p:cNvPr id="9219" name="Rectangle 3"/>
          <p:cNvSpPr>
            <a:spLocks noGrp="1" noChangeArrowheads="1"/>
          </p:cNvSpPr>
          <p:nvPr>
            <p:ph type="body" idx="1"/>
          </p:nvPr>
        </p:nvSpPr>
        <p:spPr>
          <a:xfrm>
            <a:off x="498475" y="1946275"/>
            <a:ext cx="3935412" cy="4114800"/>
          </a:xfrm>
        </p:spPr>
        <p:txBody>
          <a:bodyPr/>
          <a:lstStyle/>
          <a:p>
            <a:pPr eaLnBrk="1" hangingPunct="1">
              <a:spcBef>
                <a:spcPts val="1200"/>
              </a:spcBef>
              <a:spcAft>
                <a:spcPts val="1200"/>
              </a:spcAft>
              <a:defRPr/>
            </a:pPr>
            <a:r>
              <a:rPr lang="en-US" dirty="0">
                <a:latin typeface="Calibri" panose="020F0502020204030204" pitchFamily="34" charset="0"/>
              </a:rPr>
              <a:t>Calvinism/Reformed</a:t>
            </a:r>
          </a:p>
          <a:p>
            <a:pPr eaLnBrk="1" hangingPunct="1">
              <a:spcBef>
                <a:spcPts val="1200"/>
              </a:spcBef>
              <a:spcAft>
                <a:spcPts val="1200"/>
              </a:spcAft>
              <a:defRPr/>
            </a:pPr>
            <a:r>
              <a:rPr lang="en-US" dirty="0">
                <a:latin typeface="Calibri" panose="020F0502020204030204" pitchFamily="34" charset="0"/>
              </a:rPr>
              <a:t>Arminianism</a:t>
            </a:r>
          </a:p>
          <a:p>
            <a:pPr eaLnBrk="1" hangingPunct="1">
              <a:spcBef>
                <a:spcPts val="1200"/>
              </a:spcBef>
              <a:spcAft>
                <a:spcPts val="1200"/>
              </a:spcAft>
              <a:defRPr/>
            </a:pPr>
            <a:r>
              <a:rPr lang="en-US" dirty="0">
                <a:latin typeface="Calibri" panose="020F0502020204030204" pitchFamily="34" charset="0"/>
              </a:rPr>
              <a:t>Hypothetical</a:t>
            </a:r>
          </a:p>
          <a:p>
            <a:pPr eaLnBrk="1" hangingPunct="1">
              <a:spcBef>
                <a:spcPts val="1200"/>
              </a:spcBef>
              <a:spcAft>
                <a:spcPts val="1200"/>
              </a:spcAft>
              <a:defRPr/>
            </a:pPr>
            <a:r>
              <a:rPr lang="en-US" dirty="0">
                <a:latin typeface="Calibri" panose="020F0502020204030204" pitchFamily="34" charset="0"/>
              </a:rPr>
              <a:t>Loss of blessings</a:t>
            </a:r>
          </a:p>
        </p:txBody>
      </p:sp>
      <p:pic>
        <p:nvPicPr>
          <p:cNvPr id="1638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3275" y="21336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4038600" cy="36696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Extended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Preceding context</a:t>
            </a:r>
          </a:p>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Immediate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Subsequent context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422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2432368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For</a:t>
            </a:r>
            <a:r>
              <a:rPr lang="en-US" sz="3200" dirty="0">
                <a:latin typeface="Calibri" panose="020F0502020204030204" pitchFamily="34" charset="0"/>
              </a:rPr>
              <a:t>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847985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14748"/>
            <a:ext cx="8686800" cy="6428505"/>
          </a:xfrm>
          <a:prstGeom prst="rect">
            <a:avLst/>
          </a:prstGeom>
        </p:spPr>
      </p:pic>
    </p:spTree>
    <p:extLst>
      <p:ext uri="{BB962C8B-B14F-4D97-AF65-F5344CB8AC3E}">
        <p14:creationId xmlns:p14="http://schemas.microsoft.com/office/powerpoint/2010/main" val="3787341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who have once been enlightened</a:t>
            </a:r>
            <a:r>
              <a:rPr lang="en-US" sz="3200" dirty="0">
                <a:latin typeface="Calibri" panose="020F0502020204030204" pitchFamily="34" charset="0"/>
              </a:rPr>
              <a:t>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3360672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have tasted of the heavenly gift </a:t>
            </a:r>
            <a:r>
              <a:rPr lang="en-US" sz="3200" dirty="0">
                <a:latin typeface="Calibri" panose="020F0502020204030204" pitchFamily="34" charset="0"/>
              </a:rPr>
              <a:t>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2647849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have been made partakers of the Holy Spirit</a:t>
            </a:r>
            <a:r>
              <a:rPr lang="en-US" sz="3200" dirty="0">
                <a:latin typeface="Calibri" panose="020F0502020204030204" pitchFamily="34" charset="0"/>
              </a:rPr>
              <a: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3575415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have tasted the good word of God</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latin typeface="Calibri" panose="020F0502020204030204" pitchFamily="34" charset="0"/>
              </a:rPr>
              <a:t>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868790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powers of the age to come</a:t>
            </a:r>
            <a:r>
              <a:rPr lang="en-US" sz="3200" dirty="0">
                <a:latin typeface="Calibri" panose="020F0502020204030204" pitchFamily="34" charset="0"/>
              </a:rPr>
              <a:t>,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260854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8209" y="1636455"/>
            <a:ext cx="6999006" cy="2554545"/>
          </a:xfrm>
          <a:prstGeom prst="rect">
            <a:avLst/>
          </a:prstGeom>
        </p:spPr>
        <p:txBody>
          <a:bodyPr wrap="square">
            <a:spAutoFit/>
          </a:bodyPr>
          <a:lstStyle/>
          <a:p>
            <a:pPr algn="just"/>
            <a:r>
              <a:rPr lang="en-US" sz="4000" dirty="0">
                <a:latin typeface="Calibri" panose="020F0502020204030204" pitchFamily="34" charset="0"/>
                <a:ea typeface="Calibri" panose="020F0502020204030204" pitchFamily="34" charset="0"/>
                <a:cs typeface="Times New Roman" panose="02020603050405020304" pitchFamily="18" charset="0"/>
              </a:rPr>
              <a:t>“The most immediate impulse would be to interpret this cluster of statements as describing regenerate persons."</a:t>
            </a:r>
            <a:endParaRPr lang="en-US" sz="4000" dirty="0"/>
          </a:p>
        </p:txBody>
      </p:sp>
      <p:sp>
        <p:nvSpPr>
          <p:cNvPr id="6" name="TextBox 5"/>
          <p:cNvSpPr txBox="1"/>
          <p:nvPr/>
        </p:nvSpPr>
        <p:spPr>
          <a:xfrm>
            <a:off x="228600" y="5715000"/>
            <a:ext cx="8686800" cy="923330"/>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R. Nicole, “Some Comments on Hebrews 6:4-6 and the Doctrine of the Perseverance of God with the Saints,” in </a:t>
            </a:r>
            <a:r>
              <a:rPr lang="en-US" sz="1800" i="1" dirty="0">
                <a:latin typeface="Calibri" panose="020F0502020204030204" pitchFamily="34" charset="0"/>
                <a:cs typeface="Calibri" panose="020F0502020204030204" pitchFamily="34" charset="0"/>
              </a:rPr>
              <a:t>Current Issues in Biblical and Patristic Interpretation</a:t>
            </a:r>
            <a:r>
              <a:rPr lang="en-US" sz="1800" dirty="0">
                <a:latin typeface="Calibri" panose="020F0502020204030204" pitchFamily="34" charset="0"/>
                <a:cs typeface="Calibri" panose="020F0502020204030204" pitchFamily="34" charset="0"/>
              </a:rPr>
              <a:t>, ed. G.G. Hawthorne (Grand Rapids: Eerdmans, 1975), 356.</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6" y="1839036"/>
            <a:ext cx="1668381" cy="2351964"/>
          </a:xfrm>
          <a:prstGeom prst="rect">
            <a:avLst/>
          </a:prstGeom>
        </p:spPr>
      </p:pic>
      <p:sp>
        <p:nvSpPr>
          <p:cNvPr id="4" name="Rectangle 3"/>
          <p:cNvSpPr/>
          <p:nvPr/>
        </p:nvSpPr>
        <p:spPr>
          <a:xfrm>
            <a:off x="838200" y="228600"/>
            <a:ext cx="7467600" cy="1015663"/>
          </a:xfrm>
          <a:prstGeom prst="rect">
            <a:avLst/>
          </a:prstGeom>
        </p:spPr>
        <p:txBody>
          <a:bodyPr wrap="square">
            <a:spAutoFit/>
          </a:bodyPr>
          <a:lstStyle/>
          <a:p>
            <a:pPr algn="ct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Roger R. Nicole</a:t>
            </a:r>
          </a:p>
          <a:p>
            <a:pPr algn="ctr"/>
            <a:r>
              <a:rPr lang="en-US" dirty="0">
                <a:latin typeface="Calibri" panose="020F0502020204030204" pitchFamily="34" charset="0"/>
                <a:cs typeface="Calibri" panose="020F0502020204030204" pitchFamily="34" charset="0"/>
              </a:rPr>
              <a:t>Professor Emeritus - Gordon-Conwell Theological Seminary</a:t>
            </a:r>
          </a:p>
        </p:txBody>
      </p:sp>
    </p:spTree>
    <p:extLst>
      <p:ext uri="{BB962C8B-B14F-4D97-AF65-F5344CB8AC3E}">
        <p14:creationId xmlns:p14="http://schemas.microsoft.com/office/powerpoint/2010/main" val="2017501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1143000"/>
          </a:xfrm>
        </p:spPr>
        <p:txBody>
          <a:bodyPr/>
          <a:lstStyle/>
          <a:p>
            <a:pPr algn="ctr" eaLnBrk="1" hangingPunct="1"/>
            <a:r>
              <a:rPr lang="en-US" altLang="ko-KR" dirty="0">
                <a:latin typeface="Calibri" panose="020F0502020204030204" pitchFamily="34" charset="0"/>
              </a:rPr>
              <a:t>4 Views on Warning Passages</a:t>
            </a:r>
          </a:p>
        </p:txBody>
      </p:sp>
      <p:sp>
        <p:nvSpPr>
          <p:cNvPr id="9219" name="Rectangle 3"/>
          <p:cNvSpPr>
            <a:spLocks noGrp="1" noChangeArrowheads="1"/>
          </p:cNvSpPr>
          <p:nvPr>
            <p:ph type="body" idx="1"/>
          </p:nvPr>
        </p:nvSpPr>
        <p:spPr>
          <a:xfrm>
            <a:off x="498475" y="1946275"/>
            <a:ext cx="3935412" cy="4114800"/>
          </a:xfrm>
        </p:spPr>
        <p:txBody>
          <a:bodyPr/>
          <a:lstStyle/>
          <a:p>
            <a:pPr eaLnBrk="1" hangingPunct="1">
              <a:spcBef>
                <a:spcPts val="1200"/>
              </a:spcBef>
              <a:spcAft>
                <a:spcPts val="1200"/>
              </a:spcAft>
              <a:defRPr/>
            </a:pPr>
            <a:r>
              <a:rPr lang="en-US" dirty="0">
                <a:latin typeface="Calibri" panose="020F0502020204030204" pitchFamily="34" charset="0"/>
              </a:rPr>
              <a:t>Calvinism/Reformed</a:t>
            </a:r>
          </a:p>
          <a:p>
            <a:pPr eaLnBrk="1" hangingPunct="1">
              <a:spcBef>
                <a:spcPts val="1200"/>
              </a:spcBef>
              <a:spcAft>
                <a:spcPts val="1200"/>
              </a:spcAft>
              <a:defRPr/>
            </a:pPr>
            <a:r>
              <a:rPr lang="en-US" dirty="0">
                <a:latin typeface="Calibri" panose="020F0502020204030204" pitchFamily="34" charset="0"/>
              </a:rPr>
              <a:t>Arminianism</a:t>
            </a:r>
          </a:p>
          <a:p>
            <a:pPr eaLnBrk="1" hangingPunct="1">
              <a:spcBef>
                <a:spcPts val="1200"/>
              </a:spcBef>
              <a:spcAft>
                <a:spcPts val="1200"/>
              </a:spcAft>
              <a:defRPr/>
            </a:pPr>
            <a:r>
              <a:rPr lang="en-US" dirty="0">
                <a:latin typeface="Calibri" panose="020F0502020204030204" pitchFamily="34" charset="0"/>
              </a:rPr>
              <a:t>Hypothetical</a:t>
            </a:r>
          </a:p>
          <a:p>
            <a:pPr eaLnBrk="1" hangingPunct="1">
              <a:spcBef>
                <a:spcPts val="1200"/>
              </a:spcBef>
              <a:spcAft>
                <a:spcPts val="1200"/>
              </a:spcAft>
              <a:defRPr/>
            </a:pPr>
            <a:r>
              <a:rPr lang="en-US" b="1" u="sng" dirty="0">
                <a:solidFill>
                  <a:srgbClr val="FFFFCC"/>
                </a:solidFill>
                <a:latin typeface="Calibri" panose="020F0502020204030204" pitchFamily="34" charset="0"/>
              </a:rPr>
              <a:t>Loss of blessings</a:t>
            </a:r>
          </a:p>
        </p:txBody>
      </p:sp>
      <p:pic>
        <p:nvPicPr>
          <p:cNvPr id="1638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3275" y="21336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187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repentance</a:t>
            </a:r>
            <a:r>
              <a:rPr lang="en-US" sz="3200" dirty="0">
                <a:latin typeface="Calibri" panose="020F0502020204030204" pitchFamily="34" charset="0"/>
              </a:rPr>
              <a:t>, since they again crucify to themselves the Son of God and put Him to open shame. </a:t>
            </a:r>
          </a:p>
        </p:txBody>
      </p:sp>
    </p:spTree>
    <p:extLst>
      <p:ext uri="{BB962C8B-B14F-4D97-AF65-F5344CB8AC3E}">
        <p14:creationId xmlns:p14="http://schemas.microsoft.com/office/powerpoint/2010/main" val="29451152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they again crucify to themselves the Son of God and put Him to open shame</a:t>
            </a:r>
            <a:r>
              <a:rPr lang="en-US" sz="3200" dirty="0">
                <a:latin typeface="Calibri" panose="020F0502020204030204" pitchFamily="34" charset="0"/>
              </a:rPr>
              <a:t>. </a:t>
            </a:r>
          </a:p>
        </p:txBody>
      </p:sp>
    </p:spTree>
    <p:extLst>
      <p:ext uri="{BB962C8B-B14F-4D97-AF65-F5344CB8AC3E}">
        <p14:creationId xmlns:p14="http://schemas.microsoft.com/office/powerpoint/2010/main" val="2572303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then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have fallen away</a:t>
            </a:r>
            <a:r>
              <a:rPr lang="en-US" sz="3200" dirty="0">
                <a:latin typeface="Calibri" panose="020F0502020204030204" pitchFamily="34" charset="0"/>
              </a:rPr>
              <a:t>,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2473586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4038600" cy="36696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Extended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Preceding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Immediate context</a:t>
            </a:r>
          </a:p>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Subsequent context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607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a:t>
            </a:r>
            <a:r>
              <a:rPr lang="en-US" sz="2800" b="1" u="sng" dirty="0">
                <a:solidFill>
                  <a:srgbClr val="FFFFCC"/>
                </a:solidFill>
                <a:latin typeface="Calibri" panose="020F0502020204030204" pitchFamily="34" charset="0"/>
              </a:rPr>
              <a:t>For</a:t>
            </a:r>
            <a:r>
              <a:rPr lang="en-US" sz="2800" dirty="0">
                <a:latin typeface="Calibri" panose="020F0502020204030204" pitchFamily="34" charset="0"/>
              </a:rPr>
              <a:t>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3998357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a:t>
            </a:r>
            <a:r>
              <a:rPr lang="en-US" sz="2800" b="1" u="sng" dirty="0">
                <a:solidFill>
                  <a:srgbClr val="FFFFCC"/>
                </a:solidFill>
                <a:latin typeface="Calibri" panose="020F0502020204030204" pitchFamily="34" charset="0"/>
              </a:rPr>
              <a:t>drinks</a:t>
            </a:r>
            <a:r>
              <a:rPr lang="en-US" sz="2800" dirty="0">
                <a:latin typeface="Calibri" panose="020F0502020204030204" pitchFamily="34" charset="0"/>
              </a:rPr>
              <a:t>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1789607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a:t>
            </a:r>
            <a:r>
              <a:rPr lang="en-US" sz="2800" b="1" u="sng" dirty="0">
                <a:solidFill>
                  <a:srgbClr val="FFFFCC"/>
                </a:solidFill>
                <a:latin typeface="Calibri" panose="020F0502020204030204" pitchFamily="34" charset="0"/>
              </a:rPr>
              <a:t>vegetation</a:t>
            </a:r>
            <a:r>
              <a:rPr lang="en-US" sz="2800" dirty="0">
                <a:latin typeface="Calibri" panose="020F0502020204030204" pitchFamily="34" charset="0"/>
              </a:rPr>
              <a:t> useful to those for whose sake it is also tilled, receives a </a:t>
            </a:r>
            <a:r>
              <a:rPr lang="en-US" sz="2800" b="1" u="sng" dirty="0">
                <a:solidFill>
                  <a:srgbClr val="FFFFCC"/>
                </a:solidFill>
                <a:latin typeface="Calibri" panose="020F0502020204030204" pitchFamily="34" charset="0"/>
              </a:rPr>
              <a:t>blessing</a:t>
            </a:r>
            <a:r>
              <a:rPr lang="en-US" sz="2800" dirty="0">
                <a:latin typeface="Calibri" panose="020F0502020204030204" pitchFamily="34" charset="0"/>
              </a:rPr>
              <a:t> from God; </a:t>
            </a:r>
            <a:r>
              <a:rPr lang="en-US" sz="2800" baseline="30000" dirty="0">
                <a:latin typeface="Calibri" panose="020F0502020204030204" pitchFamily="34" charset="0"/>
              </a:rPr>
              <a:t>8</a:t>
            </a:r>
            <a:r>
              <a:rPr lang="en-US" sz="2800" dirty="0">
                <a:latin typeface="Calibri" panose="020F0502020204030204" pitchFamily="34" charset="0"/>
              </a:rPr>
              <a:t> but if it yields </a:t>
            </a:r>
            <a:r>
              <a:rPr lang="en-US" sz="2800" b="1" u="sng" dirty="0">
                <a:solidFill>
                  <a:srgbClr val="FFFFCC"/>
                </a:solidFill>
                <a:latin typeface="Calibri" panose="020F0502020204030204" pitchFamily="34" charset="0"/>
              </a:rPr>
              <a:t>thorns and thistles</a:t>
            </a:r>
            <a:r>
              <a:rPr lang="en-US" sz="2800" dirty="0">
                <a:latin typeface="Calibri" panose="020F0502020204030204" pitchFamily="34" charset="0"/>
              </a:rPr>
              <a:t>, it is worthless and close to being </a:t>
            </a:r>
            <a:r>
              <a:rPr lang="en-US" sz="2800" b="1" u="sng" dirty="0">
                <a:solidFill>
                  <a:srgbClr val="FFFFCC"/>
                </a:solidFill>
                <a:latin typeface="Calibri" panose="020F0502020204030204" pitchFamily="34" charset="0"/>
              </a:rPr>
              <a:t>cursed</a:t>
            </a:r>
            <a:r>
              <a:rPr lang="en-US" sz="2800" dirty="0">
                <a:latin typeface="Calibri" panose="020F0502020204030204" pitchFamily="34" charset="0"/>
              </a:rPr>
              <a:t>,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1947093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85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Exodus 14:30-31 (NASB)</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r>
              <a:rPr lang="en-US" sz="3400" baseline="30000" dirty="0">
                <a:latin typeface="Calibri" panose="020F0502020204030204" pitchFamily="34" charset="0"/>
              </a:rPr>
              <a:t>30</a:t>
            </a:r>
            <a:r>
              <a:rPr lang="en-US" sz="3400" dirty="0">
                <a:latin typeface="Calibri" panose="020F0502020204030204" pitchFamily="34" charset="0"/>
              </a:rPr>
              <a:t> Thus the </a:t>
            </a:r>
            <a:r>
              <a:rPr lang="en-US" sz="3400" cap="small" dirty="0">
                <a:latin typeface="Calibri" panose="020F0502020204030204" pitchFamily="34" charset="0"/>
              </a:rPr>
              <a:t>Lord</a:t>
            </a:r>
            <a:r>
              <a:rPr lang="en-US" sz="3400" dirty="0">
                <a:latin typeface="Calibri" panose="020F0502020204030204" pitchFamily="34" charset="0"/>
              </a:rPr>
              <a:t> saved Israel that day from the hand of the Egyptians, and Israel saw the Egyptians dead on the seashore. </a:t>
            </a:r>
            <a:r>
              <a:rPr lang="en-US" sz="3400" baseline="30000" dirty="0">
                <a:latin typeface="Calibri" panose="020F0502020204030204" pitchFamily="34" charset="0"/>
              </a:rPr>
              <a:t>31</a:t>
            </a:r>
            <a:r>
              <a:rPr lang="en-US" sz="3400" dirty="0">
                <a:latin typeface="Calibri" panose="020F0502020204030204" pitchFamily="34" charset="0"/>
              </a:rPr>
              <a:t> When Israel saw the great power which the </a:t>
            </a:r>
            <a:r>
              <a:rPr lang="en-US" sz="3400" cap="small" dirty="0">
                <a:latin typeface="Calibri" panose="020F0502020204030204" pitchFamily="34" charset="0"/>
              </a:rPr>
              <a:t>Lord</a:t>
            </a:r>
            <a:r>
              <a:rPr lang="en-US" sz="3400" dirty="0">
                <a:latin typeface="Calibri" panose="020F0502020204030204" pitchFamily="34" charset="0"/>
              </a:rPr>
              <a:t> had used against the Egyptians, the people feared the </a:t>
            </a:r>
            <a:r>
              <a:rPr lang="en-US" sz="3400" cap="small" dirty="0">
                <a:latin typeface="Calibri" panose="020F0502020204030204" pitchFamily="34" charset="0"/>
              </a:rPr>
              <a:t>Lord</a:t>
            </a:r>
            <a:r>
              <a:rPr lang="en-US" sz="3400" dirty="0">
                <a:latin typeface="Calibri" panose="020F0502020204030204" pitchFamily="34" charset="0"/>
              </a:rPr>
              <a:t>, and </a:t>
            </a:r>
            <a:r>
              <a:rPr lang="en-US" sz="3400" b="1" u="sng" dirty="0">
                <a:solidFill>
                  <a:srgbClr val="FFFFCC"/>
                </a:solidFill>
                <a:latin typeface="Calibri" panose="020F0502020204030204" pitchFamily="34" charset="0"/>
              </a:rPr>
              <a:t>they believed in the </a:t>
            </a:r>
            <a:r>
              <a:rPr lang="en-US" sz="3400" b="1" u="sng" cap="small" dirty="0">
                <a:solidFill>
                  <a:srgbClr val="FFFFCC"/>
                </a:solidFill>
                <a:latin typeface="Calibri" panose="020F0502020204030204" pitchFamily="34" charset="0"/>
              </a:rPr>
              <a:t>Lord</a:t>
            </a:r>
            <a:r>
              <a:rPr lang="en-US" sz="3400" dirty="0">
                <a:solidFill>
                  <a:srgbClr val="FFFFCC"/>
                </a:solidFill>
                <a:latin typeface="Calibri" panose="020F0502020204030204" pitchFamily="34" charset="0"/>
              </a:rPr>
              <a:t> </a:t>
            </a:r>
            <a:r>
              <a:rPr lang="en-US" sz="3400" dirty="0">
                <a:latin typeface="Calibri" panose="020F0502020204030204" pitchFamily="34" charset="0"/>
              </a:rPr>
              <a:t>and in His servant Moses.”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47" y="152400"/>
            <a:ext cx="1389888" cy="1219200"/>
          </a:xfrm>
          <a:prstGeom prst="ellipse">
            <a:avLst/>
          </a:prstGeom>
          <a:ln>
            <a:noFill/>
          </a:ln>
          <a:effectLst>
            <a:softEdge rad="112500"/>
          </a:effectLst>
        </p:spPr>
      </p:pic>
    </p:spTree>
    <p:extLst>
      <p:ext uri="{BB962C8B-B14F-4D97-AF65-F5344CB8AC3E}">
        <p14:creationId xmlns:p14="http://schemas.microsoft.com/office/powerpoint/2010/main" val="38107667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26"/>
          <p:cNvSpPr>
            <a:spLocks noGrp="1" noChangeArrowheads="1"/>
          </p:cNvSpPr>
          <p:nvPr>
            <p:ph type="title"/>
          </p:nvPr>
        </p:nvSpPr>
        <p:spPr>
          <a:xfrm>
            <a:off x="838200" y="152400"/>
            <a:ext cx="7772400" cy="1143000"/>
          </a:xfrm>
        </p:spPr>
        <p:txBody>
          <a:bodyPr/>
          <a:lstStyle/>
          <a:p>
            <a:pPr algn="ctr"/>
            <a:r>
              <a:rPr lang="en-US" alt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14:31</a:t>
            </a:r>
          </a:p>
        </p:txBody>
      </p:sp>
      <p:sp>
        <p:nvSpPr>
          <p:cNvPr id="37891" name="Rectangle 1027"/>
          <p:cNvSpPr>
            <a:spLocks noGrp="1" noChangeArrowheads="1"/>
          </p:cNvSpPr>
          <p:nvPr>
            <p:ph type="body" idx="1"/>
          </p:nvPr>
        </p:nvSpPr>
        <p:spPr>
          <a:xfrm>
            <a:off x="1676400" y="1323975"/>
            <a:ext cx="7315200" cy="4314825"/>
          </a:xfrm>
        </p:spPr>
        <p:txBody>
          <a:bodyPr/>
          <a:lstStyle/>
          <a:p>
            <a:pPr marL="0" indent="0" algn="just">
              <a:buFont typeface="Wingdings" pitchFamily="2" charset="2"/>
              <a:buNone/>
              <a:defRPr/>
            </a:pPr>
            <a:r>
              <a:rPr lang="en-US" altLang="en-US" sz="3000" dirty="0">
                <a:latin typeface="Calibri" panose="020F0502020204030204" pitchFamily="34" charset="0"/>
                <a:cs typeface="Calibri" panose="020F0502020204030204" pitchFamily="34" charset="0"/>
              </a:rPr>
              <a:t>“When we read </a:t>
            </a:r>
            <a:r>
              <a:rPr lang="en-US" altLang="en-US" sz="3000" i="1" dirty="0">
                <a:latin typeface="Calibri" panose="020F0502020204030204" pitchFamily="34" charset="0"/>
                <a:cs typeface="Calibri" panose="020F0502020204030204" pitchFamily="34" charset="0"/>
              </a:rPr>
              <a:t>so the people feared the Lord</a:t>
            </a:r>
            <a:r>
              <a:rPr lang="en-US" altLang="en-US" sz="3000" dirty="0">
                <a:latin typeface="Calibri" panose="020F0502020204030204" pitchFamily="34" charset="0"/>
                <a:cs typeface="Calibri" panose="020F0502020204030204" pitchFamily="34" charset="0"/>
              </a:rPr>
              <a:t> and the words that follow, we are meant to understand that the community had come to saving faith and so were a reborn people. They </a:t>
            </a:r>
            <a:r>
              <a:rPr lang="en-US" altLang="en-US" sz="3000" i="1" dirty="0">
                <a:latin typeface="Calibri" panose="020F0502020204030204" pitchFamily="34" charset="0"/>
                <a:cs typeface="Calibri" panose="020F0502020204030204" pitchFamily="34" charset="0"/>
              </a:rPr>
              <a:t>believed the Lord</a:t>
            </a:r>
            <a:r>
              <a:rPr lang="en-US" altLang="en-US" sz="3000" dirty="0">
                <a:latin typeface="Calibri" panose="020F0502020204030204" pitchFamily="34" charset="0"/>
                <a:cs typeface="Calibri" panose="020F0502020204030204" pitchFamily="34" charset="0"/>
              </a:rPr>
              <a:t> (the same wording used of Abraham’s saving faith in Gen. 15:6; read Paul’s comments in Rom. 4)…The people were transformed spiritually even as they were delivered physically.” </a:t>
            </a:r>
          </a:p>
        </p:txBody>
      </p:sp>
      <p:sp>
        <p:nvSpPr>
          <p:cNvPr id="83971" name="Text Box 1028"/>
          <p:cNvSpPr txBox="1">
            <a:spLocks noChangeArrowheads="1"/>
          </p:cNvSpPr>
          <p:nvPr/>
        </p:nvSpPr>
        <p:spPr bwMode="auto">
          <a:xfrm>
            <a:off x="1295400" y="6324600"/>
            <a:ext cx="6553200" cy="369332"/>
          </a:xfrm>
          <a:prstGeom prst="rect">
            <a:avLst/>
          </a:prstGeom>
          <a:noFill/>
          <a:ln w="9525">
            <a:noFill/>
            <a:miter lim="800000"/>
            <a:headEnd/>
            <a:tailEnd/>
          </a:ln>
        </p:spPr>
        <p:txBody>
          <a:bodyPr>
            <a:spAutoFit/>
          </a:bodyPr>
          <a:lstStyle/>
          <a:p>
            <a:pPr algn="ctr">
              <a:spcBef>
                <a:spcPct val="50000"/>
              </a:spcBef>
            </a:pPr>
            <a:r>
              <a:rPr lang="en-US" altLang="en-US" sz="1800" i="1" dirty="0">
                <a:latin typeface="Calibri" panose="020F0502020204030204" pitchFamily="34" charset="0"/>
                <a:cs typeface="Calibri" panose="020F0502020204030204" pitchFamily="34" charset="0"/>
              </a:rPr>
              <a:t>Nelson's New Illustrated Bible Commentary</a:t>
            </a:r>
            <a:r>
              <a:rPr lang="en-US" altLang="en-US" sz="1800" dirty="0">
                <a:latin typeface="Calibri" panose="020F0502020204030204" pitchFamily="34" charset="0"/>
                <a:cs typeface="Calibri" panose="020F0502020204030204" pitchFamily="34" charset="0"/>
              </a:rPr>
              <a:t>, 113.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447800"/>
            <a:ext cx="1371600" cy="2143692"/>
          </a:xfrm>
          <a:prstGeom prst="rect">
            <a:avLst/>
          </a:prstGeom>
        </p:spPr>
      </p:pic>
    </p:spTree>
    <p:extLst>
      <p:ext uri="{BB962C8B-B14F-4D97-AF65-F5344CB8AC3E}">
        <p14:creationId xmlns:p14="http://schemas.microsoft.com/office/powerpoint/2010/main" val="210843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43611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685800" y="304800"/>
            <a:ext cx="7772400" cy="1143000"/>
          </a:xfrm>
        </p:spPr>
        <p:txBody>
          <a:bodyPr/>
          <a:lstStyle/>
          <a:p>
            <a:pPr algn="ctr"/>
            <a:r>
              <a:rPr lang="en-US" altLang="en-US" sz="4000">
                <a:latin typeface="Calibri" panose="020F0502020204030204" pitchFamily="34" charset="0"/>
                <a:cs typeface="Calibri" panose="020F0502020204030204" pitchFamily="34" charset="0"/>
              </a:rPr>
              <a:t>Six Parts of a Suzerain-Vassal Treaty in Deuteronomy</a:t>
            </a:r>
          </a:p>
        </p:txBody>
      </p:sp>
      <p:sp>
        <p:nvSpPr>
          <p:cNvPr id="43010" name="Rectangle 3"/>
          <p:cNvSpPr>
            <a:spLocks noGrp="1" noChangeArrowheads="1"/>
          </p:cNvSpPr>
          <p:nvPr>
            <p:ph type="body" idx="4294967295"/>
          </p:nvPr>
        </p:nvSpPr>
        <p:spPr>
          <a:xfrm>
            <a:off x="304800" y="1600200"/>
            <a:ext cx="8534400" cy="4460875"/>
          </a:xfrm>
          <a:noFill/>
        </p:spPr>
        <p:txBody>
          <a:bodyPr/>
          <a:lstStyle/>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Preamble (1:1-5)</a:t>
            </a: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Prologue (1:6</a:t>
            </a:r>
            <a:r>
              <a:rPr lang="en-US" altLang="en-US" dirty="0">
                <a:effectLst/>
                <a:latin typeface="Calibri" panose="020F0502020204030204" pitchFamily="34" charset="0"/>
                <a:ea typeface="Calibri" pitchFamily="34" charset="0"/>
                <a:cs typeface="Calibri" panose="020F0502020204030204" pitchFamily="34" charset="0"/>
              </a:rPr>
              <a:t>–4:40)</a:t>
            </a:r>
            <a:endParaRPr lang="en-US" altLang="en-US" dirty="0">
              <a:effectLst/>
              <a:latin typeface="Calibri" panose="020F0502020204030204" pitchFamily="34" charset="0"/>
              <a:cs typeface="Calibri" panose="020F0502020204030204" pitchFamily="34" charset="0"/>
            </a:endParaRP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Covenant obligations (5</a:t>
            </a:r>
            <a:r>
              <a:rPr lang="en-US" altLang="en-US" dirty="0">
                <a:effectLst/>
                <a:latin typeface="Calibri" panose="020F0502020204030204" pitchFamily="34" charset="0"/>
                <a:ea typeface="Calibri" pitchFamily="34" charset="0"/>
                <a:cs typeface="Calibri" panose="020F0502020204030204" pitchFamily="34" charset="0"/>
              </a:rPr>
              <a:t>–26)</a:t>
            </a:r>
            <a:endParaRPr lang="en-US" altLang="en-US" dirty="0">
              <a:effectLst/>
              <a:latin typeface="Calibri" panose="020F0502020204030204" pitchFamily="34" charset="0"/>
              <a:cs typeface="Calibri" panose="020F0502020204030204" pitchFamily="34" charset="0"/>
            </a:endParaRP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Storage and reading instructions (27:2-3; 31:9, 24, 26)</a:t>
            </a: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Witnesses (32:1)</a:t>
            </a:r>
          </a:p>
          <a:p>
            <a:pPr marL="457200" indent="-457200">
              <a:spcBef>
                <a:spcPct val="0"/>
              </a:spcBef>
              <a:spcAft>
                <a:spcPts val="1200"/>
              </a:spcAft>
            </a:pPr>
            <a:r>
              <a:rPr lang="en-US" altLang="en-US" b="1" i="1" u="sng" dirty="0">
                <a:solidFill>
                  <a:srgbClr val="FFFFCC"/>
                </a:solidFill>
                <a:effectLst/>
                <a:latin typeface="Calibri" panose="020F0502020204030204" pitchFamily="34" charset="0"/>
                <a:cs typeface="Calibri" panose="020F0502020204030204" pitchFamily="34" charset="0"/>
              </a:rPr>
              <a:t>Blessings and curses (28)</a:t>
            </a:r>
          </a:p>
        </p:txBody>
      </p:sp>
      <p:pic>
        <p:nvPicPr>
          <p:cNvPr id="43011"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1981200"/>
            <a:ext cx="1468438" cy="1509713"/>
          </a:xfrm>
          <a:prstGeom prst="rect">
            <a:avLst/>
          </a:prstGeom>
          <a:noFill/>
          <a:ln w="9525">
            <a:noFill/>
            <a:miter lim="800000"/>
            <a:headEnd/>
            <a:tailEnd/>
          </a:ln>
        </p:spPr>
      </p:pic>
    </p:spTree>
    <p:extLst>
      <p:ext uri="{BB962C8B-B14F-4D97-AF65-F5344CB8AC3E}">
        <p14:creationId xmlns:p14="http://schemas.microsoft.com/office/powerpoint/2010/main" val="3501796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a:t>
            </a:r>
            <a:r>
              <a:rPr lang="en-US" sz="2800" b="1" u="sng" dirty="0">
                <a:solidFill>
                  <a:srgbClr val="FFFFCC"/>
                </a:solidFill>
                <a:latin typeface="Calibri" panose="020F0502020204030204" pitchFamily="34" charset="0"/>
              </a:rPr>
              <a:t>beloved</a:t>
            </a:r>
            <a:r>
              <a:rPr lang="en-US" sz="2800" dirty="0">
                <a:latin typeface="Calibri" panose="020F0502020204030204" pitchFamily="34" charset="0"/>
              </a:rPr>
              <a:t>,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24855950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86285" y="581381"/>
            <a:ext cx="6571429" cy="5695238"/>
          </a:xfrm>
          <a:prstGeom prst="rect">
            <a:avLst/>
          </a:prstGeom>
        </p:spPr>
      </p:pic>
    </p:spTree>
    <p:extLst>
      <p:ext uri="{BB962C8B-B14F-4D97-AF65-F5344CB8AC3E}">
        <p14:creationId xmlns:p14="http://schemas.microsoft.com/office/powerpoint/2010/main" val="36800963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a:t>
            </a:r>
            <a:r>
              <a:rPr lang="en-US" sz="2800" b="1" u="sng" dirty="0">
                <a:solidFill>
                  <a:srgbClr val="FFFFCC"/>
                </a:solidFill>
                <a:latin typeface="Calibri" panose="020F0502020204030204" pitchFamily="34" charset="0"/>
              </a:rPr>
              <a:t>your work and the love which you have shown toward His name, in having ministered and in still ministering to the saints</a:t>
            </a:r>
            <a:r>
              <a:rPr lang="en-US" sz="2800" b="1" dirty="0">
                <a:solidFill>
                  <a:srgbClr val="FFFFCC"/>
                </a:solidFill>
                <a:latin typeface="Calibri" panose="020F0502020204030204" pitchFamily="34" charset="0"/>
              </a:rPr>
              <a:t>.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a:t>
            </a:r>
            <a:r>
              <a:rPr lang="en-US" sz="2800" b="1" u="sng" dirty="0">
                <a:solidFill>
                  <a:srgbClr val="FFFFCC"/>
                </a:solidFill>
                <a:latin typeface="Calibri" panose="020F0502020204030204" pitchFamily="34" charset="0"/>
              </a:rPr>
              <a:t>same diligence</a:t>
            </a:r>
            <a:r>
              <a:rPr lang="en-US" sz="2800" b="1" dirty="0">
                <a:solidFill>
                  <a:srgbClr val="FFFFCC"/>
                </a:solidFill>
                <a:latin typeface="Calibri" panose="020F0502020204030204" pitchFamily="34" charset="0"/>
              </a:rPr>
              <a:t> </a:t>
            </a:r>
            <a:r>
              <a:rPr lang="en-US" sz="2800" dirty="0">
                <a:latin typeface="Calibri" panose="020F0502020204030204" pitchFamily="34" charset="0"/>
              </a:rPr>
              <a:t>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34434226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a:t>
            </a:r>
            <a:r>
              <a:rPr lang="en-US" sz="2800" b="1" u="sng" dirty="0">
                <a:solidFill>
                  <a:srgbClr val="FFFFCC"/>
                </a:solidFill>
                <a:latin typeface="Calibri" panose="020F0502020204030204" pitchFamily="34" charset="0"/>
              </a:rPr>
              <a:t>thorns and thistles</a:t>
            </a:r>
            <a:r>
              <a:rPr lang="en-US" sz="2800" dirty="0">
                <a:latin typeface="Calibri" panose="020F0502020204030204" pitchFamily="34" charset="0"/>
              </a:rPr>
              <a:t>,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31616914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sz="2800" baseline="30000" dirty="0">
                <a:latin typeface="Calibri" panose="020F0502020204030204" pitchFamily="34" charset="0"/>
              </a:rPr>
              <a:t>7</a:t>
            </a:r>
            <a:r>
              <a:rPr lang="en-US" sz="2800" dirty="0">
                <a:latin typeface="Calibri" panose="020F0502020204030204" pitchFamily="34" charset="0"/>
              </a:rPr>
              <a:t> </a:t>
            </a:r>
            <a:r>
              <a:rPr lang="en-US" sz="2800" b="1" u="sng" dirty="0">
                <a:solidFill>
                  <a:srgbClr val="FFFFCC"/>
                </a:solidFill>
                <a:latin typeface="Calibri" panose="020F0502020204030204" pitchFamily="34" charset="0"/>
              </a:rPr>
              <a:t>Land</a:t>
            </a:r>
            <a:r>
              <a:rPr lang="en-US" sz="2800" dirty="0"/>
              <a:t> that drinks in the rain often falling on it and that produces a crop useful to those for whom it is farmed receives the blessing of God. </a:t>
            </a:r>
            <a:r>
              <a:rPr lang="en-US" sz="2800" baseline="30000" dirty="0"/>
              <a:t>8 </a:t>
            </a:r>
            <a:r>
              <a:rPr lang="en-US" sz="2800" dirty="0"/>
              <a:t>But </a:t>
            </a:r>
            <a:r>
              <a:rPr lang="en-US" sz="2800" b="1" u="sng" dirty="0">
                <a:solidFill>
                  <a:srgbClr val="FFFFCC"/>
                </a:solidFill>
                <a:latin typeface="Calibri" panose="020F0502020204030204" pitchFamily="34" charset="0"/>
              </a:rPr>
              <a:t>land</a:t>
            </a:r>
            <a:r>
              <a:rPr lang="en-US" sz="2800" dirty="0"/>
              <a:t> that produces thorns and thistles is worthless and is in danger of being cursed. In the end it will be burned.</a:t>
            </a:r>
            <a:r>
              <a:rPr lang="en-US" sz="2800" baseline="30000" dirty="0"/>
              <a:t>9 </a:t>
            </a:r>
            <a:r>
              <a:rPr lang="en-US" sz="2800" dirty="0"/>
              <a:t>Even though we speak like this, dear friends, we are convinced of better things in your case—the things that have to do with salvation. </a:t>
            </a:r>
            <a:r>
              <a:rPr lang="en-US" sz="2800" baseline="30000" dirty="0"/>
              <a:t>10 </a:t>
            </a:r>
            <a:r>
              <a:rPr lang="en-US" sz="2800" dirty="0"/>
              <a:t>God is not unjust; he will not forget your work and the love you have shown him as you have helped his people and continue to help them. </a:t>
            </a:r>
            <a:r>
              <a:rPr lang="en-US" sz="2800" baseline="30000" dirty="0"/>
              <a:t>11 </a:t>
            </a:r>
            <a:r>
              <a:rPr lang="en-US" sz="2800" dirty="0"/>
              <a:t>We want each of you to show this same diligence to the very end, so that what you hope for may be fully realized. </a:t>
            </a:r>
            <a:r>
              <a:rPr lang="en-US" sz="2800" baseline="30000" dirty="0"/>
              <a:t>12 </a:t>
            </a:r>
            <a:r>
              <a:rPr lang="en-US" sz="2800" dirty="0"/>
              <a:t>We do not want you to become lazy, but to imitate those who through faith and patience inherit what has been promised.</a:t>
            </a:r>
          </a:p>
          <a:p>
            <a:pPr marL="0" marR="0" algn="just">
              <a:spcBef>
                <a:spcPts val="0"/>
              </a:spcBef>
              <a:spcAft>
                <a:spcPts val="1000"/>
              </a:spcAft>
            </a:pPr>
            <a:r>
              <a:rPr lang="en-US" sz="2800" dirty="0">
                <a:latin typeface="Calibri" panose="020F0502020204030204" pitchFamily="34" charset="0"/>
              </a:rPr>
              <a:t> </a:t>
            </a:r>
          </a:p>
        </p:txBody>
      </p:sp>
      <p:sp>
        <p:nvSpPr>
          <p:cNvPr id="2" name="Rectangle 1"/>
          <p:cNvSpPr/>
          <p:nvPr/>
        </p:nvSpPr>
        <p:spPr>
          <a:xfrm>
            <a:off x="2840596" y="197994"/>
            <a:ext cx="3462807"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(NIV)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29943220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a:t>
            </a:r>
            <a:r>
              <a:rPr lang="en-US" sz="2800" b="1" u="sng" dirty="0">
                <a:solidFill>
                  <a:srgbClr val="FFFFCC"/>
                </a:solidFill>
                <a:latin typeface="Calibri" panose="020F0502020204030204" pitchFamily="34" charset="0"/>
              </a:rPr>
              <a:t>thorns and thistles</a:t>
            </a:r>
            <a:r>
              <a:rPr lang="en-US" sz="2800" dirty="0">
                <a:latin typeface="Calibri" panose="020F0502020204030204" pitchFamily="34" charset="0"/>
              </a:rPr>
              <a:t>,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26688767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a:t>
            </a:r>
            <a:r>
              <a:rPr lang="en-US" sz="2800" b="1" u="sng" dirty="0">
                <a:solidFill>
                  <a:srgbClr val="FFFFCC"/>
                </a:solidFill>
                <a:latin typeface="Calibri" panose="020F0502020204030204" pitchFamily="34" charset="0"/>
              </a:rPr>
              <a:t>worthless</a:t>
            </a:r>
            <a:r>
              <a:rPr lang="en-US" sz="2800" dirty="0">
                <a:latin typeface="Calibri" panose="020F0502020204030204" pitchFamily="34" charset="0"/>
              </a:rPr>
              <a:t>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41613287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628650" y="152400"/>
            <a:ext cx="7886700" cy="322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1 Corinthians 9:27</a:t>
            </a:r>
          </a:p>
          <a:p>
            <a:pPr lvl="0" algn="just">
              <a:spcBef>
                <a:spcPct val="20000"/>
              </a:spcBef>
              <a:buClr>
                <a:srgbClr val="00FFFF"/>
              </a:buClr>
              <a:buSzPct val="75000"/>
              <a:defRPr/>
            </a:pPr>
            <a:endParaRPr lang="en-US" sz="3600" kern="0" dirty="0">
              <a:solidFill>
                <a:srgbClr val="FFFFFF"/>
              </a:solidFill>
              <a:effectLst>
                <a:outerShdw blurRad="38100" dist="38100" dir="2700000" algn="tl">
                  <a:srgbClr val="000000"/>
                </a:outerShdw>
              </a:effectLst>
              <a:latin typeface="Calibri" panose="020F0502020204030204" pitchFamily="34" charset="0"/>
              <a:cs typeface="+mn-cs"/>
            </a:endParaRPr>
          </a:p>
          <a:p>
            <a:pPr lvl="0" algn="just">
              <a:spcBef>
                <a:spcPct val="20000"/>
              </a:spcBef>
              <a:buClr>
                <a:srgbClr val="00FFFF"/>
              </a:buClr>
              <a:buSzPct val="75000"/>
              <a:defRPr/>
            </a:pPr>
            <a:r>
              <a:rPr lang="en-US" sz="3600" kern="0" dirty="0">
                <a:solidFill>
                  <a:srgbClr val="FFFFFF"/>
                </a:solidFill>
                <a:effectLst>
                  <a:outerShdw blurRad="38100" dist="38100" dir="2700000" algn="tl">
                    <a:srgbClr val="000000"/>
                  </a:outerShdw>
                </a:effectLst>
                <a:latin typeface="Calibri" panose="020F0502020204030204" pitchFamily="34" charset="0"/>
                <a:cs typeface="+mn-cs"/>
              </a:rPr>
              <a:t>“but I discipline my body and make it my slave, so that, after I have preached to others, I myself will not be </a:t>
            </a:r>
            <a:r>
              <a:rPr lang="en-US" sz="3600" b="1" u="sng" kern="0" dirty="0">
                <a:solidFill>
                  <a:srgbClr val="FFFFCC"/>
                </a:solidFill>
                <a:effectLst>
                  <a:outerShdw blurRad="38100" dist="38100" dir="2700000" algn="tl">
                    <a:srgbClr val="000000"/>
                  </a:outerShdw>
                </a:effectLst>
                <a:latin typeface="Calibri" panose="020F0502020204030204" pitchFamily="34" charset="0"/>
                <a:cs typeface="+mn-cs"/>
              </a:rPr>
              <a:t>disqualified</a:t>
            </a:r>
            <a:r>
              <a:rPr lang="en-US" sz="3600" kern="0" dirty="0">
                <a:solidFill>
                  <a:srgbClr val="FFFFFF"/>
                </a:solidFill>
                <a:effectLst>
                  <a:outerShdw blurRad="38100" dist="38100" dir="2700000" algn="tl">
                    <a:srgbClr val="000000"/>
                  </a:outerShdw>
                </a:effectLst>
                <a:latin typeface="Calibri" panose="020F0502020204030204" pitchFamily="34" charset="0"/>
                <a:cs typeface="+mn-cs"/>
              </a:rPr>
              <a:t>.”</a:t>
            </a:r>
          </a:p>
        </p:txBody>
      </p:sp>
      <p:pic>
        <p:nvPicPr>
          <p:cNvPr id="4" name="Picture 2" descr="https://solzemli.files.wordpress.com/2010/03/saint_paul_theapost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04800"/>
            <a:ext cx="99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49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152400"/>
            <a:ext cx="7772400" cy="1143000"/>
          </a:xfrm>
        </p:spPr>
        <p:txBody>
          <a:bodyPr/>
          <a:lstStyle/>
          <a:p>
            <a:pPr algn="ctr"/>
            <a:r>
              <a:rPr lang="en-US" altLang="ko-KR" dirty="0">
                <a:latin typeface="Calibri" panose="020F0502020204030204" pitchFamily="34" charset="0"/>
              </a:rPr>
              <a:t>Kadesh </a:t>
            </a:r>
            <a:r>
              <a:rPr lang="en-US" altLang="ko-KR" dirty="0" err="1">
                <a:latin typeface="Calibri" panose="020F0502020204030204" pitchFamily="34" charset="0"/>
              </a:rPr>
              <a:t>Barnea</a:t>
            </a:r>
            <a:r>
              <a:rPr lang="en-US" altLang="ko-KR" dirty="0">
                <a:latin typeface="Calibri" panose="020F0502020204030204" pitchFamily="34" charset="0"/>
              </a:rPr>
              <a:t> Paradigm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0666838"/>
              </p:ext>
            </p:extLst>
          </p:nvPr>
        </p:nvGraphicFramePr>
        <p:xfrm>
          <a:off x="152400" y="1371600"/>
          <a:ext cx="8866188" cy="3779839"/>
        </p:xfrm>
        <a:graphic>
          <a:graphicData uri="http://schemas.openxmlformats.org/drawingml/2006/table">
            <a:tbl>
              <a:tblPr firstRow="1" bandRow="1">
                <a:tableStyleId>{D7AC3CCA-C797-4891-BE02-D94E43425B78}</a:tableStyleId>
              </a:tblPr>
              <a:tblGrid>
                <a:gridCol w="2667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227388">
                  <a:extLst>
                    <a:ext uri="{9D8B030D-6E8A-4147-A177-3AD203B41FA5}">
                      <a16:colId xmlns:a16="http://schemas.microsoft.com/office/drawing/2014/main" val="20002"/>
                    </a:ext>
                  </a:extLst>
                </a:gridCol>
              </a:tblGrid>
              <a:tr h="579169">
                <a:tc>
                  <a:txBody>
                    <a:bodyPr/>
                    <a:lstStyle/>
                    <a:p>
                      <a:endParaRPr lang="en-US" sz="3200" b="1" dirty="0">
                        <a:solidFill>
                          <a:srgbClr val="C00000"/>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3200" dirty="0">
                          <a:solidFill>
                            <a:schemeClr val="bg2"/>
                          </a:solidFill>
                          <a:latin typeface="Calibri" panose="020F0502020204030204" pitchFamily="34" charset="0"/>
                          <a:cs typeface="Calibri" panose="020F0502020204030204" pitchFamily="34" charset="0"/>
                        </a:rPr>
                        <a:t>Kadesh </a:t>
                      </a:r>
                      <a:r>
                        <a:rPr lang="en-US" sz="3200" dirty="0" err="1">
                          <a:solidFill>
                            <a:schemeClr val="bg2"/>
                          </a:solidFill>
                          <a:latin typeface="Calibri" panose="020F0502020204030204" pitchFamily="34" charset="0"/>
                          <a:cs typeface="Calibri" panose="020F0502020204030204" pitchFamily="34" charset="0"/>
                        </a:rPr>
                        <a:t>Barnea</a:t>
                      </a:r>
                      <a:endParaRPr lang="en-US" sz="32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3200" dirty="0">
                          <a:solidFill>
                            <a:srgbClr val="C00000"/>
                          </a:solidFill>
                          <a:latin typeface="Calibri" panose="020F0502020204030204" pitchFamily="34" charset="0"/>
                          <a:cs typeface="Calibri" panose="020F0502020204030204" pitchFamily="34" charset="0"/>
                        </a:rPr>
                        <a:t>Hebrews</a:t>
                      </a:r>
                    </a:p>
                  </a:txBody>
                  <a:tcPr marT="45724" marB="45724" anchor="ctr">
                    <a:solidFill>
                      <a:srgbClr val="FFFFCC"/>
                    </a:solidFill>
                  </a:tcPr>
                </a:tc>
                <a:extLst>
                  <a:ext uri="{0D108BD9-81ED-4DB2-BD59-A6C34878D82A}">
                    <a16:rowId xmlns:a16="http://schemas.microsoft.com/office/drawing/2014/main" val="10000"/>
                  </a:ext>
                </a:extLst>
              </a:tr>
              <a:tr h="1066890">
                <a:tc>
                  <a:txBody>
                    <a:bodyPr/>
                    <a:lstStyle/>
                    <a:p>
                      <a:r>
                        <a:rPr lang="en-US" sz="3000" b="1" dirty="0">
                          <a:solidFill>
                            <a:srgbClr val="0000FF"/>
                          </a:solidFill>
                          <a:latin typeface="Calibri" panose="020F0502020204030204" pitchFamily="34" charset="0"/>
                          <a:cs typeface="Calibri" panose="020F0502020204030204" pitchFamily="34" charset="0"/>
                        </a:rPr>
                        <a:t>Source</a:t>
                      </a:r>
                      <a:r>
                        <a:rPr lang="en-US" sz="3000" b="1" baseline="0" dirty="0">
                          <a:solidFill>
                            <a:srgbClr val="0000FF"/>
                          </a:solidFill>
                          <a:latin typeface="Calibri" panose="020F0502020204030204" pitchFamily="34" charset="0"/>
                          <a:cs typeface="Calibri" panose="020F0502020204030204" pitchFamily="34" charset="0"/>
                        </a:rPr>
                        <a:t> of fear:</a:t>
                      </a:r>
                      <a:endParaRPr lang="en-US" sz="3000" b="1" dirty="0">
                        <a:solidFill>
                          <a:srgbClr val="0000FF"/>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3000" dirty="0">
                          <a:latin typeface="Calibri" panose="020F0502020204030204" pitchFamily="34" charset="0"/>
                          <a:cs typeface="Calibri" panose="020F0502020204030204" pitchFamily="34" charset="0"/>
                        </a:rPr>
                        <a:t>Giants</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r>
                        <a:rPr lang="en-US" sz="3000" dirty="0">
                          <a:latin typeface="Calibri" panose="020F0502020204030204" pitchFamily="34" charset="0"/>
                          <a:cs typeface="Calibri" panose="020F0502020204030204" pitchFamily="34" charset="0"/>
                        </a:rPr>
                        <a:t>Unbelieving Jews</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solidFill>
                      <a:srgbClr val="FFFFCC"/>
                    </a:solidFill>
                  </a:tcPr>
                </a:tc>
                <a:extLst>
                  <a:ext uri="{0D108BD9-81ED-4DB2-BD59-A6C34878D82A}">
                    <a16:rowId xmlns:a16="http://schemas.microsoft.com/office/drawing/2014/main" val="10001"/>
                  </a:ext>
                </a:extLst>
              </a:tr>
              <a:tr h="1066890">
                <a:tc>
                  <a:txBody>
                    <a:bodyPr/>
                    <a:lstStyle/>
                    <a:p>
                      <a:r>
                        <a:rPr lang="en-US" sz="3000" b="1" dirty="0">
                          <a:solidFill>
                            <a:srgbClr val="0000FF"/>
                          </a:solidFill>
                          <a:latin typeface="Calibri" panose="020F0502020204030204" pitchFamily="34" charset="0"/>
                          <a:cs typeface="Calibri" panose="020F0502020204030204" pitchFamily="34" charset="0"/>
                        </a:rPr>
                        <a:t>Disobedience:</a:t>
                      </a:r>
                    </a:p>
                  </a:txBody>
                  <a:tcPr marT="45724" marB="45724" anchor="ctr"/>
                </a:tc>
                <a:tc>
                  <a:txBody>
                    <a:bodyPr/>
                    <a:lstStyle/>
                    <a:p>
                      <a:pPr algn="ctr"/>
                      <a:r>
                        <a:rPr lang="en-US" sz="3000" dirty="0">
                          <a:latin typeface="Calibri" panose="020F0502020204030204" pitchFamily="34" charset="0"/>
                          <a:cs typeface="Calibri" panose="020F0502020204030204" pitchFamily="34" charset="0"/>
                        </a:rPr>
                        <a:t>Occupy Canaan</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r>
                        <a:rPr lang="en-US" sz="3000" dirty="0">
                          <a:latin typeface="Calibri" panose="020F0502020204030204" pitchFamily="34" charset="0"/>
                          <a:cs typeface="Calibri" panose="020F0502020204030204" pitchFamily="34" charset="0"/>
                        </a:rPr>
                        <a:t>Do not</a:t>
                      </a:r>
                      <a:r>
                        <a:rPr lang="en-US" sz="3000" baseline="0" dirty="0">
                          <a:latin typeface="Calibri" panose="020F0502020204030204" pitchFamily="34" charset="0"/>
                          <a:cs typeface="Calibri" panose="020F0502020204030204" pitchFamily="34" charset="0"/>
                        </a:rPr>
                        <a:t> lapse back into Judaism</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solidFill>
                      <a:srgbClr val="FFFFCC"/>
                    </a:solidFill>
                  </a:tcPr>
                </a:tc>
                <a:extLst>
                  <a:ext uri="{0D108BD9-81ED-4DB2-BD59-A6C34878D82A}">
                    <a16:rowId xmlns:a16="http://schemas.microsoft.com/office/drawing/2014/main" val="10002"/>
                  </a:ext>
                </a:extLst>
              </a:tr>
              <a:tr h="1066890">
                <a:tc>
                  <a:txBody>
                    <a:bodyPr/>
                    <a:lstStyle/>
                    <a:p>
                      <a:r>
                        <a:rPr lang="en-US" sz="3000" b="1" dirty="0">
                          <a:solidFill>
                            <a:srgbClr val="0000FF"/>
                          </a:solidFill>
                          <a:latin typeface="Calibri" panose="020F0502020204030204" pitchFamily="34" charset="0"/>
                          <a:cs typeface="Calibri" panose="020F0502020204030204" pitchFamily="34" charset="0"/>
                        </a:rPr>
                        <a:t>Consequence:</a:t>
                      </a:r>
                    </a:p>
                  </a:txBody>
                  <a:tcPr marT="45724" marB="45724" anchor="ctr"/>
                </a:tc>
                <a:tc>
                  <a:txBody>
                    <a:bodyPr/>
                    <a:lstStyle/>
                    <a:p>
                      <a:pPr algn="ctr"/>
                      <a:r>
                        <a:rPr lang="en-US" sz="3000" dirty="0">
                          <a:latin typeface="Calibri" panose="020F0502020204030204" pitchFamily="34" charset="0"/>
                          <a:cs typeface="Calibri" panose="020F0502020204030204" pitchFamily="34" charset="0"/>
                        </a:rPr>
                        <a:t>Loss of Canaan</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r>
                        <a:rPr lang="en-US" sz="3000" dirty="0">
                          <a:latin typeface="Calibri" panose="020F0502020204030204" pitchFamily="34" charset="0"/>
                          <a:cs typeface="Calibri" panose="020F0502020204030204" pitchFamily="34" charset="0"/>
                        </a:rPr>
                        <a:t>Loss of maturity; divine discipline</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solidFill>
                      <a:srgbClr val="FFFF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a:t>
            </a:r>
            <a:r>
              <a:rPr lang="en-US" sz="2800" b="1" u="sng" dirty="0">
                <a:solidFill>
                  <a:srgbClr val="FFFFCC"/>
                </a:solidFill>
                <a:latin typeface="Calibri" panose="020F0502020204030204" pitchFamily="34" charset="0"/>
              </a:rPr>
              <a:t>cursed</a:t>
            </a:r>
            <a:r>
              <a:rPr lang="en-US" sz="2800" dirty="0">
                <a:latin typeface="Calibri" panose="020F0502020204030204" pitchFamily="34" charset="0"/>
              </a:rPr>
              <a:t>,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35984118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85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Exodus 14:30-31 (NASB)</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r>
              <a:rPr lang="en-US" sz="3400" baseline="30000" dirty="0">
                <a:latin typeface="Calibri" panose="020F0502020204030204" pitchFamily="34" charset="0"/>
              </a:rPr>
              <a:t>30</a:t>
            </a:r>
            <a:r>
              <a:rPr lang="en-US" sz="3400" dirty="0">
                <a:latin typeface="Calibri" panose="020F0502020204030204" pitchFamily="34" charset="0"/>
              </a:rPr>
              <a:t> Thus the </a:t>
            </a:r>
            <a:r>
              <a:rPr lang="en-US" sz="3400" cap="small" dirty="0">
                <a:latin typeface="Calibri" panose="020F0502020204030204" pitchFamily="34" charset="0"/>
              </a:rPr>
              <a:t>Lord</a:t>
            </a:r>
            <a:r>
              <a:rPr lang="en-US" sz="3400" dirty="0">
                <a:latin typeface="Calibri" panose="020F0502020204030204" pitchFamily="34" charset="0"/>
              </a:rPr>
              <a:t> saved Israel that day from the hand of the Egyptians, and Israel saw the Egyptians dead on the seashore. </a:t>
            </a:r>
            <a:r>
              <a:rPr lang="en-US" sz="3400" baseline="30000" dirty="0">
                <a:latin typeface="Calibri" panose="020F0502020204030204" pitchFamily="34" charset="0"/>
              </a:rPr>
              <a:t>31</a:t>
            </a:r>
            <a:r>
              <a:rPr lang="en-US" sz="3400" dirty="0">
                <a:latin typeface="Calibri" panose="020F0502020204030204" pitchFamily="34" charset="0"/>
              </a:rPr>
              <a:t> When Israel saw the great power which the </a:t>
            </a:r>
            <a:r>
              <a:rPr lang="en-US" sz="3400" cap="small" dirty="0">
                <a:latin typeface="Calibri" panose="020F0502020204030204" pitchFamily="34" charset="0"/>
              </a:rPr>
              <a:t>Lord</a:t>
            </a:r>
            <a:r>
              <a:rPr lang="en-US" sz="3400" dirty="0">
                <a:latin typeface="Calibri" panose="020F0502020204030204" pitchFamily="34" charset="0"/>
              </a:rPr>
              <a:t> had used against the Egyptians, the people feared the </a:t>
            </a:r>
            <a:r>
              <a:rPr lang="en-US" sz="3400" cap="small" dirty="0">
                <a:latin typeface="Calibri" panose="020F0502020204030204" pitchFamily="34" charset="0"/>
              </a:rPr>
              <a:t>Lord</a:t>
            </a:r>
            <a:r>
              <a:rPr lang="en-US" sz="3400" dirty="0">
                <a:latin typeface="Calibri" panose="020F0502020204030204" pitchFamily="34" charset="0"/>
              </a:rPr>
              <a:t>, and </a:t>
            </a:r>
            <a:r>
              <a:rPr lang="en-US" sz="3400" b="1" u="sng" dirty="0">
                <a:solidFill>
                  <a:srgbClr val="FFFFCC"/>
                </a:solidFill>
                <a:latin typeface="Calibri" panose="020F0502020204030204" pitchFamily="34" charset="0"/>
              </a:rPr>
              <a:t>they believed in the </a:t>
            </a:r>
            <a:r>
              <a:rPr lang="en-US" sz="3400" b="1" u="sng" cap="small" dirty="0">
                <a:solidFill>
                  <a:srgbClr val="FFFFCC"/>
                </a:solidFill>
                <a:latin typeface="Calibri" panose="020F0502020204030204" pitchFamily="34" charset="0"/>
              </a:rPr>
              <a:t>Lord</a:t>
            </a:r>
            <a:r>
              <a:rPr lang="en-US" sz="3400" dirty="0">
                <a:solidFill>
                  <a:srgbClr val="FFFFCC"/>
                </a:solidFill>
                <a:latin typeface="Calibri" panose="020F0502020204030204" pitchFamily="34" charset="0"/>
              </a:rPr>
              <a:t> </a:t>
            </a:r>
            <a:r>
              <a:rPr lang="en-US" sz="3400" dirty="0">
                <a:latin typeface="Calibri" panose="020F0502020204030204" pitchFamily="34" charset="0"/>
              </a:rPr>
              <a:t>and in His servant Moses.”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47" y="152400"/>
            <a:ext cx="1389888" cy="1219200"/>
          </a:xfrm>
          <a:prstGeom prst="ellipse">
            <a:avLst/>
          </a:prstGeom>
          <a:ln>
            <a:noFill/>
          </a:ln>
          <a:effectLst>
            <a:softEdge rad="112500"/>
          </a:effectLst>
        </p:spPr>
      </p:pic>
    </p:spTree>
    <p:extLst>
      <p:ext uri="{BB962C8B-B14F-4D97-AF65-F5344CB8AC3E}">
        <p14:creationId xmlns:p14="http://schemas.microsoft.com/office/powerpoint/2010/main" val="2396562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26"/>
          <p:cNvSpPr>
            <a:spLocks noGrp="1" noChangeArrowheads="1"/>
          </p:cNvSpPr>
          <p:nvPr>
            <p:ph type="title"/>
          </p:nvPr>
        </p:nvSpPr>
        <p:spPr>
          <a:xfrm>
            <a:off x="838200" y="152400"/>
            <a:ext cx="7772400" cy="1143000"/>
          </a:xfrm>
        </p:spPr>
        <p:txBody>
          <a:bodyPr/>
          <a:lstStyle/>
          <a:p>
            <a:pPr algn="ctr"/>
            <a:r>
              <a:rPr lang="en-US" alt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14:31</a:t>
            </a:r>
          </a:p>
        </p:txBody>
      </p:sp>
      <p:sp>
        <p:nvSpPr>
          <p:cNvPr id="37891" name="Rectangle 1027"/>
          <p:cNvSpPr>
            <a:spLocks noGrp="1" noChangeArrowheads="1"/>
          </p:cNvSpPr>
          <p:nvPr>
            <p:ph type="body" idx="1"/>
          </p:nvPr>
        </p:nvSpPr>
        <p:spPr>
          <a:xfrm>
            <a:off x="1676400" y="1323975"/>
            <a:ext cx="7315200" cy="4314825"/>
          </a:xfrm>
        </p:spPr>
        <p:txBody>
          <a:bodyPr/>
          <a:lstStyle/>
          <a:p>
            <a:pPr marL="0" indent="0" algn="just">
              <a:buFont typeface="Wingdings" pitchFamily="2" charset="2"/>
              <a:buNone/>
              <a:defRPr/>
            </a:pPr>
            <a:r>
              <a:rPr lang="en-US" altLang="en-US" sz="3000" dirty="0">
                <a:latin typeface="Calibri" panose="020F0502020204030204" pitchFamily="34" charset="0"/>
                <a:cs typeface="Calibri" panose="020F0502020204030204" pitchFamily="34" charset="0"/>
              </a:rPr>
              <a:t>“When we read </a:t>
            </a:r>
            <a:r>
              <a:rPr lang="en-US" altLang="en-US" sz="3000" i="1" dirty="0">
                <a:latin typeface="Calibri" panose="020F0502020204030204" pitchFamily="34" charset="0"/>
                <a:cs typeface="Calibri" panose="020F0502020204030204" pitchFamily="34" charset="0"/>
              </a:rPr>
              <a:t>so the people feared the Lord</a:t>
            </a:r>
            <a:r>
              <a:rPr lang="en-US" altLang="en-US" sz="3000" dirty="0">
                <a:latin typeface="Calibri" panose="020F0502020204030204" pitchFamily="34" charset="0"/>
                <a:cs typeface="Calibri" panose="020F0502020204030204" pitchFamily="34" charset="0"/>
              </a:rPr>
              <a:t> and the words that follow, we are meant to understand that the community had come to saving faith and so were a reborn people. They </a:t>
            </a:r>
            <a:r>
              <a:rPr lang="en-US" altLang="en-US" sz="3000" i="1" dirty="0">
                <a:latin typeface="Calibri" panose="020F0502020204030204" pitchFamily="34" charset="0"/>
                <a:cs typeface="Calibri" panose="020F0502020204030204" pitchFamily="34" charset="0"/>
              </a:rPr>
              <a:t>believed the Lord</a:t>
            </a:r>
            <a:r>
              <a:rPr lang="en-US" altLang="en-US" sz="3000" dirty="0">
                <a:latin typeface="Calibri" panose="020F0502020204030204" pitchFamily="34" charset="0"/>
                <a:cs typeface="Calibri" panose="020F0502020204030204" pitchFamily="34" charset="0"/>
              </a:rPr>
              <a:t> (the same wording used of Abraham’s saving faith in Gen. 15:6; read Paul’s comments in Rom. 4)…The people were transformed spiritually even as they were delivered physically.” </a:t>
            </a:r>
          </a:p>
        </p:txBody>
      </p:sp>
      <p:sp>
        <p:nvSpPr>
          <p:cNvPr id="83971" name="Text Box 1028"/>
          <p:cNvSpPr txBox="1">
            <a:spLocks noChangeArrowheads="1"/>
          </p:cNvSpPr>
          <p:nvPr/>
        </p:nvSpPr>
        <p:spPr bwMode="auto">
          <a:xfrm>
            <a:off x="1295400" y="6324600"/>
            <a:ext cx="6553200" cy="369332"/>
          </a:xfrm>
          <a:prstGeom prst="rect">
            <a:avLst/>
          </a:prstGeom>
          <a:noFill/>
          <a:ln w="9525">
            <a:noFill/>
            <a:miter lim="800000"/>
            <a:headEnd/>
            <a:tailEnd/>
          </a:ln>
        </p:spPr>
        <p:txBody>
          <a:bodyPr>
            <a:spAutoFit/>
          </a:bodyPr>
          <a:lstStyle/>
          <a:p>
            <a:pPr algn="ctr">
              <a:spcBef>
                <a:spcPct val="50000"/>
              </a:spcBef>
            </a:pPr>
            <a:r>
              <a:rPr lang="en-US" altLang="en-US" sz="1800" i="1" dirty="0">
                <a:latin typeface="Calibri" panose="020F0502020204030204" pitchFamily="34" charset="0"/>
                <a:cs typeface="Calibri" panose="020F0502020204030204" pitchFamily="34" charset="0"/>
              </a:rPr>
              <a:t>Nelson's New Illustrated Bible Commentary</a:t>
            </a:r>
            <a:r>
              <a:rPr lang="en-US" altLang="en-US" sz="1800" dirty="0">
                <a:latin typeface="Calibri" panose="020F0502020204030204" pitchFamily="34" charset="0"/>
                <a:cs typeface="Calibri" panose="020F0502020204030204" pitchFamily="34" charset="0"/>
              </a:rPr>
              <a:t>, 113.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447800"/>
            <a:ext cx="1371600" cy="2143692"/>
          </a:xfrm>
          <a:prstGeom prst="rect">
            <a:avLst/>
          </a:prstGeom>
        </p:spPr>
      </p:pic>
    </p:spTree>
    <p:extLst>
      <p:ext uri="{BB962C8B-B14F-4D97-AF65-F5344CB8AC3E}">
        <p14:creationId xmlns:p14="http://schemas.microsoft.com/office/powerpoint/2010/main" val="38078942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20872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685800" y="304800"/>
            <a:ext cx="7772400" cy="1143000"/>
          </a:xfrm>
        </p:spPr>
        <p:txBody>
          <a:bodyPr/>
          <a:lstStyle/>
          <a:p>
            <a:pPr algn="ctr"/>
            <a:r>
              <a:rPr lang="en-US" altLang="en-US" sz="4000">
                <a:latin typeface="Calibri" panose="020F0502020204030204" pitchFamily="34" charset="0"/>
                <a:cs typeface="Calibri" panose="020F0502020204030204" pitchFamily="34" charset="0"/>
              </a:rPr>
              <a:t>Six Parts of a Suzerain-Vassal Treaty in Deuteronomy</a:t>
            </a:r>
          </a:p>
        </p:txBody>
      </p:sp>
      <p:sp>
        <p:nvSpPr>
          <p:cNvPr id="43010" name="Rectangle 3"/>
          <p:cNvSpPr>
            <a:spLocks noGrp="1" noChangeArrowheads="1"/>
          </p:cNvSpPr>
          <p:nvPr>
            <p:ph type="body" idx="4294967295"/>
          </p:nvPr>
        </p:nvSpPr>
        <p:spPr>
          <a:xfrm>
            <a:off x="304800" y="1600200"/>
            <a:ext cx="8534400" cy="4460875"/>
          </a:xfrm>
          <a:noFill/>
        </p:spPr>
        <p:txBody>
          <a:bodyPr/>
          <a:lstStyle/>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Preamble (1:1-5)</a:t>
            </a: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Prologue (1:6</a:t>
            </a:r>
            <a:r>
              <a:rPr lang="en-US" altLang="en-US" dirty="0">
                <a:effectLst/>
                <a:latin typeface="Calibri" panose="020F0502020204030204" pitchFamily="34" charset="0"/>
                <a:ea typeface="Calibri" pitchFamily="34" charset="0"/>
                <a:cs typeface="Calibri" panose="020F0502020204030204" pitchFamily="34" charset="0"/>
              </a:rPr>
              <a:t>–4:40)</a:t>
            </a:r>
            <a:endParaRPr lang="en-US" altLang="en-US" dirty="0">
              <a:effectLst/>
              <a:latin typeface="Calibri" panose="020F0502020204030204" pitchFamily="34" charset="0"/>
              <a:cs typeface="Calibri" panose="020F0502020204030204" pitchFamily="34" charset="0"/>
            </a:endParaRP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Covenant obligations (5</a:t>
            </a:r>
            <a:r>
              <a:rPr lang="en-US" altLang="en-US" dirty="0">
                <a:effectLst/>
                <a:latin typeface="Calibri" panose="020F0502020204030204" pitchFamily="34" charset="0"/>
                <a:ea typeface="Calibri" pitchFamily="34" charset="0"/>
                <a:cs typeface="Calibri" panose="020F0502020204030204" pitchFamily="34" charset="0"/>
              </a:rPr>
              <a:t>–26)</a:t>
            </a:r>
            <a:endParaRPr lang="en-US" altLang="en-US" dirty="0">
              <a:effectLst/>
              <a:latin typeface="Calibri" panose="020F0502020204030204" pitchFamily="34" charset="0"/>
              <a:cs typeface="Calibri" panose="020F0502020204030204" pitchFamily="34" charset="0"/>
            </a:endParaRP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Storage and reading instructions (27:2-3; 31:9, 24, 26)</a:t>
            </a: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Witnesses (32:1)</a:t>
            </a:r>
          </a:p>
          <a:p>
            <a:pPr marL="457200" indent="-457200">
              <a:spcBef>
                <a:spcPct val="0"/>
              </a:spcBef>
              <a:spcAft>
                <a:spcPts val="1200"/>
              </a:spcAft>
            </a:pPr>
            <a:r>
              <a:rPr lang="en-US" altLang="en-US" b="1" i="1" u="sng" dirty="0">
                <a:solidFill>
                  <a:srgbClr val="FFFFCC"/>
                </a:solidFill>
                <a:effectLst/>
                <a:latin typeface="Calibri" panose="020F0502020204030204" pitchFamily="34" charset="0"/>
                <a:cs typeface="Calibri" panose="020F0502020204030204" pitchFamily="34" charset="0"/>
              </a:rPr>
              <a:t>Blessings and curses (28)</a:t>
            </a:r>
          </a:p>
        </p:txBody>
      </p:sp>
      <p:pic>
        <p:nvPicPr>
          <p:cNvPr id="43011"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1981200"/>
            <a:ext cx="1468438" cy="1509713"/>
          </a:xfrm>
          <a:prstGeom prst="rect">
            <a:avLst/>
          </a:prstGeom>
          <a:noFill/>
          <a:ln w="9525">
            <a:noFill/>
            <a:miter lim="800000"/>
            <a:headEnd/>
            <a:tailEnd/>
          </a:ln>
        </p:spPr>
      </p:pic>
    </p:spTree>
    <p:extLst>
      <p:ext uri="{BB962C8B-B14F-4D97-AF65-F5344CB8AC3E}">
        <p14:creationId xmlns:p14="http://schemas.microsoft.com/office/powerpoint/2010/main" val="37935053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a:t>
            </a:r>
            <a:r>
              <a:rPr lang="en-US" sz="2800" b="1" u="sng" dirty="0">
                <a:solidFill>
                  <a:srgbClr val="FFFFCC"/>
                </a:solidFill>
                <a:latin typeface="Calibri" panose="020F0502020204030204" pitchFamily="34" charset="0"/>
              </a:rPr>
              <a:t>burned</a:t>
            </a:r>
            <a:r>
              <a:rPr lang="en-US" sz="2800" dirty="0">
                <a:latin typeface="Calibri" panose="020F0502020204030204" pitchFamily="34" charset="0"/>
              </a:rPr>
              <a:t>.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9913179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8209" y="1636455"/>
            <a:ext cx="6999006" cy="3785652"/>
          </a:xfrm>
          <a:prstGeom prst="rect">
            <a:avLst/>
          </a:prstGeom>
        </p:spPr>
        <p:txBody>
          <a:bodyPr wrap="square">
            <a:sp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a:t>Naturally the reference to ‘burned’ has caused many to think of hell, but there is nothing in the text to suggest this…to think of hell here is to betray inattention to the imagery employed by the author. The burning of a field to destroy the rank growth it had produced was a practice known in ancient times. Its aim was not the destruction of the field itself (which, of course, the fire could not effect), but the destruction of the unwanted produce of the field. Thereafter the field might be serviceable for cultivation</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6" name="TextBox 5"/>
          <p:cNvSpPr txBox="1"/>
          <p:nvPr/>
        </p:nvSpPr>
        <p:spPr>
          <a:xfrm>
            <a:off x="228600" y="5715000"/>
            <a:ext cx="8686800" cy="584775"/>
          </a:xfrm>
          <a:prstGeom prst="rect">
            <a:avLst/>
          </a:prstGeom>
          <a:noFill/>
        </p:spPr>
        <p:txBody>
          <a:bodyPr wrap="square" rtlCol="0">
            <a:spAutoFit/>
          </a:bodyPr>
          <a:lstStyle/>
          <a:p>
            <a:pPr algn="ctr"/>
            <a:r>
              <a:rPr lang="en-US" sz="1600" dirty="0"/>
              <a:t>Zane Hodges, “Hebrews,” in </a:t>
            </a:r>
            <a:r>
              <a:rPr lang="en-US" sz="1600" i="1" dirty="0"/>
              <a:t>The Bible Knowledge Commentary</a:t>
            </a:r>
            <a:r>
              <a:rPr lang="en-US" sz="1600" dirty="0"/>
              <a:t>, ed. John F. Walvoord and Roy B. </a:t>
            </a:r>
            <a:r>
              <a:rPr lang="en-US" sz="1600" dirty="0" err="1"/>
              <a:t>Zuck</a:t>
            </a:r>
            <a:r>
              <a:rPr lang="en-US" sz="1600" dirty="0"/>
              <a:t> (Wheaton: Victor, 1983), 795-96.</a:t>
            </a:r>
            <a:endParaRPr lang="en-US" sz="1600" dirty="0">
              <a:latin typeface="Calibri" panose="020F0502020204030204" pitchFamily="34" charset="0"/>
              <a:cs typeface="Calibri" panose="020F0502020204030204" pitchFamily="34" charset="0"/>
            </a:endParaRPr>
          </a:p>
        </p:txBody>
      </p:sp>
      <p:sp>
        <p:nvSpPr>
          <p:cNvPr id="4" name="Rectangle 3"/>
          <p:cNvSpPr/>
          <p:nvPr/>
        </p:nvSpPr>
        <p:spPr>
          <a:xfrm>
            <a:off x="838200" y="228600"/>
            <a:ext cx="7467600" cy="1384995"/>
          </a:xfrm>
          <a:prstGeom prst="rect">
            <a:avLst/>
          </a:prstGeom>
        </p:spPr>
        <p:txBody>
          <a:bodyPr wrap="square">
            <a:spAutoFit/>
          </a:bodyPr>
          <a:lstStyle/>
          <a:p>
            <a:pPr algn="ct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Zane Hodges</a:t>
            </a:r>
          </a:p>
          <a:p>
            <a:pPr algn="ctr"/>
            <a:r>
              <a:rPr lang="en-US" dirty="0">
                <a:latin typeface="Calibri" panose="020F0502020204030204" pitchFamily="34" charset="0"/>
                <a:cs typeface="Calibri" panose="020F0502020204030204" pitchFamily="34" charset="0"/>
              </a:rPr>
              <a:t>Professor NT Greek and Exegesis- Dallas Theological Seminary</a:t>
            </a:r>
          </a:p>
        </p:txBody>
      </p:sp>
      <p:sp>
        <p:nvSpPr>
          <p:cNvPr id="5" name="AutoShape 2" descr="Image result for zane hodges"/>
          <p:cNvSpPr>
            <a:spLocks noChangeAspect="1" noChangeArrowheads="1"/>
          </p:cNvSpPr>
          <p:nvPr/>
        </p:nvSpPr>
        <p:spPr bwMode="auto">
          <a:xfrm>
            <a:off x="4095750" y="2747963"/>
            <a:ext cx="952500"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zane hodges"/>
          <p:cNvSpPr>
            <a:spLocks noChangeAspect="1" noChangeArrowheads="1"/>
          </p:cNvSpPr>
          <p:nvPr/>
        </p:nvSpPr>
        <p:spPr bwMode="auto">
          <a:xfrm>
            <a:off x="838200" y="2313652"/>
            <a:ext cx="952500"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26" y="1876047"/>
            <a:ext cx="119062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5112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Elder Pliny</a:t>
            </a:r>
          </a:p>
        </p:txBody>
      </p:sp>
      <p:sp>
        <p:nvSpPr>
          <p:cNvPr id="3" name="Content Placeholder 2"/>
          <p:cNvSpPr>
            <a:spLocks noGrp="1"/>
          </p:cNvSpPr>
          <p:nvPr>
            <p:ph idx="1"/>
          </p:nvPr>
        </p:nvSpPr>
        <p:spPr>
          <a:xfrm>
            <a:off x="677091" y="1981200"/>
            <a:ext cx="7772400" cy="4114800"/>
          </a:xfrm>
        </p:spPr>
        <p:txBody>
          <a:bodyPr/>
          <a:lstStyle/>
          <a:p>
            <a:pPr marL="0" indent="0">
              <a:buNone/>
            </a:pPr>
            <a:r>
              <a:rPr lang="en-US" sz="3600" dirty="0">
                <a:effectLst/>
              </a:rPr>
              <a:t>Elder Pliny (AD 112) furnishes extra-biblical evidence of this practice when he says, “…some people also set fire to the stubble in the field…their chief reason, however, for this plan is to burn up the seed of weeds.”</a:t>
            </a:r>
            <a:endParaRPr lang="en-US" sz="3600" dirty="0"/>
          </a:p>
        </p:txBody>
      </p:sp>
      <p:sp>
        <p:nvSpPr>
          <p:cNvPr id="4" name="TextBox 3"/>
          <p:cNvSpPr txBox="1"/>
          <p:nvPr/>
        </p:nvSpPr>
        <p:spPr>
          <a:xfrm>
            <a:off x="1134291" y="5766959"/>
            <a:ext cx="7315200" cy="461665"/>
          </a:xfrm>
          <a:prstGeom prst="rect">
            <a:avLst/>
          </a:prstGeom>
          <a:noFill/>
        </p:spPr>
        <p:txBody>
          <a:bodyPr wrap="square" rtlCol="0">
            <a:spAutoFit/>
          </a:bodyPr>
          <a:lstStyle/>
          <a:p>
            <a:pPr algn="ctr"/>
            <a:r>
              <a:rPr lang="en-US" dirty="0"/>
              <a:t>Elder Pliny, </a:t>
            </a:r>
            <a:r>
              <a:rPr lang="en-US" i="1" dirty="0"/>
              <a:t>Natural History</a:t>
            </a:r>
            <a:r>
              <a:rPr lang="en-US" dirty="0"/>
              <a:t>, 18:72:300.</a:t>
            </a:r>
          </a:p>
        </p:txBody>
      </p:sp>
    </p:spTree>
    <p:extLst>
      <p:ext uri="{BB962C8B-B14F-4D97-AF65-F5344CB8AC3E}">
        <p14:creationId xmlns:p14="http://schemas.microsoft.com/office/powerpoint/2010/main" val="36399641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4038600" cy="36696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Extended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Preceding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Immediate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Subsequent context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1208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76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impossible</a:t>
            </a:r>
            <a:r>
              <a:rPr lang="en-US" sz="3200" dirty="0">
                <a:latin typeface="Calibri" panose="020F0502020204030204" pitchFamily="34" charset="0"/>
              </a:rPr>
              <a:t> to renew them again to repentance, since they again crucify to themselves the Son of God and put Him to open shame. </a:t>
            </a:r>
          </a:p>
        </p:txBody>
      </p:sp>
    </p:spTree>
    <p:extLst>
      <p:ext uri="{BB962C8B-B14F-4D97-AF65-F5344CB8AC3E}">
        <p14:creationId xmlns:p14="http://schemas.microsoft.com/office/powerpoint/2010/main" val="225355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a:t>
            </a:r>
            <a:r>
              <a:rPr lang="en-US" sz="2800" b="1" u="sng" dirty="0">
                <a:solidFill>
                  <a:srgbClr val="FFFFCC"/>
                </a:solidFill>
                <a:latin typeface="Calibri" panose="020F0502020204030204" pitchFamily="34" charset="0"/>
              </a:rPr>
              <a:t>we are convinced of better things concerning you</a:t>
            </a:r>
            <a:r>
              <a:rPr lang="en-US" sz="2800" dirty="0">
                <a:latin typeface="Calibri" panose="020F0502020204030204" pitchFamily="34" charset="0"/>
              </a:rPr>
              <a:t>,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26027898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b="1" u="sng" dirty="0">
                <a:solidFill>
                  <a:srgbClr val="FFFFCC"/>
                </a:solidFill>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5935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6171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1.bp.blogspot.com/-w7F7Vl-ViVY/VosJT3ajWnI/AAAAAAAAOek/6kPgJPiaT8E/s1600/JohnMac_Quotes6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125" y="685800"/>
            <a:ext cx="8921750" cy="54864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rPr>
              <a:t>who have once been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enlightened</a:t>
            </a:r>
            <a:r>
              <a:rPr lang="en-US" sz="3200" dirty="0">
                <a:latin typeface="Calibri" panose="020F0502020204030204" pitchFamily="34" charset="0"/>
              </a:rPr>
              <a:t>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3536414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who have once been enlightened</a:t>
            </a:r>
            <a:r>
              <a:rPr lang="en-US" sz="3200" dirty="0">
                <a:latin typeface="Calibri" panose="020F0502020204030204" pitchFamily="34" charset="0"/>
              </a:rPr>
              <a:t>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29222968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14748"/>
            <a:ext cx="8686800" cy="6428505"/>
          </a:xfrm>
          <a:prstGeom prst="rect">
            <a:avLst/>
          </a:prstGeom>
        </p:spPr>
      </p:pic>
    </p:spTree>
    <p:extLst>
      <p:ext uri="{BB962C8B-B14F-4D97-AF65-F5344CB8AC3E}">
        <p14:creationId xmlns:p14="http://schemas.microsoft.com/office/powerpoint/2010/main" val="34348405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have tasted of the heavenly gift</a:t>
            </a:r>
            <a:r>
              <a:rPr lang="en-US" sz="3200" dirty="0">
                <a:latin typeface="Calibri" panose="020F0502020204030204" pitchFamily="34" charset="0"/>
              </a:rPr>
              <a: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have tasted</a:t>
            </a:r>
            <a:r>
              <a:rPr lang="en-US" sz="3200" dirty="0">
                <a:latin typeface="Calibri" panose="020F0502020204030204" pitchFamily="34" charset="0"/>
              </a:rPr>
              <a:t>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28052283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243548"/>
            <a:ext cx="6269246" cy="3416320"/>
          </a:xfrm>
          <a:prstGeom prst="rect">
            <a:avLst/>
          </a:prstGeom>
        </p:spPr>
        <p:txBody>
          <a:bodyPr wrap="square">
            <a:spAutoFit/>
          </a:bodyPr>
          <a:lstStyle/>
          <a:p>
            <a:pPr algn="just"/>
            <a:r>
              <a:rPr lang="en-US" sz="3600" dirty="0">
                <a:latin typeface="Calibri" panose="020F0502020204030204" pitchFamily="34" charset="0"/>
                <a:ea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and it seems plain to me, that no other interpretation would ever have been thought of, if this view had not seemed to conflict with the doctrine of the ‘perseverance of the saints.’</a:t>
            </a:r>
            <a:r>
              <a:rPr lang="en-US" sz="3600" dirty="0">
                <a:latin typeface="Calibri" panose="020F0502020204030204" pitchFamily="34" charset="0"/>
                <a:ea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6" name="TextBox 5"/>
          <p:cNvSpPr txBox="1"/>
          <p:nvPr/>
        </p:nvSpPr>
        <p:spPr>
          <a:xfrm>
            <a:off x="1295400" y="5867400"/>
            <a:ext cx="6553200"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Albert Barnes, </a:t>
            </a:r>
            <a:r>
              <a:rPr lang="en-US" sz="1800" i="1" dirty="0">
                <a:latin typeface="Calibri" panose="020F0502020204030204" pitchFamily="34" charset="0"/>
                <a:cs typeface="Calibri" panose="020F0502020204030204" pitchFamily="34" charset="0"/>
              </a:rPr>
              <a:t>Notes, Explanatory and Practical, on the Epistle to the Hebrews </a:t>
            </a:r>
            <a:r>
              <a:rPr lang="en-US" sz="1800" dirty="0">
                <a:latin typeface="Calibri" panose="020F0502020204030204" pitchFamily="34" charset="0"/>
                <a:cs typeface="Calibri" panose="020F0502020204030204" pitchFamily="34" charset="0"/>
              </a:rPr>
              <a:t>(New York: Harper and Brothers Publishers, 1854), 134.</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371600"/>
            <a:ext cx="2176272" cy="2888857"/>
          </a:xfrm>
          <a:prstGeom prst="rect">
            <a:avLst/>
          </a:prstGeom>
        </p:spPr>
      </p:pic>
      <p:sp>
        <p:nvSpPr>
          <p:cNvPr id="4" name="Rectangle 3"/>
          <p:cNvSpPr/>
          <p:nvPr/>
        </p:nvSpPr>
        <p:spPr>
          <a:xfrm>
            <a:off x="3024942" y="376535"/>
            <a:ext cx="3094117" cy="707886"/>
          </a:xfrm>
          <a:prstGeom prst="rect">
            <a:avLst/>
          </a:prstGeom>
        </p:spPr>
        <p:txBody>
          <a:bodyPr wrap="none">
            <a:spAutoFit/>
          </a:bodyPr>
          <a:lstStyle/>
          <a:p>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Albert Barnes</a:t>
            </a:r>
          </a:p>
        </p:txBody>
      </p:sp>
    </p:spTree>
    <p:extLst>
      <p:ext uri="{BB962C8B-B14F-4D97-AF65-F5344CB8AC3E}">
        <p14:creationId xmlns:p14="http://schemas.microsoft.com/office/powerpoint/2010/main" val="1083060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0292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b="1" u="sng" dirty="0">
                <a:solidFill>
                  <a:srgbClr val="FFFFCC"/>
                </a:solidFill>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3649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1231880"/>
            <a:ext cx="4973846" cy="3416320"/>
          </a:xfrm>
          <a:prstGeom prst="rect">
            <a:avLst/>
          </a:prstGeom>
        </p:spPr>
        <p:txBody>
          <a:bodyPr wrap="square">
            <a:spAutoFit/>
          </a:bodyPr>
          <a:lstStyle/>
          <a:p>
            <a:pPr algn="just"/>
            <a:r>
              <a:rPr lang="en-US" sz="3600" dirty="0">
                <a:latin typeface="Calibri" panose="020F0502020204030204" pitchFamily="34" charset="0"/>
                <a:ea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The assertion that such a failure is not possible for a regenerate person is a </a:t>
            </a:r>
            <a:r>
              <a:rPr lang="en-US" sz="3600" b="1" u="sng" dirty="0">
                <a:solidFill>
                  <a:srgbClr val="FFFFCC"/>
                </a:solidFill>
                <a:latin typeface="Calibri" panose="020F0502020204030204" pitchFamily="34" charset="0"/>
                <a:cs typeface="Calibri" panose="020F0502020204030204" pitchFamily="34" charset="0"/>
              </a:rPr>
              <a:t>theological proposition</a:t>
            </a:r>
            <a:r>
              <a:rPr lang="en-US" sz="3600" dirty="0">
                <a:solidFill>
                  <a:srgbClr val="FFFFCC"/>
                </a:solidFill>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which is not supported by the New Testament...’</a:t>
            </a:r>
            <a:r>
              <a:rPr lang="en-US" sz="3600" dirty="0">
                <a:latin typeface="Calibri" panose="020F0502020204030204" pitchFamily="34" charset="0"/>
                <a:ea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6" name="TextBox 5"/>
          <p:cNvSpPr txBox="1"/>
          <p:nvPr/>
        </p:nvSpPr>
        <p:spPr>
          <a:xfrm>
            <a:off x="1371600" y="6059269"/>
            <a:ext cx="6400800"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Zane Hodges, “Hebrews,” in </a:t>
            </a:r>
            <a:r>
              <a:rPr lang="en-US" sz="1800" i="1" dirty="0">
                <a:latin typeface="Calibri" panose="020F0502020204030204" pitchFamily="34" charset="0"/>
                <a:cs typeface="Calibri" panose="020F0502020204030204" pitchFamily="34" charset="0"/>
              </a:rPr>
              <a:t>The Bible Knowledge Commentary</a:t>
            </a:r>
            <a:r>
              <a:rPr lang="en-US" sz="1800" dirty="0">
                <a:latin typeface="Calibri" panose="020F0502020204030204" pitchFamily="34" charset="0"/>
                <a:cs typeface="Calibri" panose="020F0502020204030204" pitchFamily="34" charset="0"/>
              </a:rPr>
              <a:t>, ed. John F. Walvoord and Roy B. </a:t>
            </a:r>
            <a:r>
              <a:rPr lang="en-US" sz="1800" dirty="0" err="1">
                <a:latin typeface="Calibri" panose="020F0502020204030204" pitchFamily="34" charset="0"/>
                <a:cs typeface="Calibri" panose="020F0502020204030204" pitchFamily="34" charset="0"/>
              </a:rPr>
              <a:t>Zuck</a:t>
            </a:r>
            <a:r>
              <a:rPr lang="en-US" sz="1800" dirty="0">
                <a:latin typeface="Calibri" panose="020F0502020204030204" pitchFamily="34" charset="0"/>
                <a:cs typeface="Calibri" panose="020F0502020204030204" pitchFamily="34" charset="0"/>
              </a:rPr>
              <a:t> (Wheaton: Victor, 1983), 795. </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934" y="1371600"/>
            <a:ext cx="2250866" cy="32232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18718" y="381000"/>
            <a:ext cx="2906565" cy="707886"/>
          </a:xfrm>
          <a:prstGeom prst="rect">
            <a:avLst/>
          </a:prstGeom>
        </p:spPr>
        <p:txBody>
          <a:bodyPr wrap="none">
            <a:spAutoFit/>
          </a:bodyPr>
          <a:lstStyle/>
          <a:p>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Zane Hodges</a:t>
            </a:r>
          </a:p>
        </p:txBody>
      </p:sp>
    </p:spTree>
    <p:extLst>
      <p:ext uri="{BB962C8B-B14F-4D97-AF65-F5344CB8AC3E}">
        <p14:creationId xmlns:p14="http://schemas.microsoft.com/office/powerpoint/2010/main" val="26970909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4882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74584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244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819400"/>
            <a:ext cx="1981200" cy="1066800"/>
          </a:xfrm>
        </p:spPr>
        <p:txBody>
          <a:bodyPr/>
          <a:lstStyle/>
          <a:p>
            <a:pPr algn="ctr"/>
            <a:r>
              <a:rPr lang="en-US" altLang="ko-KR" sz="2000" dirty="0">
                <a:latin typeface="Calibri" panose="020F0502020204030204" pitchFamily="34" charset="0"/>
              </a:rPr>
              <a:t>Charles Ryrie, </a:t>
            </a:r>
            <a:r>
              <a:rPr lang="en-US" altLang="ko-KR" sz="2000" i="1" dirty="0">
                <a:latin typeface="Calibri" panose="020F0502020204030204" pitchFamily="34" charset="0"/>
              </a:rPr>
              <a:t>Ryrie Study Bible, </a:t>
            </a:r>
            <a:br>
              <a:rPr lang="en-US" altLang="ko-KR" sz="2000" i="1" dirty="0">
                <a:latin typeface="Calibri" panose="020F0502020204030204" pitchFamily="34" charset="0"/>
              </a:rPr>
            </a:br>
            <a:r>
              <a:rPr lang="en-US" altLang="ko-KR" sz="2000" dirty="0">
                <a:latin typeface="Calibri" panose="020F0502020204030204" pitchFamily="34" charset="0"/>
              </a:rPr>
              <a:t>Page 1521</a:t>
            </a:r>
          </a:p>
        </p:txBody>
      </p:sp>
      <p:sp>
        <p:nvSpPr>
          <p:cNvPr id="16387" name="Rectangle 3"/>
          <p:cNvSpPr>
            <a:spLocks noGrp="1" noChangeArrowheads="1"/>
          </p:cNvSpPr>
          <p:nvPr>
            <p:ph type="body" idx="1"/>
          </p:nvPr>
        </p:nvSpPr>
        <p:spPr>
          <a:xfrm>
            <a:off x="2286000" y="228600"/>
            <a:ext cx="6705600" cy="6400800"/>
          </a:xfrm>
        </p:spPr>
        <p:txBody>
          <a:bodyPr/>
          <a:lstStyle/>
          <a:p>
            <a:pPr marL="0" indent="0" algn="just">
              <a:buFont typeface="Wingdings" panose="05000000000000000000" pitchFamily="2" charset="2"/>
              <a:buNone/>
              <a:defRPr/>
            </a:pPr>
            <a:r>
              <a:rPr lang="en-US" sz="2800" b="1" dirty="0">
                <a:latin typeface="Calibri" panose="020F0502020204030204" pitchFamily="34" charset="0"/>
              </a:rPr>
              <a:t>“</a:t>
            </a:r>
            <a:r>
              <a:rPr lang="en-US" sz="2800" dirty="0">
                <a:latin typeface="Calibri" panose="020F0502020204030204" pitchFamily="34" charset="0"/>
              </a:rPr>
              <a:t>Others understand the passage to be a warning to genuine believers to urge them on in Christian growth and maturity. To ‘fall away’ is impossible (since, according to this view, true believers are eternally secure), but the phrase is placed in the sentence to strengthen the warning. It is similar to saying something like this to a class of students: ‘It is impossible for a student, once enrolled in this course, if he turns the clock back [</a:t>
            </a:r>
            <a:r>
              <a:rPr lang="en-US" sz="2800" b="1" u="sng" dirty="0">
                <a:solidFill>
                  <a:srgbClr val="FFFFCC"/>
                </a:solidFill>
                <a:latin typeface="Calibri" panose="020F0502020204030204" pitchFamily="34" charset="0"/>
              </a:rPr>
              <a:t>which cannot be done</a:t>
            </a:r>
            <a:r>
              <a:rPr lang="en-US" sz="2800" dirty="0">
                <a:latin typeface="Calibri" panose="020F0502020204030204" pitchFamily="34" charset="0"/>
              </a:rPr>
              <a:t>], to start the course over. Therefore, let all students go on to deeper knowledge.’ In this view the phrases in verses 4-5 are understood to refer to the conversion experience.”</a:t>
            </a:r>
          </a:p>
        </p:txBody>
      </p:sp>
      <p:pic>
        <p:nvPicPr>
          <p:cNvPr id="8499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421983"/>
            <a:ext cx="1981200" cy="239741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12651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147457"/>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15316</TotalTime>
  <Words>6496</Words>
  <Application>Microsoft Office PowerPoint</Application>
  <PresentationFormat>On-screen Show (4:3)</PresentationFormat>
  <Paragraphs>354</Paragraphs>
  <Slides>97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97</vt:i4>
      </vt:variant>
    </vt:vector>
  </HeadingPairs>
  <TitlesOfParts>
    <vt:vector size="102" baseType="lpstr">
      <vt:lpstr>Arial</vt:lpstr>
      <vt:lpstr>Calibri</vt:lpstr>
      <vt:lpstr>Times New Roman</vt:lpstr>
      <vt:lpstr>Wingdings</vt:lpstr>
      <vt:lpstr>Azure</vt:lpstr>
      <vt:lpstr>Soteriology Session 43</vt:lpstr>
      <vt:lpstr>PowerPoint Presentation</vt:lpstr>
      <vt:lpstr>PowerPoint Presentation</vt:lpstr>
      <vt:lpstr>4 Views on Warning Passages</vt:lpstr>
      <vt:lpstr>4 Views on Warning Passages</vt:lpstr>
      <vt:lpstr>PowerPoint Presentation</vt:lpstr>
      <vt:lpstr>Kadesh Barnea Paradigm</vt:lpstr>
      <vt:lpstr>The Kadesh Barnea Paradigm as a Solution to the Problem of Hebrews 6:4-6</vt:lpstr>
      <vt:lpstr>The Kadesh Barnea Paradigm as a Solution to the Problem of Hebrews 6:4-6</vt:lpstr>
      <vt:lpstr>The Kadesh Barnea Paradigm as a Solution to the Problem of Hebrews 6:4-6</vt:lpstr>
      <vt:lpstr>A. Believing status</vt:lpstr>
      <vt:lpstr>A. Believing status</vt:lpstr>
      <vt:lpstr>PowerPoint Presentation</vt:lpstr>
      <vt:lpstr>PowerPoint Presentation</vt:lpstr>
      <vt:lpstr>Exodus 14:31</vt:lpstr>
      <vt:lpstr>A. Believing status</vt:lpstr>
      <vt:lpstr>The Kadesh Barnea Paradigm as a Solution to the Problem of Hebrews 6:4-6</vt:lpstr>
      <vt:lpstr>The Kadesh Barnea Paradigm as a Solution to the Problem of Hebrews 6:4-6</vt:lpstr>
      <vt:lpstr>The Kadesh Barnea Paradigm as a Solution to the Problem of Hebrews 6:4-6</vt:lpstr>
      <vt:lpstr>A. Believing status</vt:lpstr>
      <vt:lpstr>A. Believing status</vt:lpstr>
      <vt:lpstr>PowerPoint Presentation</vt:lpstr>
      <vt:lpstr>A. Believing status</vt:lpstr>
      <vt:lpstr>2. Preceding Context</vt:lpstr>
      <vt:lpstr>2. Preceding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Preceding Context</vt:lpstr>
      <vt:lpstr>PowerPoint Presentation</vt:lpstr>
      <vt:lpstr>PowerPoint Presentation</vt:lpstr>
      <vt:lpstr>PowerPoint Presentation</vt:lpstr>
      <vt:lpstr>PowerPoint Presentation</vt:lpstr>
      <vt:lpstr>PowerPoint Presentation</vt:lpstr>
      <vt:lpstr>PowerPoint Presentation</vt:lpstr>
      <vt:lpstr>A. Believing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Believing status</vt:lpstr>
      <vt:lpstr>PowerPoint Presentation</vt:lpstr>
      <vt:lpstr>PowerPoint Presentation</vt:lpstr>
      <vt:lpstr>PowerPoint Presentation</vt:lpstr>
      <vt:lpstr>PowerPoint Presentation</vt:lpstr>
      <vt:lpstr>PowerPoint Presentation</vt:lpstr>
      <vt:lpstr>Exodus 14:31</vt:lpstr>
      <vt:lpstr>PowerPoint Presentation</vt:lpstr>
      <vt:lpstr>Six Parts of a Suzerain-Vassal Treaty in Deuteronomy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Exodus 14:31</vt:lpstr>
      <vt:lpstr>PowerPoint Presentation</vt:lpstr>
      <vt:lpstr>Six Parts of a Suzerain-Vassal Treaty in Deuteronomy</vt:lpstr>
      <vt:lpstr>PowerPoint Presentation</vt:lpstr>
      <vt:lpstr>PowerPoint Presentation</vt:lpstr>
      <vt:lpstr>Elder Pliny</vt:lpstr>
      <vt:lpstr>A. Believing status</vt:lpstr>
      <vt:lpstr>The Kadesh Barnea Paradigm as a Solution to the Problem of Hebrews 6:4-6</vt:lpstr>
      <vt:lpstr>PowerPoint Presentation</vt:lpstr>
      <vt:lpstr>PowerPoint Presentation</vt:lpstr>
      <vt:lpstr>The Kadesh Barnea Paradigm as a Solution to the Problem of Hebrews 6:4-6</vt:lpstr>
      <vt:lpstr>The Kadesh Barnea Paradigm as a Solution to the Problem of Hebrews 6:4-6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Kadesh Barnea Paradigm as a Solution to the Problem of Hebrews 6:4-6</vt:lpstr>
      <vt:lpstr>PowerPoint Presentation</vt:lpstr>
      <vt:lpstr>The Kadesh Barnea Paradigm as a Solution to the Problem of Hebrews 6:4-6</vt:lpstr>
      <vt:lpstr>Charles Ryrie, Ryrie Study Bible,  Page 1521</vt:lpstr>
      <vt:lpstr>PowerPoint Presentation</vt:lpstr>
      <vt:lpstr>Conclusion</vt:lpstr>
      <vt:lpstr>The Kadesh Barnea Paradigm as a Solution to the Problem of Hebrews 6:4-6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 of Fruit Bearing - Part 1_John 15-1-8</dc:title>
  <dc:subject>Light &amp; Life Revealed</dc:subject>
  <dc:creator>A. Woods</dc:creator>
  <dc:description>Modified by Jim McGowan</dc:description>
  <cp:lastModifiedBy>Andy Woods</cp:lastModifiedBy>
  <cp:revision>1728</cp:revision>
  <cp:lastPrinted>2016-12-18T00:56:10Z</cp:lastPrinted>
  <dcterms:created xsi:type="dcterms:W3CDTF">2009-03-17T12:21:13Z</dcterms:created>
  <dcterms:modified xsi:type="dcterms:W3CDTF">2017-01-07T21:09:31Z</dcterms:modified>
</cp:coreProperties>
</file>