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3"/>
  </p:notesMasterIdLst>
  <p:handoutMasterIdLst>
    <p:handoutMasterId r:id="rId44"/>
  </p:handoutMasterIdLst>
  <p:sldIdLst>
    <p:sldId id="2314" r:id="rId2"/>
    <p:sldId id="2045" r:id="rId3"/>
    <p:sldId id="2196" r:id="rId4"/>
    <p:sldId id="2287" r:id="rId5"/>
    <p:sldId id="2202" r:id="rId6"/>
    <p:sldId id="2200" r:id="rId7"/>
    <p:sldId id="2201" r:id="rId8"/>
    <p:sldId id="2203" r:id="rId9"/>
    <p:sldId id="2212" r:id="rId10"/>
    <p:sldId id="2204" r:id="rId11"/>
    <p:sldId id="2205" r:id="rId12"/>
    <p:sldId id="2206" r:id="rId13"/>
    <p:sldId id="2288" r:id="rId14"/>
    <p:sldId id="2194" r:id="rId15"/>
    <p:sldId id="2289" r:id="rId16"/>
    <p:sldId id="2011" r:id="rId17"/>
    <p:sldId id="2311" r:id="rId18"/>
    <p:sldId id="2312" r:id="rId19"/>
    <p:sldId id="2214" r:id="rId20"/>
    <p:sldId id="2290" r:id="rId21"/>
    <p:sldId id="2291" r:id="rId22"/>
    <p:sldId id="2292" r:id="rId23"/>
    <p:sldId id="2293" r:id="rId24"/>
    <p:sldId id="2294" r:id="rId25"/>
    <p:sldId id="2295" r:id="rId26"/>
    <p:sldId id="2296" r:id="rId27"/>
    <p:sldId id="2297" r:id="rId28"/>
    <p:sldId id="2298" r:id="rId29"/>
    <p:sldId id="2299" r:id="rId30"/>
    <p:sldId id="2300" r:id="rId31"/>
    <p:sldId id="2301" r:id="rId32"/>
    <p:sldId id="2313" r:id="rId33"/>
    <p:sldId id="2302" r:id="rId34"/>
    <p:sldId id="2303" r:id="rId35"/>
    <p:sldId id="2304" r:id="rId36"/>
    <p:sldId id="2305" r:id="rId37"/>
    <p:sldId id="2306" r:id="rId38"/>
    <p:sldId id="2307" r:id="rId39"/>
    <p:sldId id="2308" r:id="rId40"/>
    <p:sldId id="2309" r:id="rId41"/>
    <p:sldId id="2310" r:id="rId42"/>
  </p:sldIdLst>
  <p:sldSz cx="9144000" cy="6858000" type="screen4x3"/>
  <p:notesSz cx="6881813"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EAEAEA"/>
    <a:srgbClr val="0000FF"/>
    <a:srgbClr val="000066"/>
    <a:srgbClr val="FFFF00"/>
    <a:srgbClr val="FFFF99"/>
    <a:srgbClr val="A50021"/>
    <a:srgbClr val="CCECFF"/>
    <a:srgbClr val="E1C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31" autoAdjust="0"/>
    <p:restoredTop sz="65362" autoAdjust="0"/>
  </p:normalViewPr>
  <p:slideViewPr>
    <p:cSldViewPr>
      <p:cViewPr varScale="1">
        <p:scale>
          <a:sx n="73" d="100"/>
          <a:sy n="73" d="100"/>
        </p:scale>
        <p:origin x="138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a:defRPr sz="1300">
                <a:latin typeface="Times New Roman" pitchFamily="18" charset="0"/>
                <a:cs typeface="Arial" charset="0"/>
              </a:defRPr>
            </a:lvl1pPr>
          </a:lstStyle>
          <a:p>
            <a:pPr>
              <a:defRPr/>
            </a:pPr>
            <a:r>
              <a:rPr lang="en-US">
                <a:latin typeface="Calibri" panose="020F0502020204030204" pitchFamily="34" charset="0"/>
              </a:rPr>
              <a:t>Israel and Kingdom of God</a:t>
            </a:r>
            <a:endParaRPr lang="en-US" dirty="0">
              <a:latin typeface="Calibri" panose="020F0502020204030204" pitchFamily="34" charset="0"/>
            </a:endParaRPr>
          </a:p>
        </p:txBody>
      </p:sp>
      <p:sp>
        <p:nvSpPr>
          <p:cNvPr id="36867" name="Rectangle 3"/>
          <p:cNvSpPr>
            <a:spLocks noGrp="1" noChangeArrowheads="1"/>
          </p:cNvSpPr>
          <p:nvPr>
            <p:ph type="dt" sz="quarter" idx="1"/>
          </p:nvPr>
        </p:nvSpPr>
        <p:spPr bwMode="auto">
          <a:xfrm>
            <a:off x="389890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a:defRPr sz="1300">
                <a:latin typeface="Times New Roman" pitchFamily="18" charset="0"/>
                <a:cs typeface="Arial" charset="0"/>
              </a:defRPr>
            </a:lvl1pPr>
          </a:lstStyle>
          <a:p>
            <a:pPr>
              <a:defRPr/>
            </a:pPr>
            <a:endParaRPr lang="en-US" dirty="0">
              <a:latin typeface="Calibri" panose="020F0502020204030204" pitchFamily="34" charset="0"/>
            </a:endParaRPr>
          </a:p>
        </p:txBody>
      </p:sp>
      <p:sp>
        <p:nvSpPr>
          <p:cNvPr id="36868" name="Rectangle 4"/>
          <p:cNvSpPr>
            <a:spLocks noGrp="1" noChangeArrowheads="1"/>
          </p:cNvSpPr>
          <p:nvPr>
            <p:ph type="ftr" sz="quarter" idx="2"/>
          </p:nvPr>
        </p:nvSpPr>
        <p:spPr bwMode="auto">
          <a:xfrm>
            <a:off x="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a:defRPr sz="1300">
                <a:latin typeface="Times New Roman" pitchFamily="18" charset="0"/>
                <a:cs typeface="Arial" charset="0"/>
              </a:defRPr>
            </a:lvl1pPr>
          </a:lstStyle>
          <a:p>
            <a:pPr>
              <a:defRPr/>
            </a:pPr>
            <a:endParaRPr lang="en-US" dirty="0">
              <a:latin typeface="Calibri" panose="020F0502020204030204" pitchFamily="34" charset="0"/>
            </a:endParaRPr>
          </a:p>
        </p:txBody>
      </p:sp>
      <p:sp>
        <p:nvSpPr>
          <p:cNvPr id="36869" name="Rectangle 5"/>
          <p:cNvSpPr>
            <a:spLocks noGrp="1" noChangeArrowheads="1"/>
          </p:cNvSpPr>
          <p:nvPr>
            <p:ph type="sldNum" sz="quarter" idx="3"/>
          </p:nvPr>
        </p:nvSpPr>
        <p:spPr bwMode="auto">
          <a:xfrm>
            <a:off x="389890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8080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rPr>
              <a:pPr>
                <a:defRPr/>
              </a:pPr>
              <a:t>‹#›</a:t>
            </a:fld>
            <a:endParaRPr 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a:defRPr sz="1300">
                <a:latin typeface="Calibri" panose="020F0502020204030204" pitchFamily="34" charset="0"/>
                <a:cs typeface="Arial" charset="0"/>
              </a:defRPr>
            </a:lvl1pPr>
          </a:lstStyle>
          <a:p>
            <a:pPr>
              <a:defRPr/>
            </a:pPr>
            <a:r>
              <a:rPr lang="en-US"/>
              <a:t>Israel and Kingdom of God</a:t>
            </a:r>
            <a:endParaRPr lang="en-US" dirty="0"/>
          </a:p>
        </p:txBody>
      </p:sp>
      <p:sp>
        <p:nvSpPr>
          <p:cNvPr id="3" name="Date Placeholder 2"/>
          <p:cNvSpPr>
            <a:spLocks noGrp="1"/>
          </p:cNvSpPr>
          <p:nvPr>
            <p:ph type="dt" idx="1"/>
          </p:nvPr>
        </p:nvSpPr>
        <p:spPr bwMode="auto">
          <a:xfrm>
            <a:off x="3897313" y="0"/>
            <a:ext cx="2982912"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a:defRPr sz="1300">
                <a:latin typeface="Calibri" panose="020F0502020204030204" pitchFamily="34" charset="0"/>
                <a:cs typeface="Arial" charset="0"/>
              </a:defRPr>
            </a:lvl1pPr>
          </a:lstStyle>
          <a:p>
            <a:pPr>
              <a:defRPr/>
            </a:pPr>
            <a:fld id="{8111EFB4-DE8D-4607-AA12-A88943A3385B}" type="datetimeFigureOut">
              <a:rPr lang="en-US" smtClean="0"/>
              <a:pPr>
                <a:defRPr/>
              </a:pPr>
              <a:t>1/4/2017</a:t>
            </a:fld>
            <a:endParaRPr lang="en-US" dirty="0"/>
          </a:p>
        </p:txBody>
      </p:sp>
      <p:sp>
        <p:nvSpPr>
          <p:cNvPr id="4" name="Slide Image Placeholder 3"/>
          <p:cNvSpPr>
            <a:spLocks noGrp="1" noRot="1" noChangeAspect="1"/>
          </p:cNvSpPr>
          <p:nvPr>
            <p:ph type="sldImg" idx="2"/>
          </p:nvPr>
        </p:nvSpPr>
        <p:spPr>
          <a:xfrm>
            <a:off x="1117600" y="698500"/>
            <a:ext cx="4646613" cy="3486150"/>
          </a:xfrm>
          <a:prstGeom prst="rect">
            <a:avLst/>
          </a:prstGeom>
          <a:noFill/>
          <a:ln w="12700">
            <a:solidFill>
              <a:prstClr val="black"/>
            </a:solidFill>
          </a:ln>
        </p:spPr>
        <p:txBody>
          <a:bodyPr vert="horz" lIns="96632" tIns="48316" rIns="96632" bIns="48316" rtlCol="0" anchor="ctr"/>
          <a:lstStyle/>
          <a:p>
            <a:pPr lvl="0"/>
            <a:endParaRPr lang="en-US" noProof="0" dirty="0"/>
          </a:p>
        </p:txBody>
      </p:sp>
      <p:sp>
        <p:nvSpPr>
          <p:cNvPr id="5" name="Notes Placeholder 4"/>
          <p:cNvSpPr>
            <a:spLocks noGrp="1"/>
          </p:cNvSpPr>
          <p:nvPr>
            <p:ph type="body" sz="quarter" idx="3"/>
          </p:nvPr>
        </p:nvSpPr>
        <p:spPr bwMode="auto">
          <a:xfrm>
            <a:off x="688975" y="4416425"/>
            <a:ext cx="5503863" cy="4181475"/>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a:defRPr sz="13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3897313" y="8831263"/>
            <a:ext cx="2982912"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80805">
              <a:defRPr sz="1300">
                <a:latin typeface="Calibri" panose="020F0502020204030204" pitchFamily="34" charset="0"/>
                <a:cs typeface="Arial"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a:solidFill>
                  <a:schemeClr val="tx1"/>
                </a:solidFill>
                <a:latin typeface="Arial" panose="020B0604020202020204" pitchFamily="34" charset="0"/>
                <a:cs typeface="Arial" panose="020B0604020202020204" pitchFamily="34" charset="0"/>
              </a:defRPr>
            </a:lvl1pPr>
            <a:lvl2pPr marL="742950" indent="-285750" defTabSz="965200">
              <a:defRPr>
                <a:solidFill>
                  <a:schemeClr val="tx1"/>
                </a:solidFill>
                <a:latin typeface="Arial" panose="020B0604020202020204" pitchFamily="34" charset="0"/>
                <a:cs typeface="Arial" panose="020B0604020202020204" pitchFamily="34" charset="0"/>
              </a:defRPr>
            </a:lvl2pPr>
            <a:lvl3pPr marL="1143000" indent="-228600" defTabSz="965200">
              <a:defRPr>
                <a:solidFill>
                  <a:schemeClr val="tx1"/>
                </a:solidFill>
                <a:latin typeface="Arial" panose="020B0604020202020204" pitchFamily="34" charset="0"/>
                <a:cs typeface="Arial" panose="020B0604020202020204" pitchFamily="34" charset="0"/>
              </a:defRPr>
            </a:lvl3pPr>
            <a:lvl4pPr marL="1600200" indent="-228600" defTabSz="965200">
              <a:defRPr>
                <a:solidFill>
                  <a:schemeClr val="tx1"/>
                </a:solidFill>
                <a:latin typeface="Arial" panose="020B0604020202020204" pitchFamily="34" charset="0"/>
                <a:cs typeface="Arial" panose="020B0604020202020204" pitchFamily="34" charset="0"/>
              </a:defRPr>
            </a:lvl4pPr>
            <a:lvl5pPr marL="2057400" indent="-228600" defTabSz="965200">
              <a:defRPr>
                <a:solidFill>
                  <a:schemeClr val="tx1"/>
                </a:solidFill>
                <a:latin typeface="Arial" panose="020B0604020202020204" pitchFamily="34" charset="0"/>
                <a:cs typeface="Arial" panose="020B0604020202020204" pitchFamily="34" charset="0"/>
              </a:defRPr>
            </a:lvl5pPr>
            <a:lvl6pPr marL="2514600" indent="-228600" defTabSz="965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5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5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5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1900" smtClean="0">
                <a:latin typeface="Calibri" panose="020F0502020204030204" pitchFamily="34" charset="0"/>
              </a:rPr>
              <a:pPr/>
              <a:t>2</a:t>
            </a:fld>
            <a:endParaRPr lang="en-US" altLang="en-US" sz="1900" dirty="0">
              <a:latin typeface="Calibri" panose="020F0502020204030204" pitchFamily="34" charset="0"/>
            </a:endParaRPr>
          </a:p>
        </p:txBody>
      </p:sp>
      <p:sp>
        <p:nvSpPr>
          <p:cNvPr id="2" name="Footer Placeholder 1"/>
          <p:cNvSpPr>
            <a:spLocks noGrp="1"/>
          </p:cNvSpPr>
          <p:nvPr>
            <p:ph type="ftr" sz="quarter" idx="4"/>
          </p:nvPr>
        </p:nvSpPr>
        <p:spPr/>
        <p:txBody>
          <a:bodyPr/>
          <a:lstStyle/>
          <a:p>
            <a:pPr defTabSz="966529">
              <a:defRPr/>
            </a:pPr>
            <a:r>
              <a:rPr lang="en-US" sz="1900" kern="0" dirty="0">
                <a:solidFill>
                  <a:sysClr val="windowText" lastClr="000000"/>
                </a:solidFill>
              </a:rPr>
              <a:t>Sugar Land Bible Church</a:t>
            </a:r>
          </a:p>
        </p:txBody>
      </p:sp>
      <p:sp>
        <p:nvSpPr>
          <p:cNvPr id="3" name="Header Placeholder 2"/>
          <p:cNvSpPr>
            <a:spLocks noGrp="1"/>
          </p:cNvSpPr>
          <p:nvPr>
            <p:ph type="hdr" sz="quarter"/>
          </p:nvPr>
        </p:nvSpPr>
        <p:spPr/>
        <p:txBody>
          <a:bodyPr/>
          <a:lstStyle/>
          <a:p>
            <a:pPr defTabSz="966529">
              <a:defRPr/>
            </a:pPr>
            <a:r>
              <a:rPr lang="en-US" sz="1900" kern="0" dirty="0">
                <a:solidFill>
                  <a:sysClr val="windowText" lastClr="000000"/>
                </a:solidFill>
              </a:rPr>
              <a:t>Dr. Andy Woods - Soteriology</a:t>
            </a:r>
          </a:p>
        </p:txBody>
      </p:sp>
    </p:spTree>
    <p:extLst>
      <p:ext uri="{BB962C8B-B14F-4D97-AF65-F5344CB8AC3E}">
        <p14:creationId xmlns:p14="http://schemas.microsoft.com/office/powerpoint/2010/main" val="4137061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a:solidFill>
                  <a:schemeClr val="tx1"/>
                </a:solidFill>
                <a:latin typeface="Arial" panose="020B0604020202020204" pitchFamily="34" charset="0"/>
                <a:cs typeface="Arial" panose="020B0604020202020204" pitchFamily="34" charset="0"/>
              </a:defRPr>
            </a:lvl1pPr>
            <a:lvl2pPr marL="742950" indent="-285750" defTabSz="965200">
              <a:defRPr>
                <a:solidFill>
                  <a:schemeClr val="tx1"/>
                </a:solidFill>
                <a:latin typeface="Arial" panose="020B0604020202020204" pitchFamily="34" charset="0"/>
                <a:cs typeface="Arial" panose="020B0604020202020204" pitchFamily="34" charset="0"/>
              </a:defRPr>
            </a:lvl2pPr>
            <a:lvl3pPr marL="1143000" indent="-228600" defTabSz="965200">
              <a:defRPr>
                <a:solidFill>
                  <a:schemeClr val="tx1"/>
                </a:solidFill>
                <a:latin typeface="Arial" panose="020B0604020202020204" pitchFamily="34" charset="0"/>
                <a:cs typeface="Arial" panose="020B0604020202020204" pitchFamily="34" charset="0"/>
              </a:defRPr>
            </a:lvl3pPr>
            <a:lvl4pPr marL="1600200" indent="-228600" defTabSz="965200">
              <a:defRPr>
                <a:solidFill>
                  <a:schemeClr val="tx1"/>
                </a:solidFill>
                <a:latin typeface="Arial" panose="020B0604020202020204" pitchFamily="34" charset="0"/>
                <a:cs typeface="Arial" panose="020B0604020202020204" pitchFamily="34" charset="0"/>
              </a:defRPr>
            </a:lvl4pPr>
            <a:lvl5pPr marL="2057400" indent="-228600" defTabSz="965200">
              <a:defRPr>
                <a:solidFill>
                  <a:schemeClr val="tx1"/>
                </a:solidFill>
                <a:latin typeface="Arial" panose="020B0604020202020204" pitchFamily="34" charset="0"/>
                <a:cs typeface="Arial" panose="020B0604020202020204" pitchFamily="34" charset="0"/>
              </a:defRPr>
            </a:lvl5pPr>
            <a:lvl6pPr marL="2514600" indent="-228600" defTabSz="965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5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5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5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1900" smtClean="0">
                <a:latin typeface="Calibri" panose="020F0502020204030204" pitchFamily="34" charset="0"/>
              </a:rPr>
              <a:pPr/>
              <a:t>21</a:t>
            </a:fld>
            <a:endParaRPr lang="en-US" altLang="en-US" sz="1900" dirty="0">
              <a:latin typeface="Calibri" panose="020F0502020204030204" pitchFamily="34" charset="0"/>
            </a:endParaRPr>
          </a:p>
        </p:txBody>
      </p:sp>
      <p:sp>
        <p:nvSpPr>
          <p:cNvPr id="2" name="Footer Placeholder 1"/>
          <p:cNvSpPr>
            <a:spLocks noGrp="1"/>
          </p:cNvSpPr>
          <p:nvPr>
            <p:ph type="ftr" sz="quarter" idx="4"/>
          </p:nvPr>
        </p:nvSpPr>
        <p:spPr/>
        <p:txBody>
          <a:bodyPr/>
          <a:lstStyle/>
          <a:p>
            <a:pPr defTabSz="966529">
              <a:defRPr/>
            </a:pPr>
            <a:r>
              <a:rPr lang="en-US" sz="1900" kern="0" dirty="0">
                <a:solidFill>
                  <a:sysClr val="windowText" lastClr="000000"/>
                </a:solidFill>
              </a:rPr>
              <a:t>Sugar Land Bible Church</a:t>
            </a:r>
          </a:p>
        </p:txBody>
      </p:sp>
      <p:sp>
        <p:nvSpPr>
          <p:cNvPr id="3" name="Header Placeholder 2"/>
          <p:cNvSpPr>
            <a:spLocks noGrp="1"/>
          </p:cNvSpPr>
          <p:nvPr>
            <p:ph type="hdr" sz="quarter"/>
          </p:nvPr>
        </p:nvSpPr>
        <p:spPr/>
        <p:txBody>
          <a:bodyPr/>
          <a:lstStyle/>
          <a:p>
            <a:pPr defTabSz="966529">
              <a:defRPr/>
            </a:pPr>
            <a:r>
              <a:rPr lang="en-US" sz="1900" kern="0" dirty="0">
                <a:solidFill>
                  <a:sysClr val="windowText" lastClr="000000"/>
                </a:solidFill>
              </a:rPr>
              <a:t>Dr. Andy Woods - Soteriology</a:t>
            </a:r>
          </a:p>
        </p:txBody>
      </p:sp>
    </p:spTree>
    <p:extLst>
      <p:ext uri="{BB962C8B-B14F-4D97-AF65-F5344CB8AC3E}">
        <p14:creationId xmlns:p14="http://schemas.microsoft.com/office/powerpoint/2010/main" val="713715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879475"/>
            <a:fld id="{0413A5C8-111D-4E5C-BB4C-D0F238F39719}" type="slidenum">
              <a:rPr lang="en-US" smtClean="0"/>
              <a:pPr defTabSz="879475"/>
              <a:t>24</a:t>
            </a:fld>
            <a:endParaRPr lang="en-US"/>
          </a:p>
        </p:txBody>
      </p:sp>
      <p:sp>
        <p:nvSpPr>
          <p:cNvPr id="5" name="Header Placeholder 4"/>
          <p:cNvSpPr>
            <a:spLocks noGrp="1"/>
          </p:cNvSpPr>
          <p:nvPr>
            <p:ph type="hdr" sz="quarter" idx="10"/>
          </p:nvPr>
        </p:nvSpPr>
        <p:spPr/>
        <p:txBody>
          <a:bodyPr/>
          <a:lstStyle/>
          <a:p>
            <a:pPr>
              <a:defRPr/>
            </a:pPr>
            <a:r>
              <a:rPr lang="en-US"/>
              <a:t>Israel and Kingdom of God</a:t>
            </a:r>
            <a:endParaRPr lang="en-US" dirty="0"/>
          </a:p>
        </p:txBody>
      </p:sp>
    </p:spTree>
    <p:extLst>
      <p:ext uri="{BB962C8B-B14F-4D97-AF65-F5344CB8AC3E}">
        <p14:creationId xmlns:p14="http://schemas.microsoft.com/office/powerpoint/2010/main" val="2649441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879475"/>
            <a:fld id="{0413A5C8-111D-4E5C-BB4C-D0F238F39719}" type="slidenum">
              <a:rPr lang="en-US" smtClean="0"/>
              <a:pPr defTabSz="879475"/>
              <a:t>25</a:t>
            </a:fld>
            <a:endParaRPr lang="en-US"/>
          </a:p>
        </p:txBody>
      </p:sp>
      <p:sp>
        <p:nvSpPr>
          <p:cNvPr id="5" name="Header Placeholder 4"/>
          <p:cNvSpPr>
            <a:spLocks noGrp="1"/>
          </p:cNvSpPr>
          <p:nvPr>
            <p:ph type="hdr" sz="quarter" idx="10"/>
          </p:nvPr>
        </p:nvSpPr>
        <p:spPr/>
        <p:txBody>
          <a:bodyPr/>
          <a:lstStyle/>
          <a:p>
            <a:pPr>
              <a:defRPr/>
            </a:pPr>
            <a:r>
              <a:rPr lang="en-US"/>
              <a:t>Israel and Kingdom of God</a:t>
            </a:r>
            <a:endParaRPr lang="en-US" dirty="0"/>
          </a:p>
        </p:txBody>
      </p:sp>
    </p:spTree>
    <p:extLst>
      <p:ext uri="{BB962C8B-B14F-4D97-AF65-F5344CB8AC3E}">
        <p14:creationId xmlns:p14="http://schemas.microsoft.com/office/powerpoint/2010/main" val="1504923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879475"/>
            <a:fld id="{0413A5C8-111D-4E5C-BB4C-D0F238F39719}" type="slidenum">
              <a:rPr lang="en-US" smtClean="0"/>
              <a:pPr defTabSz="879475"/>
              <a:t>26</a:t>
            </a:fld>
            <a:endParaRPr lang="en-US"/>
          </a:p>
        </p:txBody>
      </p:sp>
      <p:sp>
        <p:nvSpPr>
          <p:cNvPr id="5" name="Header Placeholder 4"/>
          <p:cNvSpPr>
            <a:spLocks noGrp="1"/>
          </p:cNvSpPr>
          <p:nvPr>
            <p:ph type="hdr" sz="quarter" idx="10"/>
          </p:nvPr>
        </p:nvSpPr>
        <p:spPr/>
        <p:txBody>
          <a:bodyPr/>
          <a:lstStyle/>
          <a:p>
            <a:pPr>
              <a:defRPr/>
            </a:pPr>
            <a:r>
              <a:rPr lang="en-US"/>
              <a:t>Israel and Kingdom of God</a:t>
            </a:r>
            <a:endParaRPr lang="en-US" dirty="0"/>
          </a:p>
        </p:txBody>
      </p:sp>
    </p:spTree>
    <p:extLst>
      <p:ext uri="{BB962C8B-B14F-4D97-AF65-F5344CB8AC3E}">
        <p14:creationId xmlns:p14="http://schemas.microsoft.com/office/powerpoint/2010/main" val="1957245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879475"/>
            <a:fld id="{0413A5C8-111D-4E5C-BB4C-D0F238F39719}" type="slidenum">
              <a:rPr lang="en-US" smtClean="0"/>
              <a:pPr defTabSz="879475"/>
              <a:t>41</a:t>
            </a:fld>
            <a:endParaRPr lang="en-US"/>
          </a:p>
        </p:txBody>
      </p:sp>
      <p:sp>
        <p:nvSpPr>
          <p:cNvPr id="5" name="Header Placeholder 4"/>
          <p:cNvSpPr>
            <a:spLocks noGrp="1"/>
          </p:cNvSpPr>
          <p:nvPr>
            <p:ph type="hdr" sz="quarter" idx="10"/>
          </p:nvPr>
        </p:nvSpPr>
        <p:spPr/>
        <p:txBody>
          <a:bodyPr/>
          <a:lstStyle/>
          <a:p>
            <a:pPr>
              <a:defRPr/>
            </a:pPr>
            <a:r>
              <a:rPr lang="en-US"/>
              <a:t>Israel and Kingdom of God</a:t>
            </a:r>
            <a:endParaRPr lang="en-US" dirty="0"/>
          </a:p>
        </p:txBody>
      </p:sp>
    </p:spTree>
    <p:extLst>
      <p:ext uri="{BB962C8B-B14F-4D97-AF65-F5344CB8AC3E}">
        <p14:creationId xmlns:p14="http://schemas.microsoft.com/office/powerpoint/2010/main" val="2848591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9BA061-3710-4029-BD8B-F3E128C64D1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grpSp>
        <p:nvGrpSpPr>
          <p:cNvPr id="4" name="Group 3074"/>
          <p:cNvGrpSpPr>
            <a:grpSpLocks/>
          </p:cNvGrpSpPr>
          <p:nvPr/>
        </p:nvGrpSpPr>
        <p:grpSpPr bwMode="auto">
          <a:xfrm>
            <a:off x="0" y="0"/>
            <a:ext cx="1085850" cy="6854825"/>
            <a:chOff x="0" y="0"/>
            <a:chExt cx="684" cy="4318"/>
          </a:xfrm>
        </p:grpSpPr>
        <p:sp>
          <p:nvSpPr>
            <p:cNvPr id="5" name="Rectangle 3075"/>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lgn="ctr">
                <a:defRPr/>
              </a:pPr>
              <a:endParaRPr lang="en-US" dirty="0">
                <a:latin typeface="Calibri" panose="020F0502020204030204" pitchFamily="34" charset="0"/>
                <a:cs typeface="+mn-cs"/>
              </a:endParaRPr>
            </a:p>
          </p:txBody>
        </p:sp>
        <p:grpSp>
          <p:nvGrpSpPr>
            <p:cNvPr id="6" name="Group 3076"/>
            <p:cNvGrpSpPr>
              <a:grpSpLocks/>
            </p:cNvGrpSpPr>
            <p:nvPr/>
          </p:nvGrpSpPr>
          <p:grpSpPr bwMode="auto">
            <a:xfrm>
              <a:off x="48" y="103"/>
              <a:ext cx="96" cy="4126"/>
              <a:chOff x="48" y="103"/>
              <a:chExt cx="96" cy="4126"/>
            </a:xfrm>
          </p:grpSpPr>
          <p:sp>
            <p:nvSpPr>
              <p:cNvPr id="7" name="Rectangle 3077"/>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algn="ctr">
                  <a:defRPr/>
                </a:pPr>
                <a:endParaRPr lang="en-US" dirty="0">
                  <a:latin typeface="Calibri" panose="020F0502020204030204" pitchFamily="34" charset="0"/>
                  <a:cs typeface="+mn-cs"/>
                </a:endParaRPr>
              </a:p>
            </p:txBody>
          </p:sp>
          <p:sp>
            <p:nvSpPr>
              <p:cNvPr id="8" name="Rectangle 3078"/>
              <p:cNvSpPr>
                <a:spLocks noChangeArrowheads="1"/>
              </p:cNvSpPr>
              <p:nvPr/>
            </p:nvSpPr>
            <p:spPr bwMode="auto">
              <a:xfrm>
                <a:off x="48" y="1250"/>
                <a:ext cx="96" cy="97"/>
              </a:xfrm>
              <a:prstGeom prst="rect">
                <a:avLst/>
              </a:prstGeom>
              <a:solidFill>
                <a:schemeClr val="bg1">
                  <a:alpha val="50000"/>
                </a:schemeClr>
              </a:solidFill>
              <a:ln w="9525">
                <a:noFill/>
                <a:miter lim="800000"/>
                <a:headEnd/>
                <a:tailEnd/>
              </a:ln>
              <a:effectLst/>
            </p:spPr>
            <p:txBody>
              <a:bodyPr wrap="none" anchor="ctr"/>
              <a:lstStyle/>
              <a:p>
                <a:pPr algn="ctr">
                  <a:defRPr/>
                </a:pPr>
                <a:endParaRPr lang="en-US" dirty="0">
                  <a:latin typeface="Calibri" panose="020F0502020204030204" pitchFamily="34" charset="0"/>
                  <a:cs typeface="+mn-cs"/>
                </a:endParaRPr>
              </a:p>
            </p:txBody>
          </p:sp>
          <p:sp>
            <p:nvSpPr>
              <p:cNvPr id="9" name="Rectangle 3079"/>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algn="ctr">
                  <a:defRPr/>
                </a:pPr>
                <a:endParaRPr lang="en-US" dirty="0">
                  <a:latin typeface="Calibri" panose="020F0502020204030204" pitchFamily="34" charset="0"/>
                  <a:cs typeface="+mn-cs"/>
                </a:endParaRPr>
              </a:p>
            </p:txBody>
          </p:sp>
          <p:sp>
            <p:nvSpPr>
              <p:cNvPr id="10" name="Rectangle 3080"/>
              <p:cNvSpPr>
                <a:spLocks noChangeArrowheads="1"/>
              </p:cNvSpPr>
              <p:nvPr/>
            </p:nvSpPr>
            <p:spPr bwMode="auto">
              <a:xfrm>
                <a:off x="48" y="1538"/>
                <a:ext cx="96" cy="97"/>
              </a:xfrm>
              <a:prstGeom prst="rect">
                <a:avLst/>
              </a:prstGeom>
              <a:solidFill>
                <a:schemeClr val="bg1">
                  <a:alpha val="50000"/>
                </a:schemeClr>
              </a:solidFill>
              <a:ln w="9525">
                <a:noFill/>
                <a:miter lim="800000"/>
                <a:headEnd/>
                <a:tailEnd/>
              </a:ln>
              <a:effectLst/>
            </p:spPr>
            <p:txBody>
              <a:bodyPr wrap="none" anchor="ctr"/>
              <a:lstStyle/>
              <a:p>
                <a:pPr algn="ctr">
                  <a:defRPr/>
                </a:pPr>
                <a:endParaRPr lang="en-US" dirty="0">
                  <a:latin typeface="Calibri" panose="020F0502020204030204" pitchFamily="34" charset="0"/>
                  <a:cs typeface="+mn-cs"/>
                </a:endParaRPr>
              </a:p>
            </p:txBody>
          </p:sp>
          <p:sp>
            <p:nvSpPr>
              <p:cNvPr id="11" name="Rectangle 3081"/>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algn="ctr">
                  <a:defRPr/>
                </a:pPr>
                <a:endParaRPr lang="en-US" dirty="0">
                  <a:latin typeface="Calibri" panose="020F0502020204030204" pitchFamily="34" charset="0"/>
                  <a:cs typeface="+mn-cs"/>
                </a:endParaRPr>
              </a:p>
            </p:txBody>
          </p:sp>
          <p:sp>
            <p:nvSpPr>
              <p:cNvPr id="12" name="Rectangle 3082"/>
              <p:cNvSpPr>
                <a:spLocks noChangeArrowheads="1"/>
              </p:cNvSpPr>
              <p:nvPr/>
            </p:nvSpPr>
            <p:spPr bwMode="auto">
              <a:xfrm>
                <a:off x="48" y="1826"/>
                <a:ext cx="96" cy="96"/>
              </a:xfrm>
              <a:prstGeom prst="rect">
                <a:avLst/>
              </a:prstGeom>
              <a:solidFill>
                <a:schemeClr val="bg1">
                  <a:alpha val="50000"/>
                </a:schemeClr>
              </a:solidFill>
              <a:ln w="9525">
                <a:noFill/>
                <a:miter lim="800000"/>
                <a:headEnd/>
                <a:tailEnd/>
              </a:ln>
              <a:effectLst/>
            </p:spPr>
            <p:txBody>
              <a:bodyPr wrap="none" anchor="ctr"/>
              <a:lstStyle/>
              <a:p>
                <a:pPr algn="ctr">
                  <a:defRPr/>
                </a:pPr>
                <a:endParaRPr lang="en-US" dirty="0">
                  <a:latin typeface="Calibri" panose="020F0502020204030204" pitchFamily="34" charset="0"/>
                  <a:cs typeface="+mn-cs"/>
                </a:endParaRPr>
              </a:p>
            </p:txBody>
          </p:sp>
          <p:sp>
            <p:nvSpPr>
              <p:cNvPr id="13" name="Rectangle 3083"/>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algn="ctr">
                  <a:defRPr/>
                </a:pPr>
                <a:endParaRPr lang="en-US" dirty="0">
                  <a:latin typeface="Calibri" panose="020F0502020204030204" pitchFamily="34" charset="0"/>
                  <a:cs typeface="+mn-cs"/>
                </a:endParaRPr>
              </a:p>
            </p:txBody>
          </p:sp>
          <p:sp>
            <p:nvSpPr>
              <p:cNvPr id="14" name="Rectangle 3084"/>
              <p:cNvSpPr>
                <a:spLocks noChangeArrowheads="1"/>
              </p:cNvSpPr>
              <p:nvPr/>
            </p:nvSpPr>
            <p:spPr bwMode="auto">
              <a:xfrm>
                <a:off x="48" y="2116"/>
                <a:ext cx="96" cy="94"/>
              </a:xfrm>
              <a:prstGeom prst="rect">
                <a:avLst/>
              </a:prstGeom>
              <a:solidFill>
                <a:schemeClr val="bg1">
                  <a:alpha val="50000"/>
                </a:schemeClr>
              </a:solidFill>
              <a:ln w="9525">
                <a:noFill/>
                <a:miter lim="800000"/>
                <a:headEnd/>
                <a:tailEnd/>
              </a:ln>
              <a:effectLst/>
            </p:spPr>
            <p:txBody>
              <a:bodyPr wrap="none" anchor="ctr"/>
              <a:lstStyle/>
              <a:p>
                <a:pPr algn="ctr">
                  <a:defRPr/>
                </a:pPr>
                <a:endParaRPr lang="en-US" dirty="0">
                  <a:latin typeface="Calibri" panose="020F0502020204030204" pitchFamily="34" charset="0"/>
                  <a:cs typeface="+mn-cs"/>
                </a:endParaRPr>
              </a:p>
            </p:txBody>
          </p:sp>
          <p:sp>
            <p:nvSpPr>
              <p:cNvPr id="15" name="Rectangle 3085"/>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algn="ctr">
                  <a:defRPr/>
                </a:pPr>
                <a:endParaRPr lang="en-US" dirty="0">
                  <a:latin typeface="Calibri" panose="020F0502020204030204" pitchFamily="34" charset="0"/>
                  <a:cs typeface="+mn-cs"/>
                </a:endParaRPr>
              </a:p>
            </p:txBody>
          </p:sp>
          <p:sp>
            <p:nvSpPr>
              <p:cNvPr id="16" name="Rectangle 3086"/>
              <p:cNvSpPr>
                <a:spLocks noChangeArrowheads="1"/>
              </p:cNvSpPr>
              <p:nvPr/>
            </p:nvSpPr>
            <p:spPr bwMode="auto">
              <a:xfrm>
                <a:off x="48" y="2404"/>
                <a:ext cx="96" cy="96"/>
              </a:xfrm>
              <a:prstGeom prst="rect">
                <a:avLst/>
              </a:prstGeom>
              <a:solidFill>
                <a:schemeClr val="bg1">
                  <a:alpha val="50000"/>
                </a:schemeClr>
              </a:solidFill>
              <a:ln w="9525">
                <a:noFill/>
                <a:miter lim="800000"/>
                <a:headEnd/>
                <a:tailEnd/>
              </a:ln>
              <a:effectLst/>
            </p:spPr>
            <p:txBody>
              <a:bodyPr wrap="none" anchor="ctr"/>
              <a:lstStyle/>
              <a:p>
                <a:pPr algn="ctr">
                  <a:defRPr/>
                </a:pPr>
                <a:endParaRPr lang="en-US" dirty="0">
                  <a:latin typeface="Calibri" panose="020F0502020204030204" pitchFamily="34" charset="0"/>
                  <a:cs typeface="+mn-cs"/>
                </a:endParaRPr>
              </a:p>
            </p:txBody>
          </p:sp>
          <p:sp>
            <p:nvSpPr>
              <p:cNvPr id="17" name="Rectangle 3087"/>
              <p:cNvSpPr>
                <a:spLocks noChangeArrowheads="1"/>
              </p:cNvSpPr>
              <p:nvPr/>
            </p:nvSpPr>
            <p:spPr bwMode="auto">
              <a:xfrm>
                <a:off x="48" y="2549"/>
                <a:ext cx="96" cy="94"/>
              </a:xfrm>
              <a:prstGeom prst="rect">
                <a:avLst/>
              </a:prstGeom>
              <a:solidFill>
                <a:schemeClr val="bg1">
                  <a:alpha val="50000"/>
                </a:schemeClr>
              </a:solidFill>
              <a:ln w="9525">
                <a:noFill/>
                <a:miter lim="800000"/>
                <a:headEnd/>
                <a:tailEnd/>
              </a:ln>
              <a:effectLst/>
            </p:spPr>
            <p:txBody>
              <a:bodyPr wrap="none" anchor="ctr"/>
              <a:lstStyle/>
              <a:p>
                <a:pPr algn="ctr">
                  <a:defRPr/>
                </a:pPr>
                <a:endParaRPr lang="en-US" dirty="0">
                  <a:latin typeface="Calibri" panose="020F0502020204030204" pitchFamily="34" charset="0"/>
                  <a:cs typeface="+mn-cs"/>
                </a:endParaRPr>
              </a:p>
            </p:txBody>
          </p:sp>
          <p:sp>
            <p:nvSpPr>
              <p:cNvPr id="18" name="Rectangle 3088"/>
              <p:cNvSpPr>
                <a:spLocks noChangeArrowheads="1"/>
              </p:cNvSpPr>
              <p:nvPr/>
            </p:nvSpPr>
            <p:spPr bwMode="auto">
              <a:xfrm>
                <a:off x="48" y="2691"/>
                <a:ext cx="96" cy="97"/>
              </a:xfrm>
              <a:prstGeom prst="rect">
                <a:avLst/>
              </a:prstGeom>
              <a:solidFill>
                <a:schemeClr val="bg1">
                  <a:alpha val="50000"/>
                </a:schemeClr>
              </a:solidFill>
              <a:ln w="9525">
                <a:noFill/>
                <a:miter lim="800000"/>
                <a:headEnd/>
                <a:tailEnd/>
              </a:ln>
              <a:effectLst/>
            </p:spPr>
            <p:txBody>
              <a:bodyPr wrap="none" anchor="ctr"/>
              <a:lstStyle/>
              <a:p>
                <a:pPr algn="ctr">
                  <a:defRPr/>
                </a:pPr>
                <a:endParaRPr lang="en-US" dirty="0">
                  <a:latin typeface="Calibri" panose="020F0502020204030204" pitchFamily="34" charset="0"/>
                  <a:cs typeface="+mn-cs"/>
                </a:endParaRPr>
              </a:p>
            </p:txBody>
          </p:sp>
          <p:sp>
            <p:nvSpPr>
              <p:cNvPr id="19" name="Rectangle 3089"/>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algn="ctr">
                  <a:defRPr/>
                </a:pPr>
                <a:endParaRPr lang="en-US" dirty="0">
                  <a:latin typeface="Calibri" panose="020F0502020204030204" pitchFamily="34" charset="0"/>
                  <a:cs typeface="+mn-cs"/>
                </a:endParaRPr>
              </a:p>
            </p:txBody>
          </p:sp>
          <p:sp>
            <p:nvSpPr>
              <p:cNvPr id="20" name="Rectangle 3090"/>
              <p:cNvSpPr>
                <a:spLocks noChangeArrowheads="1"/>
              </p:cNvSpPr>
              <p:nvPr/>
            </p:nvSpPr>
            <p:spPr bwMode="auto">
              <a:xfrm>
                <a:off x="48" y="2979"/>
                <a:ext cx="96" cy="97"/>
              </a:xfrm>
              <a:prstGeom prst="rect">
                <a:avLst/>
              </a:prstGeom>
              <a:solidFill>
                <a:schemeClr val="bg1">
                  <a:alpha val="50000"/>
                </a:schemeClr>
              </a:solidFill>
              <a:ln w="9525">
                <a:noFill/>
                <a:miter lim="800000"/>
                <a:headEnd/>
                <a:tailEnd/>
              </a:ln>
              <a:effectLst/>
            </p:spPr>
            <p:txBody>
              <a:bodyPr wrap="none" anchor="ctr"/>
              <a:lstStyle/>
              <a:p>
                <a:pPr algn="ctr">
                  <a:defRPr/>
                </a:pPr>
                <a:endParaRPr lang="en-US" dirty="0">
                  <a:latin typeface="Calibri" panose="020F0502020204030204" pitchFamily="34" charset="0"/>
                  <a:cs typeface="+mn-cs"/>
                </a:endParaRPr>
              </a:p>
            </p:txBody>
          </p:sp>
          <p:sp>
            <p:nvSpPr>
              <p:cNvPr id="21" name="Rectangle 3091"/>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algn="ctr">
                  <a:defRPr/>
                </a:pPr>
                <a:endParaRPr lang="en-US" dirty="0">
                  <a:latin typeface="Calibri" panose="020F0502020204030204" pitchFamily="34" charset="0"/>
                  <a:cs typeface="+mn-cs"/>
                </a:endParaRPr>
              </a:p>
            </p:txBody>
          </p:sp>
          <p:sp>
            <p:nvSpPr>
              <p:cNvPr id="22" name="Rectangle 3092"/>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algn="ctr">
                  <a:defRPr/>
                </a:pPr>
                <a:endParaRPr lang="en-US" dirty="0">
                  <a:latin typeface="Calibri" panose="020F0502020204030204" pitchFamily="34" charset="0"/>
                  <a:cs typeface="+mn-cs"/>
                </a:endParaRPr>
              </a:p>
            </p:txBody>
          </p:sp>
          <p:sp>
            <p:nvSpPr>
              <p:cNvPr id="23" name="Rectangle 3093"/>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algn="ctr">
                  <a:defRPr/>
                </a:pPr>
                <a:endParaRPr lang="en-US" dirty="0">
                  <a:latin typeface="Calibri" panose="020F0502020204030204" pitchFamily="34" charset="0"/>
                  <a:cs typeface="+mn-cs"/>
                </a:endParaRPr>
              </a:p>
            </p:txBody>
          </p:sp>
          <p:sp>
            <p:nvSpPr>
              <p:cNvPr id="24" name="Rectangle 3094"/>
              <p:cNvSpPr>
                <a:spLocks noChangeArrowheads="1"/>
              </p:cNvSpPr>
              <p:nvPr/>
            </p:nvSpPr>
            <p:spPr bwMode="auto">
              <a:xfrm>
                <a:off x="48" y="3557"/>
                <a:ext cx="96" cy="97"/>
              </a:xfrm>
              <a:prstGeom prst="rect">
                <a:avLst/>
              </a:prstGeom>
              <a:solidFill>
                <a:schemeClr val="bg1">
                  <a:alpha val="50000"/>
                </a:schemeClr>
              </a:solidFill>
              <a:ln w="9525">
                <a:noFill/>
                <a:miter lim="800000"/>
                <a:headEnd/>
                <a:tailEnd/>
              </a:ln>
              <a:effectLst/>
            </p:spPr>
            <p:txBody>
              <a:bodyPr wrap="none" anchor="ctr"/>
              <a:lstStyle/>
              <a:p>
                <a:pPr algn="ctr">
                  <a:defRPr/>
                </a:pPr>
                <a:endParaRPr lang="en-US" dirty="0">
                  <a:latin typeface="Calibri" panose="020F0502020204030204" pitchFamily="34" charset="0"/>
                  <a:cs typeface="+mn-cs"/>
                </a:endParaRPr>
              </a:p>
            </p:txBody>
          </p:sp>
          <p:sp>
            <p:nvSpPr>
              <p:cNvPr id="25" name="Rectangle 3095"/>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algn="ctr">
                  <a:defRPr/>
                </a:pPr>
                <a:endParaRPr lang="en-US" dirty="0">
                  <a:latin typeface="Calibri" panose="020F0502020204030204" pitchFamily="34" charset="0"/>
                  <a:cs typeface="+mn-cs"/>
                </a:endParaRPr>
              </a:p>
            </p:txBody>
          </p:sp>
          <p:sp>
            <p:nvSpPr>
              <p:cNvPr id="26" name="Rectangle 3096"/>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algn="ctr">
                  <a:defRPr/>
                </a:pPr>
                <a:endParaRPr lang="en-US" dirty="0">
                  <a:latin typeface="Calibri" panose="020F0502020204030204" pitchFamily="34" charset="0"/>
                  <a:cs typeface="+mn-cs"/>
                </a:endParaRPr>
              </a:p>
            </p:txBody>
          </p:sp>
          <p:sp>
            <p:nvSpPr>
              <p:cNvPr id="27" name="Rectangle 3097"/>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algn="ctr">
                  <a:defRPr/>
                </a:pPr>
                <a:endParaRPr lang="en-US" dirty="0">
                  <a:latin typeface="Calibri" panose="020F0502020204030204" pitchFamily="34" charset="0"/>
                  <a:cs typeface="+mn-cs"/>
                </a:endParaRPr>
              </a:p>
            </p:txBody>
          </p:sp>
          <p:sp>
            <p:nvSpPr>
              <p:cNvPr id="28" name="Rectangle 3098"/>
              <p:cNvSpPr>
                <a:spLocks noChangeArrowheads="1"/>
              </p:cNvSpPr>
              <p:nvPr/>
            </p:nvSpPr>
            <p:spPr bwMode="auto">
              <a:xfrm>
                <a:off x="48" y="4134"/>
                <a:ext cx="96" cy="95"/>
              </a:xfrm>
              <a:prstGeom prst="rect">
                <a:avLst/>
              </a:prstGeom>
              <a:solidFill>
                <a:schemeClr val="bg1">
                  <a:alpha val="50000"/>
                </a:schemeClr>
              </a:solidFill>
              <a:ln w="9525">
                <a:noFill/>
                <a:miter lim="800000"/>
                <a:headEnd/>
                <a:tailEnd/>
              </a:ln>
              <a:effectLst/>
            </p:spPr>
            <p:txBody>
              <a:bodyPr wrap="none" anchor="ctr"/>
              <a:lstStyle/>
              <a:p>
                <a:pPr algn="ctr">
                  <a:defRPr/>
                </a:pPr>
                <a:endParaRPr lang="en-US" dirty="0">
                  <a:latin typeface="Calibri" panose="020F0502020204030204" pitchFamily="34" charset="0"/>
                  <a:cs typeface="+mn-cs"/>
                </a:endParaRPr>
              </a:p>
            </p:txBody>
          </p:sp>
          <p:sp>
            <p:nvSpPr>
              <p:cNvPr id="29" name="Rectangle 3099"/>
              <p:cNvSpPr>
                <a:spLocks noChangeArrowheads="1"/>
              </p:cNvSpPr>
              <p:nvPr/>
            </p:nvSpPr>
            <p:spPr bwMode="auto">
              <a:xfrm>
                <a:off x="48" y="103"/>
                <a:ext cx="96" cy="94"/>
              </a:xfrm>
              <a:prstGeom prst="rect">
                <a:avLst/>
              </a:prstGeom>
              <a:solidFill>
                <a:schemeClr val="bg1">
                  <a:alpha val="50000"/>
                </a:schemeClr>
              </a:solidFill>
              <a:ln w="9525">
                <a:noFill/>
                <a:miter lim="800000"/>
                <a:headEnd/>
                <a:tailEnd/>
              </a:ln>
              <a:effectLst/>
            </p:spPr>
            <p:txBody>
              <a:bodyPr wrap="none" anchor="ctr"/>
              <a:lstStyle/>
              <a:p>
                <a:pPr algn="ctr">
                  <a:defRPr/>
                </a:pPr>
                <a:endParaRPr lang="en-US" dirty="0">
                  <a:latin typeface="Calibri" panose="020F0502020204030204" pitchFamily="34" charset="0"/>
                  <a:cs typeface="+mn-cs"/>
                </a:endParaRPr>
              </a:p>
            </p:txBody>
          </p:sp>
          <p:sp>
            <p:nvSpPr>
              <p:cNvPr id="30" name="Rectangle 3100"/>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algn="ctr">
                  <a:defRPr/>
                </a:pPr>
                <a:endParaRPr lang="en-US" dirty="0">
                  <a:latin typeface="Calibri" panose="020F0502020204030204" pitchFamily="34" charset="0"/>
                  <a:cs typeface="+mn-cs"/>
                </a:endParaRPr>
              </a:p>
            </p:txBody>
          </p:sp>
          <p:sp>
            <p:nvSpPr>
              <p:cNvPr id="31" name="Rectangle 3101"/>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algn="ctr">
                  <a:defRPr/>
                </a:pPr>
                <a:endParaRPr lang="en-US" dirty="0">
                  <a:latin typeface="Calibri" panose="020F0502020204030204" pitchFamily="34" charset="0"/>
                  <a:cs typeface="+mn-cs"/>
                </a:endParaRPr>
              </a:p>
            </p:txBody>
          </p:sp>
          <p:sp>
            <p:nvSpPr>
              <p:cNvPr id="32" name="Rectangle 3102"/>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algn="ctr">
                  <a:defRPr/>
                </a:pPr>
                <a:endParaRPr lang="en-US" dirty="0">
                  <a:latin typeface="Calibri" panose="020F0502020204030204" pitchFamily="34" charset="0"/>
                  <a:cs typeface="+mn-cs"/>
                </a:endParaRPr>
              </a:p>
            </p:txBody>
          </p:sp>
          <p:sp>
            <p:nvSpPr>
              <p:cNvPr id="33" name="Rectangle 3103"/>
              <p:cNvSpPr>
                <a:spLocks noChangeArrowheads="1"/>
              </p:cNvSpPr>
              <p:nvPr/>
            </p:nvSpPr>
            <p:spPr bwMode="auto">
              <a:xfrm>
                <a:off x="48" y="678"/>
                <a:ext cx="96" cy="97"/>
              </a:xfrm>
              <a:prstGeom prst="rect">
                <a:avLst/>
              </a:prstGeom>
              <a:solidFill>
                <a:schemeClr val="bg1">
                  <a:alpha val="50000"/>
                </a:schemeClr>
              </a:solidFill>
              <a:ln w="9525">
                <a:noFill/>
                <a:miter lim="800000"/>
                <a:headEnd/>
                <a:tailEnd/>
              </a:ln>
              <a:effectLst/>
            </p:spPr>
            <p:txBody>
              <a:bodyPr wrap="none" anchor="ctr"/>
              <a:lstStyle/>
              <a:p>
                <a:pPr algn="ctr">
                  <a:defRPr/>
                </a:pPr>
                <a:endParaRPr lang="en-US" dirty="0">
                  <a:latin typeface="Calibri" panose="020F0502020204030204" pitchFamily="34" charset="0"/>
                  <a:cs typeface="+mn-cs"/>
                </a:endParaRPr>
              </a:p>
            </p:txBody>
          </p:sp>
          <p:sp>
            <p:nvSpPr>
              <p:cNvPr id="34" name="Rectangle 3104"/>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algn="ctr">
                  <a:defRPr/>
                </a:pPr>
                <a:endParaRPr lang="en-US" dirty="0">
                  <a:latin typeface="Calibri" panose="020F0502020204030204" pitchFamily="34" charset="0"/>
                  <a:cs typeface="+mn-cs"/>
                </a:endParaRPr>
              </a:p>
            </p:txBody>
          </p:sp>
          <p:sp>
            <p:nvSpPr>
              <p:cNvPr id="35" name="Rectangle 3105"/>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algn="ctr">
                  <a:defRPr/>
                </a:pPr>
                <a:endParaRPr lang="en-US" dirty="0">
                  <a:latin typeface="Calibri" panose="020F0502020204030204" pitchFamily="34" charset="0"/>
                  <a:cs typeface="+mn-cs"/>
                </a:endParaRPr>
              </a:p>
            </p:txBody>
          </p:sp>
        </p:grpSp>
      </p:grpSp>
      <p:sp>
        <p:nvSpPr>
          <p:cNvPr id="82978" name="Rectangle 3106"/>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82979" name="Rectangle 3107"/>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108"/>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109"/>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110"/>
          <p:cNvSpPr>
            <a:spLocks noGrp="1" noChangeArrowheads="1"/>
          </p:cNvSpPr>
          <p:nvPr>
            <p:ph type="sldNum" sz="quarter" idx="12"/>
          </p:nvPr>
        </p:nvSpPr>
        <p:spPr/>
        <p:txBody>
          <a:bodyPr/>
          <a:lstStyle>
            <a:lvl1pPr>
              <a:defRPr>
                <a:solidFill>
                  <a:srgbClr val="FFFFFF"/>
                </a:solidFill>
              </a:defRPr>
            </a:lvl1pPr>
          </a:lstStyle>
          <a:p>
            <a:pPr>
              <a:defRPr/>
            </a:pPr>
            <a:fld id="{6EE92C45-DFAA-4C49-AF07-027DB9FDBC99}" type="slidenum">
              <a:rPr lang="en-US"/>
              <a:pPr>
                <a:defRPr/>
              </a:pPr>
              <a:t>‹#›</a:t>
            </a:fld>
            <a:endParaRPr lang="en-US" dirty="0"/>
          </a:p>
        </p:txBody>
      </p:sp>
    </p:spTree>
    <p:extLst>
      <p:ext uri="{BB962C8B-B14F-4D97-AF65-F5344CB8AC3E}">
        <p14:creationId xmlns:p14="http://schemas.microsoft.com/office/powerpoint/2010/main" val="3611532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46" r:id="rId11"/>
    <p:sldLayoutId id="2147492647" r:id="rId12"/>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thegospelcoalition.org/"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52400"/>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930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3810000" y="1066800"/>
            <a:ext cx="5105400" cy="3276600"/>
          </a:xfrm>
        </p:spPr>
        <p:txBody>
          <a:bodyPr/>
          <a:lstStyle/>
          <a:p>
            <a:pPr marL="0" indent="0" algn="just" eaLnBrk="1" hangingPunct="1">
              <a:buFont typeface="Wingdings" panose="05000000000000000000" pitchFamily="2" charset="2"/>
              <a:buNone/>
              <a:defRPr/>
            </a:pPr>
            <a:r>
              <a:rPr lang="en-US" sz="2800" dirty="0">
                <a:latin typeface="Calibri" panose="020F0502020204030204" pitchFamily="34" charset="0"/>
              </a:rPr>
              <a:t>“I stand before you confidently right now and say to you that God is going to use you to change the world...I'm looking at a stadium full of people right now who are telling God they will do </a:t>
            </a:r>
            <a:r>
              <a:rPr lang="en-US" sz="2800" b="1" i="1" u="sng" dirty="0">
                <a:solidFill>
                  <a:srgbClr val="FFFFCC"/>
                </a:solidFill>
                <a:latin typeface="Calibri" panose="020F0502020204030204" pitchFamily="34" charset="0"/>
              </a:rPr>
              <a:t>whatever it takes to establish God's Kingdom</a:t>
            </a:r>
            <a:r>
              <a:rPr lang="en-US" sz="2800" b="1" u="sng" dirty="0">
                <a:solidFill>
                  <a:srgbClr val="FFFFCC"/>
                </a:solidFill>
                <a:latin typeface="Calibri" panose="020F0502020204030204" pitchFamily="34" charset="0"/>
              </a:rPr>
              <a:t> "on earth</a:t>
            </a:r>
            <a:r>
              <a:rPr lang="en-US" sz="2800" b="1" dirty="0">
                <a:solidFill>
                  <a:srgbClr val="FFFFCC"/>
                </a:solidFill>
                <a:latin typeface="Calibri" panose="020F0502020204030204" pitchFamily="34" charset="0"/>
              </a:rPr>
              <a:t> </a:t>
            </a:r>
            <a:r>
              <a:rPr lang="en-US" sz="2800" dirty="0">
                <a:latin typeface="Calibri" panose="020F0502020204030204" pitchFamily="34" charset="0"/>
              </a:rPr>
              <a:t>as it is in heaven." What will happen if the followers of Jesus say to Him, "We are yours?" What kind of spiritual awakening will occur?”</a:t>
            </a:r>
          </a:p>
        </p:txBody>
      </p:sp>
      <p:sp>
        <p:nvSpPr>
          <p:cNvPr id="80900" name="Text Box 4"/>
          <p:cNvSpPr txBox="1">
            <a:spLocks noChangeArrowheads="1"/>
          </p:cNvSpPr>
          <p:nvPr/>
        </p:nvSpPr>
        <p:spPr bwMode="auto">
          <a:xfrm>
            <a:off x="327025" y="4038600"/>
            <a:ext cx="31480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dirty="0">
                <a:latin typeface="Calibri" panose="020F0502020204030204" pitchFamily="34" charset="0"/>
              </a:rPr>
              <a:t>Rick Warren, cited in Oakland, </a:t>
            </a:r>
            <a:r>
              <a:rPr lang="en-US" altLang="en-US" i="1" dirty="0">
                <a:latin typeface="Calibri" panose="020F0502020204030204" pitchFamily="34" charset="0"/>
                <a:cs typeface="Arial" charset="0"/>
              </a:rPr>
              <a:t>Faith Undone, </a:t>
            </a:r>
            <a:r>
              <a:rPr lang="en-US" altLang="en-US" dirty="0">
                <a:latin typeface="Calibri" panose="020F0502020204030204" pitchFamily="34" charset="0"/>
              </a:rPr>
              <a:t>Kindle edition.</a:t>
            </a:r>
          </a:p>
        </p:txBody>
      </p:sp>
      <p:pic>
        <p:nvPicPr>
          <p:cNvPr id="2" name="Picture 1"/>
          <p:cNvPicPr>
            <a:picLocks noChangeAspect="1"/>
          </p:cNvPicPr>
          <p:nvPr/>
        </p:nvPicPr>
        <p:blipFill>
          <a:blip r:embed="rId2" cstate="print"/>
          <a:stretch>
            <a:fillRect/>
          </a:stretch>
        </p:blipFill>
        <p:spPr>
          <a:xfrm>
            <a:off x="152400" y="1273735"/>
            <a:ext cx="3497035"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2"/>
          <p:cNvSpPr>
            <a:spLocks noGrp="1" noChangeArrowheads="1"/>
          </p:cNvSpPr>
          <p:nvPr>
            <p:ph type="title" idx="4294967295"/>
          </p:nvPr>
        </p:nvSpPr>
        <p:spPr>
          <a:xfrm>
            <a:off x="2209800" y="228600"/>
            <a:ext cx="4724400" cy="685800"/>
          </a:xfrm>
        </p:spPr>
        <p:txBody>
          <a:bodyPr/>
          <a:lstStyle/>
          <a:p>
            <a:pPr algn="ctr" eaLnBrk="1" hangingPunct="1"/>
            <a:r>
              <a:rPr lang="en-US" sz="3600" dirty="0"/>
              <a:t>Kingdom</a:t>
            </a:r>
          </a:p>
        </p:txBody>
      </p:sp>
    </p:spTree>
    <p:extLst>
      <p:ext uri="{BB962C8B-B14F-4D97-AF65-F5344CB8AC3E}">
        <p14:creationId xmlns:p14="http://schemas.microsoft.com/office/powerpoint/2010/main" val="1181408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304800" y="1143000"/>
            <a:ext cx="8534400" cy="3505200"/>
          </a:xfrm>
        </p:spPr>
        <p:txBody>
          <a:bodyPr/>
          <a:lstStyle/>
          <a:p>
            <a:pPr marL="0" indent="0" algn="just">
              <a:buNone/>
              <a:defRPr/>
            </a:pPr>
            <a:r>
              <a:rPr lang="en-US" sz="2800" dirty="0"/>
              <a:t>“If we are to be a part of this </a:t>
            </a:r>
            <a:r>
              <a:rPr lang="en-US" sz="2800" b="1" u="sng" dirty="0">
                <a:solidFill>
                  <a:srgbClr val="FFFFCC"/>
                </a:solidFill>
              </a:rPr>
              <a:t>coming kingdom</a:t>
            </a:r>
            <a:r>
              <a:rPr lang="en-US" sz="2800" dirty="0"/>
              <a:t>, God expects our lives – our churches and faith communities too – to be characterized by these authentic signs of our own transformation: compassion, mercy, justice, and love – demonstrated </a:t>
            </a:r>
            <a:r>
              <a:rPr lang="en-US" sz="2800" i="1" dirty="0"/>
              <a:t>tangibly</a:t>
            </a:r>
            <a:r>
              <a:rPr lang="en-US" sz="2800" dirty="0"/>
              <a:t>. Only then will our light break forth like the dawn, our healing quickly appear, and our cries for help be answered with a divine </a:t>
            </a:r>
            <a:r>
              <a:rPr lang="en-US" sz="2800" i="1" dirty="0"/>
              <a:t>Here am I.</a:t>
            </a:r>
            <a:r>
              <a:rPr lang="en-US" sz="2800" dirty="0"/>
              <a:t>”</a:t>
            </a:r>
          </a:p>
        </p:txBody>
      </p:sp>
      <p:sp>
        <p:nvSpPr>
          <p:cNvPr id="21508" name="Text Box 4"/>
          <p:cNvSpPr txBox="1">
            <a:spLocks noChangeArrowheads="1"/>
          </p:cNvSpPr>
          <p:nvPr/>
        </p:nvSpPr>
        <p:spPr bwMode="auto">
          <a:xfrm>
            <a:off x="838200" y="6248400"/>
            <a:ext cx="7620000" cy="400110"/>
          </a:xfrm>
          <a:prstGeom prst="rect">
            <a:avLst/>
          </a:prstGeom>
          <a:noFill/>
          <a:ln w="9525">
            <a:noFill/>
            <a:miter lim="800000"/>
            <a:headEnd/>
            <a:tailEnd/>
          </a:ln>
        </p:spPr>
        <p:txBody>
          <a:bodyPr>
            <a:spAutoFit/>
          </a:bodyPr>
          <a:lstStyle/>
          <a:p>
            <a:pPr algn="ctr">
              <a:spcBef>
                <a:spcPct val="50000"/>
              </a:spcBef>
            </a:pPr>
            <a:r>
              <a:rPr lang="en-US" sz="2000" dirty="0">
                <a:latin typeface="Calibri" panose="020F0502020204030204" pitchFamily="34" charset="0"/>
              </a:rPr>
              <a:t>Stearns, </a:t>
            </a:r>
            <a:r>
              <a:rPr lang="en-US" sz="2000" i="1" dirty="0">
                <a:latin typeface="Calibri" panose="020F0502020204030204" pitchFamily="34" charset="0"/>
              </a:rPr>
              <a:t>Hole in the Gospel</a:t>
            </a:r>
            <a:r>
              <a:rPr lang="en-US" sz="2000" dirty="0">
                <a:latin typeface="Calibri" panose="020F0502020204030204" pitchFamily="34" charset="0"/>
              </a:rPr>
              <a:t>, 57.</a:t>
            </a:r>
          </a:p>
        </p:txBody>
      </p:sp>
      <p:sp>
        <p:nvSpPr>
          <p:cNvPr id="6" name="Rectangle 2"/>
          <p:cNvSpPr txBox="1">
            <a:spLocks noChangeArrowheads="1"/>
          </p:cNvSpPr>
          <p:nvPr/>
        </p:nvSpPr>
        <p:spPr bwMode="auto">
          <a:xfrm>
            <a:off x="2209800" y="228600"/>
            <a:ext cx="4724400"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t>Kingdom</a:t>
            </a:r>
          </a:p>
        </p:txBody>
      </p:sp>
      <p:pic>
        <p:nvPicPr>
          <p:cNvPr id="8" name="Picture 2" descr="http://3.bp.blogspot.com/-QEkPt30fRNQ/US-EfJsZfRI/AAAAAAAASK4/JnP_SUUHRas/s1600/a.jpg"/>
          <p:cNvPicPr>
            <a:picLocks noChangeAspect="1" noChangeArrowheads="1"/>
          </p:cNvPicPr>
          <p:nvPr/>
        </p:nvPicPr>
        <p:blipFill>
          <a:blip r:embed="rId2" cstate="print"/>
          <a:srcRect/>
          <a:stretch>
            <a:fillRect/>
          </a:stretch>
        </p:blipFill>
        <p:spPr bwMode="auto">
          <a:xfrm>
            <a:off x="3285331" y="4295775"/>
            <a:ext cx="2573338" cy="1724025"/>
          </a:xfrm>
          <a:prstGeom prst="rect">
            <a:avLst/>
          </a:prstGeom>
          <a:noFill/>
          <a:ln w="9525">
            <a:noFill/>
            <a:miter lim="800000"/>
            <a:headEnd/>
            <a:tailEnd/>
          </a:ln>
        </p:spPr>
      </p:pic>
    </p:spTree>
    <p:extLst>
      <p:ext uri="{BB962C8B-B14F-4D97-AF65-F5344CB8AC3E}">
        <p14:creationId xmlns:p14="http://schemas.microsoft.com/office/powerpoint/2010/main" val="3776105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381000" y="1143000"/>
            <a:ext cx="8382000" cy="3962400"/>
          </a:xfrm>
        </p:spPr>
        <p:txBody>
          <a:bodyPr/>
          <a:lstStyle/>
          <a:p>
            <a:pPr marL="0" indent="0" algn="just">
              <a:buNone/>
              <a:defRPr/>
            </a:pPr>
            <a:r>
              <a:rPr lang="en-US" sz="2600" dirty="0"/>
              <a:t>“The gospel that we have been given – the whole gospel – is God’s vision for a new way of living…</a:t>
            </a:r>
            <a:r>
              <a:rPr lang="en-US" sz="2600" b="1" u="sng" dirty="0">
                <a:solidFill>
                  <a:srgbClr val="FFFFCC"/>
                </a:solidFill>
              </a:rPr>
              <a:t>Christ’s vision was of a redeemed world order populated by redeemed people – </a:t>
            </a:r>
            <a:r>
              <a:rPr lang="en-US" sz="2600" b="1" i="1" u="sng" dirty="0">
                <a:solidFill>
                  <a:srgbClr val="FFFFCC"/>
                </a:solidFill>
              </a:rPr>
              <a:t>now</a:t>
            </a:r>
            <a:r>
              <a:rPr lang="en-US" sz="2600" i="1" dirty="0"/>
              <a:t>. To accomplish this, we are to be salt and light </a:t>
            </a:r>
            <a:r>
              <a:rPr lang="en-US" sz="2600" dirty="0"/>
              <a:t>in a dark and fallen world, the “yeast” that leavens the whole loaf of bread (the whole of society). </a:t>
            </a:r>
            <a:r>
              <a:rPr lang="en-US" sz="2600" i="1" dirty="0"/>
              <a:t>We are the ones God has </a:t>
            </a:r>
            <a:r>
              <a:rPr lang="en-US" sz="2600" dirty="0"/>
              <a:t>called to be His Church. It’s up to us. </a:t>
            </a:r>
            <a:r>
              <a:rPr lang="en-US" sz="2600" i="1" dirty="0"/>
              <a:t>We are to be the </a:t>
            </a:r>
            <a:r>
              <a:rPr lang="en-US" sz="2600" dirty="0"/>
              <a:t>change. But a changed world requires </a:t>
            </a:r>
            <a:r>
              <a:rPr lang="en-US" sz="2600" i="1" dirty="0"/>
              <a:t>change agents, and </a:t>
            </a:r>
            <a:r>
              <a:rPr lang="en-US" sz="2600" dirty="0"/>
              <a:t>change agents are people who have first been changed themselves.”</a:t>
            </a:r>
          </a:p>
        </p:txBody>
      </p:sp>
      <p:sp>
        <p:nvSpPr>
          <p:cNvPr id="22532" name="Text Box 4"/>
          <p:cNvSpPr txBox="1">
            <a:spLocks noChangeArrowheads="1"/>
          </p:cNvSpPr>
          <p:nvPr/>
        </p:nvSpPr>
        <p:spPr bwMode="auto">
          <a:xfrm>
            <a:off x="838200" y="6248400"/>
            <a:ext cx="7620000" cy="400110"/>
          </a:xfrm>
          <a:prstGeom prst="rect">
            <a:avLst/>
          </a:prstGeom>
          <a:noFill/>
          <a:ln w="9525">
            <a:noFill/>
            <a:miter lim="800000"/>
            <a:headEnd/>
            <a:tailEnd/>
          </a:ln>
        </p:spPr>
        <p:txBody>
          <a:bodyPr>
            <a:spAutoFit/>
          </a:bodyPr>
          <a:lstStyle/>
          <a:p>
            <a:pPr algn="ctr">
              <a:spcBef>
                <a:spcPct val="50000"/>
              </a:spcBef>
            </a:pPr>
            <a:r>
              <a:rPr lang="en-US" sz="2000" dirty="0">
                <a:latin typeface="Calibri" panose="020F0502020204030204" pitchFamily="34" charset="0"/>
              </a:rPr>
              <a:t>Stearns, </a:t>
            </a:r>
            <a:r>
              <a:rPr lang="en-US" sz="2000" i="1" dirty="0">
                <a:latin typeface="Calibri" panose="020F0502020204030204" pitchFamily="34" charset="0"/>
              </a:rPr>
              <a:t>Hole in the Gospel</a:t>
            </a:r>
            <a:r>
              <a:rPr lang="en-US" sz="2000" dirty="0">
                <a:latin typeface="Calibri" panose="020F0502020204030204" pitchFamily="34" charset="0"/>
              </a:rPr>
              <a:t>, 276, 243-44.</a:t>
            </a:r>
          </a:p>
        </p:txBody>
      </p:sp>
      <p:sp>
        <p:nvSpPr>
          <p:cNvPr id="7" name="Rectangle 2"/>
          <p:cNvSpPr txBox="1">
            <a:spLocks noChangeArrowheads="1"/>
          </p:cNvSpPr>
          <p:nvPr/>
        </p:nvSpPr>
        <p:spPr bwMode="auto">
          <a:xfrm>
            <a:off x="2209800" y="228600"/>
            <a:ext cx="4724400"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t>Kingdom</a:t>
            </a:r>
          </a:p>
        </p:txBody>
      </p:sp>
      <p:pic>
        <p:nvPicPr>
          <p:cNvPr id="8" name="Picture 2" descr="http://3.bp.blogspot.com/-QEkPt30fRNQ/US-EfJsZfRI/AAAAAAAASK4/JnP_SUUHRas/s1600/a.jpg"/>
          <p:cNvPicPr>
            <a:picLocks noChangeAspect="1" noChangeArrowheads="1"/>
          </p:cNvPicPr>
          <p:nvPr/>
        </p:nvPicPr>
        <p:blipFill>
          <a:blip r:embed="rId2" cstate="print"/>
          <a:srcRect/>
          <a:stretch>
            <a:fillRect/>
          </a:stretch>
        </p:blipFill>
        <p:spPr bwMode="auto">
          <a:xfrm>
            <a:off x="3548351" y="4876800"/>
            <a:ext cx="2047298" cy="1371600"/>
          </a:xfrm>
          <a:prstGeom prst="rect">
            <a:avLst/>
          </a:prstGeom>
          <a:noFill/>
          <a:ln w="9525">
            <a:noFill/>
            <a:miter lim="800000"/>
            <a:headEnd/>
            <a:tailEnd/>
          </a:ln>
        </p:spPr>
      </p:pic>
    </p:spTree>
    <p:extLst>
      <p:ext uri="{BB962C8B-B14F-4D97-AF65-F5344CB8AC3E}">
        <p14:creationId xmlns:p14="http://schemas.microsoft.com/office/powerpoint/2010/main" val="2240273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228600"/>
            <a:ext cx="3886200" cy="1143000"/>
          </a:xfrm>
        </p:spPr>
        <p:txBody>
          <a:bodyPr/>
          <a:lstStyle/>
          <a:p>
            <a:pPr>
              <a:defRPr/>
            </a:pPr>
            <a:r>
              <a:rPr lang="en-US" sz="3600" dirty="0">
                <a:solidFill>
                  <a:srgbClr val="00FFFF"/>
                </a:solidFill>
              </a:rPr>
              <a:t>Introductory Lesson</a:t>
            </a:r>
          </a:p>
        </p:txBody>
      </p:sp>
      <p:sp>
        <p:nvSpPr>
          <p:cNvPr id="12291" name="Content Placeholder 2"/>
          <p:cNvSpPr>
            <a:spLocks noGrp="1"/>
          </p:cNvSpPr>
          <p:nvPr>
            <p:ph idx="1"/>
          </p:nvPr>
        </p:nvSpPr>
        <p:spPr>
          <a:xfrm>
            <a:off x="2895601" y="1600200"/>
            <a:ext cx="6013450" cy="2792413"/>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Kingdom confusion illustrations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rPr>
              <a:t>Series outline</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An important distinction</a:t>
            </a:r>
          </a:p>
        </p:txBody>
      </p:sp>
      <p:pic>
        <p:nvPicPr>
          <p:cNvPr id="7"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228600" y="1676400"/>
            <a:ext cx="2300521" cy="2363984"/>
          </a:xfrm>
          <a:prstGeom prst="rect">
            <a:avLst/>
          </a:prstGeom>
          <a:noFill/>
          <a:ln w="9525">
            <a:noFill/>
            <a:miter lim="800000"/>
            <a:headEnd/>
            <a:tailEnd/>
          </a:ln>
        </p:spPr>
      </p:pic>
      <p:pic>
        <p:nvPicPr>
          <p:cNvPr id="9"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285331" y="4295775"/>
            <a:ext cx="2573338" cy="1724025"/>
          </a:xfrm>
          <a:prstGeom prst="rect">
            <a:avLst/>
          </a:prstGeom>
          <a:noFill/>
          <a:ln w="9525">
            <a:noFill/>
            <a:miter lim="800000"/>
            <a:headEnd/>
            <a:tailEnd/>
          </a:ln>
        </p:spPr>
      </p:pic>
    </p:spTree>
    <p:extLst>
      <p:ext uri="{BB962C8B-B14F-4D97-AF65-F5344CB8AC3E}">
        <p14:creationId xmlns:p14="http://schemas.microsoft.com/office/powerpoint/2010/main" val="2340431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What does the Bible Says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4072894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228600"/>
            <a:ext cx="3886200" cy="1143000"/>
          </a:xfrm>
        </p:spPr>
        <p:txBody>
          <a:bodyPr/>
          <a:lstStyle/>
          <a:p>
            <a:pPr>
              <a:defRPr/>
            </a:pPr>
            <a:r>
              <a:rPr lang="en-US" sz="3600" dirty="0">
                <a:solidFill>
                  <a:srgbClr val="00FFFF"/>
                </a:solidFill>
              </a:rPr>
              <a:t>Introductory Lesson</a:t>
            </a:r>
          </a:p>
        </p:txBody>
      </p:sp>
      <p:sp>
        <p:nvSpPr>
          <p:cNvPr id="12291" name="Content Placeholder 2"/>
          <p:cNvSpPr>
            <a:spLocks noGrp="1"/>
          </p:cNvSpPr>
          <p:nvPr>
            <p:ph idx="1"/>
          </p:nvPr>
        </p:nvSpPr>
        <p:spPr>
          <a:xfrm>
            <a:off x="2895601" y="1600200"/>
            <a:ext cx="6013450" cy="2792413"/>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Kingdom confusion illustrations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Series outline</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rPr>
              <a:t>An important distinction</a:t>
            </a:r>
          </a:p>
        </p:txBody>
      </p:sp>
      <p:pic>
        <p:nvPicPr>
          <p:cNvPr id="7"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228600" y="1676400"/>
            <a:ext cx="2300521" cy="2363984"/>
          </a:xfrm>
          <a:prstGeom prst="rect">
            <a:avLst/>
          </a:prstGeom>
          <a:noFill/>
          <a:ln w="9525">
            <a:noFill/>
            <a:miter lim="800000"/>
            <a:headEnd/>
            <a:tailEnd/>
          </a:ln>
        </p:spPr>
      </p:pic>
      <p:pic>
        <p:nvPicPr>
          <p:cNvPr id="9"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285331" y="4295775"/>
            <a:ext cx="2573338" cy="1724025"/>
          </a:xfrm>
          <a:prstGeom prst="rect">
            <a:avLst/>
          </a:prstGeom>
          <a:noFill/>
          <a:ln w="9525">
            <a:noFill/>
            <a:miter lim="800000"/>
            <a:headEnd/>
            <a:tailEnd/>
          </a:ln>
        </p:spPr>
      </p:pic>
    </p:spTree>
    <p:extLst>
      <p:ext uri="{BB962C8B-B14F-4D97-AF65-F5344CB8AC3E}">
        <p14:creationId xmlns:p14="http://schemas.microsoft.com/office/powerpoint/2010/main" val="1634104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3464346608"/>
              </p:ext>
            </p:extLst>
          </p:nvPr>
        </p:nvGraphicFramePr>
        <p:xfrm>
          <a:off x="533401" y="332517"/>
          <a:ext cx="8357392" cy="5802255"/>
        </p:xfrm>
        <a:graphic>
          <a:graphicData uri="http://schemas.openxmlformats.org/drawingml/2006/table">
            <a:tbl>
              <a:tblPr firstRow="1" bandRow="1">
                <a:tableStyleId>{073A0DAA-6AF3-43AB-8588-CEC1D06C72B9}</a:tableStyleId>
              </a:tblPr>
              <a:tblGrid>
                <a:gridCol w="1450755">
                  <a:extLst>
                    <a:ext uri="{9D8B030D-6E8A-4147-A177-3AD203B41FA5}">
                      <a16:colId xmlns:a16="http://schemas.microsoft.com/office/drawing/2014/main" val="2807051881"/>
                    </a:ext>
                  </a:extLst>
                </a:gridCol>
                <a:gridCol w="3538951">
                  <a:extLst>
                    <a:ext uri="{9D8B030D-6E8A-4147-A177-3AD203B41FA5}">
                      <a16:colId xmlns:a16="http://schemas.microsoft.com/office/drawing/2014/main" val="416673137"/>
                    </a:ext>
                  </a:extLst>
                </a:gridCol>
                <a:gridCol w="3367686">
                  <a:extLst>
                    <a:ext uri="{9D8B030D-6E8A-4147-A177-3AD203B41FA5}">
                      <a16:colId xmlns:a16="http://schemas.microsoft.com/office/drawing/2014/main" val="3259655191"/>
                    </a:ext>
                  </a:extLst>
                </a:gridCol>
              </a:tblGrid>
              <a:tr h="959176">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lang="en-US" sz="4400" noProof="0" dirty="0">
                          <a:solidFill>
                            <a:schemeClr val="tx2"/>
                          </a:solidFill>
                          <a:latin typeface="Calibri" panose="020F0502020204030204" pitchFamily="34" charset="0"/>
                          <a:ea typeface="+mj-ea"/>
                          <a:cs typeface="+mj-cs"/>
                        </a:rPr>
                        <a:t>Universal vs. Theocratic Kingdom</a:t>
                      </a:r>
                    </a:p>
                  </a:txBody>
                  <a:tcPr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776477">
                <a:tc>
                  <a:txBody>
                    <a:bodyPr/>
                    <a:lstStyle/>
                    <a:p>
                      <a:pPr marL="914400" marR="0" lvl="2" indent="0" algn="l" defTabSz="914400" rtl="0" eaLnBrk="0" fontAlgn="base" latinLnBrk="0" hangingPunct="0">
                        <a:lnSpc>
                          <a:spcPct val="100000"/>
                        </a:lnSpc>
                        <a:spcBef>
                          <a:spcPts val="1800"/>
                        </a:spcBef>
                        <a:spcAft>
                          <a:spcPts val="1800"/>
                        </a:spcAft>
                        <a:buClr>
                          <a:schemeClr val="tx1"/>
                        </a:buClr>
                        <a:buSzTx/>
                        <a:buFontTx/>
                        <a:buNone/>
                        <a:tabLst/>
                      </a:pPr>
                      <a:endParaRPr kumimoji="0" lang="en-US" sz="2400" b="1" i="0" u="none" strike="noStrike" cap="none" normalizeH="0" baseline="0" dirty="0">
                        <a:ln>
                          <a:noFill/>
                        </a:ln>
                        <a:solidFill>
                          <a:srgbClr val="C00000"/>
                        </a:solidFill>
                        <a:effectLst/>
                        <a:latin typeface="Calibri" panose="020F0502020204030204"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dirty="0">
                          <a:solidFill>
                            <a:srgbClr val="C00000"/>
                          </a:solidFill>
                          <a:latin typeface="Calibri" panose="020F0502020204030204" pitchFamily="34" charset="0"/>
                        </a:rPr>
                        <a:t>Universal Kingdom</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dirty="0">
                          <a:solidFill>
                            <a:srgbClr val="C00000"/>
                          </a:solidFill>
                          <a:latin typeface="Calibri" panose="020F0502020204030204" pitchFamily="34" charset="0"/>
                        </a:rPr>
                        <a:t>Theocratic Kingdom</a:t>
                      </a:r>
                    </a:p>
                  </a:txBody>
                  <a:tcPr anchor="ctr" horzOverflow="overflow"/>
                </a:tc>
                <a:extLst>
                  <a:ext uri="{0D108BD9-81ED-4DB2-BD59-A6C34878D82A}">
                    <a16:rowId xmlns:a16="http://schemas.microsoft.com/office/drawing/2014/main" val="1459597859"/>
                  </a:ext>
                </a:extLst>
              </a:tr>
              <a:tr h="54000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dirty="0">
                          <a:solidFill>
                            <a:srgbClr val="0000CC"/>
                          </a:solidFill>
                          <a:latin typeface="Calibri" panose="020F0502020204030204" pitchFamily="34" charset="0"/>
                        </a:rPr>
                        <a:t>Time</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dirty="0">
                          <a:latin typeface="Calibri" panose="020F0502020204030204" pitchFamily="34" charset="0"/>
                        </a:rPr>
                        <a:t>Eternal (Ps 93:1-2)</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dirty="0">
                          <a:latin typeface="Calibri" panose="020F0502020204030204" pitchFamily="34" charset="0"/>
                        </a:rPr>
                        <a:t>Future (Dan 2:44)</a:t>
                      </a:r>
                    </a:p>
                  </a:txBody>
                  <a:tcPr anchor="ctr" horzOverflow="overflow"/>
                </a:tc>
                <a:extLst>
                  <a:ext uri="{0D108BD9-81ED-4DB2-BD59-A6C34878D82A}">
                    <a16:rowId xmlns:a16="http://schemas.microsoft.com/office/drawing/2014/main" val="3144159118"/>
                  </a:ext>
                </a:extLst>
              </a:tr>
              <a:tr h="54578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dirty="0">
                          <a:solidFill>
                            <a:srgbClr val="0000CC"/>
                          </a:solidFill>
                          <a:latin typeface="Calibri" panose="020F0502020204030204" pitchFamily="34" charset="0"/>
                        </a:rPr>
                        <a:t>Scope</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dirty="0">
                          <a:latin typeface="Calibri" panose="020F0502020204030204" pitchFamily="34" charset="0"/>
                        </a:rPr>
                        <a:t>Universal (Ps 103:19)</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dirty="0">
                          <a:latin typeface="Calibri" panose="020F0502020204030204" pitchFamily="34" charset="0"/>
                        </a:rPr>
                        <a:t>Earthly (Dan 2:35, 44-45)</a:t>
                      </a:r>
                    </a:p>
                  </a:txBody>
                  <a:tcPr anchor="ctr" horzOverflow="overflow"/>
                </a:tc>
                <a:extLst>
                  <a:ext uri="{0D108BD9-81ED-4DB2-BD59-A6C34878D82A}">
                    <a16:rowId xmlns:a16="http://schemas.microsoft.com/office/drawing/2014/main" val="667267062"/>
                  </a:ext>
                </a:extLst>
              </a:tr>
              <a:tr h="118872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dirty="0">
                          <a:solidFill>
                            <a:srgbClr val="0000CC"/>
                          </a:solidFill>
                          <a:latin typeface="Calibri" panose="020F0502020204030204" pitchFamily="34" charset="0"/>
                        </a:rPr>
                        <a:t>Rule</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dirty="0">
                          <a:latin typeface="Calibri" panose="020F0502020204030204" pitchFamily="34" charset="0"/>
                        </a:rPr>
                        <a:t>God rules directly (Dan 4:17)</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dirty="0">
                          <a:latin typeface="Calibri" panose="020F0502020204030204" pitchFamily="34" charset="0"/>
                        </a:rPr>
                        <a:t>God rules indirectly through a human            (Ps 2:6-9)</a:t>
                      </a:r>
                    </a:p>
                  </a:txBody>
                  <a:tcPr anchor="ctr" horzOverflow="overflow"/>
                </a:tc>
                <a:extLst>
                  <a:ext uri="{0D108BD9-81ED-4DB2-BD59-A6C34878D82A}">
                    <a16:rowId xmlns:a16="http://schemas.microsoft.com/office/drawing/2014/main" val="2752325993"/>
                  </a:ext>
                </a:extLst>
              </a:tr>
              <a:tr h="179208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dirty="0">
                          <a:solidFill>
                            <a:srgbClr val="0000CC"/>
                          </a:solidFill>
                          <a:latin typeface="Calibri" panose="020F0502020204030204" pitchFamily="34" charset="0"/>
                        </a:rPr>
                        <a:t>Existence</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dirty="0">
                          <a:latin typeface="Calibri" panose="020F0502020204030204" pitchFamily="34" charset="0"/>
                        </a:rPr>
                        <a:t>Always</a:t>
                      </a:r>
                      <a:r>
                        <a:rPr lang="en-US" sz="2400" baseline="0" dirty="0">
                          <a:latin typeface="Calibri" panose="020F0502020204030204" pitchFamily="34" charset="0"/>
                        </a:rPr>
                        <a:t> (Ps. 93:1-2)</a:t>
                      </a:r>
                      <a:endParaRPr lang="en-US" sz="2400" dirty="0">
                        <a:latin typeface="Calibri" panose="020F0502020204030204"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dirty="0">
                          <a:latin typeface="Calibri" panose="020F0502020204030204" pitchFamily="34" charset="0"/>
                        </a:rPr>
                        <a:t>Contingent upon a human response</a:t>
                      </a:r>
                      <a:r>
                        <a:rPr lang="en-US" sz="2400" baseline="0" dirty="0">
                          <a:latin typeface="Calibri" panose="020F0502020204030204" pitchFamily="34" charset="0"/>
                        </a:rPr>
                        <a:t> (Exod. 19:5-6; Matt. 3:2; 11:2-6, 14; 23:37-39)</a:t>
                      </a:r>
                      <a:endParaRPr lang="en-US" sz="2400" dirty="0">
                        <a:latin typeface="Calibri" panose="020F0502020204030204" pitchFamily="34" charset="0"/>
                      </a:endParaRPr>
                    </a:p>
                  </a:txBody>
                  <a:tcPr anchor="ctr" horzOverflow="overflow"/>
                </a:tc>
                <a:extLst>
                  <a:ext uri="{0D108BD9-81ED-4DB2-BD59-A6C34878D82A}">
                    <a16:rowId xmlns:a16="http://schemas.microsoft.com/office/drawing/2014/main" val="192135322"/>
                  </a:ext>
                </a:extLst>
              </a:tr>
            </a:tbl>
          </a:graphicData>
        </a:graphic>
      </p:graphicFrame>
      <p:sp>
        <p:nvSpPr>
          <p:cNvPr id="4" name="TextBox 3"/>
          <p:cNvSpPr txBox="1">
            <a:spLocks noChangeArrowheads="1"/>
          </p:cNvSpPr>
          <p:nvPr/>
        </p:nvSpPr>
        <p:spPr bwMode="auto">
          <a:xfrm>
            <a:off x="0" y="6248400"/>
            <a:ext cx="9144000" cy="369332"/>
          </a:xfrm>
          <a:prstGeom prst="rect">
            <a:avLst/>
          </a:prstGeom>
          <a:noFill/>
          <a:ln w="9525">
            <a:noFill/>
            <a:miter lim="800000"/>
            <a:headEnd/>
            <a:tailEnd/>
          </a:ln>
        </p:spPr>
        <p:txBody>
          <a:bodyPr wrap="square">
            <a:spAutoFit/>
          </a:bodyPr>
          <a:lstStyle/>
          <a:p>
            <a:pPr algn="ctr"/>
            <a:r>
              <a:rPr lang="en-US" sz="1800" dirty="0">
                <a:latin typeface="Calibri" panose="020F0502020204030204" pitchFamily="34" charset="0"/>
              </a:rPr>
              <a:t>Alva J. McClain, </a:t>
            </a:r>
            <a:r>
              <a:rPr lang="en-US" sz="1800" i="1" dirty="0">
                <a:latin typeface="Calibri" panose="020F0502020204030204" pitchFamily="34" charset="0"/>
              </a:rPr>
              <a:t>The Greatness of the Kingdom </a:t>
            </a:r>
            <a:r>
              <a:rPr lang="en-US" sz="1800" dirty="0">
                <a:latin typeface="Calibri" panose="020F0502020204030204" pitchFamily="34" charset="0"/>
              </a:rPr>
              <a:t> (Grand Rapids: Zondervan, 1959), 19-21</a:t>
            </a:r>
          </a:p>
        </p:txBody>
      </p:sp>
    </p:spTree>
    <p:extLst>
      <p:ext uri="{BB962C8B-B14F-4D97-AF65-F5344CB8AC3E}">
        <p14:creationId xmlns:p14="http://schemas.microsoft.com/office/powerpoint/2010/main" val="4144858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76201"/>
            <a:ext cx="8864352" cy="6705600"/>
          </a:xfrm>
          <a:prstGeom prst="rect">
            <a:avLst/>
          </a:prstGeom>
        </p:spPr>
      </p:pic>
      <p:sp>
        <p:nvSpPr>
          <p:cNvPr id="4" name="Subtitle 3"/>
          <p:cNvSpPr>
            <a:spLocks noGrp="1"/>
          </p:cNvSpPr>
          <p:nvPr>
            <p:ph type="subTitle" sz="quarter" idx="1"/>
          </p:nvPr>
        </p:nvSpPr>
        <p:spPr>
          <a:xfrm>
            <a:off x="228600" y="76201"/>
            <a:ext cx="8686800" cy="6476999"/>
          </a:xfrm>
        </p:spPr>
        <p:txBody>
          <a:bodyPr/>
          <a:lstStyle/>
          <a:p>
            <a:pPr>
              <a:defRPr/>
            </a:pPr>
            <a:r>
              <a:rPr lang="en-US" sz="4400" dirty="0">
                <a:solidFill>
                  <a:srgbClr val="00FFFF"/>
                </a:solidFill>
                <a:effectLst>
                  <a:outerShdw blurRad="38100" dist="38100" dir="2700000" algn="tl">
                    <a:srgbClr val="000000">
                      <a:alpha val="43137"/>
                    </a:srgbClr>
                  </a:outerShdw>
                </a:effectLst>
                <a:ea typeface="+mj-ea"/>
                <a:cs typeface="+mj-cs"/>
              </a:rPr>
              <a:t>Exodus 19:5-6</a:t>
            </a:r>
            <a:endParaRPr lang="en-US" sz="4000" dirty="0">
              <a:effectLst>
                <a:outerShdw blurRad="38100" dist="38100" dir="2700000" algn="tl">
                  <a:srgbClr val="000000">
                    <a:alpha val="43137"/>
                  </a:srgbClr>
                </a:outerShdw>
              </a:effectLst>
            </a:endParaRPr>
          </a:p>
          <a:p>
            <a:pPr algn="just">
              <a:defRPr/>
            </a:pPr>
            <a:r>
              <a:rPr lang="en-US" dirty="0"/>
              <a:t>“Now then, if you will indeed obey My voice and keep My covenant, then you shall be My own possession among all the peoples, for all the earth is Mine; and you shall be to Me a </a:t>
            </a:r>
            <a:r>
              <a:rPr lang="en-US" b="1" u="sng" dirty="0">
                <a:solidFill>
                  <a:srgbClr val="FFFFCC"/>
                </a:solidFill>
              </a:rPr>
              <a:t>kingdom</a:t>
            </a:r>
            <a:r>
              <a:rPr lang="en-US" dirty="0"/>
              <a:t> of priests and a holy nation.’ These are the words that you shall speak to the sons of Israel.”</a:t>
            </a:r>
          </a:p>
        </p:txBody>
      </p:sp>
      <p:pic>
        <p:nvPicPr>
          <p:cNvPr id="34820"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6705600" y="3581400"/>
            <a:ext cx="2047875" cy="1371600"/>
          </a:xfrm>
          <a:prstGeom prst="rect">
            <a:avLst/>
          </a:prstGeom>
          <a:noFill/>
          <a:ln w="9525">
            <a:noFill/>
            <a:miter lim="800000"/>
            <a:headEnd/>
            <a:tailEnd/>
          </a:ln>
        </p:spPr>
      </p:pic>
    </p:spTree>
    <p:extLst>
      <p:ext uri="{BB962C8B-B14F-4D97-AF65-F5344CB8AC3E}">
        <p14:creationId xmlns:p14="http://schemas.microsoft.com/office/powerpoint/2010/main" val="1502522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76201"/>
            <a:ext cx="8864352" cy="6705600"/>
          </a:xfrm>
          <a:prstGeom prst="rect">
            <a:avLst/>
          </a:prstGeom>
        </p:spPr>
      </p:pic>
      <p:sp>
        <p:nvSpPr>
          <p:cNvPr id="4" name="Subtitle 3"/>
          <p:cNvSpPr>
            <a:spLocks noGrp="1"/>
          </p:cNvSpPr>
          <p:nvPr>
            <p:ph type="subTitle" sz="quarter" idx="1"/>
          </p:nvPr>
        </p:nvSpPr>
        <p:spPr>
          <a:xfrm>
            <a:off x="228600" y="76201"/>
            <a:ext cx="8686800" cy="6476999"/>
          </a:xfrm>
        </p:spPr>
        <p:txBody>
          <a:bodyPr/>
          <a:lstStyle/>
          <a:p>
            <a:pPr>
              <a:defRPr/>
            </a:pPr>
            <a:r>
              <a:rPr lang="en-US" sz="4400" dirty="0">
                <a:solidFill>
                  <a:srgbClr val="00FFFF"/>
                </a:solidFill>
                <a:effectLst>
                  <a:outerShdw blurRad="38100" dist="38100" dir="2700000" algn="tl">
                    <a:srgbClr val="000000">
                      <a:alpha val="43137"/>
                    </a:srgbClr>
                  </a:outerShdw>
                </a:effectLst>
                <a:ea typeface="+mj-ea"/>
                <a:cs typeface="+mj-cs"/>
              </a:rPr>
              <a:t>Exodus 19:5-6</a:t>
            </a:r>
            <a:endParaRPr lang="en-US" sz="4000" dirty="0">
              <a:effectLst>
                <a:outerShdw blurRad="38100" dist="38100" dir="2700000" algn="tl">
                  <a:srgbClr val="000000">
                    <a:alpha val="43137"/>
                  </a:srgbClr>
                </a:outerShdw>
              </a:effectLst>
            </a:endParaRPr>
          </a:p>
          <a:p>
            <a:pPr algn="just">
              <a:defRPr/>
            </a:pPr>
            <a:r>
              <a:rPr lang="en-US" dirty="0"/>
              <a:t>“Now then, </a:t>
            </a:r>
            <a:r>
              <a:rPr lang="en-US" b="1" u="sng" dirty="0">
                <a:solidFill>
                  <a:srgbClr val="FFFFCC"/>
                </a:solidFill>
              </a:rPr>
              <a:t>if</a:t>
            </a:r>
            <a:r>
              <a:rPr lang="en-US" dirty="0"/>
              <a:t> you will indeed obey My voice and keep My covenant, </a:t>
            </a:r>
            <a:r>
              <a:rPr lang="en-US" b="1" u="sng" dirty="0">
                <a:solidFill>
                  <a:srgbClr val="FFFFCC"/>
                </a:solidFill>
              </a:rPr>
              <a:t>then</a:t>
            </a:r>
            <a:r>
              <a:rPr lang="en-US" dirty="0"/>
              <a:t> you shall be My own possession among all the peoples, for all the earth is Mine; and you shall be to Me a kingdom of priests and a holy nation.’ These are the words that you shall speak to the sons of Israel.”</a:t>
            </a:r>
          </a:p>
        </p:txBody>
      </p:sp>
      <p:pic>
        <p:nvPicPr>
          <p:cNvPr id="34820"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6705600" y="3581400"/>
            <a:ext cx="2047875" cy="1371600"/>
          </a:xfrm>
          <a:prstGeom prst="rect">
            <a:avLst/>
          </a:prstGeom>
          <a:noFill/>
          <a:ln w="9525">
            <a:noFill/>
            <a:miter lim="800000"/>
            <a:headEnd/>
            <a:tailEnd/>
          </a:ln>
        </p:spPr>
      </p:pic>
    </p:spTree>
    <p:extLst>
      <p:ext uri="{BB962C8B-B14F-4D97-AF65-F5344CB8AC3E}">
        <p14:creationId xmlns:p14="http://schemas.microsoft.com/office/powerpoint/2010/main" val="2673776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3712746724"/>
              </p:ext>
            </p:extLst>
          </p:nvPr>
        </p:nvGraphicFramePr>
        <p:xfrm>
          <a:off x="533401" y="332517"/>
          <a:ext cx="8357392" cy="5802255"/>
        </p:xfrm>
        <a:graphic>
          <a:graphicData uri="http://schemas.openxmlformats.org/drawingml/2006/table">
            <a:tbl>
              <a:tblPr firstRow="1" bandRow="1">
                <a:tableStyleId>{073A0DAA-6AF3-43AB-8588-CEC1D06C72B9}</a:tableStyleId>
              </a:tblPr>
              <a:tblGrid>
                <a:gridCol w="1450755">
                  <a:extLst>
                    <a:ext uri="{9D8B030D-6E8A-4147-A177-3AD203B41FA5}">
                      <a16:colId xmlns:a16="http://schemas.microsoft.com/office/drawing/2014/main" val="2807051881"/>
                    </a:ext>
                  </a:extLst>
                </a:gridCol>
                <a:gridCol w="3538951">
                  <a:extLst>
                    <a:ext uri="{9D8B030D-6E8A-4147-A177-3AD203B41FA5}">
                      <a16:colId xmlns:a16="http://schemas.microsoft.com/office/drawing/2014/main" val="416673137"/>
                    </a:ext>
                  </a:extLst>
                </a:gridCol>
                <a:gridCol w="3367686">
                  <a:extLst>
                    <a:ext uri="{9D8B030D-6E8A-4147-A177-3AD203B41FA5}">
                      <a16:colId xmlns:a16="http://schemas.microsoft.com/office/drawing/2014/main" val="3259655191"/>
                    </a:ext>
                  </a:extLst>
                </a:gridCol>
              </a:tblGrid>
              <a:tr h="959176">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lang="en-US" sz="4400" noProof="0" dirty="0">
                          <a:solidFill>
                            <a:schemeClr val="tx2"/>
                          </a:solidFill>
                          <a:latin typeface="Calibri" panose="020F0502020204030204" pitchFamily="34" charset="0"/>
                          <a:ea typeface="+mj-ea"/>
                          <a:cs typeface="+mj-cs"/>
                        </a:rPr>
                        <a:t>Universal vs. Theocratic Kingdom</a:t>
                      </a:r>
                    </a:p>
                  </a:txBody>
                  <a:tcPr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776477">
                <a:tc>
                  <a:txBody>
                    <a:bodyPr/>
                    <a:lstStyle/>
                    <a:p>
                      <a:pPr marL="914400" marR="0" lvl="2" indent="0" algn="l" defTabSz="914400" rtl="0" eaLnBrk="0" fontAlgn="base" latinLnBrk="0" hangingPunct="0">
                        <a:lnSpc>
                          <a:spcPct val="100000"/>
                        </a:lnSpc>
                        <a:spcBef>
                          <a:spcPts val="1800"/>
                        </a:spcBef>
                        <a:spcAft>
                          <a:spcPts val="1800"/>
                        </a:spcAft>
                        <a:buClr>
                          <a:schemeClr val="tx1"/>
                        </a:buClr>
                        <a:buSzTx/>
                        <a:buFontTx/>
                        <a:buNone/>
                        <a:tabLst/>
                      </a:pPr>
                      <a:endParaRPr kumimoji="0" lang="en-US" sz="2400" b="1" i="0" u="none" strike="noStrike" cap="none" normalizeH="0" baseline="0" dirty="0">
                        <a:ln>
                          <a:noFill/>
                        </a:ln>
                        <a:solidFill>
                          <a:srgbClr val="C00000"/>
                        </a:solidFill>
                        <a:effectLst/>
                        <a:latin typeface="Calibri" panose="020F0502020204030204"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dirty="0">
                          <a:solidFill>
                            <a:srgbClr val="C00000"/>
                          </a:solidFill>
                          <a:latin typeface="Calibri" panose="020F0502020204030204" pitchFamily="34" charset="0"/>
                        </a:rPr>
                        <a:t>Universal Kingdom</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sng" dirty="0">
                          <a:solidFill>
                            <a:srgbClr val="C00000"/>
                          </a:solidFill>
                          <a:latin typeface="Calibri" panose="020F0502020204030204" pitchFamily="34" charset="0"/>
                        </a:rPr>
                        <a:t>Theocratic Kingdom</a:t>
                      </a:r>
                    </a:p>
                  </a:txBody>
                  <a:tcPr anchor="ctr" horzOverflow="overflow"/>
                </a:tc>
                <a:extLst>
                  <a:ext uri="{0D108BD9-81ED-4DB2-BD59-A6C34878D82A}">
                    <a16:rowId xmlns:a16="http://schemas.microsoft.com/office/drawing/2014/main" val="1459597859"/>
                  </a:ext>
                </a:extLst>
              </a:tr>
              <a:tr h="54000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dirty="0">
                          <a:solidFill>
                            <a:srgbClr val="0000CC"/>
                          </a:solidFill>
                          <a:latin typeface="Calibri" panose="020F0502020204030204" pitchFamily="34" charset="0"/>
                        </a:rPr>
                        <a:t>Time</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dirty="0">
                          <a:latin typeface="Calibri" panose="020F0502020204030204" pitchFamily="34" charset="0"/>
                        </a:rPr>
                        <a:t>Eternal (Ps 93:1-2)</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sng" dirty="0">
                          <a:latin typeface="Calibri" panose="020F0502020204030204" pitchFamily="34" charset="0"/>
                        </a:rPr>
                        <a:t>Future (Dan 2:44)</a:t>
                      </a:r>
                    </a:p>
                  </a:txBody>
                  <a:tcPr anchor="ctr" horzOverflow="overflow"/>
                </a:tc>
                <a:extLst>
                  <a:ext uri="{0D108BD9-81ED-4DB2-BD59-A6C34878D82A}">
                    <a16:rowId xmlns:a16="http://schemas.microsoft.com/office/drawing/2014/main" val="3144159118"/>
                  </a:ext>
                </a:extLst>
              </a:tr>
              <a:tr h="54578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dirty="0">
                          <a:solidFill>
                            <a:srgbClr val="0000CC"/>
                          </a:solidFill>
                          <a:latin typeface="Calibri" panose="020F0502020204030204" pitchFamily="34" charset="0"/>
                        </a:rPr>
                        <a:t>Scope</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dirty="0">
                          <a:latin typeface="Calibri" panose="020F0502020204030204" pitchFamily="34" charset="0"/>
                        </a:rPr>
                        <a:t>Universal (Ps 103:19)</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sng" dirty="0">
                          <a:latin typeface="Calibri" panose="020F0502020204030204" pitchFamily="34" charset="0"/>
                        </a:rPr>
                        <a:t>Earthly (Dan 2:35, 44-45)</a:t>
                      </a:r>
                    </a:p>
                  </a:txBody>
                  <a:tcPr anchor="ctr" horzOverflow="overflow"/>
                </a:tc>
                <a:extLst>
                  <a:ext uri="{0D108BD9-81ED-4DB2-BD59-A6C34878D82A}">
                    <a16:rowId xmlns:a16="http://schemas.microsoft.com/office/drawing/2014/main" val="667267062"/>
                  </a:ext>
                </a:extLst>
              </a:tr>
              <a:tr h="118872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dirty="0">
                          <a:solidFill>
                            <a:srgbClr val="0000CC"/>
                          </a:solidFill>
                          <a:latin typeface="Calibri" panose="020F0502020204030204" pitchFamily="34" charset="0"/>
                        </a:rPr>
                        <a:t>Rule</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dirty="0">
                          <a:latin typeface="Calibri" panose="020F0502020204030204" pitchFamily="34" charset="0"/>
                        </a:rPr>
                        <a:t>God rules directly (Dan 4:17)</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sng" dirty="0">
                          <a:latin typeface="Calibri" panose="020F0502020204030204" pitchFamily="34" charset="0"/>
                        </a:rPr>
                        <a:t>God rules indirectly through a human            (Ps 2:6-9)</a:t>
                      </a:r>
                    </a:p>
                  </a:txBody>
                  <a:tcPr anchor="ctr" horzOverflow="overflow"/>
                </a:tc>
                <a:extLst>
                  <a:ext uri="{0D108BD9-81ED-4DB2-BD59-A6C34878D82A}">
                    <a16:rowId xmlns:a16="http://schemas.microsoft.com/office/drawing/2014/main" val="2752325993"/>
                  </a:ext>
                </a:extLst>
              </a:tr>
              <a:tr h="179208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dirty="0">
                          <a:solidFill>
                            <a:srgbClr val="0000CC"/>
                          </a:solidFill>
                          <a:latin typeface="Calibri" panose="020F0502020204030204" pitchFamily="34" charset="0"/>
                        </a:rPr>
                        <a:t>Existence</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dirty="0">
                          <a:latin typeface="Calibri" panose="020F0502020204030204" pitchFamily="34" charset="0"/>
                        </a:rPr>
                        <a:t>Always</a:t>
                      </a:r>
                      <a:r>
                        <a:rPr lang="en-US" sz="2400" baseline="0" dirty="0">
                          <a:latin typeface="Calibri" panose="020F0502020204030204" pitchFamily="34" charset="0"/>
                        </a:rPr>
                        <a:t> (Ps. 93:1-2)</a:t>
                      </a:r>
                      <a:endParaRPr lang="en-US" sz="2400" dirty="0">
                        <a:latin typeface="Calibri" panose="020F0502020204030204"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sng" dirty="0">
                          <a:latin typeface="Calibri" panose="020F0502020204030204" pitchFamily="34" charset="0"/>
                        </a:rPr>
                        <a:t>Contingent upon a human response</a:t>
                      </a:r>
                      <a:r>
                        <a:rPr lang="en-US" sz="2400" b="1" u="sng" baseline="0" dirty="0">
                          <a:latin typeface="Calibri" panose="020F0502020204030204" pitchFamily="34" charset="0"/>
                        </a:rPr>
                        <a:t> (Exod. 19:5-6; Matt. 3:2; 11:2-6, 14; 23:37-39)</a:t>
                      </a:r>
                      <a:endParaRPr lang="en-US" sz="2400" b="1" u="sng" dirty="0">
                        <a:latin typeface="Calibri" panose="020F0502020204030204" pitchFamily="34" charset="0"/>
                      </a:endParaRPr>
                    </a:p>
                  </a:txBody>
                  <a:tcPr anchor="ctr" horzOverflow="overflow"/>
                </a:tc>
                <a:extLst>
                  <a:ext uri="{0D108BD9-81ED-4DB2-BD59-A6C34878D82A}">
                    <a16:rowId xmlns:a16="http://schemas.microsoft.com/office/drawing/2014/main" val="192135322"/>
                  </a:ext>
                </a:extLst>
              </a:tr>
            </a:tbl>
          </a:graphicData>
        </a:graphic>
      </p:graphicFrame>
      <p:sp>
        <p:nvSpPr>
          <p:cNvPr id="4" name="TextBox 3"/>
          <p:cNvSpPr txBox="1">
            <a:spLocks noChangeArrowheads="1"/>
          </p:cNvSpPr>
          <p:nvPr/>
        </p:nvSpPr>
        <p:spPr bwMode="auto">
          <a:xfrm>
            <a:off x="0" y="6248400"/>
            <a:ext cx="9144000" cy="369332"/>
          </a:xfrm>
          <a:prstGeom prst="rect">
            <a:avLst/>
          </a:prstGeom>
          <a:noFill/>
          <a:ln w="9525">
            <a:noFill/>
            <a:miter lim="800000"/>
            <a:headEnd/>
            <a:tailEnd/>
          </a:ln>
        </p:spPr>
        <p:txBody>
          <a:bodyPr wrap="square">
            <a:spAutoFit/>
          </a:bodyPr>
          <a:lstStyle/>
          <a:p>
            <a:pPr algn="ctr"/>
            <a:r>
              <a:rPr lang="en-US" sz="1800" dirty="0">
                <a:latin typeface="Calibri" panose="020F0502020204030204" pitchFamily="34" charset="0"/>
              </a:rPr>
              <a:t>Alva J. McClain, </a:t>
            </a:r>
            <a:r>
              <a:rPr lang="en-US" sz="1800" i="1" dirty="0">
                <a:latin typeface="Calibri" panose="020F0502020204030204" pitchFamily="34" charset="0"/>
              </a:rPr>
              <a:t>The Greatness of the Kingdom </a:t>
            </a:r>
            <a:r>
              <a:rPr lang="en-US" sz="1800" dirty="0">
                <a:latin typeface="Calibri" panose="020F0502020204030204" pitchFamily="34" charset="0"/>
              </a:rPr>
              <a:t> (Grand Rapids: Zondervan, 1959), 19-21</a:t>
            </a:r>
          </a:p>
        </p:txBody>
      </p:sp>
    </p:spTree>
    <p:extLst>
      <p:ext uri="{BB962C8B-B14F-4D97-AF65-F5344CB8AC3E}">
        <p14:creationId xmlns:p14="http://schemas.microsoft.com/office/powerpoint/2010/main" val="888848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b="1"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b="1" dirty="0">
                <a:solidFill>
                  <a:srgbClr val="00FFFF"/>
                </a:solidFill>
                <a:effectLst>
                  <a:outerShdw blurRad="38100" dist="38100" dir="2700000" algn="tl">
                    <a:srgbClr val="000000">
                      <a:alpha val="43137"/>
                    </a:srgbClr>
                  </a:outerShdw>
                </a:effectLst>
                <a:cs typeface="Calibri" panose="020F0502020204030204" pitchFamily="34" charset="0"/>
              </a:rPr>
              <a:t>Chapter</a:t>
            </a:r>
            <a:r>
              <a:rPr lang="en-US" altLang="en-US" sz="2800"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2800" b="1" dirty="0">
                <a:solidFill>
                  <a:srgbClr val="00FFFF"/>
                </a:solidFill>
                <a:effectLst>
                  <a:outerShdw blurRad="38100" dist="38100" dir="2700000" algn="tl">
                    <a:srgbClr val="000000">
                      <a:alpha val="43137"/>
                    </a:srgbClr>
                  </a:outerShdw>
                </a:effectLst>
                <a:cs typeface="Calibri" panose="020F0502020204030204" pitchFamily="34" charset="0"/>
              </a:rPr>
              <a:t>1</a:t>
            </a:r>
            <a:endPar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latin typeface="Calibri" panose="020F0502020204030204" pitchFamily="34" charset="0"/>
                <a:cs typeface="Calibri" panose="020F0502020204030204" pitchFamily="34" charset="0"/>
              </a:rPr>
              <a:t>Dr. Andy Woods</a:t>
            </a:r>
          </a:p>
          <a:p>
            <a:pPr eaLnBrk="1" hangingPunct="1"/>
            <a:endParaRPr lang="en-US" altLang="en-US" sz="2000" dirty="0">
              <a:latin typeface="Calibri" panose="020F0502020204030204" pitchFamily="34" charset="0"/>
              <a:cs typeface="Calibri" panose="020F0502020204030204" pitchFamily="34" charset="0"/>
            </a:endParaRPr>
          </a:p>
          <a:p>
            <a:pPr marL="0" indent="0" algn="ctr" eaLnBrk="1" hangingPunct="1">
              <a:buNone/>
            </a:pPr>
            <a:r>
              <a:rPr lang="en-US" altLang="en-US" sz="2000" dirty="0">
                <a:latin typeface="Calibri" panose="020F0502020204030204" pitchFamily="34" charset="0"/>
                <a:cs typeface="Calibri" panose="020F0502020204030204" pitchFamily="34" charset="0"/>
              </a:rPr>
              <a:t>Senior Pastor – Sugar Land Bible Church</a:t>
            </a:r>
          </a:p>
          <a:p>
            <a:pPr marL="0" indent="0" algn="ctr" eaLnBrk="1" hangingPunct="1">
              <a:buNone/>
            </a:pPr>
            <a:r>
              <a:rPr lang="en-US" altLang="en-US" sz="2000" dirty="0">
                <a:latin typeface="Calibri" panose="020F0502020204030204" pitchFamily="34" charset="0"/>
                <a:cs typeface="Calibri" panose="020F0502020204030204" pitchFamily="34" charset="0"/>
              </a:rPr>
              <a:t>Adjunct Professor of Bible &amp; Theology – College of Biblical Studies</a:t>
            </a:r>
            <a:r>
              <a:rPr lang="en-US" altLang="en-US" sz="2000" dirty="0">
                <a:solidFill>
                  <a:schemeClr val="bg1"/>
                </a:solidFill>
                <a:latin typeface="Calibri" panose="020F0502020204030204" pitchFamily="34" charset="0"/>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675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228600"/>
            <a:ext cx="3886200" cy="1143000"/>
          </a:xfrm>
        </p:spPr>
        <p:txBody>
          <a:bodyPr/>
          <a:lstStyle/>
          <a:p>
            <a:pPr>
              <a:defRPr/>
            </a:pPr>
            <a:r>
              <a:rPr lang="en-US" sz="3600" dirty="0">
                <a:solidFill>
                  <a:srgbClr val="00FFFF"/>
                </a:solidFill>
              </a:rPr>
              <a:t>Introductory Lesson</a:t>
            </a:r>
          </a:p>
        </p:txBody>
      </p:sp>
      <p:sp>
        <p:nvSpPr>
          <p:cNvPr id="12291" name="Content Placeholder 2"/>
          <p:cNvSpPr>
            <a:spLocks noGrp="1"/>
          </p:cNvSpPr>
          <p:nvPr>
            <p:ph idx="1"/>
          </p:nvPr>
        </p:nvSpPr>
        <p:spPr>
          <a:xfrm>
            <a:off x="2895601" y="1600200"/>
            <a:ext cx="6013450" cy="2792413"/>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Kingdom confusion illustrations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Series outline</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An important distinction</a:t>
            </a:r>
          </a:p>
        </p:txBody>
      </p:sp>
      <p:pic>
        <p:nvPicPr>
          <p:cNvPr id="7"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228600" y="1676400"/>
            <a:ext cx="2300521" cy="2363984"/>
          </a:xfrm>
          <a:prstGeom prst="rect">
            <a:avLst/>
          </a:prstGeom>
          <a:noFill/>
          <a:ln w="9525">
            <a:noFill/>
            <a:miter lim="800000"/>
            <a:headEnd/>
            <a:tailEnd/>
          </a:ln>
        </p:spPr>
      </p:pic>
      <p:pic>
        <p:nvPicPr>
          <p:cNvPr id="8"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285331" y="4295775"/>
            <a:ext cx="2573338" cy="1724025"/>
          </a:xfrm>
          <a:prstGeom prst="rect">
            <a:avLst/>
          </a:prstGeom>
          <a:noFill/>
          <a:ln w="9525">
            <a:noFill/>
            <a:miter lim="800000"/>
            <a:headEnd/>
            <a:tailEnd/>
          </a:ln>
        </p:spPr>
      </p:pic>
    </p:spTree>
    <p:extLst>
      <p:ext uri="{BB962C8B-B14F-4D97-AF65-F5344CB8AC3E}">
        <p14:creationId xmlns:p14="http://schemas.microsoft.com/office/powerpoint/2010/main" val="920535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b="1"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b="1" dirty="0">
                <a:solidFill>
                  <a:srgbClr val="00FFFF"/>
                </a:solidFill>
                <a:effectLst>
                  <a:outerShdw blurRad="38100" dist="38100" dir="2700000" algn="tl">
                    <a:srgbClr val="000000">
                      <a:alpha val="43137"/>
                    </a:srgbClr>
                  </a:outerShdw>
                </a:effectLst>
                <a:cs typeface="Calibri" panose="020F0502020204030204" pitchFamily="34" charset="0"/>
              </a:rPr>
              <a:t>Chapter</a:t>
            </a:r>
            <a:r>
              <a:rPr lang="en-US" altLang="en-US" sz="2800"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2800" b="1" dirty="0">
                <a:solidFill>
                  <a:srgbClr val="00FFFF"/>
                </a:solidFill>
                <a:effectLst>
                  <a:outerShdw blurRad="38100" dist="38100" dir="2700000" algn="tl">
                    <a:srgbClr val="000000">
                      <a:alpha val="43137"/>
                    </a:srgbClr>
                  </a:outerShdw>
                </a:effectLst>
                <a:cs typeface="Calibri" panose="020F0502020204030204" pitchFamily="34" charset="0"/>
              </a:rPr>
              <a:t>2</a:t>
            </a:r>
            <a:endPar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latin typeface="Calibri" panose="020F0502020204030204" pitchFamily="34" charset="0"/>
                <a:cs typeface="Calibri" panose="020F0502020204030204" pitchFamily="34" charset="0"/>
              </a:rPr>
              <a:t>Dr. Andy Woods</a:t>
            </a:r>
          </a:p>
          <a:p>
            <a:pPr eaLnBrk="1" hangingPunct="1"/>
            <a:endParaRPr lang="en-US" altLang="en-US" sz="2000" dirty="0">
              <a:latin typeface="Calibri" panose="020F0502020204030204" pitchFamily="34" charset="0"/>
              <a:cs typeface="Calibri" panose="020F0502020204030204" pitchFamily="34" charset="0"/>
            </a:endParaRPr>
          </a:p>
          <a:p>
            <a:pPr marL="0" indent="0" algn="ctr" eaLnBrk="1" hangingPunct="1">
              <a:buNone/>
            </a:pPr>
            <a:r>
              <a:rPr lang="en-US" altLang="en-US" sz="2000" dirty="0">
                <a:latin typeface="Calibri" panose="020F0502020204030204" pitchFamily="34" charset="0"/>
                <a:cs typeface="Calibri" panose="020F0502020204030204" pitchFamily="34" charset="0"/>
              </a:rPr>
              <a:t>Senior Pastor – Sugar Land Bible Church</a:t>
            </a:r>
          </a:p>
          <a:p>
            <a:pPr marL="0" indent="0" algn="ctr" eaLnBrk="1" hangingPunct="1">
              <a:buNone/>
            </a:pPr>
            <a:r>
              <a:rPr lang="en-US" altLang="en-US" sz="2000" dirty="0">
                <a:latin typeface="Calibri" panose="020F0502020204030204" pitchFamily="34" charset="0"/>
                <a:cs typeface="Calibri" panose="020F0502020204030204" pitchFamily="34" charset="0"/>
              </a:rPr>
              <a:t>Adjunct Professor of Bible &amp; Theology – College of Biblical Studies</a:t>
            </a:r>
            <a:r>
              <a:rPr lang="en-US" altLang="en-US" sz="2000" dirty="0">
                <a:solidFill>
                  <a:schemeClr val="bg1"/>
                </a:solidFill>
                <a:latin typeface="Calibri" panose="020F0502020204030204" pitchFamily="34" charset="0"/>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297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What does the Bible Says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2870251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rPr>
              <a:t>What does the Bible Says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231122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sp>
        <p:nvSpPr>
          <p:cNvPr id="23558" name="AutoShape 10" descr="data:image/jpeg;base64,/9j/4AAQSkZJRgABAQAAAQABAAD/2wCEAAkGBxQTERUUExIWFRQWFxcZGBgYGRgYHxUcGRgdHBoYIBkaHiggHSElGxgXIjEtJikrLi4uHCAzODMsNygtLisBCgoKBQUFDgUFDisZExkrKysrKysrKysrKysrKysrKysrKysrKysrKysrKysrKysrKysrKysrKysrKysrKysrK//AABEIAOoA2AMBIgACEQEDEQH/xAAcAAEAAgMBAQEAAAAAAAAAAAAABwgDBQYEAQL/xABMEAACAQMABwUDBgkICgMAAAABAgMABBEFBgcSITFBEyJRYXEUMoEII0JSYpEVJDNygpKhscEXU1Rjk7LC0TRDRFWDoqPD0tMYJUX/xAAUAQEAAAAAAAAAAAAAAAAAAAAA/8QAFBEBAAAAAAAAAAAAAAAAAAAAAP/aAAwDAQACEQMRAD8AnGlKUClKUClKUClKUClKUClKUClfCarvtl19e8la1s3Y20IJlePOJTkAklecakgDoSc8e6aCxNKjD5PmkZJtGyCWVpDHOyrvEsVTs0IUZ44yWqT6BSlKBSlKBSlKBSlKBSlKBSlKBSlKBSlKBSlKBSlKBSlKBSlavWfTsdlay3Mp7ka5wObseCoPMnAoOU2x61G0sjDCw9qufm40GS263BmCjy7o8yMZxX51P2aRW+i5LWQDt7qIieQYJUsOCr5ITw8SCetcvs01Xn0jd/hm/J9/et4+h3fdbB5Ih93qSu8ftTTQV+2N6UbRmk59HXfcMrBBk8BKvuYz0kVuB69zxqwNRjts1H9rt/a4Bi6t1JOOcsa8SvDjvLxZfiOoxn2La8PpC3eKcg3Fvugt1lQ53XP2gQQfgetBI9KUoFKUoFKUoFKUoFKUoFKUoFKUoFKUoFKUoFKUoFKUoFQdtIv20vpi30VC3zMUmZmH1gMyH9BN5R9osK77alroujbMspBuZcrCvn1kI8FBz5nA61zewrU17eJ765B7e4Hc3uLLGTvFjnjlzg+gHiaCUrW3WNFjRQqIoVVHAKqjAAHgABWL8Iw9r2PbR9tje7PfXfx47mc4+FePWrWCKwtZLmY91BwUc3Y8FQeZP3cSeAqsz6LvriGfTYLArcht4Z3gc5Lr9lG3F8Of1TQWvqs2jro6E1icMNyDtXRgOXs8pyh9FG43DqhFTfs51yTSdoJRhZkwsyfVfHMfZbmPiOYNcvt21L9qthdwrme3U7wHOSLmR5lOLDyLcyRQSipzxHKvtRnsL1v9rsvZpGzPbALx5vF9Bv0fcPopPOpMoFKUoFKUoFKUoFKUoFKUoFKUoFKUoFKUoFKUoFefSN6kEUk0jbscas7HwCjJr0VCfygdb+6ujYWyzFXn3eOBzji9ScOevBPGg53U20k0/pp7m5BaCLvsh4hUBPYweGCck+OH6mrHVxuyjVP8H6PRHGJ5fnJvJmHBP0VwPDO8etanbHtA/B8IggP41Mpwf5lORk/OJBC+YJ6YIcFtb01JpTSkWjbZgUjkCeTTHg7nyQcPLD881OWitBwwWiWioGhWPsyrAEOCMNvDkd7JJ9TUV7Ddn7xEaRulIdlPYIeahhxlPUEgkDyJPUYmegr3cWsmremEkXeawuMjqe4SN5T4vGSCPEepxYGGVXUMpDKwBBHEMCMgg9QRXLbUdXfbtGzRBd6VR2kWOe+nEAebDeX9KuJ+T/rl2sR0fKcvCpaEn6UeeKZPVSRj7JxyWg5zXXREmgNKxX9qv4rIx7g4AZ/KQHpgjLL4eHczU46u6wW97CJraQSJnB6FWwCVIPIgMK+a0aBivrWS2mHdkHA9UYcVceYOD+zrUGbKNLyaJ0rLo+6O6krCM+CyD8k4z9Fw2OXHeQnlQWIpSlApSlApSlApSlApSlApSlB8ZgBknArwvpu2BwbmEHwMiZ+7NRBthte20zZwXU00VlPGqAq3dEm+43t05XILRbxI5EHpWw/kCtP6VcfdH/40ErR3sbe7Ih9GB/cazb48RURjYFZ/0q4/6f8A41lj2CWPW5uj6GIf9s0Em3OlYI+Mk8SfnOq/vNamfXrRqc9IW3wlRv7pNcvabENGJ7wnk/Pkxn9RVrYjZDoj+h/9a4/9lBp9d9stpbxFbJxcTsO6QD2cf2mJxveg+JFc7sU1O9qkbSt4TI5lYxBuO84PemPjhsgeBUnoK4W41dhvtNNaaOTct+03QwLuFRABJLvMxJBIYjjxyo61aPRej47eGOGJd2OJFRR4BRjn1PietA0npCO3hkmlbdjjUsx8ABn4ny61VSbW2O40wL69iaWHtQxiBHBF4RqAeBxhSRwDcc4zXcbdNdDcSjRtqS6o4E25kmSXOFiAHPdPMfWwOa12WzrZbb29mvtttFNcSHfffVX7LI4Rg+Q546k8wBQabTu3uBeFpaySH60pEYHoF3if2VhsPlAR7vz1k4f+rkDA+feAI/bUiHZ9oz+gW/6gr5/J7oz+gQfqCgjW6+UFx+b0fw8WmwT8BHw++o2tdbhDpUaQt7cRjtGk7EvvAb4IkUOAMA7zY4d3IGDjjZVdQNGD/YLf+zU/vrINRdG/7vtf7FP8qDhJtvlluZW2uS+PdIjVc/nByf8AlqJNomuK6UnSf2ZYHVNwkOX3wDlc90DIy3HHHI8BVmV1L0cP/wA+0/sIj/hrLHqlYL7thaj0giH+GgiXVjbosVokd3DLLcIN0upXEgHusSxyGxz4HOM9cD3f/ICD+hS/rp/lUqpoO2HK2hHpGg/hWQaKg/mIv1F/yoIqj2/Wv0rScejIf4isj7fbPHC1uCfPsx/iNSmNGw/zMf6i/wCVfDouD+Yi/UX/ACoIbuNvbkjstHEr4tKcsPRY8Dj5mv1/LJfyYMOiGI/4r5+KoKmtEAAAAAHAAcAPLFfqgrfp3XXWCWTtBDc26DiqR27hR6llJb4nHkK2mpW2ueNjDpCJ7gk4RokUSbxOAhj7qtx5YwfXPCeZZAqlmICqCSTwAA4kmoF0CZNPae9qDbltZPG6cOapJmNcfWcqWOeQyOgoJx0PePNCkkkLwOwyY33SyccYO6SPP48cHhXyvbSgUpSg5LafqsNIaPkiAzMnzkJ+2o939IZX4g9K8WyDW72+xAkP4xb4jlzzbh3JP0gCD9pWruqgXWqZ9A6eF1GD7JeZZ0HIgkdqo+0rEOOXvAcs0E9V+WcDGSBk4Gep8K/NtOsiK6MGR1DKw4hlYZBHkQajP5QejHk0akyZzbzKzY6KwK5+DFP20EmzTKilnYKo5liAB6k1E22DaXFHa+z2NxHLLOCGkidXEScm7yk4Zs4HgMngcVyurOz60n0WL+80jMYVV3ZEwvZsCQy5feyxbyBO8PEZ57ZLqS2kbwM6H2WFg0pPJ8HKw+Zbr4LnlkZCXtiGpvsdn28q4uLkBjkcY4+aJ5E+8fUA+7XR7SdKyWui7qaJwkioArHoWdVyPPvcPPHOumqBttesct5ex6JtuQkjD8/nJXxuqcfRUMCfPP1RQZtgeqybsmk7nGQzLCXIwuPykpJ65O6D0w3iKmddLQEKRPFhxle+veGM5HHiMceFQ/HsFfc3G0o3Z53ighO7nxx22M+eKzJ8n+Dreyn0jUfxNBI4120dnH4QtP7eLH372K9NzrPZRqGe8t1U8iZY8H048ajMbAbbreTfqpWZNgdl1ubk+nZj/AaCSrjWC1SNZHuoFjYZV2lQKwPIhicH4Vp59o+i0538J/NJb+6DXMW2wnRynLSXL+TOgH/LGD+2t1Z7JtFRqR7IH3gAS7yMeBzwO93fhig+Ptc0QP8AbfuinP7RHXkudtGilHCWR/JYnH98LW5g2b6LQYFhCR9oFz97Emqx686LS10jdQRqyxxysEDZyF5rxPEjBGCeYwaCW9M7fowMWtm7Ho0zBQP0Ezn9YVrbH5QE4XE1lE7eKSNGPuIf99Q2ikkAAkk4AHHJPSpb1y2dvo+wsbyJA01tum5BAYZL9orEcmVWPZnxG70BoNj/APINv93D+3P/AKq2Ghtunb3EEIsN0yypGT22d3fYKCB2YyePLhyrBrhtE0a2is28EJublHj7PcTNuSuHZuHTPd+twPQ42WxvZoLZEvbpc3LDMaEfkFI5kfXIP6Occ6CWqUrz6QvY4YnllcJGilmY8gBQR7tz1haGyW0i4z3jdmAOe5kb/wCsSqceYZvCt3sx1NGjLMRMQ00h35mHLexgKOu6o4eZyeGcVG2pscmnNONpCRSLW1K9mrD6uTFH672ZG54PDqKnigUpSgUpSgVy20fVJdJWTQ8BKp34WPJXA5Ej6LAkH1zjgK6mlBDuxnWx4GbRF8DFPCxEO+efUxZ5cOakEgg8OQzLd/ZpNE8Uiho5FZGU9QwwR9xqF/lAauyJLBpKAEFN1ZWXmjKcxScPiuemEHWpK2e60rpGxjnGBJ7kqj6Mi+9w8DwYeTCgrVrNoO4sryTRplYRtMhUMxVJA3COU/R91sE9CCOlWk1W0FFZWsdvCO4ijvdXY+858STx/ZyFcltf1BXSFuZowRdwodzH+tUZYxHz57vmfOub2B64D2We2uJQBbL2qM592H6Y/NQgHy38eFBJmuGs0Wj7V7iY8BwRM4Mjn3UHrj4AE9KizYtoeW9vZ9MXQGSzCLhgF2GGZR9VV7g58zxytantpNZdLhe8thb5OOIwmeZ+3IQPQDrunM+2NmkMaxxIqRoAFVRgKB0AoM9KUoFKUoFKUoFR1td2erpCAzwri8iU7uP9co49mfPnunx4cjwkWlBWjYLq0l1fmaTBS1CuF+s7EhD6Lgt6hasncwLIjI6hkdSrKRkMGGCCOoINVw0FpaTQusEwuFKRSyOkngY5H3o5h0wO6fHG8OeashFKGUMpDKwBBByCDxBBHMEUFXbzVKC00+lnc59laZd05xlJPyYLeAYhWPk3KrS1EnyhtW+1tI7tFy9u265HPsn8fHdfHpvMa2mxjXv2+27Cdx7VAADk8ZY+AEnmRybnxwfpYoJHqve0zTdxpXSo0Xav8ykgTA5M6jMkjnqE736pI4mpU2o64Lo2yZwR7RJlIF+1ji+PBAc+u6OtcnsK1Ikt1a/uQRLOmI1Od5UYhi7Z6uQuOoA+1gBI2qur8Vhax20I7qDiTzdjxZz5k/dwA4AVtqUoFKUoFKUoFKUoNdrFHC1rOtywWBo3WRicAKRgnPTnw86rhsY1r9h0gImf8XuSI2zwAbPzUmOnE7p8mJPIV2/yg9cAsa6OiPefdec/VUHKJ6kjePgAv1qgWgvHVVdrWrD2GkJd0FYLgs8ZHAEMcvHw4d1uGPDdPWp92X6zC/0dDIX3pkURzDqHUY3iPtABvDj5Gm03VD8J2TQqQsyHtImPLeAI3T5MCR5cDxxig/OyzQNva6NgMAJ7eOOZ3b3nZ0B4+AGcAdPUknr6hzYlrqQRom5RlniMixnyTJaJuPBlIbHTAxwxxmOgUpSgUpSgUpSgUpSgjrbbqn7ZYGWNAZ7bLqQOLIB84nnw7w8186ybEdYlutGRx5+dtgInHlx7Nh5FRj1U17NpuvsWjIQCnaTzBhGnQYGC7nouSPXl4kQTsx1lk0XdxTSqwtbkFXJBwyhivaL4lHBzz4bw60FqJ4VdWR1DKwIZSAQwIwQQeYIqsevVi2hdNrLaruICk0S5ON1uDx5PQkSL6EVZ2OQMAykFSAQQcgg8iD1FRrt31VN3YieNcy2u82BzaM47QfDAb0Vsc6DjdEWraw6be5YMbC3K4DgYKr7sWPtsCzeWRnlU/VGuwG4gOilSNl7ZXkadQRvBmc7jMOfGNVAP2T4GpKoFKUoFKUoFKUoFebSN8kEUk0rbscas7HwCjJr01Bvygtcfd0bCfqvcEffHF+5z+h50HP6maBfTt3pGeaMhZI3Mcp5QzF1MSA/SwgIP2R0yKjO5t2jdo3Uq6MVZTzVlOCPgRVv9Q9X1sbCC3AAZUBkP1pG4ufv4DyArgts+zb2ke2Wcaidc9suVTtV+vkkLvL1zzHmACET7LtbTo6/SRmPYSYjmHTdJ4PjxU8fHG8OtWzVgRkcQf21TbQGq9zeJO1tH2nYKrOo94gkjur9I8CcDjw4ZqedhmuYubUWczfjFuMLnnJEOCn1T3T5BT1NBz21/V2TR95HpmzbB7QdqDxCvjAPD6DjKsPE8+9wlbU7WeHSNqtxCefddTzjcAFkPjjI49Rg1n1q0Kt7Zz2zYxKhUE8d1uaN8GCn4VA+xjTUmjtJvY3IMYmPZsrfQmX3D4d7JXhz3kPKgsbSlKBSlKBSlKBWOeZUVnchVUFmJ4AADJJ9BWSom2/629harZRt87cDMmOaxA8v02GPRXoIu0pNNp/TOI8gSNuR5GRDCme8R6ZYjPFmx1FTnrns9hutGLaRKFe3T8WY/RZRjBPg+MN58eYFcx8nnVnsraS8kQiSc7kZIx80uCSOuGb79xal6giP5P+n3aKewnJEls2UVuaoTh0x9hx/zgVLhqs2uWtK2esU11ZfQcLIM92Vt0LMvDoSD494b3hViNXdMx3lrFcxHuSqGAPNTyZTjqrAg+YoIKsj+CNaSuBFbzOVAHBezn9zHgqybvkNw+FWGqONuOqq3Wj2nVcz2w31I5smR2inxAHe8t3zNbLZHrKl7o2LvlpoFWKYMSW3lGAxJ4kMBnPjkdDQdrSlKBSlKBSlKDx6Z0gtvbzTv7sUbyEeIRScfHFVx2XavzaV0obufJjjl7aZzyZ87yxj1OOHRR6V223rXrskOjoCDJIoM557iHBWP85hxPguPrZG0+T7oV4NHNLICvtEm+gP1FAVWx5neI8Rg9aCUKjfbvrF7No0wq2Jbo9mAOe4OMh9MYQ/n132k7+O3hkmlbdjjUux4nAUZPAcTVb7bSaaa08klwcWgYndldVCRICVUnIA3mxkDPFjxPOgl/ZBqb+D7IFx+MXG68v2OHcj/AEQTnzLdMVF+0jQ8uhtLx6Qt1+Zkl7VfAMfysJPQMC2PJiB7tWEtbyOQZjkRx9lg37jWt1w0Cl9ZTWzAZdDuEjO44Hcf4Nj4ZHWg9uh9JR3MEc8Tb0cqhlPkeh8CORHQg1F3ygdWt+3jv4hiW3IWRl4Exk91sjj3Hxjw3ielaPYRrW1vO+i7nK7zt2Qb6Eq+/F5ZwSPtA9Wqc720SWN4pFDI6lWU8mVhgj7jQaXUTWVNIWMVwpG8QFlUfQkUDfU/vHkQetdBUBatQXGgNNLbPvNZ3bhFc8n3jiN88g6MQGHgTwwVNT7QKUpQKUpQeLTOlI7aCSeZt2ONSzH06DxJOAB1JFVk0Taz6f0wXcHcdw8uDwhhU43QfTCjxJz41vtr+uzaSuUsLLLwrIF7v+0Sk4GPFQTgdCcniMGpT2V6hjRdu2+Q1zNumVhyXGd2NfIZPHqT5DAdpDEqKFUBVUAKBwAAGAAPACuQ2q63jR1izKR7RLlIR1BI70nogOfXdHWusu7lIo2kkYIiKWZjwCgDJJ+FVm0ndT6xaYCR5WLO6n9TAp70hHLeOc+pVc8qDr9lWzG2utHNc3as8lyHEZJI7JQSA48WLDeyc8MdCc7L5Pd+yx3djLwe3l3gCeW9lXUeQdM/p1K1haJBEkUY3Y40VFHgqjA/YKhjSt5BozWVLlLiLsLsMJwrK3ZFsb28AcqDIEfJ+14UE3EVCK2K6C1gRhlLG9DKOixliO6fJH3fRX58DU1wTK6hkYMrDIZSCCPEEcDXN7R9VRpGxkg4dqO/CT0kUHAz4MCVPrnpQdRSo92O63m7tjbTki8te5IrZDMqndVznjkY3W8xk+8KkKgUpSgVqtadOJZWk1zJ7sakgfWY8FX4sQPjW1qB/lC6yGSaLR0WW3SskgXiWdhiNMDjkKc4676+FBotmWqEmmb2S8uyWgWQtLz+ekPe7IeCgEZ8BgDnkWTjQKAFAAAAAHAADkAK5TZXoJ7LRcEMqhZe+8g8C7lgD5hSoPmK62g1msuiRd2k9uW3e1jZN7nukjg2OuDg1Auj9hF+5btZoIgCQDlnLeYAUcD5kHyqxtKCuF3sM0jGcxS274PdId0b14pgffWSHZfp1lIM+6AOTXLHe8gFyPvxVi6UFV32VaYibfW1beVsh0lizkHIYYfeBzx8a3OidAayztudteRLni81xIgHx3t8/AGrH0oK+6Z2NaVdkY3kdw3UvJLlDjPAsCSOGM8/KvFb6e1mtSYdy6fszu8bft+XhLuNveu8asfSgrdca16zN/q7tfJbPH/azWWLRGs9yO07S7TA4Azi3J8tzeXj6irGUoKz3GsOsdmd2RroY6vEsoPo5Rgfga1usm0DTDIYLqaSISJxQxJEzI3jhA2CM+o8jVpLu5SKN5JGCoilmY8lVRkk+gFVdton09p0nBCSybzf1cEYAGeeDuKq+G8fOg7nYPqDgLpK4Bzx9nTlgEFTKR1zkhfLJ6qRN9Y7eFURURQqqAqqOAUAYAA8AK4/avriNHWRZGHtEuUhHDgfpSY8EBB8MlQedBHW3nXntH/B1u2VUj2gj6TDBWIeSnifPA+ia0uidh2kJUV5JIIQwB3XZy656FVXAPxrodiOz/tCNJXaliWLQK/HJzxnbPM593PXvfVNTlQV1bYJf54XFqR4lpQfu7P+NbiDYB8zJv3uZ935sKmEDfaJJYg8uAGOfHlU5UoI/wBj+ptxo23mS5kUmSQFURiyoFGM8QMFieOOgWpApSghraro/wDBmkLbTFuGG9KFuFXk/DifIugYHpkA885l6xvEmiSWNg0cihlYdQwyD91efTmiIru3kt5l3o5FwR4dQw8CDgg+IFRnsF0q6i70fJIri1kPZceJXfYPhfqhgD6yUEt0pSg/LtgEnkBmqqvr/wD/AHL6TNushyeyjY4CAJuITjOSFH38RjhVrK8WjtEwQb3YQRxb7bz7iKu8fE4HGggobfrrP+iQY8Mvn78/wrYWnyguXaWHDqUm/gU/jU1zWcb+9Gjeqg/vFa241SsHOXsbVj4mGIn792ghzS236Yk+zWcajPAyszkj81N3H3mtaNvWkf5i0/Ul/wDbU3pqTo4HI0fa/wBjGf3rWe+1WspggltIHEedwGNcLvYzgYxxwPuoIT/l9u8f6Jb58cyY+7e/jWul256SLAhbZR9URtg/e5P7asBbatWcf5Ozt0/NhjH7lr3paRjlGg9FAoK6Lt30j/NWp/4cn8Ja2Nht/uQPnrOFz/Vs8f7G36n4IPAVpdYdUbK9wbq2SQrybirDHTfUhseWcUEVxfKDH0tHH4T5/fFXsj2/2/0rKUejof3gVHu2HUz8H3paNQLafLRbucIR70fHlgnI8iPAgcFQWD/l+tf6JP8Aen+dYZvlAQfRspT6yKv7gaiXQ+qE89jcXyAGK2ZQy8cvyL4x0VSCfI1JemNCaCh0Sl+LbeaVAI4xPMcykcUPf+gc73kPEig0Gvu2CTSFq1slt7OrsN9u13yyjjue4uMndPwx1qQ9g2qJtbQ3Uq4muQCoPNIhxX9b3vTd8K4fY7syF3i8u1/Fwfm4/wCfIPEn7AIxj6Rz0HGxAFBivLpIo3kkYIiKWZjyUAZJ+6qlbQdbm0letM2REvdiTON2MH4gM3EnnxOOIAqQtvGuhlkGjLclgGXt93JLvkFIhjng4J+1gfRNd9sl1HGjrTMgHtM2GlPA7g+jED9nJz4knoBQcDb7exGixx6MVVRQqgT8FVRgADsuQAFYpNtekpuNtYR7vXuTSn71Kj9lT7u19oK7PtR06Dk2+B4ezPj/AD/bWG+190/dlUiilizwxBbuN7zLMGI+BAqx9KCvFpqdrLL3muLiPP17xh+xHOPuraQ6n6zLyv8A77hm/vKanOlBBz6oazSDdbSAUHwnZf2oma7jZTqKdFwSCVke4lfLOm9gKAN1MsATht88hz8q7mlApSlApSlApSlApSlApSlApSlByu0vVb8I2EkK47VcSQk9HXkM9N4Fl+OelVr1M1YN1pKOzmbsTvkOr7yt3OLxgY4OQCBnH8Db6od296uSDsdJ2wxJbkCRlHEAMGjl/Rbh194dBQStZ6Lhii7GKGNIsEFFRVU5GDlQMHI5+NQ5PsLB0jlZANHk75GTvjj+RHl9o9PEjjKWpGsS39jDcrjedcOo+g68HH3g48iK3tBitbdY0WONQqIoVVAwFAGAAPACuc2ka0jR1hJOMdqe5CD1kbODjqFALH83HWuoqAtfr8ad0vbWVo5e3izvyJnAy3zsgPIgKFCnkSeBwwyHq2F6kGRvwndAsd5jAG4lmyd6c558cgZ65PQGpzrDZ2qRRpHGoVEUKqjkqqMAfcKzUClKUClKUClKUClKUClKUClKUClKUClKUClKUClKUCsc8KurI6hlYFWUjIYEYII6gislKCvlhO+runGh4exXLJxc4AiZ+7JveMRLg55jPiCLB1w+1rUz8I2R3B+Mw5eHl3uHeiyfrAD4hema5HYvtCJiltL1seyxNIsj8MRx4DI3XK5GOuOHTiGw2963tbWy2kLYluQd8jmsQ4EeRc8PRX8q3+yfUxdHWS76/jMwDzE81yMiL0UHHrvHwqM9S4X05p572RT7PAQ4U9AvCCPnzyN89Dut41YOgUpSgUpSgUpSgUpSgUpSgUpSgUpSgUpSgUpSgUpSgUpSgUpSgVDe07ZNLc3YuLHcTtzi4UtuAHIPa4HMEjLDnkA4JJxMlKDQ6l6rRaOtVt4uOO87kYMjnmx8OQAHQADzrfUpQKUpQKUpQKUpQKUpQKUpQKUpQf/Z"/>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en-US" dirty="0">
              <a:latin typeface="Calibri" panose="020F0502020204030204" pitchFamily="34" charset="0"/>
            </a:endParaRP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nvPr>
        </p:nvGraphicFramePr>
        <p:xfrm>
          <a:off x="304800" y="1144368"/>
          <a:ext cx="8534400" cy="3870960"/>
        </p:xfrm>
        <a:graphic>
          <a:graphicData uri="http://schemas.openxmlformats.org/drawingml/2006/table">
            <a:tbl>
              <a:tblPr firstRow="1" bandRow="1">
                <a:tableStyleId>{5940675A-B579-460E-94D1-54222C63F5DA}</a:tableStyleId>
              </a:tblPr>
              <a:tblGrid>
                <a:gridCol w="4267200">
                  <a:extLst>
                    <a:ext uri="{9D8B030D-6E8A-4147-A177-3AD203B41FA5}">
                      <a16:colId xmlns:a16="http://schemas.microsoft.com/office/drawing/2014/main" val="4287931007"/>
                    </a:ext>
                  </a:extLst>
                </a:gridCol>
                <a:gridCol w="4267200">
                  <a:extLst>
                    <a:ext uri="{9D8B030D-6E8A-4147-A177-3AD203B41FA5}">
                      <a16:colId xmlns:a16="http://schemas.microsoft.com/office/drawing/2014/main" val="4222968114"/>
                    </a:ext>
                  </a:extLst>
                </a:gridCol>
              </a:tblGrid>
              <a:tr h="3870960">
                <a:tc>
                  <a:txBody>
                    <a:bodyPr/>
                    <a:lstStyle/>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850755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sp>
        <p:nvSpPr>
          <p:cNvPr id="23558" name="AutoShape 10" descr="data:image/jpeg;base64,/9j/4AAQSkZJRgABAQAAAQABAAD/2wCEAAkGBxQTERUUExIWFRQWFxcZGBgYGRgYHxUcGRgdHBoYIBkaHiggHSElGxgXIjEtJikrLi4uHCAzODMsNygtLisBCgoKBQUFDgUFDisZExkrKysrKysrKysrKysrKysrKysrKysrKysrKysrKysrKysrKysrKysrKysrKysrKysrK//AABEIAOoA2AMBIgACEQEDEQH/xAAcAAEAAgMBAQEAAAAAAAAAAAAABwgDBQYEAQL/xABMEAACAQMABwUDBgkICgMAAAABAgMABBEFBgcSITFBEyJRYXEUMoEII0JSYpEVJDNygpKhscEXU1Rjk7LC0TRDRFWDoqPD0tMYJUX/xAAUAQEAAAAAAAAAAAAAAAAAAAAA/8QAFBEBAAAAAAAAAAAAAAAAAAAAAP/aAAwDAQACEQMRAD8AnGlKUClKUClKUClKUClKUClKUClfCarvtl19e8la1s3Y20IJlePOJTkAklecakgDoSc8e6aCxNKjD5PmkZJtGyCWVpDHOyrvEsVTs0IUZ44yWqT6BSlKBSlKBSlKBSlKBSlKBSlKBSlKBSlKBSlKBSlKBSlKBSlavWfTsdlay3Mp7ka5wObseCoPMnAoOU2x61G0sjDCw9qufm40GS263BmCjy7o8yMZxX51P2aRW+i5LWQDt7qIieQYJUsOCr5ITw8SCetcvs01Xn0jd/hm/J9/et4+h3fdbB5Ih93qSu8ftTTQV+2N6UbRmk59HXfcMrBBk8BKvuYz0kVuB69zxqwNRjts1H9rt/a4Bi6t1JOOcsa8SvDjvLxZfiOoxn2La8PpC3eKcg3Fvugt1lQ53XP2gQQfgetBI9KUoFKUoFKUoFKUoFKUoFKUoFKUoFKUoFKUoFKUoFKUoFQdtIv20vpi30VC3zMUmZmH1gMyH9BN5R9osK77alroujbMspBuZcrCvn1kI8FBz5nA61zewrU17eJ765B7e4Hc3uLLGTvFjnjlzg+gHiaCUrW3WNFjRQqIoVVHAKqjAAHgABWL8Iw9r2PbR9tje7PfXfx47mc4+FePWrWCKwtZLmY91BwUc3Y8FQeZP3cSeAqsz6LvriGfTYLArcht4Z3gc5Lr9lG3F8Of1TQWvqs2jro6E1icMNyDtXRgOXs8pyh9FG43DqhFTfs51yTSdoJRhZkwsyfVfHMfZbmPiOYNcvt21L9qthdwrme3U7wHOSLmR5lOLDyLcyRQSipzxHKvtRnsL1v9rsvZpGzPbALx5vF9Bv0fcPopPOpMoFKUoFKUoFKUoFKUoFKUoFKUoFKUoFKUoFKUoFefSN6kEUk0jbscas7HwCjJr0VCfygdb+6ujYWyzFXn3eOBzji9ScOevBPGg53U20k0/pp7m5BaCLvsh4hUBPYweGCck+OH6mrHVxuyjVP8H6PRHGJ5fnJvJmHBP0VwPDO8etanbHtA/B8IggP41Mpwf5lORk/OJBC+YJ6YIcFtb01JpTSkWjbZgUjkCeTTHg7nyQcPLD881OWitBwwWiWioGhWPsyrAEOCMNvDkd7JJ9TUV7Ddn7xEaRulIdlPYIeahhxlPUEgkDyJPUYmegr3cWsmremEkXeawuMjqe4SN5T4vGSCPEepxYGGVXUMpDKwBBHEMCMgg9QRXLbUdXfbtGzRBd6VR2kWOe+nEAebDeX9KuJ+T/rl2sR0fKcvCpaEn6UeeKZPVSRj7JxyWg5zXXREmgNKxX9qv4rIx7g4AZ/KQHpgjLL4eHczU46u6wW97CJraQSJnB6FWwCVIPIgMK+a0aBivrWS2mHdkHA9UYcVceYOD+zrUGbKNLyaJ0rLo+6O6krCM+CyD8k4z9Fw2OXHeQnlQWIpSlApSlApSlApSlApSlApSlB8ZgBknArwvpu2BwbmEHwMiZ+7NRBthte20zZwXU00VlPGqAq3dEm+43t05XILRbxI5EHpWw/kCtP6VcfdH/40ErR3sbe7Ih9GB/cazb48RURjYFZ/0q4/6f8A41lj2CWPW5uj6GIf9s0Em3OlYI+Mk8SfnOq/vNamfXrRqc9IW3wlRv7pNcvabENGJ7wnk/Pkxn9RVrYjZDoj+h/9a4/9lBp9d9stpbxFbJxcTsO6QD2cf2mJxveg+JFc7sU1O9qkbSt4TI5lYxBuO84PemPjhsgeBUnoK4W41dhvtNNaaOTct+03QwLuFRABJLvMxJBIYjjxyo61aPRej47eGOGJd2OJFRR4BRjn1PietA0npCO3hkmlbdjjUsx8ABn4ny61VSbW2O40wL69iaWHtQxiBHBF4RqAeBxhSRwDcc4zXcbdNdDcSjRtqS6o4E25kmSXOFiAHPdPMfWwOa12WzrZbb29mvtttFNcSHfffVX7LI4Rg+Q546k8wBQabTu3uBeFpaySH60pEYHoF3if2VhsPlAR7vz1k4f+rkDA+feAI/bUiHZ9oz+gW/6gr5/J7oz+gQfqCgjW6+UFx+b0fw8WmwT8BHw++o2tdbhDpUaQt7cRjtGk7EvvAb4IkUOAMA7zY4d3IGDjjZVdQNGD/YLf+zU/vrINRdG/7vtf7FP8qDhJtvlluZW2uS+PdIjVc/nByf8AlqJNomuK6UnSf2ZYHVNwkOX3wDlc90DIy3HHHI8BVmV1L0cP/wA+0/sIj/hrLHqlYL7thaj0giH+GgiXVjbosVokd3DLLcIN0upXEgHusSxyGxz4HOM9cD3f/ICD+hS/rp/lUqpoO2HK2hHpGg/hWQaKg/mIv1F/yoIqj2/Wv0rScejIf4isj7fbPHC1uCfPsx/iNSmNGw/zMf6i/wCVfDouD+Yi/UX/ACoIbuNvbkjstHEr4tKcsPRY8Dj5mv1/LJfyYMOiGI/4r5+KoKmtEAAAAAHAAcAPLFfqgrfp3XXWCWTtBDc26DiqR27hR6llJb4nHkK2mpW2ueNjDpCJ7gk4RokUSbxOAhj7qtx5YwfXPCeZZAqlmICqCSTwAA4kmoF0CZNPae9qDbltZPG6cOapJmNcfWcqWOeQyOgoJx0PePNCkkkLwOwyY33SyccYO6SPP48cHhXyvbSgUpSg5LafqsNIaPkiAzMnzkJ+2o939IZX4g9K8WyDW72+xAkP4xb4jlzzbh3JP0gCD9pWruqgXWqZ9A6eF1GD7JeZZ0HIgkdqo+0rEOOXvAcs0E9V+WcDGSBk4Gep8K/NtOsiK6MGR1DKw4hlYZBHkQajP5QejHk0akyZzbzKzY6KwK5+DFP20EmzTKilnYKo5liAB6k1E22DaXFHa+z2NxHLLOCGkidXEScm7yk4Zs4HgMngcVyurOz60n0WL+80jMYVV3ZEwvZsCQy5feyxbyBO8PEZ57ZLqS2kbwM6H2WFg0pPJ8HKw+Zbr4LnlkZCXtiGpvsdn28q4uLkBjkcY4+aJ5E+8fUA+7XR7SdKyWui7qaJwkioArHoWdVyPPvcPPHOumqBttesct5ex6JtuQkjD8/nJXxuqcfRUMCfPP1RQZtgeqybsmk7nGQzLCXIwuPykpJ65O6D0w3iKmddLQEKRPFhxle+veGM5HHiMceFQ/HsFfc3G0o3Z53ighO7nxx22M+eKzJ8n+Dreyn0jUfxNBI4120dnH4QtP7eLH372K9NzrPZRqGe8t1U8iZY8H048ajMbAbbreTfqpWZNgdl1ubk+nZj/AaCSrjWC1SNZHuoFjYZV2lQKwPIhicH4Vp59o+i0538J/NJb+6DXMW2wnRynLSXL+TOgH/LGD+2t1Z7JtFRqR7IH3gAS7yMeBzwO93fhig+Ptc0QP8AbfuinP7RHXkudtGilHCWR/JYnH98LW5g2b6LQYFhCR9oFz97Emqx686LS10jdQRqyxxysEDZyF5rxPEjBGCeYwaCW9M7fowMWtm7Ho0zBQP0Ezn9YVrbH5QE4XE1lE7eKSNGPuIf99Q2ikkAAkk4AHHJPSpb1y2dvo+wsbyJA01tum5BAYZL9orEcmVWPZnxG70BoNj/APINv93D+3P/AKq2Ghtunb3EEIsN0yypGT22d3fYKCB2YyePLhyrBrhtE0a2is28EJublHj7PcTNuSuHZuHTPd+twPQ42WxvZoLZEvbpc3LDMaEfkFI5kfXIP6Occ6CWqUrz6QvY4YnllcJGilmY8gBQR7tz1haGyW0i4z3jdmAOe5kb/wCsSqceYZvCt3sx1NGjLMRMQ00h35mHLexgKOu6o4eZyeGcVG2pscmnNONpCRSLW1K9mrD6uTFH672ZG54PDqKnigUpSgUpSgVy20fVJdJWTQ8BKp34WPJXA5Ej6LAkH1zjgK6mlBDuxnWx4GbRF8DFPCxEO+efUxZ5cOakEgg8OQzLd/ZpNE8Uiho5FZGU9QwwR9xqF/lAauyJLBpKAEFN1ZWXmjKcxScPiuemEHWpK2e60rpGxjnGBJ7kqj6Mi+9w8DwYeTCgrVrNoO4sryTRplYRtMhUMxVJA3COU/R91sE9CCOlWk1W0FFZWsdvCO4ijvdXY+858STx/ZyFcltf1BXSFuZowRdwodzH+tUZYxHz57vmfOub2B64D2We2uJQBbL2qM592H6Y/NQgHy38eFBJmuGs0Wj7V7iY8BwRM4Mjn3UHrj4AE9KizYtoeW9vZ9MXQGSzCLhgF2GGZR9VV7g58zxytantpNZdLhe8thb5OOIwmeZ+3IQPQDrunM+2NmkMaxxIqRoAFVRgKB0AoM9KUoFKUoFKUoFR1td2erpCAzwri8iU7uP9co49mfPnunx4cjwkWlBWjYLq0l1fmaTBS1CuF+s7EhD6Lgt6hasncwLIjI6hkdSrKRkMGGCCOoINVw0FpaTQusEwuFKRSyOkngY5H3o5h0wO6fHG8OeashFKGUMpDKwBBByCDxBBHMEUFXbzVKC00+lnc59laZd05xlJPyYLeAYhWPk3KrS1EnyhtW+1tI7tFy9u265HPsn8fHdfHpvMa2mxjXv2+27Cdx7VAADk8ZY+AEnmRybnxwfpYoJHqve0zTdxpXSo0Xav8ykgTA5M6jMkjnqE736pI4mpU2o64Lo2yZwR7RJlIF+1ji+PBAc+u6OtcnsK1Ikt1a/uQRLOmI1Od5UYhi7Z6uQuOoA+1gBI2qur8Vhax20I7qDiTzdjxZz5k/dwA4AVtqUoFKUoFKUoFKUoNdrFHC1rOtywWBo3WRicAKRgnPTnw86rhsY1r9h0gImf8XuSI2zwAbPzUmOnE7p8mJPIV2/yg9cAsa6OiPefdec/VUHKJ6kjePgAv1qgWgvHVVdrWrD2GkJd0FYLgs8ZHAEMcvHw4d1uGPDdPWp92X6zC/0dDIX3pkURzDqHUY3iPtABvDj5Gm03VD8J2TQqQsyHtImPLeAI3T5MCR5cDxxig/OyzQNva6NgMAJ7eOOZ3b3nZ0B4+AGcAdPUknr6hzYlrqQRom5RlniMixnyTJaJuPBlIbHTAxwxxmOgUpSgUpSgUpSgUpSgjrbbqn7ZYGWNAZ7bLqQOLIB84nnw7w8186ybEdYlutGRx5+dtgInHlx7Nh5FRj1U17NpuvsWjIQCnaTzBhGnQYGC7nouSPXl4kQTsx1lk0XdxTSqwtbkFXJBwyhivaL4lHBzz4bw60FqJ4VdWR1DKwIZSAQwIwQQeYIqsevVi2hdNrLaruICk0S5ON1uDx5PQkSL6EVZ2OQMAykFSAQQcgg8iD1FRrt31VN3YieNcy2u82BzaM47QfDAb0Vsc6DjdEWraw6be5YMbC3K4DgYKr7sWPtsCzeWRnlU/VGuwG4gOilSNl7ZXkadQRvBmc7jMOfGNVAP2T4GpKoFKUoFKUoFKUoFebSN8kEUk0rbscas7HwCjJr01Bvygtcfd0bCfqvcEffHF+5z+h50HP6maBfTt3pGeaMhZI3Mcp5QzF1MSA/SwgIP2R0yKjO5t2jdo3Uq6MVZTzVlOCPgRVv9Q9X1sbCC3AAZUBkP1pG4ufv4DyArgts+zb2ke2Wcaidc9suVTtV+vkkLvL1zzHmACET7LtbTo6/SRmPYSYjmHTdJ4PjxU8fHG8OtWzVgRkcQf21TbQGq9zeJO1tH2nYKrOo94gkjur9I8CcDjw4ZqedhmuYubUWczfjFuMLnnJEOCn1T3T5BT1NBz21/V2TR95HpmzbB7QdqDxCvjAPD6DjKsPE8+9wlbU7WeHSNqtxCefddTzjcAFkPjjI49Rg1n1q0Kt7Zz2zYxKhUE8d1uaN8GCn4VA+xjTUmjtJvY3IMYmPZsrfQmX3D4d7JXhz3kPKgsbSlKBSlKBSlKBWOeZUVnchVUFmJ4AADJJ9BWSom2/629harZRt87cDMmOaxA8v02GPRXoIu0pNNp/TOI8gSNuR5GRDCme8R6ZYjPFmx1FTnrns9hutGLaRKFe3T8WY/RZRjBPg+MN58eYFcx8nnVnsraS8kQiSc7kZIx80uCSOuGb79xal6giP5P+n3aKewnJEls2UVuaoTh0x9hx/zgVLhqs2uWtK2esU11ZfQcLIM92Vt0LMvDoSD494b3hViNXdMx3lrFcxHuSqGAPNTyZTjqrAg+YoIKsj+CNaSuBFbzOVAHBezn9zHgqybvkNw+FWGqONuOqq3Wj2nVcz2w31I5smR2inxAHe8t3zNbLZHrKl7o2LvlpoFWKYMSW3lGAxJ4kMBnPjkdDQdrSlKBSlKBSlKDx6Z0gtvbzTv7sUbyEeIRScfHFVx2XavzaV0obufJjjl7aZzyZ87yxj1OOHRR6V223rXrskOjoCDJIoM557iHBWP85hxPguPrZG0+T7oV4NHNLICvtEm+gP1FAVWx5neI8Rg9aCUKjfbvrF7No0wq2Jbo9mAOe4OMh9MYQ/n132k7+O3hkmlbdjjUux4nAUZPAcTVb7bSaaa08klwcWgYndldVCRICVUnIA3mxkDPFjxPOgl/ZBqb+D7IFx+MXG68v2OHcj/AEQTnzLdMVF+0jQ8uhtLx6Qt1+Zkl7VfAMfysJPQMC2PJiB7tWEtbyOQZjkRx9lg37jWt1w0Cl9ZTWzAZdDuEjO44Hcf4Nj4ZHWg9uh9JR3MEc8Tb0cqhlPkeh8CORHQg1F3ygdWt+3jv4hiW3IWRl4Exk91sjj3Hxjw3ielaPYRrW1vO+i7nK7zt2Qb6Eq+/F5ZwSPtA9Wqc720SWN4pFDI6lWU8mVhgj7jQaXUTWVNIWMVwpG8QFlUfQkUDfU/vHkQetdBUBatQXGgNNLbPvNZ3bhFc8n3jiN88g6MQGHgTwwVNT7QKUpQKUpQeLTOlI7aCSeZt2ONSzH06DxJOAB1JFVk0Taz6f0wXcHcdw8uDwhhU43QfTCjxJz41vtr+uzaSuUsLLLwrIF7v+0Sk4GPFQTgdCcniMGpT2V6hjRdu2+Q1zNumVhyXGd2NfIZPHqT5DAdpDEqKFUBVUAKBwAAGAAPACuQ2q63jR1izKR7RLlIR1BI70nogOfXdHWusu7lIo2kkYIiKWZjwCgDJJ+FVm0ndT6xaYCR5WLO6n9TAp70hHLeOc+pVc8qDr9lWzG2utHNc3as8lyHEZJI7JQSA48WLDeyc8MdCc7L5Pd+yx3djLwe3l3gCeW9lXUeQdM/p1K1haJBEkUY3Y40VFHgqjA/YKhjSt5BozWVLlLiLsLsMJwrK3ZFsb28AcqDIEfJ+14UE3EVCK2K6C1gRhlLG9DKOixliO6fJH3fRX58DU1wTK6hkYMrDIZSCCPEEcDXN7R9VRpGxkg4dqO/CT0kUHAz4MCVPrnpQdRSo92O63m7tjbTki8te5IrZDMqndVznjkY3W8xk+8KkKgUpSgVqtadOJZWk1zJ7sakgfWY8FX4sQPjW1qB/lC6yGSaLR0WW3SskgXiWdhiNMDjkKc4676+FBotmWqEmmb2S8uyWgWQtLz+ekPe7IeCgEZ8BgDnkWTjQKAFAAAAAHAADkAK5TZXoJ7LRcEMqhZe+8g8C7lgD5hSoPmK62g1msuiRd2k9uW3e1jZN7nukjg2OuDg1Auj9hF+5btZoIgCQDlnLeYAUcD5kHyqxtKCuF3sM0jGcxS274PdId0b14pgffWSHZfp1lIM+6AOTXLHe8gFyPvxVi6UFV32VaYibfW1beVsh0lizkHIYYfeBzx8a3OidAayztudteRLni81xIgHx3t8/AGrH0oK+6Z2NaVdkY3kdw3UvJLlDjPAsCSOGM8/KvFb6e1mtSYdy6fszu8bft+XhLuNveu8asfSgrdca16zN/q7tfJbPH/azWWLRGs9yO07S7TA4Azi3J8tzeXj6irGUoKz3GsOsdmd2RroY6vEsoPo5Rgfga1usm0DTDIYLqaSISJxQxJEzI3jhA2CM+o8jVpLu5SKN5JGCoilmY8lVRkk+gFVdton09p0nBCSybzf1cEYAGeeDuKq+G8fOg7nYPqDgLpK4Bzx9nTlgEFTKR1zkhfLJ6qRN9Y7eFURURQqqAqqOAUAYAA8AK4/avriNHWRZGHtEuUhHDgfpSY8EBB8MlQedBHW3nXntH/B1u2VUj2gj6TDBWIeSnifPA+ia0uidh2kJUV5JIIQwB3XZy656FVXAPxrodiOz/tCNJXaliWLQK/HJzxnbPM593PXvfVNTlQV1bYJf54XFqR4lpQfu7P+NbiDYB8zJv3uZ935sKmEDfaJJYg8uAGOfHlU5UoI/wBj+ptxo23mS5kUmSQFURiyoFGM8QMFieOOgWpApSghraro/wDBmkLbTFuGG9KFuFXk/DifIugYHpkA885l6xvEmiSWNg0cihlYdQwyD91efTmiIru3kt5l3o5FwR4dQw8CDgg+IFRnsF0q6i70fJIri1kPZceJXfYPhfqhgD6yUEt0pSg/LtgEnkBmqqvr/wD/AHL6TNushyeyjY4CAJuITjOSFH38RjhVrK8WjtEwQb3YQRxb7bz7iKu8fE4HGggobfrrP+iQY8Mvn78/wrYWnyguXaWHDqUm/gU/jU1zWcb+9Gjeqg/vFa241SsHOXsbVj4mGIn792ghzS236Yk+zWcajPAyszkj81N3H3mtaNvWkf5i0/Ul/wDbU3pqTo4HI0fa/wBjGf3rWe+1WspggltIHEedwGNcLvYzgYxxwPuoIT/l9u8f6Jb58cyY+7e/jWul256SLAhbZR9URtg/e5P7asBbatWcf5Ozt0/NhjH7lr3paRjlGg9FAoK6Lt30j/NWp/4cn8Ja2Nht/uQPnrOFz/Vs8f7G36n4IPAVpdYdUbK9wbq2SQrybirDHTfUhseWcUEVxfKDH0tHH4T5/fFXsj2/2/0rKUejof3gVHu2HUz8H3paNQLafLRbucIR70fHlgnI8iPAgcFQWD/l+tf6JP8Aen+dYZvlAQfRspT6yKv7gaiXQ+qE89jcXyAGK2ZQy8cvyL4x0VSCfI1JemNCaCh0Sl+LbeaVAI4xPMcykcUPf+gc73kPEig0Gvu2CTSFq1slt7OrsN9u13yyjjue4uMndPwx1qQ9g2qJtbQ3Uq4muQCoPNIhxX9b3vTd8K4fY7syF3i8u1/Fwfm4/wCfIPEn7AIxj6Rz0HGxAFBivLpIo3kkYIiKWZjyUAZJ+6qlbQdbm0letM2REvdiTON2MH4gM3EnnxOOIAqQtvGuhlkGjLclgGXt93JLvkFIhjng4J+1gfRNd9sl1HGjrTMgHtM2GlPA7g+jED9nJz4knoBQcDb7exGixx6MVVRQqgT8FVRgADsuQAFYpNtekpuNtYR7vXuTSn71Kj9lT7u19oK7PtR06Dk2+B4ezPj/AD/bWG+190/dlUiilizwxBbuN7zLMGI+BAqx9KCvFpqdrLL3muLiPP17xh+xHOPuraQ6n6zLyv8A77hm/vKanOlBBz6oazSDdbSAUHwnZf2oma7jZTqKdFwSCVke4lfLOm9gKAN1MsATht88hz8q7mlApSlApSlApSlApSlApSlApSlByu0vVb8I2EkK47VcSQk9HXkM9N4Fl+OelVr1M1YN1pKOzmbsTvkOr7yt3OLxgY4OQCBnH8Db6od296uSDsdJ2wxJbkCRlHEAMGjl/Rbh194dBQStZ6Lhii7GKGNIsEFFRVU5GDlQMHI5+NQ5PsLB0jlZANHk75GTvjj+RHl9o9PEjjKWpGsS39jDcrjedcOo+g68HH3g48iK3tBitbdY0WONQqIoVVAwFAGAAPACuc2ka0jR1hJOMdqe5CD1kbODjqFALH83HWuoqAtfr8ad0vbWVo5e3izvyJnAy3zsgPIgKFCnkSeBwwyHq2F6kGRvwndAsd5jAG4lmyd6c558cgZ65PQGpzrDZ2qRRpHGoVEUKqjkqqMAfcKzUClKUClKUClKUClKUClKUClKUClKUClKUClKUClKUCsc8KurI6hlYFWUjIYEYII6gislKCvlhO+runGh4exXLJxc4AiZ+7JveMRLg55jPiCLB1w+1rUz8I2R3B+Mw5eHl3uHeiyfrAD4hema5HYvtCJiltL1seyxNIsj8MRx4DI3XK5GOuOHTiGw2963tbWy2kLYluQd8jmsQ4EeRc8PRX8q3+yfUxdHWS76/jMwDzE81yMiL0UHHrvHwqM9S4X05p572RT7PAQ4U9AvCCPnzyN89Dut41YOgUpSgUpSgUpSgUpSgUpSgUpSgUpSgUpSgUpSgUpSgUpSgUpSgVDe07ZNLc3YuLHcTtzi4UtuAHIPa4HMEjLDnkA4JJxMlKDQ6l6rRaOtVt4uOO87kYMjnmx8OQAHQADzrfUpQKUpQKUpQKUpQKUpQKUpQKUpQf/Z"/>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en-US" dirty="0">
              <a:latin typeface="Calibri" panose="020F0502020204030204" pitchFamily="34" charset="0"/>
            </a:endParaRPr>
          </a:p>
        </p:txBody>
      </p:sp>
      <p:graphicFrame>
        <p:nvGraphicFramePr>
          <p:cNvPr id="4" name="Table 3"/>
          <p:cNvGraphicFramePr>
            <a:graphicFrameLocks noGrp="1"/>
          </p:cNvGraphicFramePr>
          <p:nvPr>
            <p:extLst/>
          </p:nvPr>
        </p:nvGraphicFramePr>
        <p:xfrm>
          <a:off x="304800" y="1144368"/>
          <a:ext cx="8534400" cy="3566160"/>
        </p:xfrm>
        <a:graphic>
          <a:graphicData uri="http://schemas.openxmlformats.org/drawingml/2006/table">
            <a:tbl>
              <a:tblPr firstRow="1" bandRow="1">
                <a:tableStyleId>{5940675A-B579-460E-94D1-54222C63F5DA}</a:tableStyleId>
              </a:tblPr>
              <a:tblGrid>
                <a:gridCol w="4191000">
                  <a:extLst>
                    <a:ext uri="{9D8B030D-6E8A-4147-A177-3AD203B41FA5}">
                      <a16:colId xmlns:a16="http://schemas.microsoft.com/office/drawing/2014/main" val="4287931007"/>
                    </a:ext>
                  </a:extLst>
                </a:gridCol>
                <a:gridCol w="4343400">
                  <a:extLst>
                    <a:ext uri="{9D8B030D-6E8A-4147-A177-3AD203B41FA5}">
                      <a16:colId xmlns:a16="http://schemas.microsoft.com/office/drawing/2014/main" val="4222968114"/>
                    </a:ext>
                  </a:extLst>
                </a:gridCol>
              </a:tblGrid>
              <a:tr h="3566160">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Kingdom Mysteries</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Church</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Re-offer of the King/Kingdom</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Transfer of Kingdom Authority</a:t>
                      </a:r>
                      <a:endParaRPr lang="en-US" sz="2400" dirty="0">
                        <a:latin typeface="Calibri" panose="020F0502020204030204" pitchFamily="34" charset="0"/>
                        <a:cs typeface="Calibri" panose="020F0502020204030204" pitchFamily="34" charset="0"/>
                      </a:endParaRPr>
                    </a:p>
                  </a:txBody>
                  <a:tcPr/>
                </a:tc>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Kingdom Establishment</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Eternal State</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Testimony of Early Church History</a:t>
                      </a:r>
                      <a:endParaRPr lang="en-US" sz="2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14517209"/>
                  </a:ext>
                </a:extLst>
              </a:tr>
            </a:tbl>
          </a:graphicData>
        </a:graphic>
      </p:graphicFrame>
      <p:pic>
        <p:nvPicPr>
          <p:cNvPr id="6"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spTree>
    <p:extLst>
      <p:ext uri="{BB962C8B-B14F-4D97-AF65-F5344CB8AC3E}">
        <p14:creationId xmlns:p14="http://schemas.microsoft.com/office/powerpoint/2010/main" val="2585595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sp>
        <p:nvSpPr>
          <p:cNvPr id="23558" name="AutoShape 10" descr="data:image/jpeg;base64,/9j/4AAQSkZJRgABAQAAAQABAAD/2wCEAAkGBxQTERUUExIWFRQWFxcZGBgYGRgYHxUcGRgdHBoYIBkaHiggHSElGxgXIjEtJikrLi4uHCAzODMsNygtLisBCgoKBQUFDgUFDisZExkrKysrKysrKysrKysrKysrKysrKysrKysrKysrKysrKysrKysrKysrKysrKysrKysrK//AABEIAOoA2AMBIgACEQEDEQH/xAAcAAEAAgMBAQEAAAAAAAAAAAAABwgDBQYEAQL/xABMEAACAQMABwUDBgkICgMAAAABAgMABBEFBgcSITFBEyJRYXEUMoEII0JSYpEVJDNygpKhscEXU1Rjk7LC0TRDRFWDoqPD0tMYJUX/xAAUAQEAAAAAAAAAAAAAAAAAAAAA/8QAFBEBAAAAAAAAAAAAAAAAAAAAAP/aAAwDAQACEQMRAD8AnGlKUClKUClKUClKUClKUClKUClfCarvtl19e8la1s3Y20IJlePOJTkAklecakgDoSc8e6aCxNKjD5PmkZJtGyCWVpDHOyrvEsVTs0IUZ44yWqT6BSlKBSlKBSlKBSlKBSlKBSlKBSlKBSlKBSlKBSlKBSlKBSlavWfTsdlay3Mp7ka5wObseCoPMnAoOU2x61G0sjDCw9qufm40GS263BmCjy7o8yMZxX51P2aRW+i5LWQDt7qIieQYJUsOCr5ITw8SCetcvs01Xn0jd/hm/J9/et4+h3fdbB5Ih93qSu8ftTTQV+2N6UbRmk59HXfcMrBBk8BKvuYz0kVuB69zxqwNRjts1H9rt/a4Bi6t1JOOcsa8SvDjvLxZfiOoxn2La8PpC3eKcg3Fvugt1lQ53XP2gQQfgetBI9KUoFKUoFKUoFKUoFKUoFKUoFKUoFKUoFKUoFKUoFKUoFQdtIv20vpi30VC3zMUmZmH1gMyH9BN5R9osK77alroujbMspBuZcrCvn1kI8FBz5nA61zewrU17eJ765B7e4Hc3uLLGTvFjnjlzg+gHiaCUrW3WNFjRQqIoVVHAKqjAAHgABWL8Iw9r2PbR9tje7PfXfx47mc4+FePWrWCKwtZLmY91BwUc3Y8FQeZP3cSeAqsz6LvriGfTYLArcht4Z3gc5Lr9lG3F8Of1TQWvqs2jro6E1icMNyDtXRgOXs8pyh9FG43DqhFTfs51yTSdoJRhZkwsyfVfHMfZbmPiOYNcvt21L9qthdwrme3U7wHOSLmR5lOLDyLcyRQSipzxHKvtRnsL1v9rsvZpGzPbALx5vF9Bv0fcPopPOpMoFKUoFKUoFKUoFKUoFKUoFKUoFKUoFKUoFKUoFefSN6kEUk0jbscas7HwCjJr0VCfygdb+6ujYWyzFXn3eOBzji9ScOevBPGg53U20k0/pp7m5BaCLvsh4hUBPYweGCck+OH6mrHVxuyjVP8H6PRHGJ5fnJvJmHBP0VwPDO8etanbHtA/B8IggP41Mpwf5lORk/OJBC+YJ6YIcFtb01JpTSkWjbZgUjkCeTTHg7nyQcPLD881OWitBwwWiWioGhWPsyrAEOCMNvDkd7JJ9TUV7Ddn7xEaRulIdlPYIeahhxlPUEgkDyJPUYmegr3cWsmremEkXeawuMjqe4SN5T4vGSCPEepxYGGVXUMpDKwBBHEMCMgg9QRXLbUdXfbtGzRBd6VR2kWOe+nEAebDeX9KuJ+T/rl2sR0fKcvCpaEn6UeeKZPVSRj7JxyWg5zXXREmgNKxX9qv4rIx7g4AZ/KQHpgjLL4eHczU46u6wW97CJraQSJnB6FWwCVIPIgMK+a0aBivrWS2mHdkHA9UYcVceYOD+zrUGbKNLyaJ0rLo+6O6krCM+CyD8k4z9Fw2OXHeQnlQWIpSlApSlApSlApSlApSlApSlB8ZgBknArwvpu2BwbmEHwMiZ+7NRBthte20zZwXU00VlPGqAq3dEm+43t05XILRbxI5EHpWw/kCtP6VcfdH/40ErR3sbe7Ih9GB/cazb48RURjYFZ/0q4/6f8A41lj2CWPW5uj6GIf9s0Em3OlYI+Mk8SfnOq/vNamfXrRqc9IW3wlRv7pNcvabENGJ7wnk/Pkxn9RVrYjZDoj+h/9a4/9lBp9d9stpbxFbJxcTsO6QD2cf2mJxveg+JFc7sU1O9qkbSt4TI5lYxBuO84PemPjhsgeBUnoK4W41dhvtNNaaOTct+03QwLuFRABJLvMxJBIYjjxyo61aPRej47eGOGJd2OJFRR4BRjn1PietA0npCO3hkmlbdjjUsx8ABn4ny61VSbW2O40wL69iaWHtQxiBHBF4RqAeBxhSRwDcc4zXcbdNdDcSjRtqS6o4E25kmSXOFiAHPdPMfWwOa12WzrZbb29mvtttFNcSHfffVX7LI4Rg+Q546k8wBQabTu3uBeFpaySH60pEYHoF3if2VhsPlAR7vz1k4f+rkDA+feAI/bUiHZ9oz+gW/6gr5/J7oz+gQfqCgjW6+UFx+b0fw8WmwT8BHw++o2tdbhDpUaQt7cRjtGk7EvvAb4IkUOAMA7zY4d3IGDjjZVdQNGD/YLf+zU/vrINRdG/7vtf7FP8qDhJtvlluZW2uS+PdIjVc/nByf8AlqJNomuK6UnSf2ZYHVNwkOX3wDlc90DIy3HHHI8BVmV1L0cP/wA+0/sIj/hrLHqlYL7thaj0giH+GgiXVjbosVokd3DLLcIN0upXEgHusSxyGxz4HOM9cD3f/ICD+hS/rp/lUqpoO2HK2hHpGg/hWQaKg/mIv1F/yoIqj2/Wv0rScejIf4isj7fbPHC1uCfPsx/iNSmNGw/zMf6i/wCVfDouD+Yi/UX/ACoIbuNvbkjstHEr4tKcsPRY8Dj5mv1/LJfyYMOiGI/4r5+KoKmtEAAAAAHAAcAPLFfqgrfp3XXWCWTtBDc26DiqR27hR6llJb4nHkK2mpW2ueNjDpCJ7gk4RokUSbxOAhj7qtx5YwfXPCeZZAqlmICqCSTwAA4kmoF0CZNPae9qDbltZPG6cOapJmNcfWcqWOeQyOgoJx0PePNCkkkLwOwyY33SyccYO6SPP48cHhXyvbSgUpSg5LafqsNIaPkiAzMnzkJ+2o939IZX4g9K8WyDW72+xAkP4xb4jlzzbh3JP0gCD9pWruqgXWqZ9A6eF1GD7JeZZ0HIgkdqo+0rEOOXvAcs0E9V+WcDGSBk4Gep8K/NtOsiK6MGR1DKw4hlYZBHkQajP5QejHk0akyZzbzKzY6KwK5+DFP20EmzTKilnYKo5liAB6k1E22DaXFHa+z2NxHLLOCGkidXEScm7yk4Zs4HgMngcVyurOz60n0WL+80jMYVV3ZEwvZsCQy5feyxbyBO8PEZ57ZLqS2kbwM6H2WFg0pPJ8HKw+Zbr4LnlkZCXtiGpvsdn28q4uLkBjkcY4+aJ5E+8fUA+7XR7SdKyWui7qaJwkioArHoWdVyPPvcPPHOumqBttesct5ex6JtuQkjD8/nJXxuqcfRUMCfPP1RQZtgeqybsmk7nGQzLCXIwuPykpJ65O6D0w3iKmddLQEKRPFhxle+veGM5HHiMceFQ/HsFfc3G0o3Z53ighO7nxx22M+eKzJ8n+Dreyn0jUfxNBI4120dnH4QtP7eLH372K9NzrPZRqGe8t1U8iZY8H048ajMbAbbreTfqpWZNgdl1ubk+nZj/AaCSrjWC1SNZHuoFjYZV2lQKwPIhicH4Vp59o+i0538J/NJb+6DXMW2wnRynLSXL+TOgH/LGD+2t1Z7JtFRqR7IH3gAS7yMeBzwO93fhig+Ptc0QP8AbfuinP7RHXkudtGilHCWR/JYnH98LW5g2b6LQYFhCR9oFz97Emqx686LS10jdQRqyxxysEDZyF5rxPEjBGCeYwaCW9M7fowMWtm7Ho0zBQP0Ezn9YVrbH5QE4XE1lE7eKSNGPuIf99Q2ikkAAkk4AHHJPSpb1y2dvo+wsbyJA01tum5BAYZL9orEcmVWPZnxG70BoNj/APINv93D+3P/AKq2Ghtunb3EEIsN0yypGT22d3fYKCB2YyePLhyrBrhtE0a2is28EJublHj7PcTNuSuHZuHTPd+twPQ42WxvZoLZEvbpc3LDMaEfkFI5kfXIP6Occ6CWqUrz6QvY4YnllcJGilmY8gBQR7tz1haGyW0i4z3jdmAOe5kb/wCsSqceYZvCt3sx1NGjLMRMQ00h35mHLexgKOu6o4eZyeGcVG2pscmnNONpCRSLW1K9mrD6uTFH672ZG54PDqKnigUpSgUpSgVy20fVJdJWTQ8BKp34WPJXA5Ej6LAkH1zjgK6mlBDuxnWx4GbRF8DFPCxEO+efUxZ5cOakEgg8OQzLd/ZpNE8Uiho5FZGU9QwwR9xqF/lAauyJLBpKAEFN1ZWXmjKcxScPiuemEHWpK2e60rpGxjnGBJ7kqj6Mi+9w8DwYeTCgrVrNoO4sryTRplYRtMhUMxVJA3COU/R91sE9CCOlWk1W0FFZWsdvCO4ijvdXY+858STx/ZyFcltf1BXSFuZowRdwodzH+tUZYxHz57vmfOub2B64D2We2uJQBbL2qM592H6Y/NQgHy38eFBJmuGs0Wj7V7iY8BwRM4Mjn3UHrj4AE9KizYtoeW9vZ9MXQGSzCLhgF2GGZR9VV7g58zxytantpNZdLhe8thb5OOIwmeZ+3IQPQDrunM+2NmkMaxxIqRoAFVRgKB0AoM9KUoFKUoFKUoFR1td2erpCAzwri8iU7uP9co49mfPnunx4cjwkWlBWjYLq0l1fmaTBS1CuF+s7EhD6Lgt6hasncwLIjI6hkdSrKRkMGGCCOoINVw0FpaTQusEwuFKRSyOkngY5H3o5h0wO6fHG8OeashFKGUMpDKwBBByCDxBBHMEUFXbzVKC00+lnc59laZd05xlJPyYLeAYhWPk3KrS1EnyhtW+1tI7tFy9u265HPsn8fHdfHpvMa2mxjXv2+27Cdx7VAADk8ZY+AEnmRybnxwfpYoJHqve0zTdxpXSo0Xav8ykgTA5M6jMkjnqE736pI4mpU2o64Lo2yZwR7RJlIF+1ji+PBAc+u6OtcnsK1Ikt1a/uQRLOmI1Od5UYhi7Z6uQuOoA+1gBI2qur8Vhax20I7qDiTzdjxZz5k/dwA4AVtqUoFKUoFKUoFKUoNdrFHC1rOtywWBo3WRicAKRgnPTnw86rhsY1r9h0gImf8XuSI2zwAbPzUmOnE7p8mJPIV2/yg9cAsa6OiPefdec/VUHKJ6kjePgAv1qgWgvHVVdrWrD2GkJd0FYLgs8ZHAEMcvHw4d1uGPDdPWp92X6zC/0dDIX3pkURzDqHUY3iPtABvDj5Gm03VD8J2TQqQsyHtImPLeAI3T5MCR5cDxxig/OyzQNva6NgMAJ7eOOZ3b3nZ0B4+AGcAdPUknr6hzYlrqQRom5RlniMixnyTJaJuPBlIbHTAxwxxmOgUpSgUpSgUpSgUpSgjrbbqn7ZYGWNAZ7bLqQOLIB84nnw7w8186ybEdYlutGRx5+dtgInHlx7Nh5FRj1U17NpuvsWjIQCnaTzBhGnQYGC7nouSPXl4kQTsx1lk0XdxTSqwtbkFXJBwyhivaL4lHBzz4bw60FqJ4VdWR1DKwIZSAQwIwQQeYIqsevVi2hdNrLaruICk0S5ON1uDx5PQkSL6EVZ2OQMAykFSAQQcgg8iD1FRrt31VN3YieNcy2u82BzaM47QfDAb0Vsc6DjdEWraw6be5YMbC3K4DgYKr7sWPtsCzeWRnlU/VGuwG4gOilSNl7ZXkadQRvBmc7jMOfGNVAP2T4GpKoFKUoFKUoFKUoFebSN8kEUk0rbscas7HwCjJr01Bvygtcfd0bCfqvcEffHF+5z+h50HP6maBfTt3pGeaMhZI3Mcp5QzF1MSA/SwgIP2R0yKjO5t2jdo3Uq6MVZTzVlOCPgRVv9Q9X1sbCC3AAZUBkP1pG4ufv4DyArgts+zb2ke2Wcaidc9suVTtV+vkkLvL1zzHmACET7LtbTo6/SRmPYSYjmHTdJ4PjxU8fHG8OtWzVgRkcQf21TbQGq9zeJO1tH2nYKrOo94gkjur9I8CcDjw4ZqedhmuYubUWczfjFuMLnnJEOCn1T3T5BT1NBz21/V2TR95HpmzbB7QdqDxCvjAPD6DjKsPE8+9wlbU7WeHSNqtxCefddTzjcAFkPjjI49Rg1n1q0Kt7Zz2zYxKhUE8d1uaN8GCn4VA+xjTUmjtJvY3IMYmPZsrfQmX3D4d7JXhz3kPKgsbSlKBSlKBSlKBWOeZUVnchVUFmJ4AADJJ9BWSom2/629harZRt87cDMmOaxA8v02GPRXoIu0pNNp/TOI8gSNuR5GRDCme8R6ZYjPFmx1FTnrns9hutGLaRKFe3T8WY/RZRjBPg+MN58eYFcx8nnVnsraS8kQiSc7kZIx80uCSOuGb79xal6giP5P+n3aKewnJEls2UVuaoTh0x9hx/zgVLhqs2uWtK2esU11ZfQcLIM92Vt0LMvDoSD494b3hViNXdMx3lrFcxHuSqGAPNTyZTjqrAg+YoIKsj+CNaSuBFbzOVAHBezn9zHgqybvkNw+FWGqONuOqq3Wj2nVcz2w31I5smR2inxAHe8t3zNbLZHrKl7o2LvlpoFWKYMSW3lGAxJ4kMBnPjkdDQdrSlKBSlKBSlKDx6Z0gtvbzTv7sUbyEeIRScfHFVx2XavzaV0obufJjjl7aZzyZ87yxj1OOHRR6V223rXrskOjoCDJIoM557iHBWP85hxPguPrZG0+T7oV4NHNLICvtEm+gP1FAVWx5neI8Rg9aCUKjfbvrF7No0wq2Jbo9mAOe4OMh9MYQ/n132k7+O3hkmlbdjjUux4nAUZPAcTVb7bSaaa08klwcWgYndldVCRICVUnIA3mxkDPFjxPOgl/ZBqb+D7IFx+MXG68v2OHcj/AEQTnzLdMVF+0jQ8uhtLx6Qt1+Zkl7VfAMfysJPQMC2PJiB7tWEtbyOQZjkRx9lg37jWt1w0Cl9ZTWzAZdDuEjO44Hcf4Nj4ZHWg9uh9JR3MEc8Tb0cqhlPkeh8CORHQg1F3ygdWt+3jv4hiW3IWRl4Exk91sjj3Hxjw3ielaPYRrW1vO+i7nK7zt2Qb6Eq+/F5ZwSPtA9Wqc720SWN4pFDI6lWU8mVhgj7jQaXUTWVNIWMVwpG8QFlUfQkUDfU/vHkQetdBUBatQXGgNNLbPvNZ3bhFc8n3jiN88g6MQGHgTwwVNT7QKUpQKUpQeLTOlI7aCSeZt2ONSzH06DxJOAB1JFVk0Taz6f0wXcHcdw8uDwhhU43QfTCjxJz41vtr+uzaSuUsLLLwrIF7v+0Sk4GPFQTgdCcniMGpT2V6hjRdu2+Q1zNumVhyXGd2NfIZPHqT5DAdpDEqKFUBVUAKBwAAGAAPACuQ2q63jR1izKR7RLlIR1BI70nogOfXdHWusu7lIo2kkYIiKWZjwCgDJJ+FVm0ndT6xaYCR5WLO6n9TAp70hHLeOc+pVc8qDr9lWzG2utHNc3as8lyHEZJI7JQSA48WLDeyc8MdCc7L5Pd+yx3djLwe3l3gCeW9lXUeQdM/p1K1haJBEkUY3Y40VFHgqjA/YKhjSt5BozWVLlLiLsLsMJwrK3ZFsb28AcqDIEfJ+14UE3EVCK2K6C1gRhlLG9DKOixliO6fJH3fRX58DU1wTK6hkYMrDIZSCCPEEcDXN7R9VRpGxkg4dqO/CT0kUHAz4MCVPrnpQdRSo92O63m7tjbTki8te5IrZDMqndVznjkY3W8xk+8KkKgUpSgVqtadOJZWk1zJ7sakgfWY8FX4sQPjW1qB/lC6yGSaLR0WW3SskgXiWdhiNMDjkKc4676+FBotmWqEmmb2S8uyWgWQtLz+ekPe7IeCgEZ8BgDnkWTjQKAFAAAAAHAADkAK5TZXoJ7LRcEMqhZe+8g8C7lgD5hSoPmK62g1msuiRd2k9uW3e1jZN7nukjg2OuDg1Auj9hF+5btZoIgCQDlnLeYAUcD5kHyqxtKCuF3sM0jGcxS274PdId0b14pgffWSHZfp1lIM+6AOTXLHe8gFyPvxVi6UFV32VaYibfW1beVsh0lizkHIYYfeBzx8a3OidAayztudteRLni81xIgHx3t8/AGrH0oK+6Z2NaVdkY3kdw3UvJLlDjPAsCSOGM8/KvFb6e1mtSYdy6fszu8bft+XhLuNveu8asfSgrdca16zN/q7tfJbPH/azWWLRGs9yO07S7TA4Azi3J8tzeXj6irGUoKz3GsOsdmd2RroY6vEsoPo5Rgfga1usm0DTDIYLqaSISJxQxJEzI3jhA2CM+o8jVpLu5SKN5JGCoilmY8lVRkk+gFVdton09p0nBCSybzf1cEYAGeeDuKq+G8fOg7nYPqDgLpK4Bzx9nTlgEFTKR1zkhfLJ6qRN9Y7eFURURQqqAqqOAUAYAA8AK4/avriNHWRZGHtEuUhHDgfpSY8EBB8MlQedBHW3nXntH/B1u2VUj2gj6TDBWIeSnifPA+ia0uidh2kJUV5JIIQwB3XZy656FVXAPxrodiOz/tCNJXaliWLQK/HJzxnbPM593PXvfVNTlQV1bYJf54XFqR4lpQfu7P+NbiDYB8zJv3uZ935sKmEDfaJJYg8uAGOfHlU5UoI/wBj+ptxo23mS5kUmSQFURiyoFGM8QMFieOOgWpApSghraro/wDBmkLbTFuGG9KFuFXk/DifIugYHpkA885l6xvEmiSWNg0cihlYdQwyD91efTmiIru3kt5l3o5FwR4dQw8CDgg+IFRnsF0q6i70fJIri1kPZceJXfYPhfqhgD6yUEt0pSg/LtgEnkBmqqvr/wD/AHL6TNushyeyjY4CAJuITjOSFH38RjhVrK8WjtEwQb3YQRxb7bz7iKu8fE4HGggobfrrP+iQY8Mvn78/wrYWnyguXaWHDqUm/gU/jU1zWcb+9Gjeqg/vFa241SsHOXsbVj4mGIn792ghzS236Yk+zWcajPAyszkj81N3H3mtaNvWkf5i0/Ul/wDbU3pqTo4HI0fa/wBjGf3rWe+1WspggltIHEedwGNcLvYzgYxxwPuoIT/l9u8f6Jb58cyY+7e/jWul256SLAhbZR9URtg/e5P7asBbatWcf5Ozt0/NhjH7lr3paRjlGg9FAoK6Lt30j/NWp/4cn8Ja2Nht/uQPnrOFz/Vs8f7G36n4IPAVpdYdUbK9wbq2SQrybirDHTfUhseWcUEVxfKDH0tHH4T5/fFXsj2/2/0rKUejof3gVHu2HUz8H3paNQLafLRbucIR70fHlgnI8iPAgcFQWD/l+tf6JP8Aen+dYZvlAQfRspT6yKv7gaiXQ+qE89jcXyAGK2ZQy8cvyL4x0VSCfI1JemNCaCh0Sl+LbeaVAI4xPMcykcUPf+gc73kPEig0Gvu2CTSFq1slt7OrsN9u13yyjjue4uMndPwx1qQ9g2qJtbQ3Uq4muQCoPNIhxX9b3vTd8K4fY7syF3i8u1/Fwfm4/wCfIPEn7AIxj6Rz0HGxAFBivLpIo3kkYIiKWZjyUAZJ+6qlbQdbm0letM2REvdiTON2MH4gM3EnnxOOIAqQtvGuhlkGjLclgGXt93JLvkFIhjng4J+1gfRNd9sl1HGjrTMgHtM2GlPA7g+jED9nJz4knoBQcDb7exGixx6MVVRQqgT8FVRgADsuQAFYpNtekpuNtYR7vXuTSn71Kj9lT7u19oK7PtR06Dk2+B4ezPj/AD/bWG+190/dlUiilizwxBbuN7zLMGI+BAqx9KCvFpqdrLL3muLiPP17xh+xHOPuraQ6n6zLyv8A77hm/vKanOlBBz6oazSDdbSAUHwnZf2oma7jZTqKdFwSCVke4lfLOm9gKAN1MsATht88hz8q7mlApSlApSlApSlApSlApSlApSlByu0vVb8I2EkK47VcSQk9HXkM9N4Fl+OelVr1M1YN1pKOzmbsTvkOr7yt3OLxgY4OQCBnH8Db6od296uSDsdJ2wxJbkCRlHEAMGjl/Rbh194dBQStZ6Lhii7GKGNIsEFFRVU5GDlQMHI5+NQ5PsLB0jlZANHk75GTvjj+RHl9o9PEjjKWpGsS39jDcrjedcOo+g68HH3g48iK3tBitbdY0WONQqIoVVAwFAGAAPACuc2ka0jR1hJOMdqe5CD1kbODjqFALH83HWuoqAtfr8ad0vbWVo5e3izvyJnAy3zsgPIgKFCnkSeBwwyHq2F6kGRvwndAsd5jAG4lmyd6c558cgZ65PQGpzrDZ2qRRpHGoVEUKqjkqqMAfcKzUClKUClKUClKUClKUClKUClKUClKUClKUClKUClKUCsc8KurI6hlYFWUjIYEYII6gislKCvlhO+runGh4exXLJxc4AiZ+7JveMRLg55jPiCLB1w+1rUz8I2R3B+Mw5eHl3uHeiyfrAD4hema5HYvtCJiltL1seyxNIsj8MRx4DI3XK5GOuOHTiGw2963tbWy2kLYluQd8jmsQ4EeRc8PRX8q3+yfUxdHWS76/jMwDzE81yMiL0UHHrvHwqM9S4X05p572RT7PAQ4U9AvCCPnzyN89Dut41YOgUpSgUpSgUpSgUpSgUpSgUpSgUpSgUpSgUpSgUpSgUpSgUpSgVDe07ZNLc3YuLHcTtzi4UtuAHIPa4HMEjLDnkA4JJxMlKDQ6l6rRaOtVt4uOO87kYMjnmx8OQAHQADzrfUpQKUpQKUpQKUpQKUpQKUpQKUpQf/Z"/>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en-US" dirty="0">
              <a:latin typeface="Calibri" panose="020F0502020204030204" pitchFamily="34" charset="0"/>
            </a:endParaRP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nvPr>
        </p:nvGraphicFramePr>
        <p:xfrm>
          <a:off x="304800" y="1144368"/>
          <a:ext cx="8534400" cy="3870960"/>
        </p:xfrm>
        <a:graphic>
          <a:graphicData uri="http://schemas.openxmlformats.org/drawingml/2006/table">
            <a:tbl>
              <a:tblPr firstRow="1" bandRow="1">
                <a:tableStyleId>{5940675A-B579-460E-94D1-54222C63F5DA}</a:tableStyleId>
              </a:tblPr>
              <a:tblGrid>
                <a:gridCol w="4267200">
                  <a:extLst>
                    <a:ext uri="{9D8B030D-6E8A-4147-A177-3AD203B41FA5}">
                      <a16:colId xmlns:a16="http://schemas.microsoft.com/office/drawing/2014/main" val="4287931007"/>
                    </a:ext>
                  </a:extLst>
                </a:gridCol>
                <a:gridCol w="4267200">
                  <a:extLst>
                    <a:ext uri="{9D8B030D-6E8A-4147-A177-3AD203B41FA5}">
                      <a16:colId xmlns:a16="http://schemas.microsoft.com/office/drawing/2014/main" val="4222968114"/>
                    </a:ext>
                  </a:extLst>
                </a:gridCol>
              </a:tblGrid>
              <a:tr h="3870960">
                <a:tc>
                  <a:txBody>
                    <a:bodyPr/>
                    <a:lstStyle/>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b="1" u="sng" dirty="0">
                          <a:solidFill>
                            <a:srgbClr val="FFFFCC"/>
                          </a:solidFill>
                          <a:effectLst>
                            <a:outerShdw blurRad="38100" dist="38100" dir="2700000" algn="tl">
                              <a:srgbClr val="000000"/>
                            </a:outerShdw>
                          </a:effectLst>
                          <a:latin typeface="Calibri" panose="020F0502020204030204" pitchFamily="34" charset="0"/>
                          <a:ea typeface="+mn-ea"/>
                          <a:cs typeface="+mn-cs"/>
                        </a:rPr>
                        <a:t>Eden</a:t>
                      </a:r>
                      <a:endParaRPr lang="en-US" sz="3200" b="1" u="sng" dirty="0">
                        <a:solidFill>
                          <a:srgbClr val="FFFFCC"/>
                        </a:solidFill>
                        <a:effectLst>
                          <a:outerShdw blurRad="38100" dist="38100" dir="2700000" algn="tl">
                            <a:srgbClr val="000000"/>
                          </a:outerShdw>
                        </a:effectLst>
                        <a:latin typeface="Calibri" panose="020F0502020204030204" pitchFamily="34" charset="0"/>
                        <a:ea typeface="+mn-ea"/>
                        <a:cs typeface="+mn-cs"/>
                      </a:endParaRP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295305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67865" y="152403"/>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6" y="152403"/>
            <a:ext cx="8791575" cy="4816703"/>
          </a:xfrm>
          <a:prstGeom prst="rect">
            <a:avLst/>
          </a:prstGeom>
          <a:noFill/>
          <a:ln w="28575">
            <a:noFill/>
            <a:miter lim="800000"/>
            <a:headEnd/>
            <a:tailEnd/>
          </a:ln>
        </p:spPr>
        <p:txBody>
          <a:bodyPr wrap="square">
            <a:spAutoFit/>
          </a:bodyPr>
          <a:lstStyle/>
          <a:p>
            <a:pPr algn="ctr">
              <a:spcAft>
                <a:spcPts val="600"/>
              </a:spcAft>
            </a:pPr>
            <a:r>
              <a:rPr lang="en-US" sz="3200" baseline="30000" dirty="0">
                <a:latin typeface="Calibri" panose="020F0502020204030204" pitchFamily="34" charset="0"/>
              </a:rPr>
              <a:t> </a:t>
            </a:r>
            <a:r>
              <a:rPr lang="en-US" sz="3200" b="1" dirty="0">
                <a:solidFill>
                  <a:schemeClr val="tx2"/>
                </a:solidFill>
                <a:latin typeface="Calibri" panose="020F0502020204030204" pitchFamily="34" charset="0"/>
                <a:ea typeface="+mj-ea"/>
              </a:rPr>
              <a:t>Genesis 1:26-28</a:t>
            </a:r>
          </a:p>
          <a:p>
            <a:pPr algn="just"/>
            <a:r>
              <a:rPr lang="en-US" sz="2700" baseline="30000" dirty="0">
                <a:latin typeface="Calibri" panose="020F0502020204030204" pitchFamily="34" charset="0"/>
              </a:rPr>
              <a:t>26 </a:t>
            </a:r>
            <a:r>
              <a:rPr lang="en-US" sz="2700" dirty="0">
                <a:latin typeface="Calibri" panose="020F0502020204030204" pitchFamily="34" charset="0"/>
              </a:rPr>
              <a:t>Then God said, “Let Us make man in Our image, according to Our likeness; and let them rule over the fish of the sea and over the birds of the sky and over the cattle and over all the earth, and over every creeping thing that creeps on the earth.” </a:t>
            </a:r>
            <a:r>
              <a:rPr lang="en-US" sz="2700" baseline="30000" dirty="0">
                <a:latin typeface="Calibri" panose="020F0502020204030204" pitchFamily="34" charset="0"/>
              </a:rPr>
              <a:t>27 </a:t>
            </a:r>
            <a:r>
              <a:rPr lang="en-US" sz="2700" dirty="0">
                <a:latin typeface="Calibri" panose="020F0502020204030204" pitchFamily="34" charset="0"/>
              </a:rPr>
              <a:t>God created man in His own image, in the image of God He created him; male and female He created them. </a:t>
            </a:r>
            <a:r>
              <a:rPr lang="en-US" sz="2700" baseline="30000" dirty="0">
                <a:latin typeface="Calibri" panose="020F0502020204030204" pitchFamily="34" charset="0"/>
              </a:rPr>
              <a:t>28 </a:t>
            </a:r>
            <a:r>
              <a:rPr lang="en-US" sz="2700" dirty="0">
                <a:latin typeface="Calibri" panose="020F0502020204030204" pitchFamily="34" charset="0"/>
              </a:rPr>
              <a:t>God blessed them; and God said to them, “Be fruitful and multiply, and fill the earth, and subdue it; and rule over the fish of the sea and over the birds of the sky and over every living thing that moves on the earth.”</a:t>
            </a:r>
          </a:p>
        </p:txBody>
      </p:sp>
    </p:spTree>
    <p:extLst>
      <p:ext uri="{BB962C8B-B14F-4D97-AF65-F5344CB8AC3E}">
        <p14:creationId xmlns:p14="http://schemas.microsoft.com/office/powerpoint/2010/main" val="114438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67865" y="152403"/>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6" y="152403"/>
            <a:ext cx="8791575" cy="4816703"/>
          </a:xfrm>
          <a:prstGeom prst="rect">
            <a:avLst/>
          </a:prstGeom>
          <a:noFill/>
          <a:ln w="28575">
            <a:noFill/>
            <a:miter lim="800000"/>
            <a:headEnd/>
            <a:tailEnd/>
          </a:ln>
        </p:spPr>
        <p:txBody>
          <a:bodyPr wrap="square">
            <a:spAutoFit/>
          </a:bodyPr>
          <a:lstStyle/>
          <a:p>
            <a:pPr algn="ctr">
              <a:spcAft>
                <a:spcPts val="600"/>
              </a:spcAft>
            </a:pPr>
            <a:r>
              <a:rPr lang="en-US" sz="2700" baseline="30000" dirty="0">
                <a:latin typeface="Calibri" panose="020F0502020204030204" pitchFamily="34" charset="0"/>
              </a:rPr>
              <a:t> </a:t>
            </a:r>
            <a:r>
              <a:rPr lang="en-US" sz="3200" b="1" dirty="0">
                <a:solidFill>
                  <a:schemeClr val="tx2"/>
                </a:solidFill>
                <a:latin typeface="Calibri" panose="020F0502020204030204" pitchFamily="34" charset="0"/>
                <a:ea typeface="+mj-ea"/>
              </a:rPr>
              <a:t>Genesis 1:26-28</a:t>
            </a:r>
          </a:p>
          <a:p>
            <a:pPr algn="just"/>
            <a:r>
              <a:rPr lang="en-US" sz="2700" baseline="30000" dirty="0">
                <a:latin typeface="Calibri" panose="020F0502020204030204" pitchFamily="34" charset="0"/>
              </a:rPr>
              <a:t>26 </a:t>
            </a:r>
            <a:r>
              <a:rPr lang="en-US" sz="2700" dirty="0">
                <a:latin typeface="Calibri" panose="020F0502020204030204" pitchFamily="34" charset="0"/>
              </a:rPr>
              <a:t>Then God said, “Let Us make man in Our image, according to Our likeness; and let </a:t>
            </a:r>
            <a:r>
              <a:rPr lang="en-US" sz="2700" b="1" u="sng" dirty="0">
                <a:solidFill>
                  <a:srgbClr val="FFFFCC"/>
                </a:solidFill>
                <a:latin typeface="Calibri" panose="020F0502020204030204" pitchFamily="34" charset="0"/>
              </a:rPr>
              <a:t>them rule over the fish of the sea and over the birds of the sky and over the cattle and over all the earth, and over every creeping thing that creeps on the earth</a:t>
            </a:r>
            <a:r>
              <a:rPr lang="en-US" sz="2700" dirty="0">
                <a:latin typeface="Calibri" panose="020F0502020204030204" pitchFamily="34" charset="0"/>
              </a:rPr>
              <a:t>.” </a:t>
            </a:r>
            <a:r>
              <a:rPr lang="en-US" sz="2700" baseline="30000" dirty="0">
                <a:latin typeface="Calibri" panose="020F0502020204030204" pitchFamily="34" charset="0"/>
              </a:rPr>
              <a:t>27 </a:t>
            </a:r>
            <a:r>
              <a:rPr lang="en-US" sz="2700" dirty="0">
                <a:latin typeface="Calibri" panose="020F0502020204030204" pitchFamily="34" charset="0"/>
              </a:rPr>
              <a:t>God created man in His own image, in the image of God He created him; male and female He created them. </a:t>
            </a:r>
            <a:r>
              <a:rPr lang="en-US" sz="2700" baseline="30000" dirty="0">
                <a:latin typeface="Calibri" panose="020F0502020204030204" pitchFamily="34" charset="0"/>
              </a:rPr>
              <a:t>28 </a:t>
            </a:r>
            <a:r>
              <a:rPr lang="en-US" sz="2700" dirty="0">
                <a:latin typeface="Calibri" panose="020F0502020204030204" pitchFamily="34" charset="0"/>
              </a:rPr>
              <a:t>God blessed them; and God said to them, “Be fruitful and multiply, and fill the earth, and </a:t>
            </a:r>
            <a:r>
              <a:rPr lang="en-US" sz="2700" b="1" u="sng" dirty="0">
                <a:solidFill>
                  <a:srgbClr val="FFFFCC"/>
                </a:solidFill>
                <a:latin typeface="Calibri" panose="020F0502020204030204" pitchFamily="34" charset="0"/>
              </a:rPr>
              <a:t>subdue it; and rule over the fish of the sea and over the birds of the sky and over every living thing that moves on the earth</a:t>
            </a:r>
            <a:r>
              <a:rPr lang="en-US" sz="2700" dirty="0">
                <a:latin typeface="Calibri" panose="020F0502020204030204" pitchFamily="34" charset="0"/>
              </a:rPr>
              <a:t>.”</a:t>
            </a:r>
          </a:p>
        </p:txBody>
      </p:sp>
    </p:spTree>
    <p:extLst>
      <p:ext uri="{BB962C8B-B14F-4D97-AF65-F5344CB8AC3E}">
        <p14:creationId xmlns:p14="http://schemas.microsoft.com/office/powerpoint/2010/main" val="1679158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67865" y="152403"/>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6" y="152403"/>
            <a:ext cx="8791575" cy="4601260"/>
          </a:xfrm>
          <a:prstGeom prst="rect">
            <a:avLst/>
          </a:prstGeom>
          <a:noFill/>
          <a:ln w="28575">
            <a:noFill/>
            <a:miter lim="800000"/>
            <a:headEnd/>
            <a:tailEnd/>
          </a:ln>
        </p:spPr>
        <p:txBody>
          <a:bodyPr wrap="square">
            <a:spAutoFit/>
          </a:bodyPr>
          <a:lstStyle/>
          <a:p>
            <a:pPr algn="ctr">
              <a:spcAft>
                <a:spcPts val="600"/>
              </a:spcAft>
            </a:pPr>
            <a:r>
              <a:rPr lang="en-US" sz="3200" baseline="30000" dirty="0">
                <a:latin typeface="Calibri" panose="020F0502020204030204" pitchFamily="34" charset="0"/>
              </a:rPr>
              <a:t> </a:t>
            </a:r>
            <a:r>
              <a:rPr lang="en-US" sz="3200" b="1" dirty="0">
                <a:solidFill>
                  <a:schemeClr val="tx2"/>
                </a:solidFill>
                <a:latin typeface="Calibri" panose="020F0502020204030204" pitchFamily="34" charset="0"/>
                <a:ea typeface="+mj-ea"/>
              </a:rPr>
              <a:t>Genesis 2:19-20</a:t>
            </a:r>
          </a:p>
          <a:p>
            <a:pPr algn="just"/>
            <a:r>
              <a:rPr lang="en-US" sz="3200" baseline="30000" dirty="0">
                <a:latin typeface="Calibri" panose="020F0502020204030204" pitchFamily="34" charset="0"/>
              </a:rPr>
              <a:t>19 </a:t>
            </a:r>
            <a:r>
              <a:rPr lang="en-US" sz="3200" dirty="0">
                <a:latin typeface="Calibri" panose="020F0502020204030204" pitchFamily="34" charset="0"/>
              </a:rPr>
              <a:t>Out of the ground the </a:t>
            </a:r>
            <a:r>
              <a:rPr lang="en-US" sz="3200" cap="small" dirty="0">
                <a:latin typeface="Calibri" panose="020F0502020204030204" pitchFamily="34" charset="0"/>
              </a:rPr>
              <a:t>Lord</a:t>
            </a:r>
            <a:r>
              <a:rPr lang="en-US" sz="3200" dirty="0">
                <a:latin typeface="Calibri" panose="020F0502020204030204" pitchFamily="34" charset="0"/>
              </a:rPr>
              <a:t> God formed every beast of the field and every bird of the sky, and brought </a:t>
            </a:r>
            <a:r>
              <a:rPr lang="en-US" sz="3200" i="1" dirty="0">
                <a:latin typeface="Calibri" panose="020F0502020204030204" pitchFamily="34" charset="0"/>
              </a:rPr>
              <a:t>them</a:t>
            </a:r>
            <a:r>
              <a:rPr lang="en-US" sz="3200" dirty="0">
                <a:latin typeface="Calibri" panose="020F0502020204030204" pitchFamily="34" charset="0"/>
              </a:rPr>
              <a:t> to the man to see what he would call them; and whatever the man called a living creature, that was its name. </a:t>
            </a:r>
            <a:r>
              <a:rPr lang="en-US" sz="3200" baseline="30000" dirty="0">
                <a:latin typeface="Calibri" panose="020F0502020204030204" pitchFamily="34" charset="0"/>
              </a:rPr>
              <a:t>20 </a:t>
            </a:r>
            <a:r>
              <a:rPr lang="en-US" sz="3200" dirty="0">
                <a:latin typeface="Calibri" panose="020F0502020204030204" pitchFamily="34" charset="0"/>
              </a:rPr>
              <a:t>The man gave names to all the cattle, and to the birds of the sky, and to every beast of the field, but for Adam there was not found a helper suitable for him.</a:t>
            </a:r>
          </a:p>
        </p:txBody>
      </p:sp>
    </p:spTree>
    <p:extLst>
      <p:ext uri="{BB962C8B-B14F-4D97-AF65-F5344CB8AC3E}">
        <p14:creationId xmlns:p14="http://schemas.microsoft.com/office/powerpoint/2010/main" val="1487419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228600"/>
            <a:ext cx="3886200" cy="1143000"/>
          </a:xfrm>
        </p:spPr>
        <p:txBody>
          <a:bodyPr/>
          <a:lstStyle/>
          <a:p>
            <a:pPr>
              <a:defRPr/>
            </a:pPr>
            <a:r>
              <a:rPr lang="en-US" sz="3600" dirty="0">
                <a:solidFill>
                  <a:srgbClr val="00FFFF"/>
                </a:solidFill>
              </a:rPr>
              <a:t>Introductory Lesson</a:t>
            </a:r>
          </a:p>
        </p:txBody>
      </p:sp>
      <p:sp>
        <p:nvSpPr>
          <p:cNvPr id="12291" name="Content Placeholder 2"/>
          <p:cNvSpPr>
            <a:spLocks noGrp="1"/>
          </p:cNvSpPr>
          <p:nvPr>
            <p:ph idx="1"/>
          </p:nvPr>
        </p:nvSpPr>
        <p:spPr>
          <a:xfrm>
            <a:off x="2895601" y="1600200"/>
            <a:ext cx="6013450" cy="2792413"/>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Kingdom confusion illustrations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Series outline</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An important distinction</a:t>
            </a:r>
          </a:p>
        </p:txBody>
      </p:sp>
      <p:pic>
        <p:nvPicPr>
          <p:cNvPr id="7"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228600" y="1676400"/>
            <a:ext cx="2300521" cy="2363984"/>
          </a:xfrm>
          <a:prstGeom prst="rect">
            <a:avLst/>
          </a:prstGeom>
          <a:noFill/>
          <a:ln w="9525">
            <a:noFill/>
            <a:miter lim="800000"/>
            <a:headEnd/>
            <a:tailEnd/>
          </a:ln>
        </p:spPr>
      </p:pic>
      <p:pic>
        <p:nvPicPr>
          <p:cNvPr id="8"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285331" y="4295775"/>
            <a:ext cx="2573338" cy="1724025"/>
          </a:xfrm>
          <a:prstGeom prst="rect">
            <a:avLst/>
          </a:prstGeom>
          <a:noFill/>
          <a:ln w="9525">
            <a:noFill/>
            <a:miter lim="800000"/>
            <a:headEnd/>
            <a:tailEnd/>
          </a:ln>
        </p:spPr>
      </p:pic>
    </p:spTree>
    <p:extLst>
      <p:ext uri="{BB962C8B-B14F-4D97-AF65-F5344CB8AC3E}">
        <p14:creationId xmlns:p14="http://schemas.microsoft.com/office/powerpoint/2010/main" val="3761786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67865" y="152403"/>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6" y="152403"/>
            <a:ext cx="8791575" cy="4601260"/>
          </a:xfrm>
          <a:prstGeom prst="rect">
            <a:avLst/>
          </a:prstGeom>
          <a:noFill/>
          <a:ln w="28575">
            <a:noFill/>
            <a:miter lim="800000"/>
            <a:headEnd/>
            <a:tailEnd/>
          </a:ln>
        </p:spPr>
        <p:txBody>
          <a:bodyPr wrap="square">
            <a:spAutoFit/>
          </a:bodyPr>
          <a:lstStyle/>
          <a:p>
            <a:pPr algn="ctr">
              <a:spcAft>
                <a:spcPts val="600"/>
              </a:spcAft>
            </a:pPr>
            <a:r>
              <a:rPr lang="en-US" sz="3200" baseline="30000" dirty="0">
                <a:latin typeface="Calibri" panose="020F0502020204030204" pitchFamily="34" charset="0"/>
              </a:rPr>
              <a:t> </a:t>
            </a:r>
            <a:r>
              <a:rPr lang="en-US" sz="3200" b="1" dirty="0">
                <a:solidFill>
                  <a:schemeClr val="tx2"/>
                </a:solidFill>
                <a:latin typeface="Calibri" panose="020F0502020204030204" pitchFamily="34" charset="0"/>
                <a:ea typeface="+mj-ea"/>
              </a:rPr>
              <a:t>Genesis 2:19-20</a:t>
            </a:r>
          </a:p>
          <a:p>
            <a:pPr algn="just"/>
            <a:r>
              <a:rPr lang="en-US" sz="3200" baseline="30000" dirty="0">
                <a:latin typeface="Calibri" panose="020F0502020204030204" pitchFamily="34" charset="0"/>
              </a:rPr>
              <a:t>19 </a:t>
            </a:r>
            <a:r>
              <a:rPr lang="en-US" sz="3200" dirty="0">
                <a:latin typeface="Calibri" panose="020F0502020204030204" pitchFamily="34" charset="0"/>
              </a:rPr>
              <a:t>Out of the ground the </a:t>
            </a:r>
            <a:r>
              <a:rPr lang="en-US" sz="3200" cap="small" dirty="0">
                <a:latin typeface="Calibri" panose="020F0502020204030204" pitchFamily="34" charset="0"/>
              </a:rPr>
              <a:t>Lord</a:t>
            </a:r>
            <a:r>
              <a:rPr lang="en-US" sz="3200" dirty="0">
                <a:latin typeface="Calibri" panose="020F0502020204030204" pitchFamily="34" charset="0"/>
              </a:rPr>
              <a:t> God formed every beast of the field and every bird of the sky, and brought </a:t>
            </a:r>
            <a:r>
              <a:rPr lang="en-US" sz="3200" i="1" dirty="0">
                <a:latin typeface="Calibri" panose="020F0502020204030204" pitchFamily="34" charset="0"/>
              </a:rPr>
              <a:t>them</a:t>
            </a:r>
            <a:r>
              <a:rPr lang="en-US" sz="3200" dirty="0">
                <a:latin typeface="Calibri" panose="020F0502020204030204" pitchFamily="34" charset="0"/>
              </a:rPr>
              <a:t> to the man </a:t>
            </a:r>
            <a:r>
              <a:rPr lang="en-US" sz="3200" b="1" u="sng" dirty="0">
                <a:solidFill>
                  <a:srgbClr val="FFFFCC"/>
                </a:solidFill>
                <a:latin typeface="Calibri" panose="020F0502020204030204" pitchFamily="34" charset="0"/>
              </a:rPr>
              <a:t>to see what he would call them</a:t>
            </a:r>
            <a:r>
              <a:rPr lang="en-US" sz="3200" dirty="0">
                <a:latin typeface="Calibri" panose="020F0502020204030204" pitchFamily="34" charset="0"/>
              </a:rPr>
              <a:t>; and </a:t>
            </a:r>
            <a:r>
              <a:rPr lang="en-US" sz="3200" b="1" u="sng" dirty="0">
                <a:solidFill>
                  <a:srgbClr val="FFFFCC"/>
                </a:solidFill>
                <a:latin typeface="Calibri" panose="020F0502020204030204" pitchFamily="34" charset="0"/>
              </a:rPr>
              <a:t>whatever the man called a living creature</a:t>
            </a:r>
            <a:r>
              <a:rPr lang="en-US" sz="3200" dirty="0">
                <a:latin typeface="Calibri" panose="020F0502020204030204" pitchFamily="34" charset="0"/>
              </a:rPr>
              <a:t>, that was its name. </a:t>
            </a:r>
            <a:r>
              <a:rPr lang="en-US" sz="3200" baseline="30000" dirty="0">
                <a:latin typeface="Calibri" panose="020F0502020204030204" pitchFamily="34" charset="0"/>
              </a:rPr>
              <a:t>20 </a:t>
            </a:r>
            <a:r>
              <a:rPr lang="en-US" sz="3200" b="1" u="sng" dirty="0">
                <a:solidFill>
                  <a:srgbClr val="FFFFCC"/>
                </a:solidFill>
                <a:latin typeface="Calibri" panose="020F0502020204030204" pitchFamily="34" charset="0"/>
              </a:rPr>
              <a:t>The man gave names to al</a:t>
            </a:r>
            <a:r>
              <a:rPr lang="en-US" sz="3200" u="sng" dirty="0">
                <a:solidFill>
                  <a:srgbClr val="FFFFCC"/>
                </a:solidFill>
                <a:latin typeface="Calibri" panose="020F0502020204030204" pitchFamily="34" charset="0"/>
              </a:rPr>
              <a:t>l</a:t>
            </a:r>
            <a:r>
              <a:rPr lang="en-US" sz="3200" dirty="0">
                <a:latin typeface="Calibri" panose="020F0502020204030204" pitchFamily="34" charset="0"/>
              </a:rPr>
              <a:t> the cattle, and to the birds of the sky, and to every beast of the field, but for Adam there was not found a helper suitable for him.</a:t>
            </a:r>
          </a:p>
        </p:txBody>
      </p:sp>
    </p:spTree>
    <p:extLst>
      <p:ext uri="{BB962C8B-B14F-4D97-AF65-F5344CB8AC3E}">
        <p14:creationId xmlns:p14="http://schemas.microsoft.com/office/powerpoint/2010/main" val="1963959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838200" y="228600"/>
            <a:ext cx="7458974" cy="685800"/>
          </a:xfrm>
        </p:spPr>
        <p:txBody>
          <a:bodyPr/>
          <a:lstStyle/>
          <a:p>
            <a:pPr algn="ctr" eaLnBrk="1" hangingPunct="1"/>
            <a:r>
              <a:rPr lang="en-US" sz="4000" dirty="0"/>
              <a:t>Biblical Significance of Naming</a:t>
            </a:r>
          </a:p>
        </p:txBody>
      </p:sp>
      <p:sp>
        <p:nvSpPr>
          <p:cNvPr id="6147" name="Rectangle 3"/>
          <p:cNvSpPr>
            <a:spLocks noGrp="1" noChangeArrowheads="1"/>
          </p:cNvSpPr>
          <p:nvPr>
            <p:ph type="body" idx="1"/>
          </p:nvPr>
        </p:nvSpPr>
        <p:spPr>
          <a:xfrm>
            <a:off x="4572000" y="1219200"/>
            <a:ext cx="4191000" cy="3886200"/>
          </a:xfrm>
        </p:spPr>
        <p:txBody>
          <a:bodyPr/>
          <a:lstStyle/>
          <a:p>
            <a:pPr marL="461963" indent="-461963">
              <a:spcBef>
                <a:spcPts val="0"/>
              </a:spcBef>
              <a:spcAft>
                <a:spcPts val="2400"/>
              </a:spcAft>
              <a:defRPr/>
            </a:pPr>
            <a:r>
              <a:rPr lang="en-US" dirty="0">
                <a:effectLst/>
              </a:rPr>
              <a:t>Genesis 1:8</a:t>
            </a:r>
          </a:p>
          <a:p>
            <a:pPr marL="461963" indent="-461963">
              <a:spcBef>
                <a:spcPts val="0"/>
              </a:spcBef>
              <a:spcAft>
                <a:spcPts val="2400"/>
              </a:spcAft>
              <a:defRPr/>
            </a:pPr>
            <a:r>
              <a:rPr lang="en-US" dirty="0">
                <a:effectLst/>
              </a:rPr>
              <a:t>Numbers 32:37-38</a:t>
            </a:r>
          </a:p>
          <a:p>
            <a:pPr marL="461963" indent="-461963">
              <a:spcBef>
                <a:spcPts val="0"/>
              </a:spcBef>
              <a:spcAft>
                <a:spcPts val="2400"/>
              </a:spcAft>
              <a:defRPr/>
            </a:pPr>
            <a:r>
              <a:rPr lang="en-US" dirty="0">
                <a:effectLst/>
              </a:rPr>
              <a:t>2 Kings 23:24</a:t>
            </a:r>
          </a:p>
          <a:p>
            <a:pPr marL="461963" indent="-461963">
              <a:spcBef>
                <a:spcPts val="0"/>
              </a:spcBef>
              <a:spcAft>
                <a:spcPts val="2400"/>
              </a:spcAft>
              <a:defRPr/>
            </a:pPr>
            <a:r>
              <a:rPr lang="en-US" dirty="0">
                <a:effectLst/>
              </a:rPr>
              <a:t>2 Kings 24:17</a:t>
            </a:r>
          </a:p>
          <a:p>
            <a:pPr marL="461963" indent="-461963">
              <a:spcBef>
                <a:spcPts val="0"/>
              </a:spcBef>
              <a:spcAft>
                <a:spcPts val="2400"/>
              </a:spcAft>
              <a:defRPr/>
            </a:pPr>
            <a:r>
              <a:rPr lang="en-US" dirty="0">
                <a:effectLst/>
              </a:rPr>
              <a:t>Daniel 1:6-7</a:t>
            </a:r>
          </a:p>
          <a:p>
            <a:pPr eaLnBrk="1" hangingPunct="1">
              <a:lnSpc>
                <a:spcPct val="90000"/>
              </a:lnSpc>
              <a:buFont typeface="Wingdings" pitchFamily="2" charset="2"/>
              <a:buNone/>
              <a:defRPr/>
            </a:pPr>
            <a:endParaRPr lang="en-US" sz="2800" dirty="0"/>
          </a:p>
        </p:txBody>
      </p:sp>
      <p:pic>
        <p:nvPicPr>
          <p:cNvPr id="1026" name="Picture 2" descr="Image result for biblical nami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400" y="1371600"/>
            <a:ext cx="3657600" cy="45349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05100" y="6324600"/>
            <a:ext cx="3733800" cy="369332"/>
          </a:xfrm>
          <a:prstGeom prst="rect">
            <a:avLst/>
          </a:prstGeom>
          <a:noFill/>
        </p:spPr>
        <p:txBody>
          <a:bodyPr wrap="square" rtlCol="0">
            <a:spAutoFit/>
          </a:bodyPr>
          <a:lstStyle/>
          <a:p>
            <a:pPr algn="ctr">
              <a:spcBef>
                <a:spcPct val="50000"/>
              </a:spcBef>
            </a:pPr>
            <a:r>
              <a:rPr lang="en-US" sz="1800" dirty="0">
                <a:latin typeface="Calibri" panose="020F0502020204030204" pitchFamily="34" charset="0"/>
              </a:rPr>
              <a:t>Fruchtenbaum, </a:t>
            </a:r>
            <a:r>
              <a:rPr lang="en-US" sz="1800" i="1" dirty="0">
                <a:latin typeface="Calibri" panose="020F0502020204030204" pitchFamily="34" charset="0"/>
              </a:rPr>
              <a:t>Genesis</a:t>
            </a:r>
            <a:r>
              <a:rPr lang="en-US" sz="1800" dirty="0">
                <a:latin typeface="Calibri" panose="020F0502020204030204" pitchFamily="34" charset="0"/>
              </a:rPr>
              <a:t>, 84</a:t>
            </a:r>
          </a:p>
        </p:txBody>
      </p:sp>
    </p:spTree>
    <p:extLst>
      <p:ext uri="{BB962C8B-B14F-4D97-AF65-F5344CB8AC3E}">
        <p14:creationId xmlns:p14="http://schemas.microsoft.com/office/powerpoint/2010/main" val="1937778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609600" y="169686"/>
            <a:ext cx="79248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Genesis 5:29 (NASB)</a:t>
            </a:r>
          </a:p>
          <a:p>
            <a:pPr algn="just"/>
            <a:r>
              <a:rPr lang="en-US" altLang="en-US" sz="4000" dirty="0">
                <a:latin typeface="Calibri" panose="020F0502020204030204" pitchFamily="34" charset="0"/>
              </a:rPr>
              <a:t>“</a:t>
            </a:r>
            <a:r>
              <a:rPr lang="en-US" sz="4000" dirty="0">
                <a:latin typeface="Calibri" panose="020F0502020204030204" pitchFamily="34" charset="0"/>
              </a:rPr>
              <a:t>Now he </a:t>
            </a:r>
            <a:r>
              <a:rPr lang="en-US" sz="4000" b="1" u="sng" dirty="0">
                <a:solidFill>
                  <a:srgbClr val="FFFFCC"/>
                </a:solidFill>
                <a:latin typeface="Calibri" panose="020F0502020204030204" pitchFamily="34" charset="0"/>
              </a:rPr>
              <a:t>called his name Noah</a:t>
            </a:r>
            <a:r>
              <a:rPr lang="en-US" sz="4000" dirty="0">
                <a:latin typeface="Calibri" panose="020F0502020204030204" pitchFamily="34" charset="0"/>
              </a:rPr>
              <a:t>, saying, ‘This one will give us rest from our work and from the toil of our hands </a:t>
            </a:r>
            <a:r>
              <a:rPr lang="en-US" sz="4000" i="1" dirty="0">
                <a:latin typeface="Calibri" panose="020F0502020204030204" pitchFamily="34" charset="0"/>
              </a:rPr>
              <a:t>arising</a:t>
            </a:r>
            <a:r>
              <a:rPr lang="en-US" sz="4000" dirty="0">
                <a:latin typeface="Calibri" panose="020F0502020204030204" pitchFamily="34" charset="0"/>
              </a:rPr>
              <a:t> from the ground which the </a:t>
            </a:r>
            <a:r>
              <a:rPr lang="en-US" sz="4000" cap="small" dirty="0">
                <a:latin typeface="Calibri" panose="020F0502020204030204" pitchFamily="34" charset="0"/>
              </a:rPr>
              <a:t>Lord</a:t>
            </a:r>
            <a:r>
              <a:rPr lang="en-US" sz="4000" dirty="0">
                <a:latin typeface="Calibri" panose="020F0502020204030204" pitchFamily="34" charset="0"/>
              </a:rPr>
              <a:t> has cursed.’”</a:t>
            </a:r>
          </a:p>
        </p:txBody>
      </p:sp>
    </p:spTree>
    <p:extLst>
      <p:ext uri="{BB962C8B-B14F-4D97-AF65-F5344CB8AC3E}">
        <p14:creationId xmlns:p14="http://schemas.microsoft.com/office/powerpoint/2010/main" val="4045666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828800" y="228600"/>
            <a:ext cx="5486400" cy="1143000"/>
          </a:xfrm>
        </p:spPr>
        <p:txBody>
          <a:bodyPr/>
          <a:lstStyle/>
          <a:p>
            <a:pPr algn="ctr"/>
            <a:r>
              <a:rPr lang="en-US" altLang="en-US" sz="4000" dirty="0"/>
              <a:t>Changing of the Names </a:t>
            </a:r>
            <a:r>
              <a:rPr lang="en-US" altLang="en-US" sz="2800" dirty="0"/>
              <a:t>(Dan. 1:6)</a:t>
            </a:r>
            <a:endParaRPr lang="en-US" altLang="en-US" sz="4000" dirty="0"/>
          </a:p>
        </p:txBody>
      </p:sp>
      <p:sp>
        <p:nvSpPr>
          <p:cNvPr id="30723" name="Rectangle 3"/>
          <p:cNvSpPr>
            <a:spLocks noGrp="1" noChangeArrowheads="1"/>
          </p:cNvSpPr>
          <p:nvPr>
            <p:ph type="body" idx="1"/>
          </p:nvPr>
        </p:nvSpPr>
        <p:spPr>
          <a:xfrm>
            <a:off x="1028700" y="1589518"/>
            <a:ext cx="7086600" cy="4471557"/>
          </a:xfrm>
        </p:spPr>
        <p:txBody>
          <a:bodyPr/>
          <a:lstStyle/>
          <a:p>
            <a:pPr marL="457200" indent="-457200">
              <a:spcBef>
                <a:spcPts val="0"/>
              </a:spcBef>
              <a:spcAft>
                <a:spcPts val="2400"/>
              </a:spcAft>
            </a:pPr>
            <a:r>
              <a:rPr lang="en-US" altLang="en-US" dirty="0"/>
              <a:t>Jewish names (Deut. 6:6-7; Prov. 22:6)</a:t>
            </a:r>
          </a:p>
          <a:p>
            <a:pPr marL="914400" lvl="1" indent="-457200">
              <a:spcBef>
                <a:spcPts val="0"/>
              </a:spcBef>
              <a:spcAft>
                <a:spcPts val="2400"/>
              </a:spcAft>
            </a:pPr>
            <a:r>
              <a:rPr lang="en-US" altLang="en-US" dirty="0"/>
              <a:t>Daniel-God is my judge</a:t>
            </a:r>
          </a:p>
          <a:p>
            <a:pPr marL="914400" lvl="1" indent="-457200">
              <a:spcBef>
                <a:spcPts val="0"/>
              </a:spcBef>
              <a:spcAft>
                <a:spcPts val="2400"/>
              </a:spcAft>
            </a:pPr>
            <a:r>
              <a:rPr lang="en-US" altLang="en-US" dirty="0" err="1"/>
              <a:t>Hananiah</a:t>
            </a:r>
            <a:r>
              <a:rPr lang="en-US" altLang="en-US" dirty="0"/>
              <a:t>-Yahweh is gracious</a:t>
            </a:r>
          </a:p>
          <a:p>
            <a:pPr marL="914400" lvl="1" indent="-457200">
              <a:spcBef>
                <a:spcPts val="0"/>
              </a:spcBef>
              <a:spcAft>
                <a:spcPts val="2400"/>
              </a:spcAft>
            </a:pPr>
            <a:r>
              <a:rPr lang="en-US" altLang="en-US" dirty="0" err="1"/>
              <a:t>Mishael</a:t>
            </a:r>
            <a:r>
              <a:rPr lang="en-US" altLang="en-US" dirty="0"/>
              <a:t>-Who is what God is?</a:t>
            </a:r>
          </a:p>
          <a:p>
            <a:pPr marL="914400" lvl="1" indent="-457200">
              <a:spcBef>
                <a:spcPts val="0"/>
              </a:spcBef>
              <a:spcAft>
                <a:spcPts val="2400"/>
              </a:spcAft>
            </a:pPr>
            <a:r>
              <a:rPr lang="en-US" altLang="en-US" dirty="0" err="1"/>
              <a:t>Azariah</a:t>
            </a:r>
            <a:r>
              <a:rPr lang="en-US" altLang="en-US" dirty="0"/>
              <a:t>-Yahweh has helped</a:t>
            </a:r>
            <a:endParaRPr lang="en-US" altLang="en-US" sz="2800" dirty="0"/>
          </a:p>
        </p:txBody>
      </p:sp>
    </p:spTree>
    <p:extLst>
      <p:ext uri="{BB962C8B-B14F-4D97-AF65-F5344CB8AC3E}">
        <p14:creationId xmlns:p14="http://schemas.microsoft.com/office/powerpoint/2010/main" val="17983342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790700" y="228600"/>
            <a:ext cx="5562600" cy="1143000"/>
          </a:xfrm>
        </p:spPr>
        <p:txBody>
          <a:bodyPr/>
          <a:lstStyle/>
          <a:p>
            <a:pPr algn="ctr"/>
            <a:r>
              <a:rPr lang="en-US" altLang="en-US" sz="4000" dirty="0"/>
              <a:t>Changing of the Names </a:t>
            </a:r>
            <a:r>
              <a:rPr lang="en-US" altLang="en-US" sz="2800" dirty="0"/>
              <a:t>(Dan. 1:7)</a:t>
            </a:r>
          </a:p>
        </p:txBody>
      </p:sp>
      <p:sp>
        <p:nvSpPr>
          <p:cNvPr id="31747" name="Rectangle 3"/>
          <p:cNvSpPr>
            <a:spLocks noGrp="1" noChangeArrowheads="1"/>
          </p:cNvSpPr>
          <p:nvPr>
            <p:ph type="body" idx="1"/>
          </p:nvPr>
        </p:nvSpPr>
        <p:spPr>
          <a:xfrm>
            <a:off x="926703" y="1600200"/>
            <a:ext cx="7290594" cy="4460875"/>
          </a:xfrm>
        </p:spPr>
        <p:txBody>
          <a:bodyPr/>
          <a:lstStyle/>
          <a:p>
            <a:pPr marL="457200" indent="-457200">
              <a:spcBef>
                <a:spcPts val="0"/>
              </a:spcBef>
              <a:spcAft>
                <a:spcPts val="2400"/>
              </a:spcAft>
            </a:pPr>
            <a:r>
              <a:rPr lang="en-US" altLang="en-US" dirty="0"/>
              <a:t>Babylonian names (Gen 2:19; Rom 12:2)</a:t>
            </a:r>
          </a:p>
          <a:p>
            <a:pPr marL="914400" lvl="1" indent="-457200">
              <a:spcBef>
                <a:spcPts val="0"/>
              </a:spcBef>
              <a:spcAft>
                <a:spcPts val="2400"/>
              </a:spcAft>
            </a:pPr>
            <a:r>
              <a:rPr lang="en-US" altLang="en-US" dirty="0" err="1"/>
              <a:t>Beltshazzar</a:t>
            </a:r>
            <a:r>
              <a:rPr lang="en-US" altLang="en-US" dirty="0"/>
              <a:t>-Lady protect the king</a:t>
            </a:r>
          </a:p>
          <a:p>
            <a:pPr marL="914400" lvl="1" indent="-457200">
              <a:spcBef>
                <a:spcPts val="0"/>
              </a:spcBef>
              <a:spcAft>
                <a:spcPts val="2400"/>
              </a:spcAft>
            </a:pPr>
            <a:r>
              <a:rPr lang="en-US" altLang="en-US" dirty="0"/>
              <a:t>Shadrach-I am fearful of God</a:t>
            </a:r>
          </a:p>
          <a:p>
            <a:pPr marL="914400" lvl="1" indent="-457200">
              <a:spcBef>
                <a:spcPts val="0"/>
              </a:spcBef>
              <a:spcAft>
                <a:spcPts val="2400"/>
              </a:spcAft>
            </a:pPr>
            <a:r>
              <a:rPr lang="en-US" altLang="en-US" dirty="0"/>
              <a:t>Meshach-I am of little account</a:t>
            </a:r>
          </a:p>
          <a:p>
            <a:pPr marL="914400" lvl="1" indent="-457200">
              <a:spcBef>
                <a:spcPts val="0"/>
              </a:spcBef>
              <a:spcAft>
                <a:spcPts val="2400"/>
              </a:spcAft>
            </a:pPr>
            <a:r>
              <a:rPr lang="en-US" altLang="en-US" dirty="0"/>
              <a:t>Abed-</a:t>
            </a:r>
            <a:r>
              <a:rPr lang="en-US" altLang="en-US" dirty="0" err="1"/>
              <a:t>nego</a:t>
            </a:r>
            <a:r>
              <a:rPr lang="en-US" altLang="en-US" dirty="0"/>
              <a:t>-Servant of Nebo</a:t>
            </a:r>
            <a:endParaRPr lang="en-US" altLang="en-US" sz="2800" dirty="0"/>
          </a:p>
        </p:txBody>
      </p:sp>
    </p:spTree>
    <p:extLst>
      <p:ext uri="{BB962C8B-B14F-4D97-AF65-F5344CB8AC3E}">
        <p14:creationId xmlns:p14="http://schemas.microsoft.com/office/powerpoint/2010/main" val="41675513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463" y="228111"/>
            <a:ext cx="7773074" cy="5639289"/>
          </a:xfrm>
          <a:prstGeom prst="rect">
            <a:avLst/>
          </a:prstGeom>
        </p:spPr>
      </p:pic>
    </p:spTree>
    <p:extLst>
      <p:ext uri="{BB962C8B-B14F-4D97-AF65-F5344CB8AC3E}">
        <p14:creationId xmlns:p14="http://schemas.microsoft.com/office/powerpoint/2010/main" val="35344690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600200" y="228600"/>
            <a:ext cx="5943600" cy="1143000"/>
          </a:xfrm>
        </p:spPr>
        <p:txBody>
          <a:bodyPr/>
          <a:lstStyle/>
          <a:p>
            <a:pPr algn="ctr" eaLnBrk="1" hangingPunct="1"/>
            <a:r>
              <a:rPr lang="en-US" altLang="en-US" sz="4000" dirty="0"/>
              <a:t>Results of Adam &amp; Eve’s Sin </a:t>
            </a:r>
            <a:br>
              <a:rPr lang="en-US" altLang="en-US" sz="4000" dirty="0"/>
            </a:br>
            <a:r>
              <a:rPr lang="en-US" altLang="en-US" sz="2800" dirty="0"/>
              <a:t>(Genesis 3:7-13)</a:t>
            </a:r>
            <a:endParaRPr lang="en-US" altLang="en-US" dirty="0"/>
          </a:p>
        </p:txBody>
      </p:sp>
      <p:sp>
        <p:nvSpPr>
          <p:cNvPr id="33795" name="Rectangle 3"/>
          <p:cNvSpPr>
            <a:spLocks noGrp="1" noChangeArrowheads="1"/>
          </p:cNvSpPr>
          <p:nvPr>
            <p:ph type="body" idx="1"/>
          </p:nvPr>
        </p:nvSpPr>
        <p:spPr>
          <a:xfrm>
            <a:off x="2133600" y="1603050"/>
            <a:ext cx="6934200" cy="3124200"/>
          </a:xfrm>
        </p:spPr>
        <p:txBody>
          <a:bodyPr/>
          <a:lstStyle/>
          <a:p>
            <a:pPr marL="457200" indent="-457200">
              <a:spcBef>
                <a:spcPts val="0"/>
              </a:spcBef>
              <a:spcAft>
                <a:spcPts val="2400"/>
              </a:spcAft>
              <a:defRPr/>
            </a:pPr>
            <a:r>
              <a:rPr lang="en-US" dirty="0"/>
              <a:t>Religion (3:7)</a:t>
            </a:r>
          </a:p>
          <a:p>
            <a:pPr marL="457200" indent="-457200">
              <a:spcBef>
                <a:spcPts val="0"/>
              </a:spcBef>
              <a:spcAft>
                <a:spcPts val="2400"/>
              </a:spcAft>
              <a:defRPr/>
            </a:pPr>
            <a:r>
              <a:rPr lang="en-US" dirty="0"/>
              <a:t>Broken fellowship (3:8-10)</a:t>
            </a:r>
          </a:p>
          <a:p>
            <a:pPr marL="457200" indent="-457200">
              <a:spcBef>
                <a:spcPts val="0"/>
              </a:spcBef>
              <a:spcAft>
                <a:spcPts val="2400"/>
              </a:spcAft>
              <a:defRPr/>
            </a:pPr>
            <a:r>
              <a:rPr lang="en-US" dirty="0"/>
              <a:t>“Buck passing” (3:11-13)</a:t>
            </a:r>
          </a:p>
          <a:p>
            <a:pPr marL="457200" indent="-457200">
              <a:spcBef>
                <a:spcPts val="0"/>
              </a:spcBef>
              <a:spcAft>
                <a:spcPts val="2400"/>
              </a:spcAft>
              <a:defRPr/>
            </a:pPr>
            <a:r>
              <a:rPr lang="en-US" dirty="0"/>
              <a:t>Reversal creation hierarchy (3:11-13)</a:t>
            </a:r>
          </a:p>
        </p:txBody>
      </p:sp>
      <p:pic>
        <p:nvPicPr>
          <p:cNvPr id="19460" name="Picture 4" descr="C:\Users\awoods\AppData\Local\Microsoft\Windows\Temporary Internet Files\Content.IE5\ELKXEO2H\MCj03536290000[1].wmf"/>
          <p:cNvPicPr>
            <a:picLocks noChangeAspect="1" noChangeArrowheads="1"/>
          </p:cNvPicPr>
          <p:nvPr/>
        </p:nvPicPr>
        <p:blipFill>
          <a:blip r:embed="rId2" cstate="email">
            <a:extLst>
              <a:ext uri="{28A0092B-C50C-407E-A947-70E740481C1C}">
                <a14:useLocalDpi xmlns:a14="http://schemas.microsoft.com/office/drawing/2010/main"/>
              </a:ext>
            </a:extLst>
          </a:blip>
          <a:srcRect l="52481"/>
          <a:stretch>
            <a:fillRect/>
          </a:stretch>
        </p:blipFill>
        <p:spPr bwMode="auto">
          <a:xfrm>
            <a:off x="212221" y="1707825"/>
            <a:ext cx="16764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22347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600200" y="228600"/>
            <a:ext cx="5943600" cy="1143000"/>
          </a:xfrm>
        </p:spPr>
        <p:txBody>
          <a:bodyPr/>
          <a:lstStyle/>
          <a:p>
            <a:pPr algn="ctr" eaLnBrk="1" hangingPunct="1"/>
            <a:r>
              <a:rPr lang="en-US" altLang="en-US" sz="4000" dirty="0"/>
              <a:t>Results of Adam &amp; Eve’s Sin </a:t>
            </a:r>
            <a:br>
              <a:rPr lang="en-US" altLang="en-US" sz="4000" dirty="0"/>
            </a:br>
            <a:r>
              <a:rPr lang="en-US" altLang="en-US" sz="2800" dirty="0"/>
              <a:t>(Genesis 3:7-13)</a:t>
            </a:r>
            <a:endParaRPr lang="en-US" altLang="en-US" dirty="0"/>
          </a:p>
        </p:txBody>
      </p:sp>
      <p:sp>
        <p:nvSpPr>
          <p:cNvPr id="33795" name="Rectangle 3"/>
          <p:cNvSpPr>
            <a:spLocks noGrp="1" noChangeArrowheads="1"/>
          </p:cNvSpPr>
          <p:nvPr>
            <p:ph type="body" idx="1"/>
          </p:nvPr>
        </p:nvSpPr>
        <p:spPr>
          <a:xfrm>
            <a:off x="2133600" y="1603050"/>
            <a:ext cx="6934200" cy="3124200"/>
          </a:xfrm>
        </p:spPr>
        <p:txBody>
          <a:bodyPr/>
          <a:lstStyle/>
          <a:p>
            <a:pPr marL="457200" indent="-457200">
              <a:spcBef>
                <a:spcPts val="0"/>
              </a:spcBef>
              <a:spcAft>
                <a:spcPts val="2400"/>
              </a:spcAft>
              <a:defRPr/>
            </a:pPr>
            <a:r>
              <a:rPr lang="en-US" dirty="0"/>
              <a:t>Religion (3:7)</a:t>
            </a:r>
          </a:p>
          <a:p>
            <a:pPr marL="457200" indent="-457200">
              <a:spcBef>
                <a:spcPts val="0"/>
              </a:spcBef>
              <a:spcAft>
                <a:spcPts val="2400"/>
              </a:spcAft>
              <a:defRPr/>
            </a:pPr>
            <a:r>
              <a:rPr lang="en-US" dirty="0"/>
              <a:t>Broken fellowship (3:8-10)</a:t>
            </a:r>
          </a:p>
          <a:p>
            <a:pPr marL="457200" indent="-457200">
              <a:spcBef>
                <a:spcPts val="0"/>
              </a:spcBef>
              <a:spcAft>
                <a:spcPts val="2400"/>
              </a:spcAft>
              <a:defRPr/>
            </a:pPr>
            <a:r>
              <a:rPr lang="en-US" dirty="0"/>
              <a:t>“Buck passing” (3:11-13)</a:t>
            </a:r>
          </a:p>
          <a:p>
            <a:pPr marL="457200" indent="-457200">
              <a:spcBef>
                <a:spcPts val="0"/>
              </a:spcBef>
              <a:spcAft>
                <a:spcPts val="2400"/>
              </a:spcAft>
              <a:defRPr/>
            </a:pPr>
            <a:r>
              <a:rPr lang="en-US" b="1" u="sng" dirty="0">
                <a:solidFill>
                  <a:srgbClr val="FFFFCC"/>
                </a:solidFill>
              </a:rPr>
              <a:t>Reversal creation hierarchy (3:11-13)</a:t>
            </a:r>
          </a:p>
        </p:txBody>
      </p:sp>
      <p:pic>
        <p:nvPicPr>
          <p:cNvPr id="19460" name="Picture 4" descr="C:\Users\awoods\AppData\Local\Microsoft\Windows\Temporary Internet Files\Content.IE5\ELKXEO2H\MCj03536290000[1].wmf"/>
          <p:cNvPicPr>
            <a:picLocks noChangeAspect="1" noChangeArrowheads="1"/>
          </p:cNvPicPr>
          <p:nvPr/>
        </p:nvPicPr>
        <p:blipFill>
          <a:blip r:embed="rId2" cstate="email">
            <a:extLst>
              <a:ext uri="{28A0092B-C50C-407E-A947-70E740481C1C}">
                <a14:useLocalDpi xmlns:a14="http://schemas.microsoft.com/office/drawing/2010/main"/>
              </a:ext>
            </a:extLst>
          </a:blip>
          <a:srcRect l="52481"/>
          <a:stretch>
            <a:fillRect/>
          </a:stretch>
        </p:blipFill>
        <p:spPr bwMode="auto">
          <a:xfrm>
            <a:off x="212221" y="1707825"/>
            <a:ext cx="16764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32159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562100" y="228600"/>
            <a:ext cx="6019800" cy="1447800"/>
          </a:xfrm>
        </p:spPr>
        <p:txBody>
          <a:bodyPr/>
          <a:lstStyle/>
          <a:p>
            <a:pPr algn="ctr" eaLnBrk="1" hangingPunct="1"/>
            <a:r>
              <a:rPr lang="en-US" sz="3200" dirty="0"/>
              <a:t>Names &amp; Titles Demonstrating Satan’s Post-Fall, Earthly Authority </a:t>
            </a:r>
            <a:br>
              <a:rPr lang="en-US" sz="2800" dirty="0"/>
            </a:br>
            <a:r>
              <a:rPr lang="en-US" sz="2400" dirty="0"/>
              <a:t>(Job 1:7; 2:2; Luke 4:5-8; Rom. 8:19-22)</a:t>
            </a:r>
            <a:endParaRPr lang="en-US" sz="2800" dirty="0"/>
          </a:p>
        </p:txBody>
      </p:sp>
      <p:sp>
        <p:nvSpPr>
          <p:cNvPr id="6147" name="Rectangle 3"/>
          <p:cNvSpPr>
            <a:spLocks noGrp="1" noChangeArrowheads="1"/>
          </p:cNvSpPr>
          <p:nvPr>
            <p:ph type="body" idx="1"/>
          </p:nvPr>
        </p:nvSpPr>
        <p:spPr>
          <a:xfrm>
            <a:off x="1714300" y="2057399"/>
            <a:ext cx="7353500" cy="4114801"/>
          </a:xfrm>
        </p:spPr>
        <p:txBody>
          <a:bodyPr/>
          <a:lstStyle/>
          <a:p>
            <a:pPr marL="461963" indent="-461963">
              <a:spcBef>
                <a:spcPts val="0"/>
              </a:spcBef>
              <a:spcAft>
                <a:spcPts val="2400"/>
              </a:spcAft>
              <a:defRPr/>
            </a:pPr>
            <a:r>
              <a:rPr lang="en-US" sz="2800" dirty="0">
                <a:effectLst/>
              </a:rPr>
              <a:t>Prince of this world (John 12:31; 14:30; 16:11)</a:t>
            </a:r>
          </a:p>
          <a:p>
            <a:pPr marL="461963" indent="-461963">
              <a:spcBef>
                <a:spcPts val="0"/>
              </a:spcBef>
              <a:spcAft>
                <a:spcPts val="2400"/>
              </a:spcAft>
              <a:defRPr/>
            </a:pPr>
            <a:r>
              <a:rPr lang="en-US" sz="2800" dirty="0">
                <a:effectLst/>
              </a:rPr>
              <a:t>God of this age (2 Cor. 4:4)</a:t>
            </a:r>
          </a:p>
          <a:p>
            <a:pPr marL="461963" indent="-461963">
              <a:spcBef>
                <a:spcPts val="0"/>
              </a:spcBef>
              <a:spcAft>
                <a:spcPts val="2400"/>
              </a:spcAft>
              <a:defRPr/>
            </a:pPr>
            <a:r>
              <a:rPr lang="en-US" sz="2800" dirty="0">
                <a:effectLst/>
              </a:rPr>
              <a:t>Prince and power of the air (Eph. 2:2)</a:t>
            </a:r>
          </a:p>
          <a:p>
            <a:pPr marL="461963" indent="-461963">
              <a:spcBef>
                <a:spcPts val="0"/>
              </a:spcBef>
              <a:spcAft>
                <a:spcPts val="2400"/>
              </a:spcAft>
              <a:defRPr/>
            </a:pPr>
            <a:r>
              <a:rPr lang="en-US" sz="2800" dirty="0">
                <a:effectLst/>
              </a:rPr>
              <a:t>Who the believer wrestles with (Eph. 6:12)</a:t>
            </a:r>
          </a:p>
          <a:p>
            <a:pPr marL="461963" indent="-461963">
              <a:spcBef>
                <a:spcPts val="0"/>
              </a:spcBef>
              <a:spcAft>
                <a:spcPts val="2400"/>
              </a:spcAft>
              <a:defRPr/>
            </a:pPr>
            <a:r>
              <a:rPr lang="en-US" sz="2800" dirty="0">
                <a:effectLst/>
              </a:rPr>
              <a:t>Roaring lion (1 Pet. 5:8)</a:t>
            </a:r>
          </a:p>
          <a:p>
            <a:pPr marL="461963" indent="-461963">
              <a:spcBef>
                <a:spcPts val="0"/>
              </a:spcBef>
              <a:spcAft>
                <a:spcPts val="2400"/>
              </a:spcAft>
              <a:defRPr/>
            </a:pPr>
            <a:r>
              <a:rPr lang="en-US" sz="2800" dirty="0">
                <a:effectLst/>
              </a:rPr>
              <a:t>Whole world lies in his power (1 John 5:19)</a:t>
            </a:r>
            <a:endParaRPr lang="en-US" sz="2800" dirty="0"/>
          </a:p>
        </p:txBody>
      </p:sp>
      <p:pic>
        <p:nvPicPr>
          <p:cNvPr id="66564" name="Picture 2" descr="https://encrypted-tbn2.gstatic.com/images?q=tbn:ANd9GcSBMfbzscRtRxzhQdk5QNPtl4JEhIIZ2ki1w7Rw4zlT093wbKcls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9874" y="2133601"/>
            <a:ext cx="1479176" cy="1905000"/>
          </a:xfrm>
          <a:prstGeom prst="rect">
            <a:avLst/>
          </a:prstGeom>
          <a:noFill/>
          <a:ln w="9525">
            <a:noFill/>
            <a:miter lim="800000"/>
            <a:headEnd/>
            <a:tailEnd/>
          </a:ln>
        </p:spPr>
      </p:pic>
    </p:spTree>
    <p:extLst>
      <p:ext uri="{BB962C8B-B14F-4D97-AF65-F5344CB8AC3E}">
        <p14:creationId xmlns:p14="http://schemas.microsoft.com/office/powerpoint/2010/main" val="19667530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85900" y="228600"/>
            <a:ext cx="6172200" cy="1143000"/>
          </a:xfrm>
        </p:spPr>
        <p:txBody>
          <a:bodyPr/>
          <a:lstStyle/>
          <a:p>
            <a:pPr algn="ctr"/>
            <a:r>
              <a:rPr lang="en-US" sz="3600" dirty="0"/>
              <a:t>Charles Ryrie</a:t>
            </a:r>
            <a:br>
              <a:rPr lang="en-US" sz="3600" dirty="0"/>
            </a:br>
            <a:r>
              <a:rPr lang="en-US" sz="2000" i="1" dirty="0"/>
              <a:t>Basic Theology, </a:t>
            </a:r>
            <a:r>
              <a:rPr lang="en-US" sz="2000" dirty="0"/>
              <a:t>Page 511</a:t>
            </a:r>
          </a:p>
        </p:txBody>
      </p:sp>
      <p:sp>
        <p:nvSpPr>
          <p:cNvPr id="16387" name="Rectangle 3"/>
          <p:cNvSpPr>
            <a:spLocks noGrp="1" noChangeArrowheads="1"/>
          </p:cNvSpPr>
          <p:nvPr>
            <p:ph type="body" idx="1"/>
          </p:nvPr>
        </p:nvSpPr>
        <p:spPr>
          <a:xfrm>
            <a:off x="457200" y="1524000"/>
            <a:ext cx="8229600" cy="4876800"/>
          </a:xfrm>
        </p:spPr>
        <p:txBody>
          <a:bodyPr/>
          <a:lstStyle/>
          <a:p>
            <a:pPr marL="0" indent="0" algn="just">
              <a:buFontTx/>
              <a:buNone/>
              <a:defRPr/>
            </a:pPr>
            <a:r>
              <a:rPr lang="en-US" sz="2800" i="1" dirty="0"/>
              <a:t>“Why is an earthly kingdom necessary? Did He not receive His inheritance when He was raised and exalted in heaven?  </a:t>
            </a:r>
            <a:r>
              <a:rPr lang="en-US" sz="2800" b="1" i="1" u="sng" dirty="0">
                <a:solidFill>
                  <a:srgbClr val="FFFFCC"/>
                </a:solidFill>
              </a:rPr>
              <a:t>Is not His present rule His inheritance? Why does there need to be an earthly kingdom?  Because He must be triumphant in the same arena where He was seemingly defeated.  His rejection by the rulers of this world was on this earth (1  Cor. 2:8). His exaltation must also be on this earth</a:t>
            </a:r>
            <a:r>
              <a:rPr lang="en-US" sz="2800" i="1" dirty="0"/>
              <a:t>. And so it shall be when He comes again to rule this world in righteousness.  He has waited long for His inheritance; soon He shall receive it.”</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437" y="152400"/>
            <a:ext cx="944563" cy="1143000"/>
          </a:xfrm>
          <a:prstGeom prst="rect">
            <a:avLst/>
          </a:prstGeom>
          <a:noFill/>
          <a:ln w="9525">
            <a:noFill/>
            <a:miter lim="800000"/>
            <a:headEnd/>
            <a:tailEnd/>
          </a:ln>
        </p:spPr>
      </p:pic>
    </p:spTree>
    <p:extLst>
      <p:ext uri="{BB962C8B-B14F-4D97-AF65-F5344CB8AC3E}">
        <p14:creationId xmlns:p14="http://schemas.microsoft.com/office/powerpoint/2010/main" val="3032829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228600"/>
            <a:ext cx="3886200" cy="1143000"/>
          </a:xfrm>
        </p:spPr>
        <p:txBody>
          <a:bodyPr/>
          <a:lstStyle/>
          <a:p>
            <a:pPr>
              <a:defRPr/>
            </a:pPr>
            <a:r>
              <a:rPr lang="en-US" sz="3600" dirty="0">
                <a:solidFill>
                  <a:srgbClr val="00FFFF"/>
                </a:solidFill>
              </a:rPr>
              <a:t>Introductory Lesson</a:t>
            </a:r>
          </a:p>
        </p:txBody>
      </p:sp>
      <p:sp>
        <p:nvSpPr>
          <p:cNvPr id="12291" name="Content Placeholder 2"/>
          <p:cNvSpPr>
            <a:spLocks noGrp="1"/>
          </p:cNvSpPr>
          <p:nvPr>
            <p:ph idx="1"/>
          </p:nvPr>
        </p:nvSpPr>
        <p:spPr>
          <a:xfrm>
            <a:off x="2895601" y="1600200"/>
            <a:ext cx="6013450" cy="2792413"/>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rPr>
              <a:t>Kingdom confusion illustrations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Series outline</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An important distinction</a:t>
            </a:r>
          </a:p>
        </p:txBody>
      </p:sp>
      <p:pic>
        <p:nvPicPr>
          <p:cNvPr id="7"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228600" y="1676400"/>
            <a:ext cx="2300521" cy="2363984"/>
          </a:xfrm>
          <a:prstGeom prst="rect">
            <a:avLst/>
          </a:prstGeom>
          <a:noFill/>
          <a:ln w="9525">
            <a:noFill/>
            <a:miter lim="800000"/>
            <a:headEnd/>
            <a:tailEnd/>
          </a:ln>
        </p:spPr>
      </p:pic>
      <p:pic>
        <p:nvPicPr>
          <p:cNvPr id="9"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285331" y="4295775"/>
            <a:ext cx="2573338" cy="1724025"/>
          </a:xfrm>
          <a:prstGeom prst="rect">
            <a:avLst/>
          </a:prstGeom>
          <a:noFill/>
          <a:ln w="9525">
            <a:noFill/>
            <a:miter lim="800000"/>
            <a:headEnd/>
            <a:tailEnd/>
          </a:ln>
        </p:spPr>
      </p:pic>
    </p:spTree>
    <p:extLst>
      <p:ext uri="{BB962C8B-B14F-4D97-AF65-F5344CB8AC3E}">
        <p14:creationId xmlns:p14="http://schemas.microsoft.com/office/powerpoint/2010/main" val="10477094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85900" y="228600"/>
            <a:ext cx="6172200" cy="1143000"/>
          </a:xfrm>
        </p:spPr>
        <p:txBody>
          <a:bodyPr/>
          <a:lstStyle/>
          <a:p>
            <a:pPr algn="ctr"/>
            <a:r>
              <a:rPr lang="en-US" sz="3600" dirty="0"/>
              <a:t>J. Dwight Pentecost</a:t>
            </a:r>
            <a:br>
              <a:rPr lang="en-US" sz="3600" dirty="0"/>
            </a:br>
            <a:r>
              <a:rPr lang="en-US" sz="2000" i="1" dirty="0"/>
              <a:t>Thy kingdom Come, </a:t>
            </a:r>
            <a:r>
              <a:rPr lang="en-US" sz="2000" dirty="0"/>
              <a:t>Page 316</a:t>
            </a:r>
          </a:p>
        </p:txBody>
      </p:sp>
      <p:sp>
        <p:nvSpPr>
          <p:cNvPr id="16387" name="Rectangle 3"/>
          <p:cNvSpPr>
            <a:spLocks noGrp="1" noChangeArrowheads="1"/>
          </p:cNvSpPr>
          <p:nvPr>
            <p:ph type="body" idx="1"/>
          </p:nvPr>
        </p:nvSpPr>
        <p:spPr>
          <a:xfrm>
            <a:off x="457200" y="1524000"/>
            <a:ext cx="8229600" cy="4876800"/>
          </a:xfrm>
        </p:spPr>
        <p:txBody>
          <a:bodyPr/>
          <a:lstStyle/>
          <a:p>
            <a:pPr marL="0" indent="0" algn="just">
              <a:buFontTx/>
              <a:buNone/>
              <a:defRPr/>
            </a:pPr>
            <a:r>
              <a:rPr lang="en-US" i="1" dirty="0"/>
              <a:t>“</a:t>
            </a:r>
            <a:r>
              <a:rPr lang="en-US" dirty="0">
                <a:effectLst/>
              </a:rPr>
              <a:t>Apart from the reign of Christ…here on earth…And apart from this rule, God’s purpose for man would never be brought to conclusion. God’s purpose for the earth would be unrealized and the problem generated by Satan’s rebellion would never be resolved. Thus the physical, literal reign of Christ on the earth is </a:t>
            </a:r>
            <a:r>
              <a:rPr lang="en-US" i="1" dirty="0">
                <a:effectLst/>
              </a:rPr>
              <a:t>a theological and biblical necessity</a:t>
            </a:r>
            <a:r>
              <a:rPr lang="en-US" dirty="0">
                <a:effectLst/>
              </a:rPr>
              <a:t>—unless Satan is victorious over God</a:t>
            </a:r>
            <a:r>
              <a:rPr lang="en-US" i="1" dirty="0"/>
              <a:t>.”</a:t>
            </a:r>
          </a:p>
        </p:txBody>
      </p:sp>
      <p:pic>
        <p:nvPicPr>
          <p:cNvPr id="1026" name="Picture 2" descr="Image result for j. dwight penteco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2032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0515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sp>
        <p:nvSpPr>
          <p:cNvPr id="23558" name="AutoShape 10" descr="data:image/jpeg;base64,/9j/4AAQSkZJRgABAQAAAQABAAD/2wCEAAkGBxQTERUUExIWFRQWFxcZGBgYGRgYHxUcGRgdHBoYIBkaHiggHSElGxgXIjEtJikrLi4uHCAzODMsNygtLisBCgoKBQUFDgUFDisZExkrKysrKysrKysrKysrKysrKysrKysrKysrKysrKysrKysrKysrKysrKysrKysrKysrK//AABEIAOoA2AMBIgACEQEDEQH/xAAcAAEAAgMBAQEAAAAAAAAAAAAABwgDBQYEAQL/xABMEAACAQMABwUDBgkICgMAAAABAgMABBEFBgcSITFBEyJRYXEUMoEII0JSYpEVJDNygpKhscEXU1Rjk7LC0TRDRFWDoqPD0tMYJUX/xAAUAQEAAAAAAAAAAAAAAAAAAAAA/8QAFBEBAAAAAAAAAAAAAAAAAAAAAP/aAAwDAQACEQMRAD8AnGlKUClKUClKUClKUClKUClKUClfCarvtl19e8la1s3Y20IJlePOJTkAklecakgDoSc8e6aCxNKjD5PmkZJtGyCWVpDHOyrvEsVTs0IUZ44yWqT6BSlKBSlKBSlKBSlKBSlKBSlKBSlKBSlKBSlKBSlKBSlKBSlavWfTsdlay3Mp7ka5wObseCoPMnAoOU2x61G0sjDCw9qufm40GS263BmCjy7o8yMZxX51P2aRW+i5LWQDt7qIieQYJUsOCr5ITw8SCetcvs01Xn0jd/hm/J9/et4+h3fdbB5Ih93qSu8ftTTQV+2N6UbRmk59HXfcMrBBk8BKvuYz0kVuB69zxqwNRjts1H9rt/a4Bi6t1JOOcsa8SvDjvLxZfiOoxn2La8PpC3eKcg3Fvugt1lQ53XP2gQQfgetBI9KUoFKUoFKUoFKUoFKUoFKUoFKUoFKUoFKUoFKUoFKUoFQdtIv20vpi30VC3zMUmZmH1gMyH9BN5R9osK77alroujbMspBuZcrCvn1kI8FBz5nA61zewrU17eJ765B7e4Hc3uLLGTvFjnjlzg+gHiaCUrW3WNFjRQqIoVVHAKqjAAHgABWL8Iw9r2PbR9tje7PfXfx47mc4+FePWrWCKwtZLmY91BwUc3Y8FQeZP3cSeAqsz6LvriGfTYLArcht4Z3gc5Lr9lG3F8Of1TQWvqs2jro6E1icMNyDtXRgOXs8pyh9FG43DqhFTfs51yTSdoJRhZkwsyfVfHMfZbmPiOYNcvt21L9qthdwrme3U7wHOSLmR5lOLDyLcyRQSipzxHKvtRnsL1v9rsvZpGzPbALx5vF9Bv0fcPopPOpMoFKUoFKUoFKUoFKUoFKUoFKUoFKUoFKUoFKUoFefSN6kEUk0jbscas7HwCjJr0VCfygdb+6ujYWyzFXn3eOBzji9ScOevBPGg53U20k0/pp7m5BaCLvsh4hUBPYweGCck+OH6mrHVxuyjVP8H6PRHGJ5fnJvJmHBP0VwPDO8etanbHtA/B8IggP41Mpwf5lORk/OJBC+YJ6YIcFtb01JpTSkWjbZgUjkCeTTHg7nyQcPLD881OWitBwwWiWioGhWPsyrAEOCMNvDkd7JJ9TUV7Ddn7xEaRulIdlPYIeahhxlPUEgkDyJPUYmegr3cWsmremEkXeawuMjqe4SN5T4vGSCPEepxYGGVXUMpDKwBBHEMCMgg9QRXLbUdXfbtGzRBd6VR2kWOe+nEAebDeX9KuJ+T/rl2sR0fKcvCpaEn6UeeKZPVSRj7JxyWg5zXXREmgNKxX9qv4rIx7g4AZ/KQHpgjLL4eHczU46u6wW97CJraQSJnB6FWwCVIPIgMK+a0aBivrWS2mHdkHA9UYcVceYOD+zrUGbKNLyaJ0rLo+6O6krCM+CyD8k4z9Fw2OXHeQnlQWIpSlApSlApSlApSlApSlApSlB8ZgBknArwvpu2BwbmEHwMiZ+7NRBthte20zZwXU00VlPGqAq3dEm+43t05XILRbxI5EHpWw/kCtP6VcfdH/40ErR3sbe7Ih9GB/cazb48RURjYFZ/0q4/6f8A41lj2CWPW5uj6GIf9s0Em3OlYI+Mk8SfnOq/vNamfXrRqc9IW3wlRv7pNcvabENGJ7wnk/Pkxn9RVrYjZDoj+h/9a4/9lBp9d9stpbxFbJxcTsO6QD2cf2mJxveg+JFc7sU1O9qkbSt4TI5lYxBuO84PemPjhsgeBUnoK4W41dhvtNNaaOTct+03QwLuFRABJLvMxJBIYjjxyo61aPRej47eGOGJd2OJFRR4BRjn1PietA0npCO3hkmlbdjjUsx8ABn4ny61VSbW2O40wL69iaWHtQxiBHBF4RqAeBxhSRwDcc4zXcbdNdDcSjRtqS6o4E25kmSXOFiAHPdPMfWwOa12WzrZbb29mvtttFNcSHfffVX7LI4Rg+Q546k8wBQabTu3uBeFpaySH60pEYHoF3if2VhsPlAR7vz1k4f+rkDA+feAI/bUiHZ9oz+gW/6gr5/J7oz+gQfqCgjW6+UFx+b0fw8WmwT8BHw++o2tdbhDpUaQt7cRjtGk7EvvAb4IkUOAMA7zY4d3IGDjjZVdQNGD/YLf+zU/vrINRdG/7vtf7FP8qDhJtvlluZW2uS+PdIjVc/nByf8AlqJNomuK6UnSf2ZYHVNwkOX3wDlc90DIy3HHHI8BVmV1L0cP/wA+0/sIj/hrLHqlYL7thaj0giH+GgiXVjbosVokd3DLLcIN0upXEgHusSxyGxz4HOM9cD3f/ICD+hS/rp/lUqpoO2HK2hHpGg/hWQaKg/mIv1F/yoIqj2/Wv0rScejIf4isj7fbPHC1uCfPsx/iNSmNGw/zMf6i/wCVfDouD+Yi/UX/ACoIbuNvbkjstHEr4tKcsPRY8Dj5mv1/LJfyYMOiGI/4r5+KoKmtEAAAAAHAAcAPLFfqgrfp3XXWCWTtBDc26DiqR27hR6llJb4nHkK2mpW2ueNjDpCJ7gk4RokUSbxOAhj7qtx5YwfXPCeZZAqlmICqCSTwAA4kmoF0CZNPae9qDbltZPG6cOapJmNcfWcqWOeQyOgoJx0PePNCkkkLwOwyY33SyccYO6SPP48cHhXyvbSgUpSg5LafqsNIaPkiAzMnzkJ+2o939IZX4g9K8WyDW72+xAkP4xb4jlzzbh3JP0gCD9pWruqgXWqZ9A6eF1GD7JeZZ0HIgkdqo+0rEOOXvAcs0E9V+WcDGSBk4Gep8K/NtOsiK6MGR1DKw4hlYZBHkQajP5QejHk0akyZzbzKzY6KwK5+DFP20EmzTKilnYKo5liAB6k1E22DaXFHa+z2NxHLLOCGkidXEScm7yk4Zs4HgMngcVyurOz60n0WL+80jMYVV3ZEwvZsCQy5feyxbyBO8PEZ57ZLqS2kbwM6H2WFg0pPJ8HKw+Zbr4LnlkZCXtiGpvsdn28q4uLkBjkcY4+aJ5E+8fUA+7XR7SdKyWui7qaJwkioArHoWdVyPPvcPPHOumqBttesct5ex6JtuQkjD8/nJXxuqcfRUMCfPP1RQZtgeqybsmk7nGQzLCXIwuPykpJ65O6D0w3iKmddLQEKRPFhxle+veGM5HHiMceFQ/HsFfc3G0o3Z53ighO7nxx22M+eKzJ8n+Dreyn0jUfxNBI4120dnH4QtP7eLH372K9NzrPZRqGe8t1U8iZY8H048ajMbAbbreTfqpWZNgdl1ubk+nZj/AaCSrjWC1SNZHuoFjYZV2lQKwPIhicH4Vp59o+i0538J/NJb+6DXMW2wnRynLSXL+TOgH/LGD+2t1Z7JtFRqR7IH3gAS7yMeBzwO93fhig+Ptc0QP8AbfuinP7RHXkudtGilHCWR/JYnH98LW5g2b6LQYFhCR9oFz97Emqx686LS10jdQRqyxxysEDZyF5rxPEjBGCeYwaCW9M7fowMWtm7Ho0zBQP0Ezn9YVrbH5QE4XE1lE7eKSNGPuIf99Q2ikkAAkk4AHHJPSpb1y2dvo+wsbyJA01tum5BAYZL9orEcmVWPZnxG70BoNj/APINv93D+3P/AKq2Ghtunb3EEIsN0yypGT22d3fYKCB2YyePLhyrBrhtE0a2is28EJublHj7PcTNuSuHZuHTPd+twPQ42WxvZoLZEvbpc3LDMaEfkFI5kfXIP6Occ6CWqUrz6QvY4YnllcJGilmY8gBQR7tz1haGyW0i4z3jdmAOe5kb/wCsSqceYZvCt3sx1NGjLMRMQ00h35mHLexgKOu6o4eZyeGcVG2pscmnNONpCRSLW1K9mrD6uTFH672ZG54PDqKnigUpSgUpSgVy20fVJdJWTQ8BKp34WPJXA5Ej6LAkH1zjgK6mlBDuxnWx4GbRF8DFPCxEO+efUxZ5cOakEgg8OQzLd/ZpNE8Uiho5FZGU9QwwR9xqF/lAauyJLBpKAEFN1ZWXmjKcxScPiuemEHWpK2e60rpGxjnGBJ7kqj6Mi+9w8DwYeTCgrVrNoO4sryTRplYRtMhUMxVJA3COU/R91sE9CCOlWk1W0FFZWsdvCO4ijvdXY+858STx/ZyFcltf1BXSFuZowRdwodzH+tUZYxHz57vmfOub2B64D2We2uJQBbL2qM592H6Y/NQgHy38eFBJmuGs0Wj7V7iY8BwRM4Mjn3UHrj4AE9KizYtoeW9vZ9MXQGSzCLhgF2GGZR9VV7g58zxytantpNZdLhe8thb5OOIwmeZ+3IQPQDrunM+2NmkMaxxIqRoAFVRgKB0AoM9KUoFKUoFKUoFR1td2erpCAzwri8iU7uP9co49mfPnunx4cjwkWlBWjYLq0l1fmaTBS1CuF+s7EhD6Lgt6hasncwLIjI6hkdSrKRkMGGCCOoINVw0FpaTQusEwuFKRSyOkngY5H3o5h0wO6fHG8OeashFKGUMpDKwBBByCDxBBHMEUFXbzVKC00+lnc59laZd05xlJPyYLeAYhWPk3KrS1EnyhtW+1tI7tFy9u265HPsn8fHdfHpvMa2mxjXv2+27Cdx7VAADk8ZY+AEnmRybnxwfpYoJHqve0zTdxpXSo0Xav8ykgTA5M6jMkjnqE736pI4mpU2o64Lo2yZwR7RJlIF+1ji+PBAc+u6OtcnsK1Ikt1a/uQRLOmI1Od5UYhi7Z6uQuOoA+1gBI2qur8Vhax20I7qDiTzdjxZz5k/dwA4AVtqUoFKUoFKUoFKUoNdrFHC1rOtywWBo3WRicAKRgnPTnw86rhsY1r9h0gImf8XuSI2zwAbPzUmOnE7p8mJPIV2/yg9cAsa6OiPefdec/VUHKJ6kjePgAv1qgWgvHVVdrWrD2GkJd0FYLgs8ZHAEMcvHw4d1uGPDdPWp92X6zC/0dDIX3pkURzDqHUY3iPtABvDj5Gm03VD8J2TQqQsyHtImPLeAI3T5MCR5cDxxig/OyzQNva6NgMAJ7eOOZ3b3nZ0B4+AGcAdPUknr6hzYlrqQRom5RlniMixnyTJaJuPBlIbHTAxwxxmOgUpSgUpSgUpSgUpSgjrbbqn7ZYGWNAZ7bLqQOLIB84nnw7w8186ybEdYlutGRx5+dtgInHlx7Nh5FRj1U17NpuvsWjIQCnaTzBhGnQYGC7nouSPXl4kQTsx1lk0XdxTSqwtbkFXJBwyhivaL4lHBzz4bw60FqJ4VdWR1DKwIZSAQwIwQQeYIqsevVi2hdNrLaruICk0S5ON1uDx5PQkSL6EVZ2OQMAykFSAQQcgg8iD1FRrt31VN3YieNcy2u82BzaM47QfDAb0Vsc6DjdEWraw6be5YMbC3K4DgYKr7sWPtsCzeWRnlU/VGuwG4gOilSNl7ZXkadQRvBmc7jMOfGNVAP2T4GpKoFKUoFKUoFKUoFebSN8kEUk0rbscas7HwCjJr01Bvygtcfd0bCfqvcEffHF+5z+h50HP6maBfTt3pGeaMhZI3Mcp5QzF1MSA/SwgIP2R0yKjO5t2jdo3Uq6MVZTzVlOCPgRVv9Q9X1sbCC3AAZUBkP1pG4ufv4DyArgts+zb2ke2Wcaidc9suVTtV+vkkLvL1zzHmACET7LtbTo6/SRmPYSYjmHTdJ4PjxU8fHG8OtWzVgRkcQf21TbQGq9zeJO1tH2nYKrOo94gkjur9I8CcDjw4ZqedhmuYubUWczfjFuMLnnJEOCn1T3T5BT1NBz21/V2TR95HpmzbB7QdqDxCvjAPD6DjKsPE8+9wlbU7WeHSNqtxCefddTzjcAFkPjjI49Rg1n1q0Kt7Zz2zYxKhUE8d1uaN8GCn4VA+xjTUmjtJvY3IMYmPZsrfQmX3D4d7JXhz3kPKgsbSlKBSlKBSlKBWOeZUVnchVUFmJ4AADJJ9BWSom2/629harZRt87cDMmOaxA8v02GPRXoIu0pNNp/TOI8gSNuR5GRDCme8R6ZYjPFmx1FTnrns9hutGLaRKFe3T8WY/RZRjBPg+MN58eYFcx8nnVnsraS8kQiSc7kZIx80uCSOuGb79xal6giP5P+n3aKewnJEls2UVuaoTh0x9hx/zgVLhqs2uWtK2esU11ZfQcLIM92Vt0LMvDoSD494b3hViNXdMx3lrFcxHuSqGAPNTyZTjqrAg+YoIKsj+CNaSuBFbzOVAHBezn9zHgqybvkNw+FWGqONuOqq3Wj2nVcz2w31I5smR2inxAHe8t3zNbLZHrKl7o2LvlpoFWKYMSW3lGAxJ4kMBnPjkdDQdrSlKBSlKBSlKDx6Z0gtvbzTv7sUbyEeIRScfHFVx2XavzaV0obufJjjl7aZzyZ87yxj1OOHRR6V223rXrskOjoCDJIoM557iHBWP85hxPguPrZG0+T7oV4NHNLICvtEm+gP1FAVWx5neI8Rg9aCUKjfbvrF7No0wq2Jbo9mAOe4OMh9MYQ/n132k7+O3hkmlbdjjUux4nAUZPAcTVb7bSaaa08klwcWgYndldVCRICVUnIA3mxkDPFjxPOgl/ZBqb+D7IFx+MXG68v2OHcj/AEQTnzLdMVF+0jQ8uhtLx6Qt1+Zkl7VfAMfysJPQMC2PJiB7tWEtbyOQZjkRx9lg37jWt1w0Cl9ZTWzAZdDuEjO44Hcf4Nj4ZHWg9uh9JR3MEc8Tb0cqhlPkeh8CORHQg1F3ygdWt+3jv4hiW3IWRl4Exk91sjj3Hxjw3ielaPYRrW1vO+i7nK7zt2Qb6Eq+/F5ZwSPtA9Wqc720SWN4pFDI6lWU8mVhgj7jQaXUTWVNIWMVwpG8QFlUfQkUDfU/vHkQetdBUBatQXGgNNLbPvNZ3bhFc8n3jiN88g6MQGHgTwwVNT7QKUpQKUpQeLTOlI7aCSeZt2ONSzH06DxJOAB1JFVk0Taz6f0wXcHcdw8uDwhhU43QfTCjxJz41vtr+uzaSuUsLLLwrIF7v+0Sk4GPFQTgdCcniMGpT2V6hjRdu2+Q1zNumVhyXGd2NfIZPHqT5DAdpDEqKFUBVUAKBwAAGAAPACuQ2q63jR1izKR7RLlIR1BI70nogOfXdHWusu7lIo2kkYIiKWZjwCgDJJ+FVm0ndT6xaYCR5WLO6n9TAp70hHLeOc+pVc8qDr9lWzG2utHNc3as8lyHEZJI7JQSA48WLDeyc8MdCc7L5Pd+yx3djLwe3l3gCeW9lXUeQdM/p1K1haJBEkUY3Y40VFHgqjA/YKhjSt5BozWVLlLiLsLsMJwrK3ZFsb28AcqDIEfJ+14UE3EVCK2K6C1gRhlLG9DKOixliO6fJH3fRX58DU1wTK6hkYMrDIZSCCPEEcDXN7R9VRpGxkg4dqO/CT0kUHAz4MCVPrnpQdRSo92O63m7tjbTki8te5IrZDMqndVznjkY3W8xk+8KkKgUpSgVqtadOJZWk1zJ7sakgfWY8FX4sQPjW1qB/lC6yGSaLR0WW3SskgXiWdhiNMDjkKc4676+FBotmWqEmmb2S8uyWgWQtLz+ekPe7IeCgEZ8BgDnkWTjQKAFAAAAAHAADkAK5TZXoJ7LRcEMqhZe+8g8C7lgD5hSoPmK62g1msuiRd2k9uW3e1jZN7nukjg2OuDg1Auj9hF+5btZoIgCQDlnLeYAUcD5kHyqxtKCuF3sM0jGcxS274PdId0b14pgffWSHZfp1lIM+6AOTXLHe8gFyPvxVi6UFV32VaYibfW1beVsh0lizkHIYYfeBzx8a3OidAayztudteRLni81xIgHx3t8/AGrH0oK+6Z2NaVdkY3kdw3UvJLlDjPAsCSOGM8/KvFb6e1mtSYdy6fszu8bft+XhLuNveu8asfSgrdca16zN/q7tfJbPH/azWWLRGs9yO07S7TA4Azi3J8tzeXj6irGUoKz3GsOsdmd2RroY6vEsoPo5Rgfga1usm0DTDIYLqaSISJxQxJEzI3jhA2CM+o8jVpLu5SKN5JGCoilmY8lVRkk+gFVdton09p0nBCSybzf1cEYAGeeDuKq+G8fOg7nYPqDgLpK4Bzx9nTlgEFTKR1zkhfLJ6qRN9Y7eFURURQqqAqqOAUAYAA8AK4/avriNHWRZGHtEuUhHDgfpSY8EBB8MlQedBHW3nXntH/B1u2VUj2gj6TDBWIeSnifPA+ia0uidh2kJUV5JIIQwB3XZy656FVXAPxrodiOz/tCNJXaliWLQK/HJzxnbPM593PXvfVNTlQV1bYJf54XFqR4lpQfu7P+NbiDYB8zJv3uZ935sKmEDfaJJYg8uAGOfHlU5UoI/wBj+ptxo23mS5kUmSQFURiyoFGM8QMFieOOgWpApSghraro/wDBmkLbTFuGG9KFuFXk/DifIugYHpkA885l6xvEmiSWNg0cihlYdQwyD91efTmiIru3kt5l3o5FwR4dQw8CDgg+IFRnsF0q6i70fJIri1kPZceJXfYPhfqhgD6yUEt0pSg/LtgEnkBmqqvr/wD/AHL6TNushyeyjY4CAJuITjOSFH38RjhVrK8WjtEwQb3YQRxb7bz7iKu8fE4HGggobfrrP+iQY8Mvn78/wrYWnyguXaWHDqUm/gU/jU1zWcb+9Gjeqg/vFa241SsHOXsbVj4mGIn792ghzS236Yk+zWcajPAyszkj81N3H3mtaNvWkf5i0/Ul/wDbU3pqTo4HI0fa/wBjGf3rWe+1WspggltIHEedwGNcLvYzgYxxwPuoIT/l9u8f6Jb58cyY+7e/jWul256SLAhbZR9URtg/e5P7asBbatWcf5Ozt0/NhjH7lr3paRjlGg9FAoK6Lt30j/NWp/4cn8Ja2Nht/uQPnrOFz/Vs8f7G36n4IPAVpdYdUbK9wbq2SQrybirDHTfUhseWcUEVxfKDH0tHH4T5/fFXsj2/2/0rKUejof3gVHu2HUz8H3paNQLafLRbucIR70fHlgnI8iPAgcFQWD/l+tf6JP8Aen+dYZvlAQfRspT6yKv7gaiXQ+qE89jcXyAGK2ZQy8cvyL4x0VSCfI1JemNCaCh0Sl+LbeaVAI4xPMcykcUPf+gc73kPEig0Gvu2CTSFq1slt7OrsN9u13yyjjue4uMndPwx1qQ9g2qJtbQ3Uq4muQCoPNIhxX9b3vTd8K4fY7syF3i8u1/Fwfm4/wCfIPEn7AIxj6Rz0HGxAFBivLpIo3kkYIiKWZjyUAZJ+6qlbQdbm0letM2REvdiTON2MH4gM3EnnxOOIAqQtvGuhlkGjLclgGXt93JLvkFIhjng4J+1gfRNd9sl1HGjrTMgHtM2GlPA7g+jED9nJz4knoBQcDb7exGixx6MVVRQqgT8FVRgADsuQAFYpNtekpuNtYR7vXuTSn71Kj9lT7u19oK7PtR06Dk2+B4ezPj/AD/bWG+190/dlUiilizwxBbuN7zLMGI+BAqx9KCvFpqdrLL3muLiPP17xh+xHOPuraQ6n6zLyv8A77hm/vKanOlBBz6oazSDdbSAUHwnZf2oma7jZTqKdFwSCVke4lfLOm9gKAN1MsATht88hz8q7mlApSlApSlApSlApSlApSlApSlByu0vVb8I2EkK47VcSQk9HXkM9N4Fl+OelVr1M1YN1pKOzmbsTvkOr7yt3OLxgY4OQCBnH8Db6od296uSDsdJ2wxJbkCRlHEAMGjl/Rbh194dBQStZ6Lhii7GKGNIsEFFRVU5GDlQMHI5+NQ5PsLB0jlZANHk75GTvjj+RHl9o9PEjjKWpGsS39jDcrjedcOo+g68HH3g48iK3tBitbdY0WONQqIoVVAwFAGAAPACuc2ka0jR1hJOMdqe5CD1kbODjqFALH83HWuoqAtfr8ad0vbWVo5e3izvyJnAy3zsgPIgKFCnkSeBwwyHq2F6kGRvwndAsd5jAG4lmyd6c558cgZ65PQGpzrDZ2qRRpHGoVEUKqjkqqMAfcKzUClKUClKUClKUClKUClKUClKUClKUClKUClKUClKUCsc8KurI6hlYFWUjIYEYII6gislKCvlhO+runGh4exXLJxc4AiZ+7JveMRLg55jPiCLB1w+1rUz8I2R3B+Mw5eHl3uHeiyfrAD4hema5HYvtCJiltL1seyxNIsj8MRx4DI3XK5GOuOHTiGw2963tbWy2kLYluQd8jmsQ4EeRc8PRX8q3+yfUxdHWS76/jMwDzE81yMiL0UHHrvHwqM9S4X05p572RT7PAQ4U9AvCCPnzyN89Dut41YOgUpSgUpSgUpSgUpSgUpSgUpSgUpSgUpSgUpSgUpSgUpSgUpSgVDe07ZNLc3YuLHcTtzi4UtuAHIPa4HMEjLDnkA4JJxMlKDQ6l6rRaOtVt4uOO87kYMjnmx8OQAHQADzrfUpQKUpQKUpQKUpQKUpQKUpQKUpQf/Z"/>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en-US" dirty="0">
              <a:latin typeface="Calibri" panose="020F0502020204030204" pitchFamily="34" charset="0"/>
            </a:endParaRP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545664644"/>
              </p:ext>
            </p:extLst>
          </p:nvPr>
        </p:nvGraphicFramePr>
        <p:xfrm>
          <a:off x="304800" y="1144368"/>
          <a:ext cx="8534400" cy="3870960"/>
        </p:xfrm>
        <a:graphic>
          <a:graphicData uri="http://schemas.openxmlformats.org/drawingml/2006/table">
            <a:tbl>
              <a:tblPr firstRow="1" bandRow="1">
                <a:tableStyleId>{5940675A-B579-460E-94D1-54222C63F5DA}</a:tableStyleId>
              </a:tblPr>
              <a:tblGrid>
                <a:gridCol w="4267200">
                  <a:extLst>
                    <a:ext uri="{9D8B030D-6E8A-4147-A177-3AD203B41FA5}">
                      <a16:colId xmlns:a16="http://schemas.microsoft.com/office/drawing/2014/main" val="4287931007"/>
                    </a:ext>
                  </a:extLst>
                </a:gridCol>
                <a:gridCol w="4267200">
                  <a:extLst>
                    <a:ext uri="{9D8B030D-6E8A-4147-A177-3AD203B41FA5}">
                      <a16:colId xmlns:a16="http://schemas.microsoft.com/office/drawing/2014/main" val="4222968114"/>
                    </a:ext>
                  </a:extLst>
                </a:gridCol>
              </a:tblGrid>
              <a:tr h="3870960">
                <a:tc>
                  <a:txBody>
                    <a:bodyPr/>
                    <a:lstStyle/>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b="1" u="sng"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593460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461472" y="1143000"/>
            <a:ext cx="8225327" cy="2133600"/>
          </a:xfrm>
        </p:spPr>
        <p:txBody>
          <a:bodyPr/>
          <a:lstStyle/>
          <a:p>
            <a:pPr marL="0" indent="0" algn="just" eaLnBrk="1" hangingPunct="1">
              <a:buFont typeface="Wingdings" panose="05000000000000000000" pitchFamily="2" charset="2"/>
              <a:buNone/>
              <a:defRPr/>
            </a:pPr>
            <a:r>
              <a:rPr lang="en-US" dirty="0">
                <a:latin typeface="Calibri" panose="020F0502020204030204" pitchFamily="34" charset="0"/>
              </a:rPr>
              <a:t>“The </a:t>
            </a:r>
            <a:r>
              <a:rPr lang="en-US" b="1" i="1" u="sng" dirty="0">
                <a:solidFill>
                  <a:srgbClr val="FFFFCC"/>
                </a:solidFill>
                <a:latin typeface="Calibri" panose="020F0502020204030204" pitchFamily="34" charset="0"/>
              </a:rPr>
              <a:t>Kingdom</a:t>
            </a:r>
            <a:r>
              <a:rPr lang="en-US" dirty="0">
                <a:latin typeface="Calibri" panose="020F0502020204030204" pitchFamily="34" charset="0"/>
              </a:rPr>
              <a:t> of God is a </a:t>
            </a:r>
            <a:r>
              <a:rPr lang="en-US" b="1" i="1" u="sng" dirty="0">
                <a:solidFill>
                  <a:srgbClr val="FFFFCC"/>
                </a:solidFill>
                <a:latin typeface="Calibri" panose="020F0502020204030204" pitchFamily="34" charset="0"/>
              </a:rPr>
              <a:t>central</a:t>
            </a:r>
            <a:r>
              <a:rPr lang="en-US" dirty="0">
                <a:latin typeface="Calibri" panose="020F0502020204030204" pitchFamily="34" charset="0"/>
              </a:rPr>
              <a:t> conversation in emerging communities… And let me tell you ‘Kingdom of God’ language is </a:t>
            </a:r>
            <a:r>
              <a:rPr lang="en-US" b="1" i="1" u="sng" dirty="0">
                <a:solidFill>
                  <a:srgbClr val="FFFFCC"/>
                </a:solidFill>
                <a:latin typeface="Calibri" panose="020F0502020204030204" pitchFamily="34" charset="0"/>
              </a:rPr>
              <a:t>really big</a:t>
            </a:r>
            <a:r>
              <a:rPr lang="en-US" b="1" i="1" dirty="0">
                <a:solidFill>
                  <a:srgbClr val="FFFFCC"/>
                </a:solidFill>
                <a:latin typeface="Calibri" panose="020F0502020204030204" pitchFamily="34" charset="0"/>
              </a:rPr>
              <a:t> </a:t>
            </a:r>
            <a:r>
              <a:rPr lang="en-US" dirty="0">
                <a:latin typeface="Calibri" panose="020F0502020204030204" pitchFamily="34" charset="0"/>
              </a:rPr>
              <a:t>in the emerging church” (Italics added). </a:t>
            </a:r>
          </a:p>
        </p:txBody>
      </p:sp>
      <p:sp>
        <p:nvSpPr>
          <p:cNvPr id="78852" name="Text Box 4"/>
          <p:cNvSpPr txBox="1">
            <a:spLocks noChangeArrowheads="1"/>
          </p:cNvSpPr>
          <p:nvPr/>
        </p:nvSpPr>
        <p:spPr bwMode="auto">
          <a:xfrm>
            <a:off x="2324100" y="6248400"/>
            <a:ext cx="5676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000" dirty="0">
                <a:latin typeface="Calibri" panose="020F0502020204030204" pitchFamily="34" charset="0"/>
                <a:cs typeface="Arial" charset="0"/>
              </a:rPr>
              <a:t>Doug </a:t>
            </a:r>
            <a:r>
              <a:rPr lang="en-US" altLang="en-US" sz="2000" dirty="0" err="1">
                <a:latin typeface="Calibri" panose="020F0502020204030204" pitchFamily="34" charset="0"/>
                <a:cs typeface="Arial" charset="0"/>
              </a:rPr>
              <a:t>Pagitt</a:t>
            </a:r>
            <a:r>
              <a:rPr lang="en-US" altLang="en-US" sz="2000" dirty="0">
                <a:latin typeface="Calibri" panose="020F0502020204030204" pitchFamily="34" charset="0"/>
                <a:cs typeface="Arial" charset="0"/>
              </a:rPr>
              <a:t>, cited in Oakland, </a:t>
            </a:r>
            <a:r>
              <a:rPr lang="en-US" altLang="en-US" sz="2000" i="1" dirty="0">
                <a:latin typeface="Calibri" panose="020F0502020204030204" pitchFamily="34" charset="0"/>
                <a:cs typeface="Arial" charset="0"/>
              </a:rPr>
              <a:t>Faith Undone</a:t>
            </a:r>
            <a:r>
              <a:rPr lang="en-US" altLang="en-US" sz="2000" dirty="0">
                <a:latin typeface="Calibri" panose="020F0502020204030204" pitchFamily="34" charset="0"/>
                <a:cs typeface="Arial" charset="0"/>
              </a:rPr>
              <a:t>, 163.</a:t>
            </a:r>
          </a:p>
        </p:txBody>
      </p:sp>
      <p:sp>
        <p:nvSpPr>
          <p:cNvPr id="8" name="Rectangle 2"/>
          <p:cNvSpPr>
            <a:spLocks noGrp="1" noChangeArrowheads="1"/>
          </p:cNvSpPr>
          <p:nvPr>
            <p:ph type="title" idx="4294967295"/>
          </p:nvPr>
        </p:nvSpPr>
        <p:spPr>
          <a:xfrm>
            <a:off x="2209800" y="228600"/>
            <a:ext cx="4724400" cy="685800"/>
          </a:xfrm>
        </p:spPr>
        <p:txBody>
          <a:bodyPr/>
          <a:lstStyle/>
          <a:p>
            <a:pPr algn="ctr" eaLnBrk="1" hangingPunct="1"/>
            <a:r>
              <a:rPr lang="en-US" sz="3600" dirty="0"/>
              <a:t>Emergent: Kingdom</a:t>
            </a:r>
          </a:p>
        </p:txBody>
      </p:sp>
      <p:pic>
        <p:nvPicPr>
          <p:cNvPr id="9" name="Picture 2" descr="http://3.bp.blogspot.com/-QEkPt30fRNQ/US-EfJsZfRI/AAAAAAAASK4/JnP_SUUHRas/s1600/a.jpg"/>
          <p:cNvPicPr>
            <a:picLocks noChangeAspect="1" noChangeArrowheads="1"/>
          </p:cNvPicPr>
          <p:nvPr/>
        </p:nvPicPr>
        <p:blipFill>
          <a:blip r:embed="rId2" cstate="print"/>
          <a:srcRect/>
          <a:stretch>
            <a:fillRect/>
          </a:stretch>
        </p:blipFill>
        <p:spPr bwMode="auto">
          <a:xfrm>
            <a:off x="3285331" y="4295775"/>
            <a:ext cx="2573338" cy="1724025"/>
          </a:xfrm>
          <a:prstGeom prst="rect">
            <a:avLst/>
          </a:prstGeom>
          <a:noFill/>
          <a:ln w="9525">
            <a:noFill/>
            <a:miter lim="800000"/>
            <a:headEnd/>
            <a:tailEnd/>
          </a:ln>
        </p:spPr>
      </p:pic>
    </p:spTree>
    <p:extLst>
      <p:ext uri="{BB962C8B-B14F-4D97-AF65-F5344CB8AC3E}">
        <p14:creationId xmlns:p14="http://schemas.microsoft.com/office/powerpoint/2010/main" val="1792065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2628900" y="228600"/>
            <a:ext cx="3886200" cy="685800"/>
          </a:xfrm>
        </p:spPr>
        <p:txBody>
          <a:bodyPr/>
          <a:lstStyle/>
          <a:p>
            <a:pPr algn="ctr" eaLnBrk="1" hangingPunct="1"/>
            <a:r>
              <a:rPr lang="en-US" sz="3600" dirty="0"/>
              <a:t>Emergent: Kingdom</a:t>
            </a:r>
          </a:p>
        </p:txBody>
      </p:sp>
      <p:sp>
        <p:nvSpPr>
          <p:cNvPr id="38915" name="Rectangle 3"/>
          <p:cNvSpPr>
            <a:spLocks noGrp="1" noChangeArrowheads="1"/>
          </p:cNvSpPr>
          <p:nvPr>
            <p:ph type="body" idx="4294967295"/>
          </p:nvPr>
        </p:nvSpPr>
        <p:spPr>
          <a:xfrm>
            <a:off x="228600" y="1143001"/>
            <a:ext cx="8713788" cy="3657600"/>
          </a:xfrm>
        </p:spPr>
        <p:txBody>
          <a:bodyPr/>
          <a:lstStyle/>
          <a:p>
            <a:pPr marL="0" indent="0" algn="just" eaLnBrk="1" hangingPunct="1">
              <a:lnSpc>
                <a:spcPct val="90000"/>
              </a:lnSpc>
              <a:buFont typeface="Wingdings" pitchFamily="2" charset="2"/>
              <a:buNone/>
              <a:defRPr/>
            </a:pPr>
            <a:r>
              <a:rPr lang="en-US" sz="3000" dirty="0"/>
              <a:t>“He selected 12 and trained them in a new way of life. He sent them to teach everyone this new way of life...Even if only a few would practice this new way, many would benefit. Oppressed people would be free. Poor people would be liberated from poverty. Minorities would be treated with respect. Sinners would be loved, not resented.”</a:t>
            </a:r>
          </a:p>
        </p:txBody>
      </p:sp>
      <p:sp>
        <p:nvSpPr>
          <p:cNvPr id="16388" name="Text Box 4"/>
          <p:cNvSpPr txBox="1">
            <a:spLocks noChangeArrowheads="1"/>
          </p:cNvSpPr>
          <p:nvPr/>
        </p:nvSpPr>
        <p:spPr bwMode="auto">
          <a:xfrm>
            <a:off x="1714500" y="6248400"/>
            <a:ext cx="5715000" cy="400110"/>
          </a:xfrm>
          <a:prstGeom prst="rect">
            <a:avLst/>
          </a:prstGeom>
          <a:noFill/>
          <a:ln w="9525">
            <a:noFill/>
            <a:miter lim="800000"/>
            <a:headEnd/>
            <a:tailEnd/>
          </a:ln>
        </p:spPr>
        <p:txBody>
          <a:bodyPr wrap="square">
            <a:spAutoFit/>
          </a:bodyPr>
          <a:lstStyle/>
          <a:p>
            <a:pPr algn="ctr">
              <a:spcBef>
                <a:spcPct val="50000"/>
              </a:spcBef>
            </a:pPr>
            <a:r>
              <a:rPr lang="en-US" sz="2000" dirty="0">
                <a:latin typeface="Calibri" panose="020F0502020204030204" pitchFamily="34" charset="0"/>
              </a:rPr>
              <a:t>Brian McLaren, </a:t>
            </a:r>
            <a:r>
              <a:rPr lang="en-US" sz="2000" i="1" dirty="0">
                <a:latin typeface="Calibri" panose="020F0502020204030204" pitchFamily="34" charset="0"/>
              </a:rPr>
              <a:t>A Generous Orthodoxy</a:t>
            </a:r>
            <a:r>
              <a:rPr lang="en-US" sz="2000" dirty="0">
                <a:latin typeface="Calibri" panose="020F0502020204030204" pitchFamily="34" charset="0"/>
              </a:rPr>
              <a:t>, 111.</a:t>
            </a:r>
          </a:p>
        </p:txBody>
      </p:sp>
      <p:pic>
        <p:nvPicPr>
          <p:cNvPr id="16389" name="Picture 2" descr="http://3.bp.blogspot.com/-QEkPt30fRNQ/US-EfJsZfRI/AAAAAAAASK4/JnP_SUUHRas/s1600/a.jpg"/>
          <p:cNvPicPr>
            <a:picLocks noChangeAspect="1" noChangeArrowheads="1"/>
          </p:cNvPicPr>
          <p:nvPr/>
        </p:nvPicPr>
        <p:blipFill>
          <a:blip r:embed="rId2" cstate="print"/>
          <a:srcRect/>
          <a:stretch>
            <a:fillRect/>
          </a:stretch>
        </p:blipFill>
        <p:spPr bwMode="auto">
          <a:xfrm>
            <a:off x="3285331" y="4295775"/>
            <a:ext cx="2573338" cy="1724025"/>
          </a:xfrm>
          <a:prstGeom prst="rect">
            <a:avLst/>
          </a:prstGeom>
          <a:noFill/>
          <a:ln w="9525">
            <a:noFill/>
            <a:miter lim="800000"/>
            <a:headEnd/>
            <a:tailEnd/>
          </a:ln>
        </p:spPr>
      </p:pic>
    </p:spTree>
    <p:extLst>
      <p:ext uri="{BB962C8B-B14F-4D97-AF65-F5344CB8AC3E}">
        <p14:creationId xmlns:p14="http://schemas.microsoft.com/office/powerpoint/2010/main" val="1822157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2209800" y="228600"/>
            <a:ext cx="4724400" cy="685800"/>
          </a:xfrm>
        </p:spPr>
        <p:txBody>
          <a:bodyPr/>
          <a:lstStyle/>
          <a:p>
            <a:pPr algn="ctr" eaLnBrk="1" hangingPunct="1"/>
            <a:r>
              <a:rPr lang="en-US" sz="3600" dirty="0"/>
              <a:t>Emergent: Kingdom</a:t>
            </a:r>
          </a:p>
        </p:txBody>
      </p:sp>
      <p:sp>
        <p:nvSpPr>
          <p:cNvPr id="38915" name="Rectangle 3"/>
          <p:cNvSpPr>
            <a:spLocks noGrp="1" noChangeArrowheads="1"/>
          </p:cNvSpPr>
          <p:nvPr>
            <p:ph type="body" idx="4294967295"/>
          </p:nvPr>
        </p:nvSpPr>
        <p:spPr>
          <a:xfrm>
            <a:off x="228600" y="1136591"/>
            <a:ext cx="8713788" cy="2801997"/>
          </a:xfrm>
        </p:spPr>
        <p:txBody>
          <a:bodyPr/>
          <a:lstStyle/>
          <a:p>
            <a:pPr marL="0" indent="0" algn="just" eaLnBrk="1" hangingPunct="1">
              <a:lnSpc>
                <a:spcPct val="90000"/>
              </a:lnSpc>
              <a:buNone/>
              <a:defRPr/>
            </a:pPr>
            <a:r>
              <a:rPr lang="en-US" sz="2800" dirty="0"/>
              <a:t>“Industrialists would realize that God cares for sparrows and wildflowers-so their industries should respect, not rape, the environment. The homeless would be invited in for a hot meal. </a:t>
            </a:r>
            <a:r>
              <a:rPr lang="en-US" sz="2800" b="1" i="1" u="sng" dirty="0">
                <a:solidFill>
                  <a:srgbClr val="FFFFCC"/>
                </a:solidFill>
              </a:rPr>
              <a:t>The kingdom of God would come</a:t>
            </a:r>
            <a:r>
              <a:rPr lang="en-US" sz="2800" b="1" i="1" dirty="0">
                <a:solidFill>
                  <a:srgbClr val="FFFFCC"/>
                </a:solidFill>
              </a:rPr>
              <a:t> </a:t>
            </a:r>
            <a:r>
              <a:rPr lang="en-US" sz="2800" b="1" dirty="0"/>
              <a:t>– </a:t>
            </a:r>
            <a:r>
              <a:rPr lang="en-US" sz="2800" dirty="0"/>
              <a:t>not everywhere at once, not suddenly, but gradually like a seed growing in a field, </a:t>
            </a:r>
            <a:r>
              <a:rPr lang="en-US" sz="2800" dirty="0">
                <a:effectLst/>
              </a:rPr>
              <a:t>like yeast spreading in a lump of bread dough</a:t>
            </a:r>
            <a:r>
              <a:rPr lang="en-US" sz="2800" dirty="0"/>
              <a:t>, like light spreading across the sky at dawn.”</a:t>
            </a:r>
          </a:p>
        </p:txBody>
      </p:sp>
      <p:sp>
        <p:nvSpPr>
          <p:cNvPr id="16388" name="Text Box 4"/>
          <p:cNvSpPr txBox="1">
            <a:spLocks noChangeArrowheads="1"/>
          </p:cNvSpPr>
          <p:nvPr/>
        </p:nvSpPr>
        <p:spPr bwMode="auto">
          <a:xfrm>
            <a:off x="1714500" y="6248400"/>
            <a:ext cx="5715000" cy="400110"/>
          </a:xfrm>
          <a:prstGeom prst="rect">
            <a:avLst/>
          </a:prstGeom>
          <a:noFill/>
          <a:ln w="9525">
            <a:noFill/>
            <a:miter lim="800000"/>
            <a:headEnd/>
            <a:tailEnd/>
          </a:ln>
        </p:spPr>
        <p:txBody>
          <a:bodyPr wrap="square">
            <a:spAutoFit/>
          </a:bodyPr>
          <a:lstStyle/>
          <a:p>
            <a:pPr algn="ctr">
              <a:spcBef>
                <a:spcPct val="50000"/>
              </a:spcBef>
            </a:pPr>
            <a:r>
              <a:rPr lang="en-US" sz="2000" dirty="0">
                <a:latin typeface="Calibri" panose="020F0502020204030204" pitchFamily="34" charset="0"/>
              </a:rPr>
              <a:t>Brian McLaren, </a:t>
            </a:r>
            <a:r>
              <a:rPr lang="en-US" sz="2000" i="1" dirty="0">
                <a:latin typeface="Calibri" panose="020F0502020204030204" pitchFamily="34" charset="0"/>
              </a:rPr>
              <a:t>A Generous Orthodoxy</a:t>
            </a:r>
            <a:r>
              <a:rPr lang="en-US" sz="2000" dirty="0">
                <a:latin typeface="Calibri" panose="020F0502020204030204" pitchFamily="34" charset="0"/>
              </a:rPr>
              <a:t>, 111.</a:t>
            </a:r>
          </a:p>
        </p:txBody>
      </p:sp>
      <p:pic>
        <p:nvPicPr>
          <p:cNvPr id="6" name="Picture 2" descr="http://3.bp.blogspot.com/-QEkPt30fRNQ/US-EfJsZfRI/AAAAAAAASK4/JnP_SUUHRas/s1600/a.jpg"/>
          <p:cNvPicPr>
            <a:picLocks noChangeAspect="1" noChangeArrowheads="1"/>
          </p:cNvPicPr>
          <p:nvPr/>
        </p:nvPicPr>
        <p:blipFill>
          <a:blip r:embed="rId2" cstate="print"/>
          <a:srcRect/>
          <a:stretch>
            <a:fillRect/>
          </a:stretch>
        </p:blipFill>
        <p:spPr bwMode="auto">
          <a:xfrm>
            <a:off x="3285331" y="4295775"/>
            <a:ext cx="2573338" cy="1724025"/>
          </a:xfrm>
          <a:prstGeom prst="rect">
            <a:avLst/>
          </a:prstGeom>
          <a:noFill/>
          <a:ln w="9525">
            <a:noFill/>
            <a:miter lim="800000"/>
            <a:headEnd/>
            <a:tailEnd/>
          </a:ln>
        </p:spPr>
      </p:pic>
    </p:spTree>
    <p:extLst>
      <p:ext uri="{BB962C8B-B14F-4D97-AF65-F5344CB8AC3E}">
        <p14:creationId xmlns:p14="http://schemas.microsoft.com/office/powerpoint/2010/main" val="3352396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457200" y="1143000"/>
            <a:ext cx="8229600" cy="2514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eaLnBrk="1" hangingPunct="1">
              <a:buFont typeface="Wingdings" panose="05000000000000000000" pitchFamily="2" charset="2"/>
              <a:buNone/>
              <a:defRPr/>
            </a:pPr>
            <a:r>
              <a:rPr lang="en-US" kern="0" dirty="0">
                <a:latin typeface="Calibri" panose="020F0502020204030204" pitchFamily="34" charset="0"/>
              </a:rPr>
              <a:t>“If Revelation were a blueprint of the distant future, it would have been unintelligible to its original readers…In light of this, Revelation becomes a powerful book about the </a:t>
            </a:r>
            <a:r>
              <a:rPr lang="en-US" b="1" i="1" u="sng" kern="0" dirty="0">
                <a:solidFill>
                  <a:srgbClr val="FFFFCC"/>
                </a:solidFill>
                <a:latin typeface="Calibri" panose="020F0502020204030204" pitchFamily="34" charset="0"/>
              </a:rPr>
              <a:t>kingdom of God here and now</a:t>
            </a:r>
            <a:r>
              <a:rPr lang="en-US" kern="0" dirty="0">
                <a:latin typeface="Calibri" panose="020F0502020204030204" pitchFamily="34" charset="0"/>
              </a:rPr>
              <a:t>, available to all.”</a:t>
            </a:r>
          </a:p>
        </p:txBody>
      </p:sp>
      <p:sp>
        <p:nvSpPr>
          <p:cNvPr id="79876" name="Text Box 4"/>
          <p:cNvSpPr txBox="1">
            <a:spLocks noChangeArrowheads="1"/>
          </p:cNvSpPr>
          <p:nvPr/>
        </p:nvSpPr>
        <p:spPr bwMode="auto">
          <a:xfrm>
            <a:off x="838200" y="62484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000" dirty="0">
                <a:latin typeface="Calibri" panose="020F0502020204030204" pitchFamily="34" charset="0"/>
                <a:cs typeface="Arial" charset="0"/>
              </a:rPr>
              <a:t>Brian McLaren, cited in Oakland, </a:t>
            </a:r>
            <a:r>
              <a:rPr lang="en-US" altLang="en-US" sz="2000" i="1" dirty="0">
                <a:latin typeface="Calibri" panose="020F0502020204030204" pitchFamily="34" charset="0"/>
                <a:cs typeface="Arial" charset="0"/>
              </a:rPr>
              <a:t>Faith Undone, </a:t>
            </a:r>
            <a:r>
              <a:rPr lang="en-US" altLang="en-US" sz="2000" dirty="0">
                <a:latin typeface="Calibri" panose="020F0502020204030204" pitchFamily="34" charset="0"/>
                <a:cs typeface="Arial" charset="0"/>
              </a:rPr>
              <a:t>158.</a:t>
            </a:r>
          </a:p>
        </p:txBody>
      </p:sp>
      <p:pic>
        <p:nvPicPr>
          <p:cNvPr id="6" name="Picture 2" descr="http://3.bp.blogspot.com/-QEkPt30fRNQ/US-EfJsZfRI/AAAAAAAASK4/JnP_SUUHRas/s1600/a.jpg"/>
          <p:cNvPicPr>
            <a:picLocks noChangeAspect="1" noChangeArrowheads="1"/>
          </p:cNvPicPr>
          <p:nvPr/>
        </p:nvPicPr>
        <p:blipFill>
          <a:blip r:embed="rId2" cstate="print"/>
          <a:srcRect/>
          <a:stretch>
            <a:fillRect/>
          </a:stretch>
        </p:blipFill>
        <p:spPr bwMode="auto">
          <a:xfrm>
            <a:off x="3285331" y="4295775"/>
            <a:ext cx="2573338" cy="1724025"/>
          </a:xfrm>
          <a:prstGeom prst="rect">
            <a:avLst/>
          </a:prstGeom>
          <a:noFill/>
          <a:ln w="9525">
            <a:noFill/>
            <a:miter lim="800000"/>
            <a:headEnd/>
            <a:tailEnd/>
          </a:ln>
        </p:spPr>
      </p:pic>
      <p:sp>
        <p:nvSpPr>
          <p:cNvPr id="8" name="Rectangle 2"/>
          <p:cNvSpPr>
            <a:spLocks noGrp="1" noChangeArrowheads="1"/>
          </p:cNvSpPr>
          <p:nvPr>
            <p:ph type="title" idx="4294967295"/>
          </p:nvPr>
        </p:nvSpPr>
        <p:spPr>
          <a:xfrm>
            <a:off x="2209800" y="228600"/>
            <a:ext cx="4724400" cy="685800"/>
          </a:xfrm>
        </p:spPr>
        <p:txBody>
          <a:bodyPr/>
          <a:lstStyle/>
          <a:p>
            <a:pPr algn="ctr" eaLnBrk="1" hangingPunct="1"/>
            <a:r>
              <a:rPr lang="en-US" sz="3600" dirty="0"/>
              <a:t>Emergent: Kingdom</a:t>
            </a:r>
          </a:p>
        </p:txBody>
      </p:sp>
    </p:spTree>
    <p:extLst>
      <p:ext uri="{BB962C8B-B14F-4D97-AF65-F5344CB8AC3E}">
        <p14:creationId xmlns:p14="http://schemas.microsoft.com/office/powerpoint/2010/main" val="1167282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3105150" y="185738"/>
            <a:ext cx="2933700" cy="609600"/>
          </a:xfrm>
        </p:spPr>
        <p:txBody>
          <a:bodyPr anchor="t"/>
          <a:lstStyle/>
          <a:p>
            <a:pPr eaLnBrk="1" hangingPunct="1">
              <a:spcAft>
                <a:spcPts val="1200"/>
              </a:spcAft>
            </a:pPr>
            <a:r>
              <a:rPr lang="en-US" altLang="en-US" sz="3600" dirty="0">
                <a:latin typeface="Calibri" panose="020F0502020204030204" pitchFamily="34" charset="0"/>
              </a:rPr>
              <a:t>Russell Moore </a:t>
            </a:r>
          </a:p>
        </p:txBody>
      </p:sp>
      <p:sp>
        <p:nvSpPr>
          <p:cNvPr id="35843" name="Rectangle 3"/>
          <p:cNvSpPr>
            <a:spLocks noGrp="1" noChangeArrowheads="1"/>
          </p:cNvSpPr>
          <p:nvPr>
            <p:ph type="body" idx="1"/>
          </p:nvPr>
        </p:nvSpPr>
        <p:spPr>
          <a:xfrm>
            <a:off x="304800" y="3810000"/>
            <a:ext cx="8610600" cy="2057400"/>
          </a:xfrm>
        </p:spPr>
        <p:txBody>
          <a:bodyPr/>
          <a:lstStyle/>
          <a:p>
            <a:pPr marL="0" indent="0" eaLnBrk="1" hangingPunct="1">
              <a:buFont typeface="Wingdings" panose="05000000000000000000" pitchFamily="2" charset="2"/>
              <a:buNone/>
              <a:defRPr/>
            </a:pPr>
            <a:r>
              <a:rPr lang="en-US" sz="2800" dirty="0">
                <a:latin typeface="Calibri" panose="020F0502020204030204" pitchFamily="34" charset="0"/>
              </a:rPr>
              <a:t>“The locus of the </a:t>
            </a:r>
            <a:r>
              <a:rPr lang="en-US" sz="2800" b="1" u="sng" dirty="0">
                <a:solidFill>
                  <a:srgbClr val="FFFFCC"/>
                </a:solidFill>
                <a:latin typeface="Calibri" panose="020F0502020204030204" pitchFamily="34" charset="0"/>
              </a:rPr>
              <a:t>kingdom of God in this age is within the church, where Jesus rules as king</a:t>
            </a:r>
            <a:r>
              <a:rPr lang="en-US" sz="2800" dirty="0">
                <a:latin typeface="Calibri" panose="020F0502020204030204" pitchFamily="34" charset="0"/>
              </a:rPr>
              <a:t>. As we live our lives together, we see the transforming power of the gospel and the </a:t>
            </a:r>
            <a:r>
              <a:rPr lang="en-US" sz="2800" b="1" u="sng" dirty="0">
                <a:solidFill>
                  <a:srgbClr val="FFFFCC"/>
                </a:solidFill>
                <a:latin typeface="Calibri" panose="020F0502020204030204" pitchFamily="34" charset="0"/>
              </a:rPr>
              <a:t>in breaking of the future kingdom</a:t>
            </a:r>
            <a:r>
              <a:rPr lang="en-US" sz="2800" dirty="0">
                <a:latin typeface="Calibri" panose="020F0502020204030204" pitchFamily="34" charset="0"/>
              </a:rPr>
              <a:t>.” </a:t>
            </a:r>
          </a:p>
        </p:txBody>
      </p:sp>
      <p:sp>
        <p:nvSpPr>
          <p:cNvPr id="81924" name="TextBox 5"/>
          <p:cNvSpPr txBox="1">
            <a:spLocks noChangeArrowheads="1"/>
          </p:cNvSpPr>
          <p:nvPr/>
        </p:nvSpPr>
        <p:spPr bwMode="auto">
          <a:xfrm>
            <a:off x="1930400" y="5867400"/>
            <a:ext cx="5283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sz="2000">
                <a:latin typeface="Calibri" panose="020F0502020204030204" pitchFamily="34" charset="0"/>
              </a:rPr>
              <a:t>Justin Taylor, “An Interview with Russell Moore,” </a:t>
            </a:r>
            <a:r>
              <a:rPr lang="en-US" altLang="en-US" sz="2000" u="sng">
                <a:latin typeface="Calibri" panose="020F0502020204030204" pitchFamily="34" charset="0"/>
                <a:hlinkClick r:id="rId2" tooltip="http://www.thegospelcoalition.org&#10;CTRL + Click to follow link"/>
              </a:rPr>
              <a:t>www.thegospelcoalition.org</a:t>
            </a:r>
            <a:r>
              <a:rPr lang="en-US" altLang="en-US" sz="2000">
                <a:latin typeface="Calibri" panose="020F0502020204030204" pitchFamily="34" charset="0"/>
              </a:rPr>
              <a:t>.</a:t>
            </a:r>
          </a:p>
        </p:txBody>
      </p:sp>
      <p:pic>
        <p:nvPicPr>
          <p:cNvPr id="60421" name="Picture 2" descr="http://thegospelcoalition.org/blogs/justintaylor/files/2013/03/russell_moore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6600" y="1752600"/>
            <a:ext cx="2974328" cy="1981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Rectangle 1"/>
          <p:cNvSpPr/>
          <p:nvPr/>
        </p:nvSpPr>
        <p:spPr>
          <a:xfrm>
            <a:off x="1981200" y="685800"/>
            <a:ext cx="5181600" cy="708025"/>
          </a:xfrm>
          <a:prstGeom prst="rect">
            <a:avLst/>
          </a:prstGeom>
        </p:spPr>
        <p:txBody>
          <a:bodyPr>
            <a:spAutoFit/>
          </a:bodyPr>
          <a:lstStyle/>
          <a:p>
            <a:pPr algn="ctr" eaLnBrk="0" hangingPunct="0">
              <a:defRPr/>
            </a:pPr>
            <a:r>
              <a:rPr lang="en-US" sz="2000" dirty="0">
                <a:effectLst>
                  <a:outerShdw blurRad="38100" dist="38100" dir="2700000" algn="tl">
                    <a:srgbClr val="000000"/>
                  </a:outerShdw>
                </a:effectLst>
                <a:latin typeface="Calibri" panose="020F0502020204030204" pitchFamily="34" charset="0"/>
                <a:cs typeface="+mn-cs"/>
              </a:rPr>
              <a:t>President: Ethics and Religious Liberties Commission of the Southern Baptist Convention</a:t>
            </a:r>
          </a:p>
        </p:txBody>
      </p:sp>
    </p:spTree>
    <p:extLst>
      <p:ext uri="{BB962C8B-B14F-4D97-AF65-F5344CB8AC3E}">
        <p14:creationId xmlns:p14="http://schemas.microsoft.com/office/powerpoint/2010/main" val="469924892"/>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11647</TotalTime>
  <Words>1838</Words>
  <Application>Microsoft Office PowerPoint</Application>
  <PresentationFormat>On-screen Show (4:3)</PresentationFormat>
  <Paragraphs>211</Paragraphs>
  <Slides>41</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Times New Roman</vt:lpstr>
      <vt:lpstr>Wingdings</vt:lpstr>
      <vt:lpstr>Azure</vt:lpstr>
      <vt:lpstr>PowerPoint Presentation</vt:lpstr>
      <vt:lpstr>The Coming Kingdom Chapter 1</vt:lpstr>
      <vt:lpstr>Introductory Lesson</vt:lpstr>
      <vt:lpstr>Introductory Lesson</vt:lpstr>
      <vt:lpstr>Emergent: Kingdom</vt:lpstr>
      <vt:lpstr>Emergent: Kingdom</vt:lpstr>
      <vt:lpstr>Emergent: Kingdom</vt:lpstr>
      <vt:lpstr>Emergent: Kingdom</vt:lpstr>
      <vt:lpstr>Russell Moore </vt:lpstr>
      <vt:lpstr>Kingdom</vt:lpstr>
      <vt:lpstr>PowerPoint Presentation</vt:lpstr>
      <vt:lpstr>PowerPoint Presentation</vt:lpstr>
      <vt:lpstr>Introductory Lesson</vt:lpstr>
      <vt:lpstr>Kingdom Study Outline</vt:lpstr>
      <vt:lpstr>Introductory Lesson</vt:lpstr>
      <vt:lpstr>PowerPoint Presentation</vt:lpstr>
      <vt:lpstr>PowerPoint Presentation</vt:lpstr>
      <vt:lpstr>PowerPoint Presentation</vt:lpstr>
      <vt:lpstr>PowerPoint Presentation</vt:lpstr>
      <vt:lpstr>Introductory Lesson</vt:lpstr>
      <vt:lpstr>The Coming Kingdom Chapter 2</vt:lpstr>
      <vt:lpstr>Kingdom Study Outline</vt:lpstr>
      <vt:lpstr>Kingdom Study Outline</vt:lpstr>
      <vt:lpstr>1. Kingdom Throughout the Bible</vt:lpstr>
      <vt:lpstr>1. Kingdom Throughout the Bible</vt:lpstr>
      <vt:lpstr>1. Kingdom Throughout the Bible</vt:lpstr>
      <vt:lpstr>PowerPoint Presentation</vt:lpstr>
      <vt:lpstr>PowerPoint Presentation</vt:lpstr>
      <vt:lpstr>PowerPoint Presentation</vt:lpstr>
      <vt:lpstr>PowerPoint Presentation</vt:lpstr>
      <vt:lpstr>Biblical Significance of Naming</vt:lpstr>
      <vt:lpstr>PowerPoint Presentation</vt:lpstr>
      <vt:lpstr>Changing of the Names (Dan. 1:6)</vt:lpstr>
      <vt:lpstr>Changing of the Names (Dan. 1:7)</vt:lpstr>
      <vt:lpstr>PowerPoint Presentation</vt:lpstr>
      <vt:lpstr>Results of Adam &amp; Eve’s Sin  (Genesis 3:7-13)</vt:lpstr>
      <vt:lpstr>Results of Adam &amp; Eve’s Sin  (Genesis 3:7-13)</vt:lpstr>
      <vt:lpstr>Names &amp; Titles Demonstrating Satan’s Post-Fall, Earthly Authority  (Job 1:7; 2:2; Luke 4:5-8; Rom. 8:19-22)</vt:lpstr>
      <vt:lpstr>Charles Ryrie Basic Theology, Page 511</vt:lpstr>
      <vt:lpstr>J. Dwight Pentecost Thy kingdom Come, Page 316</vt:lpstr>
      <vt:lpstr>1. Kingdom Throughout the Bible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Duty to Love - Rom. 12:9-13</dc:title>
  <dc:subject>Divine Righteousness Revealed</dc:subject>
  <dc:creator>A. Woods</dc:creator>
  <dc:description>Modified by Jim McGowan</dc:description>
  <cp:lastModifiedBy>Andy Woods</cp:lastModifiedBy>
  <cp:revision>1352</cp:revision>
  <cp:lastPrinted>2011-06-25T18:12:52Z</cp:lastPrinted>
  <dcterms:created xsi:type="dcterms:W3CDTF">2009-03-17T12:21:13Z</dcterms:created>
  <dcterms:modified xsi:type="dcterms:W3CDTF">2017-01-04T19:31:43Z</dcterms:modified>
</cp:coreProperties>
</file>