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669" r:id="rId2"/>
    <p:sldId id="805" r:id="rId3"/>
    <p:sldId id="804" r:id="rId4"/>
    <p:sldId id="876" r:id="rId5"/>
    <p:sldId id="954" r:id="rId6"/>
    <p:sldId id="955" r:id="rId7"/>
    <p:sldId id="956" r:id="rId8"/>
    <p:sldId id="957" r:id="rId9"/>
    <p:sldId id="958" r:id="rId10"/>
    <p:sldId id="1000" r:id="rId11"/>
    <p:sldId id="1090" r:id="rId12"/>
    <p:sldId id="1091" r:id="rId13"/>
    <p:sldId id="1092" r:id="rId14"/>
    <p:sldId id="1093" r:id="rId15"/>
    <p:sldId id="1094" r:id="rId16"/>
    <p:sldId id="1004" r:id="rId17"/>
    <p:sldId id="1005" r:id="rId18"/>
    <p:sldId id="1096" r:id="rId19"/>
    <p:sldId id="1097" r:id="rId20"/>
    <p:sldId id="1098" r:id="rId21"/>
    <p:sldId id="959" r:id="rId22"/>
    <p:sldId id="960" r:id="rId23"/>
    <p:sldId id="961" r:id="rId24"/>
    <p:sldId id="1024" r:id="rId25"/>
    <p:sldId id="1025" r:id="rId26"/>
    <p:sldId id="1026" r:id="rId27"/>
    <p:sldId id="1099" r:id="rId28"/>
    <p:sldId id="1100" r:id="rId29"/>
    <p:sldId id="1001" r:id="rId30"/>
    <p:sldId id="1017" r:id="rId31"/>
    <p:sldId id="1018" r:id="rId32"/>
    <p:sldId id="1027" r:id="rId33"/>
    <p:sldId id="1101" r:id="rId34"/>
    <p:sldId id="1028" r:id="rId35"/>
    <p:sldId id="1102" r:id="rId36"/>
    <p:sldId id="1029" r:id="rId37"/>
    <p:sldId id="1103" r:id="rId38"/>
    <p:sldId id="1104" r:id="rId39"/>
    <p:sldId id="1019" r:id="rId40"/>
    <p:sldId id="1002" r:id="rId41"/>
    <p:sldId id="1105" r:id="rId42"/>
    <p:sldId id="1003" r:id="rId43"/>
    <p:sldId id="1020" r:id="rId44"/>
    <p:sldId id="1107" r:id="rId45"/>
    <p:sldId id="1016" r:id="rId46"/>
    <p:sldId id="1075" r:id="rId47"/>
    <p:sldId id="1108" r:id="rId48"/>
    <p:sldId id="1127" r:id="rId49"/>
    <p:sldId id="1128" r:id="rId50"/>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00CC"/>
    <a:srgbClr val="00FFFF"/>
    <a:srgbClr val="FF9900"/>
    <a:srgbClr val="00CCFF"/>
    <a:srgbClr val="FFFFFF"/>
    <a:srgbClr val="000066"/>
    <a:srgbClr val="0000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175" autoAdjust="0"/>
  </p:normalViewPr>
  <p:slideViewPr>
    <p:cSldViewPr>
      <p:cViewPr varScale="1">
        <p:scale>
          <a:sx n="104" d="100"/>
          <a:sy n="104" d="100"/>
        </p:scale>
        <p:origin x="17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eaLnBrk="1" hangingPunct="1">
              <a:defRPr sz="1300">
                <a:latin typeface="Arial" charset="0"/>
                <a:cs typeface="Arial" charset="0"/>
              </a:defRPr>
            </a:lvl1pPr>
          </a:lstStyle>
          <a:p>
            <a:pPr>
              <a:defRPr/>
            </a:pPr>
            <a:r>
              <a:rPr lang="en-US" smtClean="0"/>
              <a:t>Dr. Andy Woods</a:t>
            </a: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eaLnBrk="1" hangingPunct="1">
              <a:defRPr sz="1300">
                <a:latin typeface="Arial" charset="0"/>
                <a:cs typeface="Arial" charset="0"/>
              </a:defRPr>
            </a:lvl1pPr>
          </a:lstStyle>
          <a:p>
            <a:pPr>
              <a:defRPr/>
            </a:pPr>
            <a:fld id="{1A5CB66D-BD9A-45C6-A029-C88554A17EE1}" type="datetimeFigureOut">
              <a:rPr lang="en-US"/>
              <a:pPr>
                <a:defRPr/>
              </a:pPr>
              <a:t>2/18/2016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eaLnBrk="1" hangingPunct="1">
              <a:defRPr sz="1300">
                <a:latin typeface="Arial" charset="0"/>
                <a:cs typeface="Arial" charset="0"/>
              </a:defRPr>
            </a:lvl1pPr>
          </a:lstStyle>
          <a:p>
            <a:pPr>
              <a:defRPr/>
            </a:pPr>
            <a:r>
              <a:rPr lang="en-US" smtClean="0"/>
              <a:t>Soteriology</a:t>
            </a: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2" tIns="46586" rIns="93172" bIns="46586" numCol="1" anchor="b" anchorCtr="0" compatLnSpc="1">
            <a:prstTxWarp prst="textNoShape">
              <a:avLst/>
            </a:prstTxWarp>
          </a:bodyPr>
          <a:lstStyle>
            <a:lvl1pPr algn="r" eaLnBrk="1" hangingPunct="1">
              <a:defRPr sz="1300" smtClean="0"/>
            </a:lvl1pPr>
          </a:lstStyle>
          <a:p>
            <a:pPr>
              <a:defRPr/>
            </a:pPr>
            <a:fld id="{522DF569-FB1B-4D6D-88E9-C802FE5D6BA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eaLnBrk="1" fontAlgn="auto" hangingPunct="1">
              <a:spcBef>
                <a:spcPts val="0"/>
              </a:spcBef>
              <a:spcAft>
                <a:spcPts val="0"/>
              </a:spcAft>
              <a:defRPr sz="1300">
                <a:latin typeface="+mn-lt"/>
                <a:cs typeface="+mn-cs"/>
              </a:defRPr>
            </a:lvl1pPr>
          </a:lstStyle>
          <a:p>
            <a:pPr>
              <a:defRPr/>
            </a:pPr>
            <a:r>
              <a:rPr lang="en-US" smtClean="0"/>
              <a:t>Dr. Andy Woods</a:t>
            </a: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eaLnBrk="1" fontAlgn="auto" hangingPunct="1">
              <a:spcBef>
                <a:spcPts val="0"/>
              </a:spcBef>
              <a:spcAft>
                <a:spcPts val="0"/>
              </a:spcAft>
              <a:defRPr sz="1300">
                <a:latin typeface="+mn-lt"/>
                <a:cs typeface="+mn-cs"/>
              </a:defRPr>
            </a:lvl1pPr>
          </a:lstStyle>
          <a:p>
            <a:pPr>
              <a:defRPr/>
            </a:pPr>
            <a:fld id="{3A51911F-5FD4-45BD-AE09-90F910C9B02F}" type="datetimeFigureOut">
              <a:rPr lang="en-US"/>
              <a:pPr>
                <a:defRPr/>
              </a:pPr>
              <a:t>2/18/2016</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eaLnBrk="1" fontAlgn="auto" hangingPunct="1">
              <a:spcBef>
                <a:spcPts val="0"/>
              </a:spcBef>
              <a:spcAft>
                <a:spcPts val="0"/>
              </a:spcAft>
              <a:defRPr sz="1300">
                <a:latin typeface="+mn-lt"/>
                <a:cs typeface="+mn-cs"/>
              </a:defRPr>
            </a:lvl1pPr>
          </a:lstStyle>
          <a:p>
            <a:pPr>
              <a:defRPr/>
            </a:pPr>
            <a:r>
              <a:rPr lang="en-US" smtClean="0"/>
              <a:t>Soteriology</a:t>
            </a: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2" tIns="46586" rIns="93172" bIns="46586" numCol="1" anchor="b" anchorCtr="0" compatLnSpc="1">
            <a:prstTxWarp prst="textNoShape">
              <a:avLst/>
            </a:prstTxWarp>
          </a:bodyPr>
          <a:lstStyle>
            <a:lvl1pPr algn="r" eaLnBrk="1" hangingPunct="1">
              <a:defRPr sz="1300" smtClean="0">
                <a:latin typeface="Calibri" panose="020F0502020204030204" pitchFamily="34" charset="0"/>
              </a:defRPr>
            </a:lvl1pPr>
          </a:lstStyle>
          <a:p>
            <a:pPr>
              <a:defRPr/>
            </a:pPr>
            <a:fld id="{1E6CAAF6-ADD1-4A1F-A4B9-6880554EFCC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20" indent="-291161">
              <a:defRPr>
                <a:solidFill>
                  <a:schemeClr val="tx1"/>
                </a:solidFill>
                <a:latin typeface="Arial" panose="020B0604020202020204" pitchFamily="34" charset="0"/>
                <a:cs typeface="Arial" panose="020B0604020202020204" pitchFamily="34" charset="0"/>
              </a:defRPr>
            </a:lvl2pPr>
            <a:lvl3pPr marL="1164647" indent="-232929">
              <a:defRPr>
                <a:solidFill>
                  <a:schemeClr val="tx1"/>
                </a:solidFill>
                <a:latin typeface="Arial" panose="020B0604020202020204" pitchFamily="34" charset="0"/>
                <a:cs typeface="Arial" panose="020B0604020202020204" pitchFamily="34" charset="0"/>
              </a:defRPr>
            </a:lvl3pPr>
            <a:lvl4pPr marL="1630505" indent="-232929">
              <a:defRPr>
                <a:solidFill>
                  <a:schemeClr val="tx1"/>
                </a:solidFill>
                <a:latin typeface="Arial" panose="020B0604020202020204" pitchFamily="34" charset="0"/>
                <a:cs typeface="Arial" panose="020B0604020202020204" pitchFamily="34" charset="0"/>
              </a:defRPr>
            </a:lvl4pPr>
            <a:lvl5pPr marL="2096365" indent="-232929">
              <a:defRPr>
                <a:solidFill>
                  <a:schemeClr val="tx1"/>
                </a:solidFill>
                <a:latin typeface="Arial" panose="020B0604020202020204" pitchFamily="34" charset="0"/>
                <a:cs typeface="Arial" panose="020B0604020202020204" pitchFamily="34" charset="0"/>
              </a:defRPr>
            </a:lvl5pPr>
            <a:lvl6pPr marL="2562224" indent="-2329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082" indent="-2329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3941" indent="-2329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59800" indent="-2329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EFDF370-5B17-48A8-9185-C4FE029F2F51}" type="slidenum">
              <a:rPr lang="en-US" altLang="en-US">
                <a:latin typeface="Calibri" panose="020F0502020204030204" pitchFamily="34" charset="0"/>
              </a:rPr>
              <a:pPr/>
              <a:t>1</a:t>
            </a:fld>
            <a:endParaRPr lang="en-US" altLang="en-US">
              <a:latin typeface="Calibri" panose="020F0502020204030204" pitchFamily="34" charset="0"/>
            </a:endParaRPr>
          </a:p>
        </p:txBody>
      </p:sp>
      <p:sp>
        <p:nvSpPr>
          <p:cNvPr id="2" name="Footer Placeholder 1"/>
          <p:cNvSpPr>
            <a:spLocks noGrp="1"/>
          </p:cNvSpPr>
          <p:nvPr>
            <p:ph type="ftr" sz="quarter" idx="10"/>
          </p:nvPr>
        </p:nvSpPr>
        <p:spPr/>
        <p:txBody>
          <a:bodyPr/>
          <a:lstStyle/>
          <a:p>
            <a:pPr>
              <a:defRPr/>
            </a:pPr>
            <a:r>
              <a:rPr lang="en-US" smtClean="0"/>
              <a:t>Soteriology</a:t>
            </a:r>
            <a:endParaRPr lang="en-US"/>
          </a:p>
        </p:txBody>
      </p:sp>
      <p:sp>
        <p:nvSpPr>
          <p:cNvPr id="3" name="Header Placeholder 2"/>
          <p:cNvSpPr>
            <a:spLocks noGrp="1"/>
          </p:cNvSpPr>
          <p:nvPr>
            <p:ph type="hdr" sz="quarter" idx="11"/>
          </p:nvPr>
        </p:nvSpPr>
        <p:spPr/>
        <p:txBody>
          <a:bodyPr/>
          <a:lstStyle/>
          <a:p>
            <a:pPr>
              <a:defRPr/>
            </a:pPr>
            <a:r>
              <a:rPr lang="en-US" smtClean="0"/>
              <a:t>Dr. Andy Woods</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AEDDC860-5053-4CFC-993E-345CBA010548}" type="slidenum">
              <a:rPr lang="en-US" smtClean="0"/>
              <a:pPr/>
              <a:t>35</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
        <p:nvSpPr>
          <p:cNvPr id="2" name="Footer Placeholder 1"/>
          <p:cNvSpPr>
            <a:spLocks noGrp="1"/>
          </p:cNvSpPr>
          <p:nvPr>
            <p:ph type="ftr" sz="quarter" idx="10"/>
          </p:nvPr>
        </p:nvSpPr>
        <p:spPr/>
        <p:txBody>
          <a:bodyPr/>
          <a:lstStyle/>
          <a:p>
            <a:pPr>
              <a:defRPr/>
            </a:pPr>
            <a:r>
              <a:rPr lang="en-US" smtClean="0"/>
              <a:t>Soteriology</a:t>
            </a:r>
            <a:endParaRPr lang="en-US"/>
          </a:p>
        </p:txBody>
      </p:sp>
      <p:sp>
        <p:nvSpPr>
          <p:cNvPr id="3" name="Header Placeholder 2"/>
          <p:cNvSpPr>
            <a:spLocks noGrp="1"/>
          </p:cNvSpPr>
          <p:nvPr>
            <p:ph type="hdr" sz="quarter" idx="11"/>
          </p:nvPr>
        </p:nvSpPr>
        <p:spPr/>
        <p:txBody>
          <a:bodyPr/>
          <a:lstStyle/>
          <a:p>
            <a:pPr>
              <a:defRPr/>
            </a:pPr>
            <a:r>
              <a:rPr lang="en-US" smtClean="0"/>
              <a:t>Dr. Andy Woods</a:t>
            </a:r>
            <a:endParaRPr lang="en-US"/>
          </a:p>
        </p:txBody>
      </p:sp>
    </p:spTree>
    <p:extLst>
      <p:ext uri="{BB962C8B-B14F-4D97-AF65-F5344CB8AC3E}">
        <p14:creationId xmlns:p14="http://schemas.microsoft.com/office/powerpoint/2010/main" val="1647297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44080F45-B39A-4921-9EC5-38809AB79E8A}" type="slidenum">
              <a:rPr lang="en-US" smtClean="0"/>
              <a:pPr/>
              <a:t>36</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
        <p:nvSpPr>
          <p:cNvPr id="2" name="Footer Placeholder 1"/>
          <p:cNvSpPr>
            <a:spLocks noGrp="1"/>
          </p:cNvSpPr>
          <p:nvPr>
            <p:ph type="ftr" sz="quarter" idx="10"/>
          </p:nvPr>
        </p:nvSpPr>
        <p:spPr/>
        <p:txBody>
          <a:bodyPr/>
          <a:lstStyle/>
          <a:p>
            <a:pPr>
              <a:defRPr/>
            </a:pPr>
            <a:r>
              <a:rPr lang="en-US" smtClean="0"/>
              <a:t>Soteriology</a:t>
            </a:r>
            <a:endParaRPr lang="en-US"/>
          </a:p>
        </p:txBody>
      </p:sp>
      <p:sp>
        <p:nvSpPr>
          <p:cNvPr id="3" name="Header Placeholder 2"/>
          <p:cNvSpPr>
            <a:spLocks noGrp="1"/>
          </p:cNvSpPr>
          <p:nvPr>
            <p:ph type="hdr" sz="quarter" idx="11"/>
          </p:nvPr>
        </p:nvSpPr>
        <p:spPr/>
        <p:txBody>
          <a:bodyPr/>
          <a:lstStyle/>
          <a:p>
            <a:pPr>
              <a:defRPr/>
            </a:pPr>
            <a:r>
              <a:rPr lang="en-US" smtClean="0"/>
              <a:t>Dr. Andy Woods</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44080F45-B39A-4921-9EC5-38809AB79E8A}" type="slidenum">
              <a:rPr lang="en-US" smtClean="0"/>
              <a:pPr/>
              <a:t>37</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
        <p:nvSpPr>
          <p:cNvPr id="2" name="Footer Placeholder 1"/>
          <p:cNvSpPr>
            <a:spLocks noGrp="1"/>
          </p:cNvSpPr>
          <p:nvPr>
            <p:ph type="ftr" sz="quarter" idx="10"/>
          </p:nvPr>
        </p:nvSpPr>
        <p:spPr/>
        <p:txBody>
          <a:bodyPr/>
          <a:lstStyle/>
          <a:p>
            <a:pPr>
              <a:defRPr/>
            </a:pPr>
            <a:r>
              <a:rPr lang="en-US" smtClean="0"/>
              <a:t>Soteriology</a:t>
            </a:r>
            <a:endParaRPr lang="en-US"/>
          </a:p>
        </p:txBody>
      </p:sp>
      <p:sp>
        <p:nvSpPr>
          <p:cNvPr id="3" name="Header Placeholder 2"/>
          <p:cNvSpPr>
            <a:spLocks noGrp="1"/>
          </p:cNvSpPr>
          <p:nvPr>
            <p:ph type="hdr" sz="quarter" idx="11"/>
          </p:nvPr>
        </p:nvSpPr>
        <p:spPr/>
        <p:txBody>
          <a:bodyPr/>
          <a:lstStyle/>
          <a:p>
            <a:pPr>
              <a:defRPr/>
            </a:pPr>
            <a:r>
              <a:rPr lang="en-US" smtClean="0"/>
              <a:t>Dr. Andy Woods</a:t>
            </a:r>
            <a:endParaRPr lang="en-US"/>
          </a:p>
        </p:txBody>
      </p:sp>
    </p:spTree>
    <p:extLst>
      <p:ext uri="{BB962C8B-B14F-4D97-AF65-F5344CB8AC3E}">
        <p14:creationId xmlns:p14="http://schemas.microsoft.com/office/powerpoint/2010/main" val="2267846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9068C013-7A7A-44A6-8F50-00E1FC981747}" type="slidenum">
              <a:rPr lang="en-US" smtClean="0"/>
              <a:pPr/>
              <a:t>39</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
        <p:nvSpPr>
          <p:cNvPr id="2" name="Footer Placeholder 1"/>
          <p:cNvSpPr>
            <a:spLocks noGrp="1"/>
          </p:cNvSpPr>
          <p:nvPr>
            <p:ph type="ftr" sz="quarter" idx="10"/>
          </p:nvPr>
        </p:nvSpPr>
        <p:spPr/>
        <p:txBody>
          <a:bodyPr/>
          <a:lstStyle/>
          <a:p>
            <a:pPr>
              <a:defRPr/>
            </a:pPr>
            <a:r>
              <a:rPr lang="en-US" smtClean="0"/>
              <a:t>Soteriology</a:t>
            </a:r>
            <a:endParaRPr lang="en-US"/>
          </a:p>
        </p:txBody>
      </p:sp>
      <p:sp>
        <p:nvSpPr>
          <p:cNvPr id="3" name="Header Placeholder 2"/>
          <p:cNvSpPr>
            <a:spLocks noGrp="1"/>
          </p:cNvSpPr>
          <p:nvPr>
            <p:ph type="hdr" sz="quarter" idx="11"/>
          </p:nvPr>
        </p:nvSpPr>
        <p:spPr/>
        <p:txBody>
          <a:bodyPr/>
          <a:lstStyle/>
          <a:p>
            <a:pPr>
              <a:defRPr/>
            </a:pPr>
            <a:r>
              <a:rPr lang="en-US" smtClean="0"/>
              <a:t>Dr. Andy Woods</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Dr. Andy Woods</a:t>
            </a:r>
            <a:endParaRPr lang="en-US"/>
          </a:p>
        </p:txBody>
      </p:sp>
      <p:sp>
        <p:nvSpPr>
          <p:cNvPr id="5" name="Footer Placeholder 4"/>
          <p:cNvSpPr>
            <a:spLocks noGrp="1"/>
          </p:cNvSpPr>
          <p:nvPr>
            <p:ph type="ftr" sz="quarter" idx="11"/>
          </p:nvPr>
        </p:nvSpPr>
        <p:spPr/>
        <p:txBody>
          <a:bodyPr/>
          <a:lstStyle/>
          <a:p>
            <a:pPr>
              <a:defRPr/>
            </a:pPr>
            <a:r>
              <a:rPr lang="en-US" smtClean="0"/>
              <a:t>Soteriology</a:t>
            </a:r>
            <a:endParaRPr lang="en-US"/>
          </a:p>
        </p:txBody>
      </p:sp>
      <p:sp>
        <p:nvSpPr>
          <p:cNvPr id="6" name="Slide Number Placeholder 5"/>
          <p:cNvSpPr>
            <a:spLocks noGrp="1"/>
          </p:cNvSpPr>
          <p:nvPr>
            <p:ph type="sldNum" sz="quarter" idx="12"/>
          </p:nvPr>
        </p:nvSpPr>
        <p:spPr/>
        <p:txBody>
          <a:bodyPr/>
          <a:lstStyle/>
          <a:p>
            <a:pPr>
              <a:defRPr/>
            </a:pPr>
            <a:fld id="{1E6CAAF6-ADD1-4A1F-A4B9-6880554EFCC2}" type="slidenum">
              <a:rPr lang="en-US" altLang="en-US" smtClean="0"/>
              <a:pPr>
                <a:defRPr/>
              </a:pPr>
              <a:t>40</a:t>
            </a:fld>
            <a:endParaRPr lang="en-US" altLang="en-US"/>
          </a:p>
        </p:txBody>
      </p:sp>
    </p:spTree>
    <p:extLst>
      <p:ext uri="{BB962C8B-B14F-4D97-AF65-F5344CB8AC3E}">
        <p14:creationId xmlns:p14="http://schemas.microsoft.com/office/powerpoint/2010/main" val="1823374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D2B78960-653A-4F63-9A0C-5564B6D183A5}" type="slidenum">
              <a:rPr lang="en-US" smtClean="0"/>
              <a:pPr/>
              <a:t>46</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
        <p:nvSpPr>
          <p:cNvPr id="2" name="Footer Placeholder 1"/>
          <p:cNvSpPr>
            <a:spLocks noGrp="1"/>
          </p:cNvSpPr>
          <p:nvPr>
            <p:ph type="ftr" sz="quarter" idx="10"/>
          </p:nvPr>
        </p:nvSpPr>
        <p:spPr/>
        <p:txBody>
          <a:bodyPr/>
          <a:lstStyle/>
          <a:p>
            <a:pPr>
              <a:defRPr/>
            </a:pPr>
            <a:r>
              <a:rPr lang="en-US" smtClean="0"/>
              <a:t>Soteriology</a:t>
            </a:r>
            <a:endParaRPr lang="en-US"/>
          </a:p>
        </p:txBody>
      </p:sp>
      <p:sp>
        <p:nvSpPr>
          <p:cNvPr id="3" name="Header Placeholder 2"/>
          <p:cNvSpPr>
            <a:spLocks noGrp="1"/>
          </p:cNvSpPr>
          <p:nvPr>
            <p:ph type="hdr" sz="quarter" idx="11"/>
          </p:nvPr>
        </p:nvSpPr>
        <p:spPr/>
        <p:txBody>
          <a:bodyPr/>
          <a:lstStyle/>
          <a:p>
            <a:pPr>
              <a:defRPr/>
            </a:pPr>
            <a:r>
              <a:rPr lang="en-US" smtClean="0"/>
              <a:t>Dr. Andy Woods</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D2B78960-653A-4F63-9A0C-5564B6D183A5}" type="slidenum">
              <a:rPr lang="en-US" smtClean="0"/>
              <a:pPr/>
              <a:t>47</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
        <p:nvSpPr>
          <p:cNvPr id="2" name="Footer Placeholder 1"/>
          <p:cNvSpPr>
            <a:spLocks noGrp="1"/>
          </p:cNvSpPr>
          <p:nvPr>
            <p:ph type="ftr" sz="quarter" idx="10"/>
          </p:nvPr>
        </p:nvSpPr>
        <p:spPr/>
        <p:txBody>
          <a:bodyPr/>
          <a:lstStyle/>
          <a:p>
            <a:pPr>
              <a:defRPr/>
            </a:pPr>
            <a:r>
              <a:rPr lang="en-US" smtClean="0"/>
              <a:t>Soteriology</a:t>
            </a:r>
            <a:endParaRPr lang="en-US"/>
          </a:p>
        </p:txBody>
      </p:sp>
      <p:sp>
        <p:nvSpPr>
          <p:cNvPr id="3" name="Header Placeholder 2"/>
          <p:cNvSpPr>
            <a:spLocks noGrp="1"/>
          </p:cNvSpPr>
          <p:nvPr>
            <p:ph type="hdr" sz="quarter" idx="11"/>
          </p:nvPr>
        </p:nvSpPr>
        <p:spPr/>
        <p:txBody>
          <a:bodyPr/>
          <a:lstStyle/>
          <a:p>
            <a:pPr>
              <a:defRPr/>
            </a:pPr>
            <a:r>
              <a:rPr lang="en-US" smtClean="0"/>
              <a:t>Dr. Andy Woods</a:t>
            </a:r>
            <a:endParaRPr lang="en-US"/>
          </a:p>
        </p:txBody>
      </p:sp>
    </p:spTree>
    <p:extLst>
      <p:ext uri="{BB962C8B-B14F-4D97-AF65-F5344CB8AC3E}">
        <p14:creationId xmlns:p14="http://schemas.microsoft.com/office/powerpoint/2010/main" val="3633275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70B1392D-1C63-4DB7-8FF9-9F8D529A20DA}" type="slidenum">
              <a:rPr lang="en-US" smtClean="0"/>
              <a:pPr/>
              <a:t>16</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
        <p:nvSpPr>
          <p:cNvPr id="2" name="Footer Placeholder 1"/>
          <p:cNvSpPr>
            <a:spLocks noGrp="1"/>
          </p:cNvSpPr>
          <p:nvPr>
            <p:ph type="ftr" sz="quarter" idx="10"/>
          </p:nvPr>
        </p:nvSpPr>
        <p:spPr/>
        <p:txBody>
          <a:bodyPr/>
          <a:lstStyle/>
          <a:p>
            <a:pPr>
              <a:defRPr/>
            </a:pPr>
            <a:r>
              <a:rPr lang="en-US" smtClean="0"/>
              <a:t>Soteriology</a:t>
            </a:r>
            <a:endParaRPr lang="en-US"/>
          </a:p>
        </p:txBody>
      </p:sp>
      <p:sp>
        <p:nvSpPr>
          <p:cNvPr id="3" name="Header Placeholder 2"/>
          <p:cNvSpPr>
            <a:spLocks noGrp="1"/>
          </p:cNvSpPr>
          <p:nvPr>
            <p:ph type="hdr" sz="quarter" idx="11"/>
          </p:nvPr>
        </p:nvSpPr>
        <p:spPr/>
        <p:txBody>
          <a:bodyPr/>
          <a:lstStyle/>
          <a:p>
            <a:pPr>
              <a:defRPr/>
            </a:pPr>
            <a:r>
              <a:rPr lang="en-US" smtClean="0"/>
              <a:t>Dr. Andy Woods</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2A6E86F9-0C58-4FA9-8117-DB70FC4F74CA}" type="slidenum">
              <a:rPr lang="en-US" smtClean="0"/>
              <a:pPr/>
              <a:t>17</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
        <p:nvSpPr>
          <p:cNvPr id="2" name="Footer Placeholder 1"/>
          <p:cNvSpPr>
            <a:spLocks noGrp="1"/>
          </p:cNvSpPr>
          <p:nvPr>
            <p:ph type="ftr" sz="quarter" idx="10"/>
          </p:nvPr>
        </p:nvSpPr>
        <p:spPr/>
        <p:txBody>
          <a:bodyPr/>
          <a:lstStyle/>
          <a:p>
            <a:pPr>
              <a:defRPr/>
            </a:pPr>
            <a:r>
              <a:rPr lang="en-US" smtClean="0"/>
              <a:t>Soteriology</a:t>
            </a:r>
            <a:endParaRPr lang="en-US"/>
          </a:p>
        </p:txBody>
      </p:sp>
      <p:sp>
        <p:nvSpPr>
          <p:cNvPr id="3" name="Header Placeholder 2"/>
          <p:cNvSpPr>
            <a:spLocks noGrp="1"/>
          </p:cNvSpPr>
          <p:nvPr>
            <p:ph type="hdr" sz="quarter" idx="11"/>
          </p:nvPr>
        </p:nvSpPr>
        <p:spPr/>
        <p:txBody>
          <a:bodyPr/>
          <a:lstStyle/>
          <a:p>
            <a:pPr>
              <a:defRPr/>
            </a:pPr>
            <a:r>
              <a:rPr lang="en-US" smtClean="0"/>
              <a:t>Dr. Andy Woods</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2A6E86F9-0C58-4FA9-8117-DB70FC4F74CA}" type="slidenum">
              <a:rPr lang="en-US" smtClean="0"/>
              <a:pPr/>
              <a:t>18</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
        <p:nvSpPr>
          <p:cNvPr id="2" name="Footer Placeholder 1"/>
          <p:cNvSpPr>
            <a:spLocks noGrp="1"/>
          </p:cNvSpPr>
          <p:nvPr>
            <p:ph type="ftr" sz="quarter" idx="10"/>
          </p:nvPr>
        </p:nvSpPr>
        <p:spPr/>
        <p:txBody>
          <a:bodyPr/>
          <a:lstStyle/>
          <a:p>
            <a:pPr>
              <a:defRPr/>
            </a:pPr>
            <a:r>
              <a:rPr lang="en-US" smtClean="0"/>
              <a:t>Soteriology</a:t>
            </a:r>
            <a:endParaRPr lang="en-US"/>
          </a:p>
        </p:txBody>
      </p:sp>
      <p:sp>
        <p:nvSpPr>
          <p:cNvPr id="3" name="Header Placeholder 2"/>
          <p:cNvSpPr>
            <a:spLocks noGrp="1"/>
          </p:cNvSpPr>
          <p:nvPr>
            <p:ph type="hdr" sz="quarter" idx="11"/>
          </p:nvPr>
        </p:nvSpPr>
        <p:spPr/>
        <p:txBody>
          <a:bodyPr/>
          <a:lstStyle/>
          <a:p>
            <a:pPr>
              <a:defRPr/>
            </a:pPr>
            <a:r>
              <a:rPr lang="en-US" smtClean="0"/>
              <a:t>Dr. Andy Woods</a:t>
            </a:r>
            <a:endParaRPr lang="en-US"/>
          </a:p>
        </p:txBody>
      </p:sp>
    </p:spTree>
    <p:extLst>
      <p:ext uri="{BB962C8B-B14F-4D97-AF65-F5344CB8AC3E}">
        <p14:creationId xmlns:p14="http://schemas.microsoft.com/office/powerpoint/2010/main" val="46483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E6CAAF6-ADD1-4A1F-A4B9-6880554EFCC2}" type="slidenum">
              <a:rPr lang="en-US" altLang="en-US" smtClean="0"/>
              <a:pPr>
                <a:defRPr/>
              </a:pPr>
              <a:t>25</a:t>
            </a:fld>
            <a:endParaRPr lang="en-US" altLang="en-US"/>
          </a:p>
        </p:txBody>
      </p:sp>
      <p:sp>
        <p:nvSpPr>
          <p:cNvPr id="5" name="Footer Placeholder 4"/>
          <p:cNvSpPr>
            <a:spLocks noGrp="1"/>
          </p:cNvSpPr>
          <p:nvPr>
            <p:ph type="ftr" sz="quarter" idx="11"/>
          </p:nvPr>
        </p:nvSpPr>
        <p:spPr/>
        <p:txBody>
          <a:bodyPr/>
          <a:lstStyle/>
          <a:p>
            <a:pPr>
              <a:defRPr/>
            </a:pPr>
            <a:r>
              <a:rPr lang="en-US" smtClean="0"/>
              <a:t>Soteriology</a:t>
            </a:r>
            <a:endParaRPr lang="en-US"/>
          </a:p>
        </p:txBody>
      </p:sp>
      <p:sp>
        <p:nvSpPr>
          <p:cNvPr id="6" name="Header Placeholder 5"/>
          <p:cNvSpPr>
            <a:spLocks noGrp="1"/>
          </p:cNvSpPr>
          <p:nvPr>
            <p:ph type="hdr" sz="quarter" idx="12"/>
          </p:nvPr>
        </p:nvSpPr>
        <p:spPr/>
        <p:txBody>
          <a:bodyPr/>
          <a:lstStyle/>
          <a:p>
            <a:pPr>
              <a:defRPr/>
            </a:pPr>
            <a:r>
              <a:rPr lang="en-US" smtClean="0"/>
              <a:t>Dr. Andy Woods</a:t>
            </a:r>
            <a:endParaRPr lang="en-US"/>
          </a:p>
        </p:txBody>
      </p:sp>
    </p:spTree>
    <p:extLst>
      <p:ext uri="{BB962C8B-B14F-4D97-AF65-F5344CB8AC3E}">
        <p14:creationId xmlns:p14="http://schemas.microsoft.com/office/powerpoint/2010/main" val="1252702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142D086E-27B8-440D-A9BF-597A24E335CD}" type="slidenum">
              <a:rPr lang="en-US" smtClean="0"/>
              <a:pPr/>
              <a:t>26</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
        <p:nvSpPr>
          <p:cNvPr id="2" name="Footer Placeholder 1"/>
          <p:cNvSpPr>
            <a:spLocks noGrp="1"/>
          </p:cNvSpPr>
          <p:nvPr>
            <p:ph type="ftr" sz="quarter" idx="10"/>
          </p:nvPr>
        </p:nvSpPr>
        <p:spPr/>
        <p:txBody>
          <a:bodyPr/>
          <a:lstStyle/>
          <a:p>
            <a:pPr>
              <a:defRPr/>
            </a:pPr>
            <a:r>
              <a:rPr lang="en-US" smtClean="0"/>
              <a:t>Soteriology</a:t>
            </a:r>
            <a:endParaRPr lang="en-US"/>
          </a:p>
        </p:txBody>
      </p:sp>
      <p:sp>
        <p:nvSpPr>
          <p:cNvPr id="3" name="Header Placeholder 2"/>
          <p:cNvSpPr>
            <a:spLocks noGrp="1"/>
          </p:cNvSpPr>
          <p:nvPr>
            <p:ph type="hdr" sz="quarter" idx="11"/>
          </p:nvPr>
        </p:nvSpPr>
        <p:spPr/>
        <p:txBody>
          <a:bodyPr/>
          <a:lstStyle/>
          <a:p>
            <a:pPr>
              <a:defRPr/>
            </a:pPr>
            <a:r>
              <a:rPr lang="en-US" smtClean="0"/>
              <a:t>Dr. Andy Woods</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276AC8D0-724B-4658-8B3C-6247118DE986}" type="slidenum">
              <a:rPr lang="en-US" smtClean="0"/>
              <a:pPr/>
              <a:t>32</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
        <p:nvSpPr>
          <p:cNvPr id="2" name="Footer Placeholder 1"/>
          <p:cNvSpPr>
            <a:spLocks noGrp="1"/>
          </p:cNvSpPr>
          <p:nvPr>
            <p:ph type="ftr" sz="quarter" idx="10"/>
          </p:nvPr>
        </p:nvSpPr>
        <p:spPr/>
        <p:txBody>
          <a:bodyPr/>
          <a:lstStyle/>
          <a:p>
            <a:pPr>
              <a:defRPr/>
            </a:pPr>
            <a:r>
              <a:rPr lang="en-US" smtClean="0"/>
              <a:t>Soteriology</a:t>
            </a:r>
            <a:endParaRPr lang="en-US"/>
          </a:p>
        </p:txBody>
      </p:sp>
      <p:sp>
        <p:nvSpPr>
          <p:cNvPr id="3" name="Header Placeholder 2"/>
          <p:cNvSpPr>
            <a:spLocks noGrp="1"/>
          </p:cNvSpPr>
          <p:nvPr>
            <p:ph type="hdr" sz="quarter" idx="11"/>
          </p:nvPr>
        </p:nvSpPr>
        <p:spPr/>
        <p:txBody>
          <a:bodyPr/>
          <a:lstStyle/>
          <a:p>
            <a:pPr>
              <a:defRPr/>
            </a:pPr>
            <a:r>
              <a:rPr lang="en-US" smtClean="0"/>
              <a:t>Dr. Andy Woods</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276AC8D0-724B-4658-8B3C-6247118DE986}" type="slidenum">
              <a:rPr lang="en-US" smtClean="0"/>
              <a:pPr/>
              <a:t>33</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
        <p:nvSpPr>
          <p:cNvPr id="2" name="Footer Placeholder 1"/>
          <p:cNvSpPr>
            <a:spLocks noGrp="1"/>
          </p:cNvSpPr>
          <p:nvPr>
            <p:ph type="ftr" sz="quarter" idx="10"/>
          </p:nvPr>
        </p:nvSpPr>
        <p:spPr/>
        <p:txBody>
          <a:bodyPr/>
          <a:lstStyle/>
          <a:p>
            <a:pPr>
              <a:defRPr/>
            </a:pPr>
            <a:r>
              <a:rPr lang="en-US" smtClean="0"/>
              <a:t>Soteriology</a:t>
            </a:r>
            <a:endParaRPr lang="en-US"/>
          </a:p>
        </p:txBody>
      </p:sp>
      <p:sp>
        <p:nvSpPr>
          <p:cNvPr id="3" name="Header Placeholder 2"/>
          <p:cNvSpPr>
            <a:spLocks noGrp="1"/>
          </p:cNvSpPr>
          <p:nvPr>
            <p:ph type="hdr" sz="quarter" idx="11"/>
          </p:nvPr>
        </p:nvSpPr>
        <p:spPr/>
        <p:txBody>
          <a:bodyPr/>
          <a:lstStyle/>
          <a:p>
            <a:pPr>
              <a:defRPr/>
            </a:pPr>
            <a:r>
              <a:rPr lang="en-US" smtClean="0"/>
              <a:t>Dr. Andy Woods</a:t>
            </a:r>
            <a:endParaRPr lang="en-US"/>
          </a:p>
        </p:txBody>
      </p:sp>
    </p:spTree>
    <p:extLst>
      <p:ext uri="{BB962C8B-B14F-4D97-AF65-F5344CB8AC3E}">
        <p14:creationId xmlns:p14="http://schemas.microsoft.com/office/powerpoint/2010/main" val="3482190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AEDDC860-5053-4CFC-993E-345CBA010548}" type="slidenum">
              <a:rPr lang="en-US" smtClean="0"/>
              <a:pPr/>
              <a:t>34</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
        <p:nvSpPr>
          <p:cNvPr id="2" name="Footer Placeholder 1"/>
          <p:cNvSpPr>
            <a:spLocks noGrp="1"/>
          </p:cNvSpPr>
          <p:nvPr>
            <p:ph type="ftr" sz="quarter" idx="10"/>
          </p:nvPr>
        </p:nvSpPr>
        <p:spPr/>
        <p:txBody>
          <a:bodyPr/>
          <a:lstStyle/>
          <a:p>
            <a:pPr>
              <a:defRPr/>
            </a:pPr>
            <a:r>
              <a:rPr lang="en-US" smtClean="0"/>
              <a:t>Soteriology</a:t>
            </a:r>
            <a:endParaRPr lang="en-US"/>
          </a:p>
        </p:txBody>
      </p:sp>
      <p:sp>
        <p:nvSpPr>
          <p:cNvPr id="3" name="Header Placeholder 2"/>
          <p:cNvSpPr>
            <a:spLocks noGrp="1"/>
          </p:cNvSpPr>
          <p:nvPr>
            <p:ph type="hdr" sz="quarter" idx="11"/>
          </p:nvPr>
        </p:nvSpPr>
        <p:spPr/>
        <p:txBody>
          <a:bodyPr/>
          <a:lstStyle/>
          <a:p>
            <a:pPr>
              <a:defRPr/>
            </a:pPr>
            <a:r>
              <a:rPr lang="en-US" smtClean="0"/>
              <a:t>Dr. Andy Woods</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142792A-E7A1-4290-8036-CC456AECA72A}" type="datetimeFigureOut">
              <a:rPr lang="en-US"/>
              <a:pPr>
                <a:defRPr/>
              </a:pPr>
              <a:t>2/18/2016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C169B7-9F62-44E4-8103-23CFE8D0D643}" type="slidenum">
              <a:rPr lang="en-US" altLang="en-US"/>
              <a:pPr>
                <a:defRPr/>
              </a:pPr>
              <a:t>‹#›</a:t>
            </a:fld>
            <a:endParaRPr lang="en-US" altLang="en-US"/>
          </a:p>
        </p:txBody>
      </p:sp>
    </p:spTree>
    <p:extLst>
      <p:ext uri="{BB962C8B-B14F-4D97-AF65-F5344CB8AC3E}">
        <p14:creationId xmlns:p14="http://schemas.microsoft.com/office/powerpoint/2010/main" val="3968649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2D715B-B684-43CC-8C64-B61C94215F5D}" type="datetimeFigureOut">
              <a:rPr lang="en-US"/>
              <a:pPr>
                <a:defRPr/>
              </a:pPr>
              <a:t>2/18/2016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08E0B8-9F60-4048-B105-8887EF316161}" type="slidenum">
              <a:rPr lang="en-US" altLang="en-US"/>
              <a:pPr>
                <a:defRPr/>
              </a:pPr>
              <a:t>‹#›</a:t>
            </a:fld>
            <a:endParaRPr lang="en-US" altLang="en-US"/>
          </a:p>
        </p:txBody>
      </p:sp>
    </p:spTree>
    <p:extLst>
      <p:ext uri="{BB962C8B-B14F-4D97-AF65-F5344CB8AC3E}">
        <p14:creationId xmlns:p14="http://schemas.microsoft.com/office/powerpoint/2010/main" val="1765010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6F3003A-0C19-4603-8D13-5739629E01B2}" type="datetimeFigureOut">
              <a:rPr lang="en-US"/>
              <a:pPr>
                <a:defRPr/>
              </a:pPr>
              <a:t>2/18/2016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AE2F54-E34F-4A08-BE02-4C5F51A6F909}" type="slidenum">
              <a:rPr lang="en-US" altLang="en-US"/>
              <a:pPr>
                <a:defRPr/>
              </a:pPr>
              <a:t>‹#›</a:t>
            </a:fld>
            <a:endParaRPr lang="en-US" altLang="en-US"/>
          </a:p>
        </p:txBody>
      </p:sp>
    </p:spTree>
    <p:extLst>
      <p:ext uri="{BB962C8B-B14F-4D97-AF65-F5344CB8AC3E}">
        <p14:creationId xmlns:p14="http://schemas.microsoft.com/office/powerpoint/2010/main" val="110245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a:solidFill>
                <a:schemeClr val="tx2"/>
              </a:solidFill>
              <a:cs typeface="Arial" panose="020B060402020202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a:cs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526081A-6350-412E-995A-C22BE8B4AB16}" type="datetimeFigureOut">
              <a:rPr lang="en-US"/>
              <a:pPr>
                <a:defRPr/>
              </a:pPr>
              <a:t>2/18/2016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EF0298-CB8E-4A11-A6BA-6658D4C9F754}" type="slidenum">
              <a:rPr lang="en-US" altLang="en-US"/>
              <a:pPr>
                <a:defRPr/>
              </a:pPr>
              <a:t>‹#›</a:t>
            </a:fld>
            <a:endParaRPr lang="en-US" altLang="en-US"/>
          </a:p>
        </p:txBody>
      </p:sp>
    </p:spTree>
    <p:extLst>
      <p:ext uri="{BB962C8B-B14F-4D97-AF65-F5344CB8AC3E}">
        <p14:creationId xmlns:p14="http://schemas.microsoft.com/office/powerpoint/2010/main" val="1014085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9B633DF-0EE4-40FE-B09B-D3484C6EB3DF}" type="datetimeFigureOut">
              <a:rPr lang="en-US"/>
              <a:pPr>
                <a:defRPr/>
              </a:pPr>
              <a:t>2/18/2016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4956F5-5E93-47D1-B1A3-E678194BC9B2}" type="slidenum">
              <a:rPr lang="en-US" altLang="en-US"/>
              <a:pPr>
                <a:defRPr/>
              </a:pPr>
              <a:t>‹#›</a:t>
            </a:fld>
            <a:endParaRPr lang="en-US" altLang="en-US"/>
          </a:p>
        </p:txBody>
      </p:sp>
    </p:spTree>
    <p:extLst>
      <p:ext uri="{BB962C8B-B14F-4D97-AF65-F5344CB8AC3E}">
        <p14:creationId xmlns:p14="http://schemas.microsoft.com/office/powerpoint/2010/main" val="1641589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DCDB46E-A7AB-40D3-9EBB-A3D4156AF76B}" type="datetimeFigureOut">
              <a:rPr lang="en-US"/>
              <a:pPr>
                <a:defRPr/>
              </a:pPr>
              <a:t>2/18/2016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83D037-37CF-4746-B046-7744609F0822}" type="slidenum">
              <a:rPr lang="en-US" altLang="en-US"/>
              <a:pPr>
                <a:defRPr/>
              </a:pPr>
              <a:t>‹#›</a:t>
            </a:fld>
            <a:endParaRPr lang="en-US" altLang="en-US"/>
          </a:p>
        </p:txBody>
      </p:sp>
    </p:spTree>
    <p:extLst>
      <p:ext uri="{BB962C8B-B14F-4D97-AF65-F5344CB8AC3E}">
        <p14:creationId xmlns:p14="http://schemas.microsoft.com/office/powerpoint/2010/main" val="2258218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6624874-5C76-43C3-9F0F-3C2B8A2FD737}" type="datetimeFigureOut">
              <a:rPr lang="en-US"/>
              <a:pPr>
                <a:defRPr/>
              </a:pPr>
              <a:t>2/18/2016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945140A-CB23-4DF5-B380-574465E0B341}" type="slidenum">
              <a:rPr lang="en-US" altLang="en-US"/>
              <a:pPr>
                <a:defRPr/>
              </a:pPr>
              <a:t>‹#›</a:t>
            </a:fld>
            <a:endParaRPr lang="en-US" altLang="en-US"/>
          </a:p>
        </p:txBody>
      </p:sp>
    </p:spTree>
    <p:extLst>
      <p:ext uri="{BB962C8B-B14F-4D97-AF65-F5344CB8AC3E}">
        <p14:creationId xmlns:p14="http://schemas.microsoft.com/office/powerpoint/2010/main" val="1703289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32E054F-30EF-414B-979C-F3D27C571A78}" type="datetimeFigureOut">
              <a:rPr lang="en-US"/>
              <a:pPr>
                <a:defRPr/>
              </a:pPr>
              <a:t>2/18/2016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BC1A56-6BA5-4EF4-AE6E-4B7E733150F4}" type="slidenum">
              <a:rPr lang="en-US" altLang="en-US"/>
              <a:pPr>
                <a:defRPr/>
              </a:pPr>
              <a:t>‹#›</a:t>
            </a:fld>
            <a:endParaRPr lang="en-US" altLang="en-US"/>
          </a:p>
        </p:txBody>
      </p:sp>
    </p:spTree>
    <p:extLst>
      <p:ext uri="{BB962C8B-B14F-4D97-AF65-F5344CB8AC3E}">
        <p14:creationId xmlns:p14="http://schemas.microsoft.com/office/powerpoint/2010/main" val="1515838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D0048B8-B8BC-4BF8-8DB0-8C6A4906B474}" type="datetimeFigureOut">
              <a:rPr lang="en-US"/>
              <a:pPr>
                <a:defRPr/>
              </a:pPr>
              <a:t>2/18/2016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AB4A3F3-2789-4DBF-92CA-32AF01B2D2BC}" type="slidenum">
              <a:rPr lang="en-US" altLang="en-US"/>
              <a:pPr>
                <a:defRPr/>
              </a:pPr>
              <a:t>‹#›</a:t>
            </a:fld>
            <a:endParaRPr lang="en-US" altLang="en-US"/>
          </a:p>
        </p:txBody>
      </p:sp>
    </p:spTree>
    <p:extLst>
      <p:ext uri="{BB962C8B-B14F-4D97-AF65-F5344CB8AC3E}">
        <p14:creationId xmlns:p14="http://schemas.microsoft.com/office/powerpoint/2010/main" val="762704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BF97EE-B804-4546-B123-D092BDC4C92E}" type="datetimeFigureOut">
              <a:rPr lang="en-US"/>
              <a:pPr>
                <a:defRPr/>
              </a:pPr>
              <a:t>2/18/2016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E3E788-3C1E-4322-8553-F3B4C7086460}" type="slidenum">
              <a:rPr lang="en-US" altLang="en-US"/>
              <a:pPr>
                <a:defRPr/>
              </a:pPr>
              <a:t>‹#›</a:t>
            </a:fld>
            <a:endParaRPr lang="en-US" altLang="en-US"/>
          </a:p>
        </p:txBody>
      </p:sp>
    </p:spTree>
    <p:extLst>
      <p:ext uri="{BB962C8B-B14F-4D97-AF65-F5344CB8AC3E}">
        <p14:creationId xmlns:p14="http://schemas.microsoft.com/office/powerpoint/2010/main" val="629788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D99B1B-6534-4491-A593-28246C6B9D95}" type="datetimeFigureOut">
              <a:rPr lang="en-US"/>
              <a:pPr>
                <a:defRPr/>
              </a:pPr>
              <a:t>2/18/2016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CE4E630-9A72-452C-8AF9-38F0545DCB6C}" type="slidenum">
              <a:rPr lang="en-US" altLang="en-US"/>
              <a:pPr>
                <a:defRPr/>
              </a:pPr>
              <a:t>‹#›</a:t>
            </a:fld>
            <a:endParaRPr lang="en-US" altLang="en-US"/>
          </a:p>
        </p:txBody>
      </p:sp>
    </p:spTree>
    <p:extLst>
      <p:ext uri="{BB962C8B-B14F-4D97-AF65-F5344CB8AC3E}">
        <p14:creationId xmlns:p14="http://schemas.microsoft.com/office/powerpoint/2010/main" val="1070323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3D65B563-3F22-4731-AC79-DA6FA3F3BE5C}" type="datetimeFigureOut">
              <a:rPr lang="en-US"/>
              <a:pPr>
                <a:defRPr/>
              </a:pPr>
              <a:t>2/18/2016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453F1083-A0A1-40DA-BE8C-0E73FAD27CB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3124200" y="685800"/>
            <a:ext cx="2895600" cy="1371600"/>
          </a:xfrm>
        </p:spPr>
        <p:txBody>
          <a:bodyPr/>
          <a:lstStyle/>
          <a:p>
            <a:pPr eaLnBrk="1" hangingPunct="1">
              <a:defRPr/>
            </a:pPr>
            <a:r>
              <a:rPr lang="en-US" altLang="en-US" b="1" dirty="0">
                <a:solidFill>
                  <a:srgbClr val="00FFFF"/>
                </a:solidFill>
                <a:effectLst>
                  <a:outerShdw blurRad="38100" dist="38100" dir="2700000" algn="tl">
                    <a:srgbClr val="000000">
                      <a:alpha val="43137"/>
                    </a:srgbClr>
                  </a:outerShdw>
                </a:effectLst>
              </a:rPr>
              <a:t>Soteriology</a:t>
            </a:r>
            <a:br>
              <a:rPr lang="en-US" altLang="en-US" b="1" dirty="0">
                <a:solidFill>
                  <a:srgbClr val="00FFFF"/>
                </a:solidFill>
                <a:effectLst>
                  <a:outerShdw blurRad="38100" dist="38100" dir="2700000" algn="tl">
                    <a:srgbClr val="000000">
                      <a:alpha val="43137"/>
                    </a:srgbClr>
                  </a:outerShdw>
                </a:effectLst>
              </a:rPr>
            </a:br>
            <a:r>
              <a:rPr lang="en-US" altLang="en-US" sz="2800" b="1" dirty="0">
                <a:solidFill>
                  <a:srgbClr val="00FFFF"/>
                </a:solidFill>
                <a:effectLst>
                  <a:outerShdw blurRad="38100" dist="38100" dir="2700000" algn="tl">
                    <a:srgbClr val="000000">
                      <a:alpha val="43137"/>
                    </a:srgbClr>
                  </a:outerShdw>
                </a:effectLst>
              </a:rPr>
              <a:t>Session </a:t>
            </a:r>
            <a:r>
              <a:rPr lang="en-US" altLang="en-US" sz="2800" b="1" dirty="0" smtClean="0">
                <a:solidFill>
                  <a:srgbClr val="00FFFF"/>
                </a:solidFill>
                <a:effectLst>
                  <a:outerShdw blurRad="38100" dist="38100" dir="2700000" algn="tl">
                    <a:srgbClr val="000000">
                      <a:alpha val="43137"/>
                    </a:srgbClr>
                  </a:outerShdw>
                </a:effectLst>
              </a:rPr>
              <a:t>6</a:t>
            </a:r>
            <a:endParaRPr lang="en-US" altLang="en-US" b="1" dirty="0" smtClean="0">
              <a:solidFill>
                <a:srgbClr val="00FFFF"/>
              </a:solidFill>
              <a:effectLst>
                <a:outerShdw blurRad="38100" dist="38100" dir="2700000" algn="tl">
                  <a:srgbClr val="000000">
                    <a:alpha val="43137"/>
                  </a:srgbClr>
                </a:outerShdw>
              </a:effectLst>
            </a:endParaRPr>
          </a:p>
        </p:txBody>
      </p:sp>
      <p:sp>
        <p:nvSpPr>
          <p:cNvPr id="4099" name="Subtitle 2"/>
          <p:cNvSpPr>
            <a:spLocks noGrp="1"/>
          </p:cNvSpPr>
          <p:nvPr>
            <p:ph type="subTitle" idx="1"/>
          </p:nvPr>
        </p:nvSpPr>
        <p:spPr>
          <a:xfrm>
            <a:off x="838200" y="4572000"/>
            <a:ext cx="7467600" cy="1752600"/>
          </a:xfrm>
        </p:spPr>
        <p:txBody>
          <a:bodyPr/>
          <a:lstStyle/>
          <a:p>
            <a:pPr eaLnBrk="1" hangingPunct="1"/>
            <a:r>
              <a:rPr lang="en-US" altLang="en-US" dirty="0" smtClean="0">
                <a:solidFill>
                  <a:schemeClr val="bg1"/>
                </a:solidFill>
              </a:rPr>
              <a:t>Dr. Andy Woods</a:t>
            </a:r>
          </a:p>
          <a:p>
            <a:pPr eaLnBrk="1" hangingPunct="1"/>
            <a:endParaRPr lang="en-US" altLang="en-US" sz="2000" dirty="0" smtClean="0">
              <a:solidFill>
                <a:schemeClr val="bg1"/>
              </a:solidFill>
            </a:endParaRPr>
          </a:p>
          <a:p>
            <a:pPr eaLnBrk="1" hangingPunct="1"/>
            <a:r>
              <a:rPr lang="en-US" altLang="en-US" sz="2000" dirty="0" smtClean="0">
                <a:solidFill>
                  <a:schemeClr val="bg1"/>
                </a:solidFill>
              </a:rPr>
              <a:t>Senior Pastor – Sugar Land Bible Church</a:t>
            </a:r>
          </a:p>
          <a:p>
            <a:pPr eaLnBrk="1" hangingPunct="1"/>
            <a:r>
              <a:rPr lang="en-US" altLang="en-US" sz="2000" dirty="0" smtClean="0">
                <a:solidFill>
                  <a:schemeClr val="bg1"/>
                </a:solidFill>
              </a:rPr>
              <a:t>Professor of Bible &amp; Theology – College of Biblical Studies </a:t>
            </a:r>
          </a:p>
        </p:txBody>
      </p:sp>
      <p:pic>
        <p:nvPicPr>
          <p:cNvPr id="4100"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533400" y="152400"/>
            <a:ext cx="8229600" cy="792162"/>
          </a:xfrm>
        </p:spPr>
        <p:txBody>
          <a:bodyPr/>
          <a:lstStyle/>
          <a:p>
            <a:pPr marL="573088" indent="-573088" eaLnBrk="1" hangingPunct="1">
              <a:defRPr/>
            </a:pPr>
            <a:r>
              <a:rPr lang="en-US" altLang="en-US" sz="3600" dirty="0" smtClean="0">
                <a:solidFill>
                  <a:srgbClr val="00FFFF"/>
                </a:solidFill>
                <a:effectLst>
                  <a:outerShdw blurRad="38100" dist="38100" dir="2700000" algn="tl">
                    <a:srgbClr val="000000">
                      <a:alpha val="43137"/>
                    </a:srgbClr>
                  </a:outerShdw>
                </a:effectLst>
                <a:latin typeface="+mn-lt"/>
              </a:rPr>
              <a:t>Repentance</a:t>
            </a:r>
            <a:endParaRPr lang="en-US" altLang="en-US" sz="3600" dirty="0">
              <a:solidFill>
                <a:srgbClr val="00FFFF"/>
              </a:solidFill>
              <a:effectLst>
                <a:outerShdw blurRad="38100" dist="38100" dir="2700000" algn="tl">
                  <a:srgbClr val="000000">
                    <a:alpha val="43137"/>
                  </a:srgbClr>
                </a:outerShdw>
              </a:effectLst>
              <a:latin typeface="+mn-lt"/>
            </a:endParaRPr>
          </a:p>
        </p:txBody>
      </p:sp>
      <p:sp>
        <p:nvSpPr>
          <p:cNvPr id="5" name="Rectangle 3"/>
          <p:cNvSpPr txBox="1">
            <a:spLocks/>
          </p:cNvSpPr>
          <p:nvPr/>
        </p:nvSpPr>
        <p:spPr bwMode="auto">
          <a:xfrm>
            <a:off x="342900" y="914400"/>
            <a:ext cx="8458200" cy="5638800"/>
          </a:xfrm>
          <a:prstGeom prst="rect">
            <a:avLst/>
          </a:prstGeom>
          <a:noFill/>
          <a:ln>
            <a:noFill/>
          </a:ln>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1963" indent="-461963" eaLnBrk="1" hangingPunct="1">
              <a:spcBef>
                <a:spcPts val="0"/>
              </a:spcBef>
              <a:spcAft>
                <a:spcPts val="600"/>
              </a:spcAft>
              <a:buClr>
                <a:srgbClr val="00FFFF"/>
              </a:buClr>
              <a:buFont typeface="+mj-lt"/>
              <a:buAutoNum type="alphaUcPeriod"/>
              <a:defRPr/>
            </a:pPr>
            <a:r>
              <a:rPr lang="en-US" altLang="en-US" sz="2800" dirty="0" smtClean="0">
                <a:solidFill>
                  <a:schemeClr val="bg1"/>
                </a:solidFill>
              </a:rPr>
              <a:t>What repentance means</a:t>
            </a:r>
          </a:p>
          <a:p>
            <a:pPr marL="914400" lvl="1" indent="-452438" eaLnBrk="1" hangingPunct="1">
              <a:spcBef>
                <a:spcPts val="0"/>
              </a:spcBef>
              <a:spcAft>
                <a:spcPts val="600"/>
              </a:spcAft>
              <a:buClr>
                <a:srgbClr val="FF99FF"/>
              </a:buClr>
              <a:buAutoNum type="arabicPeriod"/>
              <a:defRPr/>
            </a:pPr>
            <a:r>
              <a:rPr lang="en-US" altLang="en-US" sz="2600" dirty="0" err="1" smtClean="0">
                <a:solidFill>
                  <a:schemeClr val="bg1"/>
                </a:solidFill>
              </a:rPr>
              <a:t>Metanoeō</a:t>
            </a:r>
            <a:r>
              <a:rPr lang="en-US" altLang="en-US" sz="2600" dirty="0" smtClean="0">
                <a:solidFill>
                  <a:schemeClr val="bg1"/>
                </a:solidFill>
              </a:rPr>
              <a:t> / </a:t>
            </a:r>
            <a:r>
              <a:rPr lang="en-US" altLang="en-US" sz="2600" dirty="0" err="1" smtClean="0">
                <a:solidFill>
                  <a:schemeClr val="bg1"/>
                </a:solidFill>
              </a:rPr>
              <a:t>metanoia</a:t>
            </a:r>
            <a:endParaRPr lang="en-US" altLang="en-US" sz="2600" dirty="0" smtClean="0">
              <a:solidFill>
                <a:schemeClr val="bg1"/>
              </a:solidFill>
            </a:endParaRPr>
          </a:p>
          <a:p>
            <a:pPr marL="914400" lvl="1" indent="-452438" eaLnBrk="1" hangingPunct="1">
              <a:spcBef>
                <a:spcPts val="0"/>
              </a:spcBef>
              <a:spcAft>
                <a:spcPts val="600"/>
              </a:spcAft>
              <a:buClr>
                <a:srgbClr val="FF99FF"/>
              </a:buClr>
              <a:buAutoNum type="arabicPeriod"/>
              <a:defRPr/>
            </a:pPr>
            <a:r>
              <a:rPr lang="en-US" altLang="en-US" sz="2600" i="1" dirty="0" smtClean="0">
                <a:solidFill>
                  <a:schemeClr val="bg1"/>
                </a:solidFill>
              </a:rPr>
              <a:t>Meta</a:t>
            </a:r>
            <a:r>
              <a:rPr lang="en-US" altLang="en-US" sz="2600" dirty="0" smtClean="0">
                <a:solidFill>
                  <a:schemeClr val="bg1"/>
                </a:solidFill>
              </a:rPr>
              <a:t> = change (</a:t>
            </a:r>
            <a:r>
              <a:rPr lang="en-US" altLang="en-US" sz="2600" dirty="0" err="1" smtClean="0">
                <a:solidFill>
                  <a:schemeClr val="bg1"/>
                </a:solidFill>
              </a:rPr>
              <a:t>exs</a:t>
            </a:r>
            <a:r>
              <a:rPr lang="en-US" altLang="en-US" sz="2600" dirty="0" smtClean="0">
                <a:solidFill>
                  <a:schemeClr val="bg1"/>
                </a:solidFill>
              </a:rPr>
              <a:t>: metabolism, metamorphosis, metastasize</a:t>
            </a:r>
          </a:p>
          <a:p>
            <a:pPr marL="914400" lvl="1" indent="-452438" eaLnBrk="1" hangingPunct="1">
              <a:spcBef>
                <a:spcPts val="0"/>
              </a:spcBef>
              <a:spcAft>
                <a:spcPts val="600"/>
              </a:spcAft>
              <a:buClr>
                <a:srgbClr val="FF99FF"/>
              </a:buClr>
              <a:buAutoNum type="arabicPeriod"/>
              <a:defRPr/>
            </a:pPr>
            <a:r>
              <a:rPr lang="en-US" altLang="en-US" sz="2600" i="1" dirty="0" err="1" smtClean="0">
                <a:solidFill>
                  <a:schemeClr val="bg1"/>
                </a:solidFill>
              </a:rPr>
              <a:t>Noeō</a:t>
            </a:r>
            <a:r>
              <a:rPr lang="en-US" altLang="en-US" sz="2600" dirty="0" smtClean="0">
                <a:solidFill>
                  <a:schemeClr val="bg1"/>
                </a:solidFill>
              </a:rPr>
              <a:t> = notion = mind</a:t>
            </a:r>
          </a:p>
          <a:p>
            <a:pPr marL="914400" lvl="1" indent="-452438" eaLnBrk="1" hangingPunct="1">
              <a:spcBef>
                <a:spcPts val="0"/>
              </a:spcBef>
              <a:spcAft>
                <a:spcPts val="600"/>
              </a:spcAft>
              <a:buClr>
                <a:srgbClr val="FF99FF"/>
              </a:buClr>
              <a:buAutoNum type="arabicPeriod"/>
              <a:defRPr/>
            </a:pPr>
            <a:r>
              <a:rPr lang="en-US" altLang="en-US" sz="2600" dirty="0" smtClean="0">
                <a:solidFill>
                  <a:schemeClr val="bg1"/>
                </a:solidFill>
              </a:rPr>
              <a:t>“Change of mind”</a:t>
            </a:r>
          </a:p>
          <a:p>
            <a:pPr marL="914400" lvl="1" indent="-452438" eaLnBrk="1" hangingPunct="1">
              <a:spcBef>
                <a:spcPts val="0"/>
              </a:spcBef>
              <a:spcAft>
                <a:spcPts val="600"/>
              </a:spcAft>
              <a:buClr>
                <a:srgbClr val="FF99FF"/>
              </a:buClr>
              <a:buAutoNum type="arabicPeriod"/>
              <a:defRPr/>
            </a:pPr>
            <a:r>
              <a:rPr lang="en-US" altLang="en-US" sz="2600" dirty="0" smtClean="0">
                <a:solidFill>
                  <a:schemeClr val="bg1"/>
                </a:solidFill>
              </a:rPr>
              <a:t>Change mind about whatever is preventing someone from trusting in Christ alone</a:t>
            </a:r>
          </a:p>
          <a:p>
            <a:pPr marL="914400" lvl="1" indent="-452438" eaLnBrk="1" hangingPunct="1">
              <a:spcBef>
                <a:spcPts val="0"/>
              </a:spcBef>
              <a:spcAft>
                <a:spcPts val="600"/>
              </a:spcAft>
              <a:buClr>
                <a:srgbClr val="FF99FF"/>
              </a:buClr>
              <a:buAutoNum type="arabicPeriod"/>
              <a:defRPr/>
            </a:pPr>
            <a:r>
              <a:rPr lang="en-US" altLang="en-US" sz="2600" dirty="0" smtClean="0">
                <a:solidFill>
                  <a:schemeClr val="bg1"/>
                </a:solidFill>
              </a:rPr>
              <a:t>Synonym for faith (Acts 2:38; 3:19; 17:30; 2 Pet 3:9)</a:t>
            </a:r>
            <a:endParaRPr lang="en-US" altLang="en-US" sz="2600" dirty="0">
              <a:solidFill>
                <a:schemeClr val="bg1"/>
              </a:solidFill>
            </a:endParaRPr>
          </a:p>
          <a:p>
            <a:pPr marL="461963" indent="-461963" eaLnBrk="1" hangingPunct="1">
              <a:spcBef>
                <a:spcPts val="0"/>
              </a:spcBef>
              <a:spcAft>
                <a:spcPts val="600"/>
              </a:spcAft>
              <a:buClr>
                <a:srgbClr val="00FFFF"/>
              </a:buClr>
              <a:buFont typeface="+mj-lt"/>
              <a:buAutoNum type="alphaUcPeriod"/>
              <a:defRPr/>
            </a:pPr>
            <a:r>
              <a:rPr lang="en-US" altLang="en-US" sz="2800" dirty="0">
                <a:solidFill>
                  <a:schemeClr val="bg1"/>
                </a:solidFill>
              </a:rPr>
              <a:t>What repentance does </a:t>
            </a:r>
            <a:r>
              <a:rPr lang="en-US" altLang="en-US" sz="2800" b="1" u="sng" dirty="0" smtClean="0">
                <a:solidFill>
                  <a:srgbClr val="FFFFCC"/>
                </a:solidFill>
              </a:rPr>
              <a:t>NOT</a:t>
            </a:r>
            <a:r>
              <a:rPr lang="en-US" altLang="en-US" sz="2800" dirty="0" smtClean="0">
                <a:solidFill>
                  <a:schemeClr val="bg1"/>
                </a:solidFill>
              </a:rPr>
              <a:t> </a:t>
            </a:r>
            <a:r>
              <a:rPr lang="en-US" altLang="en-US" sz="2800" dirty="0">
                <a:solidFill>
                  <a:schemeClr val="bg1"/>
                </a:solidFill>
              </a:rPr>
              <a:t>mean</a:t>
            </a:r>
          </a:p>
          <a:p>
            <a:pPr marL="914400" lvl="1" indent="-452438" eaLnBrk="1" hangingPunct="1">
              <a:spcBef>
                <a:spcPts val="0"/>
              </a:spcBef>
              <a:spcAft>
                <a:spcPts val="600"/>
              </a:spcAft>
              <a:buClr>
                <a:srgbClr val="FF99FF"/>
              </a:buClr>
              <a:buFont typeface="Arial" panose="020B0604020202020204" pitchFamily="34" charset="0"/>
              <a:buAutoNum type="arabicPeriod"/>
              <a:defRPr/>
            </a:pPr>
            <a:r>
              <a:rPr lang="en-US" altLang="en-US" sz="2600" dirty="0">
                <a:solidFill>
                  <a:schemeClr val="bg1"/>
                </a:solidFill>
              </a:rPr>
              <a:t>Feeling sorry or guilty (Heb 12:17; </a:t>
            </a:r>
            <a:r>
              <a:rPr lang="en-US" altLang="en-US" sz="2600" i="1" dirty="0" err="1">
                <a:solidFill>
                  <a:schemeClr val="bg1"/>
                </a:solidFill>
              </a:rPr>
              <a:t>metamelomai</a:t>
            </a:r>
            <a:r>
              <a:rPr lang="en-US" altLang="en-US" sz="2600" dirty="0">
                <a:solidFill>
                  <a:schemeClr val="bg1"/>
                </a:solidFill>
              </a:rPr>
              <a:t>)</a:t>
            </a:r>
          </a:p>
          <a:p>
            <a:pPr marL="914400" lvl="1" indent="-452438" eaLnBrk="1" hangingPunct="1">
              <a:spcBef>
                <a:spcPts val="0"/>
              </a:spcBef>
              <a:spcAft>
                <a:spcPts val="600"/>
              </a:spcAft>
              <a:buClr>
                <a:srgbClr val="FF99FF"/>
              </a:buClr>
              <a:buFont typeface="Arial" panose="020B0604020202020204" pitchFamily="34" charset="0"/>
              <a:buAutoNum type="arabicPeriod"/>
              <a:defRPr/>
            </a:pPr>
            <a:r>
              <a:rPr lang="en-US" altLang="en-US" sz="2600" dirty="0">
                <a:solidFill>
                  <a:schemeClr val="bg1"/>
                </a:solidFill>
              </a:rPr>
              <a:t>Turning from sin (John 4:10, 17-19)</a:t>
            </a:r>
          </a:p>
        </p:txBody>
      </p:sp>
    </p:spTree>
    <p:extLst>
      <p:ext uri="{BB962C8B-B14F-4D97-AF65-F5344CB8AC3E}">
        <p14:creationId xmlns:p14="http://schemas.microsoft.com/office/powerpoint/2010/main" val="2298829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533400" y="152400"/>
            <a:ext cx="8229600" cy="792162"/>
          </a:xfrm>
        </p:spPr>
        <p:txBody>
          <a:bodyPr/>
          <a:lstStyle/>
          <a:p>
            <a:pPr marL="573088" indent="-573088" eaLnBrk="1" hangingPunct="1">
              <a:defRPr/>
            </a:pPr>
            <a:r>
              <a:rPr lang="en-US" altLang="en-US" sz="3600" dirty="0" smtClean="0">
                <a:solidFill>
                  <a:srgbClr val="00FFFF"/>
                </a:solidFill>
                <a:effectLst>
                  <a:outerShdw blurRad="38100" dist="38100" dir="2700000" algn="tl">
                    <a:srgbClr val="000000">
                      <a:alpha val="43137"/>
                    </a:srgbClr>
                  </a:outerShdw>
                </a:effectLst>
                <a:latin typeface="+mn-lt"/>
              </a:rPr>
              <a:t>Repentance</a:t>
            </a:r>
            <a:endParaRPr lang="en-US" altLang="en-US" sz="3600" dirty="0">
              <a:solidFill>
                <a:srgbClr val="00FFFF"/>
              </a:solidFill>
              <a:effectLst>
                <a:outerShdw blurRad="38100" dist="38100" dir="2700000" algn="tl">
                  <a:srgbClr val="000000">
                    <a:alpha val="43137"/>
                  </a:srgbClr>
                </a:outerShdw>
              </a:effectLst>
              <a:latin typeface="+mn-lt"/>
            </a:endParaRPr>
          </a:p>
        </p:txBody>
      </p:sp>
      <p:sp>
        <p:nvSpPr>
          <p:cNvPr id="5" name="Rectangle 3"/>
          <p:cNvSpPr txBox="1">
            <a:spLocks/>
          </p:cNvSpPr>
          <p:nvPr/>
        </p:nvSpPr>
        <p:spPr bwMode="auto">
          <a:xfrm>
            <a:off x="342900" y="914400"/>
            <a:ext cx="8458200" cy="5638800"/>
          </a:xfrm>
          <a:prstGeom prst="rect">
            <a:avLst/>
          </a:prstGeom>
          <a:noFill/>
          <a:ln>
            <a:noFill/>
          </a:ln>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1963" indent="-461963" eaLnBrk="1" hangingPunct="1">
              <a:spcBef>
                <a:spcPts val="0"/>
              </a:spcBef>
              <a:spcAft>
                <a:spcPts val="600"/>
              </a:spcAft>
              <a:buClr>
                <a:srgbClr val="00FFFF"/>
              </a:buClr>
              <a:buFont typeface="+mj-lt"/>
              <a:buAutoNum type="alphaUcPeriod"/>
              <a:defRPr/>
            </a:pPr>
            <a:r>
              <a:rPr lang="en-US" altLang="en-US" sz="2800" b="1" u="sng" dirty="0" smtClean="0">
                <a:solidFill>
                  <a:srgbClr val="FFFFCC"/>
                </a:solidFill>
              </a:rPr>
              <a:t>What repentance means</a:t>
            </a:r>
          </a:p>
          <a:p>
            <a:pPr marL="914400" lvl="1" indent="-452438" eaLnBrk="1" hangingPunct="1">
              <a:spcBef>
                <a:spcPts val="0"/>
              </a:spcBef>
              <a:spcAft>
                <a:spcPts val="600"/>
              </a:spcAft>
              <a:buClr>
                <a:srgbClr val="FF99FF"/>
              </a:buClr>
              <a:buAutoNum type="arabicPeriod"/>
              <a:defRPr/>
            </a:pPr>
            <a:r>
              <a:rPr lang="en-US" altLang="en-US" sz="2600" dirty="0" err="1" smtClean="0">
                <a:solidFill>
                  <a:schemeClr val="bg1"/>
                </a:solidFill>
              </a:rPr>
              <a:t>Metanoeō</a:t>
            </a:r>
            <a:r>
              <a:rPr lang="en-US" altLang="en-US" sz="2600" dirty="0" smtClean="0">
                <a:solidFill>
                  <a:schemeClr val="bg1"/>
                </a:solidFill>
              </a:rPr>
              <a:t> / </a:t>
            </a:r>
            <a:r>
              <a:rPr lang="en-US" altLang="en-US" sz="2600" dirty="0" err="1" smtClean="0">
                <a:solidFill>
                  <a:schemeClr val="bg1"/>
                </a:solidFill>
              </a:rPr>
              <a:t>metanoia</a:t>
            </a:r>
            <a:endParaRPr lang="en-US" altLang="en-US" sz="2600" dirty="0" smtClean="0">
              <a:solidFill>
                <a:schemeClr val="bg1"/>
              </a:solidFill>
            </a:endParaRPr>
          </a:p>
          <a:p>
            <a:pPr marL="914400" lvl="1" indent="-452438" eaLnBrk="1" hangingPunct="1">
              <a:spcBef>
                <a:spcPts val="0"/>
              </a:spcBef>
              <a:spcAft>
                <a:spcPts val="600"/>
              </a:spcAft>
              <a:buClr>
                <a:srgbClr val="FF99FF"/>
              </a:buClr>
              <a:buAutoNum type="arabicPeriod"/>
              <a:defRPr/>
            </a:pPr>
            <a:r>
              <a:rPr lang="en-US" altLang="en-US" sz="2600" i="1" dirty="0" smtClean="0">
                <a:solidFill>
                  <a:schemeClr val="bg1"/>
                </a:solidFill>
              </a:rPr>
              <a:t>Meta</a:t>
            </a:r>
            <a:r>
              <a:rPr lang="en-US" altLang="en-US" sz="2600" dirty="0" smtClean="0">
                <a:solidFill>
                  <a:schemeClr val="bg1"/>
                </a:solidFill>
              </a:rPr>
              <a:t> = change (</a:t>
            </a:r>
            <a:r>
              <a:rPr lang="en-US" altLang="en-US" sz="2600" dirty="0" err="1" smtClean="0">
                <a:solidFill>
                  <a:schemeClr val="bg1"/>
                </a:solidFill>
              </a:rPr>
              <a:t>exs</a:t>
            </a:r>
            <a:r>
              <a:rPr lang="en-US" altLang="en-US" sz="2600" dirty="0" smtClean="0">
                <a:solidFill>
                  <a:schemeClr val="bg1"/>
                </a:solidFill>
              </a:rPr>
              <a:t>: metabolism, metamorphosis, metastasize</a:t>
            </a:r>
          </a:p>
          <a:p>
            <a:pPr marL="914400" lvl="1" indent="-452438" eaLnBrk="1" hangingPunct="1">
              <a:spcBef>
                <a:spcPts val="0"/>
              </a:spcBef>
              <a:spcAft>
                <a:spcPts val="600"/>
              </a:spcAft>
              <a:buClr>
                <a:srgbClr val="FF99FF"/>
              </a:buClr>
              <a:buAutoNum type="arabicPeriod"/>
              <a:defRPr/>
            </a:pPr>
            <a:r>
              <a:rPr lang="en-US" altLang="en-US" sz="2600" i="1" dirty="0" err="1" smtClean="0">
                <a:solidFill>
                  <a:schemeClr val="bg1"/>
                </a:solidFill>
              </a:rPr>
              <a:t>Noeō</a:t>
            </a:r>
            <a:r>
              <a:rPr lang="en-US" altLang="en-US" sz="2600" dirty="0" smtClean="0">
                <a:solidFill>
                  <a:schemeClr val="bg1"/>
                </a:solidFill>
              </a:rPr>
              <a:t> = notion = mind</a:t>
            </a:r>
          </a:p>
          <a:p>
            <a:pPr marL="914400" lvl="1" indent="-452438" eaLnBrk="1" hangingPunct="1">
              <a:spcBef>
                <a:spcPts val="0"/>
              </a:spcBef>
              <a:spcAft>
                <a:spcPts val="600"/>
              </a:spcAft>
              <a:buClr>
                <a:srgbClr val="FF99FF"/>
              </a:buClr>
              <a:buAutoNum type="arabicPeriod"/>
              <a:defRPr/>
            </a:pPr>
            <a:r>
              <a:rPr lang="en-US" altLang="en-US" sz="2600" dirty="0" smtClean="0">
                <a:solidFill>
                  <a:schemeClr val="bg1"/>
                </a:solidFill>
              </a:rPr>
              <a:t>“Change of mind”</a:t>
            </a:r>
          </a:p>
          <a:p>
            <a:pPr marL="914400" lvl="1" indent="-452438" eaLnBrk="1" hangingPunct="1">
              <a:spcBef>
                <a:spcPts val="0"/>
              </a:spcBef>
              <a:spcAft>
                <a:spcPts val="600"/>
              </a:spcAft>
              <a:buClr>
                <a:srgbClr val="FF99FF"/>
              </a:buClr>
              <a:buAutoNum type="arabicPeriod"/>
              <a:defRPr/>
            </a:pPr>
            <a:r>
              <a:rPr lang="en-US" altLang="en-US" sz="2600" dirty="0" smtClean="0">
                <a:solidFill>
                  <a:schemeClr val="bg1"/>
                </a:solidFill>
              </a:rPr>
              <a:t>Change mind about whatever is preventing someone from trusting in Christ alone</a:t>
            </a:r>
          </a:p>
          <a:p>
            <a:pPr marL="914400" lvl="1" indent="-452438" eaLnBrk="1" hangingPunct="1">
              <a:spcBef>
                <a:spcPts val="0"/>
              </a:spcBef>
              <a:spcAft>
                <a:spcPts val="600"/>
              </a:spcAft>
              <a:buClr>
                <a:srgbClr val="FF99FF"/>
              </a:buClr>
              <a:buAutoNum type="arabicPeriod"/>
              <a:defRPr/>
            </a:pPr>
            <a:r>
              <a:rPr lang="en-US" altLang="en-US" sz="2600" dirty="0" smtClean="0">
                <a:solidFill>
                  <a:schemeClr val="bg1"/>
                </a:solidFill>
              </a:rPr>
              <a:t>Synonym for faith (Acts 2:38; 3:19; 17:30; 2 Pet 3:9)</a:t>
            </a:r>
            <a:endParaRPr lang="en-US" altLang="en-US" sz="2600" dirty="0">
              <a:solidFill>
                <a:schemeClr val="bg1"/>
              </a:solidFill>
            </a:endParaRPr>
          </a:p>
          <a:p>
            <a:pPr marL="461963" indent="-461963" eaLnBrk="1" hangingPunct="1">
              <a:spcBef>
                <a:spcPts val="0"/>
              </a:spcBef>
              <a:spcAft>
                <a:spcPts val="600"/>
              </a:spcAft>
              <a:buClr>
                <a:srgbClr val="00FFFF"/>
              </a:buClr>
              <a:buFont typeface="+mj-lt"/>
              <a:buAutoNum type="alphaUcPeriod"/>
              <a:defRPr/>
            </a:pPr>
            <a:r>
              <a:rPr lang="en-US" altLang="en-US" sz="2800" dirty="0">
                <a:solidFill>
                  <a:schemeClr val="bg1"/>
                </a:solidFill>
              </a:rPr>
              <a:t>What repentance does </a:t>
            </a:r>
            <a:r>
              <a:rPr lang="en-US" altLang="en-US" sz="2800" b="1" u="sng" dirty="0" smtClean="0">
                <a:solidFill>
                  <a:srgbClr val="FFFFCC"/>
                </a:solidFill>
              </a:rPr>
              <a:t>NOT</a:t>
            </a:r>
            <a:r>
              <a:rPr lang="en-US" altLang="en-US" sz="2800" dirty="0" smtClean="0">
                <a:solidFill>
                  <a:schemeClr val="bg1"/>
                </a:solidFill>
              </a:rPr>
              <a:t> </a:t>
            </a:r>
            <a:r>
              <a:rPr lang="en-US" altLang="en-US" sz="2800" dirty="0">
                <a:solidFill>
                  <a:schemeClr val="bg1"/>
                </a:solidFill>
              </a:rPr>
              <a:t>mean</a:t>
            </a:r>
          </a:p>
          <a:p>
            <a:pPr marL="914400" lvl="1" indent="-452438" eaLnBrk="1" hangingPunct="1">
              <a:spcBef>
                <a:spcPts val="0"/>
              </a:spcBef>
              <a:spcAft>
                <a:spcPts val="600"/>
              </a:spcAft>
              <a:buClr>
                <a:srgbClr val="FF99FF"/>
              </a:buClr>
              <a:buFont typeface="Arial" panose="020B0604020202020204" pitchFamily="34" charset="0"/>
              <a:buAutoNum type="arabicPeriod"/>
              <a:defRPr/>
            </a:pPr>
            <a:r>
              <a:rPr lang="en-US" altLang="en-US" sz="2600" dirty="0">
                <a:solidFill>
                  <a:schemeClr val="bg1"/>
                </a:solidFill>
              </a:rPr>
              <a:t>Feeling sorry or guilty (Heb 12:17; </a:t>
            </a:r>
            <a:r>
              <a:rPr lang="en-US" altLang="en-US" sz="2600" i="1" dirty="0" err="1">
                <a:solidFill>
                  <a:schemeClr val="bg1"/>
                </a:solidFill>
              </a:rPr>
              <a:t>metamelomai</a:t>
            </a:r>
            <a:r>
              <a:rPr lang="en-US" altLang="en-US" sz="2600" dirty="0">
                <a:solidFill>
                  <a:schemeClr val="bg1"/>
                </a:solidFill>
              </a:rPr>
              <a:t>)</a:t>
            </a:r>
          </a:p>
          <a:p>
            <a:pPr marL="914400" lvl="1" indent="-452438" eaLnBrk="1" hangingPunct="1">
              <a:spcBef>
                <a:spcPts val="0"/>
              </a:spcBef>
              <a:spcAft>
                <a:spcPts val="600"/>
              </a:spcAft>
              <a:buClr>
                <a:srgbClr val="FF99FF"/>
              </a:buClr>
              <a:buFont typeface="Arial" panose="020B0604020202020204" pitchFamily="34" charset="0"/>
              <a:buAutoNum type="arabicPeriod"/>
              <a:defRPr/>
            </a:pPr>
            <a:r>
              <a:rPr lang="en-US" altLang="en-US" sz="2600" dirty="0">
                <a:solidFill>
                  <a:schemeClr val="bg1"/>
                </a:solidFill>
              </a:rPr>
              <a:t>Turning from sin (John 4:10, 17-19)</a:t>
            </a:r>
          </a:p>
        </p:txBody>
      </p:sp>
    </p:spTree>
    <p:extLst>
      <p:ext uri="{BB962C8B-B14F-4D97-AF65-F5344CB8AC3E}">
        <p14:creationId xmlns:p14="http://schemas.microsoft.com/office/powerpoint/2010/main" val="3641650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533400" y="152400"/>
            <a:ext cx="8229600" cy="792162"/>
          </a:xfrm>
        </p:spPr>
        <p:txBody>
          <a:bodyPr/>
          <a:lstStyle/>
          <a:p>
            <a:pPr marL="573088" indent="-573088" eaLnBrk="1" hangingPunct="1">
              <a:defRPr/>
            </a:pPr>
            <a:r>
              <a:rPr lang="en-US" altLang="en-US" sz="3600" dirty="0" smtClean="0">
                <a:solidFill>
                  <a:srgbClr val="00FFFF"/>
                </a:solidFill>
                <a:effectLst>
                  <a:outerShdw blurRad="38100" dist="38100" dir="2700000" algn="tl">
                    <a:srgbClr val="000000">
                      <a:alpha val="43137"/>
                    </a:srgbClr>
                  </a:outerShdw>
                </a:effectLst>
                <a:latin typeface="+mn-lt"/>
              </a:rPr>
              <a:t>Repentance</a:t>
            </a:r>
            <a:endParaRPr lang="en-US" altLang="en-US" sz="3600" dirty="0">
              <a:solidFill>
                <a:srgbClr val="00FFFF"/>
              </a:solidFill>
              <a:effectLst>
                <a:outerShdw blurRad="38100" dist="38100" dir="2700000" algn="tl">
                  <a:srgbClr val="000000">
                    <a:alpha val="43137"/>
                  </a:srgbClr>
                </a:outerShdw>
              </a:effectLst>
              <a:latin typeface="+mn-lt"/>
            </a:endParaRPr>
          </a:p>
        </p:txBody>
      </p:sp>
      <p:sp>
        <p:nvSpPr>
          <p:cNvPr id="5" name="Rectangle 3"/>
          <p:cNvSpPr txBox="1">
            <a:spLocks/>
          </p:cNvSpPr>
          <p:nvPr/>
        </p:nvSpPr>
        <p:spPr bwMode="auto">
          <a:xfrm>
            <a:off x="342900" y="914400"/>
            <a:ext cx="8458200" cy="5638800"/>
          </a:xfrm>
          <a:prstGeom prst="rect">
            <a:avLst/>
          </a:prstGeom>
          <a:noFill/>
          <a:ln>
            <a:noFill/>
          </a:ln>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1963" indent="-461963" eaLnBrk="1" hangingPunct="1">
              <a:spcBef>
                <a:spcPts val="0"/>
              </a:spcBef>
              <a:spcAft>
                <a:spcPts val="600"/>
              </a:spcAft>
              <a:buClr>
                <a:srgbClr val="00FFFF"/>
              </a:buClr>
              <a:buFont typeface="+mj-lt"/>
              <a:buAutoNum type="alphaUcPeriod"/>
              <a:defRPr/>
            </a:pPr>
            <a:r>
              <a:rPr lang="en-US" altLang="en-US" sz="2800" b="1" dirty="0" smtClean="0">
                <a:solidFill>
                  <a:srgbClr val="FFFFCC"/>
                </a:solidFill>
              </a:rPr>
              <a:t>What repentance means</a:t>
            </a:r>
          </a:p>
          <a:p>
            <a:pPr marL="914400" lvl="1" indent="-452438" eaLnBrk="1" hangingPunct="1">
              <a:spcBef>
                <a:spcPts val="0"/>
              </a:spcBef>
              <a:spcAft>
                <a:spcPts val="600"/>
              </a:spcAft>
              <a:buClr>
                <a:srgbClr val="FF99FF"/>
              </a:buClr>
              <a:buAutoNum type="arabicPeriod"/>
              <a:defRPr/>
            </a:pPr>
            <a:r>
              <a:rPr lang="en-US" altLang="en-US" sz="2600" b="1" u="sng" dirty="0" err="1" smtClean="0">
                <a:solidFill>
                  <a:srgbClr val="FFFFCC"/>
                </a:solidFill>
              </a:rPr>
              <a:t>Metanoeō</a:t>
            </a:r>
            <a:r>
              <a:rPr lang="en-US" altLang="en-US" sz="2600" b="1" u="sng" dirty="0" smtClean="0">
                <a:solidFill>
                  <a:srgbClr val="FFFFCC"/>
                </a:solidFill>
              </a:rPr>
              <a:t> / </a:t>
            </a:r>
            <a:r>
              <a:rPr lang="en-US" altLang="en-US" sz="2600" b="1" u="sng" dirty="0" err="1" smtClean="0">
                <a:solidFill>
                  <a:srgbClr val="FFFFCC"/>
                </a:solidFill>
              </a:rPr>
              <a:t>metanoia</a:t>
            </a:r>
            <a:endParaRPr lang="en-US" altLang="en-US" sz="2600" b="1" u="sng" dirty="0" smtClean="0">
              <a:solidFill>
                <a:srgbClr val="FFFFCC"/>
              </a:solidFill>
            </a:endParaRPr>
          </a:p>
          <a:p>
            <a:pPr marL="914400" lvl="1" indent="-452438" eaLnBrk="1" hangingPunct="1">
              <a:spcBef>
                <a:spcPts val="0"/>
              </a:spcBef>
              <a:spcAft>
                <a:spcPts val="600"/>
              </a:spcAft>
              <a:buClr>
                <a:srgbClr val="FF99FF"/>
              </a:buClr>
              <a:buAutoNum type="arabicPeriod"/>
              <a:defRPr/>
            </a:pPr>
            <a:r>
              <a:rPr lang="en-US" altLang="en-US" sz="2600" i="1" dirty="0" smtClean="0">
                <a:solidFill>
                  <a:schemeClr val="bg1"/>
                </a:solidFill>
              </a:rPr>
              <a:t>Meta</a:t>
            </a:r>
            <a:r>
              <a:rPr lang="en-US" altLang="en-US" sz="2600" dirty="0" smtClean="0">
                <a:solidFill>
                  <a:schemeClr val="bg1"/>
                </a:solidFill>
              </a:rPr>
              <a:t> = change (</a:t>
            </a:r>
            <a:r>
              <a:rPr lang="en-US" altLang="en-US" sz="2600" dirty="0" err="1" smtClean="0">
                <a:solidFill>
                  <a:schemeClr val="bg1"/>
                </a:solidFill>
              </a:rPr>
              <a:t>exs</a:t>
            </a:r>
            <a:r>
              <a:rPr lang="en-US" altLang="en-US" sz="2600" dirty="0" smtClean="0">
                <a:solidFill>
                  <a:schemeClr val="bg1"/>
                </a:solidFill>
              </a:rPr>
              <a:t>: metabolism, metamorphosis, metastasize</a:t>
            </a:r>
          </a:p>
          <a:p>
            <a:pPr marL="914400" lvl="1" indent="-452438" eaLnBrk="1" hangingPunct="1">
              <a:spcBef>
                <a:spcPts val="0"/>
              </a:spcBef>
              <a:spcAft>
                <a:spcPts val="600"/>
              </a:spcAft>
              <a:buClr>
                <a:srgbClr val="FF99FF"/>
              </a:buClr>
              <a:buAutoNum type="arabicPeriod"/>
              <a:defRPr/>
            </a:pPr>
            <a:r>
              <a:rPr lang="en-US" altLang="en-US" sz="2600" i="1" dirty="0" err="1" smtClean="0">
                <a:solidFill>
                  <a:schemeClr val="bg1"/>
                </a:solidFill>
              </a:rPr>
              <a:t>Noeō</a:t>
            </a:r>
            <a:r>
              <a:rPr lang="en-US" altLang="en-US" sz="2600" dirty="0" smtClean="0">
                <a:solidFill>
                  <a:schemeClr val="bg1"/>
                </a:solidFill>
              </a:rPr>
              <a:t> = notion = mind</a:t>
            </a:r>
          </a:p>
          <a:p>
            <a:pPr marL="914400" lvl="1" indent="-452438" eaLnBrk="1" hangingPunct="1">
              <a:spcBef>
                <a:spcPts val="0"/>
              </a:spcBef>
              <a:spcAft>
                <a:spcPts val="600"/>
              </a:spcAft>
              <a:buClr>
                <a:srgbClr val="FF99FF"/>
              </a:buClr>
              <a:buAutoNum type="arabicPeriod"/>
              <a:defRPr/>
            </a:pPr>
            <a:r>
              <a:rPr lang="en-US" altLang="en-US" sz="2600" dirty="0" smtClean="0">
                <a:solidFill>
                  <a:schemeClr val="bg1"/>
                </a:solidFill>
              </a:rPr>
              <a:t>“Change of mind”</a:t>
            </a:r>
          </a:p>
          <a:p>
            <a:pPr marL="914400" lvl="1" indent="-452438" eaLnBrk="1" hangingPunct="1">
              <a:spcBef>
                <a:spcPts val="0"/>
              </a:spcBef>
              <a:spcAft>
                <a:spcPts val="600"/>
              </a:spcAft>
              <a:buClr>
                <a:srgbClr val="FF99FF"/>
              </a:buClr>
              <a:buAutoNum type="arabicPeriod"/>
              <a:defRPr/>
            </a:pPr>
            <a:r>
              <a:rPr lang="en-US" altLang="en-US" sz="2600" dirty="0" smtClean="0">
                <a:solidFill>
                  <a:schemeClr val="bg1"/>
                </a:solidFill>
              </a:rPr>
              <a:t>Change mind about whatever is preventing someone from trusting in Christ alone</a:t>
            </a:r>
          </a:p>
          <a:p>
            <a:pPr marL="914400" lvl="1" indent="-452438" eaLnBrk="1" hangingPunct="1">
              <a:spcBef>
                <a:spcPts val="0"/>
              </a:spcBef>
              <a:spcAft>
                <a:spcPts val="600"/>
              </a:spcAft>
              <a:buClr>
                <a:srgbClr val="FF99FF"/>
              </a:buClr>
              <a:buAutoNum type="arabicPeriod"/>
              <a:defRPr/>
            </a:pPr>
            <a:r>
              <a:rPr lang="en-US" altLang="en-US" sz="2600" dirty="0" smtClean="0">
                <a:solidFill>
                  <a:schemeClr val="bg1"/>
                </a:solidFill>
              </a:rPr>
              <a:t>Synonym for faith (Acts 2:38; 3:19; 17:30; 2 Pet 3:9)</a:t>
            </a:r>
            <a:endParaRPr lang="en-US" altLang="en-US" sz="2600" dirty="0">
              <a:solidFill>
                <a:schemeClr val="bg1"/>
              </a:solidFill>
            </a:endParaRPr>
          </a:p>
          <a:p>
            <a:pPr marL="461963" indent="-461963" eaLnBrk="1" hangingPunct="1">
              <a:spcBef>
                <a:spcPts val="0"/>
              </a:spcBef>
              <a:spcAft>
                <a:spcPts val="600"/>
              </a:spcAft>
              <a:buClr>
                <a:srgbClr val="00FFFF"/>
              </a:buClr>
              <a:buFont typeface="+mj-lt"/>
              <a:buAutoNum type="alphaUcPeriod"/>
              <a:defRPr/>
            </a:pPr>
            <a:r>
              <a:rPr lang="en-US" altLang="en-US" sz="2800" dirty="0">
                <a:solidFill>
                  <a:schemeClr val="bg1"/>
                </a:solidFill>
              </a:rPr>
              <a:t>What repentance does </a:t>
            </a:r>
            <a:r>
              <a:rPr lang="en-US" altLang="en-US" sz="2800" b="1" u="sng" dirty="0" smtClean="0">
                <a:solidFill>
                  <a:srgbClr val="FFFFCC"/>
                </a:solidFill>
              </a:rPr>
              <a:t>NOT</a:t>
            </a:r>
            <a:r>
              <a:rPr lang="en-US" altLang="en-US" sz="2800" dirty="0" smtClean="0">
                <a:solidFill>
                  <a:schemeClr val="bg1"/>
                </a:solidFill>
              </a:rPr>
              <a:t> </a:t>
            </a:r>
            <a:r>
              <a:rPr lang="en-US" altLang="en-US" sz="2800" dirty="0">
                <a:solidFill>
                  <a:schemeClr val="bg1"/>
                </a:solidFill>
              </a:rPr>
              <a:t>mean</a:t>
            </a:r>
          </a:p>
          <a:p>
            <a:pPr marL="914400" lvl="1" indent="-452438" eaLnBrk="1" hangingPunct="1">
              <a:spcBef>
                <a:spcPts val="0"/>
              </a:spcBef>
              <a:spcAft>
                <a:spcPts val="600"/>
              </a:spcAft>
              <a:buClr>
                <a:srgbClr val="FF99FF"/>
              </a:buClr>
              <a:buFont typeface="Arial" panose="020B0604020202020204" pitchFamily="34" charset="0"/>
              <a:buAutoNum type="arabicPeriod"/>
              <a:defRPr/>
            </a:pPr>
            <a:r>
              <a:rPr lang="en-US" altLang="en-US" sz="2600" dirty="0">
                <a:solidFill>
                  <a:schemeClr val="bg1"/>
                </a:solidFill>
              </a:rPr>
              <a:t>Feeling sorry or guilty (Heb 12:17; </a:t>
            </a:r>
            <a:r>
              <a:rPr lang="en-US" altLang="en-US" sz="2600" i="1" dirty="0" err="1">
                <a:solidFill>
                  <a:schemeClr val="bg1"/>
                </a:solidFill>
              </a:rPr>
              <a:t>metamelomai</a:t>
            </a:r>
            <a:r>
              <a:rPr lang="en-US" altLang="en-US" sz="2600" dirty="0">
                <a:solidFill>
                  <a:schemeClr val="bg1"/>
                </a:solidFill>
              </a:rPr>
              <a:t>)</a:t>
            </a:r>
          </a:p>
          <a:p>
            <a:pPr marL="914400" lvl="1" indent="-452438" eaLnBrk="1" hangingPunct="1">
              <a:spcBef>
                <a:spcPts val="0"/>
              </a:spcBef>
              <a:spcAft>
                <a:spcPts val="600"/>
              </a:spcAft>
              <a:buClr>
                <a:srgbClr val="FF99FF"/>
              </a:buClr>
              <a:buFont typeface="Arial" panose="020B0604020202020204" pitchFamily="34" charset="0"/>
              <a:buAutoNum type="arabicPeriod"/>
              <a:defRPr/>
            </a:pPr>
            <a:r>
              <a:rPr lang="en-US" altLang="en-US" sz="2600" dirty="0">
                <a:solidFill>
                  <a:schemeClr val="bg1"/>
                </a:solidFill>
              </a:rPr>
              <a:t>Turning from sin (John 4:10, 17-19)</a:t>
            </a:r>
          </a:p>
        </p:txBody>
      </p:sp>
    </p:spTree>
    <p:extLst>
      <p:ext uri="{BB962C8B-B14F-4D97-AF65-F5344CB8AC3E}">
        <p14:creationId xmlns:p14="http://schemas.microsoft.com/office/powerpoint/2010/main" val="2192355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533400" y="152400"/>
            <a:ext cx="8229600" cy="792162"/>
          </a:xfrm>
        </p:spPr>
        <p:txBody>
          <a:bodyPr/>
          <a:lstStyle/>
          <a:p>
            <a:pPr marL="573088" indent="-573088" eaLnBrk="1" hangingPunct="1">
              <a:defRPr/>
            </a:pPr>
            <a:r>
              <a:rPr lang="en-US" altLang="en-US" sz="3600" dirty="0" smtClean="0">
                <a:solidFill>
                  <a:srgbClr val="00FFFF"/>
                </a:solidFill>
                <a:effectLst>
                  <a:outerShdw blurRad="38100" dist="38100" dir="2700000" algn="tl">
                    <a:srgbClr val="000000">
                      <a:alpha val="43137"/>
                    </a:srgbClr>
                  </a:outerShdw>
                </a:effectLst>
                <a:latin typeface="+mn-lt"/>
              </a:rPr>
              <a:t>Repentance</a:t>
            </a:r>
            <a:endParaRPr lang="en-US" altLang="en-US" sz="3600" dirty="0">
              <a:solidFill>
                <a:srgbClr val="00FFFF"/>
              </a:solidFill>
              <a:effectLst>
                <a:outerShdw blurRad="38100" dist="38100" dir="2700000" algn="tl">
                  <a:srgbClr val="000000">
                    <a:alpha val="43137"/>
                  </a:srgbClr>
                </a:outerShdw>
              </a:effectLst>
              <a:latin typeface="+mn-lt"/>
            </a:endParaRPr>
          </a:p>
        </p:txBody>
      </p:sp>
      <p:sp>
        <p:nvSpPr>
          <p:cNvPr id="5" name="Rectangle 3"/>
          <p:cNvSpPr txBox="1">
            <a:spLocks/>
          </p:cNvSpPr>
          <p:nvPr/>
        </p:nvSpPr>
        <p:spPr bwMode="auto">
          <a:xfrm>
            <a:off x="342900" y="914400"/>
            <a:ext cx="8458200" cy="5638800"/>
          </a:xfrm>
          <a:prstGeom prst="rect">
            <a:avLst/>
          </a:prstGeom>
          <a:noFill/>
          <a:ln>
            <a:noFill/>
          </a:ln>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1963" indent="-461963" eaLnBrk="1" hangingPunct="1">
              <a:spcBef>
                <a:spcPts val="0"/>
              </a:spcBef>
              <a:spcAft>
                <a:spcPts val="600"/>
              </a:spcAft>
              <a:buClr>
                <a:srgbClr val="00FFFF"/>
              </a:buClr>
              <a:buFont typeface="+mj-lt"/>
              <a:buAutoNum type="alphaUcPeriod"/>
              <a:defRPr/>
            </a:pPr>
            <a:r>
              <a:rPr lang="en-US" altLang="en-US" sz="2800" b="1" dirty="0" smtClean="0">
                <a:solidFill>
                  <a:srgbClr val="FFFFCC"/>
                </a:solidFill>
              </a:rPr>
              <a:t>What repentance means</a:t>
            </a:r>
          </a:p>
          <a:p>
            <a:pPr marL="914400" lvl="1" indent="-452438" eaLnBrk="1" hangingPunct="1">
              <a:spcBef>
                <a:spcPts val="0"/>
              </a:spcBef>
              <a:spcAft>
                <a:spcPts val="600"/>
              </a:spcAft>
              <a:buClr>
                <a:srgbClr val="FF99FF"/>
              </a:buClr>
              <a:buAutoNum type="arabicPeriod"/>
              <a:defRPr/>
            </a:pPr>
            <a:r>
              <a:rPr lang="en-US" altLang="en-US" sz="2600" dirty="0" err="1" smtClean="0">
                <a:solidFill>
                  <a:schemeClr val="bg1"/>
                </a:solidFill>
              </a:rPr>
              <a:t>Metanoeō</a:t>
            </a:r>
            <a:r>
              <a:rPr lang="en-US" altLang="en-US" sz="2600" dirty="0" smtClean="0">
                <a:solidFill>
                  <a:schemeClr val="bg1"/>
                </a:solidFill>
              </a:rPr>
              <a:t> / </a:t>
            </a:r>
            <a:r>
              <a:rPr lang="en-US" altLang="en-US" sz="2600" dirty="0" err="1" smtClean="0">
                <a:solidFill>
                  <a:schemeClr val="bg1"/>
                </a:solidFill>
              </a:rPr>
              <a:t>metanoia</a:t>
            </a:r>
            <a:endParaRPr lang="en-US" altLang="en-US" sz="2600" dirty="0" smtClean="0">
              <a:solidFill>
                <a:schemeClr val="bg1"/>
              </a:solidFill>
            </a:endParaRPr>
          </a:p>
          <a:p>
            <a:pPr marL="914400" lvl="1" indent="-452438" eaLnBrk="1" hangingPunct="1">
              <a:spcBef>
                <a:spcPts val="0"/>
              </a:spcBef>
              <a:spcAft>
                <a:spcPts val="600"/>
              </a:spcAft>
              <a:buClr>
                <a:srgbClr val="FF99FF"/>
              </a:buClr>
              <a:buAutoNum type="arabicPeriod"/>
              <a:defRPr/>
            </a:pPr>
            <a:r>
              <a:rPr lang="en-US" altLang="en-US" sz="2600" b="1" i="1" u="sng" dirty="0" smtClean="0">
                <a:solidFill>
                  <a:srgbClr val="FFFFCC"/>
                </a:solidFill>
              </a:rPr>
              <a:t>Meta</a:t>
            </a:r>
            <a:r>
              <a:rPr lang="en-US" altLang="en-US" sz="2600" b="1" u="sng" dirty="0" smtClean="0">
                <a:solidFill>
                  <a:srgbClr val="FFFFCC"/>
                </a:solidFill>
              </a:rPr>
              <a:t> = change (</a:t>
            </a:r>
            <a:r>
              <a:rPr lang="en-US" altLang="en-US" sz="2600" b="1" u="sng" dirty="0" err="1" smtClean="0">
                <a:solidFill>
                  <a:srgbClr val="FFFFCC"/>
                </a:solidFill>
              </a:rPr>
              <a:t>exs</a:t>
            </a:r>
            <a:r>
              <a:rPr lang="en-US" altLang="en-US" sz="2600" b="1" u="sng" dirty="0" smtClean="0">
                <a:solidFill>
                  <a:srgbClr val="FFFFCC"/>
                </a:solidFill>
              </a:rPr>
              <a:t>: metabolism, metamorphosis, metastasize</a:t>
            </a:r>
          </a:p>
          <a:p>
            <a:pPr marL="914400" lvl="1" indent="-452438" eaLnBrk="1" hangingPunct="1">
              <a:spcBef>
                <a:spcPts val="0"/>
              </a:spcBef>
              <a:spcAft>
                <a:spcPts val="600"/>
              </a:spcAft>
              <a:buClr>
                <a:srgbClr val="FF99FF"/>
              </a:buClr>
              <a:buAutoNum type="arabicPeriod"/>
              <a:defRPr/>
            </a:pPr>
            <a:r>
              <a:rPr lang="en-US" altLang="en-US" sz="2600" i="1" dirty="0" err="1" smtClean="0">
                <a:solidFill>
                  <a:schemeClr val="bg1"/>
                </a:solidFill>
              </a:rPr>
              <a:t>Noeō</a:t>
            </a:r>
            <a:r>
              <a:rPr lang="en-US" altLang="en-US" sz="2600" dirty="0" smtClean="0">
                <a:solidFill>
                  <a:schemeClr val="bg1"/>
                </a:solidFill>
              </a:rPr>
              <a:t> = notion = mind</a:t>
            </a:r>
          </a:p>
          <a:p>
            <a:pPr marL="914400" lvl="1" indent="-452438" eaLnBrk="1" hangingPunct="1">
              <a:spcBef>
                <a:spcPts val="0"/>
              </a:spcBef>
              <a:spcAft>
                <a:spcPts val="600"/>
              </a:spcAft>
              <a:buClr>
                <a:srgbClr val="FF99FF"/>
              </a:buClr>
              <a:buAutoNum type="arabicPeriod"/>
              <a:defRPr/>
            </a:pPr>
            <a:r>
              <a:rPr lang="en-US" altLang="en-US" sz="2600" dirty="0" smtClean="0">
                <a:solidFill>
                  <a:schemeClr val="bg1"/>
                </a:solidFill>
              </a:rPr>
              <a:t>“Change of mind”</a:t>
            </a:r>
          </a:p>
          <a:p>
            <a:pPr marL="914400" lvl="1" indent="-452438" eaLnBrk="1" hangingPunct="1">
              <a:spcBef>
                <a:spcPts val="0"/>
              </a:spcBef>
              <a:spcAft>
                <a:spcPts val="600"/>
              </a:spcAft>
              <a:buClr>
                <a:srgbClr val="FF99FF"/>
              </a:buClr>
              <a:buAutoNum type="arabicPeriod"/>
              <a:defRPr/>
            </a:pPr>
            <a:r>
              <a:rPr lang="en-US" altLang="en-US" sz="2600" dirty="0" smtClean="0">
                <a:solidFill>
                  <a:schemeClr val="bg1"/>
                </a:solidFill>
              </a:rPr>
              <a:t>Change mind about whatever is preventing someone from trusting in Christ alone</a:t>
            </a:r>
          </a:p>
          <a:p>
            <a:pPr marL="914400" lvl="1" indent="-452438" eaLnBrk="1" hangingPunct="1">
              <a:spcBef>
                <a:spcPts val="0"/>
              </a:spcBef>
              <a:spcAft>
                <a:spcPts val="600"/>
              </a:spcAft>
              <a:buClr>
                <a:srgbClr val="FF99FF"/>
              </a:buClr>
              <a:buAutoNum type="arabicPeriod"/>
              <a:defRPr/>
            </a:pPr>
            <a:r>
              <a:rPr lang="en-US" altLang="en-US" sz="2600" dirty="0" smtClean="0">
                <a:solidFill>
                  <a:schemeClr val="bg1"/>
                </a:solidFill>
              </a:rPr>
              <a:t>Synonym for faith (Acts 2:38; 3:19; 17:30; 2 Pet 3:9)</a:t>
            </a:r>
            <a:endParaRPr lang="en-US" altLang="en-US" sz="2600" dirty="0">
              <a:solidFill>
                <a:schemeClr val="bg1"/>
              </a:solidFill>
            </a:endParaRPr>
          </a:p>
          <a:p>
            <a:pPr marL="461963" indent="-461963" eaLnBrk="1" hangingPunct="1">
              <a:spcBef>
                <a:spcPts val="0"/>
              </a:spcBef>
              <a:spcAft>
                <a:spcPts val="600"/>
              </a:spcAft>
              <a:buClr>
                <a:srgbClr val="00FFFF"/>
              </a:buClr>
              <a:buFont typeface="+mj-lt"/>
              <a:buAutoNum type="alphaUcPeriod"/>
              <a:defRPr/>
            </a:pPr>
            <a:r>
              <a:rPr lang="en-US" altLang="en-US" sz="2800" dirty="0">
                <a:solidFill>
                  <a:schemeClr val="bg1"/>
                </a:solidFill>
              </a:rPr>
              <a:t>What repentance does </a:t>
            </a:r>
            <a:r>
              <a:rPr lang="en-US" altLang="en-US" sz="2800" b="1" u="sng" dirty="0" smtClean="0">
                <a:solidFill>
                  <a:srgbClr val="FFFFCC"/>
                </a:solidFill>
              </a:rPr>
              <a:t>NOT</a:t>
            </a:r>
            <a:r>
              <a:rPr lang="en-US" altLang="en-US" sz="2800" dirty="0" smtClean="0">
                <a:solidFill>
                  <a:schemeClr val="bg1"/>
                </a:solidFill>
              </a:rPr>
              <a:t> </a:t>
            </a:r>
            <a:r>
              <a:rPr lang="en-US" altLang="en-US" sz="2800" dirty="0">
                <a:solidFill>
                  <a:schemeClr val="bg1"/>
                </a:solidFill>
              </a:rPr>
              <a:t>mean</a:t>
            </a:r>
          </a:p>
          <a:p>
            <a:pPr marL="914400" lvl="1" indent="-452438" eaLnBrk="1" hangingPunct="1">
              <a:spcBef>
                <a:spcPts val="0"/>
              </a:spcBef>
              <a:spcAft>
                <a:spcPts val="600"/>
              </a:spcAft>
              <a:buClr>
                <a:srgbClr val="FF99FF"/>
              </a:buClr>
              <a:buFont typeface="Arial" panose="020B0604020202020204" pitchFamily="34" charset="0"/>
              <a:buAutoNum type="arabicPeriod"/>
              <a:defRPr/>
            </a:pPr>
            <a:r>
              <a:rPr lang="en-US" altLang="en-US" sz="2600" dirty="0">
                <a:solidFill>
                  <a:schemeClr val="bg1"/>
                </a:solidFill>
              </a:rPr>
              <a:t>Feeling sorry or guilty (Heb 12:17; </a:t>
            </a:r>
            <a:r>
              <a:rPr lang="en-US" altLang="en-US" sz="2600" i="1" dirty="0" err="1">
                <a:solidFill>
                  <a:schemeClr val="bg1"/>
                </a:solidFill>
              </a:rPr>
              <a:t>metamelomai</a:t>
            </a:r>
            <a:r>
              <a:rPr lang="en-US" altLang="en-US" sz="2600" dirty="0">
                <a:solidFill>
                  <a:schemeClr val="bg1"/>
                </a:solidFill>
              </a:rPr>
              <a:t>)</a:t>
            </a:r>
          </a:p>
          <a:p>
            <a:pPr marL="914400" lvl="1" indent="-452438" eaLnBrk="1" hangingPunct="1">
              <a:spcBef>
                <a:spcPts val="0"/>
              </a:spcBef>
              <a:spcAft>
                <a:spcPts val="600"/>
              </a:spcAft>
              <a:buClr>
                <a:srgbClr val="FF99FF"/>
              </a:buClr>
              <a:buFont typeface="Arial" panose="020B0604020202020204" pitchFamily="34" charset="0"/>
              <a:buAutoNum type="arabicPeriod"/>
              <a:defRPr/>
            </a:pPr>
            <a:r>
              <a:rPr lang="en-US" altLang="en-US" sz="2600" dirty="0">
                <a:solidFill>
                  <a:schemeClr val="bg1"/>
                </a:solidFill>
              </a:rPr>
              <a:t>Turning from sin (John 4:10, 17-19)</a:t>
            </a:r>
          </a:p>
        </p:txBody>
      </p:sp>
    </p:spTree>
    <p:extLst>
      <p:ext uri="{BB962C8B-B14F-4D97-AF65-F5344CB8AC3E}">
        <p14:creationId xmlns:p14="http://schemas.microsoft.com/office/powerpoint/2010/main" val="4187997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533400" y="152400"/>
            <a:ext cx="8229600" cy="792162"/>
          </a:xfrm>
        </p:spPr>
        <p:txBody>
          <a:bodyPr/>
          <a:lstStyle/>
          <a:p>
            <a:pPr marL="573088" indent="-573088" eaLnBrk="1" hangingPunct="1">
              <a:defRPr/>
            </a:pPr>
            <a:r>
              <a:rPr lang="en-US" altLang="en-US" sz="3600" dirty="0" smtClean="0">
                <a:solidFill>
                  <a:srgbClr val="00FFFF"/>
                </a:solidFill>
                <a:effectLst>
                  <a:outerShdw blurRad="38100" dist="38100" dir="2700000" algn="tl">
                    <a:srgbClr val="000000">
                      <a:alpha val="43137"/>
                    </a:srgbClr>
                  </a:outerShdw>
                </a:effectLst>
                <a:latin typeface="+mn-lt"/>
              </a:rPr>
              <a:t>Repentance</a:t>
            </a:r>
            <a:endParaRPr lang="en-US" altLang="en-US" sz="3600" dirty="0">
              <a:solidFill>
                <a:srgbClr val="00FFFF"/>
              </a:solidFill>
              <a:effectLst>
                <a:outerShdw blurRad="38100" dist="38100" dir="2700000" algn="tl">
                  <a:srgbClr val="000000">
                    <a:alpha val="43137"/>
                  </a:srgbClr>
                </a:outerShdw>
              </a:effectLst>
              <a:latin typeface="+mn-lt"/>
            </a:endParaRPr>
          </a:p>
        </p:txBody>
      </p:sp>
      <p:sp>
        <p:nvSpPr>
          <p:cNvPr id="5" name="Rectangle 3"/>
          <p:cNvSpPr txBox="1">
            <a:spLocks/>
          </p:cNvSpPr>
          <p:nvPr/>
        </p:nvSpPr>
        <p:spPr bwMode="auto">
          <a:xfrm>
            <a:off x="342900" y="914400"/>
            <a:ext cx="8458200" cy="5638800"/>
          </a:xfrm>
          <a:prstGeom prst="rect">
            <a:avLst/>
          </a:prstGeom>
          <a:noFill/>
          <a:ln>
            <a:noFill/>
          </a:ln>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1963" indent="-461963" eaLnBrk="1" hangingPunct="1">
              <a:spcBef>
                <a:spcPts val="0"/>
              </a:spcBef>
              <a:spcAft>
                <a:spcPts val="600"/>
              </a:spcAft>
              <a:buClr>
                <a:srgbClr val="00FFFF"/>
              </a:buClr>
              <a:buFont typeface="+mj-lt"/>
              <a:buAutoNum type="alphaUcPeriod"/>
              <a:defRPr/>
            </a:pPr>
            <a:r>
              <a:rPr lang="en-US" altLang="en-US" sz="2800" b="1" dirty="0" smtClean="0">
                <a:solidFill>
                  <a:srgbClr val="FFFFCC"/>
                </a:solidFill>
              </a:rPr>
              <a:t>What repentance means</a:t>
            </a:r>
          </a:p>
          <a:p>
            <a:pPr marL="914400" lvl="1" indent="-452438" eaLnBrk="1" hangingPunct="1">
              <a:spcBef>
                <a:spcPts val="0"/>
              </a:spcBef>
              <a:spcAft>
                <a:spcPts val="600"/>
              </a:spcAft>
              <a:buClr>
                <a:srgbClr val="FF99FF"/>
              </a:buClr>
              <a:buAutoNum type="arabicPeriod"/>
              <a:defRPr/>
            </a:pPr>
            <a:r>
              <a:rPr lang="en-US" altLang="en-US" sz="2600" dirty="0" err="1" smtClean="0">
                <a:solidFill>
                  <a:schemeClr val="bg1"/>
                </a:solidFill>
              </a:rPr>
              <a:t>Metanoeō</a:t>
            </a:r>
            <a:r>
              <a:rPr lang="en-US" altLang="en-US" sz="2600" dirty="0" smtClean="0">
                <a:solidFill>
                  <a:schemeClr val="bg1"/>
                </a:solidFill>
              </a:rPr>
              <a:t> / </a:t>
            </a:r>
            <a:r>
              <a:rPr lang="en-US" altLang="en-US" sz="2600" dirty="0" err="1" smtClean="0">
                <a:solidFill>
                  <a:schemeClr val="bg1"/>
                </a:solidFill>
              </a:rPr>
              <a:t>metanoia</a:t>
            </a:r>
            <a:endParaRPr lang="en-US" altLang="en-US" sz="2600" dirty="0" smtClean="0">
              <a:solidFill>
                <a:schemeClr val="bg1"/>
              </a:solidFill>
            </a:endParaRPr>
          </a:p>
          <a:p>
            <a:pPr marL="914400" lvl="1" indent="-452438" eaLnBrk="1" hangingPunct="1">
              <a:spcBef>
                <a:spcPts val="0"/>
              </a:spcBef>
              <a:spcAft>
                <a:spcPts val="600"/>
              </a:spcAft>
              <a:buClr>
                <a:srgbClr val="FF99FF"/>
              </a:buClr>
              <a:buAutoNum type="arabicPeriod"/>
              <a:defRPr/>
            </a:pPr>
            <a:r>
              <a:rPr lang="en-US" altLang="en-US" sz="2600" i="1" dirty="0" smtClean="0">
                <a:solidFill>
                  <a:schemeClr val="bg1"/>
                </a:solidFill>
              </a:rPr>
              <a:t>Meta</a:t>
            </a:r>
            <a:r>
              <a:rPr lang="en-US" altLang="en-US" sz="2600" dirty="0" smtClean="0">
                <a:solidFill>
                  <a:schemeClr val="bg1"/>
                </a:solidFill>
              </a:rPr>
              <a:t> = change (</a:t>
            </a:r>
            <a:r>
              <a:rPr lang="en-US" altLang="en-US" sz="2600" dirty="0" err="1" smtClean="0">
                <a:solidFill>
                  <a:schemeClr val="bg1"/>
                </a:solidFill>
              </a:rPr>
              <a:t>exs</a:t>
            </a:r>
            <a:r>
              <a:rPr lang="en-US" altLang="en-US" sz="2600" dirty="0" smtClean="0">
                <a:solidFill>
                  <a:schemeClr val="bg1"/>
                </a:solidFill>
              </a:rPr>
              <a:t>: metabolism, metamorphosis, metastasize</a:t>
            </a:r>
          </a:p>
          <a:p>
            <a:pPr marL="914400" lvl="1" indent="-452438" eaLnBrk="1" hangingPunct="1">
              <a:spcBef>
                <a:spcPts val="0"/>
              </a:spcBef>
              <a:spcAft>
                <a:spcPts val="600"/>
              </a:spcAft>
              <a:buClr>
                <a:srgbClr val="FF99FF"/>
              </a:buClr>
              <a:buAutoNum type="arabicPeriod"/>
              <a:defRPr/>
            </a:pPr>
            <a:r>
              <a:rPr lang="en-US" altLang="en-US" sz="2600" b="1" i="1" u="sng" dirty="0" err="1">
                <a:solidFill>
                  <a:srgbClr val="FFFFCC"/>
                </a:solidFill>
              </a:rPr>
              <a:t>Noeō</a:t>
            </a:r>
            <a:r>
              <a:rPr lang="en-US" altLang="en-US" sz="2600" b="1" u="sng" dirty="0">
                <a:solidFill>
                  <a:srgbClr val="FFFFCC"/>
                </a:solidFill>
              </a:rPr>
              <a:t> = notion = mind</a:t>
            </a:r>
          </a:p>
          <a:p>
            <a:pPr marL="914400" lvl="1" indent="-452438" eaLnBrk="1" hangingPunct="1">
              <a:spcBef>
                <a:spcPts val="0"/>
              </a:spcBef>
              <a:spcAft>
                <a:spcPts val="600"/>
              </a:spcAft>
              <a:buClr>
                <a:srgbClr val="FF99FF"/>
              </a:buClr>
              <a:buAutoNum type="arabicPeriod"/>
              <a:defRPr/>
            </a:pPr>
            <a:r>
              <a:rPr lang="en-US" altLang="en-US" sz="2600" dirty="0" smtClean="0">
                <a:solidFill>
                  <a:schemeClr val="bg1"/>
                </a:solidFill>
              </a:rPr>
              <a:t>“Change of mind”</a:t>
            </a:r>
          </a:p>
          <a:p>
            <a:pPr marL="914400" lvl="1" indent="-452438" eaLnBrk="1" hangingPunct="1">
              <a:spcBef>
                <a:spcPts val="0"/>
              </a:spcBef>
              <a:spcAft>
                <a:spcPts val="600"/>
              </a:spcAft>
              <a:buClr>
                <a:srgbClr val="FF99FF"/>
              </a:buClr>
              <a:buAutoNum type="arabicPeriod"/>
              <a:defRPr/>
            </a:pPr>
            <a:r>
              <a:rPr lang="en-US" altLang="en-US" sz="2600" dirty="0" smtClean="0">
                <a:solidFill>
                  <a:schemeClr val="bg1"/>
                </a:solidFill>
              </a:rPr>
              <a:t>Change mind about whatever is preventing someone from trusting in Christ alone</a:t>
            </a:r>
          </a:p>
          <a:p>
            <a:pPr marL="914400" lvl="1" indent="-452438" eaLnBrk="1" hangingPunct="1">
              <a:spcBef>
                <a:spcPts val="0"/>
              </a:spcBef>
              <a:spcAft>
                <a:spcPts val="600"/>
              </a:spcAft>
              <a:buClr>
                <a:srgbClr val="FF99FF"/>
              </a:buClr>
              <a:buAutoNum type="arabicPeriod"/>
              <a:defRPr/>
            </a:pPr>
            <a:r>
              <a:rPr lang="en-US" altLang="en-US" sz="2600" dirty="0" smtClean="0">
                <a:solidFill>
                  <a:schemeClr val="bg1"/>
                </a:solidFill>
              </a:rPr>
              <a:t>Synonym for faith (Acts 2:38; 3:19; 17:30; 2 Pet 3:9)</a:t>
            </a:r>
            <a:endParaRPr lang="en-US" altLang="en-US" sz="2600" dirty="0">
              <a:solidFill>
                <a:schemeClr val="bg1"/>
              </a:solidFill>
            </a:endParaRPr>
          </a:p>
          <a:p>
            <a:pPr marL="461963" indent="-461963" eaLnBrk="1" hangingPunct="1">
              <a:spcBef>
                <a:spcPts val="0"/>
              </a:spcBef>
              <a:spcAft>
                <a:spcPts val="600"/>
              </a:spcAft>
              <a:buClr>
                <a:srgbClr val="00FFFF"/>
              </a:buClr>
              <a:buFont typeface="+mj-lt"/>
              <a:buAutoNum type="alphaUcPeriod"/>
              <a:defRPr/>
            </a:pPr>
            <a:r>
              <a:rPr lang="en-US" altLang="en-US" sz="2800" dirty="0">
                <a:solidFill>
                  <a:schemeClr val="bg1"/>
                </a:solidFill>
              </a:rPr>
              <a:t>What repentance does </a:t>
            </a:r>
            <a:r>
              <a:rPr lang="en-US" altLang="en-US" sz="2800" b="1" u="sng" dirty="0" smtClean="0">
                <a:solidFill>
                  <a:srgbClr val="FFFFCC"/>
                </a:solidFill>
              </a:rPr>
              <a:t>NOT</a:t>
            </a:r>
            <a:r>
              <a:rPr lang="en-US" altLang="en-US" sz="2800" dirty="0" smtClean="0">
                <a:solidFill>
                  <a:schemeClr val="bg1"/>
                </a:solidFill>
              </a:rPr>
              <a:t> </a:t>
            </a:r>
            <a:r>
              <a:rPr lang="en-US" altLang="en-US" sz="2800" dirty="0">
                <a:solidFill>
                  <a:schemeClr val="bg1"/>
                </a:solidFill>
              </a:rPr>
              <a:t>mean</a:t>
            </a:r>
          </a:p>
          <a:p>
            <a:pPr marL="914400" lvl="1" indent="-452438" eaLnBrk="1" hangingPunct="1">
              <a:spcBef>
                <a:spcPts val="0"/>
              </a:spcBef>
              <a:spcAft>
                <a:spcPts val="600"/>
              </a:spcAft>
              <a:buClr>
                <a:srgbClr val="FF99FF"/>
              </a:buClr>
              <a:buFont typeface="Arial" panose="020B0604020202020204" pitchFamily="34" charset="0"/>
              <a:buAutoNum type="arabicPeriod"/>
              <a:defRPr/>
            </a:pPr>
            <a:r>
              <a:rPr lang="en-US" altLang="en-US" sz="2600" dirty="0">
                <a:solidFill>
                  <a:schemeClr val="bg1"/>
                </a:solidFill>
              </a:rPr>
              <a:t>Feeling sorry or guilty (Heb 12:17; </a:t>
            </a:r>
            <a:r>
              <a:rPr lang="en-US" altLang="en-US" sz="2600" i="1" dirty="0" err="1">
                <a:solidFill>
                  <a:schemeClr val="bg1"/>
                </a:solidFill>
              </a:rPr>
              <a:t>metamelomai</a:t>
            </a:r>
            <a:r>
              <a:rPr lang="en-US" altLang="en-US" sz="2600" dirty="0">
                <a:solidFill>
                  <a:schemeClr val="bg1"/>
                </a:solidFill>
              </a:rPr>
              <a:t>)</a:t>
            </a:r>
          </a:p>
          <a:p>
            <a:pPr marL="914400" lvl="1" indent="-452438" eaLnBrk="1" hangingPunct="1">
              <a:spcBef>
                <a:spcPts val="0"/>
              </a:spcBef>
              <a:spcAft>
                <a:spcPts val="600"/>
              </a:spcAft>
              <a:buClr>
                <a:srgbClr val="FF99FF"/>
              </a:buClr>
              <a:buFont typeface="Arial" panose="020B0604020202020204" pitchFamily="34" charset="0"/>
              <a:buAutoNum type="arabicPeriod"/>
              <a:defRPr/>
            </a:pPr>
            <a:r>
              <a:rPr lang="en-US" altLang="en-US" sz="2600" dirty="0">
                <a:solidFill>
                  <a:schemeClr val="bg1"/>
                </a:solidFill>
              </a:rPr>
              <a:t>Turning from sin (John 4:10, 17-19)</a:t>
            </a:r>
          </a:p>
        </p:txBody>
      </p:sp>
    </p:spTree>
    <p:extLst>
      <p:ext uri="{BB962C8B-B14F-4D97-AF65-F5344CB8AC3E}">
        <p14:creationId xmlns:p14="http://schemas.microsoft.com/office/powerpoint/2010/main" val="905228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533400" y="152400"/>
            <a:ext cx="8229600" cy="792162"/>
          </a:xfrm>
        </p:spPr>
        <p:txBody>
          <a:bodyPr/>
          <a:lstStyle/>
          <a:p>
            <a:pPr marL="573088" indent="-573088" eaLnBrk="1" hangingPunct="1">
              <a:defRPr/>
            </a:pPr>
            <a:r>
              <a:rPr lang="en-US" altLang="en-US" sz="3600" dirty="0" smtClean="0">
                <a:solidFill>
                  <a:srgbClr val="00FFFF"/>
                </a:solidFill>
                <a:effectLst>
                  <a:outerShdw blurRad="38100" dist="38100" dir="2700000" algn="tl">
                    <a:srgbClr val="000000">
                      <a:alpha val="43137"/>
                    </a:srgbClr>
                  </a:outerShdw>
                </a:effectLst>
                <a:latin typeface="+mn-lt"/>
              </a:rPr>
              <a:t>Repentance</a:t>
            </a:r>
            <a:endParaRPr lang="en-US" altLang="en-US" sz="3600" dirty="0">
              <a:solidFill>
                <a:srgbClr val="00FFFF"/>
              </a:solidFill>
              <a:effectLst>
                <a:outerShdw blurRad="38100" dist="38100" dir="2700000" algn="tl">
                  <a:srgbClr val="000000">
                    <a:alpha val="43137"/>
                  </a:srgbClr>
                </a:outerShdw>
              </a:effectLst>
              <a:latin typeface="+mn-lt"/>
            </a:endParaRPr>
          </a:p>
        </p:txBody>
      </p:sp>
      <p:sp>
        <p:nvSpPr>
          <p:cNvPr id="5" name="Rectangle 3"/>
          <p:cNvSpPr txBox="1">
            <a:spLocks/>
          </p:cNvSpPr>
          <p:nvPr/>
        </p:nvSpPr>
        <p:spPr bwMode="auto">
          <a:xfrm>
            <a:off x="342900" y="914400"/>
            <a:ext cx="8458200" cy="5638800"/>
          </a:xfrm>
          <a:prstGeom prst="rect">
            <a:avLst/>
          </a:prstGeom>
          <a:noFill/>
          <a:ln>
            <a:noFill/>
          </a:ln>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1963" indent="-461963" eaLnBrk="1" hangingPunct="1">
              <a:spcBef>
                <a:spcPts val="0"/>
              </a:spcBef>
              <a:spcAft>
                <a:spcPts val="600"/>
              </a:spcAft>
              <a:buClr>
                <a:srgbClr val="00FFFF"/>
              </a:buClr>
              <a:buFont typeface="+mj-lt"/>
              <a:buAutoNum type="alphaUcPeriod"/>
              <a:defRPr/>
            </a:pPr>
            <a:r>
              <a:rPr lang="en-US" altLang="en-US" sz="2800" b="1" dirty="0" smtClean="0">
                <a:solidFill>
                  <a:srgbClr val="FFFFCC"/>
                </a:solidFill>
              </a:rPr>
              <a:t>What repentance means</a:t>
            </a:r>
          </a:p>
          <a:p>
            <a:pPr marL="914400" lvl="1" indent="-452438" eaLnBrk="1" hangingPunct="1">
              <a:spcBef>
                <a:spcPts val="0"/>
              </a:spcBef>
              <a:spcAft>
                <a:spcPts val="600"/>
              </a:spcAft>
              <a:buClr>
                <a:srgbClr val="FF99FF"/>
              </a:buClr>
              <a:buAutoNum type="arabicPeriod"/>
              <a:defRPr/>
            </a:pPr>
            <a:r>
              <a:rPr lang="en-US" altLang="en-US" sz="2600" dirty="0" err="1" smtClean="0">
                <a:solidFill>
                  <a:schemeClr val="bg1"/>
                </a:solidFill>
              </a:rPr>
              <a:t>Metanoeō</a:t>
            </a:r>
            <a:r>
              <a:rPr lang="en-US" altLang="en-US" sz="2600" dirty="0" smtClean="0">
                <a:solidFill>
                  <a:schemeClr val="bg1"/>
                </a:solidFill>
              </a:rPr>
              <a:t> / </a:t>
            </a:r>
            <a:r>
              <a:rPr lang="en-US" altLang="en-US" sz="2600" dirty="0" err="1" smtClean="0">
                <a:solidFill>
                  <a:schemeClr val="bg1"/>
                </a:solidFill>
              </a:rPr>
              <a:t>metanoia</a:t>
            </a:r>
            <a:endParaRPr lang="en-US" altLang="en-US" sz="2600" dirty="0" smtClean="0">
              <a:solidFill>
                <a:schemeClr val="bg1"/>
              </a:solidFill>
            </a:endParaRPr>
          </a:p>
          <a:p>
            <a:pPr marL="914400" lvl="1" indent="-452438" eaLnBrk="1" hangingPunct="1">
              <a:spcBef>
                <a:spcPts val="0"/>
              </a:spcBef>
              <a:spcAft>
                <a:spcPts val="600"/>
              </a:spcAft>
              <a:buClr>
                <a:srgbClr val="FF99FF"/>
              </a:buClr>
              <a:buAutoNum type="arabicPeriod"/>
              <a:defRPr/>
            </a:pPr>
            <a:r>
              <a:rPr lang="en-US" altLang="en-US" sz="2600" i="1" dirty="0" smtClean="0">
                <a:solidFill>
                  <a:schemeClr val="bg1"/>
                </a:solidFill>
              </a:rPr>
              <a:t>Meta</a:t>
            </a:r>
            <a:r>
              <a:rPr lang="en-US" altLang="en-US" sz="2600" dirty="0" smtClean="0">
                <a:solidFill>
                  <a:schemeClr val="bg1"/>
                </a:solidFill>
              </a:rPr>
              <a:t> = change (</a:t>
            </a:r>
            <a:r>
              <a:rPr lang="en-US" altLang="en-US" sz="2600" dirty="0" err="1" smtClean="0">
                <a:solidFill>
                  <a:schemeClr val="bg1"/>
                </a:solidFill>
              </a:rPr>
              <a:t>exs</a:t>
            </a:r>
            <a:r>
              <a:rPr lang="en-US" altLang="en-US" sz="2600" dirty="0" smtClean="0">
                <a:solidFill>
                  <a:schemeClr val="bg1"/>
                </a:solidFill>
              </a:rPr>
              <a:t>: metabolism, metamorphosis, metastasize</a:t>
            </a:r>
          </a:p>
          <a:p>
            <a:pPr marL="914400" lvl="1" indent="-452438" eaLnBrk="1" hangingPunct="1">
              <a:spcBef>
                <a:spcPts val="0"/>
              </a:spcBef>
              <a:spcAft>
                <a:spcPts val="600"/>
              </a:spcAft>
              <a:buClr>
                <a:srgbClr val="FF99FF"/>
              </a:buClr>
              <a:buAutoNum type="arabicPeriod"/>
              <a:defRPr/>
            </a:pPr>
            <a:r>
              <a:rPr lang="en-US" altLang="en-US" sz="2600" i="1" dirty="0" err="1">
                <a:solidFill>
                  <a:schemeClr val="bg1"/>
                </a:solidFill>
              </a:rPr>
              <a:t>Noeō</a:t>
            </a:r>
            <a:r>
              <a:rPr lang="en-US" altLang="en-US" sz="2600" dirty="0">
                <a:solidFill>
                  <a:schemeClr val="bg1"/>
                </a:solidFill>
              </a:rPr>
              <a:t> = notion = mind</a:t>
            </a:r>
          </a:p>
          <a:p>
            <a:pPr marL="914400" lvl="1" indent="-452438" eaLnBrk="1" hangingPunct="1">
              <a:spcBef>
                <a:spcPts val="0"/>
              </a:spcBef>
              <a:spcAft>
                <a:spcPts val="600"/>
              </a:spcAft>
              <a:buClr>
                <a:srgbClr val="FF99FF"/>
              </a:buClr>
              <a:buAutoNum type="arabicPeriod"/>
              <a:defRPr/>
            </a:pPr>
            <a:r>
              <a:rPr lang="en-US" altLang="en-US" sz="2600" b="1" u="sng" dirty="0">
                <a:solidFill>
                  <a:srgbClr val="FFFFCC"/>
                </a:solidFill>
              </a:rPr>
              <a:t>“Change of mind”</a:t>
            </a:r>
          </a:p>
          <a:p>
            <a:pPr marL="914400" lvl="1" indent="-452438" eaLnBrk="1" hangingPunct="1">
              <a:spcBef>
                <a:spcPts val="0"/>
              </a:spcBef>
              <a:spcAft>
                <a:spcPts val="600"/>
              </a:spcAft>
              <a:buClr>
                <a:srgbClr val="FF99FF"/>
              </a:buClr>
              <a:buAutoNum type="arabicPeriod"/>
              <a:defRPr/>
            </a:pPr>
            <a:r>
              <a:rPr lang="en-US" altLang="en-US" sz="2600" dirty="0" smtClean="0">
                <a:solidFill>
                  <a:schemeClr val="bg1"/>
                </a:solidFill>
              </a:rPr>
              <a:t>Change mind about whatever is preventing someone from trusting in Christ alone</a:t>
            </a:r>
          </a:p>
          <a:p>
            <a:pPr marL="914400" lvl="1" indent="-452438" eaLnBrk="1" hangingPunct="1">
              <a:spcBef>
                <a:spcPts val="0"/>
              </a:spcBef>
              <a:spcAft>
                <a:spcPts val="600"/>
              </a:spcAft>
              <a:buClr>
                <a:srgbClr val="FF99FF"/>
              </a:buClr>
              <a:buAutoNum type="arabicPeriod"/>
              <a:defRPr/>
            </a:pPr>
            <a:r>
              <a:rPr lang="en-US" altLang="en-US" sz="2600" dirty="0" smtClean="0">
                <a:solidFill>
                  <a:schemeClr val="bg1"/>
                </a:solidFill>
              </a:rPr>
              <a:t>Synonym for faith (Acts 2:38; 3:19; 17:30; 2 Pet 3:9)</a:t>
            </a:r>
            <a:endParaRPr lang="en-US" altLang="en-US" sz="2600" dirty="0">
              <a:solidFill>
                <a:schemeClr val="bg1"/>
              </a:solidFill>
            </a:endParaRPr>
          </a:p>
          <a:p>
            <a:pPr marL="461963" indent="-461963" eaLnBrk="1" hangingPunct="1">
              <a:spcBef>
                <a:spcPts val="0"/>
              </a:spcBef>
              <a:spcAft>
                <a:spcPts val="600"/>
              </a:spcAft>
              <a:buClr>
                <a:srgbClr val="00FFFF"/>
              </a:buClr>
              <a:buFont typeface="+mj-lt"/>
              <a:buAutoNum type="alphaUcPeriod"/>
              <a:defRPr/>
            </a:pPr>
            <a:r>
              <a:rPr lang="en-US" altLang="en-US" sz="2800" dirty="0">
                <a:solidFill>
                  <a:schemeClr val="bg1"/>
                </a:solidFill>
              </a:rPr>
              <a:t>What repentance does </a:t>
            </a:r>
            <a:r>
              <a:rPr lang="en-US" altLang="en-US" sz="2800" b="1" u="sng" dirty="0" smtClean="0">
                <a:solidFill>
                  <a:srgbClr val="FFFFCC"/>
                </a:solidFill>
              </a:rPr>
              <a:t>NOT</a:t>
            </a:r>
            <a:r>
              <a:rPr lang="en-US" altLang="en-US" sz="2800" dirty="0" smtClean="0">
                <a:solidFill>
                  <a:schemeClr val="bg1"/>
                </a:solidFill>
              </a:rPr>
              <a:t> </a:t>
            </a:r>
            <a:r>
              <a:rPr lang="en-US" altLang="en-US" sz="2800" dirty="0">
                <a:solidFill>
                  <a:schemeClr val="bg1"/>
                </a:solidFill>
              </a:rPr>
              <a:t>mean</a:t>
            </a:r>
          </a:p>
          <a:p>
            <a:pPr marL="914400" lvl="1" indent="-452438" eaLnBrk="1" hangingPunct="1">
              <a:spcBef>
                <a:spcPts val="0"/>
              </a:spcBef>
              <a:spcAft>
                <a:spcPts val="600"/>
              </a:spcAft>
              <a:buClr>
                <a:srgbClr val="FF99FF"/>
              </a:buClr>
              <a:buFont typeface="Arial" panose="020B0604020202020204" pitchFamily="34" charset="0"/>
              <a:buAutoNum type="arabicPeriod"/>
              <a:defRPr/>
            </a:pPr>
            <a:r>
              <a:rPr lang="en-US" altLang="en-US" sz="2600" dirty="0">
                <a:solidFill>
                  <a:schemeClr val="bg1"/>
                </a:solidFill>
              </a:rPr>
              <a:t>Feeling sorry or guilty (Heb 12:17; </a:t>
            </a:r>
            <a:r>
              <a:rPr lang="en-US" altLang="en-US" sz="2600" i="1" dirty="0" err="1">
                <a:solidFill>
                  <a:schemeClr val="bg1"/>
                </a:solidFill>
              </a:rPr>
              <a:t>metamelomai</a:t>
            </a:r>
            <a:r>
              <a:rPr lang="en-US" altLang="en-US" sz="2600" dirty="0">
                <a:solidFill>
                  <a:schemeClr val="bg1"/>
                </a:solidFill>
              </a:rPr>
              <a:t>)</a:t>
            </a:r>
          </a:p>
          <a:p>
            <a:pPr marL="914400" lvl="1" indent="-452438" eaLnBrk="1" hangingPunct="1">
              <a:spcBef>
                <a:spcPts val="0"/>
              </a:spcBef>
              <a:spcAft>
                <a:spcPts val="600"/>
              </a:spcAft>
              <a:buClr>
                <a:srgbClr val="FF99FF"/>
              </a:buClr>
              <a:buFont typeface="Arial" panose="020B0604020202020204" pitchFamily="34" charset="0"/>
              <a:buAutoNum type="arabicPeriod"/>
              <a:defRPr/>
            </a:pPr>
            <a:r>
              <a:rPr lang="en-US" altLang="en-US" sz="2600" dirty="0">
                <a:solidFill>
                  <a:schemeClr val="bg1"/>
                </a:solidFill>
              </a:rPr>
              <a:t>Turning from sin (John 4:10, 17-19)</a:t>
            </a:r>
          </a:p>
        </p:txBody>
      </p:sp>
    </p:spTree>
    <p:extLst>
      <p:ext uri="{BB962C8B-B14F-4D97-AF65-F5344CB8AC3E}">
        <p14:creationId xmlns:p14="http://schemas.microsoft.com/office/powerpoint/2010/main" val="3721337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p:cNvSpPr>
          <p:nvPr/>
        </p:nvSpPr>
        <p:spPr bwMode="auto">
          <a:xfrm>
            <a:off x="1638300" y="152400"/>
            <a:ext cx="5867400" cy="609600"/>
          </a:xfrm>
          <a:prstGeom prst="rect">
            <a:avLst/>
          </a:prstGeom>
          <a:noFill/>
          <a:ln w="9525">
            <a:noFill/>
            <a:miter lim="800000"/>
            <a:headEnd/>
            <a:tailEnd/>
          </a:ln>
          <a:effectLst/>
        </p:spPr>
        <p:txBody>
          <a:bodyPr anchor="ctr"/>
          <a:lstStyle/>
          <a:p>
            <a:pPr algn="ctr">
              <a:defRPr/>
            </a:pPr>
            <a:r>
              <a:rPr lang="en-US" sz="1600" dirty="0" smtClean="0">
                <a:solidFill>
                  <a:schemeClr val="bg1"/>
                </a:solidFill>
                <a:latin typeface="+mn-lt"/>
              </a:rPr>
              <a:t>Dr. Jim McGowan – Dispensationalism</a:t>
            </a:r>
            <a:r>
              <a:rPr lang="en-US" sz="1600" dirty="0" smtClean="0">
                <a:solidFill>
                  <a:schemeClr val="bg1"/>
                </a:solidFill>
                <a:effectLst>
                  <a:outerShdw blurRad="38100" dist="38100" dir="2700000" algn="tl">
                    <a:srgbClr val="000000"/>
                  </a:outerShdw>
                </a:effectLst>
                <a:latin typeface="+mn-lt"/>
              </a:rPr>
              <a:t> </a:t>
            </a:r>
            <a:r>
              <a:rPr lang="en-US" sz="1600" dirty="0" smtClean="0">
                <a:solidFill>
                  <a:schemeClr val="bg1"/>
                </a:solidFill>
                <a:latin typeface="+mn-lt"/>
              </a:rPr>
              <a:t>and the Nature of the Church: Are Repentance and Confession “Requirements” for Salvation?</a:t>
            </a:r>
          </a:p>
        </p:txBody>
      </p:sp>
      <p:sp>
        <p:nvSpPr>
          <p:cNvPr id="150535" name="Text Box 7"/>
          <p:cNvSpPr txBox="1">
            <a:spLocks noChangeArrowheads="1"/>
          </p:cNvSpPr>
          <p:nvPr/>
        </p:nvSpPr>
        <p:spPr bwMode="auto">
          <a:xfrm>
            <a:off x="152400" y="953631"/>
            <a:ext cx="8839200" cy="5447645"/>
          </a:xfrm>
          <a:prstGeom prst="rect">
            <a:avLst/>
          </a:prstGeom>
          <a:noFill/>
          <a:ln w="9525">
            <a:noFill/>
            <a:miter lim="800000"/>
            <a:headEnd/>
            <a:tailEnd/>
          </a:ln>
          <a:effectLst/>
        </p:spPr>
        <p:txBody>
          <a:bodyPr wrap="square">
            <a:spAutoFit/>
          </a:bodyPr>
          <a:lstStyle/>
          <a:p>
            <a:pPr algn="just">
              <a:spcBef>
                <a:spcPts val="600"/>
              </a:spcBef>
              <a:spcAft>
                <a:spcPts val="600"/>
              </a:spcAft>
              <a:defRPr/>
            </a:pPr>
            <a:r>
              <a:rPr lang="en-US" altLang="zh-CN" sz="2600" dirty="0">
                <a:solidFill>
                  <a:schemeClr val="bg1"/>
                </a:solidFill>
                <a:effectLst>
                  <a:outerShdw blurRad="38100" dist="38100" dir="2700000" algn="tl">
                    <a:srgbClr val="000000"/>
                  </a:outerShdw>
                </a:effectLst>
                <a:latin typeface="+mn-lt"/>
                <a:ea typeface="宋体" pitchFamily="2" charset="-122"/>
                <a:cs typeface="Times New Roman" pitchFamily="18" charset="0"/>
              </a:rPr>
              <a:t>The key question that must be addressed is; </a:t>
            </a:r>
            <a:r>
              <a:rPr lang="en-US" altLang="zh-CN" sz="2600" b="1" i="1" dirty="0">
                <a:solidFill>
                  <a:srgbClr val="FFFFCC"/>
                </a:solidFill>
                <a:effectLst>
                  <a:outerShdw blurRad="38100" dist="38100" dir="2700000" algn="tl">
                    <a:srgbClr val="000000"/>
                  </a:outerShdw>
                </a:effectLst>
                <a:latin typeface="+mn-lt"/>
                <a:ea typeface="宋体" pitchFamily="2" charset="-122"/>
                <a:cs typeface="Times New Roman" pitchFamily="18" charset="0"/>
              </a:rPr>
              <a:t>Is the word repentance (to repent) correctly defined as – “a turning from sin?”</a:t>
            </a:r>
            <a:r>
              <a:rPr lang="en-US" altLang="zh-CN" sz="2600" i="1" dirty="0">
                <a:solidFill>
                  <a:schemeClr val="bg1"/>
                </a:solidFill>
                <a:effectLst>
                  <a:outerShdw blurRad="38100" dist="38100" dir="2700000" algn="tl">
                    <a:srgbClr val="000000"/>
                  </a:outerShdw>
                </a:effectLst>
                <a:latin typeface="+mn-lt"/>
                <a:ea typeface="宋体" pitchFamily="2" charset="-122"/>
                <a:cs typeface="Times New Roman" pitchFamily="18" charset="0"/>
              </a:rPr>
              <a:t> </a:t>
            </a:r>
            <a:r>
              <a:rPr lang="en-US" altLang="zh-CN" sz="2600" dirty="0" smtClean="0">
                <a:solidFill>
                  <a:schemeClr val="bg1"/>
                </a:solidFill>
                <a:effectLst>
                  <a:outerShdw blurRad="38100" dist="38100" dir="2700000" algn="tl">
                    <a:srgbClr val="000000"/>
                  </a:outerShdw>
                </a:effectLst>
                <a:latin typeface="+mn-lt"/>
                <a:ea typeface="宋体" pitchFamily="2" charset="-122"/>
                <a:cs typeface="Times New Roman" pitchFamily="18" charset="0"/>
              </a:rPr>
              <a:t>A </a:t>
            </a:r>
            <a:r>
              <a:rPr lang="en-US" altLang="zh-CN" sz="2600" dirty="0">
                <a:solidFill>
                  <a:schemeClr val="bg1"/>
                </a:solidFill>
                <a:effectLst>
                  <a:outerShdw blurRad="38100" dist="38100" dir="2700000" algn="tl">
                    <a:srgbClr val="000000"/>
                  </a:outerShdw>
                </a:effectLst>
                <a:latin typeface="+mn-lt"/>
                <a:ea typeface="宋体" pitchFamily="2" charset="-122"/>
                <a:cs typeface="Times New Roman" pitchFamily="18" charset="0"/>
              </a:rPr>
              <a:t>brief look at two of the most</a:t>
            </a:r>
            <a:r>
              <a:rPr lang="en-US" altLang="zh-CN" sz="2600" i="1" dirty="0">
                <a:solidFill>
                  <a:schemeClr val="bg1"/>
                </a:solidFill>
                <a:effectLst>
                  <a:outerShdw blurRad="38100" dist="38100" dir="2700000" algn="tl">
                    <a:srgbClr val="000000"/>
                  </a:outerShdw>
                </a:effectLst>
                <a:latin typeface="+mn-lt"/>
                <a:ea typeface="宋体" pitchFamily="2" charset="-122"/>
                <a:cs typeface="Times New Roman" pitchFamily="18" charset="0"/>
              </a:rPr>
              <a:t> </a:t>
            </a:r>
            <a:r>
              <a:rPr lang="en-US" altLang="zh-CN" sz="2600" dirty="0">
                <a:solidFill>
                  <a:schemeClr val="bg1"/>
                </a:solidFill>
                <a:effectLst>
                  <a:outerShdw blurRad="38100" dist="38100" dir="2700000" algn="tl">
                    <a:srgbClr val="000000"/>
                  </a:outerShdw>
                </a:effectLst>
                <a:latin typeface="+mn-lt"/>
                <a:ea typeface="宋体" pitchFamily="2" charset="-122"/>
                <a:cs typeface="Times New Roman" pitchFamily="18" charset="0"/>
              </a:rPr>
              <a:t>authoritative Greek Resources indicate that indeed, this is </a:t>
            </a:r>
            <a:r>
              <a:rPr lang="en-US" altLang="zh-CN" sz="2600" b="1" u="sng" dirty="0" smtClean="0">
                <a:solidFill>
                  <a:srgbClr val="FFFFCC"/>
                </a:solidFill>
                <a:effectLst>
                  <a:outerShdw blurRad="38100" dist="38100" dir="2700000" algn="tl">
                    <a:srgbClr val="000000"/>
                  </a:outerShdw>
                </a:effectLst>
                <a:latin typeface="+mn-lt"/>
                <a:ea typeface="宋体" pitchFamily="2" charset="-122"/>
                <a:cs typeface="Times New Roman" pitchFamily="18" charset="0"/>
              </a:rPr>
              <a:t>NOT</a:t>
            </a:r>
            <a:r>
              <a:rPr lang="en-US" altLang="zh-CN" sz="2600" dirty="0" smtClean="0">
                <a:solidFill>
                  <a:schemeClr val="bg1"/>
                </a:solidFill>
                <a:effectLst>
                  <a:outerShdw blurRad="38100" dist="38100" dir="2700000" algn="tl">
                    <a:srgbClr val="000000"/>
                  </a:outerShdw>
                </a:effectLst>
                <a:latin typeface="+mn-lt"/>
                <a:ea typeface="宋体" pitchFamily="2" charset="-122"/>
                <a:cs typeface="Times New Roman" pitchFamily="18" charset="0"/>
              </a:rPr>
              <a:t> the </a:t>
            </a:r>
            <a:r>
              <a:rPr lang="en-US" altLang="zh-CN" sz="2600" dirty="0">
                <a:solidFill>
                  <a:schemeClr val="bg1"/>
                </a:solidFill>
                <a:effectLst>
                  <a:outerShdw blurRad="38100" dist="38100" dir="2700000" algn="tl">
                    <a:srgbClr val="000000"/>
                  </a:outerShdw>
                </a:effectLst>
                <a:latin typeface="+mn-lt"/>
                <a:ea typeface="宋体" pitchFamily="2" charset="-122"/>
                <a:cs typeface="Times New Roman" pitchFamily="18" charset="0"/>
              </a:rPr>
              <a:t>case</a:t>
            </a:r>
            <a:r>
              <a:rPr lang="en-US" altLang="zh-CN" sz="2600" dirty="0" smtClean="0">
                <a:solidFill>
                  <a:schemeClr val="bg1"/>
                </a:solidFill>
                <a:effectLst>
                  <a:outerShdw blurRad="38100" dist="38100" dir="2700000" algn="tl">
                    <a:srgbClr val="000000"/>
                  </a:outerShdw>
                </a:effectLst>
                <a:latin typeface="+mn-lt"/>
                <a:ea typeface="宋体" pitchFamily="2" charset="-122"/>
                <a:cs typeface="Times New Roman" pitchFamily="18" charset="0"/>
              </a:rPr>
              <a:t>!</a:t>
            </a:r>
          </a:p>
          <a:p>
            <a:pPr algn="just">
              <a:spcBef>
                <a:spcPts val="600"/>
              </a:spcBef>
              <a:spcAft>
                <a:spcPts val="600"/>
              </a:spcAft>
              <a:defRPr/>
            </a:pPr>
            <a:r>
              <a:rPr lang="en-US" sz="2600" b="1" i="1" dirty="0">
                <a:solidFill>
                  <a:srgbClr val="FFFFCC"/>
                </a:solidFill>
                <a:effectLst>
                  <a:outerShdw blurRad="38100" dist="38100" dir="2700000" algn="tl">
                    <a:srgbClr val="000000"/>
                  </a:outerShdw>
                </a:effectLst>
                <a:latin typeface="+mn-lt"/>
                <a:cs typeface="Times New Roman" pitchFamily="18" charset="0"/>
              </a:rPr>
              <a:t>A Greek-English Lexicon of the New </a:t>
            </a:r>
            <a:r>
              <a:rPr lang="en-US" sz="2600" b="1" i="1" dirty="0" smtClean="0">
                <a:solidFill>
                  <a:srgbClr val="FFFFCC"/>
                </a:solidFill>
                <a:effectLst>
                  <a:outerShdw blurRad="38100" dist="38100" dir="2700000" algn="tl">
                    <a:srgbClr val="000000"/>
                  </a:outerShdw>
                </a:effectLst>
                <a:latin typeface="+mn-lt"/>
                <a:cs typeface="Times New Roman" pitchFamily="18" charset="0"/>
              </a:rPr>
              <a:t>Testament </a:t>
            </a:r>
            <a:r>
              <a:rPr lang="en-US" sz="2600" b="1" i="1" dirty="0">
                <a:solidFill>
                  <a:srgbClr val="FFFFCC"/>
                </a:solidFill>
                <a:effectLst>
                  <a:outerShdw blurRad="38100" dist="38100" dir="2700000" algn="tl">
                    <a:srgbClr val="000000"/>
                  </a:outerShdw>
                </a:effectLst>
                <a:latin typeface="+mn-lt"/>
                <a:cs typeface="Times New Roman" pitchFamily="18" charset="0"/>
              </a:rPr>
              <a:t>and Other Early Christian Literature</a:t>
            </a:r>
            <a:r>
              <a:rPr lang="en-US" sz="2600" dirty="0">
                <a:solidFill>
                  <a:srgbClr val="FFFFCC"/>
                </a:solidFill>
                <a:effectLst>
                  <a:outerShdw blurRad="38100" dist="38100" dir="2700000" algn="tl">
                    <a:srgbClr val="000000"/>
                  </a:outerShdw>
                </a:effectLst>
                <a:latin typeface="+mn-lt"/>
                <a:cs typeface="Times New Roman" pitchFamily="18" charset="0"/>
              </a:rPr>
              <a:t> </a:t>
            </a:r>
            <a:r>
              <a:rPr lang="en-US" sz="2600" dirty="0">
                <a:solidFill>
                  <a:schemeClr val="bg1"/>
                </a:solidFill>
                <a:effectLst>
                  <a:outerShdw blurRad="38100" dist="38100" dir="2700000" algn="tl">
                    <a:srgbClr val="000000"/>
                  </a:outerShdw>
                </a:effectLst>
                <a:latin typeface="+mn-lt"/>
                <a:cs typeface="Times New Roman" pitchFamily="18" charset="0"/>
              </a:rPr>
              <a:t>(</a:t>
            </a:r>
            <a:r>
              <a:rPr lang="en-US" sz="2600" i="1" dirty="0">
                <a:solidFill>
                  <a:schemeClr val="bg1"/>
                </a:solidFill>
                <a:effectLst>
                  <a:outerShdw blurRad="38100" dist="38100" dir="2700000" algn="tl">
                    <a:srgbClr val="000000"/>
                  </a:outerShdw>
                </a:effectLst>
                <a:latin typeface="+mn-lt"/>
                <a:cs typeface="Times New Roman" pitchFamily="18" charset="0"/>
              </a:rPr>
              <a:t>BAGD</a:t>
            </a:r>
            <a:r>
              <a:rPr lang="en-US" sz="2600" dirty="0">
                <a:solidFill>
                  <a:schemeClr val="bg1"/>
                </a:solidFill>
                <a:effectLst>
                  <a:outerShdw blurRad="38100" dist="38100" dir="2700000" algn="tl">
                    <a:srgbClr val="000000"/>
                  </a:outerShdw>
                </a:effectLst>
                <a:latin typeface="+mn-lt"/>
                <a:cs typeface="Times New Roman" pitchFamily="18" charset="0"/>
              </a:rPr>
              <a:t>) indicates that the Greek word </a:t>
            </a:r>
            <a:r>
              <a:rPr lang="en-US" sz="2600" dirty="0">
                <a:solidFill>
                  <a:srgbClr val="FFFFCC"/>
                </a:solidFill>
                <a:effectLst>
                  <a:outerShdw blurRad="38100" dist="38100" dir="2700000" algn="tl">
                    <a:srgbClr val="000000"/>
                  </a:outerShdw>
                </a:effectLst>
                <a:latin typeface="+mn-lt"/>
                <a:cs typeface="Times New Roman" pitchFamily="18" charset="0"/>
              </a:rPr>
              <a:t>“</a:t>
            </a:r>
            <a:r>
              <a:rPr lang="el-GR" sz="2600" b="1" dirty="0">
                <a:solidFill>
                  <a:srgbClr val="FFFFCC"/>
                </a:solidFill>
                <a:effectLst>
                  <a:outerShdw blurRad="38100" dist="38100" dir="2700000" algn="tl">
                    <a:srgbClr val="000000"/>
                  </a:outerShdw>
                </a:effectLst>
                <a:latin typeface="+mn-lt"/>
                <a:cs typeface="Times New Roman" pitchFamily="18" charset="0"/>
              </a:rPr>
              <a:t>μετανοέω</a:t>
            </a:r>
            <a:r>
              <a:rPr lang="en-US" sz="2600" dirty="0">
                <a:solidFill>
                  <a:srgbClr val="FFFFCC"/>
                </a:solidFill>
                <a:effectLst>
                  <a:outerShdw blurRad="38100" dist="38100" dir="2700000" algn="tl">
                    <a:srgbClr val="000000"/>
                  </a:outerShdw>
                </a:effectLst>
                <a:latin typeface="+mn-lt"/>
                <a:cs typeface="Times New Roman" pitchFamily="18" charset="0"/>
              </a:rPr>
              <a:t>” </a:t>
            </a:r>
            <a:r>
              <a:rPr lang="en-US" sz="2600" dirty="0">
                <a:solidFill>
                  <a:schemeClr val="bg1"/>
                </a:solidFill>
                <a:effectLst>
                  <a:outerShdw blurRad="38100" dist="38100" dir="2700000" algn="tl">
                    <a:srgbClr val="000000"/>
                  </a:outerShdw>
                </a:effectLst>
                <a:latin typeface="+mn-lt"/>
                <a:cs typeface="Times New Roman" pitchFamily="18" charset="0"/>
              </a:rPr>
              <a:t>is </a:t>
            </a:r>
            <a:r>
              <a:rPr lang="en-US" sz="2600" dirty="0" err="1" smtClean="0">
                <a:solidFill>
                  <a:schemeClr val="bg1"/>
                </a:solidFill>
                <a:effectLst>
                  <a:outerShdw blurRad="38100" dist="38100" dir="2700000" algn="tl">
                    <a:srgbClr val="000000"/>
                  </a:outerShdw>
                </a:effectLst>
                <a:latin typeface="+mn-lt"/>
                <a:cs typeface="Times New Roman" pitchFamily="18" charset="0"/>
              </a:rPr>
              <a:t>used</a:t>
            </a:r>
            <a:r>
              <a:rPr lang="en-US" sz="2600" dirty="0" err="1" smtClean="0">
                <a:effectLst>
                  <a:outerShdw blurRad="38100" dist="38100" dir="2700000" algn="tl">
                    <a:srgbClr val="000000"/>
                  </a:outerShdw>
                </a:effectLst>
                <a:latin typeface="+mn-lt"/>
                <a:cs typeface="Times New Roman" pitchFamily="18" charset="0"/>
              </a:rPr>
              <a:t>:</a:t>
            </a:r>
            <a:r>
              <a:rPr lang="en-US" sz="2600" dirty="0" err="1" smtClean="0">
                <a:solidFill>
                  <a:schemeClr val="bg1"/>
                </a:solidFill>
                <a:effectLst>
                  <a:outerShdw blurRad="38100" dist="38100" dir="2700000" algn="tl">
                    <a:srgbClr val="000000"/>
                  </a:outerShdw>
                </a:effectLst>
                <a:latin typeface="+mn-lt"/>
                <a:cs typeface="Times New Roman" pitchFamily="18" charset="0"/>
              </a:rPr>
              <a:t>to</a:t>
            </a:r>
            <a:r>
              <a:rPr lang="en-US" sz="2600" dirty="0" smtClean="0">
                <a:solidFill>
                  <a:schemeClr val="bg1"/>
                </a:solidFill>
                <a:effectLst>
                  <a:outerShdw blurRad="38100" dist="38100" dir="2700000" algn="tl">
                    <a:srgbClr val="000000"/>
                  </a:outerShdw>
                </a:effectLst>
                <a:latin typeface="+mn-lt"/>
                <a:cs typeface="Times New Roman" pitchFamily="18" charset="0"/>
              </a:rPr>
              <a:t> </a:t>
            </a:r>
            <a:r>
              <a:rPr lang="en-US" sz="2600" dirty="0">
                <a:solidFill>
                  <a:schemeClr val="bg1"/>
                </a:solidFill>
                <a:effectLst>
                  <a:outerShdw blurRad="38100" dist="38100" dir="2700000" algn="tl">
                    <a:srgbClr val="000000"/>
                  </a:outerShdw>
                </a:effectLst>
                <a:latin typeface="+mn-lt"/>
                <a:cs typeface="Times New Roman" pitchFamily="18" charset="0"/>
              </a:rPr>
              <a:t>translate the English verb “</a:t>
            </a:r>
            <a:r>
              <a:rPr lang="en-US" sz="2600" i="1" dirty="0">
                <a:solidFill>
                  <a:schemeClr val="bg1"/>
                </a:solidFill>
                <a:effectLst>
                  <a:outerShdw blurRad="38100" dist="38100" dir="2700000" algn="tl">
                    <a:srgbClr val="000000"/>
                  </a:outerShdw>
                </a:effectLst>
                <a:latin typeface="+mn-lt"/>
                <a:cs typeface="Times New Roman" pitchFamily="18" charset="0"/>
              </a:rPr>
              <a:t>repent</a:t>
            </a:r>
            <a:r>
              <a:rPr lang="en-US" sz="2600" dirty="0">
                <a:solidFill>
                  <a:schemeClr val="bg1"/>
                </a:solidFill>
                <a:effectLst>
                  <a:outerShdw blurRad="38100" dist="38100" dir="2700000" algn="tl">
                    <a:srgbClr val="000000"/>
                  </a:outerShdw>
                </a:effectLst>
                <a:latin typeface="+mn-lt"/>
                <a:cs typeface="Times New Roman" pitchFamily="18" charset="0"/>
              </a:rPr>
              <a:t>” and means “</a:t>
            </a:r>
            <a:r>
              <a:rPr lang="en-US" sz="2600" i="1" dirty="0">
                <a:solidFill>
                  <a:schemeClr val="bg1"/>
                </a:solidFill>
                <a:effectLst>
                  <a:outerShdw blurRad="38100" dist="38100" dir="2700000" algn="tl">
                    <a:srgbClr val="000000"/>
                  </a:outerShdw>
                </a:effectLst>
                <a:latin typeface="+mn-lt"/>
                <a:cs typeface="Times New Roman" pitchFamily="18" charset="0"/>
              </a:rPr>
              <a:t>to change the mind</a:t>
            </a:r>
            <a:r>
              <a:rPr lang="en-US" sz="2600" dirty="0">
                <a:solidFill>
                  <a:schemeClr val="bg1"/>
                </a:solidFill>
                <a:effectLst>
                  <a:outerShdw blurRad="38100" dist="38100" dir="2700000" algn="tl">
                    <a:srgbClr val="000000"/>
                  </a:outerShdw>
                </a:effectLst>
                <a:latin typeface="+mn-lt"/>
                <a:cs typeface="Times New Roman" pitchFamily="18" charset="0"/>
              </a:rPr>
              <a:t>.”  (see </a:t>
            </a:r>
            <a:r>
              <a:rPr lang="en-US" sz="2600" i="1" dirty="0">
                <a:solidFill>
                  <a:schemeClr val="bg1"/>
                </a:solidFill>
                <a:effectLst>
                  <a:outerShdw blurRad="38100" dist="38100" dir="2700000" algn="tl">
                    <a:srgbClr val="000000"/>
                  </a:outerShdw>
                </a:effectLst>
                <a:latin typeface="+mn-lt"/>
                <a:cs typeface="Times New Roman" pitchFamily="18" charset="0"/>
              </a:rPr>
              <a:t>BAGD</a:t>
            </a:r>
            <a:r>
              <a:rPr lang="en-US" sz="2600" dirty="0">
                <a:solidFill>
                  <a:schemeClr val="bg1"/>
                </a:solidFill>
                <a:effectLst>
                  <a:outerShdw blurRad="38100" dist="38100" dir="2700000" algn="tl">
                    <a:srgbClr val="000000"/>
                  </a:outerShdw>
                </a:effectLst>
                <a:latin typeface="+mn-lt"/>
                <a:cs typeface="Times New Roman" pitchFamily="18" charset="0"/>
              </a:rPr>
              <a:t>, </a:t>
            </a:r>
            <a:r>
              <a:rPr lang="en-US" sz="2600" dirty="0" err="1">
                <a:solidFill>
                  <a:schemeClr val="bg1"/>
                </a:solidFill>
                <a:effectLst>
                  <a:outerShdw blurRad="38100" dist="38100" dir="2700000" algn="tl">
                    <a:srgbClr val="000000"/>
                  </a:outerShdw>
                </a:effectLst>
                <a:latin typeface="+mn-lt"/>
                <a:cs typeface="Times New Roman" pitchFamily="18" charset="0"/>
              </a:rPr>
              <a:t>s.v</a:t>
            </a:r>
            <a:r>
              <a:rPr lang="en-US" sz="2600" dirty="0">
                <a:solidFill>
                  <a:schemeClr val="bg1"/>
                </a:solidFill>
                <a:effectLst>
                  <a:outerShdw blurRad="38100" dist="38100" dir="2700000" algn="tl">
                    <a:srgbClr val="000000"/>
                  </a:outerShdw>
                </a:effectLst>
                <a:latin typeface="+mn-lt"/>
                <a:cs typeface="Times New Roman" pitchFamily="18" charset="0"/>
              </a:rPr>
              <a:t>. “</a:t>
            </a:r>
            <a:r>
              <a:rPr lang="el-GR" sz="2600" dirty="0">
                <a:solidFill>
                  <a:schemeClr val="bg1"/>
                </a:solidFill>
                <a:effectLst>
                  <a:outerShdw blurRad="38100" dist="38100" dir="2700000" algn="tl">
                    <a:srgbClr val="000000"/>
                  </a:outerShdw>
                </a:effectLst>
                <a:latin typeface="+mn-lt"/>
                <a:cs typeface="Times New Roman" pitchFamily="18" charset="0"/>
              </a:rPr>
              <a:t>μετανοέω</a:t>
            </a:r>
            <a:r>
              <a:rPr lang="en-US" sz="2600" dirty="0">
                <a:solidFill>
                  <a:schemeClr val="bg1"/>
                </a:solidFill>
                <a:effectLst>
                  <a:outerShdw blurRad="38100" dist="38100" dir="2700000" algn="tl">
                    <a:srgbClr val="000000"/>
                  </a:outerShdw>
                </a:effectLst>
                <a:latin typeface="+mn-lt"/>
                <a:cs typeface="Times New Roman" pitchFamily="18" charset="0"/>
              </a:rPr>
              <a:t>,” 513</a:t>
            </a:r>
            <a:r>
              <a:rPr lang="en-US" sz="2600" dirty="0" smtClean="0">
                <a:solidFill>
                  <a:schemeClr val="bg1"/>
                </a:solidFill>
                <a:effectLst>
                  <a:outerShdw blurRad="38100" dist="38100" dir="2700000" algn="tl">
                    <a:srgbClr val="000000"/>
                  </a:outerShdw>
                </a:effectLst>
                <a:latin typeface="+mn-lt"/>
                <a:cs typeface="Times New Roman" pitchFamily="18" charset="0"/>
              </a:rPr>
              <a:t>.).  </a:t>
            </a:r>
            <a:r>
              <a:rPr lang="en-US" sz="2600" b="1" i="1" dirty="0">
                <a:solidFill>
                  <a:srgbClr val="FFFFCC"/>
                </a:solidFill>
                <a:effectLst>
                  <a:outerShdw blurRad="38100" dist="38100" dir="2700000" algn="tl">
                    <a:srgbClr val="000000"/>
                  </a:outerShdw>
                </a:effectLst>
                <a:latin typeface="+mn-lt"/>
                <a:cs typeface="Times New Roman" pitchFamily="18" charset="0"/>
              </a:rPr>
              <a:t>Moreover, this is a compound verb made up of the preposition </a:t>
            </a:r>
            <a:r>
              <a:rPr lang="el-GR" sz="2600" b="1" i="1" dirty="0">
                <a:solidFill>
                  <a:srgbClr val="FFFFCC"/>
                </a:solidFill>
                <a:effectLst>
                  <a:outerShdw blurRad="38100" dist="38100" dir="2700000" algn="tl">
                    <a:srgbClr val="000000"/>
                  </a:outerShdw>
                </a:effectLst>
                <a:latin typeface="+mn-lt"/>
                <a:cs typeface="Times New Roman" pitchFamily="18" charset="0"/>
              </a:rPr>
              <a:t>μετα</a:t>
            </a:r>
            <a:r>
              <a:rPr lang="en-US" sz="2600" b="1" i="1" dirty="0">
                <a:solidFill>
                  <a:srgbClr val="FFFFCC"/>
                </a:solidFill>
                <a:effectLst>
                  <a:outerShdw blurRad="38100" dist="38100" dir="2700000" algn="tl">
                    <a:srgbClr val="000000"/>
                  </a:outerShdw>
                </a:effectLst>
                <a:latin typeface="+mn-lt"/>
                <a:cs typeface="Times New Roman" pitchFamily="18" charset="0"/>
              </a:rPr>
              <a:t>, “after”</a:t>
            </a:r>
            <a:r>
              <a:rPr lang="en-US" sz="2600" dirty="0">
                <a:solidFill>
                  <a:srgbClr val="FFFFCC"/>
                </a:solidFill>
                <a:effectLst>
                  <a:outerShdw blurRad="38100" dist="38100" dir="2700000" algn="tl">
                    <a:srgbClr val="000000"/>
                  </a:outerShdw>
                </a:effectLst>
                <a:latin typeface="+mn-lt"/>
                <a:cs typeface="Times New Roman" pitchFamily="18" charset="0"/>
              </a:rPr>
              <a:t>, </a:t>
            </a:r>
            <a:r>
              <a:rPr lang="en-US" sz="2600" dirty="0">
                <a:solidFill>
                  <a:schemeClr val="bg1"/>
                </a:solidFill>
                <a:effectLst>
                  <a:outerShdw blurRad="38100" dist="38100" dir="2700000" algn="tl">
                    <a:srgbClr val="000000"/>
                  </a:outerShdw>
                </a:effectLst>
                <a:latin typeface="+mn-lt"/>
                <a:cs typeface="Times New Roman" pitchFamily="18" charset="0"/>
              </a:rPr>
              <a:t>(BAGD pg. 636) </a:t>
            </a:r>
            <a:r>
              <a:rPr lang="en-US" sz="2600" b="1" dirty="0">
                <a:solidFill>
                  <a:srgbClr val="FFFFCC"/>
                </a:solidFill>
                <a:effectLst>
                  <a:outerShdw blurRad="38100" dist="38100" dir="2700000" algn="tl">
                    <a:srgbClr val="000000"/>
                  </a:outerShdw>
                </a:effectLst>
                <a:latin typeface="+mn-lt"/>
                <a:cs typeface="Times New Roman" pitchFamily="18" charset="0"/>
              </a:rPr>
              <a:t>and the verb, </a:t>
            </a:r>
            <a:r>
              <a:rPr lang="el-GR" sz="2600" b="1" dirty="0">
                <a:solidFill>
                  <a:srgbClr val="FFFFCC"/>
                </a:solidFill>
                <a:effectLst>
                  <a:outerShdw blurRad="38100" dist="38100" dir="2700000" algn="tl">
                    <a:srgbClr val="000000"/>
                  </a:outerShdw>
                </a:effectLst>
                <a:latin typeface="+mn-lt"/>
                <a:cs typeface="Times New Roman" pitchFamily="18" charset="0"/>
              </a:rPr>
              <a:t>νοέω</a:t>
            </a:r>
            <a:r>
              <a:rPr lang="en-US" sz="2600" b="1" dirty="0">
                <a:solidFill>
                  <a:srgbClr val="FFFFCC"/>
                </a:solidFill>
                <a:effectLst>
                  <a:outerShdw blurRad="38100" dist="38100" dir="2700000" algn="tl">
                    <a:srgbClr val="000000"/>
                  </a:outerShdw>
                </a:effectLst>
                <a:latin typeface="+mn-lt"/>
                <a:cs typeface="Times New Roman" pitchFamily="18" charset="0"/>
              </a:rPr>
              <a:t>, “</a:t>
            </a:r>
            <a:r>
              <a:rPr lang="en-US" sz="2600" b="1" i="1" dirty="0">
                <a:solidFill>
                  <a:srgbClr val="FFFFCC"/>
                </a:solidFill>
                <a:effectLst>
                  <a:outerShdw blurRad="38100" dist="38100" dir="2700000" algn="tl">
                    <a:srgbClr val="000000"/>
                  </a:outerShdw>
                </a:effectLst>
                <a:latin typeface="+mn-lt"/>
                <a:cs typeface="Times New Roman" pitchFamily="18" charset="0"/>
              </a:rPr>
              <a:t>to grasp or comprehend something on the basis of careful thought, to perceive, think”</a:t>
            </a:r>
            <a:r>
              <a:rPr lang="en-US" sz="2600" dirty="0">
                <a:solidFill>
                  <a:srgbClr val="FFFFCC"/>
                </a:solidFill>
                <a:effectLst>
                  <a:outerShdw blurRad="38100" dist="38100" dir="2700000" algn="tl">
                    <a:srgbClr val="000000"/>
                  </a:outerShdw>
                </a:effectLst>
                <a:latin typeface="+mn-lt"/>
                <a:cs typeface="Times New Roman" pitchFamily="18" charset="0"/>
              </a:rPr>
              <a:t> </a:t>
            </a:r>
            <a:r>
              <a:rPr lang="en-US" sz="2600" dirty="0">
                <a:solidFill>
                  <a:schemeClr val="bg1"/>
                </a:solidFill>
                <a:effectLst>
                  <a:outerShdw blurRad="38100" dist="38100" dir="2700000" algn="tl">
                    <a:srgbClr val="000000"/>
                  </a:outerShdw>
                </a:effectLst>
                <a:latin typeface="+mn-lt"/>
                <a:cs typeface="Times New Roman" pitchFamily="18" charset="0"/>
              </a:rPr>
              <a:t>(</a:t>
            </a:r>
            <a:r>
              <a:rPr lang="en-US" sz="2600" i="1" dirty="0">
                <a:solidFill>
                  <a:schemeClr val="bg1"/>
                </a:solidFill>
                <a:effectLst>
                  <a:outerShdw blurRad="38100" dist="38100" dir="2700000" algn="tl">
                    <a:srgbClr val="000000"/>
                  </a:outerShdw>
                </a:effectLst>
                <a:latin typeface="+mn-lt"/>
                <a:cs typeface="Times New Roman" pitchFamily="18" charset="0"/>
              </a:rPr>
              <a:t>BAGD</a:t>
            </a:r>
            <a:r>
              <a:rPr lang="en-US" sz="2600" dirty="0">
                <a:solidFill>
                  <a:schemeClr val="bg1"/>
                </a:solidFill>
                <a:effectLst>
                  <a:outerShdw blurRad="38100" dist="38100" dir="2700000" algn="tl">
                    <a:srgbClr val="000000"/>
                  </a:outerShdw>
                </a:effectLst>
                <a:latin typeface="+mn-lt"/>
                <a:cs typeface="Times New Roman" pitchFamily="18" charset="0"/>
              </a:rPr>
              <a:t> pg. 674).  Thus, "</a:t>
            </a:r>
            <a:r>
              <a:rPr lang="en-US" sz="2600" i="1" dirty="0">
                <a:solidFill>
                  <a:schemeClr val="bg1"/>
                </a:solidFill>
                <a:effectLst>
                  <a:outerShdw blurRad="38100" dist="38100" dir="2700000" algn="tl">
                    <a:srgbClr val="000000"/>
                  </a:outerShdw>
                </a:effectLst>
                <a:latin typeface="+mn-lt"/>
                <a:cs typeface="Times New Roman" pitchFamily="18" charset="0"/>
              </a:rPr>
              <a:t>to perceive afterwards</a:t>
            </a:r>
            <a:r>
              <a:rPr lang="en-US" sz="2600" dirty="0">
                <a:solidFill>
                  <a:schemeClr val="bg1"/>
                </a:solidFill>
                <a:effectLst>
                  <a:outerShdw blurRad="38100" dist="38100" dir="2700000" algn="tl">
                    <a:srgbClr val="000000"/>
                  </a:outerShdw>
                </a:effectLst>
                <a:latin typeface="+mn-lt"/>
                <a:cs typeface="Times New Roman" pitchFamily="18" charset="0"/>
              </a:rPr>
              <a:t>," or “</a:t>
            </a:r>
            <a:r>
              <a:rPr lang="en-US" sz="2600" i="1" dirty="0">
                <a:solidFill>
                  <a:schemeClr val="bg1"/>
                </a:solidFill>
                <a:effectLst>
                  <a:outerShdw blurRad="38100" dist="38100" dir="2700000" algn="tl">
                    <a:srgbClr val="000000"/>
                  </a:outerShdw>
                </a:effectLst>
                <a:latin typeface="+mn-lt"/>
                <a:cs typeface="Times New Roman" pitchFamily="18" charset="0"/>
              </a:rPr>
              <a:t>to change the mind</a:t>
            </a:r>
            <a:r>
              <a:rPr lang="en-US" sz="2600" dirty="0">
                <a:solidFill>
                  <a:schemeClr val="bg1"/>
                </a:solidFill>
                <a:effectLst>
                  <a:outerShdw blurRad="38100" dist="38100" dir="2700000" algn="tl">
                    <a:srgbClr val="000000"/>
                  </a:outerShdw>
                </a:effectLst>
                <a:latin typeface="+mn-lt"/>
                <a:cs typeface="Times New Roman" pitchFamily="18" charset="0"/>
              </a:rPr>
              <a:t>.”</a:t>
            </a:r>
            <a:r>
              <a:rPr lang="en-US" sz="2600" dirty="0">
                <a:solidFill>
                  <a:schemeClr val="bg1"/>
                </a:solidFill>
                <a:latin typeface="+mn-lt"/>
                <a:cs typeface="Times New Roman" pitchFamily="18" charset="0"/>
              </a:rPr>
              <a:t> </a:t>
            </a:r>
            <a:endParaRPr lang="en-US" altLang="zh-CN" sz="2600" dirty="0">
              <a:solidFill>
                <a:schemeClr val="bg1"/>
              </a:solidFill>
              <a:effectLst>
                <a:outerShdw blurRad="38100" dist="38100" dir="2700000" algn="tl">
                  <a:srgbClr val="000000"/>
                </a:outerShdw>
              </a:effectLst>
              <a:latin typeface="Times New Roman" pitchFamily="18" charset="0"/>
              <a:ea typeface="宋体" pitchFamily="2" charset="-122"/>
              <a:cs typeface="Times New Roman" pitchFamily="18"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0" y="152400"/>
            <a:ext cx="878441" cy="82296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053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50535">
                                            <p:txEl>
                                              <p:pRg st="0" end="0"/>
                                            </p:txEl>
                                          </p:spTgt>
                                        </p:tgtEl>
                                        <p:attrNameLst>
                                          <p:attrName>ppt_c</p:attrName>
                                        </p:attrNameLst>
                                      </p:cBhvr>
                                      <p:to>
                                        <a:srgbClr val="B2B2B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05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6" name="Text Box 14"/>
          <p:cNvSpPr txBox="1">
            <a:spLocks noChangeArrowheads="1"/>
          </p:cNvSpPr>
          <p:nvPr/>
        </p:nvSpPr>
        <p:spPr bwMode="auto">
          <a:xfrm>
            <a:off x="152400" y="1219200"/>
            <a:ext cx="8839200" cy="4401205"/>
          </a:xfrm>
          <a:prstGeom prst="rect">
            <a:avLst/>
          </a:prstGeom>
          <a:noFill/>
          <a:ln w="9525">
            <a:noFill/>
            <a:miter lim="800000"/>
            <a:headEnd/>
            <a:tailEnd/>
          </a:ln>
          <a:effectLst/>
        </p:spPr>
        <p:txBody>
          <a:bodyPr wrap="square">
            <a:spAutoFit/>
          </a:bodyPr>
          <a:lstStyle/>
          <a:p>
            <a:pPr>
              <a:spcBef>
                <a:spcPts val="600"/>
              </a:spcBef>
              <a:spcAft>
                <a:spcPts val="600"/>
              </a:spcAft>
              <a:defRPr/>
            </a:pPr>
            <a:r>
              <a:rPr lang="en-US" altLang="zh-CN" sz="2600" dirty="0">
                <a:solidFill>
                  <a:schemeClr val="bg1"/>
                </a:solidFill>
                <a:latin typeface="+mn-lt"/>
                <a:ea typeface="宋体" pitchFamily="2" charset="-122"/>
                <a:cs typeface="Times New Roman" pitchFamily="18" charset="0"/>
              </a:rPr>
              <a:t>Additionally, the </a:t>
            </a:r>
            <a:r>
              <a:rPr lang="en-US" altLang="zh-CN" sz="2600" b="1" i="1" dirty="0">
                <a:solidFill>
                  <a:srgbClr val="FFFFCC"/>
                </a:solidFill>
                <a:latin typeface="+mn-lt"/>
                <a:ea typeface="宋体" pitchFamily="2" charset="-122"/>
                <a:cs typeface="Times New Roman" pitchFamily="18" charset="0"/>
              </a:rPr>
              <a:t>Theological Dictionary of the New Testament</a:t>
            </a:r>
            <a:r>
              <a:rPr lang="en-US" altLang="zh-CN" sz="2600" dirty="0">
                <a:solidFill>
                  <a:srgbClr val="FFFFCC"/>
                </a:solidFill>
                <a:latin typeface="+mn-lt"/>
                <a:ea typeface="宋体" pitchFamily="2" charset="-122"/>
                <a:cs typeface="Times New Roman" pitchFamily="18" charset="0"/>
              </a:rPr>
              <a:t> </a:t>
            </a:r>
            <a:r>
              <a:rPr lang="en-US" altLang="zh-CN" sz="2600" dirty="0">
                <a:solidFill>
                  <a:schemeClr val="bg1"/>
                </a:solidFill>
                <a:latin typeface="+mn-lt"/>
                <a:ea typeface="宋体" pitchFamily="2" charset="-122"/>
                <a:cs typeface="Times New Roman" pitchFamily="18" charset="0"/>
              </a:rPr>
              <a:t>states</a:t>
            </a:r>
            <a:r>
              <a:rPr lang="en-US" altLang="zh-CN" sz="2600" dirty="0" smtClean="0">
                <a:solidFill>
                  <a:schemeClr val="bg1"/>
                </a:solidFill>
                <a:latin typeface="+mn-lt"/>
                <a:ea typeface="宋体" pitchFamily="2" charset="-122"/>
                <a:cs typeface="Times New Roman" pitchFamily="18" charset="0"/>
              </a:rPr>
              <a:t>:</a:t>
            </a:r>
          </a:p>
          <a:p>
            <a:pPr>
              <a:spcBef>
                <a:spcPts val="600"/>
              </a:spcBef>
              <a:spcAft>
                <a:spcPts val="600"/>
              </a:spcAft>
              <a:defRPr/>
            </a:pPr>
            <a:r>
              <a:rPr lang="en-US" sz="2600" dirty="0">
                <a:solidFill>
                  <a:schemeClr val="bg1"/>
                </a:solidFill>
                <a:latin typeface="+mn-lt"/>
                <a:cs typeface="Times New Roman" pitchFamily="18" charset="0"/>
              </a:rPr>
              <a:t>In pre-biblical and extra-biblical usage </a:t>
            </a:r>
            <a:r>
              <a:rPr lang="el-GR" sz="2600" dirty="0">
                <a:solidFill>
                  <a:schemeClr val="bg1"/>
                </a:solidFill>
                <a:latin typeface="+mn-lt"/>
                <a:cs typeface="Times New Roman" pitchFamily="18" charset="0"/>
              </a:rPr>
              <a:t>μετανοέω</a:t>
            </a:r>
            <a:r>
              <a:rPr lang="en-US" sz="2600" dirty="0">
                <a:solidFill>
                  <a:schemeClr val="bg1"/>
                </a:solidFill>
                <a:latin typeface="+mn-lt"/>
                <a:cs typeface="Times New Roman" pitchFamily="18" charset="0"/>
              </a:rPr>
              <a:t> and </a:t>
            </a:r>
            <a:r>
              <a:rPr lang="el-GR" sz="2600" dirty="0">
                <a:solidFill>
                  <a:schemeClr val="bg1"/>
                </a:solidFill>
                <a:latin typeface="+mn-lt"/>
                <a:cs typeface="Times New Roman" pitchFamily="18" charset="0"/>
              </a:rPr>
              <a:t>μετάνοια</a:t>
            </a:r>
            <a:r>
              <a:rPr lang="en-US" sz="2600" dirty="0">
                <a:solidFill>
                  <a:schemeClr val="bg1"/>
                </a:solidFill>
                <a:latin typeface="+mn-lt"/>
                <a:cs typeface="Times New Roman" pitchFamily="18" charset="0"/>
              </a:rPr>
              <a:t> are </a:t>
            </a:r>
            <a:r>
              <a:rPr lang="en-US" sz="2600" b="1" dirty="0">
                <a:solidFill>
                  <a:srgbClr val="FFFFCC"/>
                </a:solidFill>
                <a:latin typeface="+mn-lt"/>
                <a:cs typeface="Times New Roman" pitchFamily="18" charset="0"/>
              </a:rPr>
              <a:t>not</a:t>
            </a:r>
            <a:r>
              <a:rPr lang="en-US" sz="2600" dirty="0">
                <a:solidFill>
                  <a:schemeClr val="bg1"/>
                </a:solidFill>
                <a:latin typeface="+mn-lt"/>
                <a:cs typeface="Times New Roman" pitchFamily="18" charset="0"/>
              </a:rPr>
              <a:t> firmly related to any specific concepts.  At the first stage they bear the intellectual sense of "</a:t>
            </a:r>
            <a:r>
              <a:rPr lang="en-US" sz="2600" i="1" dirty="0">
                <a:solidFill>
                  <a:schemeClr val="bg1"/>
                </a:solidFill>
                <a:latin typeface="+mn-lt"/>
                <a:cs typeface="Times New Roman" pitchFamily="18" charset="0"/>
              </a:rPr>
              <a:t>subsequent knowledge</a:t>
            </a:r>
            <a:r>
              <a:rPr lang="en-US" sz="2600" dirty="0">
                <a:solidFill>
                  <a:schemeClr val="bg1"/>
                </a:solidFill>
                <a:latin typeface="+mn-lt"/>
                <a:cs typeface="Times New Roman" pitchFamily="18" charset="0"/>
              </a:rPr>
              <a:t>."  With further development both verb and noun then come to mean "</a:t>
            </a:r>
            <a:r>
              <a:rPr lang="en-US" sz="2600" i="1" dirty="0">
                <a:solidFill>
                  <a:schemeClr val="bg1"/>
                </a:solidFill>
                <a:latin typeface="+mn-lt"/>
                <a:cs typeface="Times New Roman" pitchFamily="18" charset="0"/>
              </a:rPr>
              <a:t>change of mind</a:t>
            </a:r>
            <a:r>
              <a:rPr lang="en-US" sz="2600" dirty="0">
                <a:solidFill>
                  <a:schemeClr val="bg1"/>
                </a:solidFill>
                <a:latin typeface="+mn-lt"/>
                <a:cs typeface="Times New Roman" pitchFamily="18" charset="0"/>
              </a:rPr>
              <a:t>." </a:t>
            </a:r>
          </a:p>
          <a:p>
            <a:pPr>
              <a:spcBef>
                <a:spcPts val="600"/>
              </a:spcBef>
              <a:spcAft>
                <a:spcPts val="600"/>
              </a:spcAft>
              <a:defRPr/>
            </a:pPr>
            <a:r>
              <a:rPr lang="en-US" sz="2600" dirty="0" smtClean="0">
                <a:solidFill>
                  <a:schemeClr val="bg1"/>
                </a:solidFill>
                <a:latin typeface="+mn-lt"/>
                <a:cs typeface="Times New Roman" pitchFamily="18" charset="0"/>
              </a:rPr>
              <a:t>...</a:t>
            </a:r>
            <a:r>
              <a:rPr lang="en-US" sz="2600" dirty="0">
                <a:solidFill>
                  <a:schemeClr val="bg1"/>
                </a:solidFill>
                <a:latin typeface="+mn-lt"/>
                <a:cs typeface="Times New Roman" pitchFamily="18" charset="0"/>
              </a:rPr>
              <a:t>The change of opinion or decision, the alteration in mood or feeling, which finds expression in the terms, </a:t>
            </a:r>
            <a:r>
              <a:rPr lang="en-US" sz="2600" b="1" dirty="0">
                <a:solidFill>
                  <a:srgbClr val="FFFFCC"/>
                </a:solidFill>
                <a:latin typeface="+mn-lt"/>
                <a:cs typeface="Times New Roman" pitchFamily="18" charset="0"/>
              </a:rPr>
              <a:t>is not in any sense ethical</a:t>
            </a:r>
            <a:r>
              <a:rPr lang="en-US" sz="2600" dirty="0">
                <a:solidFill>
                  <a:schemeClr val="bg1"/>
                </a:solidFill>
                <a:latin typeface="+mn-lt"/>
                <a:cs typeface="Times New Roman" pitchFamily="18" charset="0"/>
              </a:rPr>
              <a:t>.  It may be for the bad as well as for the good... </a:t>
            </a:r>
          </a:p>
        </p:txBody>
      </p:sp>
      <p:sp>
        <p:nvSpPr>
          <p:cNvPr id="7" name="Rectangle 2"/>
          <p:cNvSpPr>
            <a:spLocks noChangeArrowheads="1"/>
          </p:cNvSpPr>
          <p:nvPr/>
        </p:nvSpPr>
        <p:spPr bwMode="auto">
          <a:xfrm>
            <a:off x="1638300" y="152400"/>
            <a:ext cx="5867400" cy="609600"/>
          </a:xfrm>
          <a:prstGeom prst="rect">
            <a:avLst/>
          </a:prstGeom>
          <a:noFill/>
          <a:ln w="9525">
            <a:noFill/>
            <a:miter lim="800000"/>
            <a:headEnd/>
            <a:tailEnd/>
          </a:ln>
          <a:effectLst/>
        </p:spPr>
        <p:txBody>
          <a:bodyPr anchor="ctr"/>
          <a:lstStyle/>
          <a:p>
            <a:pPr algn="ctr">
              <a:defRPr/>
            </a:pPr>
            <a:r>
              <a:rPr lang="en-US" sz="1600" dirty="0" smtClean="0">
                <a:solidFill>
                  <a:schemeClr val="bg1"/>
                </a:solidFill>
                <a:latin typeface="+mn-lt"/>
              </a:rPr>
              <a:t>Dr. Jim McGowan – Dispensationalism</a:t>
            </a:r>
            <a:r>
              <a:rPr lang="en-US" sz="1600" dirty="0" smtClean="0">
                <a:solidFill>
                  <a:schemeClr val="bg1"/>
                </a:solidFill>
                <a:effectLst>
                  <a:outerShdw blurRad="38100" dist="38100" dir="2700000" algn="tl">
                    <a:srgbClr val="000000"/>
                  </a:outerShdw>
                </a:effectLst>
                <a:latin typeface="+mn-lt"/>
              </a:rPr>
              <a:t> </a:t>
            </a:r>
            <a:r>
              <a:rPr lang="en-US" sz="1600" dirty="0" smtClean="0">
                <a:solidFill>
                  <a:schemeClr val="bg1"/>
                </a:solidFill>
                <a:latin typeface="+mn-lt"/>
              </a:rPr>
              <a:t>and the Nature of the Church: Are Repentance and Confession “Requirements” for Salvation?</a:t>
            </a: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0" y="152400"/>
            <a:ext cx="878441" cy="82296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32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2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3326">
                                            <p:txEl>
                                              <p:pRg st="1" end="1"/>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32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6" name="Text Box 14"/>
          <p:cNvSpPr txBox="1">
            <a:spLocks noChangeArrowheads="1"/>
          </p:cNvSpPr>
          <p:nvPr/>
        </p:nvSpPr>
        <p:spPr bwMode="auto">
          <a:xfrm>
            <a:off x="447245" y="1295400"/>
            <a:ext cx="8163355" cy="2385268"/>
          </a:xfrm>
          <a:prstGeom prst="rect">
            <a:avLst/>
          </a:prstGeom>
          <a:noFill/>
          <a:ln w="9525">
            <a:noFill/>
            <a:miter lim="800000"/>
            <a:headEnd/>
            <a:tailEnd/>
          </a:ln>
          <a:effectLst/>
        </p:spPr>
        <p:txBody>
          <a:bodyPr wrap="square">
            <a:spAutoFit/>
          </a:bodyPr>
          <a:lstStyle/>
          <a:p>
            <a:pPr algn="just">
              <a:spcBef>
                <a:spcPts val="600"/>
              </a:spcBef>
              <a:spcAft>
                <a:spcPts val="600"/>
              </a:spcAft>
              <a:defRPr/>
            </a:pPr>
            <a:r>
              <a:rPr lang="en-US" sz="2600" dirty="0" smtClean="0">
                <a:solidFill>
                  <a:schemeClr val="bg1"/>
                </a:solidFill>
                <a:effectLst>
                  <a:outerShdw blurRad="38100" dist="38100" dir="2700000" algn="tl">
                    <a:srgbClr val="000000"/>
                  </a:outerShdw>
                </a:effectLst>
                <a:latin typeface="+mn-lt"/>
                <a:cs typeface="Times New Roman" pitchFamily="18" charset="0"/>
              </a:rPr>
              <a:t>For </a:t>
            </a:r>
            <a:r>
              <a:rPr lang="en-US" sz="2600" dirty="0">
                <a:solidFill>
                  <a:schemeClr val="bg1"/>
                </a:solidFill>
                <a:effectLst>
                  <a:outerShdw blurRad="38100" dist="38100" dir="2700000" algn="tl">
                    <a:srgbClr val="000000"/>
                  </a:outerShdw>
                </a:effectLst>
                <a:latin typeface="+mn-lt"/>
                <a:cs typeface="Times New Roman" pitchFamily="18" charset="0"/>
              </a:rPr>
              <a:t>the Greeks </a:t>
            </a:r>
            <a:r>
              <a:rPr lang="el-GR" sz="2600" dirty="0">
                <a:solidFill>
                  <a:schemeClr val="bg1"/>
                </a:solidFill>
                <a:latin typeface="+mn-lt"/>
                <a:cs typeface="Times New Roman" pitchFamily="18" charset="0"/>
              </a:rPr>
              <a:t>μετάνοια</a:t>
            </a:r>
            <a:r>
              <a:rPr lang="en-US" sz="2600" dirty="0">
                <a:solidFill>
                  <a:schemeClr val="bg1"/>
                </a:solidFill>
                <a:latin typeface="+mn-lt"/>
                <a:cs typeface="Times New Roman" pitchFamily="18" charset="0"/>
              </a:rPr>
              <a:t> </a:t>
            </a:r>
            <a:r>
              <a:rPr lang="en-US" sz="2600" b="1" dirty="0">
                <a:solidFill>
                  <a:srgbClr val="FFFFCC"/>
                </a:solidFill>
                <a:effectLst>
                  <a:outerShdw blurRad="38100" dist="38100" dir="2700000" algn="tl">
                    <a:srgbClr val="000000"/>
                  </a:outerShdw>
                </a:effectLst>
                <a:latin typeface="+mn-lt"/>
                <a:cs typeface="Times New Roman" pitchFamily="18" charset="0"/>
              </a:rPr>
              <a:t>never</a:t>
            </a:r>
            <a:r>
              <a:rPr lang="en-US" sz="2600" dirty="0">
                <a:solidFill>
                  <a:schemeClr val="bg1"/>
                </a:solidFill>
                <a:effectLst>
                  <a:outerShdw blurRad="38100" dist="38100" dir="2700000" algn="tl">
                    <a:srgbClr val="000000"/>
                  </a:outerShdw>
                </a:effectLst>
                <a:latin typeface="+mn-lt"/>
                <a:cs typeface="Times New Roman" pitchFamily="18" charset="0"/>
              </a:rPr>
              <a:t> suggests an alteration in the total moral attitude, a profound change in life's direction, </a:t>
            </a:r>
            <a:r>
              <a:rPr lang="en-US" sz="2600" b="1" dirty="0">
                <a:solidFill>
                  <a:srgbClr val="FFFFCC"/>
                </a:solidFill>
                <a:effectLst>
                  <a:outerShdw blurRad="38100" dist="38100" dir="2700000" algn="tl">
                    <a:srgbClr val="000000"/>
                  </a:outerShdw>
                </a:effectLst>
                <a:latin typeface="+mn-lt"/>
                <a:cs typeface="Times New Roman" pitchFamily="18" charset="0"/>
              </a:rPr>
              <a:t>a conversion which affects the whole conduct... (bold mine)</a:t>
            </a:r>
            <a:r>
              <a:rPr lang="en-US" sz="2600" dirty="0">
                <a:solidFill>
                  <a:schemeClr val="bg1"/>
                </a:solidFill>
                <a:effectLst>
                  <a:outerShdw blurRad="38100" dist="38100" dir="2700000" algn="tl">
                    <a:srgbClr val="000000"/>
                  </a:outerShdw>
                </a:effectLst>
                <a:latin typeface="+mn-lt"/>
                <a:cs typeface="Times New Roman" pitchFamily="18" charset="0"/>
              </a:rPr>
              <a:t>  </a:t>
            </a:r>
            <a:endParaRPr lang="en-US" sz="2600" dirty="0" smtClean="0">
              <a:solidFill>
                <a:schemeClr val="bg1"/>
              </a:solidFill>
              <a:effectLst>
                <a:outerShdw blurRad="38100" dist="38100" dir="2700000" algn="tl">
                  <a:srgbClr val="000000"/>
                </a:outerShdw>
              </a:effectLst>
              <a:latin typeface="+mn-lt"/>
              <a:cs typeface="Times New Roman" pitchFamily="18" charset="0"/>
            </a:endParaRPr>
          </a:p>
          <a:p>
            <a:pPr marL="3205163">
              <a:spcBef>
                <a:spcPts val="0"/>
              </a:spcBef>
              <a:spcAft>
                <a:spcPts val="0"/>
              </a:spcAft>
              <a:defRPr/>
            </a:pPr>
            <a:r>
              <a:rPr lang="en-US" sz="2000" dirty="0" smtClean="0">
                <a:solidFill>
                  <a:schemeClr val="bg1"/>
                </a:solidFill>
                <a:effectLst>
                  <a:outerShdw blurRad="38100" dist="38100" dir="2700000" algn="tl">
                    <a:srgbClr val="000000"/>
                  </a:outerShdw>
                </a:effectLst>
                <a:latin typeface="+mn-lt"/>
                <a:cs typeface="Times New Roman" pitchFamily="18" charset="0"/>
              </a:rPr>
              <a:t>Johannes </a:t>
            </a:r>
            <a:r>
              <a:rPr lang="en-US" sz="2000" dirty="0" err="1">
                <a:solidFill>
                  <a:schemeClr val="bg1"/>
                </a:solidFill>
                <a:effectLst>
                  <a:outerShdw blurRad="38100" dist="38100" dir="2700000" algn="tl">
                    <a:srgbClr val="000000"/>
                  </a:outerShdw>
                </a:effectLst>
                <a:latin typeface="+mn-lt"/>
                <a:cs typeface="Times New Roman" pitchFamily="18" charset="0"/>
              </a:rPr>
              <a:t>Behm</a:t>
            </a:r>
            <a:r>
              <a:rPr lang="en-US" sz="2000" dirty="0">
                <a:solidFill>
                  <a:schemeClr val="bg1"/>
                </a:solidFill>
                <a:effectLst>
                  <a:outerShdw blurRad="38100" dist="38100" dir="2700000" algn="tl">
                    <a:srgbClr val="000000"/>
                  </a:outerShdw>
                </a:effectLst>
                <a:latin typeface="+mn-lt"/>
                <a:cs typeface="Times New Roman" pitchFamily="18" charset="0"/>
              </a:rPr>
              <a:t> and E. </a:t>
            </a:r>
            <a:r>
              <a:rPr lang="en-US" sz="2000" dirty="0" err="1">
                <a:solidFill>
                  <a:schemeClr val="bg1"/>
                </a:solidFill>
                <a:effectLst>
                  <a:outerShdw blurRad="38100" dist="38100" dir="2700000" algn="tl">
                    <a:srgbClr val="000000"/>
                  </a:outerShdw>
                </a:effectLst>
                <a:latin typeface="+mn-lt"/>
                <a:cs typeface="Times New Roman" pitchFamily="18" charset="0"/>
              </a:rPr>
              <a:t>Würthwein</a:t>
            </a:r>
            <a:r>
              <a:rPr lang="en-US" sz="2000" dirty="0" smtClean="0">
                <a:solidFill>
                  <a:schemeClr val="bg1"/>
                </a:solidFill>
                <a:effectLst>
                  <a:outerShdw blurRad="38100" dist="38100" dir="2700000" algn="tl">
                    <a:srgbClr val="000000"/>
                  </a:outerShdw>
                </a:effectLst>
                <a:latin typeface="+mn-lt"/>
                <a:cs typeface="Times New Roman" pitchFamily="18" charset="0"/>
              </a:rPr>
              <a:t>, </a:t>
            </a:r>
          </a:p>
          <a:p>
            <a:pPr marL="3205163">
              <a:spcBef>
                <a:spcPts val="0"/>
              </a:spcBef>
              <a:spcAft>
                <a:spcPts val="0"/>
              </a:spcAft>
              <a:defRPr/>
            </a:pPr>
            <a:r>
              <a:rPr lang="en-US" sz="2000" dirty="0" smtClean="0">
                <a:solidFill>
                  <a:schemeClr val="bg1"/>
                </a:solidFill>
                <a:effectLst>
                  <a:outerShdw blurRad="38100" dist="38100" dir="2700000" algn="tl">
                    <a:srgbClr val="000000"/>
                  </a:outerShdw>
                </a:effectLst>
                <a:latin typeface="+mn-lt"/>
                <a:cs typeface="Times New Roman" pitchFamily="18" charset="0"/>
              </a:rPr>
              <a:t>“</a:t>
            </a:r>
            <a:r>
              <a:rPr lang="el-GR" sz="2000" dirty="0">
                <a:solidFill>
                  <a:schemeClr val="bg1"/>
                </a:solidFill>
                <a:latin typeface="+mn-lt"/>
                <a:cs typeface="Times New Roman" pitchFamily="18" charset="0"/>
              </a:rPr>
              <a:t>μετανοέω</a:t>
            </a:r>
            <a:r>
              <a:rPr lang="en-US" sz="2000" dirty="0">
                <a:solidFill>
                  <a:schemeClr val="bg1"/>
                </a:solidFill>
                <a:effectLst>
                  <a:outerShdw blurRad="38100" dist="38100" dir="2700000" algn="tl">
                    <a:srgbClr val="000000"/>
                  </a:outerShdw>
                </a:effectLst>
                <a:latin typeface="+mn-lt"/>
                <a:cs typeface="Times New Roman" pitchFamily="18" charset="0"/>
              </a:rPr>
              <a:t>, </a:t>
            </a:r>
            <a:r>
              <a:rPr lang="el-GR" sz="2000" dirty="0">
                <a:solidFill>
                  <a:schemeClr val="bg1"/>
                </a:solidFill>
                <a:latin typeface="+mn-lt"/>
                <a:cs typeface="Times New Roman" pitchFamily="18" charset="0"/>
              </a:rPr>
              <a:t>μετάνοια</a:t>
            </a:r>
            <a:r>
              <a:rPr lang="en-US" sz="2000" dirty="0">
                <a:solidFill>
                  <a:schemeClr val="bg1"/>
                </a:solidFill>
                <a:latin typeface="+mn-lt"/>
              </a:rPr>
              <a:t>”</a:t>
            </a:r>
            <a:r>
              <a:rPr lang="en-US" sz="2000" dirty="0">
                <a:solidFill>
                  <a:schemeClr val="bg1"/>
                </a:solidFill>
                <a:effectLst>
                  <a:outerShdw blurRad="38100" dist="38100" dir="2700000" algn="tl">
                    <a:srgbClr val="000000"/>
                  </a:outerShdw>
                </a:effectLst>
                <a:latin typeface="+mn-lt"/>
                <a:cs typeface="Times New Roman" pitchFamily="18" charset="0"/>
              </a:rPr>
              <a:t> in </a:t>
            </a:r>
            <a:r>
              <a:rPr lang="en-US" sz="2000" i="1" dirty="0">
                <a:solidFill>
                  <a:schemeClr val="bg1"/>
                </a:solidFill>
                <a:effectLst>
                  <a:outerShdw blurRad="38100" dist="38100" dir="2700000" algn="tl">
                    <a:srgbClr val="000000"/>
                  </a:outerShdw>
                </a:effectLst>
                <a:latin typeface="+mn-lt"/>
                <a:cs typeface="Times New Roman" pitchFamily="18" charset="0"/>
              </a:rPr>
              <a:t>TDNT</a:t>
            </a:r>
            <a:r>
              <a:rPr lang="en-US" sz="2000" dirty="0">
                <a:solidFill>
                  <a:schemeClr val="bg1"/>
                </a:solidFill>
                <a:effectLst>
                  <a:outerShdw blurRad="38100" dist="38100" dir="2700000" algn="tl">
                    <a:srgbClr val="000000"/>
                  </a:outerShdw>
                </a:effectLst>
                <a:latin typeface="+mn-lt"/>
                <a:cs typeface="Times New Roman" pitchFamily="18" charset="0"/>
              </a:rPr>
              <a:t>, 4 (1967): 979</a:t>
            </a:r>
            <a:r>
              <a:rPr lang="en-US" sz="2000" dirty="0">
                <a:effectLst>
                  <a:outerShdw blurRad="38100" dist="38100" dir="2700000" algn="tl">
                    <a:srgbClr val="000000"/>
                  </a:outerShdw>
                </a:effectLst>
                <a:latin typeface="+mn-lt"/>
                <a:cs typeface="Times New Roman" pitchFamily="18" charset="0"/>
              </a:rPr>
              <a:t>.  </a:t>
            </a:r>
          </a:p>
        </p:txBody>
      </p:sp>
      <p:sp>
        <p:nvSpPr>
          <p:cNvPr id="13328" name="Text Box 16"/>
          <p:cNvSpPr txBox="1">
            <a:spLocks noChangeArrowheads="1"/>
          </p:cNvSpPr>
          <p:nvPr/>
        </p:nvSpPr>
        <p:spPr bwMode="auto">
          <a:xfrm>
            <a:off x="342900" y="5105400"/>
            <a:ext cx="8458200" cy="954107"/>
          </a:xfrm>
          <a:prstGeom prst="rect">
            <a:avLst/>
          </a:prstGeom>
          <a:noFill/>
          <a:ln w="9525">
            <a:noFill/>
            <a:miter lim="800000"/>
            <a:headEnd/>
            <a:tailEnd/>
          </a:ln>
          <a:effectLst/>
        </p:spPr>
        <p:txBody>
          <a:bodyPr wrap="square">
            <a:spAutoFit/>
          </a:bodyPr>
          <a:lstStyle/>
          <a:p>
            <a:pPr algn="ctr">
              <a:defRPr/>
            </a:pPr>
            <a:r>
              <a:rPr lang="en-US" sz="2800" b="1" i="1" dirty="0">
                <a:solidFill>
                  <a:srgbClr val="FFFFCC"/>
                </a:solidFill>
                <a:effectLst>
                  <a:outerShdw blurRad="38100" dist="38100" dir="2700000" algn="tl">
                    <a:srgbClr val="000000"/>
                  </a:outerShdw>
                </a:effectLst>
                <a:latin typeface="+mn-lt"/>
                <a:cs typeface="Times New Roman" pitchFamily="18" charset="0"/>
              </a:rPr>
              <a:t>That the Greek word “</a:t>
            </a:r>
            <a:r>
              <a:rPr lang="el-GR" sz="2800" b="1" i="1" dirty="0">
                <a:solidFill>
                  <a:srgbClr val="FFFFCC"/>
                </a:solidFill>
                <a:effectLst>
                  <a:outerShdw blurRad="38100" dist="38100" dir="2700000" algn="tl">
                    <a:srgbClr val="000000"/>
                  </a:outerShdw>
                </a:effectLst>
                <a:latin typeface="+mn-lt"/>
                <a:cs typeface="Times New Roman" pitchFamily="18" charset="0"/>
              </a:rPr>
              <a:t>μετανοέω</a:t>
            </a:r>
            <a:r>
              <a:rPr lang="en-US" sz="2800" b="1" i="1" dirty="0">
                <a:solidFill>
                  <a:srgbClr val="FFFFCC"/>
                </a:solidFill>
                <a:effectLst>
                  <a:outerShdw blurRad="38100" dist="38100" dir="2700000" algn="tl">
                    <a:srgbClr val="000000"/>
                  </a:outerShdw>
                </a:effectLst>
                <a:latin typeface="+mn-lt"/>
                <a:cs typeface="Times New Roman" pitchFamily="18" charset="0"/>
              </a:rPr>
              <a:t>” means “to change the mind”</a:t>
            </a:r>
            <a:r>
              <a:rPr lang="en-US" sz="2800" b="1" i="1" dirty="0">
                <a:solidFill>
                  <a:srgbClr val="FFFFCC"/>
                </a:solidFill>
                <a:effectLst/>
                <a:latin typeface="+mn-lt"/>
                <a:cs typeface="Times New Roman" pitchFamily="18" charset="0"/>
              </a:rPr>
              <a:t> </a:t>
            </a:r>
            <a:r>
              <a:rPr lang="en-US" sz="2800" b="1" i="1" dirty="0">
                <a:solidFill>
                  <a:srgbClr val="FFFFCC"/>
                </a:solidFill>
                <a:effectLst>
                  <a:outerShdw blurRad="38100" dist="38100" dir="2700000" algn="tl">
                    <a:srgbClr val="000000"/>
                  </a:outerShdw>
                </a:effectLst>
                <a:latin typeface="+mn-lt"/>
                <a:cs typeface="Times New Roman" pitchFamily="18" charset="0"/>
              </a:rPr>
              <a:t>is the consistent judgment of all lexicographers!</a:t>
            </a:r>
            <a:r>
              <a:rPr lang="en-US" sz="2800" dirty="0">
                <a:solidFill>
                  <a:srgbClr val="FFFFCC"/>
                </a:solidFill>
                <a:effectLst>
                  <a:outerShdw blurRad="38100" dist="38100" dir="2700000" algn="tl">
                    <a:srgbClr val="000000"/>
                  </a:outerShdw>
                </a:effectLst>
                <a:latin typeface="+mn-lt"/>
                <a:cs typeface="Times New Roman" pitchFamily="18" charset="0"/>
              </a:rPr>
              <a:t>  </a:t>
            </a:r>
            <a:endParaRPr lang="en-US" sz="1200" dirty="0">
              <a:solidFill>
                <a:srgbClr val="FFFFCC"/>
              </a:solidFill>
              <a:effectLst>
                <a:outerShdw blurRad="38100" dist="38100" dir="2700000" algn="tl">
                  <a:srgbClr val="000000"/>
                </a:outerShdw>
              </a:effectLst>
              <a:latin typeface="+mn-lt"/>
              <a:cs typeface="Times New Roman" pitchFamily="18" charset="0"/>
            </a:endParaRPr>
          </a:p>
        </p:txBody>
      </p:sp>
      <p:sp>
        <p:nvSpPr>
          <p:cNvPr id="5" name="Rectangle 2"/>
          <p:cNvSpPr>
            <a:spLocks noChangeArrowheads="1"/>
          </p:cNvSpPr>
          <p:nvPr/>
        </p:nvSpPr>
        <p:spPr bwMode="auto">
          <a:xfrm>
            <a:off x="1638300" y="152400"/>
            <a:ext cx="5867400" cy="609600"/>
          </a:xfrm>
          <a:prstGeom prst="rect">
            <a:avLst/>
          </a:prstGeom>
          <a:noFill/>
          <a:ln w="9525">
            <a:noFill/>
            <a:miter lim="800000"/>
            <a:headEnd/>
            <a:tailEnd/>
          </a:ln>
          <a:effectLst/>
        </p:spPr>
        <p:txBody>
          <a:bodyPr anchor="ctr"/>
          <a:lstStyle/>
          <a:p>
            <a:pPr algn="ctr">
              <a:defRPr/>
            </a:pPr>
            <a:r>
              <a:rPr lang="en-US" sz="1600" dirty="0" smtClean="0">
                <a:solidFill>
                  <a:schemeClr val="bg1"/>
                </a:solidFill>
                <a:latin typeface="+mn-lt"/>
              </a:rPr>
              <a:t>Dr. Jim McGowan – Dispensationalism</a:t>
            </a:r>
            <a:r>
              <a:rPr lang="en-US" sz="1600" dirty="0" smtClean="0">
                <a:solidFill>
                  <a:schemeClr val="bg1"/>
                </a:solidFill>
                <a:effectLst>
                  <a:outerShdw blurRad="38100" dist="38100" dir="2700000" algn="tl">
                    <a:srgbClr val="000000"/>
                  </a:outerShdw>
                </a:effectLst>
                <a:latin typeface="+mn-lt"/>
              </a:rPr>
              <a:t> </a:t>
            </a:r>
            <a:r>
              <a:rPr lang="en-US" sz="1600" dirty="0" smtClean="0">
                <a:solidFill>
                  <a:schemeClr val="bg1"/>
                </a:solidFill>
                <a:latin typeface="+mn-lt"/>
              </a:rPr>
              <a:t>and the Nature of the Church: Are Repentance and Confession “Requirements” for Salvation?</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0" y="152400"/>
            <a:ext cx="878441" cy="822960"/>
          </a:xfrm>
          <a:prstGeom prst="rect">
            <a:avLst/>
          </a:prstGeom>
        </p:spPr>
      </p:pic>
    </p:spTree>
    <p:extLst>
      <p:ext uri="{BB962C8B-B14F-4D97-AF65-F5344CB8AC3E}">
        <p14:creationId xmlns:p14="http://schemas.microsoft.com/office/powerpoint/2010/main" val="18332761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533400" y="152400"/>
            <a:ext cx="8229600" cy="792162"/>
          </a:xfrm>
        </p:spPr>
        <p:txBody>
          <a:bodyPr/>
          <a:lstStyle/>
          <a:p>
            <a:pPr marL="573088" indent="-573088" eaLnBrk="1" hangingPunct="1">
              <a:defRPr/>
            </a:pPr>
            <a:r>
              <a:rPr lang="en-US" altLang="en-US" sz="3600" dirty="0" smtClean="0">
                <a:solidFill>
                  <a:srgbClr val="00FFFF"/>
                </a:solidFill>
                <a:effectLst>
                  <a:outerShdw blurRad="38100" dist="38100" dir="2700000" algn="tl">
                    <a:srgbClr val="000000">
                      <a:alpha val="43137"/>
                    </a:srgbClr>
                  </a:outerShdw>
                </a:effectLst>
                <a:latin typeface="+mn-lt"/>
              </a:rPr>
              <a:t>Repentance</a:t>
            </a:r>
            <a:endParaRPr lang="en-US" altLang="en-US" sz="3600" dirty="0">
              <a:solidFill>
                <a:srgbClr val="00FFFF"/>
              </a:solidFill>
              <a:effectLst>
                <a:outerShdw blurRad="38100" dist="38100" dir="2700000" algn="tl">
                  <a:srgbClr val="000000">
                    <a:alpha val="43137"/>
                  </a:srgbClr>
                </a:outerShdw>
              </a:effectLst>
              <a:latin typeface="+mn-lt"/>
            </a:endParaRPr>
          </a:p>
        </p:txBody>
      </p:sp>
      <p:sp>
        <p:nvSpPr>
          <p:cNvPr id="5" name="Rectangle 3"/>
          <p:cNvSpPr txBox="1">
            <a:spLocks/>
          </p:cNvSpPr>
          <p:nvPr/>
        </p:nvSpPr>
        <p:spPr bwMode="auto">
          <a:xfrm>
            <a:off x="342900" y="914400"/>
            <a:ext cx="8458200" cy="5638800"/>
          </a:xfrm>
          <a:prstGeom prst="rect">
            <a:avLst/>
          </a:prstGeom>
          <a:noFill/>
          <a:ln>
            <a:noFill/>
          </a:ln>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1963" indent="-461963" eaLnBrk="1" hangingPunct="1">
              <a:spcBef>
                <a:spcPts val="0"/>
              </a:spcBef>
              <a:spcAft>
                <a:spcPts val="600"/>
              </a:spcAft>
              <a:buClr>
                <a:srgbClr val="00FFFF"/>
              </a:buClr>
              <a:buFont typeface="+mj-lt"/>
              <a:buAutoNum type="alphaUcPeriod"/>
              <a:defRPr/>
            </a:pPr>
            <a:r>
              <a:rPr lang="en-US" altLang="en-US" sz="2800" b="1" dirty="0" smtClean="0">
                <a:solidFill>
                  <a:srgbClr val="FFFFCC"/>
                </a:solidFill>
              </a:rPr>
              <a:t>What repentance means</a:t>
            </a:r>
          </a:p>
          <a:p>
            <a:pPr marL="914400" lvl="1" indent="-452438" eaLnBrk="1" hangingPunct="1">
              <a:spcBef>
                <a:spcPts val="0"/>
              </a:spcBef>
              <a:spcAft>
                <a:spcPts val="600"/>
              </a:spcAft>
              <a:buClr>
                <a:srgbClr val="FF99FF"/>
              </a:buClr>
              <a:buAutoNum type="arabicPeriod"/>
              <a:defRPr/>
            </a:pPr>
            <a:r>
              <a:rPr lang="en-US" altLang="en-US" sz="2600" dirty="0" err="1" smtClean="0">
                <a:solidFill>
                  <a:schemeClr val="bg1"/>
                </a:solidFill>
              </a:rPr>
              <a:t>Metanoeō</a:t>
            </a:r>
            <a:r>
              <a:rPr lang="en-US" altLang="en-US" sz="2600" dirty="0" smtClean="0">
                <a:solidFill>
                  <a:schemeClr val="bg1"/>
                </a:solidFill>
              </a:rPr>
              <a:t> / </a:t>
            </a:r>
            <a:r>
              <a:rPr lang="en-US" altLang="en-US" sz="2600" dirty="0" err="1" smtClean="0">
                <a:solidFill>
                  <a:schemeClr val="bg1"/>
                </a:solidFill>
              </a:rPr>
              <a:t>metanoia</a:t>
            </a:r>
            <a:endParaRPr lang="en-US" altLang="en-US" sz="2600" dirty="0" smtClean="0">
              <a:solidFill>
                <a:schemeClr val="bg1"/>
              </a:solidFill>
            </a:endParaRPr>
          </a:p>
          <a:p>
            <a:pPr marL="914400" lvl="1" indent="-452438" eaLnBrk="1" hangingPunct="1">
              <a:spcBef>
                <a:spcPts val="0"/>
              </a:spcBef>
              <a:spcAft>
                <a:spcPts val="600"/>
              </a:spcAft>
              <a:buClr>
                <a:srgbClr val="FF99FF"/>
              </a:buClr>
              <a:buAutoNum type="arabicPeriod"/>
              <a:defRPr/>
            </a:pPr>
            <a:r>
              <a:rPr lang="en-US" altLang="en-US" sz="2600" i="1" dirty="0" smtClean="0">
                <a:solidFill>
                  <a:schemeClr val="bg1"/>
                </a:solidFill>
              </a:rPr>
              <a:t>Meta</a:t>
            </a:r>
            <a:r>
              <a:rPr lang="en-US" altLang="en-US" sz="2600" dirty="0" smtClean="0">
                <a:solidFill>
                  <a:schemeClr val="bg1"/>
                </a:solidFill>
              </a:rPr>
              <a:t> = change (</a:t>
            </a:r>
            <a:r>
              <a:rPr lang="en-US" altLang="en-US" sz="2600" dirty="0" err="1" smtClean="0">
                <a:solidFill>
                  <a:schemeClr val="bg1"/>
                </a:solidFill>
              </a:rPr>
              <a:t>exs</a:t>
            </a:r>
            <a:r>
              <a:rPr lang="en-US" altLang="en-US" sz="2600" dirty="0" smtClean="0">
                <a:solidFill>
                  <a:schemeClr val="bg1"/>
                </a:solidFill>
              </a:rPr>
              <a:t>: metabolism, metamorphosis, metastasize</a:t>
            </a:r>
          </a:p>
          <a:p>
            <a:pPr marL="914400" lvl="1" indent="-452438" eaLnBrk="1" hangingPunct="1">
              <a:spcBef>
                <a:spcPts val="0"/>
              </a:spcBef>
              <a:spcAft>
                <a:spcPts val="600"/>
              </a:spcAft>
              <a:buClr>
                <a:srgbClr val="FF99FF"/>
              </a:buClr>
              <a:buAutoNum type="arabicPeriod"/>
              <a:defRPr/>
            </a:pPr>
            <a:r>
              <a:rPr lang="en-US" altLang="en-US" sz="2600" i="1" dirty="0" err="1">
                <a:solidFill>
                  <a:schemeClr val="bg1"/>
                </a:solidFill>
              </a:rPr>
              <a:t>Noeō</a:t>
            </a:r>
            <a:r>
              <a:rPr lang="en-US" altLang="en-US" sz="2600" dirty="0">
                <a:solidFill>
                  <a:schemeClr val="bg1"/>
                </a:solidFill>
              </a:rPr>
              <a:t> = notion = mind</a:t>
            </a:r>
          </a:p>
          <a:p>
            <a:pPr marL="914400" lvl="1" indent="-452438" eaLnBrk="1" hangingPunct="1">
              <a:spcBef>
                <a:spcPts val="0"/>
              </a:spcBef>
              <a:spcAft>
                <a:spcPts val="600"/>
              </a:spcAft>
              <a:buClr>
                <a:srgbClr val="FF99FF"/>
              </a:buClr>
              <a:buAutoNum type="arabicPeriod"/>
              <a:defRPr/>
            </a:pPr>
            <a:r>
              <a:rPr lang="en-US" altLang="en-US" sz="2600" dirty="0">
                <a:solidFill>
                  <a:schemeClr val="bg1"/>
                </a:solidFill>
              </a:rPr>
              <a:t>“Change of mind”</a:t>
            </a:r>
          </a:p>
          <a:p>
            <a:pPr marL="914400" lvl="1" indent="-452438" eaLnBrk="1" hangingPunct="1">
              <a:spcBef>
                <a:spcPts val="0"/>
              </a:spcBef>
              <a:spcAft>
                <a:spcPts val="600"/>
              </a:spcAft>
              <a:buClr>
                <a:srgbClr val="FF99FF"/>
              </a:buClr>
              <a:buAutoNum type="arabicPeriod"/>
              <a:defRPr/>
            </a:pPr>
            <a:r>
              <a:rPr lang="en-US" altLang="en-US" sz="2600" b="1" u="sng" dirty="0">
                <a:solidFill>
                  <a:srgbClr val="FFFFCC"/>
                </a:solidFill>
              </a:rPr>
              <a:t>Change mind about whatever is preventing someone from trusting in Christ alone</a:t>
            </a:r>
          </a:p>
          <a:p>
            <a:pPr marL="914400" lvl="1" indent="-452438" eaLnBrk="1" hangingPunct="1">
              <a:spcBef>
                <a:spcPts val="0"/>
              </a:spcBef>
              <a:spcAft>
                <a:spcPts val="600"/>
              </a:spcAft>
              <a:buClr>
                <a:srgbClr val="FF99FF"/>
              </a:buClr>
              <a:buAutoNum type="arabicPeriod"/>
              <a:defRPr/>
            </a:pPr>
            <a:r>
              <a:rPr lang="en-US" altLang="en-US" sz="2600" dirty="0" smtClean="0">
                <a:solidFill>
                  <a:schemeClr val="bg1"/>
                </a:solidFill>
              </a:rPr>
              <a:t>Synonym for faith (Acts 2:38; 3:19; 17:30; 2 Pet 3:9)</a:t>
            </a:r>
            <a:endParaRPr lang="en-US" altLang="en-US" sz="2600" dirty="0">
              <a:solidFill>
                <a:schemeClr val="bg1"/>
              </a:solidFill>
            </a:endParaRPr>
          </a:p>
          <a:p>
            <a:pPr marL="461963" indent="-461963" eaLnBrk="1" hangingPunct="1">
              <a:spcBef>
                <a:spcPts val="0"/>
              </a:spcBef>
              <a:spcAft>
                <a:spcPts val="600"/>
              </a:spcAft>
              <a:buClr>
                <a:srgbClr val="00FFFF"/>
              </a:buClr>
              <a:buFont typeface="+mj-lt"/>
              <a:buAutoNum type="alphaUcPeriod"/>
              <a:defRPr/>
            </a:pPr>
            <a:r>
              <a:rPr lang="en-US" altLang="en-US" sz="2800" dirty="0">
                <a:solidFill>
                  <a:schemeClr val="bg1"/>
                </a:solidFill>
              </a:rPr>
              <a:t>What repentance does </a:t>
            </a:r>
            <a:r>
              <a:rPr lang="en-US" altLang="en-US" sz="2800" b="1" u="sng" dirty="0">
                <a:solidFill>
                  <a:srgbClr val="FFFFCC"/>
                </a:solidFill>
              </a:rPr>
              <a:t>not</a:t>
            </a:r>
            <a:r>
              <a:rPr lang="en-US" altLang="en-US" sz="2800" dirty="0">
                <a:solidFill>
                  <a:schemeClr val="bg1"/>
                </a:solidFill>
              </a:rPr>
              <a:t> mean</a:t>
            </a:r>
          </a:p>
          <a:p>
            <a:pPr marL="914400" lvl="1" indent="-452438" eaLnBrk="1" hangingPunct="1">
              <a:spcBef>
                <a:spcPts val="0"/>
              </a:spcBef>
              <a:spcAft>
                <a:spcPts val="600"/>
              </a:spcAft>
              <a:buClr>
                <a:srgbClr val="FF99FF"/>
              </a:buClr>
              <a:buFont typeface="Arial" panose="020B0604020202020204" pitchFamily="34" charset="0"/>
              <a:buAutoNum type="arabicPeriod"/>
              <a:defRPr/>
            </a:pPr>
            <a:r>
              <a:rPr lang="en-US" altLang="en-US" sz="2600" dirty="0">
                <a:solidFill>
                  <a:schemeClr val="bg1"/>
                </a:solidFill>
              </a:rPr>
              <a:t>Feeling sorry or guilty (Heb 12:17; </a:t>
            </a:r>
            <a:r>
              <a:rPr lang="en-US" altLang="en-US" sz="2600" i="1" dirty="0" err="1">
                <a:solidFill>
                  <a:schemeClr val="bg1"/>
                </a:solidFill>
              </a:rPr>
              <a:t>metamelomai</a:t>
            </a:r>
            <a:r>
              <a:rPr lang="en-US" altLang="en-US" sz="2600" dirty="0">
                <a:solidFill>
                  <a:schemeClr val="bg1"/>
                </a:solidFill>
              </a:rPr>
              <a:t>)</a:t>
            </a:r>
          </a:p>
          <a:p>
            <a:pPr marL="914400" lvl="1" indent="-452438" eaLnBrk="1" hangingPunct="1">
              <a:spcBef>
                <a:spcPts val="0"/>
              </a:spcBef>
              <a:spcAft>
                <a:spcPts val="600"/>
              </a:spcAft>
              <a:buClr>
                <a:srgbClr val="FF99FF"/>
              </a:buClr>
              <a:buFont typeface="Arial" panose="020B0604020202020204" pitchFamily="34" charset="0"/>
              <a:buAutoNum type="arabicPeriod"/>
              <a:defRPr/>
            </a:pPr>
            <a:r>
              <a:rPr lang="en-US" altLang="en-US" sz="2600" dirty="0">
                <a:solidFill>
                  <a:schemeClr val="bg1"/>
                </a:solidFill>
              </a:rPr>
              <a:t>Turning from sin (John 4:10, 17-19)</a:t>
            </a:r>
          </a:p>
        </p:txBody>
      </p:sp>
    </p:spTree>
    <p:extLst>
      <p:ext uri="{BB962C8B-B14F-4D97-AF65-F5344CB8AC3E}">
        <p14:creationId xmlns:p14="http://schemas.microsoft.com/office/powerpoint/2010/main" val="1563477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pPr eaLnBrk="1" hangingPunct="1">
              <a:defRPr/>
            </a:pPr>
            <a:r>
              <a:rPr lang="en-US" altLang="en-US" b="1" dirty="0">
                <a:solidFill>
                  <a:srgbClr val="00FFFF"/>
                </a:solidFill>
                <a:effectLst>
                  <a:outerShdw blurRad="38100" dist="38100" dir="2700000" algn="tl">
                    <a:srgbClr val="000000">
                      <a:alpha val="43137"/>
                    </a:srgbClr>
                  </a:outerShdw>
                </a:effectLst>
              </a:rPr>
              <a:t>Soteriology Overview</a:t>
            </a:r>
          </a:p>
        </p:txBody>
      </p:sp>
      <p:sp>
        <p:nvSpPr>
          <p:cNvPr id="5" name="Rectangle 3"/>
          <p:cNvSpPr txBox="1">
            <a:spLocks/>
          </p:cNvSpPr>
          <p:nvPr/>
        </p:nvSpPr>
        <p:spPr bwMode="auto">
          <a:xfrm>
            <a:off x="1333500" y="1600200"/>
            <a:ext cx="6591300" cy="4525963"/>
          </a:xfrm>
          <a:prstGeom prst="rect">
            <a:avLst/>
          </a:prstGeom>
          <a:noFill/>
          <a:ln>
            <a:noFill/>
          </a:ln>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0" indent="-914400"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Definition</a:t>
            </a:r>
          </a:p>
          <a:p>
            <a:pPr marL="914400" indent="-914400"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Election</a:t>
            </a:r>
          </a:p>
          <a:p>
            <a:pPr marL="914400" indent="-914400"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Atonement</a:t>
            </a:r>
          </a:p>
          <a:p>
            <a:pPr marL="914400" indent="-914400"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Salvation words</a:t>
            </a:r>
          </a:p>
          <a:p>
            <a:pPr marL="914400" indent="-914400" eaLnBrk="1" hangingPunct="1">
              <a:lnSpc>
                <a:spcPct val="90000"/>
              </a:lnSpc>
              <a:buFont typeface="+mj-lt"/>
              <a:buAutoNum type="romanUcPeriod"/>
              <a:defRPr/>
            </a:pPr>
            <a:r>
              <a:rPr lang="en-US" altLang="en-US" b="1" u="sng" dirty="0">
                <a:solidFill>
                  <a:srgbClr val="FFFFCC"/>
                </a:solidFill>
                <a:effectLst>
                  <a:outerShdw blurRad="38100" dist="38100" dir="2700000" algn="tl">
                    <a:srgbClr val="000000">
                      <a:alpha val="43137"/>
                    </a:srgbClr>
                  </a:outerShdw>
                </a:effectLst>
              </a:rPr>
              <a:t>God’s one condition of salvation</a:t>
            </a:r>
          </a:p>
          <a:p>
            <a:pPr marL="914400" indent="-914400" eaLnBrk="1" hangingPunct="1">
              <a:lnSpc>
                <a:spcPct val="90000"/>
              </a:lnSpc>
              <a:buFont typeface="+mj-lt"/>
              <a:buAutoNum type="romanUcPeriod"/>
              <a:defRPr/>
            </a:pPr>
            <a:r>
              <a:rPr lang="en-US" altLang="en-US" dirty="0" smtClean="0">
                <a:solidFill>
                  <a:schemeClr val="bg1"/>
                </a:solidFill>
                <a:effectLst>
                  <a:outerShdw blurRad="38100" dist="38100" dir="2700000" algn="tl">
                    <a:srgbClr val="000000">
                      <a:alpha val="43137"/>
                    </a:srgbClr>
                  </a:outerShdw>
                </a:effectLst>
              </a:rPr>
              <a:t>Results of salvation</a:t>
            </a:r>
          </a:p>
          <a:p>
            <a:pPr marL="914400" indent="-914400" eaLnBrk="1" hangingPunct="1">
              <a:lnSpc>
                <a:spcPct val="90000"/>
              </a:lnSpc>
              <a:buFont typeface="+mj-lt"/>
              <a:buAutoNum type="romanUcPeriod"/>
              <a:defRPr/>
            </a:pPr>
            <a:r>
              <a:rPr lang="en-US" altLang="en-US" dirty="0" smtClean="0">
                <a:solidFill>
                  <a:schemeClr val="bg1"/>
                </a:solidFill>
                <a:effectLst>
                  <a:outerShdw blurRad="38100" dist="38100" dir="2700000" algn="tl">
                    <a:srgbClr val="000000">
                      <a:alpha val="43137"/>
                    </a:srgbClr>
                  </a:outerShdw>
                </a:effectLst>
              </a:rPr>
              <a:t>Eternal security</a:t>
            </a:r>
          </a:p>
          <a:p>
            <a:pPr marL="914400" indent="-914400" eaLnBrk="1" hangingPunct="1">
              <a:lnSpc>
                <a:spcPct val="90000"/>
              </a:lnSpc>
              <a:buFont typeface="+mj-lt"/>
              <a:buAutoNum type="romanUcPeriod"/>
              <a:defRPr/>
            </a:pPr>
            <a:r>
              <a:rPr lang="en-US" altLang="en-US" dirty="0" smtClean="0">
                <a:solidFill>
                  <a:schemeClr val="bg1"/>
                </a:solidFill>
                <a:effectLst>
                  <a:outerShdw blurRad="38100" dist="38100" dir="2700000" algn="tl">
                    <a:srgbClr val="000000">
                      <a:alpha val="43137"/>
                    </a:srgbClr>
                  </a:outerShdw>
                </a:effectLst>
              </a:rPr>
              <a:t>Faulty views of salvation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533400" y="152400"/>
            <a:ext cx="8229600" cy="792162"/>
          </a:xfrm>
        </p:spPr>
        <p:txBody>
          <a:bodyPr/>
          <a:lstStyle/>
          <a:p>
            <a:pPr marL="573088" indent="-573088" eaLnBrk="1" hangingPunct="1">
              <a:defRPr/>
            </a:pPr>
            <a:r>
              <a:rPr lang="en-US" altLang="en-US" sz="3600" dirty="0" smtClean="0">
                <a:solidFill>
                  <a:srgbClr val="00FFFF"/>
                </a:solidFill>
                <a:effectLst>
                  <a:outerShdw blurRad="38100" dist="38100" dir="2700000" algn="tl">
                    <a:srgbClr val="000000">
                      <a:alpha val="43137"/>
                    </a:srgbClr>
                  </a:outerShdw>
                </a:effectLst>
                <a:latin typeface="+mn-lt"/>
              </a:rPr>
              <a:t>Repentance</a:t>
            </a:r>
            <a:endParaRPr lang="en-US" altLang="en-US" sz="3600" dirty="0">
              <a:solidFill>
                <a:srgbClr val="00FFFF"/>
              </a:solidFill>
              <a:effectLst>
                <a:outerShdw blurRad="38100" dist="38100" dir="2700000" algn="tl">
                  <a:srgbClr val="000000">
                    <a:alpha val="43137"/>
                  </a:srgbClr>
                </a:outerShdw>
              </a:effectLst>
              <a:latin typeface="+mn-lt"/>
            </a:endParaRPr>
          </a:p>
        </p:txBody>
      </p:sp>
      <p:sp>
        <p:nvSpPr>
          <p:cNvPr id="5" name="Rectangle 3"/>
          <p:cNvSpPr txBox="1">
            <a:spLocks/>
          </p:cNvSpPr>
          <p:nvPr/>
        </p:nvSpPr>
        <p:spPr bwMode="auto">
          <a:xfrm>
            <a:off x="342900" y="914400"/>
            <a:ext cx="8458200" cy="5638800"/>
          </a:xfrm>
          <a:prstGeom prst="rect">
            <a:avLst/>
          </a:prstGeom>
          <a:noFill/>
          <a:ln>
            <a:noFill/>
          </a:ln>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1963" indent="-461963" eaLnBrk="1" hangingPunct="1">
              <a:spcBef>
                <a:spcPts val="0"/>
              </a:spcBef>
              <a:spcAft>
                <a:spcPts val="600"/>
              </a:spcAft>
              <a:buClr>
                <a:srgbClr val="00FFFF"/>
              </a:buClr>
              <a:buFont typeface="+mj-lt"/>
              <a:buAutoNum type="alphaUcPeriod"/>
              <a:defRPr/>
            </a:pPr>
            <a:r>
              <a:rPr lang="en-US" altLang="en-US" sz="2800" b="1" dirty="0" smtClean="0">
                <a:solidFill>
                  <a:srgbClr val="FFFFCC"/>
                </a:solidFill>
              </a:rPr>
              <a:t>What repentance means</a:t>
            </a:r>
          </a:p>
          <a:p>
            <a:pPr marL="914400" lvl="1" indent="-452438" eaLnBrk="1" hangingPunct="1">
              <a:spcBef>
                <a:spcPts val="0"/>
              </a:spcBef>
              <a:spcAft>
                <a:spcPts val="600"/>
              </a:spcAft>
              <a:buClr>
                <a:srgbClr val="FF99FF"/>
              </a:buClr>
              <a:buAutoNum type="arabicPeriod"/>
              <a:defRPr/>
            </a:pPr>
            <a:r>
              <a:rPr lang="en-US" altLang="en-US" sz="2600" dirty="0" err="1" smtClean="0">
                <a:solidFill>
                  <a:schemeClr val="bg1"/>
                </a:solidFill>
              </a:rPr>
              <a:t>Metanoeō</a:t>
            </a:r>
            <a:r>
              <a:rPr lang="en-US" altLang="en-US" sz="2600" dirty="0" smtClean="0">
                <a:solidFill>
                  <a:schemeClr val="bg1"/>
                </a:solidFill>
              </a:rPr>
              <a:t> / </a:t>
            </a:r>
            <a:r>
              <a:rPr lang="en-US" altLang="en-US" sz="2600" dirty="0" err="1" smtClean="0">
                <a:solidFill>
                  <a:schemeClr val="bg1"/>
                </a:solidFill>
              </a:rPr>
              <a:t>metanoia</a:t>
            </a:r>
            <a:endParaRPr lang="en-US" altLang="en-US" sz="2600" dirty="0" smtClean="0">
              <a:solidFill>
                <a:schemeClr val="bg1"/>
              </a:solidFill>
            </a:endParaRPr>
          </a:p>
          <a:p>
            <a:pPr marL="914400" lvl="1" indent="-452438" eaLnBrk="1" hangingPunct="1">
              <a:spcBef>
                <a:spcPts val="0"/>
              </a:spcBef>
              <a:spcAft>
                <a:spcPts val="600"/>
              </a:spcAft>
              <a:buClr>
                <a:srgbClr val="FF99FF"/>
              </a:buClr>
              <a:buAutoNum type="arabicPeriod"/>
              <a:defRPr/>
            </a:pPr>
            <a:r>
              <a:rPr lang="en-US" altLang="en-US" sz="2600" i="1" dirty="0" smtClean="0">
                <a:solidFill>
                  <a:schemeClr val="bg1"/>
                </a:solidFill>
              </a:rPr>
              <a:t>Meta</a:t>
            </a:r>
            <a:r>
              <a:rPr lang="en-US" altLang="en-US" sz="2600" dirty="0" smtClean="0">
                <a:solidFill>
                  <a:schemeClr val="bg1"/>
                </a:solidFill>
              </a:rPr>
              <a:t> = change (</a:t>
            </a:r>
            <a:r>
              <a:rPr lang="en-US" altLang="en-US" sz="2600" dirty="0" err="1" smtClean="0">
                <a:solidFill>
                  <a:schemeClr val="bg1"/>
                </a:solidFill>
              </a:rPr>
              <a:t>exs</a:t>
            </a:r>
            <a:r>
              <a:rPr lang="en-US" altLang="en-US" sz="2600" dirty="0" smtClean="0">
                <a:solidFill>
                  <a:schemeClr val="bg1"/>
                </a:solidFill>
              </a:rPr>
              <a:t>: metabolism, metamorphosis, metastasize</a:t>
            </a:r>
          </a:p>
          <a:p>
            <a:pPr marL="914400" lvl="1" indent="-452438" eaLnBrk="1" hangingPunct="1">
              <a:spcBef>
                <a:spcPts val="0"/>
              </a:spcBef>
              <a:spcAft>
                <a:spcPts val="600"/>
              </a:spcAft>
              <a:buClr>
                <a:srgbClr val="FF99FF"/>
              </a:buClr>
              <a:buAutoNum type="arabicPeriod"/>
              <a:defRPr/>
            </a:pPr>
            <a:r>
              <a:rPr lang="en-US" altLang="en-US" sz="2600" i="1" dirty="0" err="1">
                <a:solidFill>
                  <a:schemeClr val="bg1"/>
                </a:solidFill>
              </a:rPr>
              <a:t>Noeō</a:t>
            </a:r>
            <a:r>
              <a:rPr lang="en-US" altLang="en-US" sz="2600" dirty="0">
                <a:solidFill>
                  <a:schemeClr val="bg1"/>
                </a:solidFill>
              </a:rPr>
              <a:t> = notion = mind</a:t>
            </a:r>
          </a:p>
          <a:p>
            <a:pPr marL="914400" lvl="1" indent="-452438" eaLnBrk="1" hangingPunct="1">
              <a:spcBef>
                <a:spcPts val="0"/>
              </a:spcBef>
              <a:spcAft>
                <a:spcPts val="600"/>
              </a:spcAft>
              <a:buClr>
                <a:srgbClr val="FF99FF"/>
              </a:buClr>
              <a:buAutoNum type="arabicPeriod"/>
              <a:defRPr/>
            </a:pPr>
            <a:r>
              <a:rPr lang="en-US" altLang="en-US" sz="2600" dirty="0">
                <a:solidFill>
                  <a:schemeClr val="bg1"/>
                </a:solidFill>
              </a:rPr>
              <a:t>“Change of mind”</a:t>
            </a:r>
          </a:p>
          <a:p>
            <a:pPr marL="914400" lvl="1" indent="-452438" eaLnBrk="1" hangingPunct="1">
              <a:spcBef>
                <a:spcPts val="0"/>
              </a:spcBef>
              <a:spcAft>
                <a:spcPts val="600"/>
              </a:spcAft>
              <a:buClr>
                <a:srgbClr val="FF99FF"/>
              </a:buClr>
              <a:buAutoNum type="arabicPeriod"/>
              <a:defRPr/>
            </a:pPr>
            <a:r>
              <a:rPr lang="en-US" altLang="en-US" sz="2600" dirty="0">
                <a:solidFill>
                  <a:schemeClr val="bg1"/>
                </a:solidFill>
              </a:rPr>
              <a:t>Change mind about whatever is preventing someone from trusting in Christ alone</a:t>
            </a:r>
          </a:p>
          <a:p>
            <a:pPr marL="914400" lvl="1" indent="-452438" eaLnBrk="1" hangingPunct="1">
              <a:spcBef>
                <a:spcPts val="0"/>
              </a:spcBef>
              <a:spcAft>
                <a:spcPts val="600"/>
              </a:spcAft>
              <a:buClr>
                <a:srgbClr val="FF99FF"/>
              </a:buClr>
              <a:buAutoNum type="arabicPeriod"/>
              <a:defRPr/>
            </a:pPr>
            <a:r>
              <a:rPr lang="en-US" altLang="en-US" sz="2600" b="1" u="sng" dirty="0">
                <a:solidFill>
                  <a:srgbClr val="FFFFCC"/>
                </a:solidFill>
              </a:rPr>
              <a:t>Synonym for faith (Acts 2:38; 3:19; 17:30; 2 Pet 3:9)</a:t>
            </a:r>
          </a:p>
          <a:p>
            <a:pPr marL="461963" indent="-461963" eaLnBrk="1" hangingPunct="1">
              <a:spcBef>
                <a:spcPts val="0"/>
              </a:spcBef>
              <a:spcAft>
                <a:spcPts val="600"/>
              </a:spcAft>
              <a:buClr>
                <a:srgbClr val="00FFFF"/>
              </a:buClr>
              <a:buFont typeface="+mj-lt"/>
              <a:buAutoNum type="alphaUcPeriod"/>
              <a:defRPr/>
            </a:pPr>
            <a:r>
              <a:rPr lang="en-US" altLang="en-US" sz="2800" dirty="0">
                <a:solidFill>
                  <a:schemeClr val="bg1"/>
                </a:solidFill>
              </a:rPr>
              <a:t>What repentance does </a:t>
            </a:r>
            <a:r>
              <a:rPr lang="en-US" altLang="en-US" sz="2800" b="1" u="sng" dirty="0">
                <a:solidFill>
                  <a:srgbClr val="FFFFCC"/>
                </a:solidFill>
              </a:rPr>
              <a:t>not</a:t>
            </a:r>
            <a:r>
              <a:rPr lang="en-US" altLang="en-US" sz="2800" dirty="0">
                <a:solidFill>
                  <a:schemeClr val="bg1"/>
                </a:solidFill>
              </a:rPr>
              <a:t> mean</a:t>
            </a:r>
          </a:p>
          <a:p>
            <a:pPr marL="914400" lvl="1" indent="-452438" eaLnBrk="1" hangingPunct="1">
              <a:spcBef>
                <a:spcPts val="0"/>
              </a:spcBef>
              <a:spcAft>
                <a:spcPts val="600"/>
              </a:spcAft>
              <a:buClr>
                <a:srgbClr val="FF99FF"/>
              </a:buClr>
              <a:buFont typeface="Arial" panose="020B0604020202020204" pitchFamily="34" charset="0"/>
              <a:buAutoNum type="arabicPeriod"/>
              <a:defRPr/>
            </a:pPr>
            <a:r>
              <a:rPr lang="en-US" altLang="en-US" sz="2600" dirty="0">
                <a:solidFill>
                  <a:schemeClr val="bg1"/>
                </a:solidFill>
              </a:rPr>
              <a:t>Feeling sorry or guilty (Heb 12:17; </a:t>
            </a:r>
            <a:r>
              <a:rPr lang="en-US" altLang="en-US" sz="2600" i="1" dirty="0" err="1">
                <a:solidFill>
                  <a:schemeClr val="bg1"/>
                </a:solidFill>
              </a:rPr>
              <a:t>metamelomai</a:t>
            </a:r>
            <a:r>
              <a:rPr lang="en-US" altLang="en-US" sz="2600" dirty="0">
                <a:solidFill>
                  <a:schemeClr val="bg1"/>
                </a:solidFill>
              </a:rPr>
              <a:t>)</a:t>
            </a:r>
          </a:p>
          <a:p>
            <a:pPr marL="914400" lvl="1" indent="-452438" eaLnBrk="1" hangingPunct="1">
              <a:spcBef>
                <a:spcPts val="0"/>
              </a:spcBef>
              <a:spcAft>
                <a:spcPts val="600"/>
              </a:spcAft>
              <a:buClr>
                <a:srgbClr val="FF99FF"/>
              </a:buClr>
              <a:buFont typeface="Arial" panose="020B0604020202020204" pitchFamily="34" charset="0"/>
              <a:buAutoNum type="arabicPeriod"/>
              <a:defRPr/>
            </a:pPr>
            <a:r>
              <a:rPr lang="en-US" altLang="en-US" sz="2600" dirty="0">
                <a:solidFill>
                  <a:schemeClr val="bg1"/>
                </a:solidFill>
              </a:rPr>
              <a:t>Turning from sin (John 4:10, 17-19)</a:t>
            </a:r>
          </a:p>
        </p:txBody>
      </p:sp>
    </p:spTree>
    <p:extLst>
      <p:ext uri="{BB962C8B-B14F-4D97-AF65-F5344CB8AC3E}">
        <p14:creationId xmlns:p14="http://schemas.microsoft.com/office/powerpoint/2010/main" val="676072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0" y="6248400"/>
            <a:ext cx="9144000" cy="449263"/>
          </a:xfrm>
        </p:spPr>
        <p:txBody>
          <a:bodyPr/>
          <a:lstStyle/>
          <a:p>
            <a:pPr eaLnBrk="1" hangingPunct="1">
              <a:defRPr/>
            </a:pPr>
            <a:r>
              <a:rPr lang="en-US" altLang="en-US" sz="1600" dirty="0" smtClean="0">
                <a:solidFill>
                  <a:schemeClr val="bg1"/>
                </a:solidFill>
                <a:effectLst>
                  <a:outerShdw blurRad="38100" dist="38100" dir="2700000" algn="tl">
                    <a:srgbClr val="000000">
                      <a:alpha val="43137"/>
                    </a:srgbClr>
                  </a:outerShdw>
                </a:effectLst>
              </a:rPr>
              <a:t>Lewis Sperry Chafer, vol. 7, </a:t>
            </a:r>
            <a:r>
              <a:rPr lang="en-US" altLang="en-US" sz="1600" i="1" dirty="0" smtClean="0">
                <a:solidFill>
                  <a:schemeClr val="bg1"/>
                </a:solidFill>
                <a:effectLst>
                  <a:outerShdw blurRad="38100" dist="38100" dir="2700000" algn="tl">
                    <a:srgbClr val="000000">
                      <a:alpha val="43137"/>
                    </a:srgbClr>
                  </a:outerShdw>
                </a:effectLst>
              </a:rPr>
              <a:t>Systematic Theology</a:t>
            </a:r>
            <a:r>
              <a:rPr lang="en-US" altLang="en-US" sz="1600" dirty="0" smtClean="0">
                <a:solidFill>
                  <a:schemeClr val="bg1"/>
                </a:solidFill>
                <a:effectLst>
                  <a:outerShdw blurRad="38100" dist="38100" dir="2700000" algn="tl">
                    <a:srgbClr val="000000">
                      <a:alpha val="43137"/>
                    </a:srgbClr>
                  </a:outerShdw>
                </a:effectLst>
              </a:rPr>
              <a:t> (Grand Rapids, MI: </a:t>
            </a:r>
            <a:r>
              <a:rPr lang="en-US" altLang="en-US" sz="1600" dirty="0" err="1" smtClean="0">
                <a:solidFill>
                  <a:schemeClr val="bg1"/>
                </a:solidFill>
                <a:effectLst>
                  <a:outerShdw blurRad="38100" dist="38100" dir="2700000" algn="tl">
                    <a:srgbClr val="000000">
                      <a:alpha val="43137"/>
                    </a:srgbClr>
                  </a:outerShdw>
                </a:effectLst>
              </a:rPr>
              <a:t>Kregel</a:t>
            </a:r>
            <a:r>
              <a:rPr lang="en-US" altLang="en-US" sz="1600" dirty="0" smtClean="0">
                <a:solidFill>
                  <a:schemeClr val="bg1"/>
                </a:solidFill>
                <a:effectLst>
                  <a:outerShdw blurRad="38100" dist="38100" dir="2700000" algn="tl">
                    <a:srgbClr val="000000">
                      <a:alpha val="43137"/>
                    </a:srgbClr>
                  </a:outerShdw>
                </a:effectLst>
              </a:rPr>
              <a:t> Publications, 1993), 265-66.</a:t>
            </a:r>
          </a:p>
        </p:txBody>
      </p:sp>
      <p:sp>
        <p:nvSpPr>
          <p:cNvPr id="57347" name="Content Placeholder 2"/>
          <p:cNvSpPr>
            <a:spLocks noGrp="1"/>
          </p:cNvSpPr>
          <p:nvPr>
            <p:ph idx="1"/>
          </p:nvPr>
        </p:nvSpPr>
        <p:spPr>
          <a:xfrm>
            <a:off x="3200400" y="381000"/>
            <a:ext cx="5791200" cy="5745163"/>
          </a:xfrm>
        </p:spPr>
        <p:txBody>
          <a:bodyPr/>
          <a:lstStyle/>
          <a:p>
            <a:pPr marL="0" indent="0" algn="just" eaLnBrk="1" hangingPunct="1">
              <a:buFont typeface="Arial" panose="020B0604020202020204" pitchFamily="34" charset="0"/>
              <a:buNone/>
              <a:defRPr/>
            </a:pPr>
            <a:r>
              <a:rPr lang="en-US" altLang="en-US" sz="2800" dirty="0" smtClean="0">
                <a:solidFill>
                  <a:schemeClr val="bg1"/>
                </a:solidFill>
                <a:effectLst>
                  <a:outerShdw blurRad="38100" dist="38100" dir="2700000" algn="tl">
                    <a:srgbClr val="000000">
                      <a:alpha val="43137"/>
                    </a:srgbClr>
                  </a:outerShdw>
                </a:effectLst>
              </a:rPr>
              <a:t>[A] serious Arminian error respecting this doctrine occurs when repentance is added to faith or believing as a condition of salvation. It is true that repentance can very well be required as a condition of salvation, but then only because the change of mind which...has been involved when turning from every other confidence to the </a:t>
            </a:r>
            <a:r>
              <a:rPr lang="en-US" altLang="en-US" sz="2800" b="1" i="1" u="sng" dirty="0" smtClean="0">
                <a:solidFill>
                  <a:srgbClr val="FFFFCC"/>
                </a:solidFill>
                <a:effectLst>
                  <a:outerShdw blurRad="38100" dist="38100" dir="2700000" algn="tl">
                    <a:srgbClr val="000000">
                      <a:alpha val="43137"/>
                    </a:srgbClr>
                  </a:outerShdw>
                </a:effectLst>
              </a:rPr>
              <a:t>one needful trust</a:t>
            </a:r>
            <a:r>
              <a:rPr lang="en-US" altLang="en-US" sz="2800" dirty="0" smtClean="0">
                <a:solidFill>
                  <a:srgbClr val="FFFFCC"/>
                </a:solidFill>
                <a:effectLst>
                  <a:outerShdw blurRad="38100" dist="38100" dir="2700000" algn="tl">
                    <a:srgbClr val="000000">
                      <a:alpha val="43137"/>
                    </a:srgbClr>
                  </a:outerShdw>
                </a:effectLst>
              </a:rPr>
              <a:t> </a:t>
            </a:r>
            <a:r>
              <a:rPr lang="en-US" altLang="en-US" sz="2800" dirty="0" smtClean="0">
                <a:solidFill>
                  <a:schemeClr val="bg1"/>
                </a:solidFill>
                <a:effectLst>
                  <a:outerShdw blurRad="38100" dist="38100" dir="2700000" algn="tl">
                    <a:srgbClr val="000000">
                      <a:alpha val="43137"/>
                    </a:srgbClr>
                  </a:outerShdw>
                </a:effectLst>
              </a:rPr>
              <a:t>in Christ. Such turning about, of course, cannot be achieved without a change of mind. </a:t>
            </a:r>
          </a:p>
        </p:txBody>
      </p:sp>
      <p:pic>
        <p:nvPicPr>
          <p:cNvPr id="4" name="Picture 2" descr="http://t1.gstatic.com/images?q=tbn:ANd9GcQxv3vyi4YqgamHAJTIgWkNJkLqWWIuAG2pkecTpX67vjz6XE96Kw"/>
          <p:cNvPicPr>
            <a:picLocks noChangeAspect="1" noChangeArrowheads="1"/>
          </p:cNvPicPr>
          <p:nvPr/>
        </p:nvPicPr>
        <p:blipFill>
          <a:blip r:embed="rId2" cstate="print">
            <a:extLst/>
          </a:blip>
          <a:srcRect/>
          <a:stretch>
            <a:fillRect/>
          </a:stretch>
        </p:blipFill>
        <p:spPr bwMode="auto">
          <a:xfrm>
            <a:off x="228600" y="533400"/>
            <a:ext cx="2703121" cy="38100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0" y="6324600"/>
            <a:ext cx="9144000" cy="373063"/>
          </a:xfrm>
        </p:spPr>
        <p:txBody>
          <a:bodyPr/>
          <a:lstStyle/>
          <a:p>
            <a:pPr eaLnBrk="1" hangingPunct="1">
              <a:defRPr/>
            </a:pPr>
            <a:r>
              <a:rPr lang="en-US" altLang="en-US" sz="1600" dirty="0" smtClean="0">
                <a:solidFill>
                  <a:schemeClr val="bg1"/>
                </a:solidFill>
                <a:effectLst>
                  <a:outerShdw blurRad="38100" dist="38100" dir="2700000" algn="tl">
                    <a:srgbClr val="000000">
                      <a:alpha val="43137"/>
                    </a:srgbClr>
                  </a:outerShdw>
                </a:effectLst>
              </a:rPr>
              <a:t>Lewis Sperry Chafer, vol. 7, </a:t>
            </a:r>
            <a:r>
              <a:rPr lang="en-US" altLang="en-US" sz="1600" i="1" dirty="0" smtClean="0">
                <a:solidFill>
                  <a:schemeClr val="bg1"/>
                </a:solidFill>
                <a:effectLst>
                  <a:outerShdw blurRad="38100" dist="38100" dir="2700000" algn="tl">
                    <a:srgbClr val="000000">
                      <a:alpha val="43137"/>
                    </a:srgbClr>
                  </a:outerShdw>
                </a:effectLst>
              </a:rPr>
              <a:t>Systematic Theology</a:t>
            </a:r>
            <a:r>
              <a:rPr lang="en-US" altLang="en-US" sz="1600" dirty="0" smtClean="0">
                <a:solidFill>
                  <a:schemeClr val="bg1"/>
                </a:solidFill>
                <a:effectLst>
                  <a:outerShdw blurRad="38100" dist="38100" dir="2700000" algn="tl">
                    <a:srgbClr val="000000">
                      <a:alpha val="43137"/>
                    </a:srgbClr>
                  </a:outerShdw>
                </a:effectLst>
              </a:rPr>
              <a:t> (Grand Rapids, MI: </a:t>
            </a:r>
            <a:r>
              <a:rPr lang="en-US" altLang="en-US" sz="1600" dirty="0" err="1" smtClean="0">
                <a:solidFill>
                  <a:schemeClr val="bg1"/>
                </a:solidFill>
                <a:effectLst>
                  <a:outerShdw blurRad="38100" dist="38100" dir="2700000" algn="tl">
                    <a:srgbClr val="000000">
                      <a:alpha val="43137"/>
                    </a:srgbClr>
                  </a:outerShdw>
                </a:effectLst>
              </a:rPr>
              <a:t>Kregel</a:t>
            </a:r>
            <a:r>
              <a:rPr lang="en-US" altLang="en-US" sz="1600" dirty="0" smtClean="0">
                <a:solidFill>
                  <a:schemeClr val="bg1"/>
                </a:solidFill>
                <a:effectLst>
                  <a:outerShdw blurRad="38100" dist="38100" dir="2700000" algn="tl">
                    <a:srgbClr val="000000">
                      <a:alpha val="43137"/>
                    </a:srgbClr>
                  </a:outerShdw>
                </a:effectLst>
              </a:rPr>
              <a:t> Publications, 1993), 265-66.</a:t>
            </a:r>
          </a:p>
        </p:txBody>
      </p:sp>
      <p:pic>
        <p:nvPicPr>
          <p:cNvPr id="4" name="Picture 2" descr="http://t1.gstatic.com/images?q=tbn:ANd9GcQxv3vyi4YqgamHAJTIgWkNJkLqWWIuAG2pkecTpX67vjz6XE96Kw"/>
          <p:cNvPicPr>
            <a:picLocks noChangeAspect="1" noChangeArrowheads="1"/>
          </p:cNvPicPr>
          <p:nvPr/>
        </p:nvPicPr>
        <p:blipFill>
          <a:blip r:embed="rId2" cstate="print">
            <a:extLst/>
          </a:blip>
          <a:srcRect/>
          <a:stretch>
            <a:fillRect/>
          </a:stretch>
        </p:blipFill>
        <p:spPr bwMode="auto">
          <a:xfrm>
            <a:off x="228600" y="533400"/>
            <a:ext cx="2703121" cy="38100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Content Placeholder 1"/>
          <p:cNvSpPr>
            <a:spLocks noGrp="1"/>
          </p:cNvSpPr>
          <p:nvPr>
            <p:ph idx="1"/>
          </p:nvPr>
        </p:nvSpPr>
        <p:spPr>
          <a:xfrm>
            <a:off x="3200400" y="381000"/>
            <a:ext cx="5715000" cy="4876800"/>
          </a:xfrm>
        </p:spPr>
        <p:txBody>
          <a:bodyPr/>
          <a:lstStyle/>
          <a:p>
            <a:pPr marL="0" indent="0" algn="just" eaLnBrk="1" hangingPunct="1">
              <a:buFont typeface="Arial" panose="020B0604020202020204" pitchFamily="34" charset="0"/>
              <a:buNone/>
              <a:defRPr/>
            </a:pPr>
            <a:r>
              <a:rPr lang="en-US" altLang="en-US" sz="2800" dirty="0">
                <a:solidFill>
                  <a:prstClr val="white"/>
                </a:solidFill>
                <a:effectLst>
                  <a:outerShdw blurRad="38100" dist="38100" dir="2700000" algn="tl">
                    <a:srgbClr val="000000">
                      <a:alpha val="43137"/>
                    </a:srgbClr>
                  </a:outerShdw>
                </a:effectLst>
              </a:rPr>
              <a:t>This vital newness of mind is a part of believing, after all, and therefore it may be and is used as a </a:t>
            </a:r>
            <a:r>
              <a:rPr lang="en-US" altLang="en-US" sz="2800" b="1" i="1" u="sng" dirty="0">
                <a:solidFill>
                  <a:srgbClr val="FFFFCC"/>
                </a:solidFill>
                <a:effectLst>
                  <a:outerShdw blurRad="38100" dist="38100" dir="2700000" algn="tl">
                    <a:srgbClr val="000000">
                      <a:alpha val="43137"/>
                    </a:srgbClr>
                  </a:outerShdw>
                </a:effectLst>
              </a:rPr>
              <a:t>synonym</a:t>
            </a:r>
            <a:r>
              <a:rPr lang="en-US" altLang="en-US" sz="2800" dirty="0">
                <a:solidFill>
                  <a:prstClr val="white"/>
                </a:solidFill>
                <a:effectLst>
                  <a:outerShdw blurRad="38100" dist="38100" dir="2700000" algn="tl">
                    <a:srgbClr val="000000">
                      <a:alpha val="43137"/>
                    </a:srgbClr>
                  </a:outerShdw>
                </a:effectLst>
              </a:rPr>
              <a:t> for believing at times (cf. Acts 17:30; 20:21; 26:20; Rom. 2:4; 2Tim. 2:25; 2 Pet. 3:9). Repentance nevertheless cannot be added to believing as a condition of salvation, because upwards of 150 passages of Scripture condition salvation upon believing only (cf. John 3:16; Acts 16:31</a:t>
            </a:r>
            <a:r>
              <a:rPr lang="en-US" altLang="en-US" sz="2800" dirty="0" smtClean="0">
                <a:solidFill>
                  <a:prstClr val="white"/>
                </a:solidFill>
                <a:effectLst>
                  <a:outerShdw blurRad="38100" dist="38100" dir="2700000" algn="tl">
                    <a:srgbClr val="000000">
                      <a:alpha val="43137"/>
                    </a:srgbClr>
                  </a:outerShdw>
                </a:effectLst>
              </a:rPr>
              <a:t>).</a:t>
            </a:r>
            <a:endParaRPr lang="en-US" altLang="en-US" sz="2800" dirty="0">
              <a:solidFill>
                <a:prstClr val="white"/>
              </a:solidFill>
              <a:effectLst>
                <a:outerShdw blurRad="38100" dist="38100" dir="2700000" algn="tl">
                  <a:srgbClr val="000000">
                    <a:alpha val="43137"/>
                  </a:srgbClr>
                </a:outerShdw>
              </a:effectLs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0" y="6324600"/>
            <a:ext cx="9144000" cy="373063"/>
          </a:xfrm>
        </p:spPr>
        <p:txBody>
          <a:bodyPr/>
          <a:lstStyle/>
          <a:p>
            <a:pPr eaLnBrk="1" hangingPunct="1">
              <a:defRPr/>
            </a:pPr>
            <a:r>
              <a:rPr lang="en-US" altLang="en-US" sz="1600" dirty="0" smtClean="0">
                <a:solidFill>
                  <a:schemeClr val="bg1"/>
                </a:solidFill>
                <a:effectLst>
                  <a:outerShdw blurRad="38100" dist="38100" dir="2700000" algn="tl">
                    <a:srgbClr val="000000">
                      <a:alpha val="43137"/>
                    </a:srgbClr>
                  </a:outerShdw>
                </a:effectLst>
              </a:rPr>
              <a:t>Lewis Sperry Chafer, vol. 7, </a:t>
            </a:r>
            <a:r>
              <a:rPr lang="en-US" altLang="en-US" sz="1600" i="1" dirty="0" smtClean="0">
                <a:solidFill>
                  <a:schemeClr val="bg1"/>
                </a:solidFill>
                <a:effectLst>
                  <a:outerShdw blurRad="38100" dist="38100" dir="2700000" algn="tl">
                    <a:srgbClr val="000000">
                      <a:alpha val="43137"/>
                    </a:srgbClr>
                  </a:outerShdw>
                </a:effectLst>
              </a:rPr>
              <a:t>Systematic Theology</a:t>
            </a:r>
            <a:r>
              <a:rPr lang="en-US" altLang="en-US" sz="1600" dirty="0" smtClean="0">
                <a:solidFill>
                  <a:schemeClr val="bg1"/>
                </a:solidFill>
                <a:effectLst>
                  <a:outerShdw blurRad="38100" dist="38100" dir="2700000" algn="tl">
                    <a:srgbClr val="000000">
                      <a:alpha val="43137"/>
                    </a:srgbClr>
                  </a:outerShdw>
                </a:effectLst>
              </a:rPr>
              <a:t> (Grand Rapids, MI: </a:t>
            </a:r>
            <a:r>
              <a:rPr lang="en-US" altLang="en-US" sz="1600" dirty="0" err="1" smtClean="0">
                <a:solidFill>
                  <a:schemeClr val="bg1"/>
                </a:solidFill>
                <a:effectLst>
                  <a:outerShdw blurRad="38100" dist="38100" dir="2700000" algn="tl">
                    <a:srgbClr val="000000">
                      <a:alpha val="43137"/>
                    </a:srgbClr>
                  </a:outerShdw>
                </a:effectLst>
              </a:rPr>
              <a:t>Kregel</a:t>
            </a:r>
            <a:r>
              <a:rPr lang="en-US" altLang="en-US" sz="1600" dirty="0" smtClean="0">
                <a:solidFill>
                  <a:schemeClr val="bg1"/>
                </a:solidFill>
                <a:effectLst>
                  <a:outerShdw blurRad="38100" dist="38100" dir="2700000" algn="tl">
                    <a:srgbClr val="000000">
                      <a:alpha val="43137"/>
                    </a:srgbClr>
                  </a:outerShdw>
                </a:effectLst>
              </a:rPr>
              <a:t> Publications, 1993), 265-66.</a:t>
            </a:r>
          </a:p>
        </p:txBody>
      </p:sp>
      <p:pic>
        <p:nvPicPr>
          <p:cNvPr id="4" name="Picture 2" descr="http://t1.gstatic.com/images?q=tbn:ANd9GcQxv3vyi4YqgamHAJTIgWkNJkLqWWIuAG2pkecTpX67vjz6XE96Kw"/>
          <p:cNvPicPr>
            <a:picLocks noChangeAspect="1" noChangeArrowheads="1"/>
          </p:cNvPicPr>
          <p:nvPr/>
        </p:nvPicPr>
        <p:blipFill>
          <a:blip r:embed="rId2" cstate="print">
            <a:extLst/>
          </a:blip>
          <a:srcRect/>
          <a:stretch>
            <a:fillRect/>
          </a:stretch>
        </p:blipFill>
        <p:spPr bwMode="auto">
          <a:xfrm>
            <a:off x="228600" y="533400"/>
            <a:ext cx="2703121" cy="38100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Content Placeholder 1"/>
          <p:cNvSpPr>
            <a:spLocks noGrp="1"/>
          </p:cNvSpPr>
          <p:nvPr>
            <p:ph idx="1"/>
          </p:nvPr>
        </p:nvSpPr>
        <p:spPr>
          <a:xfrm>
            <a:off x="3200400" y="381000"/>
            <a:ext cx="5715000" cy="4876800"/>
          </a:xfrm>
        </p:spPr>
        <p:txBody>
          <a:bodyPr/>
          <a:lstStyle/>
          <a:p>
            <a:pPr marL="0" indent="0" algn="just" eaLnBrk="1" hangingPunct="1">
              <a:buFont typeface="Arial" panose="020B0604020202020204" pitchFamily="34" charset="0"/>
              <a:buNone/>
              <a:defRPr/>
            </a:pPr>
            <a:r>
              <a:rPr lang="en-US" altLang="en-US" sz="2800" dirty="0">
                <a:solidFill>
                  <a:prstClr val="white"/>
                </a:solidFill>
                <a:effectLst>
                  <a:outerShdw blurRad="38100" dist="38100" dir="2700000" algn="tl">
                    <a:srgbClr val="000000">
                      <a:alpha val="43137"/>
                    </a:srgbClr>
                  </a:outerShdw>
                </a:effectLst>
              </a:rPr>
              <a:t>Similarly, </a:t>
            </a:r>
            <a:r>
              <a:rPr lang="en-US" altLang="en-US" sz="2800" b="1" u="sng" dirty="0">
                <a:solidFill>
                  <a:srgbClr val="FFFFCC"/>
                </a:solidFill>
                <a:effectLst>
                  <a:outerShdw blurRad="38100" dist="38100" dir="2700000" algn="tl">
                    <a:srgbClr val="000000">
                      <a:alpha val="43137"/>
                    </a:srgbClr>
                  </a:outerShdw>
                </a:effectLst>
              </a:rPr>
              <a:t>the Gospel by John</a:t>
            </a:r>
            <a:r>
              <a:rPr lang="en-US" altLang="en-US" sz="2800" dirty="0">
                <a:solidFill>
                  <a:prstClr val="white"/>
                </a:solidFill>
                <a:effectLst>
                  <a:outerShdw blurRad="38100" dist="38100" dir="2700000" algn="tl">
                    <a:srgbClr val="000000">
                      <a:alpha val="43137"/>
                    </a:srgbClr>
                  </a:outerShdw>
                </a:effectLst>
              </a:rPr>
              <a:t>, which was written that men might believe and believing have life through Christ’s name (John 20:31), </a:t>
            </a:r>
            <a:r>
              <a:rPr lang="en-US" altLang="en-US" sz="2800" b="1" u="sng" dirty="0">
                <a:solidFill>
                  <a:srgbClr val="FFFFCC"/>
                </a:solidFill>
                <a:effectLst>
                  <a:outerShdw blurRad="38100" dist="38100" dir="2700000" algn="tl">
                    <a:srgbClr val="000000">
                      <a:alpha val="43137"/>
                    </a:srgbClr>
                  </a:outerShdw>
                </a:effectLst>
              </a:rPr>
              <a:t>does not once use the word repentance</a:t>
            </a:r>
            <a:r>
              <a:rPr lang="en-US" altLang="en-US" sz="2800" dirty="0">
                <a:solidFill>
                  <a:prstClr val="white"/>
                </a:solidFill>
                <a:effectLst>
                  <a:outerShdw blurRad="38100" dist="38100" dir="2700000" algn="tl">
                    <a:srgbClr val="000000">
                      <a:alpha val="43137"/>
                    </a:srgbClr>
                  </a:outerShdw>
                </a:effectLst>
              </a:rPr>
              <a:t>. In like manner, </a:t>
            </a:r>
            <a:r>
              <a:rPr lang="en-US" altLang="en-US" sz="2800" b="1" u="sng" dirty="0">
                <a:solidFill>
                  <a:srgbClr val="FFFFCC"/>
                </a:solidFill>
                <a:effectLst>
                  <a:outerShdw blurRad="38100" dist="38100" dir="2700000" algn="tl">
                    <a:srgbClr val="000000">
                      <a:alpha val="43137"/>
                    </a:srgbClr>
                  </a:outerShdw>
                </a:effectLst>
              </a:rPr>
              <a:t>the Epistle to the Romans</a:t>
            </a:r>
            <a:r>
              <a:rPr lang="en-US" altLang="en-US" sz="2800" dirty="0">
                <a:solidFill>
                  <a:prstClr val="white"/>
                </a:solidFill>
                <a:effectLst>
                  <a:outerShdw blurRad="38100" dist="38100" dir="2700000" algn="tl">
                    <a:srgbClr val="000000">
                      <a:alpha val="43137"/>
                    </a:srgbClr>
                  </a:outerShdw>
                </a:effectLst>
              </a:rPr>
              <a:t>, written to formulate the complete statement of salvation by grace alone, </a:t>
            </a:r>
            <a:r>
              <a:rPr lang="en-US" altLang="en-US" sz="2800" b="1" u="sng" dirty="0">
                <a:solidFill>
                  <a:srgbClr val="FFFFCC"/>
                </a:solidFill>
                <a:effectLst>
                  <a:outerShdw blurRad="38100" dist="38100" dir="2700000" algn="tl">
                    <a:srgbClr val="000000">
                      <a:alpha val="43137"/>
                    </a:srgbClr>
                  </a:outerShdw>
                </a:effectLst>
              </a:rPr>
              <a:t>does not use the term repentance in relation to salvation</a:t>
            </a:r>
            <a:r>
              <a:rPr lang="en-US" altLang="en-US" sz="2800" dirty="0">
                <a:solidFill>
                  <a:prstClr val="white"/>
                </a:solidFill>
                <a:effectLst>
                  <a:outerShdw blurRad="38100" dist="38100" dir="2700000" algn="tl">
                    <a:srgbClr val="000000">
                      <a:alpha val="43137"/>
                    </a:srgbClr>
                  </a:outerShdw>
                </a:effectLst>
              </a:rPr>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5352" name="Text Box 8"/>
          <p:cNvSpPr txBox="1">
            <a:spLocks noChangeArrowheads="1"/>
          </p:cNvSpPr>
          <p:nvPr/>
        </p:nvSpPr>
        <p:spPr bwMode="auto">
          <a:xfrm>
            <a:off x="457200" y="1219200"/>
            <a:ext cx="8229600" cy="3539430"/>
          </a:xfrm>
          <a:prstGeom prst="rect">
            <a:avLst/>
          </a:prstGeom>
          <a:noFill/>
          <a:ln w="9525">
            <a:noFill/>
            <a:miter lim="800000"/>
            <a:headEnd/>
            <a:tailEnd/>
          </a:ln>
          <a:effectLst/>
        </p:spPr>
        <p:txBody>
          <a:bodyPr>
            <a:spAutoFit/>
          </a:bodyPr>
          <a:lstStyle/>
          <a:p>
            <a:pPr algn="just">
              <a:defRPr/>
            </a:pPr>
            <a:r>
              <a:rPr lang="en-US" sz="2800" dirty="0">
                <a:solidFill>
                  <a:schemeClr val="bg1"/>
                </a:solidFill>
                <a:effectLst>
                  <a:outerShdw blurRad="38100" dist="38100" dir="2700000" algn="tl">
                    <a:srgbClr val="000000"/>
                  </a:outerShdw>
                </a:effectLst>
                <a:latin typeface="+mn-lt"/>
                <a:cs typeface="Times New Roman" pitchFamily="18" charset="0"/>
              </a:rPr>
              <a:t>In contrast to the teachings of Lordship Theology </a:t>
            </a:r>
            <a:r>
              <a:rPr lang="en-US" altLang="zh-CN" sz="2800" dirty="0">
                <a:solidFill>
                  <a:schemeClr val="bg1"/>
                </a:solidFill>
                <a:effectLst>
                  <a:outerShdw blurRad="38100" dist="38100" dir="2700000" algn="tl">
                    <a:srgbClr val="000000"/>
                  </a:outerShdw>
                </a:effectLst>
                <a:latin typeface="+mn-lt"/>
                <a:ea typeface="宋体" pitchFamily="2" charset="-122"/>
                <a:cs typeface="Times New Roman" pitchFamily="18" charset="0"/>
              </a:rPr>
              <a:t>that “repentance and belief” are separate acts</a:t>
            </a:r>
            <a:r>
              <a:rPr lang="en-US" sz="2800" dirty="0">
                <a:solidFill>
                  <a:schemeClr val="bg1"/>
                </a:solidFill>
                <a:effectLst>
                  <a:outerShdw blurRad="38100" dist="38100" dir="2700000" algn="tl">
                    <a:srgbClr val="000000"/>
                  </a:outerShdw>
                </a:effectLst>
                <a:latin typeface="+mn-lt"/>
                <a:cs typeface="Times New Roman" pitchFamily="18" charset="0"/>
              </a:rPr>
              <a:t>, it must be recognized that when the words </a:t>
            </a:r>
            <a:r>
              <a:rPr lang="en-US" sz="2800" dirty="0">
                <a:solidFill>
                  <a:srgbClr val="FFFFCC"/>
                </a:solidFill>
                <a:effectLst>
                  <a:outerShdw blurRad="38100" dist="38100" dir="2700000" algn="tl">
                    <a:srgbClr val="000000"/>
                  </a:outerShdw>
                </a:effectLst>
                <a:latin typeface="+mn-lt"/>
                <a:cs typeface="Times New Roman" pitchFamily="18" charset="0"/>
              </a:rPr>
              <a:t>“</a:t>
            </a:r>
            <a:r>
              <a:rPr lang="en-US" sz="2800" b="1" i="1" dirty="0">
                <a:solidFill>
                  <a:srgbClr val="FFFFCC"/>
                </a:solidFill>
                <a:effectLst>
                  <a:outerShdw blurRad="38100" dist="38100" dir="2700000" algn="tl">
                    <a:srgbClr val="000000"/>
                  </a:outerShdw>
                </a:effectLst>
                <a:latin typeface="+mn-lt"/>
                <a:cs typeface="Times New Roman" pitchFamily="18" charset="0"/>
              </a:rPr>
              <a:t>believe and repent</a:t>
            </a:r>
            <a:r>
              <a:rPr lang="en-US" sz="2800" dirty="0">
                <a:solidFill>
                  <a:srgbClr val="FFFFCC"/>
                </a:solidFill>
                <a:effectLst>
                  <a:outerShdw blurRad="38100" dist="38100" dir="2700000" algn="tl">
                    <a:srgbClr val="000000"/>
                  </a:outerShdw>
                </a:effectLst>
                <a:latin typeface="+mn-lt"/>
                <a:cs typeface="Times New Roman" pitchFamily="18" charset="0"/>
              </a:rPr>
              <a:t>” </a:t>
            </a:r>
            <a:r>
              <a:rPr lang="en-US" sz="2800" dirty="0">
                <a:solidFill>
                  <a:schemeClr val="bg1"/>
                </a:solidFill>
                <a:effectLst>
                  <a:outerShdw blurRad="38100" dist="38100" dir="2700000" algn="tl">
                    <a:srgbClr val="000000"/>
                  </a:outerShdw>
                </a:effectLst>
                <a:latin typeface="+mn-lt"/>
                <a:cs typeface="Times New Roman" pitchFamily="18" charset="0"/>
              </a:rPr>
              <a:t>are found together, they are </a:t>
            </a:r>
            <a:r>
              <a:rPr lang="en-US" sz="2800" b="1" i="1" u="sng" dirty="0">
                <a:solidFill>
                  <a:srgbClr val="FFFFCC"/>
                </a:solidFill>
                <a:effectLst>
                  <a:outerShdw blurRad="38100" dist="38100" dir="2700000" algn="tl">
                    <a:srgbClr val="000000"/>
                  </a:outerShdw>
                </a:effectLst>
                <a:latin typeface="+mn-lt"/>
                <a:cs typeface="Times New Roman" pitchFamily="18" charset="0"/>
              </a:rPr>
              <a:t>never</a:t>
            </a:r>
            <a:r>
              <a:rPr lang="en-US" sz="2800" dirty="0">
                <a:solidFill>
                  <a:schemeClr val="bg1"/>
                </a:solidFill>
                <a:effectLst>
                  <a:outerShdw blurRad="38100" dist="38100" dir="2700000" algn="tl">
                    <a:srgbClr val="000000"/>
                  </a:outerShdw>
                </a:effectLst>
                <a:latin typeface="+mn-lt"/>
                <a:cs typeface="Times New Roman" pitchFamily="18" charset="0"/>
              </a:rPr>
              <a:t> used in a manner that would suggest two separate requirements for salvation</a:t>
            </a:r>
            <a:r>
              <a:rPr lang="en-US" sz="2800" dirty="0" smtClean="0">
                <a:solidFill>
                  <a:schemeClr val="bg1"/>
                </a:solidFill>
                <a:effectLst>
                  <a:outerShdw blurRad="38100" dist="38100" dir="2700000" algn="tl">
                    <a:srgbClr val="000000"/>
                  </a:outerShdw>
                </a:effectLst>
                <a:latin typeface="+mn-lt"/>
                <a:cs typeface="Times New Roman" pitchFamily="18" charset="0"/>
              </a:rPr>
              <a:t>. </a:t>
            </a:r>
            <a:r>
              <a:rPr lang="en-US" sz="2800" b="1" u="sng" dirty="0">
                <a:solidFill>
                  <a:srgbClr val="FFFFCC"/>
                </a:solidFill>
                <a:effectLst>
                  <a:outerShdw blurRad="38100" dist="38100" dir="2700000" algn="tl">
                    <a:srgbClr val="000000"/>
                  </a:outerShdw>
                </a:effectLst>
                <a:latin typeface="+mn-lt"/>
                <a:cs typeface="Times New Roman" pitchFamily="18" charset="0"/>
              </a:rPr>
              <a:t>On the contrary</a:t>
            </a:r>
            <a:r>
              <a:rPr lang="en-US" sz="2800" dirty="0">
                <a:solidFill>
                  <a:schemeClr val="bg1"/>
                </a:solidFill>
                <a:effectLst>
                  <a:outerShdw blurRad="38100" dist="38100" dir="2700000" algn="tl">
                    <a:srgbClr val="000000"/>
                  </a:outerShdw>
                </a:effectLst>
                <a:latin typeface="+mn-lt"/>
                <a:cs typeface="Times New Roman" pitchFamily="18" charset="0"/>
              </a:rPr>
              <a:t>, when salvation from eternal condemnation is in view, repent (</a:t>
            </a:r>
            <a:r>
              <a:rPr lang="en-US" sz="2800" i="1" dirty="0">
                <a:solidFill>
                  <a:schemeClr val="bg1"/>
                </a:solidFill>
                <a:effectLst>
                  <a:outerShdw blurRad="38100" dist="38100" dir="2700000" algn="tl">
                    <a:srgbClr val="000000"/>
                  </a:outerShdw>
                </a:effectLst>
                <a:latin typeface="+mn-lt"/>
                <a:cs typeface="Times New Roman" pitchFamily="18" charset="0"/>
              </a:rPr>
              <a:t>a change of mind</a:t>
            </a:r>
            <a:r>
              <a:rPr lang="en-US" sz="2800" dirty="0">
                <a:solidFill>
                  <a:schemeClr val="bg1"/>
                </a:solidFill>
                <a:effectLst>
                  <a:outerShdw blurRad="38100" dist="38100" dir="2700000" algn="tl">
                    <a:srgbClr val="000000"/>
                  </a:outerShdw>
                </a:effectLst>
                <a:latin typeface="+mn-lt"/>
                <a:cs typeface="Times New Roman" pitchFamily="18" charset="0"/>
              </a:rPr>
              <a:t>) and believe are in essence used as </a:t>
            </a:r>
            <a:r>
              <a:rPr lang="en-US" sz="2800" b="1" i="1" dirty="0">
                <a:solidFill>
                  <a:srgbClr val="FFFFCC"/>
                </a:solidFill>
                <a:effectLst>
                  <a:outerShdw blurRad="38100" dist="38100" dir="2700000" algn="tl">
                    <a:srgbClr val="000000"/>
                  </a:outerShdw>
                </a:effectLst>
                <a:latin typeface="+mn-lt"/>
                <a:cs typeface="Times New Roman" pitchFamily="18" charset="0"/>
              </a:rPr>
              <a:t>synonyms</a:t>
            </a:r>
            <a:r>
              <a:rPr lang="en-US" sz="2800" dirty="0">
                <a:solidFill>
                  <a:schemeClr val="bg1"/>
                </a:solidFill>
                <a:effectLst>
                  <a:outerShdw blurRad="38100" dist="38100" dir="2700000" algn="tl">
                    <a:srgbClr val="000000"/>
                  </a:outerShdw>
                </a:effectLst>
                <a:latin typeface="+mn-lt"/>
                <a:cs typeface="Times New Roman" pitchFamily="18" charset="0"/>
              </a:rPr>
              <a:t>.  </a:t>
            </a:r>
            <a:endParaRPr lang="en-US" altLang="zh-CN" sz="2800" dirty="0">
              <a:solidFill>
                <a:schemeClr val="bg1"/>
              </a:solidFill>
              <a:effectLst>
                <a:outerShdw blurRad="38100" dist="38100" dir="2700000" algn="tl">
                  <a:srgbClr val="000000"/>
                </a:outerShdw>
              </a:effectLst>
              <a:latin typeface="+mn-lt"/>
              <a:ea typeface="宋体" pitchFamily="2" charset="-122"/>
            </a:endParaRPr>
          </a:p>
        </p:txBody>
      </p:sp>
      <p:sp>
        <p:nvSpPr>
          <p:cNvPr id="4" name="Rectangle 2"/>
          <p:cNvSpPr>
            <a:spLocks noChangeArrowheads="1"/>
          </p:cNvSpPr>
          <p:nvPr/>
        </p:nvSpPr>
        <p:spPr bwMode="auto">
          <a:xfrm>
            <a:off x="1638300" y="152400"/>
            <a:ext cx="5867400" cy="609600"/>
          </a:xfrm>
          <a:prstGeom prst="rect">
            <a:avLst/>
          </a:prstGeom>
          <a:noFill/>
          <a:ln w="9525">
            <a:noFill/>
            <a:miter lim="800000"/>
            <a:headEnd/>
            <a:tailEnd/>
          </a:ln>
          <a:effectLst/>
        </p:spPr>
        <p:txBody>
          <a:bodyPr anchor="ctr"/>
          <a:lstStyle/>
          <a:p>
            <a:pPr algn="ctr">
              <a:defRPr/>
            </a:pPr>
            <a:r>
              <a:rPr lang="en-US" sz="1600" dirty="0" smtClean="0">
                <a:solidFill>
                  <a:schemeClr val="bg1"/>
                </a:solidFill>
                <a:latin typeface="+mn-lt"/>
              </a:rPr>
              <a:t>Dr. Jim McGowan – Dispensationalism</a:t>
            </a:r>
            <a:r>
              <a:rPr lang="en-US" sz="1600" dirty="0" smtClean="0">
                <a:solidFill>
                  <a:schemeClr val="bg1"/>
                </a:solidFill>
                <a:effectLst>
                  <a:outerShdw blurRad="38100" dist="38100" dir="2700000" algn="tl">
                    <a:srgbClr val="000000"/>
                  </a:outerShdw>
                </a:effectLst>
                <a:latin typeface="+mn-lt"/>
              </a:rPr>
              <a:t> </a:t>
            </a:r>
            <a:r>
              <a:rPr lang="en-US" sz="1600" dirty="0" smtClean="0">
                <a:solidFill>
                  <a:schemeClr val="bg1"/>
                </a:solidFill>
                <a:latin typeface="+mn-lt"/>
              </a:rPr>
              <a:t>and the Nature of the Church: Are Repentance and Confession “Requirements” for Salvation?</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 y="152400"/>
            <a:ext cx="878441" cy="822960"/>
          </a:xfrm>
          <a:prstGeom prst="rect">
            <a:avLst/>
          </a:prstGeom>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3" name="Rectangle 7"/>
          <p:cNvSpPr>
            <a:spLocks noChangeArrowheads="1"/>
          </p:cNvSpPr>
          <p:nvPr/>
        </p:nvSpPr>
        <p:spPr bwMode="auto">
          <a:xfrm>
            <a:off x="152400" y="1026855"/>
            <a:ext cx="8839200" cy="5755422"/>
          </a:xfrm>
          <a:prstGeom prst="rect">
            <a:avLst/>
          </a:prstGeom>
          <a:noFill/>
          <a:ln w="9525">
            <a:noFill/>
            <a:miter lim="800000"/>
            <a:headEnd/>
            <a:tailEnd/>
          </a:ln>
          <a:effectLst/>
        </p:spPr>
        <p:txBody>
          <a:bodyPr wrap="square">
            <a:spAutoFit/>
          </a:bodyPr>
          <a:lstStyle/>
          <a:p>
            <a:pPr>
              <a:spcBef>
                <a:spcPts val="0"/>
              </a:spcBef>
              <a:spcAft>
                <a:spcPts val="0"/>
              </a:spcAft>
              <a:defRPr/>
            </a:pPr>
            <a:r>
              <a:rPr lang="en-US" sz="2600" dirty="0">
                <a:solidFill>
                  <a:schemeClr val="bg1"/>
                </a:solidFill>
                <a:effectLst>
                  <a:outerShdw blurRad="38100" dist="38100" dir="2700000" algn="tl">
                    <a:srgbClr val="000000"/>
                  </a:outerShdw>
                </a:effectLst>
                <a:latin typeface="+mn-lt"/>
                <a:cs typeface="Times New Roman" pitchFamily="18" charset="0"/>
              </a:rPr>
              <a:t>Chafer again notes</a:t>
            </a:r>
            <a:r>
              <a:rPr lang="en-US" sz="2600" dirty="0" smtClean="0">
                <a:solidFill>
                  <a:schemeClr val="bg1"/>
                </a:solidFill>
                <a:effectLst>
                  <a:outerShdw blurRad="38100" dist="38100" dir="2700000" algn="tl">
                    <a:srgbClr val="000000"/>
                  </a:outerShdw>
                </a:effectLst>
                <a:latin typeface="+mn-lt"/>
                <a:cs typeface="Times New Roman" pitchFamily="18" charset="0"/>
              </a:rPr>
              <a:t>:</a:t>
            </a:r>
          </a:p>
          <a:p>
            <a:pPr algn="just">
              <a:spcBef>
                <a:spcPts val="600"/>
              </a:spcBef>
              <a:spcAft>
                <a:spcPts val="0"/>
              </a:spcAft>
              <a:defRPr/>
            </a:pPr>
            <a:r>
              <a:rPr lang="en-US" altLang="zh-CN" sz="2500" dirty="0">
                <a:solidFill>
                  <a:schemeClr val="bg1"/>
                </a:solidFill>
                <a:effectLst>
                  <a:outerShdw blurRad="38100" dist="38100" dir="2700000" algn="tl">
                    <a:srgbClr val="000000"/>
                  </a:outerShdw>
                </a:effectLst>
                <a:latin typeface="+mn-lt"/>
                <a:cs typeface="Times New Roman" pitchFamily="18" charset="0"/>
              </a:rPr>
              <a:t>“… it is as dogmatically stated as language can declare, that repentance is essential to salvation and that none could be saved apart from repentance, </a:t>
            </a:r>
            <a:r>
              <a:rPr lang="en-US" altLang="zh-CN" sz="2500" b="1" i="1" dirty="0">
                <a:solidFill>
                  <a:srgbClr val="FFFFCC"/>
                </a:solidFill>
                <a:effectLst>
                  <a:outerShdw blurRad="38100" dist="38100" dir="2700000" algn="tl">
                    <a:srgbClr val="000000"/>
                  </a:outerShdw>
                </a:effectLst>
                <a:latin typeface="+mn-lt"/>
                <a:cs typeface="Times New Roman" pitchFamily="18" charset="0"/>
              </a:rPr>
              <a:t>but it is included in believing and cannot be separated from it.”</a:t>
            </a:r>
            <a:r>
              <a:rPr lang="en-US" altLang="zh-CN" sz="2500" b="1" dirty="0">
                <a:solidFill>
                  <a:srgbClr val="FFFFCC"/>
                </a:solidFill>
                <a:effectLst>
                  <a:outerShdw blurRad="38100" dist="38100" dir="2700000" algn="tl">
                    <a:srgbClr val="000000"/>
                  </a:outerShdw>
                </a:effectLst>
                <a:latin typeface="+mn-lt"/>
                <a:cs typeface="Times New Roman" pitchFamily="18" charset="0"/>
              </a:rPr>
              <a:t>  (bold mine)</a:t>
            </a:r>
            <a:r>
              <a:rPr lang="en-US" altLang="zh-CN" sz="2500" dirty="0">
                <a:solidFill>
                  <a:schemeClr val="bg1"/>
                </a:solidFill>
                <a:effectLst>
                  <a:outerShdw blurRad="38100" dist="38100" dir="2700000" algn="tl">
                    <a:srgbClr val="000000"/>
                  </a:outerShdw>
                </a:effectLst>
                <a:latin typeface="+mn-lt"/>
                <a:cs typeface="Times New Roman" pitchFamily="18" charset="0"/>
              </a:rPr>
              <a:t>; </a:t>
            </a:r>
            <a:r>
              <a:rPr lang="en-US" altLang="zh-CN" sz="2000" dirty="0">
                <a:solidFill>
                  <a:schemeClr val="bg1"/>
                </a:solidFill>
                <a:effectLst>
                  <a:outerShdw blurRad="38100" dist="38100" dir="2700000" algn="tl">
                    <a:srgbClr val="000000"/>
                  </a:outerShdw>
                </a:effectLst>
                <a:latin typeface="+mn-lt"/>
                <a:cs typeface="Times New Roman" pitchFamily="18" charset="0"/>
              </a:rPr>
              <a:t>Lewis Sperry Chafer, </a:t>
            </a:r>
            <a:r>
              <a:rPr lang="en-US" altLang="zh-CN" sz="2000" i="1" dirty="0">
                <a:solidFill>
                  <a:schemeClr val="bg1"/>
                </a:solidFill>
                <a:effectLst>
                  <a:outerShdw blurRad="38100" dist="38100" dir="2700000" algn="tl">
                    <a:srgbClr val="000000"/>
                  </a:outerShdw>
                </a:effectLst>
                <a:latin typeface="+mn-lt"/>
                <a:cs typeface="Times New Roman" pitchFamily="18" charset="0"/>
              </a:rPr>
              <a:t>Vital Theological Issues,</a:t>
            </a:r>
            <a:r>
              <a:rPr lang="en-US" altLang="zh-CN" sz="2000" dirty="0">
                <a:solidFill>
                  <a:schemeClr val="bg1"/>
                </a:solidFill>
                <a:effectLst>
                  <a:outerShdw blurRad="38100" dist="38100" dir="2700000" algn="tl">
                    <a:srgbClr val="000000"/>
                  </a:outerShdw>
                </a:effectLst>
                <a:latin typeface="+mn-lt"/>
                <a:cs typeface="Times New Roman" pitchFamily="18" charset="0"/>
              </a:rPr>
              <a:t> Roy B. </a:t>
            </a:r>
            <a:r>
              <a:rPr lang="en-US" altLang="zh-CN" sz="2000" dirty="0" err="1">
                <a:solidFill>
                  <a:schemeClr val="bg1"/>
                </a:solidFill>
                <a:effectLst>
                  <a:outerShdw blurRad="38100" dist="38100" dir="2700000" algn="tl">
                    <a:srgbClr val="000000"/>
                  </a:outerShdw>
                </a:effectLst>
                <a:latin typeface="+mn-lt"/>
                <a:cs typeface="Times New Roman" pitchFamily="18" charset="0"/>
              </a:rPr>
              <a:t>Zuck</a:t>
            </a:r>
            <a:r>
              <a:rPr lang="en-US" altLang="zh-CN" sz="2000" dirty="0">
                <a:solidFill>
                  <a:schemeClr val="bg1"/>
                </a:solidFill>
                <a:effectLst>
                  <a:outerShdw blurRad="38100" dist="38100" dir="2700000" algn="tl">
                    <a:srgbClr val="000000"/>
                  </a:outerShdw>
                </a:effectLst>
                <a:latin typeface="+mn-lt"/>
                <a:cs typeface="Times New Roman" pitchFamily="18" charset="0"/>
              </a:rPr>
              <a:t>, General Editor, </a:t>
            </a:r>
            <a:r>
              <a:rPr lang="en-US" altLang="zh-CN" sz="2000" dirty="0" err="1">
                <a:solidFill>
                  <a:schemeClr val="bg1"/>
                </a:solidFill>
                <a:effectLst>
                  <a:outerShdw blurRad="38100" dist="38100" dir="2700000" algn="tl">
                    <a:srgbClr val="000000"/>
                  </a:outerShdw>
                </a:effectLst>
                <a:latin typeface="+mn-lt"/>
                <a:cs typeface="Times New Roman" pitchFamily="18" charset="0"/>
              </a:rPr>
              <a:t>Kregel</a:t>
            </a:r>
            <a:r>
              <a:rPr lang="en-US" altLang="zh-CN" sz="2000" dirty="0">
                <a:solidFill>
                  <a:schemeClr val="bg1"/>
                </a:solidFill>
                <a:effectLst>
                  <a:outerShdw blurRad="38100" dist="38100" dir="2700000" algn="tl">
                    <a:srgbClr val="000000"/>
                  </a:outerShdw>
                </a:effectLst>
                <a:latin typeface="+mn-lt"/>
                <a:cs typeface="Times New Roman" pitchFamily="18" charset="0"/>
              </a:rPr>
              <a:t>, Grand Rapids, 1994, p. 119). </a:t>
            </a:r>
            <a:endParaRPr lang="en-US" altLang="zh-CN" sz="2000" dirty="0" smtClean="0">
              <a:solidFill>
                <a:schemeClr val="bg1"/>
              </a:solidFill>
              <a:effectLst>
                <a:outerShdw blurRad="38100" dist="38100" dir="2700000" algn="tl">
                  <a:srgbClr val="000000"/>
                </a:outerShdw>
              </a:effectLst>
              <a:latin typeface="+mn-lt"/>
              <a:cs typeface="Times New Roman" pitchFamily="18" charset="0"/>
            </a:endParaRPr>
          </a:p>
          <a:p>
            <a:pPr lvl="0" algn="just">
              <a:spcBef>
                <a:spcPts val="600"/>
              </a:spcBef>
              <a:spcAft>
                <a:spcPts val="600"/>
              </a:spcAft>
              <a:defRPr/>
            </a:pPr>
            <a:r>
              <a:rPr lang="en-US" altLang="zh-CN" sz="2500" dirty="0">
                <a:solidFill>
                  <a:prstClr val="white"/>
                </a:solidFill>
                <a:effectLst>
                  <a:outerShdw blurRad="38100" dist="38100" dir="2700000" algn="tl">
                    <a:srgbClr val="000000"/>
                  </a:outerShdw>
                </a:effectLst>
                <a:latin typeface="Calibri"/>
                <a:cs typeface="Times New Roman" pitchFamily="18" charset="0"/>
              </a:rPr>
              <a:t>A few examples where repentance is equivalent to belief in the person and work of Christ, include:</a:t>
            </a:r>
          </a:p>
          <a:p>
            <a:pPr marL="342900" lvl="0" indent="-342900" algn="just">
              <a:spcBef>
                <a:spcPts val="0"/>
              </a:spcBef>
              <a:spcAft>
                <a:spcPts val="0"/>
              </a:spcAft>
              <a:buClr>
                <a:srgbClr val="FF9900"/>
              </a:buClr>
              <a:buFont typeface="Wingdings" panose="05000000000000000000" pitchFamily="2" charset="2"/>
              <a:buChar char="§"/>
              <a:defRPr/>
            </a:pPr>
            <a:r>
              <a:rPr lang="en-US" altLang="zh-CN" sz="2500" dirty="0">
                <a:solidFill>
                  <a:prstClr val="white"/>
                </a:solidFill>
                <a:effectLst>
                  <a:outerShdw blurRad="38100" dist="38100" dir="2700000" algn="tl">
                    <a:srgbClr val="000000"/>
                  </a:outerShdw>
                </a:effectLst>
                <a:latin typeface="Calibri"/>
                <a:cs typeface="Times New Roman" pitchFamily="18" charset="0"/>
              </a:rPr>
              <a:t>Luke 5:32 - Jesus declares, “I have not come to call the righteous, but sinners, to repentance.” Here repentance is evidently a synonym for faith (or salvation through faith). The whole tenor of Jesus' ministry was to call men to faith in the gospel, thus He says, "Repent and believe in the gospel" (Mark 1:15). </a:t>
            </a:r>
            <a:endParaRPr lang="en-US" sz="2500" dirty="0">
              <a:solidFill>
                <a:schemeClr val="bg1"/>
              </a:solidFill>
              <a:effectLst>
                <a:outerShdw blurRad="38100" dist="38100" dir="2700000" algn="tl">
                  <a:srgbClr val="000000"/>
                </a:outerShdw>
              </a:effectLst>
              <a:latin typeface="+mn-lt"/>
              <a:cs typeface="Times New Roman" pitchFamily="18" charset="0"/>
            </a:endParaRPr>
          </a:p>
        </p:txBody>
      </p:sp>
      <p:sp>
        <p:nvSpPr>
          <p:cNvPr id="7" name="Rectangle 2"/>
          <p:cNvSpPr>
            <a:spLocks noChangeArrowheads="1"/>
          </p:cNvSpPr>
          <p:nvPr/>
        </p:nvSpPr>
        <p:spPr bwMode="auto">
          <a:xfrm>
            <a:off x="1638300" y="152400"/>
            <a:ext cx="5867400" cy="609600"/>
          </a:xfrm>
          <a:prstGeom prst="rect">
            <a:avLst/>
          </a:prstGeom>
          <a:noFill/>
          <a:ln w="9525">
            <a:noFill/>
            <a:miter lim="800000"/>
            <a:headEnd/>
            <a:tailEnd/>
          </a:ln>
          <a:effectLst/>
        </p:spPr>
        <p:txBody>
          <a:bodyPr anchor="ctr"/>
          <a:lstStyle/>
          <a:p>
            <a:pPr algn="ctr">
              <a:defRPr/>
            </a:pPr>
            <a:r>
              <a:rPr lang="en-US" sz="1600" dirty="0" smtClean="0">
                <a:solidFill>
                  <a:schemeClr val="bg1"/>
                </a:solidFill>
                <a:latin typeface="+mn-lt"/>
              </a:rPr>
              <a:t>Dr. Jim McGowan – Dispensationalism</a:t>
            </a:r>
            <a:r>
              <a:rPr lang="en-US" sz="1600" dirty="0" smtClean="0">
                <a:solidFill>
                  <a:schemeClr val="bg1"/>
                </a:solidFill>
                <a:effectLst>
                  <a:outerShdw blurRad="38100" dist="38100" dir="2700000" algn="tl">
                    <a:srgbClr val="000000"/>
                  </a:outerShdw>
                </a:effectLst>
                <a:latin typeface="+mn-lt"/>
              </a:rPr>
              <a:t> </a:t>
            </a:r>
            <a:r>
              <a:rPr lang="en-US" sz="1600" dirty="0" smtClean="0">
                <a:solidFill>
                  <a:schemeClr val="bg1"/>
                </a:solidFill>
                <a:latin typeface="+mn-lt"/>
              </a:rPr>
              <a:t>and the Nature of the Church: Are Repentance and Confession “Requirements” for Salvation?</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0" y="152400"/>
            <a:ext cx="878441" cy="82296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770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57703">
                                            <p:txEl>
                                              <p:pRg st="0" end="0"/>
                                            </p:txEl>
                                          </p:spTgt>
                                        </p:tgtEl>
                                        <p:attrNameLst>
                                          <p:attrName>ppt_c</p:attrName>
                                        </p:attrNameLst>
                                      </p:cBhvr>
                                      <p:to>
                                        <a:srgbClr val="B2B2B2"/>
                                      </p:to>
                                    </p:animClr>
                                  </p:subTnLst>
                                </p:cTn>
                              </p:par>
                              <p:par>
                                <p:cTn id="7" presetID="1" presetClass="entr" presetSubtype="0" fill="hold" nodeType="withEffect">
                                  <p:stCondLst>
                                    <p:cond delay="0"/>
                                  </p:stCondLst>
                                  <p:childTnLst>
                                    <p:set>
                                      <p:cBhvr>
                                        <p:cTn id="8" dur="1" fill="hold">
                                          <p:stCondLst>
                                            <p:cond delay="0"/>
                                          </p:stCondLst>
                                        </p:cTn>
                                        <p:tgtEl>
                                          <p:spTgt spid="15770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57703">
                                            <p:txEl>
                                              <p:pRg st="1" end="1"/>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770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77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41" name="Text Box 13"/>
          <p:cNvSpPr txBox="1">
            <a:spLocks noChangeArrowheads="1"/>
          </p:cNvSpPr>
          <p:nvPr/>
        </p:nvSpPr>
        <p:spPr bwMode="auto">
          <a:xfrm>
            <a:off x="152400" y="1066800"/>
            <a:ext cx="8839200" cy="5524589"/>
          </a:xfrm>
          <a:prstGeom prst="rect">
            <a:avLst/>
          </a:prstGeom>
          <a:noFill/>
          <a:ln w="9525">
            <a:noFill/>
            <a:miter lim="800000"/>
            <a:headEnd/>
            <a:tailEnd/>
          </a:ln>
          <a:effectLst/>
        </p:spPr>
        <p:txBody>
          <a:bodyPr wrap="square">
            <a:spAutoFit/>
          </a:bodyPr>
          <a:lstStyle/>
          <a:p>
            <a:pPr>
              <a:spcBef>
                <a:spcPts val="0"/>
              </a:spcBef>
              <a:spcAft>
                <a:spcPts val="600"/>
              </a:spcAft>
              <a:buClr>
                <a:srgbClr val="FF9900"/>
              </a:buClr>
              <a:buSzPct val="100000"/>
              <a:defRPr/>
            </a:pPr>
            <a:r>
              <a:rPr lang="en-US" sz="2600" dirty="0">
                <a:solidFill>
                  <a:prstClr val="white"/>
                </a:solidFill>
                <a:effectLst>
                  <a:outerShdw blurRad="38100" dist="38100" dir="2700000" algn="tl">
                    <a:srgbClr val="000000"/>
                  </a:outerShdw>
                </a:effectLst>
                <a:latin typeface="Calibri"/>
                <a:cs typeface="Times New Roman" pitchFamily="18" charset="0"/>
              </a:rPr>
              <a:t>Examples </a:t>
            </a:r>
            <a:r>
              <a:rPr lang="en-US" sz="2600" dirty="0" smtClean="0">
                <a:solidFill>
                  <a:prstClr val="white"/>
                </a:solidFill>
                <a:effectLst>
                  <a:outerShdw blurRad="38100" dist="38100" dir="2700000" algn="tl">
                    <a:srgbClr val="000000"/>
                  </a:outerShdw>
                </a:effectLst>
                <a:latin typeface="Calibri"/>
                <a:cs typeface="Times New Roman" pitchFamily="18" charset="0"/>
              </a:rPr>
              <a:t>continued:</a:t>
            </a:r>
            <a:endParaRPr lang="en-US" altLang="zh-CN" sz="2600" dirty="0" smtClean="0">
              <a:solidFill>
                <a:schemeClr val="bg1"/>
              </a:solidFill>
              <a:effectLst>
                <a:outerShdw blurRad="38100" dist="38100" dir="2700000" algn="tl">
                  <a:srgbClr val="000000"/>
                </a:outerShdw>
              </a:effectLst>
              <a:latin typeface="+mn-lt"/>
              <a:cs typeface="Times New Roman" pitchFamily="18" charset="0"/>
            </a:endParaRPr>
          </a:p>
          <a:p>
            <a:pPr marL="342900" indent="-342900">
              <a:spcBef>
                <a:spcPts val="0"/>
              </a:spcBef>
              <a:spcAft>
                <a:spcPts val="600"/>
              </a:spcAft>
              <a:buClr>
                <a:srgbClr val="FF9900"/>
              </a:buClr>
              <a:buSzPct val="100000"/>
              <a:buFont typeface="Wingdings" panose="05000000000000000000" pitchFamily="2" charset="2"/>
              <a:buChar char="§"/>
              <a:defRPr/>
            </a:pPr>
            <a:r>
              <a:rPr lang="en-US" altLang="zh-CN" sz="2600" dirty="0" smtClean="0">
                <a:solidFill>
                  <a:schemeClr val="bg1"/>
                </a:solidFill>
                <a:effectLst>
                  <a:outerShdw blurRad="38100" dist="38100" dir="2700000" algn="tl">
                    <a:srgbClr val="000000"/>
                  </a:outerShdw>
                </a:effectLst>
                <a:latin typeface="+mn-lt"/>
                <a:cs typeface="Times New Roman" pitchFamily="18" charset="0"/>
              </a:rPr>
              <a:t>Acts </a:t>
            </a:r>
            <a:r>
              <a:rPr lang="en-US" altLang="zh-CN" sz="2600" dirty="0">
                <a:solidFill>
                  <a:schemeClr val="bg1"/>
                </a:solidFill>
                <a:effectLst>
                  <a:outerShdw blurRad="38100" dist="38100" dir="2700000" algn="tl">
                    <a:srgbClr val="000000"/>
                  </a:outerShdw>
                </a:effectLst>
                <a:latin typeface="+mn-lt"/>
                <a:cs typeface="Times New Roman" pitchFamily="18" charset="0"/>
              </a:rPr>
              <a:t>11:18 - the apostles declare, “God has also granted to the Gentiles repentance to life.” It is clear from the context that “repentance to life” refers to the Gentiles' faith in Christ (10:43; 11:17). </a:t>
            </a:r>
          </a:p>
          <a:p>
            <a:pPr marL="342900" indent="-342900">
              <a:spcBef>
                <a:spcPts val="0"/>
              </a:spcBef>
              <a:spcAft>
                <a:spcPts val="600"/>
              </a:spcAft>
              <a:buClr>
                <a:srgbClr val="FF9900"/>
              </a:buClr>
              <a:buSzPct val="100000"/>
              <a:buFont typeface="Wingdings" panose="05000000000000000000" pitchFamily="2" charset="2"/>
              <a:buChar char="§"/>
              <a:defRPr/>
            </a:pPr>
            <a:r>
              <a:rPr lang="en-US" altLang="zh-CN" sz="2600" dirty="0" smtClean="0">
                <a:solidFill>
                  <a:schemeClr val="bg1"/>
                </a:solidFill>
                <a:effectLst>
                  <a:outerShdw blurRad="38100" dist="38100" dir="2700000" algn="tl">
                    <a:srgbClr val="000000"/>
                  </a:outerShdw>
                </a:effectLst>
                <a:latin typeface="+mn-lt"/>
                <a:cs typeface="Times New Roman" pitchFamily="18" charset="0"/>
              </a:rPr>
              <a:t>Consider </a:t>
            </a:r>
            <a:r>
              <a:rPr lang="en-US" altLang="zh-CN" sz="2600" dirty="0">
                <a:solidFill>
                  <a:schemeClr val="bg1"/>
                </a:solidFill>
                <a:effectLst>
                  <a:outerShdw blurRad="38100" dist="38100" dir="2700000" algn="tl">
                    <a:srgbClr val="000000"/>
                  </a:outerShdw>
                </a:effectLst>
                <a:latin typeface="+mn-lt"/>
                <a:cs typeface="Times New Roman" pitchFamily="18" charset="0"/>
              </a:rPr>
              <a:t>also: Acts 10:43 with 11:17-18; 13:38-39 with 2:38 also note 16:31 which uses “believe” alone.  </a:t>
            </a:r>
          </a:p>
          <a:p>
            <a:pPr marL="342900" indent="-342900">
              <a:spcBef>
                <a:spcPts val="0"/>
              </a:spcBef>
              <a:spcAft>
                <a:spcPts val="600"/>
              </a:spcAft>
              <a:buClr>
                <a:srgbClr val="FF9900"/>
              </a:buClr>
              <a:buSzPct val="100000"/>
              <a:buFont typeface="Wingdings" panose="05000000000000000000" pitchFamily="2" charset="2"/>
              <a:buChar char="§"/>
              <a:defRPr/>
            </a:pPr>
            <a:r>
              <a:rPr lang="en-US" altLang="zh-CN" sz="2600" dirty="0" smtClean="0">
                <a:solidFill>
                  <a:schemeClr val="bg1"/>
                </a:solidFill>
                <a:effectLst>
                  <a:outerShdw blurRad="38100" dist="38100" dir="2700000" algn="tl">
                    <a:srgbClr val="000000"/>
                  </a:outerShdw>
                </a:effectLst>
                <a:latin typeface="+mn-lt"/>
                <a:cs typeface="Times New Roman" pitchFamily="18" charset="0"/>
              </a:rPr>
              <a:t>2 </a:t>
            </a:r>
            <a:r>
              <a:rPr lang="en-US" altLang="zh-CN" sz="2600" dirty="0">
                <a:solidFill>
                  <a:schemeClr val="bg1"/>
                </a:solidFill>
                <a:effectLst>
                  <a:outerShdw blurRad="38100" dist="38100" dir="2700000" algn="tl">
                    <a:srgbClr val="000000"/>
                  </a:outerShdw>
                </a:effectLst>
                <a:latin typeface="+mn-lt"/>
                <a:cs typeface="Times New Roman" pitchFamily="18" charset="0"/>
              </a:rPr>
              <a:t>Peter 3:9 – “The Lord…is not willing that any should perish but that all should come to repentance.”  Here one clearly sees the convergence of repentance and faith.  Men will perish unless they come to faith in Christ, but men will not come to faith in Christ unless there is a change of attitude (mind) about Him and His promises.</a:t>
            </a:r>
          </a:p>
        </p:txBody>
      </p:sp>
      <p:sp>
        <p:nvSpPr>
          <p:cNvPr id="5" name="Rectangle 2"/>
          <p:cNvSpPr>
            <a:spLocks noChangeArrowheads="1"/>
          </p:cNvSpPr>
          <p:nvPr/>
        </p:nvSpPr>
        <p:spPr bwMode="auto">
          <a:xfrm>
            <a:off x="1638300" y="152400"/>
            <a:ext cx="5867400" cy="609600"/>
          </a:xfrm>
          <a:prstGeom prst="rect">
            <a:avLst/>
          </a:prstGeom>
          <a:noFill/>
          <a:ln w="9525">
            <a:noFill/>
            <a:miter lim="800000"/>
            <a:headEnd/>
            <a:tailEnd/>
          </a:ln>
          <a:effectLst/>
        </p:spPr>
        <p:txBody>
          <a:bodyPr anchor="ctr"/>
          <a:lstStyle/>
          <a:p>
            <a:pPr algn="ctr">
              <a:defRPr/>
            </a:pPr>
            <a:r>
              <a:rPr lang="en-US" sz="1600" dirty="0" smtClean="0">
                <a:solidFill>
                  <a:schemeClr val="bg1"/>
                </a:solidFill>
                <a:latin typeface="+mn-lt"/>
              </a:rPr>
              <a:t>Dr. Jim McGowan – Dispensationalism</a:t>
            </a:r>
            <a:r>
              <a:rPr lang="en-US" sz="1600" dirty="0" smtClean="0">
                <a:solidFill>
                  <a:schemeClr val="bg1"/>
                </a:solidFill>
                <a:effectLst>
                  <a:outerShdw blurRad="38100" dist="38100" dir="2700000" algn="tl">
                    <a:srgbClr val="000000"/>
                  </a:outerShdw>
                </a:effectLst>
                <a:latin typeface="+mn-lt"/>
              </a:rPr>
              <a:t> </a:t>
            </a:r>
            <a:r>
              <a:rPr lang="en-US" sz="1600" dirty="0" smtClean="0">
                <a:solidFill>
                  <a:schemeClr val="bg1"/>
                </a:solidFill>
                <a:latin typeface="+mn-lt"/>
              </a:rPr>
              <a:t>and the Nature of the Church: Are Repentance and Confession “Requirements” for Salvation?</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0" y="152400"/>
            <a:ext cx="878441" cy="82296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374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74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3741">
                                            <p:txEl>
                                              <p:pRg st="1" end="1"/>
                                            </p:txEl>
                                          </p:spTgt>
                                        </p:tgtEl>
                                        <p:attrNameLst>
                                          <p:attrName>ppt_c</p:attrName>
                                        </p:attrNameLst>
                                      </p:cBhvr>
                                      <p:to>
                                        <a:srgbClr val="87828C"/>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374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73741">
                                            <p:txEl>
                                              <p:pRg st="2" end="2"/>
                                            </p:txEl>
                                          </p:spTgt>
                                        </p:tgtEl>
                                        <p:attrNameLst>
                                          <p:attrName>ppt_c</p:attrName>
                                        </p:attrNameLst>
                                      </p:cBhvr>
                                      <p:to>
                                        <a:srgbClr val="87828C"/>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374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533400" y="152400"/>
            <a:ext cx="8229600" cy="792162"/>
          </a:xfrm>
        </p:spPr>
        <p:txBody>
          <a:bodyPr/>
          <a:lstStyle/>
          <a:p>
            <a:pPr marL="573088" indent="-573088" eaLnBrk="1" hangingPunct="1">
              <a:defRPr/>
            </a:pPr>
            <a:r>
              <a:rPr lang="en-US" altLang="en-US" sz="3600" dirty="0" smtClean="0">
                <a:solidFill>
                  <a:srgbClr val="00FFFF"/>
                </a:solidFill>
                <a:effectLst>
                  <a:outerShdw blurRad="38100" dist="38100" dir="2700000" algn="tl">
                    <a:srgbClr val="000000">
                      <a:alpha val="43137"/>
                    </a:srgbClr>
                  </a:outerShdw>
                </a:effectLst>
                <a:latin typeface="+mn-lt"/>
              </a:rPr>
              <a:t>Repentance</a:t>
            </a:r>
            <a:endParaRPr lang="en-US" altLang="en-US" sz="3600" dirty="0">
              <a:solidFill>
                <a:srgbClr val="00FFFF"/>
              </a:solidFill>
              <a:effectLst>
                <a:outerShdw blurRad="38100" dist="38100" dir="2700000" algn="tl">
                  <a:srgbClr val="000000">
                    <a:alpha val="43137"/>
                  </a:srgbClr>
                </a:outerShdw>
              </a:effectLst>
              <a:latin typeface="+mn-lt"/>
            </a:endParaRPr>
          </a:p>
        </p:txBody>
      </p:sp>
      <p:sp>
        <p:nvSpPr>
          <p:cNvPr id="5" name="Rectangle 3"/>
          <p:cNvSpPr txBox="1">
            <a:spLocks/>
          </p:cNvSpPr>
          <p:nvPr/>
        </p:nvSpPr>
        <p:spPr bwMode="auto">
          <a:xfrm>
            <a:off x="342900" y="914400"/>
            <a:ext cx="8458200" cy="5638800"/>
          </a:xfrm>
          <a:prstGeom prst="rect">
            <a:avLst/>
          </a:prstGeom>
          <a:noFill/>
          <a:ln>
            <a:noFill/>
          </a:ln>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1963" indent="-461963" eaLnBrk="1" hangingPunct="1">
              <a:spcBef>
                <a:spcPts val="0"/>
              </a:spcBef>
              <a:spcAft>
                <a:spcPts val="600"/>
              </a:spcAft>
              <a:buClr>
                <a:srgbClr val="00FFFF"/>
              </a:buClr>
              <a:buFont typeface="+mj-lt"/>
              <a:buAutoNum type="alphaUcPeriod"/>
              <a:defRPr/>
            </a:pPr>
            <a:r>
              <a:rPr lang="en-US" altLang="en-US" sz="2600" dirty="0">
                <a:solidFill>
                  <a:schemeClr val="bg1"/>
                </a:solidFill>
              </a:rPr>
              <a:t>What repentance means</a:t>
            </a:r>
          </a:p>
          <a:p>
            <a:pPr marL="914400" lvl="1" indent="-452438" eaLnBrk="1" hangingPunct="1">
              <a:spcBef>
                <a:spcPts val="0"/>
              </a:spcBef>
              <a:spcAft>
                <a:spcPts val="600"/>
              </a:spcAft>
              <a:buClr>
                <a:srgbClr val="FF99FF"/>
              </a:buClr>
              <a:buAutoNum type="arabicPeriod"/>
              <a:defRPr/>
            </a:pPr>
            <a:r>
              <a:rPr lang="en-US" altLang="en-US" sz="2600" dirty="0" err="1" smtClean="0">
                <a:solidFill>
                  <a:schemeClr val="bg1"/>
                </a:solidFill>
              </a:rPr>
              <a:t>Metanoeō</a:t>
            </a:r>
            <a:r>
              <a:rPr lang="en-US" altLang="en-US" sz="2600" dirty="0" smtClean="0">
                <a:solidFill>
                  <a:schemeClr val="bg1"/>
                </a:solidFill>
              </a:rPr>
              <a:t> / </a:t>
            </a:r>
            <a:r>
              <a:rPr lang="en-US" altLang="en-US" sz="2600" dirty="0" err="1" smtClean="0">
                <a:solidFill>
                  <a:schemeClr val="bg1"/>
                </a:solidFill>
              </a:rPr>
              <a:t>metanoia</a:t>
            </a:r>
            <a:endParaRPr lang="en-US" altLang="en-US" sz="2600" dirty="0" smtClean="0">
              <a:solidFill>
                <a:schemeClr val="bg1"/>
              </a:solidFill>
            </a:endParaRPr>
          </a:p>
          <a:p>
            <a:pPr marL="914400" lvl="1" indent="-452438" eaLnBrk="1" hangingPunct="1">
              <a:spcBef>
                <a:spcPts val="0"/>
              </a:spcBef>
              <a:spcAft>
                <a:spcPts val="600"/>
              </a:spcAft>
              <a:buClr>
                <a:srgbClr val="FF99FF"/>
              </a:buClr>
              <a:buAutoNum type="arabicPeriod"/>
              <a:defRPr/>
            </a:pPr>
            <a:r>
              <a:rPr lang="en-US" altLang="en-US" sz="2600" i="1" dirty="0" smtClean="0">
                <a:solidFill>
                  <a:schemeClr val="bg1"/>
                </a:solidFill>
              </a:rPr>
              <a:t>Meta</a:t>
            </a:r>
            <a:r>
              <a:rPr lang="en-US" altLang="en-US" sz="2600" dirty="0" smtClean="0">
                <a:solidFill>
                  <a:schemeClr val="bg1"/>
                </a:solidFill>
              </a:rPr>
              <a:t> = change (</a:t>
            </a:r>
            <a:r>
              <a:rPr lang="en-US" altLang="en-US" sz="2600" dirty="0" err="1" smtClean="0">
                <a:solidFill>
                  <a:schemeClr val="bg1"/>
                </a:solidFill>
              </a:rPr>
              <a:t>exs</a:t>
            </a:r>
            <a:r>
              <a:rPr lang="en-US" altLang="en-US" sz="2600" dirty="0" smtClean="0">
                <a:solidFill>
                  <a:schemeClr val="bg1"/>
                </a:solidFill>
              </a:rPr>
              <a:t>: metabolism, metamorphosis, metastasize</a:t>
            </a:r>
          </a:p>
          <a:p>
            <a:pPr marL="914400" lvl="1" indent="-452438" eaLnBrk="1" hangingPunct="1">
              <a:spcBef>
                <a:spcPts val="0"/>
              </a:spcBef>
              <a:spcAft>
                <a:spcPts val="600"/>
              </a:spcAft>
              <a:buClr>
                <a:srgbClr val="FF99FF"/>
              </a:buClr>
              <a:buAutoNum type="arabicPeriod"/>
              <a:defRPr/>
            </a:pPr>
            <a:r>
              <a:rPr lang="en-US" altLang="en-US" sz="2600" i="1" dirty="0" err="1">
                <a:solidFill>
                  <a:schemeClr val="bg1"/>
                </a:solidFill>
              </a:rPr>
              <a:t>Noeō</a:t>
            </a:r>
            <a:r>
              <a:rPr lang="en-US" altLang="en-US" sz="2600" dirty="0">
                <a:solidFill>
                  <a:schemeClr val="bg1"/>
                </a:solidFill>
              </a:rPr>
              <a:t> = notion = mind</a:t>
            </a:r>
          </a:p>
          <a:p>
            <a:pPr marL="914400" lvl="1" indent="-452438" eaLnBrk="1" hangingPunct="1">
              <a:spcBef>
                <a:spcPts val="0"/>
              </a:spcBef>
              <a:spcAft>
                <a:spcPts val="600"/>
              </a:spcAft>
              <a:buClr>
                <a:srgbClr val="FF99FF"/>
              </a:buClr>
              <a:buAutoNum type="arabicPeriod"/>
              <a:defRPr/>
            </a:pPr>
            <a:r>
              <a:rPr lang="en-US" altLang="en-US" sz="2600" dirty="0">
                <a:solidFill>
                  <a:schemeClr val="bg1"/>
                </a:solidFill>
              </a:rPr>
              <a:t>“Change of mind”</a:t>
            </a:r>
          </a:p>
          <a:p>
            <a:pPr marL="914400" lvl="1" indent="-452438" eaLnBrk="1" hangingPunct="1">
              <a:spcBef>
                <a:spcPts val="0"/>
              </a:spcBef>
              <a:spcAft>
                <a:spcPts val="600"/>
              </a:spcAft>
              <a:buClr>
                <a:srgbClr val="FF99FF"/>
              </a:buClr>
              <a:buAutoNum type="arabicPeriod"/>
              <a:defRPr/>
            </a:pPr>
            <a:r>
              <a:rPr lang="en-US" altLang="en-US" sz="2600" dirty="0">
                <a:solidFill>
                  <a:schemeClr val="bg1"/>
                </a:solidFill>
              </a:rPr>
              <a:t>Change mind about whatever is preventing someone from trusting in Christ alone</a:t>
            </a:r>
          </a:p>
          <a:p>
            <a:pPr marL="914400" lvl="1" indent="-452438" eaLnBrk="1" hangingPunct="1">
              <a:spcBef>
                <a:spcPts val="0"/>
              </a:spcBef>
              <a:spcAft>
                <a:spcPts val="600"/>
              </a:spcAft>
              <a:buClr>
                <a:srgbClr val="FF99FF"/>
              </a:buClr>
              <a:buAutoNum type="arabicPeriod"/>
              <a:defRPr/>
            </a:pPr>
            <a:r>
              <a:rPr lang="en-US" altLang="en-US" sz="2600" dirty="0">
                <a:solidFill>
                  <a:schemeClr val="bg1"/>
                </a:solidFill>
              </a:rPr>
              <a:t>Synonym for faith (Acts 2:38; 3:19; 17:30; 2 Pet 3:9)</a:t>
            </a:r>
          </a:p>
          <a:p>
            <a:pPr marL="461963" indent="-461963" eaLnBrk="1" hangingPunct="1">
              <a:spcBef>
                <a:spcPts val="0"/>
              </a:spcBef>
              <a:spcAft>
                <a:spcPts val="600"/>
              </a:spcAft>
              <a:buClr>
                <a:srgbClr val="00FFFF"/>
              </a:buClr>
              <a:buFont typeface="+mj-lt"/>
              <a:buAutoNum type="alphaUcPeriod"/>
              <a:defRPr/>
            </a:pPr>
            <a:r>
              <a:rPr lang="en-US" altLang="en-US" sz="2600" b="1" u="sng" dirty="0">
                <a:solidFill>
                  <a:srgbClr val="FFFFCC"/>
                </a:solidFill>
              </a:rPr>
              <a:t>What repentance does </a:t>
            </a:r>
            <a:r>
              <a:rPr lang="en-US" altLang="en-US" sz="2600" b="1" u="sng" dirty="0" smtClean="0">
                <a:solidFill>
                  <a:srgbClr val="FFFFCC"/>
                </a:solidFill>
              </a:rPr>
              <a:t>NOT </a:t>
            </a:r>
            <a:r>
              <a:rPr lang="en-US" altLang="en-US" sz="2600" b="1" u="sng" dirty="0">
                <a:solidFill>
                  <a:srgbClr val="FFFFCC"/>
                </a:solidFill>
              </a:rPr>
              <a:t>mean</a:t>
            </a:r>
          </a:p>
          <a:p>
            <a:pPr marL="914400" lvl="1" indent="-452438" eaLnBrk="1" hangingPunct="1">
              <a:spcBef>
                <a:spcPts val="0"/>
              </a:spcBef>
              <a:spcAft>
                <a:spcPts val="600"/>
              </a:spcAft>
              <a:buClr>
                <a:srgbClr val="FF99FF"/>
              </a:buClr>
              <a:buFont typeface="Arial" panose="020B0604020202020204" pitchFamily="34" charset="0"/>
              <a:buAutoNum type="arabicPeriod"/>
              <a:defRPr/>
            </a:pPr>
            <a:r>
              <a:rPr lang="en-US" altLang="en-US" sz="2600" dirty="0">
                <a:solidFill>
                  <a:schemeClr val="bg1"/>
                </a:solidFill>
              </a:rPr>
              <a:t>Feeling sorry or guilty (Heb 12:17; </a:t>
            </a:r>
            <a:r>
              <a:rPr lang="en-US" altLang="en-US" sz="2600" i="1" dirty="0" err="1">
                <a:solidFill>
                  <a:schemeClr val="bg1"/>
                </a:solidFill>
              </a:rPr>
              <a:t>metamelomai</a:t>
            </a:r>
            <a:r>
              <a:rPr lang="en-US" altLang="en-US" sz="2600" dirty="0">
                <a:solidFill>
                  <a:schemeClr val="bg1"/>
                </a:solidFill>
              </a:rPr>
              <a:t>)</a:t>
            </a:r>
          </a:p>
          <a:p>
            <a:pPr marL="914400" lvl="1" indent="-452438" eaLnBrk="1" hangingPunct="1">
              <a:spcBef>
                <a:spcPts val="0"/>
              </a:spcBef>
              <a:spcAft>
                <a:spcPts val="600"/>
              </a:spcAft>
              <a:buClr>
                <a:srgbClr val="FF99FF"/>
              </a:buClr>
              <a:buFont typeface="Arial" panose="020B0604020202020204" pitchFamily="34" charset="0"/>
              <a:buAutoNum type="arabicPeriod"/>
              <a:defRPr/>
            </a:pPr>
            <a:r>
              <a:rPr lang="en-US" altLang="en-US" sz="2600" dirty="0">
                <a:solidFill>
                  <a:schemeClr val="bg1"/>
                </a:solidFill>
              </a:rPr>
              <a:t>Turning from sin (John 4:10, 17-19)</a:t>
            </a:r>
          </a:p>
        </p:txBody>
      </p:sp>
    </p:spTree>
    <p:extLst>
      <p:ext uri="{BB962C8B-B14F-4D97-AF65-F5344CB8AC3E}">
        <p14:creationId xmlns:p14="http://schemas.microsoft.com/office/powerpoint/2010/main" val="3057399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533400" y="152400"/>
            <a:ext cx="8229600" cy="792162"/>
          </a:xfrm>
        </p:spPr>
        <p:txBody>
          <a:bodyPr/>
          <a:lstStyle/>
          <a:p>
            <a:pPr marL="573088" indent="-573088" eaLnBrk="1" hangingPunct="1">
              <a:defRPr/>
            </a:pPr>
            <a:r>
              <a:rPr lang="en-US" altLang="en-US" sz="3600" dirty="0" smtClean="0">
                <a:solidFill>
                  <a:srgbClr val="00FFFF"/>
                </a:solidFill>
                <a:effectLst>
                  <a:outerShdw blurRad="38100" dist="38100" dir="2700000" algn="tl">
                    <a:srgbClr val="000000">
                      <a:alpha val="43137"/>
                    </a:srgbClr>
                  </a:outerShdw>
                </a:effectLst>
                <a:latin typeface="+mn-lt"/>
              </a:rPr>
              <a:t>Repentance</a:t>
            </a:r>
            <a:endParaRPr lang="en-US" altLang="en-US" sz="3600" dirty="0">
              <a:solidFill>
                <a:srgbClr val="00FFFF"/>
              </a:solidFill>
              <a:effectLst>
                <a:outerShdw blurRad="38100" dist="38100" dir="2700000" algn="tl">
                  <a:srgbClr val="000000">
                    <a:alpha val="43137"/>
                  </a:srgbClr>
                </a:outerShdw>
              </a:effectLst>
              <a:latin typeface="+mn-lt"/>
            </a:endParaRPr>
          </a:p>
        </p:txBody>
      </p:sp>
      <p:sp>
        <p:nvSpPr>
          <p:cNvPr id="5" name="Rectangle 3"/>
          <p:cNvSpPr txBox="1">
            <a:spLocks/>
          </p:cNvSpPr>
          <p:nvPr/>
        </p:nvSpPr>
        <p:spPr bwMode="auto">
          <a:xfrm>
            <a:off x="342900" y="914400"/>
            <a:ext cx="8458200" cy="5638800"/>
          </a:xfrm>
          <a:prstGeom prst="rect">
            <a:avLst/>
          </a:prstGeom>
          <a:noFill/>
          <a:ln>
            <a:noFill/>
          </a:ln>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1963" indent="-461963" eaLnBrk="1" hangingPunct="1">
              <a:spcBef>
                <a:spcPts val="0"/>
              </a:spcBef>
              <a:spcAft>
                <a:spcPts val="600"/>
              </a:spcAft>
              <a:buClr>
                <a:srgbClr val="00FFFF"/>
              </a:buClr>
              <a:buFont typeface="+mj-lt"/>
              <a:buAutoNum type="alphaUcPeriod"/>
              <a:defRPr/>
            </a:pPr>
            <a:r>
              <a:rPr lang="en-US" altLang="en-US" sz="2600" dirty="0">
                <a:solidFill>
                  <a:schemeClr val="bg1"/>
                </a:solidFill>
              </a:rPr>
              <a:t>What repentance means</a:t>
            </a:r>
          </a:p>
          <a:p>
            <a:pPr marL="914400" lvl="1" indent="-452438" eaLnBrk="1" hangingPunct="1">
              <a:spcBef>
                <a:spcPts val="0"/>
              </a:spcBef>
              <a:spcAft>
                <a:spcPts val="600"/>
              </a:spcAft>
              <a:buClr>
                <a:srgbClr val="FF99FF"/>
              </a:buClr>
              <a:buAutoNum type="arabicPeriod"/>
              <a:defRPr/>
            </a:pPr>
            <a:r>
              <a:rPr lang="en-US" altLang="en-US" sz="2600" dirty="0" err="1" smtClean="0">
                <a:solidFill>
                  <a:schemeClr val="bg1"/>
                </a:solidFill>
              </a:rPr>
              <a:t>Metanoeō</a:t>
            </a:r>
            <a:r>
              <a:rPr lang="en-US" altLang="en-US" sz="2600" dirty="0" smtClean="0">
                <a:solidFill>
                  <a:schemeClr val="bg1"/>
                </a:solidFill>
              </a:rPr>
              <a:t> / </a:t>
            </a:r>
            <a:r>
              <a:rPr lang="en-US" altLang="en-US" sz="2600" dirty="0" err="1" smtClean="0">
                <a:solidFill>
                  <a:schemeClr val="bg1"/>
                </a:solidFill>
              </a:rPr>
              <a:t>metanoia</a:t>
            </a:r>
            <a:endParaRPr lang="en-US" altLang="en-US" sz="2600" dirty="0" smtClean="0">
              <a:solidFill>
                <a:schemeClr val="bg1"/>
              </a:solidFill>
            </a:endParaRPr>
          </a:p>
          <a:p>
            <a:pPr marL="914400" lvl="1" indent="-452438" eaLnBrk="1" hangingPunct="1">
              <a:spcBef>
                <a:spcPts val="0"/>
              </a:spcBef>
              <a:spcAft>
                <a:spcPts val="600"/>
              </a:spcAft>
              <a:buClr>
                <a:srgbClr val="FF99FF"/>
              </a:buClr>
              <a:buAutoNum type="arabicPeriod"/>
              <a:defRPr/>
            </a:pPr>
            <a:r>
              <a:rPr lang="en-US" altLang="en-US" sz="2600" i="1" dirty="0" smtClean="0">
                <a:solidFill>
                  <a:schemeClr val="bg1"/>
                </a:solidFill>
              </a:rPr>
              <a:t>Meta</a:t>
            </a:r>
            <a:r>
              <a:rPr lang="en-US" altLang="en-US" sz="2600" dirty="0" smtClean="0">
                <a:solidFill>
                  <a:schemeClr val="bg1"/>
                </a:solidFill>
              </a:rPr>
              <a:t> = change (</a:t>
            </a:r>
            <a:r>
              <a:rPr lang="en-US" altLang="en-US" sz="2600" dirty="0" err="1" smtClean="0">
                <a:solidFill>
                  <a:schemeClr val="bg1"/>
                </a:solidFill>
              </a:rPr>
              <a:t>exs</a:t>
            </a:r>
            <a:r>
              <a:rPr lang="en-US" altLang="en-US" sz="2600" dirty="0" smtClean="0">
                <a:solidFill>
                  <a:schemeClr val="bg1"/>
                </a:solidFill>
              </a:rPr>
              <a:t>: metabolism, metamorphosis, metastasize</a:t>
            </a:r>
          </a:p>
          <a:p>
            <a:pPr marL="914400" lvl="1" indent="-452438" eaLnBrk="1" hangingPunct="1">
              <a:spcBef>
                <a:spcPts val="0"/>
              </a:spcBef>
              <a:spcAft>
                <a:spcPts val="600"/>
              </a:spcAft>
              <a:buClr>
                <a:srgbClr val="FF99FF"/>
              </a:buClr>
              <a:buAutoNum type="arabicPeriod"/>
              <a:defRPr/>
            </a:pPr>
            <a:r>
              <a:rPr lang="en-US" altLang="en-US" sz="2600" i="1" dirty="0" err="1">
                <a:solidFill>
                  <a:schemeClr val="bg1"/>
                </a:solidFill>
              </a:rPr>
              <a:t>Noeō</a:t>
            </a:r>
            <a:r>
              <a:rPr lang="en-US" altLang="en-US" sz="2600" dirty="0">
                <a:solidFill>
                  <a:schemeClr val="bg1"/>
                </a:solidFill>
              </a:rPr>
              <a:t> = notion = mind</a:t>
            </a:r>
          </a:p>
          <a:p>
            <a:pPr marL="914400" lvl="1" indent="-452438" eaLnBrk="1" hangingPunct="1">
              <a:spcBef>
                <a:spcPts val="0"/>
              </a:spcBef>
              <a:spcAft>
                <a:spcPts val="600"/>
              </a:spcAft>
              <a:buClr>
                <a:srgbClr val="FF99FF"/>
              </a:buClr>
              <a:buAutoNum type="arabicPeriod"/>
              <a:defRPr/>
            </a:pPr>
            <a:r>
              <a:rPr lang="en-US" altLang="en-US" sz="2600" dirty="0">
                <a:solidFill>
                  <a:schemeClr val="bg1"/>
                </a:solidFill>
              </a:rPr>
              <a:t>“Change of mind”</a:t>
            </a:r>
          </a:p>
          <a:p>
            <a:pPr marL="914400" lvl="1" indent="-452438" eaLnBrk="1" hangingPunct="1">
              <a:spcBef>
                <a:spcPts val="0"/>
              </a:spcBef>
              <a:spcAft>
                <a:spcPts val="600"/>
              </a:spcAft>
              <a:buClr>
                <a:srgbClr val="FF99FF"/>
              </a:buClr>
              <a:buAutoNum type="arabicPeriod"/>
              <a:defRPr/>
            </a:pPr>
            <a:r>
              <a:rPr lang="en-US" altLang="en-US" sz="2600" dirty="0">
                <a:solidFill>
                  <a:schemeClr val="bg1"/>
                </a:solidFill>
              </a:rPr>
              <a:t>Change mind about whatever is preventing someone from trusting in Christ alone</a:t>
            </a:r>
          </a:p>
          <a:p>
            <a:pPr marL="914400" lvl="1" indent="-452438" eaLnBrk="1" hangingPunct="1">
              <a:spcBef>
                <a:spcPts val="0"/>
              </a:spcBef>
              <a:spcAft>
                <a:spcPts val="600"/>
              </a:spcAft>
              <a:buClr>
                <a:srgbClr val="FF99FF"/>
              </a:buClr>
              <a:buAutoNum type="arabicPeriod"/>
              <a:defRPr/>
            </a:pPr>
            <a:r>
              <a:rPr lang="en-US" altLang="en-US" sz="2600" dirty="0">
                <a:solidFill>
                  <a:schemeClr val="bg1"/>
                </a:solidFill>
              </a:rPr>
              <a:t>Synonym for faith (Acts 2:38; 3:19; 17:30; 2 Pet 3:9)</a:t>
            </a:r>
          </a:p>
          <a:p>
            <a:pPr marL="461963" indent="-461963" eaLnBrk="1" hangingPunct="1">
              <a:spcBef>
                <a:spcPts val="0"/>
              </a:spcBef>
              <a:spcAft>
                <a:spcPts val="600"/>
              </a:spcAft>
              <a:buClr>
                <a:srgbClr val="00FFFF"/>
              </a:buClr>
              <a:buFont typeface="+mj-lt"/>
              <a:buAutoNum type="alphaUcPeriod"/>
              <a:defRPr/>
            </a:pPr>
            <a:r>
              <a:rPr lang="en-US" altLang="en-US" sz="2600" b="1" dirty="0">
                <a:solidFill>
                  <a:srgbClr val="FFFFCC"/>
                </a:solidFill>
              </a:rPr>
              <a:t>What repentance does </a:t>
            </a:r>
            <a:r>
              <a:rPr lang="en-US" altLang="en-US" sz="2600" b="1" dirty="0" smtClean="0">
                <a:solidFill>
                  <a:srgbClr val="FFFFCC"/>
                </a:solidFill>
              </a:rPr>
              <a:t>NOT </a:t>
            </a:r>
            <a:r>
              <a:rPr lang="en-US" altLang="en-US" sz="2600" b="1" dirty="0">
                <a:solidFill>
                  <a:srgbClr val="FFFFCC"/>
                </a:solidFill>
              </a:rPr>
              <a:t>mean</a:t>
            </a:r>
          </a:p>
          <a:p>
            <a:pPr marL="914400" lvl="1" indent="-452438" eaLnBrk="1" hangingPunct="1">
              <a:spcBef>
                <a:spcPts val="0"/>
              </a:spcBef>
              <a:spcAft>
                <a:spcPts val="600"/>
              </a:spcAft>
              <a:buClr>
                <a:srgbClr val="FF99FF"/>
              </a:buClr>
              <a:buFont typeface="Arial" panose="020B0604020202020204" pitchFamily="34" charset="0"/>
              <a:buAutoNum type="arabicPeriod"/>
              <a:defRPr/>
            </a:pPr>
            <a:r>
              <a:rPr lang="en-US" altLang="en-US" sz="2600" b="1" u="sng" dirty="0">
                <a:solidFill>
                  <a:srgbClr val="FFFFCC"/>
                </a:solidFill>
              </a:rPr>
              <a:t>Feeling sorry or guilty</a:t>
            </a:r>
            <a:r>
              <a:rPr lang="en-US" altLang="en-US" sz="2600" b="1" dirty="0">
                <a:solidFill>
                  <a:srgbClr val="FFFFCC"/>
                </a:solidFill>
              </a:rPr>
              <a:t> </a:t>
            </a:r>
            <a:r>
              <a:rPr lang="en-US" altLang="en-US" sz="2600" dirty="0">
                <a:solidFill>
                  <a:srgbClr val="FFFFCC"/>
                </a:solidFill>
              </a:rPr>
              <a:t>(Heb 12:17; </a:t>
            </a:r>
            <a:r>
              <a:rPr lang="en-US" altLang="en-US" sz="2600" i="1" dirty="0" err="1">
                <a:solidFill>
                  <a:srgbClr val="FFFFCC"/>
                </a:solidFill>
              </a:rPr>
              <a:t>meta</a:t>
            </a:r>
            <a:r>
              <a:rPr lang="en-US" altLang="en-US" sz="2600" b="1" i="1" u="sng" dirty="0" err="1">
                <a:solidFill>
                  <a:srgbClr val="FFC000"/>
                </a:solidFill>
              </a:rPr>
              <a:t>melo</a:t>
            </a:r>
            <a:r>
              <a:rPr lang="en-US" altLang="en-US" sz="2600" i="1" dirty="0" err="1">
                <a:solidFill>
                  <a:srgbClr val="FFFFCC"/>
                </a:solidFill>
              </a:rPr>
              <a:t>mai</a:t>
            </a:r>
            <a:r>
              <a:rPr lang="en-US" altLang="en-US" sz="2600" dirty="0">
                <a:solidFill>
                  <a:srgbClr val="FFFFCC"/>
                </a:solidFill>
              </a:rPr>
              <a:t>)</a:t>
            </a:r>
          </a:p>
          <a:p>
            <a:pPr marL="914400" lvl="1" indent="-452438" eaLnBrk="1" hangingPunct="1">
              <a:spcBef>
                <a:spcPts val="0"/>
              </a:spcBef>
              <a:spcAft>
                <a:spcPts val="600"/>
              </a:spcAft>
              <a:buClr>
                <a:srgbClr val="FF99FF"/>
              </a:buClr>
              <a:buFont typeface="Arial" panose="020B0604020202020204" pitchFamily="34" charset="0"/>
              <a:buAutoNum type="arabicPeriod"/>
              <a:defRPr/>
            </a:pPr>
            <a:r>
              <a:rPr lang="en-US" altLang="en-US" sz="2600" dirty="0">
                <a:solidFill>
                  <a:schemeClr val="bg1"/>
                </a:solidFill>
              </a:rPr>
              <a:t>Turning from sin (John 4:10, 17-19)</a:t>
            </a:r>
          </a:p>
        </p:txBody>
      </p:sp>
    </p:spTree>
    <p:extLst>
      <p:ext uri="{BB962C8B-B14F-4D97-AF65-F5344CB8AC3E}">
        <p14:creationId xmlns:p14="http://schemas.microsoft.com/office/powerpoint/2010/main" val="8141018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762000" y="990600"/>
            <a:ext cx="7620000" cy="3262432"/>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b="1" dirty="0" smtClean="0">
                <a:solidFill>
                  <a:srgbClr val="FFFFCC"/>
                </a:solidFill>
              </a:rPr>
              <a:t>Hebrews 12:17 </a:t>
            </a:r>
            <a:r>
              <a:rPr lang="en-US" altLang="en-US" sz="3600" b="1" dirty="0">
                <a:solidFill>
                  <a:srgbClr val="FFFFCC"/>
                </a:solidFill>
              </a:rPr>
              <a:t>(NASB)</a:t>
            </a:r>
          </a:p>
          <a:p>
            <a:pPr algn="just">
              <a:spcBef>
                <a:spcPts val="600"/>
              </a:spcBef>
              <a:spcAft>
                <a:spcPts val="600"/>
              </a:spcAft>
            </a:pPr>
            <a:r>
              <a:rPr lang="en-US" altLang="en-US" sz="3000" dirty="0" smtClean="0">
                <a:solidFill>
                  <a:schemeClr val="bg2"/>
                </a:solidFill>
              </a:rPr>
              <a:t>“</a:t>
            </a:r>
            <a:r>
              <a:rPr lang="en-US" sz="3200" dirty="0" smtClean="0">
                <a:solidFill>
                  <a:schemeClr val="bg2"/>
                </a:solidFill>
              </a:rPr>
              <a:t>For you know that even afterwards, when he desired to inherit the blessing, he was rejected, for he found </a:t>
            </a:r>
            <a:r>
              <a:rPr lang="en-US" sz="3200" b="1" u="sng" dirty="0" smtClean="0">
                <a:solidFill>
                  <a:srgbClr val="FFFFCC"/>
                </a:solidFill>
              </a:rPr>
              <a:t>no</a:t>
            </a:r>
            <a:r>
              <a:rPr lang="en-US" sz="3200" dirty="0" smtClean="0">
                <a:solidFill>
                  <a:schemeClr val="bg2"/>
                </a:solidFill>
              </a:rPr>
              <a:t> place for </a:t>
            </a:r>
            <a:r>
              <a:rPr lang="en-US" sz="3200" b="1" u="sng" dirty="0">
                <a:solidFill>
                  <a:srgbClr val="FFFFCC"/>
                </a:solidFill>
              </a:rPr>
              <a:t>repentance</a:t>
            </a:r>
            <a:r>
              <a:rPr lang="en-US" altLang="en-US" sz="3200" dirty="0" smtClean="0">
                <a:solidFill>
                  <a:schemeClr val="bg1"/>
                </a:solidFill>
                <a:effectLst>
                  <a:outerShdw blurRad="38100" dist="38100" dir="2700000" algn="tl">
                    <a:srgbClr val="000000">
                      <a:alpha val="43137"/>
                    </a:srgbClr>
                  </a:outerShdw>
                </a:effectLst>
              </a:rPr>
              <a:t> [</a:t>
            </a:r>
            <a:r>
              <a:rPr lang="en-US" altLang="en-US" sz="3200" i="1" dirty="0" err="1" smtClean="0">
                <a:solidFill>
                  <a:schemeClr val="bg1"/>
                </a:solidFill>
                <a:effectLst>
                  <a:outerShdw blurRad="38100" dist="38100" dir="2700000" algn="tl">
                    <a:srgbClr val="000000">
                      <a:alpha val="43137"/>
                    </a:srgbClr>
                  </a:outerShdw>
                </a:effectLst>
              </a:rPr>
              <a:t>metanoia</a:t>
            </a:r>
            <a:r>
              <a:rPr lang="en-US" altLang="en-US" sz="3200" dirty="0" smtClean="0">
                <a:solidFill>
                  <a:schemeClr val="bg1"/>
                </a:solidFill>
                <a:effectLst>
                  <a:outerShdw blurRad="38100" dist="38100" dir="2700000" algn="tl">
                    <a:srgbClr val="000000">
                      <a:alpha val="43137"/>
                    </a:srgbClr>
                  </a:outerShdw>
                </a:effectLst>
              </a:rPr>
              <a:t>]</a:t>
            </a:r>
            <a:r>
              <a:rPr lang="en-US" sz="3200" dirty="0" smtClean="0">
                <a:solidFill>
                  <a:schemeClr val="bg2"/>
                </a:solidFill>
              </a:rPr>
              <a:t>, though he sought for it with </a:t>
            </a:r>
            <a:r>
              <a:rPr lang="en-US" sz="3200" b="1" u="sng" dirty="0">
                <a:solidFill>
                  <a:srgbClr val="FFFFCC"/>
                </a:solidFill>
              </a:rPr>
              <a:t>tears</a:t>
            </a:r>
            <a:r>
              <a:rPr lang="en-US" altLang="en-US" sz="3000" dirty="0" smtClean="0">
                <a:solidFill>
                  <a:schemeClr val="bg2"/>
                </a:solidFill>
              </a:rPr>
              <a:t>.”</a:t>
            </a:r>
            <a:endParaRPr lang="en-US" altLang="en-US" sz="3000" dirty="0">
              <a:solidFill>
                <a:schemeClr val="bg2"/>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pPr eaLnBrk="1" hangingPunct="1">
              <a:defRPr/>
            </a:pPr>
            <a:r>
              <a:rPr lang="en-US" altLang="en-US" b="1" dirty="0">
                <a:solidFill>
                  <a:srgbClr val="00FFFF"/>
                </a:solidFill>
                <a:effectLst>
                  <a:outerShdw blurRad="38100" dist="38100" dir="2700000" algn="tl">
                    <a:srgbClr val="000000">
                      <a:alpha val="43137"/>
                    </a:srgbClr>
                  </a:outerShdw>
                </a:effectLst>
              </a:rPr>
              <a:t>Soteriology Overview</a:t>
            </a:r>
          </a:p>
        </p:txBody>
      </p:sp>
      <p:sp>
        <p:nvSpPr>
          <p:cNvPr id="4" name="Title 1"/>
          <p:cNvSpPr txBox="1">
            <a:spLocks/>
          </p:cNvSpPr>
          <p:nvPr/>
        </p:nvSpPr>
        <p:spPr bwMode="auto">
          <a:xfrm>
            <a:off x="381000" y="2857500"/>
            <a:ext cx="83820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857250" indent="-857250" eaLnBrk="1" hangingPunct="1">
              <a:lnSpc>
                <a:spcPct val="90000"/>
              </a:lnSpc>
              <a:spcBef>
                <a:spcPct val="20000"/>
              </a:spcBef>
              <a:defRPr/>
            </a:pPr>
            <a:r>
              <a:rPr lang="en-US" altLang="en-US" sz="3600" b="1" dirty="0" smtClean="0">
                <a:solidFill>
                  <a:srgbClr val="FFFFCC"/>
                </a:solidFill>
                <a:effectLst>
                  <a:outerShdw blurRad="38100" dist="38100" dir="2700000" algn="tl">
                    <a:srgbClr val="000000">
                      <a:alpha val="43137"/>
                    </a:srgbClr>
                  </a:outerShdw>
                </a:effectLst>
              </a:rPr>
              <a:t>V. God’s One Condition of Salvation</a:t>
            </a:r>
          </a:p>
          <a:p>
            <a:pPr marL="857250" indent="-857250" eaLnBrk="1" hangingPunct="1">
              <a:lnSpc>
                <a:spcPct val="90000"/>
              </a:lnSpc>
              <a:spcBef>
                <a:spcPct val="20000"/>
              </a:spcBef>
              <a:defRPr/>
            </a:pPr>
            <a:r>
              <a:rPr lang="en-US" altLang="en-US" sz="2800" b="1" dirty="0" smtClean="0">
                <a:solidFill>
                  <a:srgbClr val="FFFFCC"/>
                </a:solidFill>
                <a:effectLst>
                  <a:outerShdw blurRad="38100" dist="38100" dir="2700000" algn="tl">
                    <a:srgbClr val="000000">
                      <a:alpha val="43137"/>
                    </a:srgbClr>
                  </a:outerShdw>
                </a:effectLst>
              </a:rPr>
              <a:t>(Continued)</a:t>
            </a:r>
          </a:p>
        </p:txBody>
      </p:sp>
      <p:sp>
        <p:nvSpPr>
          <p:cNvPr id="6" name="Rectangle 5"/>
          <p:cNvSpPr/>
          <p:nvPr/>
        </p:nvSpPr>
        <p:spPr>
          <a:xfrm>
            <a:off x="2971800" y="1828800"/>
            <a:ext cx="3200400" cy="1046440"/>
          </a:xfrm>
          <a:prstGeom prst="rect">
            <a:avLst/>
          </a:prstGeom>
        </p:spPr>
        <p:txBody>
          <a:bodyPr wrap="square">
            <a:spAutoFit/>
          </a:bodyPr>
          <a:lstStyle/>
          <a:p>
            <a:r>
              <a:rPr lang="en-US" altLang="en-US" sz="4400" b="1" dirty="0" smtClean="0">
                <a:solidFill>
                  <a:srgbClr val="00FFFF"/>
                </a:solidFill>
                <a:effectLst>
                  <a:outerShdw blurRad="38100" dist="38100" dir="2700000" algn="tl">
                    <a:srgbClr val="000000">
                      <a:alpha val="43137"/>
                    </a:srgbClr>
                  </a:outerShdw>
                </a:effectLst>
                <a:latin typeface="Calibri"/>
                <a:ea typeface="+mj-ea"/>
                <a:cs typeface="+mj-cs"/>
              </a:rPr>
              <a:t>This Session</a:t>
            </a:r>
            <a:r>
              <a:rPr lang="en-US" altLang="en-US" sz="4400" b="1" dirty="0">
                <a:solidFill>
                  <a:srgbClr val="00FFFF"/>
                </a:solidFill>
                <a:effectLst>
                  <a:outerShdw blurRad="38100" dist="38100" dir="2700000" algn="tl">
                    <a:srgbClr val="000000">
                      <a:alpha val="43137"/>
                    </a:srgbClr>
                  </a:outerShdw>
                </a:effectLst>
                <a:latin typeface="Calibri"/>
                <a:ea typeface="+mj-ea"/>
                <a:cs typeface="+mj-cs"/>
              </a:rPr>
              <a:t/>
            </a:r>
            <a:br>
              <a:rPr lang="en-US" altLang="en-US" sz="4400" b="1" dirty="0">
                <a:solidFill>
                  <a:srgbClr val="00FFFF"/>
                </a:solidFill>
                <a:effectLst>
                  <a:outerShdw blurRad="38100" dist="38100" dir="2700000" algn="tl">
                    <a:srgbClr val="000000">
                      <a:alpha val="43137"/>
                    </a:srgbClr>
                  </a:outerShdw>
                </a:effectLst>
                <a:latin typeface="Calibri"/>
                <a:ea typeface="+mj-ea"/>
                <a:cs typeface="+mj-cs"/>
              </a:rPr>
            </a:br>
            <a:endParaRPr lang="en-US" dirty="0"/>
          </a:p>
        </p:txBody>
      </p:sp>
      <p:pic>
        <p:nvPicPr>
          <p:cNvPr id="7" name="Content Placeholder 6"/>
          <p:cNvPicPr>
            <a:picLocks noGrp="1" noChangeAspect="1" noChangeArrowheads="1"/>
          </p:cNvPicPr>
          <p:nvPr>
            <p:ph idx="4294967295"/>
          </p:nvPr>
        </p:nvPicPr>
        <p:blipFill>
          <a:blip r:embed="rId2" cstate="email">
            <a:extLst>
              <a:ext uri="{28A0092B-C50C-407E-A947-70E740481C1C}">
                <a14:useLocalDpi xmlns:a14="http://schemas.microsoft.com/office/drawing/2010/main"/>
              </a:ext>
            </a:extLst>
          </a:blip>
          <a:srcRect/>
          <a:stretch>
            <a:fillRect/>
          </a:stretch>
        </p:blipFill>
        <p:spPr>
          <a:xfrm flipH="1">
            <a:off x="3657600" y="4038600"/>
            <a:ext cx="1807617" cy="2498725"/>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54060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762000" y="1015181"/>
            <a:ext cx="7467600" cy="3262432"/>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b="1" dirty="0" smtClean="0">
                <a:solidFill>
                  <a:srgbClr val="FFFFCC"/>
                </a:solidFill>
              </a:rPr>
              <a:t>Matthew  27:3 </a:t>
            </a:r>
            <a:r>
              <a:rPr lang="en-US" altLang="en-US" sz="3600" b="1" dirty="0">
                <a:solidFill>
                  <a:srgbClr val="FFFFCC"/>
                </a:solidFill>
              </a:rPr>
              <a:t>(NASB)</a:t>
            </a:r>
          </a:p>
          <a:p>
            <a:pPr algn="just">
              <a:spcBef>
                <a:spcPts val="600"/>
              </a:spcBef>
              <a:spcAft>
                <a:spcPts val="600"/>
              </a:spcAft>
            </a:pPr>
            <a:r>
              <a:rPr lang="en-US" altLang="en-US" sz="3000" dirty="0" smtClean="0">
                <a:solidFill>
                  <a:schemeClr val="bg1"/>
                </a:solidFill>
              </a:rPr>
              <a:t>“</a:t>
            </a:r>
            <a:r>
              <a:rPr lang="en-US" sz="3200" dirty="0" smtClean="0">
                <a:solidFill>
                  <a:schemeClr val="bg1"/>
                </a:solidFill>
              </a:rPr>
              <a:t>Then when Judas, who had betrayed Him, saw that He had been condemned, he </a:t>
            </a:r>
            <a:r>
              <a:rPr lang="en-US" sz="3200" b="1" u="sng" dirty="0" smtClean="0">
                <a:solidFill>
                  <a:srgbClr val="FFFFCC"/>
                </a:solidFill>
              </a:rPr>
              <a:t>felt remorse</a:t>
            </a:r>
            <a:r>
              <a:rPr lang="en-US" sz="3200" dirty="0" smtClean="0">
                <a:solidFill>
                  <a:schemeClr val="bg1"/>
                </a:solidFill>
              </a:rPr>
              <a:t> [</a:t>
            </a:r>
            <a:r>
              <a:rPr lang="en-US" altLang="en-US" sz="3200" i="1" dirty="0" err="1" smtClean="0">
                <a:solidFill>
                  <a:schemeClr val="bg1"/>
                </a:solidFill>
                <a:effectLst>
                  <a:outerShdw blurRad="38100" dist="38100" dir="2700000" algn="tl">
                    <a:srgbClr val="000000">
                      <a:alpha val="43137"/>
                    </a:srgbClr>
                  </a:outerShdw>
                </a:effectLst>
              </a:rPr>
              <a:t>metamelomai</a:t>
            </a:r>
            <a:r>
              <a:rPr lang="en-US" altLang="en-US" sz="3200" dirty="0" smtClean="0">
                <a:solidFill>
                  <a:schemeClr val="bg1"/>
                </a:solidFill>
                <a:effectLst>
                  <a:outerShdw blurRad="38100" dist="38100" dir="2700000" algn="tl">
                    <a:srgbClr val="000000">
                      <a:alpha val="43137"/>
                    </a:srgbClr>
                  </a:outerShdw>
                </a:effectLst>
              </a:rPr>
              <a:t>]</a:t>
            </a:r>
            <a:r>
              <a:rPr lang="en-US" altLang="en-US" sz="3200" i="1" dirty="0" smtClean="0">
                <a:solidFill>
                  <a:schemeClr val="bg1"/>
                </a:solidFill>
                <a:effectLst>
                  <a:outerShdw blurRad="38100" dist="38100" dir="2700000" algn="tl">
                    <a:srgbClr val="000000">
                      <a:alpha val="43137"/>
                    </a:srgbClr>
                  </a:outerShdw>
                </a:effectLst>
              </a:rPr>
              <a:t> </a:t>
            </a:r>
            <a:r>
              <a:rPr lang="en-US" sz="3200" dirty="0" smtClean="0">
                <a:solidFill>
                  <a:schemeClr val="bg1"/>
                </a:solidFill>
              </a:rPr>
              <a:t>and returned the thirty pieces of silver to the chief priests and elders</a:t>
            </a:r>
            <a:r>
              <a:rPr lang="en-US" altLang="en-US" sz="3000" dirty="0" smtClean="0">
                <a:solidFill>
                  <a:schemeClr val="bg1"/>
                </a:solidFill>
              </a:rPr>
              <a:t>.”</a:t>
            </a:r>
            <a:endParaRPr lang="en-US" altLang="en-US" sz="30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3" y="163513"/>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838200" y="381000"/>
            <a:ext cx="7467600" cy="424731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b="1" dirty="0" smtClean="0">
                <a:solidFill>
                  <a:srgbClr val="FFFFCC"/>
                </a:solidFill>
              </a:rPr>
              <a:t>John 6:64, 71 (NASB</a:t>
            </a:r>
            <a:r>
              <a:rPr lang="en-US" altLang="en-US" sz="3600" b="1" dirty="0">
                <a:solidFill>
                  <a:srgbClr val="FFFFCC"/>
                </a:solidFill>
              </a:rPr>
              <a:t>)</a:t>
            </a:r>
          </a:p>
          <a:p>
            <a:pPr algn="just">
              <a:spcBef>
                <a:spcPts val="600"/>
              </a:spcBef>
              <a:spcAft>
                <a:spcPts val="600"/>
              </a:spcAft>
            </a:pPr>
            <a:r>
              <a:rPr lang="en-US" altLang="en-US" sz="3000" dirty="0" smtClean="0">
                <a:solidFill>
                  <a:schemeClr val="bg1"/>
                </a:solidFill>
              </a:rPr>
              <a:t>“</a:t>
            </a:r>
            <a:r>
              <a:rPr lang="en-US" sz="3200" dirty="0" smtClean="0">
                <a:solidFill>
                  <a:schemeClr val="bg1"/>
                </a:solidFill>
              </a:rPr>
              <a:t>But there are some of you who do </a:t>
            </a:r>
            <a:r>
              <a:rPr lang="en-US" sz="3200" b="1" u="sng" dirty="0" smtClean="0">
                <a:solidFill>
                  <a:srgbClr val="FFFFCC"/>
                </a:solidFill>
              </a:rPr>
              <a:t>not believe</a:t>
            </a:r>
            <a:r>
              <a:rPr lang="en-US" sz="3200" dirty="0" smtClean="0">
                <a:solidFill>
                  <a:schemeClr val="bg1"/>
                </a:solidFill>
              </a:rPr>
              <a:t>.” For Jesus knew from the beginning who they were who did </a:t>
            </a:r>
            <a:r>
              <a:rPr lang="en-US" sz="3200" b="1" u="sng" dirty="0" smtClean="0">
                <a:solidFill>
                  <a:srgbClr val="FFFFCC"/>
                </a:solidFill>
              </a:rPr>
              <a:t>not believe</a:t>
            </a:r>
            <a:r>
              <a:rPr lang="en-US" sz="3200" dirty="0" smtClean="0">
                <a:solidFill>
                  <a:schemeClr val="bg1"/>
                </a:solidFill>
              </a:rPr>
              <a:t>, and who it was that would </a:t>
            </a:r>
            <a:r>
              <a:rPr lang="en-US" sz="3200" b="1" u="sng" dirty="0" smtClean="0">
                <a:solidFill>
                  <a:srgbClr val="FFFFCC"/>
                </a:solidFill>
              </a:rPr>
              <a:t>betray Him</a:t>
            </a:r>
            <a:r>
              <a:rPr lang="en-US" sz="3200" dirty="0" smtClean="0">
                <a:solidFill>
                  <a:schemeClr val="bg1"/>
                </a:solidFill>
              </a:rPr>
              <a:t>…Now He meant </a:t>
            </a:r>
            <a:r>
              <a:rPr lang="en-US" sz="3200" b="1" u="sng" dirty="0" smtClean="0">
                <a:solidFill>
                  <a:srgbClr val="FFFFCC"/>
                </a:solidFill>
              </a:rPr>
              <a:t>Judas</a:t>
            </a:r>
            <a:r>
              <a:rPr lang="en-US" sz="3200" dirty="0" smtClean="0">
                <a:solidFill>
                  <a:schemeClr val="bg1"/>
                </a:solidFill>
              </a:rPr>
              <a:t> </a:t>
            </a:r>
            <a:r>
              <a:rPr lang="en-US" sz="3200" i="1" dirty="0" smtClean="0">
                <a:solidFill>
                  <a:schemeClr val="bg1"/>
                </a:solidFill>
              </a:rPr>
              <a:t>the son</a:t>
            </a:r>
            <a:r>
              <a:rPr lang="en-US" sz="3200" dirty="0" smtClean="0">
                <a:solidFill>
                  <a:schemeClr val="bg1"/>
                </a:solidFill>
              </a:rPr>
              <a:t> of Simon Iscariot, for he, one of the twelve, was </a:t>
            </a:r>
            <a:r>
              <a:rPr lang="en-US" sz="3200" b="1" u="sng" dirty="0" smtClean="0">
                <a:solidFill>
                  <a:srgbClr val="FFFFCC"/>
                </a:solidFill>
              </a:rPr>
              <a:t>going to betray Him</a:t>
            </a:r>
            <a:r>
              <a:rPr lang="en-US" altLang="en-US" sz="3000" dirty="0" smtClean="0">
                <a:solidFill>
                  <a:schemeClr val="bg1"/>
                </a:solidFill>
              </a:rPr>
              <a:t>.”</a:t>
            </a:r>
            <a:endParaRPr lang="en-US" altLang="en-US" sz="30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6" name="Rectangle 4"/>
          <p:cNvSpPr>
            <a:spLocks noChangeArrowheads="1"/>
          </p:cNvSpPr>
          <p:nvPr/>
        </p:nvSpPr>
        <p:spPr bwMode="auto">
          <a:xfrm>
            <a:off x="152400" y="1266111"/>
            <a:ext cx="8839200" cy="4247317"/>
          </a:xfrm>
          <a:prstGeom prst="rect">
            <a:avLst/>
          </a:prstGeom>
          <a:noFill/>
          <a:ln w="9525">
            <a:noFill/>
            <a:miter lim="800000"/>
            <a:headEnd/>
            <a:tailEnd/>
          </a:ln>
          <a:effectLst/>
        </p:spPr>
        <p:txBody>
          <a:bodyPr wrap="square" anchor="ctr">
            <a:spAutoFit/>
          </a:bodyPr>
          <a:lstStyle/>
          <a:p>
            <a:pPr algn="just">
              <a:spcBef>
                <a:spcPts val="600"/>
              </a:spcBef>
              <a:spcAft>
                <a:spcPts val="600"/>
              </a:spcAft>
              <a:defRPr/>
            </a:pPr>
            <a:r>
              <a:rPr lang="en-US" sz="2600" dirty="0">
                <a:solidFill>
                  <a:schemeClr val="bg1"/>
                </a:solidFill>
                <a:effectLst>
                  <a:outerShdw blurRad="38100" dist="38100" dir="2700000" algn="tl">
                    <a:srgbClr val="000000"/>
                  </a:outerShdw>
                </a:effectLst>
                <a:latin typeface="+mn-lt"/>
                <a:cs typeface="Times New Roman" pitchFamily="18" charset="0"/>
              </a:rPr>
              <a:t>The first example of the apostolic preaching of repentance is Peter's sermon recorded in Acts 2:38.  There he responds to the crowd's question of "What shall we do?" (v. 37) with the words, "Repent, and let every one of you be baptized in the name of Jesus Christ for the remission of sins; and you shall receive the gift of the Holy Spirit."  </a:t>
            </a:r>
          </a:p>
          <a:p>
            <a:pPr algn="just">
              <a:spcBef>
                <a:spcPts val="600"/>
              </a:spcBef>
              <a:spcAft>
                <a:spcPts val="600"/>
              </a:spcAft>
              <a:defRPr/>
            </a:pPr>
            <a:r>
              <a:rPr lang="en-US" sz="2600" dirty="0" smtClean="0">
                <a:solidFill>
                  <a:schemeClr val="bg1"/>
                </a:solidFill>
                <a:effectLst>
                  <a:outerShdw blurRad="38100" dist="38100" dir="2700000" algn="tl">
                    <a:srgbClr val="000000"/>
                  </a:outerShdw>
                </a:effectLst>
                <a:latin typeface="+mn-lt"/>
                <a:cs typeface="Times New Roman" pitchFamily="18" charset="0"/>
              </a:rPr>
              <a:t>Notice </a:t>
            </a:r>
            <a:r>
              <a:rPr lang="en-US" sz="2600" dirty="0">
                <a:solidFill>
                  <a:schemeClr val="bg1"/>
                </a:solidFill>
                <a:effectLst>
                  <a:outerShdw blurRad="38100" dist="38100" dir="2700000" algn="tl">
                    <a:srgbClr val="000000"/>
                  </a:outerShdw>
                </a:effectLst>
                <a:latin typeface="+mn-lt"/>
                <a:cs typeface="Times New Roman" pitchFamily="18" charset="0"/>
              </a:rPr>
              <a:t>that the text </a:t>
            </a:r>
            <a:r>
              <a:rPr lang="en-US" sz="2600" dirty="0" smtClean="0">
                <a:solidFill>
                  <a:schemeClr val="bg1"/>
                </a:solidFill>
                <a:effectLst>
                  <a:outerShdw blurRad="38100" dist="38100" dir="2700000" algn="tl">
                    <a:srgbClr val="000000"/>
                  </a:outerShdw>
                </a:effectLst>
                <a:latin typeface="+mn-lt"/>
                <a:cs typeface="Times New Roman" pitchFamily="18" charset="0"/>
              </a:rPr>
              <a:t>(v. 37) describes </a:t>
            </a:r>
            <a:r>
              <a:rPr lang="en-US" sz="2600" dirty="0">
                <a:solidFill>
                  <a:schemeClr val="bg1"/>
                </a:solidFill>
                <a:effectLst>
                  <a:outerShdw blurRad="38100" dist="38100" dir="2700000" algn="tl">
                    <a:srgbClr val="000000"/>
                  </a:outerShdw>
                </a:effectLst>
                <a:latin typeface="+mn-lt"/>
                <a:cs typeface="Times New Roman" pitchFamily="18" charset="0"/>
              </a:rPr>
              <a:t>the emotional state of the people: they were "cut to the heart" (</a:t>
            </a:r>
            <a:r>
              <a:rPr lang="en-US" sz="2600" i="1" dirty="0" err="1" smtClean="0">
                <a:solidFill>
                  <a:schemeClr val="bg1"/>
                </a:solidFill>
                <a:effectLst>
                  <a:outerShdw blurRad="38100" dist="38100" dir="2700000" algn="tl">
                    <a:srgbClr val="000000"/>
                  </a:outerShdw>
                </a:effectLst>
                <a:latin typeface="+mn-lt"/>
                <a:cs typeface="Times New Roman" pitchFamily="18" charset="0"/>
              </a:rPr>
              <a:t>katanyssomai</a:t>
            </a:r>
            <a:r>
              <a:rPr lang="en-US" sz="2600" dirty="0" smtClean="0">
                <a:solidFill>
                  <a:schemeClr val="bg1"/>
                </a:solidFill>
                <a:effectLst>
                  <a:outerShdw blurRad="38100" dist="38100" dir="2700000" algn="tl">
                    <a:srgbClr val="000000"/>
                  </a:outerShdw>
                </a:effectLst>
                <a:latin typeface="+mn-lt"/>
                <a:cs typeface="Times New Roman" pitchFamily="18" charset="0"/>
              </a:rPr>
              <a:t>).  </a:t>
            </a:r>
            <a:r>
              <a:rPr lang="en-US" sz="2600" dirty="0">
                <a:solidFill>
                  <a:schemeClr val="bg1"/>
                </a:solidFill>
                <a:effectLst>
                  <a:outerShdw blurRad="38100" dist="38100" dir="2700000" algn="tl">
                    <a:srgbClr val="000000"/>
                  </a:outerShdw>
                </a:effectLst>
                <a:latin typeface="+mn-lt"/>
                <a:cs typeface="Times New Roman" pitchFamily="18" charset="0"/>
              </a:rPr>
              <a:t>This word connotes a "sharp pain connected with anxiety, remorse</a:t>
            </a:r>
            <a:r>
              <a:rPr lang="en-US" sz="2600" dirty="0" smtClean="0">
                <a:solidFill>
                  <a:schemeClr val="bg1"/>
                </a:solidFill>
                <a:effectLst>
                  <a:outerShdw blurRad="38100" dist="38100" dir="2700000" algn="tl">
                    <a:srgbClr val="000000"/>
                  </a:outerShdw>
                </a:effectLst>
                <a:latin typeface="+mn-lt"/>
                <a:cs typeface="Times New Roman" pitchFamily="18" charset="0"/>
              </a:rPr>
              <a:t>.”  </a:t>
            </a:r>
            <a:r>
              <a:rPr lang="en-US" sz="2600" dirty="0">
                <a:solidFill>
                  <a:schemeClr val="bg1"/>
                </a:solidFill>
                <a:effectLst>
                  <a:outerShdw blurRad="38100" dist="38100" dir="2700000" algn="tl">
                    <a:srgbClr val="000000"/>
                  </a:outerShdw>
                </a:effectLst>
                <a:latin typeface="+mn-lt"/>
                <a:cs typeface="Times New Roman" pitchFamily="18" charset="0"/>
              </a:rPr>
              <a:t>This is a description of their deepest, innermost feelings. </a:t>
            </a:r>
          </a:p>
        </p:txBody>
      </p:sp>
      <p:sp>
        <p:nvSpPr>
          <p:cNvPr id="4" name="Rectangle 2"/>
          <p:cNvSpPr>
            <a:spLocks noChangeArrowheads="1"/>
          </p:cNvSpPr>
          <p:nvPr/>
        </p:nvSpPr>
        <p:spPr bwMode="auto">
          <a:xfrm>
            <a:off x="1638300" y="152400"/>
            <a:ext cx="5867400" cy="609600"/>
          </a:xfrm>
          <a:prstGeom prst="rect">
            <a:avLst/>
          </a:prstGeom>
          <a:noFill/>
          <a:ln w="9525">
            <a:noFill/>
            <a:miter lim="800000"/>
            <a:headEnd/>
            <a:tailEnd/>
          </a:ln>
          <a:effectLst/>
        </p:spPr>
        <p:txBody>
          <a:bodyPr anchor="ctr"/>
          <a:lstStyle/>
          <a:p>
            <a:pPr algn="ctr">
              <a:defRPr/>
            </a:pPr>
            <a:r>
              <a:rPr lang="en-US" sz="1600" dirty="0" smtClean="0">
                <a:solidFill>
                  <a:schemeClr val="bg1"/>
                </a:solidFill>
                <a:latin typeface="+mn-lt"/>
              </a:rPr>
              <a:t>Dr. Jim McGowan – Dispensationalism</a:t>
            </a:r>
            <a:r>
              <a:rPr lang="en-US" sz="1600" dirty="0" smtClean="0">
                <a:solidFill>
                  <a:schemeClr val="bg1"/>
                </a:solidFill>
                <a:effectLst>
                  <a:outerShdw blurRad="38100" dist="38100" dir="2700000" algn="tl">
                    <a:srgbClr val="000000"/>
                  </a:outerShdw>
                </a:effectLst>
                <a:latin typeface="+mn-lt"/>
              </a:rPr>
              <a:t> </a:t>
            </a:r>
            <a:r>
              <a:rPr lang="en-US" sz="1600" dirty="0" smtClean="0">
                <a:solidFill>
                  <a:schemeClr val="bg1"/>
                </a:solidFill>
                <a:latin typeface="+mn-lt"/>
              </a:rPr>
              <a:t>and the Nature of the Church: Are Repentance and Confession “Requirements” for Salvation?</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0" y="152400"/>
            <a:ext cx="878441" cy="82296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691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66916">
                                            <p:txEl>
                                              <p:pRg st="0" end="0"/>
                                            </p:txEl>
                                          </p:spTgt>
                                        </p:tgtEl>
                                        <p:attrNameLst>
                                          <p:attrName>ppt_c</p:attrName>
                                        </p:attrNameLst>
                                      </p:cBhvr>
                                      <p:to>
                                        <a:srgbClr val="B2B2B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69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6" name="Rectangle 4"/>
          <p:cNvSpPr>
            <a:spLocks noChangeArrowheads="1"/>
          </p:cNvSpPr>
          <p:nvPr/>
        </p:nvSpPr>
        <p:spPr bwMode="auto">
          <a:xfrm>
            <a:off x="152400" y="1183481"/>
            <a:ext cx="8839200" cy="3693319"/>
          </a:xfrm>
          <a:prstGeom prst="rect">
            <a:avLst/>
          </a:prstGeom>
          <a:noFill/>
          <a:ln w="9525">
            <a:noFill/>
            <a:miter lim="800000"/>
            <a:headEnd/>
            <a:tailEnd/>
          </a:ln>
          <a:effectLst/>
        </p:spPr>
        <p:txBody>
          <a:bodyPr wrap="square" anchor="ctr">
            <a:spAutoFit/>
          </a:bodyPr>
          <a:lstStyle/>
          <a:p>
            <a:pPr algn="just">
              <a:defRPr/>
            </a:pPr>
            <a:r>
              <a:rPr lang="en-US" sz="2600" dirty="0" smtClean="0">
                <a:solidFill>
                  <a:schemeClr val="bg1"/>
                </a:solidFill>
                <a:effectLst>
                  <a:outerShdw blurRad="38100" dist="38100" dir="2700000" algn="tl">
                    <a:srgbClr val="000000"/>
                  </a:outerShdw>
                </a:effectLst>
                <a:latin typeface="+mn-lt"/>
                <a:cs typeface="Times New Roman" pitchFamily="18" charset="0"/>
              </a:rPr>
              <a:t>Peter's </a:t>
            </a:r>
            <a:r>
              <a:rPr lang="en-US" sz="2600" dirty="0">
                <a:solidFill>
                  <a:schemeClr val="bg1"/>
                </a:solidFill>
                <a:effectLst>
                  <a:outerShdw blurRad="38100" dist="38100" dir="2700000" algn="tl">
                    <a:srgbClr val="000000"/>
                  </a:outerShdw>
                </a:effectLst>
                <a:latin typeface="+mn-lt"/>
                <a:cs typeface="Times New Roman" pitchFamily="18" charset="0"/>
              </a:rPr>
              <a:t>admonition to repent therefore must certainly address another kind of response </a:t>
            </a:r>
            <a:r>
              <a:rPr lang="en-US" sz="2600" b="1" i="1" dirty="0">
                <a:solidFill>
                  <a:srgbClr val="FFFFCC"/>
                </a:solidFill>
                <a:effectLst>
                  <a:outerShdw blurRad="38100" dist="38100" dir="2700000" algn="tl">
                    <a:srgbClr val="000000"/>
                  </a:outerShdw>
                </a:effectLst>
                <a:latin typeface="+mn-lt"/>
                <a:cs typeface="Times New Roman" pitchFamily="18" charset="0"/>
              </a:rPr>
              <a:t>besides</a:t>
            </a:r>
            <a:r>
              <a:rPr lang="en-US" sz="2600" dirty="0">
                <a:solidFill>
                  <a:schemeClr val="bg1"/>
                </a:solidFill>
                <a:effectLst>
                  <a:outerShdw blurRad="38100" dist="38100" dir="2700000" algn="tl">
                    <a:srgbClr val="000000"/>
                  </a:outerShdw>
                </a:effectLst>
                <a:latin typeface="+mn-lt"/>
                <a:cs typeface="Times New Roman" pitchFamily="18" charset="0"/>
              </a:rPr>
              <a:t> emotional grief.  Clearly, the people were compelled by feelings of remorse to seek an avenue of change and it was for this reason that Peter says repent, or in other words, </a:t>
            </a:r>
            <a:r>
              <a:rPr lang="en-US" sz="2600" b="1" i="1" dirty="0">
                <a:solidFill>
                  <a:srgbClr val="FFFFCC"/>
                </a:solidFill>
                <a:effectLst>
                  <a:outerShdw blurRad="38100" dist="38100" dir="2700000" algn="tl">
                    <a:srgbClr val="000000"/>
                  </a:outerShdw>
                </a:effectLst>
                <a:latin typeface="+mn-lt"/>
                <a:cs typeface="Times New Roman" pitchFamily="18" charset="0"/>
              </a:rPr>
              <a:t>change your mind and attitude about Jesus Christ!</a:t>
            </a:r>
          </a:p>
          <a:p>
            <a:pPr algn="just">
              <a:defRPr/>
            </a:pPr>
            <a:endParaRPr lang="en-US" sz="2600" b="1" i="1" dirty="0">
              <a:solidFill>
                <a:schemeClr val="bg1"/>
              </a:solidFill>
              <a:effectLst>
                <a:outerShdw blurRad="38100" dist="38100" dir="2700000" algn="tl">
                  <a:srgbClr val="000000"/>
                </a:outerShdw>
              </a:effectLst>
              <a:latin typeface="+mn-lt"/>
              <a:cs typeface="Times New Roman" pitchFamily="18" charset="0"/>
            </a:endParaRPr>
          </a:p>
          <a:p>
            <a:pPr algn="just">
              <a:defRPr/>
            </a:pPr>
            <a:r>
              <a:rPr lang="en-US" sz="2600" dirty="0">
                <a:solidFill>
                  <a:schemeClr val="bg1"/>
                </a:solidFill>
                <a:effectLst>
                  <a:outerShdw blurRad="38100" dist="38100" dir="2700000" algn="tl">
                    <a:srgbClr val="000000"/>
                  </a:outerShdw>
                </a:effectLst>
                <a:latin typeface="+mn-lt"/>
                <a:cs typeface="Times New Roman" pitchFamily="18" charset="0"/>
              </a:rPr>
              <a:t>But how were these devout Jewish men brought to this point?  </a:t>
            </a:r>
            <a:r>
              <a:rPr lang="en-US" sz="2600" b="1" i="1" dirty="0">
                <a:solidFill>
                  <a:srgbClr val="FFFFCC"/>
                </a:solidFill>
                <a:effectLst>
                  <a:outerShdw blurRad="38100" dist="38100" dir="2700000" algn="tl">
                    <a:srgbClr val="000000"/>
                  </a:outerShdw>
                </a:effectLst>
                <a:latin typeface="+mn-lt"/>
                <a:cs typeface="Times New Roman" pitchFamily="18" charset="0"/>
              </a:rPr>
              <a:t>This is THE crucial question!</a:t>
            </a:r>
          </a:p>
        </p:txBody>
      </p:sp>
      <p:sp>
        <p:nvSpPr>
          <p:cNvPr id="4" name="Rectangle 2"/>
          <p:cNvSpPr>
            <a:spLocks noChangeArrowheads="1"/>
          </p:cNvSpPr>
          <p:nvPr/>
        </p:nvSpPr>
        <p:spPr bwMode="auto">
          <a:xfrm>
            <a:off x="1638300" y="152400"/>
            <a:ext cx="5867400" cy="609600"/>
          </a:xfrm>
          <a:prstGeom prst="rect">
            <a:avLst/>
          </a:prstGeom>
          <a:noFill/>
          <a:ln w="9525">
            <a:noFill/>
            <a:miter lim="800000"/>
            <a:headEnd/>
            <a:tailEnd/>
          </a:ln>
          <a:effectLst/>
        </p:spPr>
        <p:txBody>
          <a:bodyPr anchor="ctr"/>
          <a:lstStyle/>
          <a:p>
            <a:pPr algn="ctr">
              <a:defRPr/>
            </a:pPr>
            <a:r>
              <a:rPr lang="en-US" sz="1600" dirty="0" smtClean="0">
                <a:solidFill>
                  <a:schemeClr val="bg1"/>
                </a:solidFill>
                <a:latin typeface="+mn-lt"/>
              </a:rPr>
              <a:t>Dr. Jim McGowan – Dispensationalism</a:t>
            </a:r>
            <a:r>
              <a:rPr lang="en-US" sz="1600" dirty="0" smtClean="0">
                <a:solidFill>
                  <a:schemeClr val="bg1"/>
                </a:solidFill>
                <a:effectLst>
                  <a:outerShdw blurRad="38100" dist="38100" dir="2700000" algn="tl">
                    <a:srgbClr val="000000"/>
                  </a:outerShdw>
                </a:effectLst>
                <a:latin typeface="+mn-lt"/>
              </a:rPr>
              <a:t> </a:t>
            </a:r>
            <a:r>
              <a:rPr lang="en-US" sz="1600" dirty="0" smtClean="0">
                <a:solidFill>
                  <a:schemeClr val="bg1"/>
                </a:solidFill>
                <a:latin typeface="+mn-lt"/>
              </a:rPr>
              <a:t>and the Nature of the Church: Are Repentance and Confession “Requirements” for Salvation?</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0" y="152400"/>
            <a:ext cx="878441" cy="822960"/>
          </a:xfrm>
          <a:prstGeom prst="rect">
            <a:avLst/>
          </a:prstGeom>
        </p:spPr>
      </p:pic>
    </p:spTree>
    <p:extLst>
      <p:ext uri="{BB962C8B-B14F-4D97-AF65-F5344CB8AC3E}">
        <p14:creationId xmlns:p14="http://schemas.microsoft.com/office/powerpoint/2010/main" val="20854412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691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66916">
                                            <p:txEl>
                                              <p:pRg st="0" end="0"/>
                                            </p:txEl>
                                          </p:spTgt>
                                        </p:tgtEl>
                                        <p:attrNameLst>
                                          <p:attrName>ppt_c</p:attrName>
                                        </p:attrNameLst>
                                      </p:cBhvr>
                                      <p:to>
                                        <a:srgbClr val="C0C0C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69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9" name="Rectangle 5"/>
          <p:cNvSpPr>
            <a:spLocks noChangeArrowheads="1"/>
          </p:cNvSpPr>
          <p:nvPr/>
        </p:nvSpPr>
        <p:spPr bwMode="auto">
          <a:xfrm>
            <a:off x="152400" y="1164848"/>
            <a:ext cx="8839200" cy="3046988"/>
          </a:xfrm>
          <a:prstGeom prst="rect">
            <a:avLst/>
          </a:prstGeom>
          <a:noFill/>
          <a:ln w="9525">
            <a:noFill/>
            <a:miter lim="800000"/>
            <a:headEnd/>
            <a:tailEnd/>
          </a:ln>
          <a:effectLst/>
        </p:spPr>
        <p:txBody>
          <a:bodyPr wrap="square">
            <a:spAutoFit/>
          </a:bodyPr>
          <a:lstStyle/>
          <a:p>
            <a:pPr algn="just">
              <a:spcBef>
                <a:spcPts val="600"/>
              </a:spcBef>
              <a:spcAft>
                <a:spcPts val="600"/>
              </a:spcAft>
              <a:defRPr/>
            </a:pPr>
            <a:r>
              <a:rPr lang="en-US" sz="2600" dirty="0">
                <a:solidFill>
                  <a:schemeClr val="bg1"/>
                </a:solidFill>
                <a:effectLst>
                  <a:outerShdw blurRad="38100" dist="38100" dir="2700000" algn="tl">
                    <a:srgbClr val="000000"/>
                  </a:outerShdw>
                </a:effectLst>
                <a:latin typeface="+mn-lt"/>
                <a:cs typeface="Times New Roman" pitchFamily="18" charset="0"/>
              </a:rPr>
              <a:t>There are clues </a:t>
            </a:r>
            <a:r>
              <a:rPr lang="en-US" sz="2600" b="1" i="1" dirty="0">
                <a:solidFill>
                  <a:srgbClr val="FFFFCC"/>
                </a:solidFill>
                <a:effectLst>
                  <a:outerShdw blurRad="38100" dist="38100" dir="2700000" algn="tl">
                    <a:srgbClr val="000000"/>
                  </a:outerShdw>
                </a:effectLst>
                <a:latin typeface="+mn-lt"/>
                <a:cs typeface="Times New Roman" pitchFamily="18" charset="0"/>
              </a:rPr>
              <a:t>in the context</a:t>
            </a:r>
            <a:r>
              <a:rPr lang="en-US" sz="2600" dirty="0">
                <a:solidFill>
                  <a:srgbClr val="FFFFCC"/>
                </a:solidFill>
                <a:effectLst>
                  <a:outerShdw blurRad="38100" dist="38100" dir="2700000" algn="tl">
                    <a:srgbClr val="000000"/>
                  </a:outerShdw>
                </a:effectLst>
                <a:latin typeface="+mn-lt"/>
                <a:cs typeface="Times New Roman" pitchFamily="18" charset="0"/>
              </a:rPr>
              <a:t> </a:t>
            </a:r>
            <a:r>
              <a:rPr lang="en-US" sz="2600" dirty="0">
                <a:solidFill>
                  <a:schemeClr val="bg1"/>
                </a:solidFill>
                <a:effectLst>
                  <a:outerShdw blurRad="38100" dist="38100" dir="2700000" algn="tl">
                    <a:srgbClr val="000000"/>
                  </a:outerShdw>
                </a:effectLst>
                <a:latin typeface="+mn-lt"/>
                <a:cs typeface="Times New Roman" pitchFamily="18" charset="0"/>
              </a:rPr>
              <a:t>about the focus of their repentance.  </a:t>
            </a:r>
            <a:endParaRPr lang="en-US" sz="2600" dirty="0" smtClean="0">
              <a:solidFill>
                <a:schemeClr val="bg1"/>
              </a:solidFill>
              <a:effectLst>
                <a:outerShdw blurRad="38100" dist="38100" dir="2700000" algn="tl">
                  <a:srgbClr val="000000"/>
                </a:outerShdw>
              </a:effectLst>
              <a:latin typeface="+mn-lt"/>
              <a:cs typeface="Times New Roman" pitchFamily="18" charset="0"/>
            </a:endParaRPr>
          </a:p>
          <a:p>
            <a:pPr algn="just">
              <a:spcBef>
                <a:spcPts val="600"/>
              </a:spcBef>
              <a:spcAft>
                <a:spcPts val="600"/>
              </a:spcAft>
              <a:defRPr/>
            </a:pPr>
            <a:r>
              <a:rPr lang="en-US" sz="2600" dirty="0">
                <a:solidFill>
                  <a:schemeClr val="bg1"/>
                </a:solidFill>
                <a:effectLst>
                  <a:outerShdw blurRad="38100" dist="38100" dir="2700000" algn="tl">
                    <a:srgbClr val="000000"/>
                  </a:outerShdw>
                </a:effectLst>
                <a:latin typeface="+mn-lt"/>
                <a:cs typeface="Times New Roman" pitchFamily="18" charset="0"/>
              </a:rPr>
              <a:t>First of all, Peter addresses the specific sin of  Israel’s crucifixion of the Lord Jesus (v. 36).  In context then, verse 37 reveals that the source of their remorse was the mistake of crucifying the Messiah.  Now they must repent, or change their minds about who He is and change their disposition toward Him.  </a:t>
            </a:r>
          </a:p>
        </p:txBody>
      </p:sp>
      <p:sp>
        <p:nvSpPr>
          <p:cNvPr id="6" name="Rectangle 2"/>
          <p:cNvSpPr>
            <a:spLocks noChangeArrowheads="1"/>
          </p:cNvSpPr>
          <p:nvPr/>
        </p:nvSpPr>
        <p:spPr bwMode="auto">
          <a:xfrm>
            <a:off x="1638300" y="152400"/>
            <a:ext cx="5867400" cy="609600"/>
          </a:xfrm>
          <a:prstGeom prst="rect">
            <a:avLst/>
          </a:prstGeom>
          <a:noFill/>
          <a:ln w="9525">
            <a:noFill/>
            <a:miter lim="800000"/>
            <a:headEnd/>
            <a:tailEnd/>
          </a:ln>
          <a:effectLst/>
        </p:spPr>
        <p:txBody>
          <a:bodyPr anchor="ctr"/>
          <a:lstStyle/>
          <a:p>
            <a:pPr algn="ctr">
              <a:defRPr/>
            </a:pPr>
            <a:r>
              <a:rPr lang="en-US" sz="1600" dirty="0" smtClean="0">
                <a:solidFill>
                  <a:schemeClr val="bg1"/>
                </a:solidFill>
                <a:latin typeface="+mn-lt"/>
              </a:rPr>
              <a:t>Dr. Jim McGowan – Dispensationalism</a:t>
            </a:r>
            <a:r>
              <a:rPr lang="en-US" sz="1600" dirty="0" smtClean="0">
                <a:solidFill>
                  <a:schemeClr val="bg1"/>
                </a:solidFill>
                <a:effectLst>
                  <a:outerShdw blurRad="38100" dist="38100" dir="2700000" algn="tl">
                    <a:srgbClr val="000000"/>
                  </a:outerShdw>
                </a:effectLst>
                <a:latin typeface="+mn-lt"/>
              </a:rPr>
              <a:t> </a:t>
            </a:r>
            <a:r>
              <a:rPr lang="en-US" sz="1600" dirty="0" smtClean="0">
                <a:solidFill>
                  <a:schemeClr val="bg1"/>
                </a:solidFill>
                <a:latin typeface="+mn-lt"/>
              </a:rPr>
              <a:t>and the Nature of the Church: Are Repentance and Confession “Requirements” for Salvation?</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0" y="152400"/>
            <a:ext cx="878441" cy="822960"/>
          </a:xfrm>
          <a:prstGeom prst="rect">
            <a:avLst/>
          </a:prstGeom>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10" name="Rectangle 6"/>
          <p:cNvSpPr>
            <a:spLocks noChangeArrowheads="1"/>
          </p:cNvSpPr>
          <p:nvPr/>
        </p:nvSpPr>
        <p:spPr bwMode="auto">
          <a:xfrm>
            <a:off x="2590800" y="1126391"/>
            <a:ext cx="6400800" cy="4355038"/>
          </a:xfrm>
          <a:prstGeom prst="rect">
            <a:avLst/>
          </a:prstGeom>
          <a:noFill/>
          <a:ln w="9525">
            <a:noFill/>
            <a:miter lim="800000"/>
            <a:headEnd/>
            <a:tailEnd/>
          </a:ln>
          <a:effectLst/>
        </p:spPr>
        <p:txBody>
          <a:bodyPr wrap="square">
            <a:spAutoFit/>
          </a:bodyPr>
          <a:lstStyle/>
          <a:p>
            <a:pPr lvl="0" algn="just">
              <a:spcBef>
                <a:spcPts val="600"/>
              </a:spcBef>
              <a:spcAft>
                <a:spcPts val="600"/>
              </a:spcAft>
              <a:defRPr/>
            </a:pPr>
            <a:r>
              <a:rPr lang="en-US" sz="2600" dirty="0">
                <a:solidFill>
                  <a:prstClr val="white"/>
                </a:solidFill>
                <a:effectLst>
                  <a:outerShdw blurRad="38100" dist="38100" dir="2700000" algn="tl">
                    <a:srgbClr val="000000"/>
                  </a:outerShdw>
                </a:effectLst>
                <a:latin typeface="Calibri"/>
                <a:cs typeface="Times New Roman" pitchFamily="18" charset="0"/>
              </a:rPr>
              <a:t>Dr. Charles H. Talbert comments, </a:t>
            </a:r>
          </a:p>
          <a:p>
            <a:pPr algn="just">
              <a:spcBef>
                <a:spcPts val="600"/>
              </a:spcBef>
              <a:spcAft>
                <a:spcPts val="600"/>
              </a:spcAft>
              <a:defRPr/>
            </a:pPr>
            <a:r>
              <a:rPr lang="en-US" sz="2600" dirty="0" smtClean="0">
                <a:solidFill>
                  <a:schemeClr val="bg1"/>
                </a:solidFill>
                <a:effectLst>
                  <a:outerShdw blurRad="38100" dist="38100" dir="2700000" algn="tl">
                    <a:srgbClr val="000000"/>
                  </a:outerShdw>
                </a:effectLst>
                <a:latin typeface="+mn-lt"/>
                <a:cs typeface="Times New Roman" pitchFamily="18" charset="0"/>
              </a:rPr>
              <a:t>The </a:t>
            </a:r>
            <a:r>
              <a:rPr lang="en-US" sz="2600" dirty="0">
                <a:solidFill>
                  <a:schemeClr val="bg1"/>
                </a:solidFill>
                <a:effectLst>
                  <a:outerShdw blurRad="38100" dist="38100" dir="2700000" algn="tl">
                    <a:srgbClr val="000000"/>
                  </a:outerShdw>
                </a:effectLst>
                <a:latin typeface="+mn-lt"/>
                <a:cs typeface="Times New Roman" pitchFamily="18" charset="0"/>
              </a:rPr>
              <a:t>condemnation of Christ had been done in ignorance (Acts 3:17; 13:27), but in raising Jesus, God showed the Jews they had made a mistake:  they had crucified the Christ (Acts 2:36).  Now, however, the Jews are given a chance to change their minds, to repent (2:38; 3:19; 5:31). </a:t>
            </a:r>
          </a:p>
          <a:p>
            <a:pPr algn="r">
              <a:defRPr/>
            </a:pPr>
            <a:r>
              <a:rPr lang="en-US" i="1" dirty="0">
                <a:solidFill>
                  <a:schemeClr val="bg1"/>
                </a:solidFill>
                <a:effectLst>
                  <a:outerShdw blurRad="38100" dist="38100" dir="2700000" algn="tl">
                    <a:srgbClr val="000000"/>
                  </a:outerShdw>
                </a:effectLst>
                <a:latin typeface="+mn-lt"/>
                <a:cs typeface="Times New Roman" pitchFamily="18" charset="0"/>
              </a:rPr>
              <a:t>Charles Talbert, Reading Luke: A Literary and </a:t>
            </a:r>
          </a:p>
          <a:p>
            <a:pPr algn="r">
              <a:defRPr/>
            </a:pPr>
            <a:r>
              <a:rPr lang="en-US" i="1" dirty="0">
                <a:solidFill>
                  <a:schemeClr val="bg1"/>
                </a:solidFill>
                <a:effectLst>
                  <a:outerShdw blurRad="38100" dist="38100" dir="2700000" algn="tl">
                    <a:srgbClr val="000000"/>
                  </a:outerShdw>
                </a:effectLst>
                <a:latin typeface="+mn-lt"/>
                <a:cs typeface="Times New Roman" pitchFamily="18" charset="0"/>
              </a:rPr>
              <a:t>Theological Commentary on the Third Gospel</a:t>
            </a:r>
            <a:r>
              <a:rPr lang="en-US" dirty="0">
                <a:solidFill>
                  <a:schemeClr val="bg1"/>
                </a:solidFill>
                <a:effectLst>
                  <a:outerShdw blurRad="38100" dist="38100" dir="2700000" algn="tl">
                    <a:srgbClr val="000000"/>
                  </a:outerShdw>
                </a:effectLst>
                <a:latin typeface="+mn-lt"/>
                <a:cs typeface="Times New Roman" pitchFamily="18" charset="0"/>
              </a:rPr>
              <a:t> </a:t>
            </a:r>
          </a:p>
          <a:p>
            <a:pPr algn="r">
              <a:defRPr/>
            </a:pPr>
            <a:r>
              <a:rPr lang="en-US" dirty="0">
                <a:solidFill>
                  <a:schemeClr val="bg1"/>
                </a:solidFill>
                <a:effectLst>
                  <a:outerShdw blurRad="38100" dist="38100" dir="2700000" algn="tl">
                    <a:srgbClr val="000000"/>
                  </a:outerShdw>
                </a:effectLst>
                <a:latin typeface="+mn-lt"/>
                <a:cs typeface="Times New Roman" pitchFamily="18" charset="0"/>
              </a:rPr>
              <a:t>(New York: Crossroad Books, 1982)</a:t>
            </a:r>
          </a:p>
        </p:txBody>
      </p:sp>
      <p:sp>
        <p:nvSpPr>
          <p:cNvPr id="6" name="Rectangle 2"/>
          <p:cNvSpPr>
            <a:spLocks noChangeArrowheads="1"/>
          </p:cNvSpPr>
          <p:nvPr/>
        </p:nvSpPr>
        <p:spPr bwMode="auto">
          <a:xfrm>
            <a:off x="1638300" y="152400"/>
            <a:ext cx="5867400" cy="609600"/>
          </a:xfrm>
          <a:prstGeom prst="rect">
            <a:avLst/>
          </a:prstGeom>
          <a:noFill/>
          <a:ln w="9525">
            <a:noFill/>
            <a:miter lim="800000"/>
            <a:headEnd/>
            <a:tailEnd/>
          </a:ln>
          <a:effectLst/>
        </p:spPr>
        <p:txBody>
          <a:bodyPr anchor="ctr"/>
          <a:lstStyle/>
          <a:p>
            <a:pPr algn="ctr">
              <a:defRPr/>
            </a:pPr>
            <a:r>
              <a:rPr lang="en-US" sz="1600" dirty="0" smtClean="0">
                <a:solidFill>
                  <a:schemeClr val="bg1"/>
                </a:solidFill>
                <a:latin typeface="+mn-lt"/>
              </a:rPr>
              <a:t>Dr. Jim McGowan – Dispensationalism</a:t>
            </a:r>
            <a:r>
              <a:rPr lang="en-US" sz="1600" dirty="0" smtClean="0">
                <a:solidFill>
                  <a:schemeClr val="bg1"/>
                </a:solidFill>
                <a:effectLst>
                  <a:outerShdw blurRad="38100" dist="38100" dir="2700000" algn="tl">
                    <a:srgbClr val="000000"/>
                  </a:outerShdw>
                </a:effectLst>
                <a:latin typeface="+mn-lt"/>
              </a:rPr>
              <a:t> </a:t>
            </a:r>
            <a:r>
              <a:rPr lang="en-US" sz="1600" dirty="0" smtClean="0">
                <a:solidFill>
                  <a:schemeClr val="bg1"/>
                </a:solidFill>
                <a:latin typeface="+mn-lt"/>
              </a:rPr>
              <a:t>and the Nature of the Church: Are Repentance and Confession “Requirements” for Salvation?</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0" y="152400"/>
            <a:ext cx="878441" cy="822960"/>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8972" y="1295400"/>
            <a:ext cx="2234209" cy="3429000"/>
          </a:xfrm>
          <a:prstGeom prst="rect">
            <a:avLst/>
          </a:prstGeom>
        </p:spPr>
      </p:pic>
    </p:spTree>
    <p:extLst>
      <p:ext uri="{BB962C8B-B14F-4D97-AF65-F5344CB8AC3E}">
        <p14:creationId xmlns:p14="http://schemas.microsoft.com/office/powerpoint/2010/main" val="271758012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62" name="Rectangle 6"/>
          <p:cNvSpPr>
            <a:spLocks noChangeArrowheads="1"/>
          </p:cNvSpPr>
          <p:nvPr/>
        </p:nvSpPr>
        <p:spPr bwMode="auto">
          <a:xfrm>
            <a:off x="2895600" y="1219200"/>
            <a:ext cx="6096000" cy="4401205"/>
          </a:xfrm>
          <a:prstGeom prst="rect">
            <a:avLst/>
          </a:prstGeom>
          <a:noFill/>
          <a:ln w="9525">
            <a:noFill/>
            <a:miter lim="800000"/>
            <a:headEnd/>
            <a:tailEnd/>
          </a:ln>
          <a:effectLst/>
        </p:spPr>
        <p:txBody>
          <a:bodyPr wrap="square">
            <a:spAutoFit/>
          </a:bodyPr>
          <a:lstStyle/>
          <a:p>
            <a:pPr algn="just">
              <a:spcBef>
                <a:spcPts val="600"/>
              </a:spcBef>
              <a:spcAft>
                <a:spcPts val="600"/>
              </a:spcAft>
              <a:defRPr/>
            </a:pPr>
            <a:r>
              <a:rPr lang="en-US" sz="2600" dirty="0">
                <a:solidFill>
                  <a:schemeClr val="bg1"/>
                </a:solidFill>
                <a:effectLst>
                  <a:outerShdw blurRad="38100" dist="38100" dir="2700000" algn="tl">
                    <a:srgbClr val="000000"/>
                  </a:outerShdw>
                </a:effectLst>
                <a:latin typeface="+mn-lt"/>
                <a:cs typeface="Times New Roman" pitchFamily="18" charset="0"/>
              </a:rPr>
              <a:t>Dwight Pentecost agrees and writes:</a:t>
            </a:r>
          </a:p>
          <a:p>
            <a:pPr algn="just">
              <a:spcBef>
                <a:spcPts val="600"/>
              </a:spcBef>
              <a:spcAft>
                <a:spcPts val="600"/>
              </a:spcAft>
              <a:defRPr/>
            </a:pPr>
            <a:r>
              <a:rPr lang="en-US" sz="2600" dirty="0" smtClean="0">
                <a:solidFill>
                  <a:schemeClr val="bg1"/>
                </a:solidFill>
                <a:effectLst>
                  <a:outerShdw blurRad="38100" dist="38100" dir="2700000" algn="tl">
                    <a:srgbClr val="000000"/>
                  </a:outerShdw>
                </a:effectLst>
                <a:latin typeface="+mn-lt"/>
                <a:cs typeface="Times New Roman" pitchFamily="18" charset="0"/>
              </a:rPr>
              <a:t>They </a:t>
            </a:r>
            <a:r>
              <a:rPr lang="en-US" sz="2600" dirty="0">
                <a:solidFill>
                  <a:schemeClr val="bg1"/>
                </a:solidFill>
                <a:effectLst>
                  <a:outerShdw blurRad="38100" dist="38100" dir="2700000" algn="tl">
                    <a:srgbClr val="000000"/>
                  </a:outerShdw>
                </a:effectLst>
                <a:latin typeface="+mn-lt"/>
                <a:cs typeface="Times New Roman" pitchFamily="18" charset="0"/>
              </a:rPr>
              <a:t>had already come to regret their sin, now Peter urges them on to a change of mind about Christ.  </a:t>
            </a:r>
            <a:r>
              <a:rPr lang="en-US" sz="2600" b="1" i="1" dirty="0">
                <a:solidFill>
                  <a:srgbClr val="FFFFCC"/>
                </a:solidFill>
                <a:effectLst>
                  <a:outerShdw blurRad="38100" dist="38100" dir="2700000" algn="tl">
                    <a:srgbClr val="000000"/>
                  </a:outerShdw>
                </a:effectLst>
                <a:latin typeface="+mn-lt"/>
                <a:cs typeface="Times New Roman" pitchFamily="18" charset="0"/>
              </a:rPr>
              <a:t>Of course, repentance to the exclusively Jewish addressees (cf. vv. 14, 22, 36) had special significance</a:t>
            </a:r>
            <a:r>
              <a:rPr lang="en-US" sz="2600" dirty="0">
                <a:solidFill>
                  <a:schemeClr val="bg1"/>
                </a:solidFill>
                <a:effectLst>
                  <a:outerShdw blurRad="38100" dist="38100" dir="2700000" algn="tl">
                    <a:srgbClr val="000000"/>
                  </a:outerShdw>
                </a:effectLst>
                <a:latin typeface="+mn-lt"/>
                <a:cs typeface="Times New Roman" pitchFamily="18" charset="0"/>
              </a:rPr>
              <a:t> in that they had to change their attitude about their own righteousness in contrast to God's provided in the Messiah.</a:t>
            </a:r>
          </a:p>
          <a:p>
            <a:pPr algn="r">
              <a:spcBef>
                <a:spcPts val="600"/>
              </a:spcBef>
              <a:spcAft>
                <a:spcPts val="600"/>
              </a:spcAft>
              <a:defRPr/>
            </a:pPr>
            <a:r>
              <a:rPr lang="en-US" dirty="0" smtClean="0">
                <a:solidFill>
                  <a:schemeClr val="bg1"/>
                </a:solidFill>
                <a:effectLst>
                  <a:outerShdw blurRad="38100" dist="38100" dir="2700000" algn="tl">
                    <a:srgbClr val="000000"/>
                  </a:outerShdw>
                </a:effectLst>
                <a:latin typeface="+mn-lt"/>
                <a:cs typeface="Times New Roman" pitchFamily="18" charset="0"/>
              </a:rPr>
              <a:t>Pentecost</a:t>
            </a:r>
            <a:r>
              <a:rPr lang="en-US" dirty="0">
                <a:solidFill>
                  <a:schemeClr val="bg1"/>
                </a:solidFill>
                <a:effectLst>
                  <a:outerShdw blurRad="38100" dist="38100" dir="2700000" algn="tl">
                    <a:srgbClr val="000000"/>
                  </a:outerShdw>
                </a:effectLst>
                <a:latin typeface="+mn-lt"/>
                <a:cs typeface="Times New Roman" pitchFamily="18" charset="0"/>
              </a:rPr>
              <a:t>, </a:t>
            </a:r>
            <a:r>
              <a:rPr lang="en-US" i="1" dirty="0">
                <a:solidFill>
                  <a:schemeClr val="bg1"/>
                </a:solidFill>
                <a:effectLst>
                  <a:outerShdw blurRad="38100" dist="38100" dir="2700000" algn="tl">
                    <a:srgbClr val="000000"/>
                  </a:outerShdw>
                </a:effectLst>
                <a:latin typeface="+mn-lt"/>
                <a:cs typeface="Times New Roman" pitchFamily="18" charset="0"/>
              </a:rPr>
              <a:t>Sound Doctrine</a:t>
            </a:r>
            <a:r>
              <a:rPr lang="en-US" dirty="0">
                <a:solidFill>
                  <a:schemeClr val="bg1"/>
                </a:solidFill>
                <a:effectLst>
                  <a:outerShdw blurRad="38100" dist="38100" dir="2700000" algn="tl">
                    <a:srgbClr val="000000"/>
                  </a:outerShdw>
                </a:effectLst>
                <a:latin typeface="+mn-lt"/>
                <a:cs typeface="Times New Roman" pitchFamily="18" charset="0"/>
              </a:rPr>
              <a:t>, 67-68.</a:t>
            </a:r>
          </a:p>
        </p:txBody>
      </p:sp>
      <p:sp>
        <p:nvSpPr>
          <p:cNvPr id="7" name="Rectangle 2"/>
          <p:cNvSpPr>
            <a:spLocks noChangeArrowheads="1"/>
          </p:cNvSpPr>
          <p:nvPr/>
        </p:nvSpPr>
        <p:spPr bwMode="auto">
          <a:xfrm>
            <a:off x="1638300" y="152400"/>
            <a:ext cx="5867400" cy="609600"/>
          </a:xfrm>
          <a:prstGeom prst="rect">
            <a:avLst/>
          </a:prstGeom>
          <a:noFill/>
          <a:ln w="9525">
            <a:noFill/>
            <a:miter lim="800000"/>
            <a:headEnd/>
            <a:tailEnd/>
          </a:ln>
          <a:effectLst/>
        </p:spPr>
        <p:txBody>
          <a:bodyPr anchor="ctr"/>
          <a:lstStyle/>
          <a:p>
            <a:pPr algn="ctr">
              <a:defRPr/>
            </a:pPr>
            <a:r>
              <a:rPr lang="en-US" sz="1600" dirty="0" smtClean="0">
                <a:solidFill>
                  <a:schemeClr val="bg1"/>
                </a:solidFill>
                <a:latin typeface="+mn-lt"/>
              </a:rPr>
              <a:t>Dr. Jim McGowan – Dispensationalism</a:t>
            </a:r>
            <a:r>
              <a:rPr lang="en-US" sz="1600" dirty="0" smtClean="0">
                <a:solidFill>
                  <a:schemeClr val="bg1"/>
                </a:solidFill>
                <a:effectLst>
                  <a:outerShdw blurRad="38100" dist="38100" dir="2700000" algn="tl">
                    <a:srgbClr val="000000"/>
                  </a:outerShdw>
                </a:effectLst>
                <a:latin typeface="+mn-lt"/>
              </a:rPr>
              <a:t> </a:t>
            </a:r>
            <a:r>
              <a:rPr lang="en-US" sz="1600" dirty="0" smtClean="0">
                <a:solidFill>
                  <a:schemeClr val="bg1"/>
                </a:solidFill>
                <a:latin typeface="+mn-lt"/>
              </a:rPr>
              <a:t>and the Nature of the Church: Are Repentance and Confession “Requirements” for Salvation?</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0" y="152400"/>
            <a:ext cx="878441" cy="822960"/>
          </a:xfrm>
          <a:prstGeom prst="rect">
            <a:avLst/>
          </a:prstGeom>
        </p:spPr>
      </p:pic>
      <p:pic>
        <p:nvPicPr>
          <p:cNvPr id="2" name="Picture 1"/>
          <p:cNvPicPr>
            <a:picLocks noChangeAspect="1"/>
          </p:cNvPicPr>
          <p:nvPr/>
        </p:nvPicPr>
        <p:blipFill>
          <a:blip r:embed="rId4"/>
          <a:stretch>
            <a:fillRect/>
          </a:stretch>
        </p:blipFill>
        <p:spPr>
          <a:xfrm>
            <a:off x="190499" y="1371600"/>
            <a:ext cx="2622939" cy="3505200"/>
          </a:xfrm>
          <a:prstGeom prst="rect">
            <a:avLst/>
          </a:prstGeom>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60" name="Rectangle 4"/>
          <p:cNvSpPr>
            <a:spLocks noChangeArrowheads="1"/>
          </p:cNvSpPr>
          <p:nvPr/>
        </p:nvSpPr>
        <p:spPr bwMode="auto">
          <a:xfrm>
            <a:off x="152400" y="1154698"/>
            <a:ext cx="8763000" cy="5093702"/>
          </a:xfrm>
          <a:prstGeom prst="rect">
            <a:avLst/>
          </a:prstGeom>
          <a:noFill/>
          <a:ln w="9525">
            <a:noFill/>
            <a:miter lim="800000"/>
            <a:headEnd/>
            <a:tailEnd/>
          </a:ln>
          <a:effectLst/>
        </p:spPr>
        <p:txBody>
          <a:bodyPr wrap="square" anchor="ctr">
            <a:spAutoFit/>
          </a:bodyPr>
          <a:lstStyle/>
          <a:p>
            <a:pPr algn="just">
              <a:defRPr/>
            </a:pPr>
            <a:r>
              <a:rPr lang="en-US" sz="2600" dirty="0">
                <a:solidFill>
                  <a:schemeClr val="bg1"/>
                </a:solidFill>
                <a:effectLst>
                  <a:outerShdw blurRad="38100" dist="38100" dir="2700000" algn="tl">
                    <a:srgbClr val="000000"/>
                  </a:outerShdw>
                </a:effectLst>
                <a:latin typeface="+mn-lt"/>
                <a:cs typeface="Times New Roman" pitchFamily="18" charset="0"/>
              </a:rPr>
              <a:t>Notice that the progression in Acts 2:37-38 is expressed by 2 Corinthians 7:10,   “For godly sorrow produces repentance to salvation.”  From their sorrow the Jews were led to the point of repentance, and being repentant they believe in Christ (v. 44). Their remorse over the sin of crucifying Christ moved them toward a true repentance which focused on their thinking about Christ</a:t>
            </a:r>
            <a:r>
              <a:rPr lang="en-US" sz="2600" dirty="0" smtClean="0">
                <a:solidFill>
                  <a:schemeClr val="bg1"/>
                </a:solidFill>
                <a:effectLst>
                  <a:outerShdw blurRad="38100" dist="38100" dir="2700000" algn="tl">
                    <a:srgbClr val="000000"/>
                  </a:outerShdw>
                </a:effectLst>
                <a:latin typeface="+mn-lt"/>
                <a:cs typeface="Times New Roman" pitchFamily="18" charset="0"/>
              </a:rPr>
              <a:t>.</a:t>
            </a:r>
          </a:p>
          <a:p>
            <a:pPr lvl="0" algn="just">
              <a:spcBef>
                <a:spcPct val="50000"/>
              </a:spcBef>
              <a:defRPr/>
            </a:pPr>
            <a:r>
              <a:rPr lang="en-US" sz="2600" dirty="0">
                <a:solidFill>
                  <a:prstClr val="white"/>
                </a:solidFill>
                <a:effectLst>
                  <a:outerShdw blurRad="38100" dist="38100" dir="2700000" algn="tl">
                    <a:srgbClr val="000000"/>
                  </a:outerShdw>
                </a:effectLst>
                <a:latin typeface="Calibri"/>
                <a:cs typeface="Times New Roman" pitchFamily="18" charset="0"/>
              </a:rPr>
              <a:t>Simply put, Peter challenged these heart broken Jews to change their minds and attitudes (repent) about Messiah, a change that if real, would then lead to their outward identification with Christ through baptism, the natural result of their new spiritual birth</a:t>
            </a:r>
            <a:r>
              <a:rPr lang="en-US" sz="2600" dirty="0" smtClean="0">
                <a:solidFill>
                  <a:prstClr val="white"/>
                </a:solidFill>
                <a:effectLst>
                  <a:outerShdw blurRad="38100" dist="38100" dir="2700000" algn="tl">
                    <a:srgbClr val="000000"/>
                  </a:outerShdw>
                </a:effectLst>
                <a:latin typeface="Calibri"/>
                <a:cs typeface="Times New Roman" pitchFamily="18" charset="0"/>
              </a:rPr>
              <a:t>.</a:t>
            </a:r>
            <a:endParaRPr lang="en-US" sz="2600" dirty="0">
              <a:solidFill>
                <a:schemeClr val="bg1"/>
              </a:solidFill>
              <a:effectLst>
                <a:outerShdw blurRad="38100" dist="38100" dir="2700000" algn="tl">
                  <a:srgbClr val="000000"/>
                </a:outerShdw>
              </a:effectLst>
              <a:latin typeface="+mn-lt"/>
              <a:cs typeface="Times New Roman" pitchFamily="18" charset="0"/>
            </a:endParaRPr>
          </a:p>
        </p:txBody>
      </p:sp>
      <p:sp>
        <p:nvSpPr>
          <p:cNvPr id="7" name="Rectangle 2"/>
          <p:cNvSpPr>
            <a:spLocks noChangeArrowheads="1"/>
          </p:cNvSpPr>
          <p:nvPr/>
        </p:nvSpPr>
        <p:spPr bwMode="auto">
          <a:xfrm>
            <a:off x="1638300" y="152400"/>
            <a:ext cx="5867400" cy="609600"/>
          </a:xfrm>
          <a:prstGeom prst="rect">
            <a:avLst/>
          </a:prstGeom>
          <a:noFill/>
          <a:ln w="9525">
            <a:noFill/>
            <a:miter lim="800000"/>
            <a:headEnd/>
            <a:tailEnd/>
          </a:ln>
          <a:effectLst/>
        </p:spPr>
        <p:txBody>
          <a:bodyPr anchor="ctr"/>
          <a:lstStyle/>
          <a:p>
            <a:pPr algn="ctr">
              <a:defRPr/>
            </a:pPr>
            <a:r>
              <a:rPr lang="en-US" sz="1600" dirty="0" smtClean="0">
                <a:solidFill>
                  <a:schemeClr val="bg1"/>
                </a:solidFill>
                <a:latin typeface="+mn-lt"/>
              </a:rPr>
              <a:t>Dr. Jim McGowan – Dispensationalism</a:t>
            </a:r>
            <a:r>
              <a:rPr lang="en-US" sz="1600" dirty="0" smtClean="0">
                <a:solidFill>
                  <a:schemeClr val="bg1"/>
                </a:solidFill>
                <a:effectLst>
                  <a:outerShdw blurRad="38100" dist="38100" dir="2700000" algn="tl">
                    <a:srgbClr val="000000"/>
                  </a:outerShdw>
                </a:effectLst>
                <a:latin typeface="+mn-lt"/>
              </a:rPr>
              <a:t> </a:t>
            </a:r>
            <a:r>
              <a:rPr lang="en-US" sz="1600" dirty="0" smtClean="0">
                <a:solidFill>
                  <a:schemeClr val="bg1"/>
                </a:solidFill>
                <a:latin typeface="+mn-lt"/>
              </a:rPr>
              <a:t>and the Nature of the Church: Are Repentance and Confession “Requirements” for Salvation?</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0" y="152400"/>
            <a:ext cx="878441" cy="822960"/>
          </a:xfrm>
          <a:prstGeom prst="rect">
            <a:avLst/>
          </a:prstGeom>
        </p:spPr>
      </p:pic>
    </p:spTree>
    <p:extLst>
      <p:ext uri="{BB962C8B-B14F-4D97-AF65-F5344CB8AC3E}">
        <p14:creationId xmlns:p14="http://schemas.microsoft.com/office/powerpoint/2010/main" val="30300188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3060">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73060">
                                            <p:txEl>
                                              <p:pRg st="0" end="0"/>
                                            </p:txEl>
                                          </p:spTgt>
                                        </p:tgtEl>
                                        <p:attrNameLst>
                                          <p:attrName>ppt_c</p:attrName>
                                        </p:attrNameLst>
                                      </p:cBhvr>
                                      <p:to>
                                        <a:srgbClr val="B2B2B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306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533400" y="152400"/>
            <a:ext cx="8229600" cy="792162"/>
          </a:xfrm>
        </p:spPr>
        <p:txBody>
          <a:bodyPr/>
          <a:lstStyle/>
          <a:p>
            <a:pPr marL="573088" indent="-573088" eaLnBrk="1" hangingPunct="1">
              <a:defRPr/>
            </a:pPr>
            <a:r>
              <a:rPr lang="en-US" altLang="en-US" sz="3600" dirty="0" smtClean="0">
                <a:solidFill>
                  <a:srgbClr val="00FFFF"/>
                </a:solidFill>
                <a:effectLst>
                  <a:outerShdw blurRad="38100" dist="38100" dir="2700000" algn="tl">
                    <a:srgbClr val="000000">
                      <a:alpha val="43137"/>
                    </a:srgbClr>
                  </a:outerShdw>
                </a:effectLst>
                <a:latin typeface="+mn-lt"/>
              </a:rPr>
              <a:t>Repentance</a:t>
            </a:r>
            <a:endParaRPr lang="en-US" altLang="en-US" sz="3600" dirty="0">
              <a:solidFill>
                <a:srgbClr val="00FFFF"/>
              </a:solidFill>
              <a:effectLst>
                <a:outerShdw blurRad="38100" dist="38100" dir="2700000" algn="tl">
                  <a:srgbClr val="000000">
                    <a:alpha val="43137"/>
                  </a:srgbClr>
                </a:outerShdw>
              </a:effectLst>
              <a:latin typeface="+mn-lt"/>
            </a:endParaRPr>
          </a:p>
        </p:txBody>
      </p:sp>
      <p:sp>
        <p:nvSpPr>
          <p:cNvPr id="5" name="Rectangle 3"/>
          <p:cNvSpPr txBox="1">
            <a:spLocks/>
          </p:cNvSpPr>
          <p:nvPr/>
        </p:nvSpPr>
        <p:spPr bwMode="auto">
          <a:xfrm>
            <a:off x="342900" y="914400"/>
            <a:ext cx="8458200" cy="5638800"/>
          </a:xfrm>
          <a:prstGeom prst="rect">
            <a:avLst/>
          </a:prstGeom>
          <a:noFill/>
          <a:ln>
            <a:noFill/>
          </a:ln>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1963" indent="-461963" eaLnBrk="1" hangingPunct="1">
              <a:spcBef>
                <a:spcPts val="0"/>
              </a:spcBef>
              <a:spcAft>
                <a:spcPts val="600"/>
              </a:spcAft>
              <a:buClr>
                <a:srgbClr val="00FFFF"/>
              </a:buClr>
              <a:buFont typeface="+mj-lt"/>
              <a:buAutoNum type="alphaUcPeriod"/>
              <a:defRPr/>
            </a:pPr>
            <a:r>
              <a:rPr lang="en-US" altLang="en-US" sz="2600" dirty="0">
                <a:solidFill>
                  <a:schemeClr val="bg1"/>
                </a:solidFill>
              </a:rPr>
              <a:t>What repentance means</a:t>
            </a:r>
          </a:p>
          <a:p>
            <a:pPr marL="914400" lvl="1" indent="-452438" eaLnBrk="1" hangingPunct="1">
              <a:spcBef>
                <a:spcPts val="0"/>
              </a:spcBef>
              <a:spcAft>
                <a:spcPts val="600"/>
              </a:spcAft>
              <a:buClr>
                <a:srgbClr val="FF99FF"/>
              </a:buClr>
              <a:buAutoNum type="arabicPeriod"/>
              <a:defRPr/>
            </a:pPr>
            <a:r>
              <a:rPr lang="en-US" altLang="en-US" sz="2600" dirty="0" err="1" smtClean="0">
                <a:solidFill>
                  <a:schemeClr val="bg1"/>
                </a:solidFill>
              </a:rPr>
              <a:t>Metanoeō</a:t>
            </a:r>
            <a:r>
              <a:rPr lang="en-US" altLang="en-US" sz="2600" dirty="0" smtClean="0">
                <a:solidFill>
                  <a:schemeClr val="bg1"/>
                </a:solidFill>
              </a:rPr>
              <a:t> / </a:t>
            </a:r>
            <a:r>
              <a:rPr lang="en-US" altLang="en-US" sz="2600" dirty="0" err="1" smtClean="0">
                <a:solidFill>
                  <a:schemeClr val="bg1"/>
                </a:solidFill>
              </a:rPr>
              <a:t>metanoia</a:t>
            </a:r>
            <a:endParaRPr lang="en-US" altLang="en-US" sz="2600" dirty="0" smtClean="0">
              <a:solidFill>
                <a:schemeClr val="bg1"/>
              </a:solidFill>
            </a:endParaRPr>
          </a:p>
          <a:p>
            <a:pPr marL="914400" lvl="1" indent="-452438" eaLnBrk="1" hangingPunct="1">
              <a:spcBef>
                <a:spcPts val="0"/>
              </a:spcBef>
              <a:spcAft>
                <a:spcPts val="600"/>
              </a:spcAft>
              <a:buClr>
                <a:srgbClr val="FF99FF"/>
              </a:buClr>
              <a:buAutoNum type="arabicPeriod"/>
              <a:defRPr/>
            </a:pPr>
            <a:r>
              <a:rPr lang="en-US" altLang="en-US" sz="2600" i="1" dirty="0" smtClean="0">
                <a:solidFill>
                  <a:schemeClr val="bg1"/>
                </a:solidFill>
              </a:rPr>
              <a:t>Meta</a:t>
            </a:r>
            <a:r>
              <a:rPr lang="en-US" altLang="en-US" sz="2600" dirty="0" smtClean="0">
                <a:solidFill>
                  <a:schemeClr val="bg1"/>
                </a:solidFill>
              </a:rPr>
              <a:t> = change (</a:t>
            </a:r>
            <a:r>
              <a:rPr lang="en-US" altLang="en-US" sz="2600" dirty="0" err="1" smtClean="0">
                <a:solidFill>
                  <a:schemeClr val="bg1"/>
                </a:solidFill>
              </a:rPr>
              <a:t>exs</a:t>
            </a:r>
            <a:r>
              <a:rPr lang="en-US" altLang="en-US" sz="2600" dirty="0" smtClean="0">
                <a:solidFill>
                  <a:schemeClr val="bg1"/>
                </a:solidFill>
              </a:rPr>
              <a:t>: metabolism, metamorphosis, metastasize</a:t>
            </a:r>
          </a:p>
          <a:p>
            <a:pPr marL="914400" lvl="1" indent="-452438" eaLnBrk="1" hangingPunct="1">
              <a:spcBef>
                <a:spcPts val="0"/>
              </a:spcBef>
              <a:spcAft>
                <a:spcPts val="600"/>
              </a:spcAft>
              <a:buClr>
                <a:srgbClr val="FF99FF"/>
              </a:buClr>
              <a:buAutoNum type="arabicPeriod"/>
              <a:defRPr/>
            </a:pPr>
            <a:r>
              <a:rPr lang="en-US" altLang="en-US" sz="2600" i="1" dirty="0" err="1">
                <a:solidFill>
                  <a:schemeClr val="bg1"/>
                </a:solidFill>
              </a:rPr>
              <a:t>Noeō</a:t>
            </a:r>
            <a:r>
              <a:rPr lang="en-US" altLang="en-US" sz="2600" dirty="0">
                <a:solidFill>
                  <a:schemeClr val="bg1"/>
                </a:solidFill>
              </a:rPr>
              <a:t> = notion = mind</a:t>
            </a:r>
          </a:p>
          <a:p>
            <a:pPr marL="914400" lvl="1" indent="-452438" eaLnBrk="1" hangingPunct="1">
              <a:spcBef>
                <a:spcPts val="0"/>
              </a:spcBef>
              <a:spcAft>
                <a:spcPts val="600"/>
              </a:spcAft>
              <a:buClr>
                <a:srgbClr val="FF99FF"/>
              </a:buClr>
              <a:buAutoNum type="arabicPeriod"/>
              <a:defRPr/>
            </a:pPr>
            <a:r>
              <a:rPr lang="en-US" altLang="en-US" sz="2600" dirty="0">
                <a:solidFill>
                  <a:schemeClr val="bg1"/>
                </a:solidFill>
              </a:rPr>
              <a:t>“Change of mind”</a:t>
            </a:r>
          </a:p>
          <a:p>
            <a:pPr marL="914400" lvl="1" indent="-452438" eaLnBrk="1" hangingPunct="1">
              <a:spcBef>
                <a:spcPts val="0"/>
              </a:spcBef>
              <a:spcAft>
                <a:spcPts val="600"/>
              </a:spcAft>
              <a:buClr>
                <a:srgbClr val="FF99FF"/>
              </a:buClr>
              <a:buAutoNum type="arabicPeriod"/>
              <a:defRPr/>
            </a:pPr>
            <a:r>
              <a:rPr lang="en-US" altLang="en-US" sz="2600" dirty="0">
                <a:solidFill>
                  <a:schemeClr val="bg1"/>
                </a:solidFill>
              </a:rPr>
              <a:t>Change mind about whatever is preventing someone from trusting in Christ alone</a:t>
            </a:r>
          </a:p>
          <a:p>
            <a:pPr marL="914400" lvl="1" indent="-452438" eaLnBrk="1" hangingPunct="1">
              <a:spcBef>
                <a:spcPts val="0"/>
              </a:spcBef>
              <a:spcAft>
                <a:spcPts val="600"/>
              </a:spcAft>
              <a:buClr>
                <a:srgbClr val="FF99FF"/>
              </a:buClr>
              <a:buAutoNum type="arabicPeriod"/>
              <a:defRPr/>
            </a:pPr>
            <a:r>
              <a:rPr lang="en-US" altLang="en-US" sz="2600" dirty="0">
                <a:solidFill>
                  <a:schemeClr val="bg1"/>
                </a:solidFill>
              </a:rPr>
              <a:t>Synonym for faith (Acts 2:38; 3:19; 17:30; 2 Pet 3:9)</a:t>
            </a:r>
          </a:p>
          <a:p>
            <a:pPr marL="461963" indent="-461963" eaLnBrk="1" hangingPunct="1">
              <a:spcBef>
                <a:spcPts val="0"/>
              </a:spcBef>
              <a:spcAft>
                <a:spcPts val="600"/>
              </a:spcAft>
              <a:buClr>
                <a:srgbClr val="00FFFF"/>
              </a:buClr>
              <a:buFont typeface="+mj-lt"/>
              <a:buAutoNum type="alphaUcPeriod"/>
              <a:defRPr/>
            </a:pPr>
            <a:r>
              <a:rPr lang="en-US" altLang="en-US" sz="2600" b="1" dirty="0">
                <a:solidFill>
                  <a:srgbClr val="FFFFCC"/>
                </a:solidFill>
              </a:rPr>
              <a:t>What repentance does </a:t>
            </a:r>
            <a:r>
              <a:rPr lang="en-US" altLang="en-US" sz="2600" b="1" dirty="0" smtClean="0">
                <a:solidFill>
                  <a:srgbClr val="FFFFCC"/>
                </a:solidFill>
              </a:rPr>
              <a:t>NOT </a:t>
            </a:r>
            <a:r>
              <a:rPr lang="en-US" altLang="en-US" sz="2600" b="1" dirty="0">
                <a:solidFill>
                  <a:srgbClr val="FFFFCC"/>
                </a:solidFill>
              </a:rPr>
              <a:t>mean</a:t>
            </a:r>
          </a:p>
          <a:p>
            <a:pPr marL="914400" lvl="1" indent="-452438" eaLnBrk="1" hangingPunct="1">
              <a:spcBef>
                <a:spcPts val="0"/>
              </a:spcBef>
              <a:spcAft>
                <a:spcPts val="600"/>
              </a:spcAft>
              <a:buClr>
                <a:srgbClr val="FF99FF"/>
              </a:buClr>
              <a:buFont typeface="Arial" panose="020B0604020202020204" pitchFamily="34" charset="0"/>
              <a:buAutoNum type="arabicPeriod"/>
              <a:defRPr/>
            </a:pPr>
            <a:r>
              <a:rPr lang="en-US" altLang="en-US" sz="2600" dirty="0">
                <a:solidFill>
                  <a:schemeClr val="bg1"/>
                </a:solidFill>
              </a:rPr>
              <a:t>Feeling sorry or guilty (Heb 12:17; </a:t>
            </a:r>
            <a:r>
              <a:rPr lang="en-US" altLang="en-US" sz="2600" i="1" dirty="0" err="1">
                <a:solidFill>
                  <a:schemeClr val="bg1"/>
                </a:solidFill>
              </a:rPr>
              <a:t>metamelomai</a:t>
            </a:r>
            <a:r>
              <a:rPr lang="en-US" altLang="en-US" sz="2600" dirty="0">
                <a:solidFill>
                  <a:schemeClr val="bg1"/>
                </a:solidFill>
              </a:rPr>
              <a:t>)</a:t>
            </a:r>
          </a:p>
          <a:p>
            <a:pPr marL="914400" lvl="1" indent="-452438" eaLnBrk="1" hangingPunct="1">
              <a:spcBef>
                <a:spcPts val="0"/>
              </a:spcBef>
              <a:spcAft>
                <a:spcPts val="600"/>
              </a:spcAft>
              <a:buClr>
                <a:srgbClr val="FF99FF"/>
              </a:buClr>
              <a:buFont typeface="Arial" panose="020B0604020202020204" pitchFamily="34" charset="0"/>
              <a:buAutoNum type="arabicPeriod"/>
              <a:defRPr/>
            </a:pPr>
            <a:r>
              <a:rPr lang="en-US" altLang="en-US" sz="2600" b="1" u="sng" dirty="0">
                <a:solidFill>
                  <a:srgbClr val="FFFFCC"/>
                </a:solidFill>
              </a:rPr>
              <a:t>Turning from sin (John 4:10, 17-19)</a:t>
            </a:r>
          </a:p>
        </p:txBody>
      </p:sp>
    </p:spTree>
    <p:extLst>
      <p:ext uri="{BB962C8B-B14F-4D97-AF65-F5344CB8AC3E}">
        <p14:creationId xmlns:p14="http://schemas.microsoft.com/office/powerpoint/2010/main" val="3948245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4" name="Rectangle 8"/>
          <p:cNvSpPr>
            <a:spLocks noChangeArrowheads="1"/>
          </p:cNvSpPr>
          <p:nvPr/>
        </p:nvSpPr>
        <p:spPr bwMode="auto">
          <a:xfrm>
            <a:off x="148828" y="1123920"/>
            <a:ext cx="8846344" cy="4662815"/>
          </a:xfrm>
          <a:prstGeom prst="rect">
            <a:avLst/>
          </a:prstGeom>
          <a:noFill/>
          <a:ln w="9525">
            <a:noFill/>
            <a:miter lim="800000"/>
            <a:headEnd/>
            <a:tailEnd/>
          </a:ln>
          <a:effectLst/>
        </p:spPr>
        <p:txBody>
          <a:bodyPr wrap="square">
            <a:spAutoFit/>
          </a:bodyPr>
          <a:lstStyle/>
          <a:p>
            <a:pPr>
              <a:spcBef>
                <a:spcPts val="600"/>
              </a:spcBef>
              <a:spcAft>
                <a:spcPts val="600"/>
              </a:spcAft>
              <a:defRPr/>
            </a:pPr>
            <a:r>
              <a:rPr lang="en-US" sz="2600" dirty="0">
                <a:solidFill>
                  <a:schemeClr val="bg1"/>
                </a:solidFill>
                <a:effectLst>
                  <a:outerShdw blurRad="38100" dist="38100" dir="2700000" algn="tl">
                    <a:srgbClr val="000000"/>
                  </a:outerShdw>
                </a:effectLst>
                <a:latin typeface="+mn-lt"/>
                <a:cs typeface="Times New Roman" pitchFamily="18" charset="0"/>
              </a:rPr>
              <a:t>Some examples</a:t>
            </a:r>
            <a:r>
              <a:rPr lang="en-US" sz="2600" dirty="0" smtClean="0">
                <a:solidFill>
                  <a:schemeClr val="bg1"/>
                </a:solidFill>
                <a:effectLst>
                  <a:outerShdw blurRad="38100" dist="38100" dir="2700000" algn="tl">
                    <a:srgbClr val="000000"/>
                  </a:outerShdw>
                </a:effectLst>
                <a:latin typeface="+mn-lt"/>
                <a:cs typeface="Times New Roman" pitchFamily="18" charset="0"/>
              </a:rPr>
              <a:t>:</a:t>
            </a:r>
          </a:p>
          <a:p>
            <a:pPr lvl="0">
              <a:spcBef>
                <a:spcPts val="600"/>
              </a:spcBef>
              <a:spcAft>
                <a:spcPts val="600"/>
              </a:spcAft>
              <a:defRPr/>
            </a:pPr>
            <a:r>
              <a:rPr lang="en-US" sz="2600" dirty="0">
                <a:solidFill>
                  <a:prstClr val="white"/>
                </a:solidFill>
                <a:effectLst>
                  <a:outerShdw blurRad="38100" dist="38100" dir="2700000" algn="tl">
                    <a:srgbClr val="000000"/>
                  </a:outerShdw>
                </a:effectLst>
                <a:latin typeface="Calibri"/>
                <a:cs typeface="Times New Roman" pitchFamily="18" charset="0"/>
              </a:rPr>
              <a:t>In </a:t>
            </a:r>
            <a:r>
              <a:rPr lang="en-US" sz="2600" i="1" dirty="0">
                <a:solidFill>
                  <a:prstClr val="white"/>
                </a:solidFill>
                <a:effectLst>
                  <a:outerShdw blurRad="38100" dist="38100" dir="2700000" algn="tl">
                    <a:srgbClr val="000000"/>
                  </a:outerShdw>
                </a:effectLst>
                <a:latin typeface="Calibri"/>
                <a:cs typeface="Times New Roman" pitchFamily="18" charset="0"/>
              </a:rPr>
              <a:t>The Gospel According to Jesus</a:t>
            </a:r>
            <a:r>
              <a:rPr lang="en-US" sz="2600" dirty="0">
                <a:solidFill>
                  <a:prstClr val="white"/>
                </a:solidFill>
                <a:effectLst>
                  <a:outerShdw blurRad="38100" dist="38100" dir="2700000" algn="tl">
                    <a:srgbClr val="000000"/>
                  </a:outerShdw>
                </a:effectLst>
                <a:latin typeface="Calibri"/>
                <a:cs typeface="Times New Roman" pitchFamily="18" charset="0"/>
              </a:rPr>
              <a:t>, John MacArthur Jr. initially argues for the basic meaning of “</a:t>
            </a:r>
            <a:r>
              <a:rPr lang="en-US" sz="2600" i="1" dirty="0">
                <a:solidFill>
                  <a:prstClr val="white"/>
                </a:solidFill>
                <a:effectLst>
                  <a:outerShdw blurRad="38100" dist="38100" dir="2700000" algn="tl">
                    <a:srgbClr val="000000"/>
                  </a:outerShdw>
                </a:effectLst>
                <a:latin typeface="Calibri"/>
                <a:cs typeface="Times New Roman" pitchFamily="18" charset="0"/>
              </a:rPr>
              <a:t>change of mind</a:t>
            </a:r>
            <a:r>
              <a:rPr lang="en-US" sz="2600" dirty="0">
                <a:solidFill>
                  <a:prstClr val="white"/>
                </a:solidFill>
                <a:effectLst>
                  <a:outerShdw blurRad="38100" dist="38100" dir="2700000" algn="tl">
                    <a:srgbClr val="000000"/>
                  </a:outerShdw>
                </a:effectLst>
                <a:latin typeface="Calibri"/>
                <a:cs typeface="Times New Roman" pitchFamily="18" charset="0"/>
              </a:rPr>
              <a:t>” then later says, </a:t>
            </a:r>
            <a:r>
              <a:rPr lang="en-US" sz="2600" dirty="0">
                <a:solidFill>
                  <a:srgbClr val="FFFFCC"/>
                </a:solidFill>
                <a:effectLst>
                  <a:outerShdw blurRad="38100" dist="38100" dir="2700000" algn="tl">
                    <a:srgbClr val="000000"/>
                  </a:outerShdw>
                </a:effectLst>
                <a:latin typeface="Calibri"/>
                <a:cs typeface="Times New Roman" pitchFamily="18" charset="0"/>
              </a:rPr>
              <a:t>“</a:t>
            </a:r>
            <a:r>
              <a:rPr lang="en-US" sz="2600" b="1" i="1" dirty="0">
                <a:solidFill>
                  <a:srgbClr val="FFFFCC"/>
                </a:solidFill>
                <a:effectLst>
                  <a:outerShdw blurRad="38100" dist="38100" dir="2700000" algn="tl">
                    <a:srgbClr val="000000"/>
                  </a:outerShdw>
                </a:effectLst>
                <a:latin typeface="Calibri"/>
                <a:cs typeface="Times New Roman" pitchFamily="18" charset="0"/>
              </a:rPr>
              <a:t>but biblically its meaning does not stop there</a:t>
            </a:r>
            <a:r>
              <a:rPr lang="en-US" sz="2600" dirty="0">
                <a:solidFill>
                  <a:srgbClr val="FFFFCC"/>
                </a:solidFill>
                <a:effectLst>
                  <a:outerShdw blurRad="38100" dist="38100" dir="2700000" algn="tl">
                    <a:srgbClr val="000000"/>
                  </a:outerShdw>
                </a:effectLst>
                <a:latin typeface="Calibri"/>
                <a:cs typeface="Times New Roman" pitchFamily="18" charset="0"/>
              </a:rPr>
              <a:t>.” </a:t>
            </a:r>
          </a:p>
          <a:p>
            <a:pPr marL="4572000" lvl="0">
              <a:defRPr/>
            </a:pPr>
            <a:r>
              <a:rPr lang="en-US" dirty="0">
                <a:solidFill>
                  <a:prstClr val="white"/>
                </a:solidFill>
                <a:effectLst>
                  <a:outerShdw blurRad="38100" dist="38100" dir="2700000" algn="tl">
                    <a:srgbClr val="000000"/>
                  </a:outerShdw>
                </a:effectLst>
                <a:latin typeface="Calibri"/>
                <a:cs typeface="Times New Roman" pitchFamily="18" charset="0"/>
              </a:rPr>
              <a:t>John MacArthur, Jr. </a:t>
            </a:r>
          </a:p>
          <a:p>
            <a:pPr marL="4572000" lvl="0">
              <a:defRPr/>
            </a:pPr>
            <a:r>
              <a:rPr lang="en-US" i="1" dirty="0">
                <a:solidFill>
                  <a:prstClr val="white"/>
                </a:solidFill>
                <a:effectLst>
                  <a:outerShdw blurRad="38100" dist="38100" dir="2700000" algn="tl">
                    <a:srgbClr val="000000"/>
                  </a:outerShdw>
                </a:effectLst>
                <a:latin typeface="Calibri"/>
                <a:cs typeface="Times New Roman" pitchFamily="18" charset="0"/>
              </a:rPr>
              <a:t>The Gospel According to Jesus</a:t>
            </a:r>
            <a:r>
              <a:rPr lang="en-US" dirty="0">
                <a:solidFill>
                  <a:prstClr val="white"/>
                </a:solidFill>
                <a:effectLst>
                  <a:outerShdw blurRad="38100" dist="38100" dir="2700000" algn="tl">
                    <a:srgbClr val="000000"/>
                  </a:outerShdw>
                </a:effectLst>
                <a:latin typeface="Calibri"/>
                <a:cs typeface="Times New Roman" pitchFamily="18" charset="0"/>
              </a:rPr>
              <a:t>, 162. </a:t>
            </a:r>
          </a:p>
          <a:p>
            <a:pPr lvl="0">
              <a:defRPr/>
            </a:pPr>
            <a:endParaRPr lang="en-US" sz="2600" dirty="0" smtClean="0">
              <a:solidFill>
                <a:prstClr val="white"/>
              </a:solidFill>
              <a:effectLst>
                <a:outerShdw blurRad="38100" dist="38100" dir="2700000" algn="tl">
                  <a:srgbClr val="000000"/>
                </a:outerShdw>
              </a:effectLst>
              <a:latin typeface="Calibri"/>
              <a:cs typeface="Times New Roman" pitchFamily="18" charset="0"/>
            </a:endParaRPr>
          </a:p>
          <a:p>
            <a:pPr lvl="0">
              <a:spcBef>
                <a:spcPts val="600"/>
              </a:spcBef>
              <a:spcAft>
                <a:spcPts val="600"/>
              </a:spcAft>
              <a:defRPr/>
            </a:pPr>
            <a:r>
              <a:rPr lang="en-US" sz="2600" dirty="0" smtClean="0">
                <a:solidFill>
                  <a:prstClr val="white"/>
                </a:solidFill>
                <a:effectLst>
                  <a:outerShdw blurRad="38100" dist="38100" dir="2700000" algn="tl">
                    <a:srgbClr val="000000"/>
                  </a:outerShdw>
                </a:effectLst>
                <a:latin typeface="Calibri"/>
                <a:cs typeface="Times New Roman" pitchFamily="18" charset="0"/>
              </a:rPr>
              <a:t>Echoing </a:t>
            </a:r>
            <a:r>
              <a:rPr lang="en-US" sz="2600" dirty="0">
                <a:solidFill>
                  <a:prstClr val="white"/>
                </a:solidFill>
                <a:effectLst>
                  <a:outerShdw blurRad="38100" dist="38100" dir="2700000" algn="tl">
                    <a:srgbClr val="000000"/>
                  </a:outerShdw>
                </a:effectLst>
                <a:latin typeface="Calibri"/>
                <a:cs typeface="Times New Roman" pitchFamily="18" charset="0"/>
              </a:rPr>
              <a:t>this sentiment, Marc</a:t>
            </a:r>
            <a:r>
              <a:rPr lang="en-US" sz="2600" dirty="0">
                <a:solidFill>
                  <a:prstClr val="white"/>
                </a:solidFill>
                <a:effectLst>
                  <a:outerShdw blurRad="38100" dist="38100" dir="2700000" algn="tl">
                    <a:srgbClr val="000000"/>
                  </a:outerShdw>
                </a:effectLst>
                <a:latin typeface="Calibri"/>
              </a:rPr>
              <a:t> </a:t>
            </a:r>
            <a:r>
              <a:rPr lang="en-US" sz="2600" dirty="0">
                <a:solidFill>
                  <a:prstClr val="white"/>
                </a:solidFill>
                <a:effectLst>
                  <a:outerShdw blurRad="38100" dist="38100" dir="2700000" algn="tl">
                    <a:srgbClr val="000000"/>
                  </a:outerShdw>
                </a:effectLst>
                <a:latin typeface="Calibri"/>
                <a:cs typeface="Times New Roman" pitchFamily="18" charset="0"/>
              </a:rPr>
              <a:t>Mueller declares, </a:t>
            </a:r>
            <a:r>
              <a:rPr lang="en-US" sz="2600" dirty="0">
                <a:solidFill>
                  <a:srgbClr val="FFFFCC"/>
                </a:solidFill>
                <a:effectLst>
                  <a:outerShdw blurRad="38100" dist="38100" dir="2700000" algn="tl">
                    <a:srgbClr val="000000"/>
                  </a:outerShdw>
                </a:effectLst>
                <a:latin typeface="Calibri"/>
                <a:cs typeface="Times New Roman" pitchFamily="18" charset="0"/>
              </a:rPr>
              <a:t>“</a:t>
            </a:r>
            <a:r>
              <a:rPr lang="en-US" sz="2600" b="1" i="1" dirty="0">
                <a:solidFill>
                  <a:srgbClr val="FFFFCC"/>
                </a:solidFill>
                <a:effectLst>
                  <a:outerShdw blurRad="38100" dist="38100" dir="2700000" algn="tl">
                    <a:srgbClr val="000000"/>
                  </a:outerShdw>
                </a:effectLst>
                <a:latin typeface="Calibri"/>
                <a:cs typeface="Times New Roman" pitchFamily="18" charset="0"/>
              </a:rPr>
              <a:t>Repentance is far more than a ‘change of mind’ about who Christ is.</a:t>
            </a:r>
            <a:r>
              <a:rPr lang="en-US" sz="2600" dirty="0">
                <a:solidFill>
                  <a:srgbClr val="FFFFCC"/>
                </a:solidFill>
                <a:effectLst>
                  <a:outerShdw blurRad="38100" dist="38100" dir="2700000" algn="tl">
                    <a:srgbClr val="000000"/>
                  </a:outerShdw>
                </a:effectLst>
                <a:latin typeface="Calibri"/>
                <a:cs typeface="Times New Roman" pitchFamily="18" charset="0"/>
              </a:rPr>
              <a:t>” </a:t>
            </a:r>
          </a:p>
          <a:p>
            <a:pPr marL="4572000" lvl="0">
              <a:defRPr/>
            </a:pPr>
            <a:r>
              <a:rPr lang="en-US" dirty="0">
                <a:solidFill>
                  <a:prstClr val="white"/>
                </a:solidFill>
                <a:effectLst>
                  <a:outerShdw blurRad="38100" dist="38100" dir="2700000" algn="tl">
                    <a:srgbClr val="000000"/>
                  </a:outerShdw>
                </a:effectLst>
                <a:latin typeface="Calibri"/>
                <a:cs typeface="Times New Roman" pitchFamily="18" charset="0"/>
              </a:rPr>
              <a:t>Marc Mueller</a:t>
            </a:r>
          </a:p>
          <a:p>
            <a:pPr marL="4572000" lvl="0">
              <a:defRPr/>
            </a:pPr>
            <a:r>
              <a:rPr lang="en-US" dirty="0">
                <a:solidFill>
                  <a:prstClr val="white"/>
                </a:solidFill>
                <a:effectLst>
                  <a:outerShdw blurRad="38100" dist="38100" dir="2700000" algn="tl">
                    <a:srgbClr val="000000"/>
                  </a:outerShdw>
                </a:effectLst>
                <a:latin typeface="Calibri"/>
                <a:cs typeface="Times New Roman" pitchFamily="18" charset="0"/>
              </a:rPr>
              <a:t>“</a:t>
            </a:r>
            <a:r>
              <a:rPr lang="en-US" i="1" dirty="0">
                <a:solidFill>
                  <a:prstClr val="white"/>
                </a:solidFill>
                <a:effectLst>
                  <a:outerShdw blurRad="38100" dist="38100" dir="2700000" algn="tl">
                    <a:srgbClr val="000000"/>
                  </a:outerShdw>
                </a:effectLst>
                <a:latin typeface="Calibri"/>
                <a:cs typeface="Times New Roman" pitchFamily="18" charset="0"/>
              </a:rPr>
              <a:t>Lordship Salvation Syllabus</a:t>
            </a:r>
            <a:r>
              <a:rPr lang="en-US" dirty="0">
                <a:solidFill>
                  <a:prstClr val="white"/>
                </a:solidFill>
                <a:effectLst>
                  <a:outerShdw blurRad="38100" dist="38100" dir="2700000" algn="tl">
                    <a:srgbClr val="000000"/>
                  </a:outerShdw>
                </a:effectLst>
                <a:latin typeface="Calibri"/>
                <a:cs typeface="Times New Roman" pitchFamily="18" charset="0"/>
              </a:rPr>
              <a:t>,” 21. </a:t>
            </a:r>
          </a:p>
          <a:p>
            <a:pPr marL="4572000" lvl="0">
              <a:defRPr/>
            </a:pPr>
            <a:r>
              <a:rPr lang="en-US" dirty="0">
                <a:solidFill>
                  <a:prstClr val="white"/>
                </a:solidFill>
                <a:effectLst>
                  <a:outerShdw blurRad="38100" dist="38100" dir="2700000" algn="tl">
                    <a:srgbClr val="000000"/>
                  </a:outerShdw>
                </a:effectLst>
                <a:latin typeface="Calibri"/>
                <a:cs typeface="Times New Roman" pitchFamily="18" charset="0"/>
              </a:rPr>
              <a:t>Grace Community Church, 1981, 1985.</a:t>
            </a:r>
            <a:r>
              <a:rPr lang="en-US" dirty="0">
                <a:solidFill>
                  <a:prstClr val="white"/>
                </a:solidFill>
                <a:effectLst>
                  <a:outerShdw blurRad="38100" dist="38100" dir="2700000" algn="tl">
                    <a:srgbClr val="000000"/>
                  </a:outerShdw>
                </a:effectLst>
                <a:latin typeface="Calibri"/>
              </a:rPr>
              <a:t> </a:t>
            </a:r>
          </a:p>
        </p:txBody>
      </p:sp>
      <p:sp>
        <p:nvSpPr>
          <p:cNvPr id="6" name="Rectangle 2"/>
          <p:cNvSpPr>
            <a:spLocks noChangeArrowheads="1"/>
          </p:cNvSpPr>
          <p:nvPr/>
        </p:nvSpPr>
        <p:spPr bwMode="auto">
          <a:xfrm>
            <a:off x="1638300" y="152400"/>
            <a:ext cx="5867400" cy="609600"/>
          </a:xfrm>
          <a:prstGeom prst="rect">
            <a:avLst/>
          </a:prstGeom>
          <a:noFill/>
          <a:ln w="9525">
            <a:noFill/>
            <a:miter lim="800000"/>
            <a:headEnd/>
            <a:tailEnd/>
          </a:ln>
          <a:effectLst/>
        </p:spPr>
        <p:txBody>
          <a:bodyPr anchor="ctr"/>
          <a:lstStyle/>
          <a:p>
            <a:pPr algn="ctr">
              <a:defRPr/>
            </a:pPr>
            <a:r>
              <a:rPr lang="en-US" sz="1600" dirty="0" smtClean="0">
                <a:solidFill>
                  <a:schemeClr val="bg1"/>
                </a:solidFill>
                <a:latin typeface="+mn-lt"/>
              </a:rPr>
              <a:t>Dr. Jim McGowan – Dispensationalism</a:t>
            </a:r>
            <a:r>
              <a:rPr lang="en-US" sz="1600" dirty="0" smtClean="0">
                <a:solidFill>
                  <a:schemeClr val="bg1"/>
                </a:solidFill>
                <a:effectLst>
                  <a:outerShdw blurRad="38100" dist="38100" dir="2700000" algn="tl">
                    <a:srgbClr val="000000"/>
                  </a:outerShdw>
                </a:effectLst>
                <a:latin typeface="+mn-lt"/>
              </a:rPr>
              <a:t> </a:t>
            </a:r>
            <a:r>
              <a:rPr lang="en-US" sz="1600" dirty="0" smtClean="0">
                <a:solidFill>
                  <a:schemeClr val="bg1"/>
                </a:solidFill>
                <a:latin typeface="+mn-lt"/>
              </a:rPr>
              <a:t>and the Nature of the Church: Are Repentance and Confession “Requirements” for Salvation?</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0" y="152400"/>
            <a:ext cx="878441" cy="82296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258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258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52584">
                                            <p:txEl>
                                              <p:pRg st="1" end="1"/>
                                            </p:txEl>
                                          </p:spTgt>
                                        </p:tgtEl>
                                        <p:attrNameLst>
                                          <p:attrName>ppt_c</p:attrName>
                                        </p:attrNameLst>
                                      </p:cBhvr>
                                      <p:to>
                                        <a:srgbClr val="B2B2B2"/>
                                      </p:to>
                                    </p:animClr>
                                  </p:subTnLst>
                                </p:cTn>
                              </p:par>
                              <p:par>
                                <p:cTn id="9" presetID="1" presetClass="entr" presetSubtype="0" fill="hold" nodeType="withEffect">
                                  <p:stCondLst>
                                    <p:cond delay="0"/>
                                  </p:stCondLst>
                                  <p:childTnLst>
                                    <p:set>
                                      <p:cBhvr>
                                        <p:cTn id="10" dur="1" fill="hold">
                                          <p:stCondLst>
                                            <p:cond delay="0"/>
                                          </p:stCondLst>
                                        </p:cTn>
                                        <p:tgtEl>
                                          <p:spTgt spid="152584">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52584">
                                            <p:txEl>
                                              <p:pRg st="2" end="2"/>
                                            </p:txEl>
                                          </p:spTgt>
                                        </p:tgtEl>
                                        <p:attrNameLst>
                                          <p:attrName>ppt_c</p:attrName>
                                        </p:attrNameLst>
                                      </p:cBhvr>
                                      <p:to>
                                        <a:srgbClr val="B2B2B2"/>
                                      </p:to>
                                    </p:animClr>
                                  </p:subTnLst>
                                </p:cTn>
                              </p:par>
                              <p:par>
                                <p:cTn id="11" presetID="1" presetClass="entr" presetSubtype="0" fill="hold" nodeType="withEffect">
                                  <p:stCondLst>
                                    <p:cond delay="0"/>
                                  </p:stCondLst>
                                  <p:childTnLst>
                                    <p:set>
                                      <p:cBhvr>
                                        <p:cTn id="12" dur="1" fill="hold">
                                          <p:stCondLst>
                                            <p:cond delay="0"/>
                                          </p:stCondLst>
                                        </p:cTn>
                                        <p:tgtEl>
                                          <p:spTgt spid="152584">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52584">
                                            <p:txEl>
                                              <p:pRg st="3" end="3"/>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258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258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258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258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57200" y="274638"/>
            <a:ext cx="8229600" cy="639762"/>
          </a:xfrm>
        </p:spPr>
        <p:txBody>
          <a:bodyPr/>
          <a:lstStyle/>
          <a:p>
            <a:pPr marL="573088" indent="-573088" eaLnBrk="1" hangingPunct="1">
              <a:buFont typeface="+mj-lt"/>
              <a:buAutoNum type="romanUcPeriod" startAt="5"/>
              <a:defRPr/>
            </a:pPr>
            <a:r>
              <a:rPr lang="en-US" altLang="en-US" sz="3600" dirty="0" smtClean="0">
                <a:solidFill>
                  <a:srgbClr val="00FFFF"/>
                </a:solidFill>
                <a:effectLst>
                  <a:outerShdw blurRad="38100" dist="38100" dir="2700000" algn="tl">
                    <a:srgbClr val="000000">
                      <a:alpha val="43137"/>
                    </a:srgbClr>
                  </a:outerShdw>
                </a:effectLst>
                <a:latin typeface="+mn-lt"/>
              </a:rPr>
              <a:t>God’s One Condition of Salvation</a:t>
            </a:r>
            <a:endParaRPr lang="en-US" altLang="en-US" sz="3600" dirty="0">
              <a:solidFill>
                <a:srgbClr val="00FFFF"/>
              </a:solidFill>
              <a:effectLst>
                <a:outerShdw blurRad="38100" dist="38100" dir="2700000" algn="tl">
                  <a:srgbClr val="000000">
                    <a:alpha val="43137"/>
                  </a:srgbClr>
                </a:outerShdw>
              </a:effectLst>
              <a:latin typeface="+mn-lt"/>
            </a:endParaRPr>
          </a:p>
        </p:txBody>
      </p:sp>
      <p:sp>
        <p:nvSpPr>
          <p:cNvPr id="5" name="Rectangle 3"/>
          <p:cNvSpPr txBox="1">
            <a:spLocks/>
          </p:cNvSpPr>
          <p:nvPr/>
        </p:nvSpPr>
        <p:spPr bwMode="auto">
          <a:xfrm>
            <a:off x="457199" y="1143000"/>
            <a:ext cx="8258175" cy="5410200"/>
          </a:xfrm>
          <a:prstGeom prst="rect">
            <a:avLst/>
          </a:prstGeom>
          <a:noFill/>
          <a:ln>
            <a:noFill/>
          </a:ln>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eaLnBrk="1" hangingPunct="1">
              <a:spcBef>
                <a:spcPts val="600"/>
              </a:spcBef>
              <a:spcAft>
                <a:spcPts val="600"/>
              </a:spcAft>
              <a:buFont typeface="+mj-lt"/>
              <a:buAutoNum type="alphaUcPeriod"/>
              <a:defRPr/>
            </a:pPr>
            <a:r>
              <a:rPr lang="en-US" altLang="en-US" sz="2800" dirty="0" smtClean="0">
                <a:solidFill>
                  <a:schemeClr val="bg1"/>
                </a:solidFill>
                <a:effectLst>
                  <a:outerShdw blurRad="38100" dist="38100" dir="2700000" algn="tl">
                    <a:srgbClr val="000000">
                      <a:alpha val="43137"/>
                    </a:srgbClr>
                  </a:outerShdw>
                </a:effectLst>
              </a:rPr>
              <a:t>Misconceptions – multiple steps, poor word choices</a:t>
            </a:r>
            <a:endParaRPr lang="en-US" altLang="en-US" sz="2800" dirty="0">
              <a:solidFill>
                <a:schemeClr val="bg1"/>
              </a:solidFill>
              <a:effectLst>
                <a:outerShdw blurRad="38100" dist="38100" dir="2700000" algn="tl">
                  <a:srgbClr val="000000">
                    <a:alpha val="43137"/>
                  </a:srgbClr>
                </a:outerShdw>
              </a:effectLst>
            </a:endParaRPr>
          </a:p>
          <a:p>
            <a:pPr marL="514350" indent="-514350" eaLnBrk="1" hangingPunct="1">
              <a:spcBef>
                <a:spcPts val="600"/>
              </a:spcBef>
              <a:spcAft>
                <a:spcPts val="600"/>
              </a:spcAft>
              <a:buFont typeface="+mj-lt"/>
              <a:buAutoNum type="alphaUcPeriod"/>
              <a:defRPr/>
            </a:pPr>
            <a:r>
              <a:rPr lang="en-US" altLang="en-US" sz="2800" dirty="0" smtClean="0">
                <a:solidFill>
                  <a:schemeClr val="bg1"/>
                </a:solidFill>
                <a:effectLst>
                  <a:outerShdw blurRad="38100" dist="38100" dir="2700000" algn="tl">
                    <a:srgbClr val="000000">
                      <a:alpha val="43137"/>
                    </a:srgbClr>
                  </a:outerShdw>
                </a:effectLst>
              </a:rPr>
              <a:t>Around 200 passages teach that justification is conditioned on faith alone</a:t>
            </a:r>
          </a:p>
          <a:p>
            <a:pPr marL="514350" indent="-514350" eaLnBrk="1" hangingPunct="1">
              <a:spcBef>
                <a:spcPts val="600"/>
              </a:spcBef>
              <a:spcAft>
                <a:spcPts val="600"/>
              </a:spcAft>
              <a:buFont typeface="+mj-lt"/>
              <a:buAutoNum type="alphaUcPeriod"/>
              <a:defRPr/>
            </a:pPr>
            <a:r>
              <a:rPr lang="en-US" altLang="en-US" sz="2800" dirty="0" smtClean="0">
                <a:solidFill>
                  <a:schemeClr val="bg1"/>
                </a:solidFill>
                <a:effectLst>
                  <a:outerShdw blurRad="38100" dist="38100" dir="2700000" algn="tl">
                    <a:srgbClr val="000000">
                      <a:alpha val="43137"/>
                    </a:srgbClr>
                  </a:outerShdw>
                </a:effectLst>
              </a:rPr>
              <a:t>Why God has conditioned salvation on faith alone</a:t>
            </a:r>
          </a:p>
          <a:p>
            <a:pPr marL="514350" indent="-514350" eaLnBrk="1" hangingPunct="1">
              <a:spcBef>
                <a:spcPts val="600"/>
              </a:spcBef>
              <a:spcAft>
                <a:spcPts val="600"/>
              </a:spcAft>
              <a:buFont typeface="+mj-lt"/>
              <a:buAutoNum type="alphaUcPeriod"/>
              <a:defRPr/>
            </a:pPr>
            <a:r>
              <a:rPr lang="en-US" altLang="en-US" sz="2800" dirty="0" smtClean="0">
                <a:solidFill>
                  <a:schemeClr val="bg1"/>
                </a:solidFill>
                <a:effectLst>
                  <a:outerShdw blurRad="38100" dist="38100" dir="2700000" algn="tl">
                    <a:srgbClr val="000000">
                      <a:alpha val="43137"/>
                    </a:srgbClr>
                  </a:outerShdw>
                </a:effectLst>
              </a:rPr>
              <a:t>What saving faith </a:t>
            </a:r>
            <a:r>
              <a:rPr lang="en-US" altLang="en-US" sz="2800" dirty="0">
                <a:solidFill>
                  <a:schemeClr val="bg1"/>
                </a:solidFill>
                <a:effectLst>
                  <a:outerShdw blurRad="38100" dist="38100" dir="2700000" algn="tl">
                    <a:srgbClr val="000000">
                      <a:alpha val="43137"/>
                    </a:srgbClr>
                  </a:outerShdw>
                </a:effectLst>
              </a:rPr>
              <a:t>is – trust</a:t>
            </a:r>
          </a:p>
          <a:p>
            <a:pPr marL="514350" indent="-514350" eaLnBrk="1" hangingPunct="1">
              <a:spcBef>
                <a:spcPts val="600"/>
              </a:spcBef>
              <a:spcAft>
                <a:spcPts val="600"/>
              </a:spcAft>
              <a:buFont typeface="+mj-lt"/>
              <a:buAutoNum type="alphaUcPeriod"/>
              <a:defRPr/>
            </a:pPr>
            <a:r>
              <a:rPr lang="en-US" altLang="en-US" sz="2800" dirty="0" smtClean="0">
                <a:solidFill>
                  <a:schemeClr val="bg1"/>
                </a:solidFill>
                <a:effectLst>
                  <a:outerShdw blurRad="38100" dist="38100" dir="2700000" algn="tl">
                    <a:srgbClr val="000000">
                      <a:alpha val="43137"/>
                    </a:srgbClr>
                  </a:outerShdw>
                </a:effectLst>
              </a:rPr>
              <a:t>What saving faith is </a:t>
            </a:r>
            <a:r>
              <a:rPr lang="en-US" altLang="en-US" sz="2800" dirty="0">
                <a:solidFill>
                  <a:schemeClr val="bg1"/>
                </a:solidFill>
                <a:effectLst>
                  <a:outerShdw blurRad="38100" dist="38100" dir="2700000" algn="tl">
                    <a:srgbClr val="000000">
                      <a:alpha val="43137"/>
                    </a:srgbClr>
                  </a:outerShdw>
                </a:effectLst>
              </a:rPr>
              <a:t>not – Jas </a:t>
            </a:r>
            <a:r>
              <a:rPr lang="en-US" altLang="en-US" sz="2800" dirty="0" smtClean="0">
                <a:solidFill>
                  <a:schemeClr val="bg1"/>
                </a:solidFill>
                <a:effectLst>
                  <a:outerShdw blurRad="38100" dist="38100" dir="2700000" algn="tl">
                    <a:srgbClr val="000000">
                      <a:alpha val="43137"/>
                    </a:srgbClr>
                  </a:outerShdw>
                </a:effectLst>
              </a:rPr>
              <a:t>2:19</a:t>
            </a:r>
            <a:endParaRPr lang="en-US" altLang="en-US" sz="2800" dirty="0">
              <a:solidFill>
                <a:schemeClr val="bg1"/>
              </a:solidFill>
              <a:effectLst>
                <a:outerShdw blurRad="38100" dist="38100" dir="2700000" algn="tl">
                  <a:srgbClr val="000000">
                    <a:alpha val="43137"/>
                  </a:srgbClr>
                </a:outerShdw>
              </a:effectLst>
            </a:endParaRPr>
          </a:p>
          <a:p>
            <a:pPr marL="514350" indent="-514350" eaLnBrk="1" hangingPunct="1">
              <a:spcBef>
                <a:spcPts val="600"/>
              </a:spcBef>
              <a:spcAft>
                <a:spcPts val="600"/>
              </a:spcAft>
              <a:buFont typeface="+mj-lt"/>
              <a:buAutoNum type="alphaUcPeriod"/>
              <a:defRPr/>
            </a:pPr>
            <a:r>
              <a:rPr lang="en-US" altLang="en-US" sz="2800" dirty="0" smtClean="0">
                <a:solidFill>
                  <a:schemeClr val="bg1"/>
                </a:solidFill>
                <a:effectLst>
                  <a:outerShdw blurRad="38100" dist="38100" dir="2700000" algn="tl">
                    <a:srgbClr val="000000">
                      <a:alpha val="43137"/>
                    </a:srgbClr>
                  </a:outerShdw>
                </a:effectLst>
              </a:rPr>
              <a:t>Content of saving </a:t>
            </a:r>
            <a:r>
              <a:rPr lang="en-US" altLang="en-US" sz="2800" dirty="0">
                <a:solidFill>
                  <a:schemeClr val="bg1"/>
                </a:solidFill>
                <a:effectLst>
                  <a:outerShdw blurRad="38100" dist="38100" dir="2700000" algn="tl">
                    <a:srgbClr val="000000">
                      <a:alpha val="43137"/>
                    </a:srgbClr>
                  </a:outerShdw>
                </a:effectLst>
              </a:rPr>
              <a:t>faith – John </a:t>
            </a:r>
            <a:r>
              <a:rPr lang="en-US" altLang="en-US" sz="2800" dirty="0" smtClean="0">
                <a:solidFill>
                  <a:schemeClr val="bg1"/>
                </a:solidFill>
                <a:effectLst>
                  <a:outerShdw blurRad="38100" dist="38100" dir="2700000" algn="tl">
                    <a:srgbClr val="000000">
                      <a:alpha val="43137"/>
                    </a:srgbClr>
                  </a:outerShdw>
                </a:effectLst>
              </a:rPr>
              <a:t>8:24; 20:30-31; </a:t>
            </a:r>
            <a:r>
              <a:rPr lang="en-US" altLang="en-US" sz="2800" dirty="0">
                <a:solidFill>
                  <a:schemeClr val="bg1"/>
                </a:solidFill>
                <a:effectLst>
                  <a:outerShdw blurRad="38100" dist="38100" dir="2700000" algn="tl">
                    <a:srgbClr val="000000">
                      <a:alpha val="43137"/>
                    </a:srgbClr>
                  </a:outerShdw>
                </a:effectLst>
              </a:rPr>
              <a:t>1</a:t>
            </a:r>
            <a:r>
              <a:rPr lang="en-US" altLang="en-US" sz="2800" dirty="0" smtClean="0">
                <a:solidFill>
                  <a:schemeClr val="bg1"/>
                </a:solidFill>
                <a:effectLst>
                  <a:outerShdw blurRad="38100" dist="38100" dir="2700000" algn="tl">
                    <a:srgbClr val="000000">
                      <a:alpha val="43137"/>
                    </a:srgbClr>
                  </a:outerShdw>
                </a:effectLst>
              </a:rPr>
              <a:t> </a:t>
            </a:r>
            <a:r>
              <a:rPr lang="en-US" altLang="en-US" sz="2800" dirty="0" err="1" smtClean="0">
                <a:solidFill>
                  <a:schemeClr val="bg1"/>
                </a:solidFill>
                <a:effectLst>
                  <a:outerShdw blurRad="38100" dist="38100" dir="2700000" algn="tl">
                    <a:srgbClr val="000000">
                      <a:alpha val="43137"/>
                    </a:srgbClr>
                  </a:outerShdw>
                </a:effectLst>
              </a:rPr>
              <a:t>Cor</a:t>
            </a:r>
            <a:r>
              <a:rPr lang="en-US" altLang="en-US" sz="2800" dirty="0" smtClean="0">
                <a:solidFill>
                  <a:schemeClr val="bg1"/>
                </a:solidFill>
                <a:effectLst>
                  <a:outerShdw blurRad="38100" dist="38100" dir="2700000" algn="tl">
                    <a:srgbClr val="000000">
                      <a:alpha val="43137"/>
                    </a:srgbClr>
                  </a:outerShdw>
                </a:effectLst>
              </a:rPr>
              <a:t> 15:1-4</a:t>
            </a:r>
          </a:p>
          <a:p>
            <a:pPr marL="514350" indent="-514350" eaLnBrk="1" hangingPunct="1">
              <a:spcBef>
                <a:spcPts val="600"/>
              </a:spcBef>
              <a:spcAft>
                <a:spcPts val="600"/>
              </a:spcAft>
              <a:buFont typeface="+mj-lt"/>
              <a:buAutoNum type="alphaUcPeriod"/>
              <a:defRPr/>
            </a:pPr>
            <a:r>
              <a:rPr lang="en-US" altLang="en-US" sz="2800" dirty="0" smtClean="0">
                <a:solidFill>
                  <a:schemeClr val="bg1"/>
                </a:solidFill>
                <a:effectLst>
                  <a:outerShdw blurRad="38100" dist="38100" dir="2700000" algn="tl">
                    <a:srgbClr val="000000">
                      <a:alpha val="43137"/>
                    </a:srgbClr>
                  </a:outerShdw>
                </a:effectLst>
              </a:rPr>
              <a:t>An evangelistic model</a:t>
            </a:r>
          </a:p>
          <a:p>
            <a:pPr marL="514350" indent="-514350" eaLnBrk="1" hangingPunct="1">
              <a:spcBef>
                <a:spcPts val="600"/>
              </a:spcBef>
              <a:spcAft>
                <a:spcPts val="600"/>
              </a:spcAft>
              <a:buFont typeface="+mj-lt"/>
              <a:buAutoNum type="alphaUcPeriod"/>
              <a:defRPr/>
            </a:pPr>
            <a:r>
              <a:rPr lang="en-US" altLang="en-US" sz="2800" dirty="0" smtClean="0">
                <a:solidFill>
                  <a:schemeClr val="bg1"/>
                </a:solidFill>
                <a:effectLst>
                  <a:outerShdw blurRad="38100" dist="38100" dir="2700000" algn="tl">
                    <a:srgbClr val="000000">
                      <a:alpha val="43137"/>
                    </a:srgbClr>
                  </a:outerShdw>
                </a:effectLst>
              </a:rPr>
              <a:t>Response to problem passages</a:t>
            </a:r>
          </a:p>
        </p:txBody>
      </p:sp>
    </p:spTree>
    <p:extLst>
      <p:ext uri="{BB962C8B-B14F-4D97-AF65-F5344CB8AC3E}">
        <p14:creationId xmlns:p14="http://schemas.microsoft.com/office/powerpoint/2010/main" val="3948732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72" name="Text Box 4"/>
          <p:cNvSpPr txBox="1">
            <a:spLocks noChangeArrowheads="1"/>
          </p:cNvSpPr>
          <p:nvPr/>
        </p:nvSpPr>
        <p:spPr bwMode="auto">
          <a:xfrm>
            <a:off x="152400" y="1143000"/>
            <a:ext cx="8839200" cy="4231928"/>
          </a:xfrm>
          <a:prstGeom prst="rect">
            <a:avLst/>
          </a:prstGeom>
          <a:noFill/>
          <a:ln w="9525">
            <a:noFill/>
            <a:miter lim="800000"/>
            <a:headEnd/>
            <a:tailEnd/>
          </a:ln>
          <a:effectLst/>
        </p:spPr>
        <p:txBody>
          <a:bodyPr wrap="square">
            <a:spAutoFit/>
          </a:bodyPr>
          <a:lstStyle/>
          <a:p>
            <a:pPr algn="just">
              <a:spcBef>
                <a:spcPts val="600"/>
              </a:spcBef>
              <a:spcAft>
                <a:spcPts val="600"/>
              </a:spcAft>
              <a:defRPr/>
            </a:pPr>
            <a:r>
              <a:rPr lang="en-US" altLang="zh-CN" sz="2600" dirty="0">
                <a:solidFill>
                  <a:schemeClr val="bg1"/>
                </a:solidFill>
                <a:effectLst>
                  <a:outerShdw blurRad="38100" dist="38100" dir="2700000" algn="tl">
                    <a:srgbClr val="000000"/>
                  </a:outerShdw>
                </a:effectLst>
                <a:latin typeface="+mn-lt"/>
                <a:ea typeface="宋体" pitchFamily="2" charset="-122"/>
                <a:cs typeface="Times New Roman" pitchFamily="18" charset="0"/>
              </a:rPr>
              <a:t>This is a basic tenet for both Reformed Theologians and Lordship advocates.  </a:t>
            </a:r>
            <a:r>
              <a:rPr lang="en-US" altLang="zh-CN" sz="2600" b="1" i="1" dirty="0">
                <a:solidFill>
                  <a:srgbClr val="FFFFCC"/>
                </a:solidFill>
                <a:effectLst>
                  <a:outerShdw blurRad="38100" dist="38100" dir="2700000" algn="tl">
                    <a:srgbClr val="000000"/>
                  </a:outerShdw>
                </a:effectLst>
                <a:latin typeface="+mn-lt"/>
                <a:ea typeface="宋体" pitchFamily="2" charset="-122"/>
                <a:cs typeface="Times New Roman" pitchFamily="18" charset="0"/>
              </a:rPr>
              <a:t>According to this view</a:t>
            </a:r>
            <a:r>
              <a:rPr lang="en-US" altLang="zh-CN" sz="2600" dirty="0">
                <a:solidFill>
                  <a:schemeClr val="bg1"/>
                </a:solidFill>
                <a:effectLst>
                  <a:outerShdw blurRad="38100" dist="38100" dir="2700000" algn="tl">
                    <a:srgbClr val="000000"/>
                  </a:outerShdw>
                </a:effectLst>
                <a:latin typeface="+mn-lt"/>
                <a:ea typeface="宋体" pitchFamily="2" charset="-122"/>
                <a:cs typeface="Times New Roman" pitchFamily="18" charset="0"/>
              </a:rPr>
              <a:t>, one is saved by repenting which </a:t>
            </a:r>
            <a:r>
              <a:rPr lang="en-US" altLang="zh-CN" sz="2600" b="1" i="1" u="sng" dirty="0">
                <a:solidFill>
                  <a:srgbClr val="FFFFCC"/>
                </a:solidFill>
                <a:effectLst>
                  <a:outerShdw blurRad="38100" dist="38100" dir="2700000" algn="tl">
                    <a:srgbClr val="000000"/>
                  </a:outerShdw>
                </a:effectLst>
                <a:latin typeface="+mn-lt"/>
                <a:ea typeface="宋体" pitchFamily="2" charset="-122"/>
                <a:cs typeface="Times New Roman" pitchFamily="18" charset="0"/>
              </a:rPr>
              <a:t>always</a:t>
            </a:r>
            <a:r>
              <a:rPr lang="en-US" altLang="zh-CN" sz="2600" dirty="0">
                <a:solidFill>
                  <a:schemeClr val="bg1"/>
                </a:solidFill>
                <a:effectLst>
                  <a:outerShdw blurRad="38100" dist="38100" dir="2700000" algn="tl">
                    <a:srgbClr val="000000"/>
                  </a:outerShdw>
                </a:effectLst>
                <a:latin typeface="+mn-lt"/>
                <a:ea typeface="宋体" pitchFamily="2" charset="-122"/>
                <a:cs typeface="Times New Roman" pitchFamily="18" charset="0"/>
              </a:rPr>
              <a:t> means </a:t>
            </a:r>
            <a:r>
              <a:rPr lang="en-US" altLang="zh-CN" sz="2600" b="1" i="1" dirty="0">
                <a:solidFill>
                  <a:srgbClr val="FFFFCC"/>
                </a:solidFill>
                <a:effectLst>
                  <a:outerShdw blurRad="38100" dist="38100" dir="2700000" algn="tl">
                    <a:srgbClr val="000000"/>
                  </a:outerShdw>
                </a:effectLst>
                <a:latin typeface="+mn-lt"/>
                <a:ea typeface="宋体" pitchFamily="2" charset="-122"/>
                <a:cs typeface="Times New Roman" pitchFamily="18" charset="0"/>
              </a:rPr>
              <a:t>a turning from sin</a:t>
            </a:r>
            <a:r>
              <a:rPr lang="en-US" altLang="zh-CN" sz="2600" b="1" dirty="0" smtClean="0">
                <a:solidFill>
                  <a:schemeClr val="bg1"/>
                </a:solidFill>
                <a:effectLst>
                  <a:outerShdw blurRad="38100" dist="38100" dir="2700000" algn="tl">
                    <a:srgbClr val="000000"/>
                  </a:outerShdw>
                </a:effectLst>
                <a:latin typeface="+mn-lt"/>
                <a:ea typeface="宋体" pitchFamily="2" charset="-122"/>
                <a:cs typeface="Times New Roman" pitchFamily="18" charset="0"/>
              </a:rPr>
              <a:t>. </a:t>
            </a:r>
          </a:p>
          <a:p>
            <a:pPr algn="just">
              <a:spcBef>
                <a:spcPts val="600"/>
              </a:spcBef>
              <a:spcAft>
                <a:spcPts val="600"/>
              </a:spcAft>
              <a:defRPr/>
            </a:pPr>
            <a:r>
              <a:rPr lang="en-US" sz="2600" dirty="0" smtClean="0">
                <a:solidFill>
                  <a:schemeClr val="bg1"/>
                </a:solidFill>
                <a:effectLst>
                  <a:outerShdw blurRad="38100" dist="38100" dir="2700000" algn="tl">
                    <a:srgbClr val="000000"/>
                  </a:outerShdw>
                </a:effectLst>
                <a:latin typeface="+mn-lt"/>
                <a:ea typeface="宋体" pitchFamily="2" charset="-122"/>
                <a:cs typeface="Times New Roman" pitchFamily="18" charset="0"/>
              </a:rPr>
              <a:t>Some </a:t>
            </a:r>
            <a:r>
              <a:rPr lang="en-US" sz="2600" dirty="0">
                <a:solidFill>
                  <a:schemeClr val="bg1"/>
                </a:solidFill>
                <a:effectLst>
                  <a:outerShdw blurRad="38100" dist="38100" dir="2700000" algn="tl">
                    <a:srgbClr val="000000"/>
                  </a:outerShdw>
                </a:effectLst>
                <a:latin typeface="+mn-lt"/>
                <a:ea typeface="宋体" pitchFamily="2" charset="-122"/>
                <a:cs typeface="Times New Roman" pitchFamily="18" charset="0"/>
              </a:rPr>
              <a:t>illustrative quotes from the Lordship camp</a:t>
            </a:r>
            <a:r>
              <a:rPr lang="en-US" sz="2600" dirty="0" smtClean="0">
                <a:solidFill>
                  <a:schemeClr val="bg1"/>
                </a:solidFill>
                <a:effectLst>
                  <a:outerShdw blurRad="38100" dist="38100" dir="2700000" algn="tl">
                    <a:srgbClr val="000000"/>
                  </a:outerShdw>
                </a:effectLst>
                <a:latin typeface="+mn-lt"/>
                <a:ea typeface="宋体" pitchFamily="2" charset="-122"/>
                <a:cs typeface="Times New Roman" pitchFamily="18" charset="0"/>
              </a:rPr>
              <a:t>:</a:t>
            </a:r>
          </a:p>
          <a:p>
            <a:pPr lvl="0" algn="just" eaLnBrk="1" hangingPunct="1">
              <a:spcBef>
                <a:spcPts val="600"/>
              </a:spcBef>
              <a:spcAft>
                <a:spcPts val="600"/>
              </a:spcAft>
              <a:defRPr/>
            </a:pPr>
            <a:r>
              <a:rPr lang="en-US" sz="2600" dirty="0">
                <a:solidFill>
                  <a:prstClr val="white"/>
                </a:solidFill>
                <a:latin typeface="Calibri"/>
                <a:ea typeface="宋体" pitchFamily="2" charset="-122"/>
                <a:cs typeface="Times New Roman" pitchFamily="18" charset="0"/>
              </a:rPr>
              <a:t>“The necessary element in </a:t>
            </a:r>
            <a:r>
              <a:rPr lang="en-US" sz="2600" dirty="0" err="1">
                <a:solidFill>
                  <a:prstClr val="white"/>
                </a:solidFill>
                <a:latin typeface="Calibri"/>
                <a:ea typeface="宋体" pitchFamily="2" charset="-122"/>
                <a:cs typeface="Times New Roman" pitchFamily="18" charset="0"/>
              </a:rPr>
              <a:t>salvatory</a:t>
            </a:r>
            <a:r>
              <a:rPr lang="en-US" sz="2600" dirty="0">
                <a:solidFill>
                  <a:prstClr val="white"/>
                </a:solidFill>
                <a:latin typeface="Calibri"/>
                <a:ea typeface="宋体" pitchFamily="2" charset="-122"/>
                <a:cs typeface="Times New Roman" pitchFamily="18" charset="0"/>
              </a:rPr>
              <a:t> repentance is a true recognition of one's evil state and </a:t>
            </a:r>
            <a:r>
              <a:rPr lang="en-US" sz="2600" b="1" i="1" dirty="0">
                <a:solidFill>
                  <a:srgbClr val="FFFFCC"/>
                </a:solidFill>
                <a:latin typeface="Calibri"/>
                <a:ea typeface="宋体" pitchFamily="2" charset="-122"/>
                <a:cs typeface="Times New Roman" pitchFamily="18" charset="0"/>
              </a:rPr>
              <a:t>a decided resolve to forsake sin</a:t>
            </a:r>
            <a:r>
              <a:rPr lang="en-US" sz="2600" dirty="0">
                <a:solidFill>
                  <a:prstClr val="white"/>
                </a:solidFill>
                <a:latin typeface="Calibri"/>
                <a:ea typeface="宋体" pitchFamily="2" charset="-122"/>
                <a:cs typeface="Times New Roman" pitchFamily="18" charset="0"/>
              </a:rPr>
              <a:t> and thrust oneself at Christ's mercy” (emphasis mine).</a:t>
            </a:r>
          </a:p>
          <a:p>
            <a:pPr marL="4572000" lvl="0" eaLnBrk="1" hangingPunct="1">
              <a:lnSpc>
                <a:spcPct val="80000"/>
              </a:lnSpc>
              <a:spcBef>
                <a:spcPct val="20000"/>
              </a:spcBef>
              <a:defRPr/>
            </a:pPr>
            <a:r>
              <a:rPr lang="en-US" dirty="0">
                <a:solidFill>
                  <a:prstClr val="white"/>
                </a:solidFill>
                <a:latin typeface="Calibri"/>
                <a:ea typeface="宋体" pitchFamily="2" charset="-122"/>
                <a:cs typeface="Times New Roman" pitchFamily="18" charset="0"/>
              </a:rPr>
              <a:t>Ken Gentry, "</a:t>
            </a:r>
            <a:r>
              <a:rPr lang="en-US" i="1" dirty="0">
                <a:solidFill>
                  <a:prstClr val="white"/>
                </a:solidFill>
                <a:latin typeface="Calibri"/>
                <a:ea typeface="宋体" pitchFamily="2" charset="-122"/>
                <a:cs typeface="Times New Roman" pitchFamily="18" charset="0"/>
              </a:rPr>
              <a:t>The Great Option</a:t>
            </a:r>
            <a:r>
              <a:rPr lang="en-US" dirty="0">
                <a:solidFill>
                  <a:prstClr val="white"/>
                </a:solidFill>
                <a:latin typeface="Calibri"/>
                <a:ea typeface="宋体" pitchFamily="2" charset="-122"/>
                <a:cs typeface="Times New Roman" pitchFamily="18" charset="0"/>
              </a:rPr>
              <a:t>,“ </a:t>
            </a:r>
          </a:p>
          <a:p>
            <a:pPr marL="4572000" lvl="0" eaLnBrk="1" hangingPunct="1">
              <a:lnSpc>
                <a:spcPct val="80000"/>
              </a:lnSpc>
              <a:spcBef>
                <a:spcPct val="20000"/>
              </a:spcBef>
              <a:defRPr/>
            </a:pPr>
            <a:r>
              <a:rPr lang="en-US" dirty="0">
                <a:solidFill>
                  <a:prstClr val="white"/>
                </a:solidFill>
                <a:latin typeface="Calibri"/>
                <a:ea typeface="宋体" pitchFamily="2" charset="-122"/>
                <a:cs typeface="Times New Roman" pitchFamily="18" charset="0"/>
              </a:rPr>
              <a:t>Baptist Reformation Review 5:60. </a:t>
            </a:r>
          </a:p>
          <a:p>
            <a:pPr algn="just">
              <a:defRPr/>
            </a:pPr>
            <a:endParaRPr lang="en-US" altLang="zh-CN" sz="2600" b="1" dirty="0">
              <a:solidFill>
                <a:schemeClr val="bg1"/>
              </a:solidFill>
              <a:effectLst/>
              <a:latin typeface="+mn-lt"/>
              <a:ea typeface="宋体" pitchFamily="2" charset="-122"/>
              <a:cs typeface="Times New Roman" pitchFamily="18" charset="0"/>
            </a:endParaRPr>
          </a:p>
        </p:txBody>
      </p:sp>
      <p:sp>
        <p:nvSpPr>
          <p:cNvPr id="6" name="Rectangle 2"/>
          <p:cNvSpPr>
            <a:spLocks noChangeArrowheads="1"/>
          </p:cNvSpPr>
          <p:nvPr/>
        </p:nvSpPr>
        <p:spPr bwMode="auto">
          <a:xfrm>
            <a:off x="1638300" y="152400"/>
            <a:ext cx="5867400" cy="609600"/>
          </a:xfrm>
          <a:prstGeom prst="rect">
            <a:avLst/>
          </a:prstGeom>
          <a:noFill/>
          <a:ln w="9525">
            <a:noFill/>
            <a:miter lim="800000"/>
            <a:headEnd/>
            <a:tailEnd/>
          </a:ln>
          <a:effectLst/>
        </p:spPr>
        <p:txBody>
          <a:bodyPr anchor="ctr"/>
          <a:lstStyle/>
          <a:p>
            <a:pPr algn="ctr">
              <a:defRPr/>
            </a:pPr>
            <a:r>
              <a:rPr lang="en-US" sz="1600" dirty="0" smtClean="0">
                <a:solidFill>
                  <a:schemeClr val="bg1"/>
                </a:solidFill>
                <a:latin typeface="+mn-lt"/>
              </a:rPr>
              <a:t>Dr. Jim McGowan – Dispensationalism</a:t>
            </a:r>
            <a:r>
              <a:rPr lang="en-US" sz="1600" dirty="0" smtClean="0">
                <a:solidFill>
                  <a:schemeClr val="bg1"/>
                </a:solidFill>
                <a:effectLst>
                  <a:outerShdw blurRad="38100" dist="38100" dir="2700000" algn="tl">
                    <a:srgbClr val="000000"/>
                  </a:outerShdw>
                </a:effectLst>
                <a:latin typeface="+mn-lt"/>
              </a:rPr>
              <a:t> </a:t>
            </a:r>
            <a:r>
              <a:rPr lang="en-US" sz="1600" dirty="0" smtClean="0">
                <a:solidFill>
                  <a:schemeClr val="bg1"/>
                </a:solidFill>
                <a:latin typeface="+mn-lt"/>
              </a:rPr>
              <a:t>and the Nature of the Church: Are Repentance and Confession “Requirements” for Salvation?</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0" y="152400"/>
            <a:ext cx="878441" cy="82296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637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86372">
                                            <p:txEl>
                                              <p:pRg st="0" end="0"/>
                                            </p:txEl>
                                          </p:spTgt>
                                        </p:tgtEl>
                                        <p:attrNameLst>
                                          <p:attrName>ppt_c</p:attrName>
                                        </p:attrNameLst>
                                      </p:cBhvr>
                                      <p:to>
                                        <a:srgbClr val="B2B2B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637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637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637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637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73" name="Rectangle 5"/>
          <p:cNvSpPr>
            <a:spLocks noGrp="1" noChangeArrowheads="1"/>
          </p:cNvSpPr>
          <p:nvPr>
            <p:ph type="body" idx="1"/>
          </p:nvPr>
        </p:nvSpPr>
        <p:spPr>
          <a:xfrm>
            <a:off x="152400" y="1143000"/>
            <a:ext cx="8763000" cy="4114800"/>
          </a:xfrm>
        </p:spPr>
        <p:txBody>
          <a:bodyPr/>
          <a:lstStyle/>
          <a:p>
            <a:pPr marL="0" lvl="0" indent="0">
              <a:spcBef>
                <a:spcPct val="60000"/>
              </a:spcBef>
              <a:spcAft>
                <a:spcPct val="60000"/>
              </a:spcAft>
              <a:buClr>
                <a:srgbClr val="0000FF"/>
              </a:buClr>
              <a:buNone/>
              <a:defRPr/>
            </a:pPr>
            <a:r>
              <a:rPr lang="en-US" sz="2600" dirty="0">
                <a:solidFill>
                  <a:prstClr val="white"/>
                </a:solidFill>
                <a:effectLst>
                  <a:outerShdw blurRad="38100" dist="38100" dir="2700000" algn="tl">
                    <a:srgbClr val="000000"/>
                  </a:outerShdw>
                </a:effectLst>
                <a:cs typeface="Times New Roman" pitchFamily="18" charset="0"/>
              </a:rPr>
              <a:t>Some illustrative quotes from the Lordship camp: (cont’d)</a:t>
            </a:r>
          </a:p>
          <a:p>
            <a:pPr marL="0" indent="0" eaLnBrk="1" hangingPunct="1">
              <a:buSzTx/>
              <a:buNone/>
              <a:defRPr/>
            </a:pPr>
            <a:r>
              <a:rPr lang="en-US" sz="2600" b="1" i="1" dirty="0" smtClean="0">
                <a:solidFill>
                  <a:srgbClr val="FFFFCC"/>
                </a:solidFill>
                <a:ea typeface="宋体" pitchFamily="2" charset="-122"/>
                <a:cs typeface="Times New Roman" pitchFamily="18" charset="0"/>
              </a:rPr>
              <a:t>“Repentance is related to the issue of sin</a:t>
            </a:r>
            <a:r>
              <a:rPr lang="en-US" sz="2600" dirty="0" smtClean="0">
                <a:solidFill>
                  <a:schemeClr val="bg1"/>
                </a:solidFill>
                <a:ea typeface="宋体" pitchFamily="2" charset="-122"/>
                <a:cs typeface="Times New Roman" pitchFamily="18" charset="0"/>
              </a:rPr>
              <a:t>, which also includes unbelief in Christ” (emphasis his).</a:t>
            </a:r>
          </a:p>
          <a:p>
            <a:pPr marL="4572000" indent="0" eaLnBrk="1" hangingPunct="1">
              <a:spcBef>
                <a:spcPts val="0"/>
              </a:spcBef>
              <a:buSzTx/>
              <a:buNone/>
              <a:defRPr/>
            </a:pPr>
            <a:r>
              <a:rPr lang="en-US" sz="1800" dirty="0" smtClean="0">
                <a:solidFill>
                  <a:schemeClr val="bg1"/>
                </a:solidFill>
                <a:ea typeface="宋体" pitchFamily="2" charset="-122"/>
                <a:cs typeface="Times New Roman" pitchFamily="18" charset="0"/>
              </a:rPr>
              <a:t>Marc Mueller, </a:t>
            </a:r>
          </a:p>
          <a:p>
            <a:pPr marL="4572000" indent="0" eaLnBrk="1" hangingPunct="1">
              <a:spcBef>
                <a:spcPts val="0"/>
              </a:spcBef>
              <a:buSzTx/>
              <a:buNone/>
              <a:defRPr/>
            </a:pPr>
            <a:r>
              <a:rPr lang="en-US" sz="1800" dirty="0" smtClean="0">
                <a:solidFill>
                  <a:schemeClr val="bg1"/>
                </a:solidFill>
                <a:ea typeface="宋体" pitchFamily="2" charset="-122"/>
                <a:cs typeface="Times New Roman" pitchFamily="18" charset="0"/>
              </a:rPr>
              <a:t>“</a:t>
            </a:r>
            <a:r>
              <a:rPr lang="en-US" sz="1800" i="1" dirty="0" smtClean="0">
                <a:solidFill>
                  <a:schemeClr val="bg1"/>
                </a:solidFill>
                <a:ea typeface="宋体" pitchFamily="2" charset="-122"/>
                <a:cs typeface="Times New Roman" pitchFamily="18" charset="0"/>
              </a:rPr>
              <a:t>The Lordship Syllabus</a:t>
            </a:r>
            <a:r>
              <a:rPr lang="en-US" sz="1800" dirty="0" smtClean="0">
                <a:solidFill>
                  <a:schemeClr val="bg1"/>
                </a:solidFill>
                <a:ea typeface="宋体" pitchFamily="2" charset="-122"/>
                <a:cs typeface="Times New Roman" pitchFamily="18" charset="0"/>
              </a:rPr>
              <a:t>," 21. </a:t>
            </a:r>
          </a:p>
          <a:p>
            <a:pPr marL="0" indent="0" eaLnBrk="1" hangingPunct="1">
              <a:buSzTx/>
              <a:buNone/>
              <a:defRPr/>
            </a:pPr>
            <a:endParaRPr lang="en-US" sz="2600" dirty="0" smtClean="0">
              <a:solidFill>
                <a:schemeClr val="bg1"/>
              </a:solidFill>
              <a:ea typeface="宋体" pitchFamily="2" charset="-122"/>
              <a:cs typeface="Times New Roman" pitchFamily="18" charset="0"/>
            </a:endParaRPr>
          </a:p>
          <a:p>
            <a:pPr marL="0" indent="0" eaLnBrk="1" hangingPunct="1">
              <a:buSzTx/>
              <a:buNone/>
              <a:defRPr/>
            </a:pPr>
            <a:r>
              <a:rPr lang="en-US" sz="2600" dirty="0" smtClean="0">
                <a:solidFill>
                  <a:schemeClr val="bg1"/>
                </a:solidFill>
                <a:ea typeface="宋体" pitchFamily="2" charset="-122"/>
                <a:cs typeface="Times New Roman" pitchFamily="18" charset="0"/>
              </a:rPr>
              <a:t>“The primary New Testament word, </a:t>
            </a:r>
            <a:r>
              <a:rPr lang="el-GR" sz="2600" b="1" i="1" dirty="0">
                <a:solidFill>
                  <a:srgbClr val="FFFFCC"/>
                </a:solidFill>
                <a:ea typeface="宋体" pitchFamily="2" charset="-122"/>
                <a:cs typeface="Times New Roman" pitchFamily="18" charset="0"/>
              </a:rPr>
              <a:t>μετανοέω</a:t>
            </a:r>
            <a:r>
              <a:rPr lang="en-US" sz="2600" b="1" i="1" dirty="0">
                <a:solidFill>
                  <a:srgbClr val="FFFFCC"/>
                </a:solidFill>
                <a:ea typeface="宋体" pitchFamily="2" charset="-122"/>
                <a:cs typeface="Times New Roman" pitchFamily="18" charset="0"/>
              </a:rPr>
              <a:t> </a:t>
            </a:r>
            <a:r>
              <a:rPr lang="en-US" sz="2600" dirty="0" smtClean="0">
                <a:solidFill>
                  <a:schemeClr val="bg1"/>
                </a:solidFill>
                <a:ea typeface="宋体" pitchFamily="2" charset="-122"/>
                <a:cs typeface="Times New Roman" pitchFamily="18" charset="0"/>
              </a:rPr>
              <a:t>, </a:t>
            </a:r>
            <a:r>
              <a:rPr lang="en-US" sz="2600" dirty="0" smtClean="0">
                <a:solidFill>
                  <a:srgbClr val="FFFFCC"/>
                </a:solidFill>
                <a:ea typeface="宋体" pitchFamily="2" charset="-122"/>
                <a:cs typeface="Times New Roman" pitchFamily="18" charset="0"/>
              </a:rPr>
              <a:t>‘</a:t>
            </a:r>
            <a:r>
              <a:rPr lang="en-US" sz="2600" b="1" i="1" dirty="0" smtClean="0">
                <a:solidFill>
                  <a:srgbClr val="FFFFCC"/>
                </a:solidFill>
                <a:ea typeface="宋体" pitchFamily="2" charset="-122"/>
                <a:cs typeface="Times New Roman" pitchFamily="18" charset="0"/>
              </a:rPr>
              <a:t>always speaks of a change of purpose, and specifically a turning from sin</a:t>
            </a:r>
            <a:r>
              <a:rPr lang="en-US" sz="2600" b="1" dirty="0" smtClean="0">
                <a:solidFill>
                  <a:srgbClr val="FFFFCC"/>
                </a:solidFill>
                <a:ea typeface="宋体" pitchFamily="2" charset="-122"/>
                <a:cs typeface="Times New Roman" pitchFamily="18" charset="0"/>
              </a:rPr>
              <a:t>’</a:t>
            </a:r>
            <a:r>
              <a:rPr lang="en-US" sz="2600" dirty="0" smtClean="0">
                <a:solidFill>
                  <a:srgbClr val="FFFFCC"/>
                </a:solidFill>
                <a:ea typeface="宋体" pitchFamily="2" charset="-122"/>
                <a:cs typeface="Times New Roman" pitchFamily="18" charset="0"/>
              </a:rPr>
              <a:t>" </a:t>
            </a:r>
            <a:r>
              <a:rPr lang="en-US" sz="2600" dirty="0" smtClean="0">
                <a:solidFill>
                  <a:schemeClr val="bg1"/>
                </a:solidFill>
                <a:ea typeface="宋体" pitchFamily="2" charset="-122"/>
                <a:cs typeface="Times New Roman" pitchFamily="18" charset="0"/>
              </a:rPr>
              <a:t>(emphasis his).</a:t>
            </a:r>
          </a:p>
          <a:p>
            <a:pPr marL="4572000" indent="0" eaLnBrk="1" hangingPunct="1">
              <a:spcBef>
                <a:spcPts val="0"/>
              </a:spcBef>
              <a:buSzTx/>
              <a:buNone/>
              <a:defRPr/>
            </a:pPr>
            <a:r>
              <a:rPr lang="en-US" sz="1800" dirty="0" smtClean="0">
                <a:solidFill>
                  <a:schemeClr val="bg1"/>
                </a:solidFill>
                <a:ea typeface="宋体" pitchFamily="2" charset="-122"/>
                <a:cs typeface="Times New Roman" pitchFamily="18" charset="0"/>
              </a:rPr>
              <a:t>John MacArthur Jr.</a:t>
            </a:r>
          </a:p>
          <a:p>
            <a:pPr marL="4572000" indent="0" eaLnBrk="1" hangingPunct="1">
              <a:spcBef>
                <a:spcPts val="0"/>
              </a:spcBef>
              <a:buSzTx/>
              <a:buNone/>
              <a:defRPr/>
            </a:pPr>
            <a:r>
              <a:rPr lang="en-US" sz="1800" dirty="0" smtClean="0">
                <a:solidFill>
                  <a:schemeClr val="bg1"/>
                </a:solidFill>
                <a:ea typeface="宋体" pitchFamily="2" charset="-122"/>
                <a:cs typeface="Times New Roman" pitchFamily="18" charset="0"/>
              </a:rPr>
              <a:t>The Gospel According to Jesus, 178</a:t>
            </a:r>
            <a:r>
              <a:rPr lang="en-US" sz="1800" dirty="0" smtClean="0">
                <a:ea typeface="宋体" pitchFamily="2" charset="-122"/>
                <a:cs typeface="Times New Roman" pitchFamily="18" charset="0"/>
              </a:rPr>
              <a:t>. </a:t>
            </a:r>
          </a:p>
        </p:txBody>
      </p:sp>
      <p:sp>
        <p:nvSpPr>
          <p:cNvPr id="6" name="Rectangle 2"/>
          <p:cNvSpPr>
            <a:spLocks noChangeArrowheads="1"/>
          </p:cNvSpPr>
          <p:nvPr/>
        </p:nvSpPr>
        <p:spPr bwMode="auto">
          <a:xfrm>
            <a:off x="1638300" y="152400"/>
            <a:ext cx="5867400" cy="609600"/>
          </a:xfrm>
          <a:prstGeom prst="rect">
            <a:avLst/>
          </a:prstGeom>
          <a:noFill/>
          <a:ln w="9525">
            <a:noFill/>
            <a:miter lim="800000"/>
            <a:headEnd/>
            <a:tailEnd/>
          </a:ln>
          <a:effectLst/>
        </p:spPr>
        <p:txBody>
          <a:bodyPr anchor="ctr"/>
          <a:lstStyle/>
          <a:p>
            <a:pPr algn="ctr">
              <a:defRPr/>
            </a:pPr>
            <a:r>
              <a:rPr lang="en-US" sz="1600" dirty="0" smtClean="0">
                <a:solidFill>
                  <a:schemeClr val="bg1"/>
                </a:solidFill>
                <a:latin typeface="+mn-lt"/>
              </a:rPr>
              <a:t>Dr. Jim McGowan – Dispensationalism</a:t>
            </a:r>
            <a:r>
              <a:rPr lang="en-US" sz="1600" dirty="0" smtClean="0">
                <a:solidFill>
                  <a:schemeClr val="bg1"/>
                </a:solidFill>
                <a:effectLst>
                  <a:outerShdw blurRad="38100" dist="38100" dir="2700000" algn="tl">
                    <a:srgbClr val="000000"/>
                  </a:outerShdw>
                </a:effectLst>
                <a:latin typeface="+mn-lt"/>
              </a:rPr>
              <a:t> </a:t>
            </a:r>
            <a:r>
              <a:rPr lang="en-US" sz="1600" dirty="0" smtClean="0">
                <a:solidFill>
                  <a:schemeClr val="bg1"/>
                </a:solidFill>
                <a:latin typeface="+mn-lt"/>
              </a:rPr>
              <a:t>and the Nature of the Church: Are Repentance and Confession “Requirements” for Salvation?</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 y="152400"/>
            <a:ext cx="878441" cy="822960"/>
          </a:xfrm>
          <a:prstGeom prst="rect">
            <a:avLst/>
          </a:prstGeom>
        </p:spPr>
      </p:pic>
    </p:spTree>
    <p:extLst>
      <p:ext uri="{BB962C8B-B14F-4D97-AF65-F5344CB8AC3E}">
        <p14:creationId xmlns:p14="http://schemas.microsoft.com/office/powerpoint/2010/main" val="6529043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637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637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86373">
                                            <p:txEl>
                                              <p:pRg st="1" end="1"/>
                                            </p:txEl>
                                          </p:spTgt>
                                        </p:tgtEl>
                                        <p:attrNameLst>
                                          <p:attrName>ppt_c</p:attrName>
                                        </p:attrNameLst>
                                      </p:cBhvr>
                                      <p:to>
                                        <a:srgbClr val="87828C"/>
                                      </p:to>
                                    </p:animClr>
                                  </p:subTnLst>
                                </p:cTn>
                              </p:par>
                              <p:par>
                                <p:cTn id="9" presetID="1" presetClass="entr" presetSubtype="0" fill="hold" grpId="0" nodeType="withEffect">
                                  <p:stCondLst>
                                    <p:cond delay="0"/>
                                  </p:stCondLst>
                                  <p:childTnLst>
                                    <p:set>
                                      <p:cBhvr>
                                        <p:cTn id="10" dur="1" fill="hold">
                                          <p:stCondLst>
                                            <p:cond delay="0"/>
                                          </p:stCondLst>
                                        </p:cTn>
                                        <p:tgtEl>
                                          <p:spTgt spid="18637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86373">
                                            <p:txEl>
                                              <p:pRg st="2" end="2"/>
                                            </p:txEl>
                                          </p:spTgt>
                                        </p:tgtEl>
                                        <p:attrNameLst>
                                          <p:attrName>ppt_c</p:attrName>
                                        </p:attrNameLst>
                                      </p:cBhvr>
                                      <p:to>
                                        <a:srgbClr val="87828C"/>
                                      </p:to>
                                    </p:animClr>
                                  </p:subTnLst>
                                </p:cTn>
                              </p:par>
                              <p:par>
                                <p:cTn id="11" presetID="1" presetClass="entr" presetSubtype="0" fill="hold" grpId="0" nodeType="withEffect">
                                  <p:stCondLst>
                                    <p:cond delay="0"/>
                                  </p:stCondLst>
                                  <p:childTnLst>
                                    <p:set>
                                      <p:cBhvr>
                                        <p:cTn id="12" dur="1" fill="hold">
                                          <p:stCondLst>
                                            <p:cond delay="0"/>
                                          </p:stCondLst>
                                        </p:cTn>
                                        <p:tgtEl>
                                          <p:spTgt spid="18637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86373">
                                            <p:txEl>
                                              <p:pRg st="3" end="3"/>
                                            </p:txEl>
                                          </p:spTgt>
                                        </p:tgtEl>
                                        <p:attrNameLst>
                                          <p:attrName>ppt_c</p:attrName>
                                        </p:attrNameLst>
                                      </p:cBhvr>
                                      <p:to>
                                        <a:srgbClr val="87828C"/>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637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637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637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152400" y="1112455"/>
            <a:ext cx="8839200" cy="5364545"/>
          </a:xfrm>
          <a:noFill/>
        </p:spPr>
        <p:txBody>
          <a:bodyPr wrap="square">
            <a:spAutoFit/>
          </a:bodyPr>
          <a:lstStyle/>
          <a:p>
            <a:pPr marL="0" lvl="0" indent="0">
              <a:spcBef>
                <a:spcPct val="60000"/>
              </a:spcBef>
              <a:spcAft>
                <a:spcPct val="60000"/>
              </a:spcAft>
              <a:buClr>
                <a:srgbClr val="0000FF"/>
              </a:buClr>
              <a:buNone/>
              <a:defRPr/>
            </a:pPr>
            <a:r>
              <a:rPr lang="en-US" sz="2600" dirty="0">
                <a:solidFill>
                  <a:prstClr val="white"/>
                </a:solidFill>
                <a:effectLst>
                  <a:outerShdw blurRad="38100" dist="38100" dir="2700000" algn="tl">
                    <a:srgbClr val="000000"/>
                  </a:outerShdw>
                </a:effectLst>
                <a:cs typeface="Times New Roman" pitchFamily="18" charset="0"/>
              </a:rPr>
              <a:t>Some illustrative quotes from the Lordship camp: (cont’d)</a:t>
            </a:r>
          </a:p>
          <a:p>
            <a:pPr marL="0" indent="0" algn="just" eaLnBrk="1" hangingPunct="1">
              <a:spcBef>
                <a:spcPts val="600"/>
              </a:spcBef>
              <a:spcAft>
                <a:spcPts val="600"/>
              </a:spcAft>
              <a:buClrTx/>
              <a:buSzTx/>
              <a:buFontTx/>
              <a:buNone/>
            </a:pPr>
            <a:r>
              <a:rPr lang="en-US" sz="2600" dirty="0" smtClean="0">
                <a:solidFill>
                  <a:schemeClr val="bg1"/>
                </a:solidFill>
                <a:effectLst/>
                <a:cs typeface="Times New Roman" pitchFamily="18" charset="0"/>
              </a:rPr>
              <a:t>“Repentance is a supernatural and inward revelation from God, giving a deep consciousness of what I am in His sight, which causes me to loathe and condemn myself, resulting in a bitter sorrow for sin, a holy horror and hatred for sin, and </a:t>
            </a:r>
            <a:r>
              <a:rPr lang="en-US" sz="2600" b="1" dirty="0" smtClean="0">
                <a:solidFill>
                  <a:srgbClr val="FFFFCC"/>
                </a:solidFill>
                <a:effectLst/>
                <a:cs typeface="Times New Roman" pitchFamily="18" charset="0"/>
              </a:rPr>
              <a:t>a turning away from or forsaking of sin</a:t>
            </a:r>
            <a:r>
              <a:rPr lang="en-US" sz="2600" dirty="0" smtClean="0">
                <a:solidFill>
                  <a:schemeClr val="bg1"/>
                </a:solidFill>
                <a:effectLst/>
                <a:cs typeface="Times New Roman" pitchFamily="18" charset="0"/>
              </a:rPr>
              <a:t>.” </a:t>
            </a:r>
            <a:r>
              <a:rPr lang="en-US" sz="2600" dirty="0" smtClean="0">
                <a:solidFill>
                  <a:schemeClr val="bg1"/>
                </a:solidFill>
                <a:effectLst/>
                <a:ea typeface="宋体" pitchFamily="2" charset="-122"/>
                <a:cs typeface="Times New Roman" pitchFamily="18" charset="0"/>
              </a:rPr>
              <a:t>(emphasis mine). 	</a:t>
            </a:r>
          </a:p>
          <a:p>
            <a:pPr marL="2628900" indent="0" eaLnBrk="1" hangingPunct="1">
              <a:spcBef>
                <a:spcPts val="0"/>
              </a:spcBef>
              <a:spcAft>
                <a:spcPts val="0"/>
              </a:spcAft>
              <a:buClrTx/>
              <a:buSzTx/>
              <a:buFontTx/>
              <a:buNone/>
            </a:pPr>
            <a:r>
              <a:rPr lang="en-US" sz="2600" dirty="0" smtClean="0">
                <a:solidFill>
                  <a:schemeClr val="bg1"/>
                </a:solidFill>
                <a:cs typeface="Times New Roman" pitchFamily="18" charset="0"/>
              </a:rPr>
              <a:t>A. </a:t>
            </a:r>
            <a:r>
              <a:rPr lang="en-US" sz="2600" dirty="0" smtClean="0">
                <a:solidFill>
                  <a:schemeClr val="bg1"/>
                </a:solidFill>
                <a:effectLst/>
                <a:cs typeface="Times New Roman" pitchFamily="18" charset="0"/>
              </a:rPr>
              <a:t>W. Pink, The Doctrine of Salvation	 </a:t>
            </a:r>
          </a:p>
          <a:p>
            <a:pPr marL="2628900" indent="0" eaLnBrk="1" hangingPunct="1">
              <a:spcBef>
                <a:spcPts val="0"/>
              </a:spcBef>
              <a:spcAft>
                <a:spcPts val="0"/>
              </a:spcAft>
              <a:buClrTx/>
              <a:buSzTx/>
              <a:buFontTx/>
              <a:buNone/>
            </a:pPr>
            <a:r>
              <a:rPr lang="en-US" sz="2600" dirty="0" smtClean="0">
                <a:solidFill>
                  <a:schemeClr val="bg1"/>
                </a:solidFill>
                <a:effectLst/>
                <a:cs typeface="Times New Roman" pitchFamily="18" charset="0"/>
              </a:rPr>
              <a:t>(Grand Rapids: Baker Book House, 1975), 58.</a:t>
            </a:r>
          </a:p>
          <a:p>
            <a:pPr marL="0" lvl="0" indent="0" algn="just">
              <a:spcBef>
                <a:spcPts val="0"/>
              </a:spcBef>
              <a:spcAft>
                <a:spcPts val="600"/>
              </a:spcAft>
              <a:buNone/>
            </a:pPr>
            <a:endParaRPr lang="en-US" sz="2600" dirty="0" smtClean="0">
              <a:solidFill>
                <a:schemeClr val="bg1"/>
              </a:solidFill>
              <a:cs typeface="Times New Roman" pitchFamily="18" charset="0"/>
            </a:endParaRPr>
          </a:p>
          <a:p>
            <a:pPr marL="0" lvl="0" indent="0" algn="just">
              <a:spcBef>
                <a:spcPts val="0"/>
              </a:spcBef>
              <a:spcAft>
                <a:spcPts val="600"/>
              </a:spcAft>
              <a:buNone/>
            </a:pPr>
            <a:r>
              <a:rPr lang="en-US" sz="2600" dirty="0" smtClean="0">
                <a:solidFill>
                  <a:schemeClr val="bg1"/>
                </a:solidFill>
                <a:cs typeface="Times New Roman" pitchFamily="18" charset="0"/>
              </a:rPr>
              <a:t>As </a:t>
            </a:r>
            <a:r>
              <a:rPr lang="en-US" sz="2600" dirty="0">
                <a:solidFill>
                  <a:schemeClr val="bg1"/>
                </a:solidFill>
                <a:cs typeface="Times New Roman" pitchFamily="18" charset="0"/>
              </a:rPr>
              <a:t>stated, these definitions make turning away from sin an essential and necessary component of repentance and ultimately of salvation</a:t>
            </a:r>
            <a:r>
              <a:rPr lang="en-US" sz="2600" dirty="0" smtClean="0">
                <a:solidFill>
                  <a:schemeClr val="bg1"/>
                </a:solidFill>
                <a:cs typeface="Times New Roman" pitchFamily="18" charset="0"/>
              </a:rPr>
              <a:t>.</a:t>
            </a:r>
            <a:endParaRPr lang="en-US" altLang="zh-CN" sz="2600" dirty="0">
              <a:solidFill>
                <a:schemeClr val="bg1"/>
              </a:solidFill>
              <a:cs typeface="Times New Roman" pitchFamily="18" charset="0"/>
            </a:endParaRPr>
          </a:p>
        </p:txBody>
      </p:sp>
      <p:sp>
        <p:nvSpPr>
          <p:cNvPr id="6" name="Rectangle 2"/>
          <p:cNvSpPr>
            <a:spLocks noChangeArrowheads="1"/>
          </p:cNvSpPr>
          <p:nvPr/>
        </p:nvSpPr>
        <p:spPr bwMode="auto">
          <a:xfrm>
            <a:off x="1638300" y="152400"/>
            <a:ext cx="5867400" cy="609600"/>
          </a:xfrm>
          <a:prstGeom prst="rect">
            <a:avLst/>
          </a:prstGeom>
          <a:noFill/>
          <a:ln w="9525">
            <a:noFill/>
            <a:miter lim="800000"/>
            <a:headEnd/>
            <a:tailEnd/>
          </a:ln>
          <a:effectLst/>
        </p:spPr>
        <p:txBody>
          <a:bodyPr anchor="ctr"/>
          <a:lstStyle/>
          <a:p>
            <a:pPr algn="ctr">
              <a:defRPr/>
            </a:pPr>
            <a:r>
              <a:rPr lang="en-US" sz="1600" dirty="0" smtClean="0">
                <a:solidFill>
                  <a:schemeClr val="bg1"/>
                </a:solidFill>
                <a:latin typeface="+mn-lt"/>
              </a:rPr>
              <a:t>Dr. Jim McGowan – Dispensationalism</a:t>
            </a:r>
            <a:r>
              <a:rPr lang="en-US" sz="1600" dirty="0" smtClean="0">
                <a:solidFill>
                  <a:schemeClr val="bg1"/>
                </a:solidFill>
                <a:effectLst>
                  <a:outerShdw blurRad="38100" dist="38100" dir="2700000" algn="tl">
                    <a:srgbClr val="000000"/>
                  </a:outerShdw>
                </a:effectLst>
                <a:latin typeface="+mn-lt"/>
              </a:rPr>
              <a:t> </a:t>
            </a:r>
            <a:r>
              <a:rPr lang="en-US" sz="1600" dirty="0" smtClean="0">
                <a:solidFill>
                  <a:schemeClr val="bg1"/>
                </a:solidFill>
                <a:latin typeface="+mn-lt"/>
              </a:rPr>
              <a:t>and the Nature of the Church: Are Repentance and Confession “Requirements” for Salvation?</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 y="152400"/>
            <a:ext cx="878441" cy="82296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170">
                                            <p:txEl>
                                              <p:pRg st="1" end="1"/>
                                            </p:txEl>
                                          </p:spTgt>
                                        </p:tgtEl>
                                        <p:attrNameLst>
                                          <p:attrName>ppt_c</p:attrName>
                                        </p:attrNameLst>
                                      </p:cBhvr>
                                      <p:to>
                                        <a:srgbClr val="B2B2B2"/>
                                      </p:to>
                                    </p:animClr>
                                  </p:subTnLst>
                                </p:cTn>
                              </p:par>
                              <p:par>
                                <p:cTn id="9" presetID="1" presetClass="entr" presetSubtype="0" fill="hold" nodeType="withEffect">
                                  <p:stCondLst>
                                    <p:cond delay="0"/>
                                  </p:stCondLst>
                                  <p:childTnLst>
                                    <p:set>
                                      <p:cBhvr>
                                        <p:cTn id="10" dur="1" fill="hold">
                                          <p:stCondLst>
                                            <p:cond delay="0"/>
                                          </p:stCondLst>
                                        </p:cTn>
                                        <p:tgtEl>
                                          <p:spTgt spid="7170">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7170">
                                            <p:txEl>
                                              <p:pRg st="2" end="2"/>
                                            </p:txEl>
                                          </p:spTgt>
                                        </p:tgtEl>
                                        <p:attrNameLst>
                                          <p:attrName>ppt_c</p:attrName>
                                        </p:attrNameLst>
                                      </p:cBhvr>
                                      <p:to>
                                        <a:srgbClr val="B2B2B2"/>
                                      </p:to>
                                    </p:animClr>
                                  </p:subTnLst>
                                </p:cTn>
                              </p:par>
                              <p:par>
                                <p:cTn id="11" presetID="1" presetClass="entr" presetSubtype="0" fill="hold" nodeType="withEffect">
                                  <p:stCondLst>
                                    <p:cond delay="0"/>
                                  </p:stCondLst>
                                  <p:childTnLst>
                                    <p:set>
                                      <p:cBhvr>
                                        <p:cTn id="12" dur="1" fill="hold">
                                          <p:stCondLst>
                                            <p:cond delay="0"/>
                                          </p:stCondLst>
                                        </p:cTn>
                                        <p:tgtEl>
                                          <p:spTgt spid="7170">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7170">
                                            <p:txEl>
                                              <p:pRg st="3" end="3"/>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7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8" name="Rectangle 4"/>
          <p:cNvSpPr>
            <a:spLocks noGrp="1" noChangeArrowheads="1"/>
          </p:cNvSpPr>
          <p:nvPr>
            <p:ph type="body" idx="1"/>
          </p:nvPr>
        </p:nvSpPr>
        <p:spPr>
          <a:xfrm>
            <a:off x="152400" y="1143000"/>
            <a:ext cx="8839200" cy="5410200"/>
          </a:xfrm>
        </p:spPr>
        <p:txBody>
          <a:bodyPr/>
          <a:lstStyle/>
          <a:p>
            <a:pPr marL="0" indent="0" algn="just" eaLnBrk="1" hangingPunct="1">
              <a:lnSpc>
                <a:spcPct val="80000"/>
              </a:lnSpc>
              <a:spcBef>
                <a:spcPct val="0"/>
              </a:spcBef>
              <a:buClrTx/>
              <a:buSzTx/>
              <a:buFontTx/>
              <a:buNone/>
              <a:defRPr/>
            </a:pPr>
            <a:r>
              <a:rPr lang="en-US" sz="2600" dirty="0" smtClean="0">
                <a:solidFill>
                  <a:schemeClr val="bg1"/>
                </a:solidFill>
                <a:cs typeface="Times New Roman" pitchFamily="18" charset="0"/>
              </a:rPr>
              <a:t>But Richard C. Trench deals a fatal blow to this idea of a </a:t>
            </a:r>
            <a:r>
              <a:rPr lang="en-US" sz="2600" dirty="0" smtClean="0">
                <a:solidFill>
                  <a:srgbClr val="FFFFCC"/>
                </a:solidFill>
                <a:cs typeface="Times New Roman" pitchFamily="18" charset="0"/>
              </a:rPr>
              <a:t>“</a:t>
            </a:r>
            <a:r>
              <a:rPr lang="en-US" sz="2600" b="1" i="1" dirty="0" smtClean="0">
                <a:solidFill>
                  <a:srgbClr val="FFFFCC"/>
                </a:solidFill>
                <a:cs typeface="Times New Roman" pitchFamily="18" charset="0"/>
              </a:rPr>
              <a:t>greater meaning</a:t>
            </a:r>
            <a:r>
              <a:rPr lang="en-US" sz="2600" dirty="0" smtClean="0">
                <a:solidFill>
                  <a:srgbClr val="FFFFCC"/>
                </a:solidFill>
                <a:cs typeface="Times New Roman" pitchFamily="18" charset="0"/>
              </a:rPr>
              <a:t>”</a:t>
            </a:r>
            <a:r>
              <a:rPr lang="en-US" sz="2600" dirty="0" smtClean="0">
                <a:solidFill>
                  <a:schemeClr val="bg1"/>
                </a:solidFill>
                <a:cs typeface="Times New Roman" pitchFamily="18" charset="0"/>
              </a:rPr>
              <a:t> demonstrating that these added concepts have been </a:t>
            </a:r>
            <a:r>
              <a:rPr lang="en-US" sz="2600" b="1" i="1" dirty="0" smtClean="0">
                <a:solidFill>
                  <a:srgbClr val="FFFFCC"/>
                </a:solidFill>
                <a:cs typeface="Times New Roman" pitchFamily="18" charset="0"/>
              </a:rPr>
              <a:t>forced upon the text</a:t>
            </a:r>
            <a:r>
              <a:rPr lang="en-US" sz="2600" dirty="0" smtClean="0">
                <a:solidFill>
                  <a:schemeClr val="bg1"/>
                </a:solidFill>
                <a:cs typeface="Times New Roman" pitchFamily="18" charset="0"/>
              </a:rPr>
              <a:t>.  He states: </a:t>
            </a:r>
          </a:p>
          <a:p>
            <a:pPr marL="0" indent="0" algn="just" eaLnBrk="1" hangingPunct="1">
              <a:lnSpc>
                <a:spcPct val="80000"/>
              </a:lnSpc>
              <a:spcBef>
                <a:spcPct val="0"/>
              </a:spcBef>
              <a:buClrTx/>
              <a:buSzTx/>
              <a:buFontTx/>
              <a:buNone/>
              <a:defRPr/>
            </a:pPr>
            <a:endParaRPr lang="en-US" sz="2600" dirty="0">
              <a:solidFill>
                <a:schemeClr val="bg1"/>
              </a:solidFill>
              <a:cs typeface="Times New Roman" pitchFamily="18" charset="0"/>
            </a:endParaRPr>
          </a:p>
          <a:p>
            <a:pPr marL="0" lvl="0" indent="0" algn="just">
              <a:lnSpc>
                <a:spcPct val="90000"/>
              </a:lnSpc>
              <a:spcBef>
                <a:spcPct val="0"/>
              </a:spcBef>
              <a:buNone/>
              <a:defRPr/>
            </a:pPr>
            <a:r>
              <a:rPr lang="en-US" sz="2600" dirty="0">
                <a:solidFill>
                  <a:srgbClr val="FFFFCC"/>
                </a:solidFill>
                <a:effectLst>
                  <a:outerShdw blurRad="38100" dist="38100" dir="2700000" algn="tl">
                    <a:srgbClr val="000000"/>
                  </a:outerShdw>
                </a:effectLst>
                <a:cs typeface="Times New Roman" pitchFamily="18" charset="0"/>
              </a:rPr>
              <a:t>“</a:t>
            </a:r>
            <a:r>
              <a:rPr lang="en-US" sz="2600" b="1" i="1" dirty="0">
                <a:solidFill>
                  <a:srgbClr val="FFFFCC"/>
                </a:solidFill>
                <a:effectLst>
                  <a:outerShdw blurRad="38100" dist="38100" dir="2700000" algn="tl">
                    <a:srgbClr val="000000"/>
                  </a:outerShdw>
                </a:effectLst>
                <a:cs typeface="Times New Roman" pitchFamily="18" charset="0"/>
              </a:rPr>
              <a:t>It is only after </a:t>
            </a:r>
            <a:r>
              <a:rPr lang="el-GR" sz="2600" b="1" i="1" dirty="0">
                <a:solidFill>
                  <a:srgbClr val="FFFFCC"/>
                </a:solidFill>
                <a:effectLst>
                  <a:outerShdw blurRad="38100" dist="38100" dir="2700000" algn="tl">
                    <a:srgbClr val="000000"/>
                  </a:outerShdw>
                </a:effectLst>
                <a:cs typeface="Times New Roman" pitchFamily="18" charset="0"/>
              </a:rPr>
              <a:t>μετάνοια</a:t>
            </a:r>
            <a:r>
              <a:rPr lang="en-US" sz="2600" dirty="0">
                <a:solidFill>
                  <a:srgbClr val="FFFFCC"/>
                </a:solidFill>
                <a:effectLst>
                  <a:outerShdw blurRad="38100" dist="38100" dir="2700000" algn="tl">
                    <a:srgbClr val="000000"/>
                  </a:outerShdw>
                </a:effectLst>
                <a:cs typeface="Arial" panose="020B0604020202020204" pitchFamily="34" charset="0"/>
              </a:rPr>
              <a:t> </a:t>
            </a:r>
            <a:r>
              <a:rPr lang="en-US" sz="2600" b="1" i="1" dirty="0">
                <a:solidFill>
                  <a:srgbClr val="FFFFCC"/>
                </a:solidFill>
                <a:effectLst>
                  <a:outerShdw blurRad="38100" dist="38100" dir="2700000" algn="tl">
                    <a:srgbClr val="000000"/>
                  </a:outerShdw>
                </a:effectLst>
                <a:cs typeface="Times New Roman" pitchFamily="18" charset="0"/>
              </a:rPr>
              <a:t>has been taken up into the uses of Scripture</a:t>
            </a:r>
            <a:r>
              <a:rPr lang="en-US" sz="2600" dirty="0">
                <a:solidFill>
                  <a:prstClr val="white"/>
                </a:solidFill>
                <a:effectLst>
                  <a:outerShdw blurRad="38100" dist="38100" dir="2700000" algn="tl">
                    <a:srgbClr val="000000"/>
                  </a:outerShdw>
                </a:effectLst>
                <a:cs typeface="Times New Roman" pitchFamily="18" charset="0"/>
              </a:rPr>
              <a:t>…that it comes predominantly to mean a change of mind, </a:t>
            </a:r>
            <a:r>
              <a:rPr lang="en-US" sz="2600" dirty="0">
                <a:solidFill>
                  <a:srgbClr val="FFFFCC"/>
                </a:solidFill>
                <a:effectLst>
                  <a:outerShdw blurRad="38100" dist="38100" dir="2700000" algn="tl">
                    <a:srgbClr val="000000"/>
                  </a:outerShdw>
                </a:effectLst>
                <a:cs typeface="Times New Roman" pitchFamily="18" charset="0"/>
              </a:rPr>
              <a:t>(</a:t>
            </a:r>
            <a:r>
              <a:rPr lang="en-US" sz="2600" b="1" i="1" dirty="0">
                <a:solidFill>
                  <a:srgbClr val="FFFFCC"/>
                </a:solidFill>
                <a:effectLst>
                  <a:outerShdw blurRad="38100" dist="38100" dir="2700000" algn="tl">
                    <a:srgbClr val="000000"/>
                  </a:outerShdw>
                </a:effectLst>
                <a:cs typeface="Times New Roman" pitchFamily="18" charset="0"/>
              </a:rPr>
              <a:t>with the added idea of</a:t>
            </a:r>
            <a:r>
              <a:rPr lang="en-US" sz="2600" dirty="0">
                <a:solidFill>
                  <a:srgbClr val="FFFFCC"/>
                </a:solidFill>
                <a:effectLst>
                  <a:outerShdw blurRad="38100" dist="38100" dir="2700000" algn="tl">
                    <a:srgbClr val="000000"/>
                  </a:outerShdw>
                </a:effectLst>
                <a:cs typeface="Times New Roman" pitchFamily="18" charset="0"/>
              </a:rPr>
              <a:t>)</a:t>
            </a:r>
            <a:r>
              <a:rPr lang="en-US" sz="2600" dirty="0">
                <a:solidFill>
                  <a:prstClr val="white"/>
                </a:solidFill>
                <a:effectLst>
                  <a:outerShdw blurRad="38100" dist="38100" dir="2700000" algn="tl">
                    <a:srgbClr val="000000"/>
                  </a:outerShdw>
                </a:effectLst>
                <a:cs typeface="Times New Roman" pitchFamily="18" charset="0"/>
              </a:rPr>
              <a:t> taking a </a:t>
            </a:r>
            <a:r>
              <a:rPr lang="en-US" sz="2600" i="1" dirty="0">
                <a:solidFill>
                  <a:prstClr val="white"/>
                </a:solidFill>
                <a:effectLst>
                  <a:outerShdw blurRad="38100" dist="38100" dir="2700000" algn="tl">
                    <a:srgbClr val="000000"/>
                  </a:outerShdw>
                </a:effectLst>
                <a:cs typeface="Times New Roman" pitchFamily="18" charset="0"/>
              </a:rPr>
              <a:t>wiser</a:t>
            </a:r>
            <a:r>
              <a:rPr lang="en-US" sz="2600" dirty="0">
                <a:solidFill>
                  <a:prstClr val="white"/>
                </a:solidFill>
                <a:effectLst>
                  <a:outerShdw blurRad="38100" dist="38100" dir="2700000" algn="tl">
                    <a:srgbClr val="000000"/>
                  </a:outerShdw>
                </a:effectLst>
                <a:cs typeface="Times New Roman" pitchFamily="18" charset="0"/>
              </a:rPr>
              <a:t> view of the past, …a regret for the ill done in the past, and out of all this a change of life for the better; …</a:t>
            </a:r>
          </a:p>
          <a:p>
            <a:pPr marL="0" lvl="0" indent="0" algn="just">
              <a:lnSpc>
                <a:spcPct val="90000"/>
              </a:lnSpc>
              <a:spcBef>
                <a:spcPct val="0"/>
              </a:spcBef>
              <a:buNone/>
              <a:defRPr/>
            </a:pPr>
            <a:endParaRPr lang="en-US" sz="2600" dirty="0">
              <a:solidFill>
                <a:prstClr val="white"/>
              </a:solidFill>
              <a:effectLst>
                <a:outerShdw blurRad="38100" dist="38100" dir="2700000" algn="tl">
                  <a:srgbClr val="000000"/>
                </a:outerShdw>
              </a:effectLst>
              <a:cs typeface="Times New Roman" pitchFamily="18" charset="0"/>
            </a:endParaRPr>
          </a:p>
          <a:p>
            <a:pPr marL="0" lvl="0" indent="0" algn="just">
              <a:lnSpc>
                <a:spcPct val="90000"/>
              </a:lnSpc>
              <a:spcBef>
                <a:spcPct val="0"/>
              </a:spcBef>
              <a:buNone/>
              <a:defRPr/>
            </a:pPr>
            <a:r>
              <a:rPr lang="en-US" sz="2600" b="1" i="1" dirty="0">
                <a:solidFill>
                  <a:srgbClr val="FFFFCC"/>
                </a:solidFill>
                <a:effectLst>
                  <a:outerShdw blurRad="38100" dist="38100" dir="2700000" algn="tl">
                    <a:srgbClr val="000000"/>
                  </a:outerShdw>
                </a:effectLst>
                <a:cs typeface="Times New Roman" pitchFamily="18" charset="0"/>
              </a:rPr>
              <a:t>This is all </a:t>
            </a:r>
            <a:r>
              <a:rPr lang="en-US" sz="2600" b="1" i="1" u="sng" dirty="0">
                <a:solidFill>
                  <a:srgbClr val="FFFFCC"/>
                </a:solidFill>
                <a:effectLst>
                  <a:outerShdw blurRad="38100" dist="38100" dir="2700000" algn="tl">
                    <a:srgbClr val="000000"/>
                  </a:outerShdw>
                </a:effectLst>
                <a:cs typeface="Times New Roman" pitchFamily="18" charset="0"/>
              </a:rPr>
              <a:t>imported into</a:t>
            </a:r>
            <a:r>
              <a:rPr lang="en-US" sz="2600" b="1" i="1" dirty="0">
                <a:solidFill>
                  <a:srgbClr val="FFFFCC"/>
                </a:solidFill>
                <a:effectLst>
                  <a:outerShdw blurRad="38100" dist="38100" dir="2700000" algn="tl">
                    <a:srgbClr val="000000"/>
                  </a:outerShdw>
                </a:effectLst>
                <a:cs typeface="Times New Roman" pitchFamily="18" charset="0"/>
              </a:rPr>
              <a:t>, does not etymologically nor yet by primary usage lie in, the word”</a:t>
            </a:r>
            <a:r>
              <a:rPr lang="en-US" sz="2600" b="1" dirty="0">
                <a:solidFill>
                  <a:srgbClr val="FFFFCC"/>
                </a:solidFill>
                <a:effectLst>
                  <a:outerShdw blurRad="38100" dist="38100" dir="2700000" algn="tl">
                    <a:srgbClr val="000000"/>
                  </a:outerShdw>
                </a:effectLst>
                <a:cs typeface="Times New Roman" pitchFamily="18" charset="0"/>
              </a:rPr>
              <a:t> (bold mine) </a:t>
            </a:r>
          </a:p>
          <a:p>
            <a:pPr marL="0" lvl="0" indent="0" algn="r">
              <a:lnSpc>
                <a:spcPct val="90000"/>
              </a:lnSpc>
              <a:spcBef>
                <a:spcPct val="0"/>
              </a:spcBef>
              <a:buNone/>
              <a:defRPr/>
            </a:pPr>
            <a:endParaRPr lang="en-US" sz="2600" dirty="0">
              <a:solidFill>
                <a:prstClr val="black"/>
              </a:solidFill>
              <a:effectLst>
                <a:outerShdw blurRad="38100" dist="38100" dir="2700000" algn="tl">
                  <a:srgbClr val="000000"/>
                </a:outerShdw>
              </a:effectLst>
              <a:cs typeface="Times New Roman" pitchFamily="18" charset="0"/>
            </a:endParaRPr>
          </a:p>
          <a:p>
            <a:pPr marL="4572000" lvl="0" indent="0">
              <a:lnSpc>
                <a:spcPct val="90000"/>
              </a:lnSpc>
              <a:spcBef>
                <a:spcPct val="0"/>
              </a:spcBef>
              <a:buNone/>
              <a:defRPr/>
            </a:pPr>
            <a:r>
              <a:rPr lang="en-US" sz="1800" dirty="0">
                <a:solidFill>
                  <a:prstClr val="white"/>
                </a:solidFill>
                <a:effectLst>
                  <a:outerShdw blurRad="38100" dist="38100" dir="2700000" algn="tl">
                    <a:srgbClr val="000000"/>
                  </a:outerShdw>
                </a:effectLst>
                <a:cs typeface="Times New Roman" pitchFamily="18" charset="0"/>
              </a:rPr>
              <a:t>Richard C. Trench, </a:t>
            </a:r>
          </a:p>
          <a:p>
            <a:pPr marL="4572000" lvl="0" indent="0">
              <a:lnSpc>
                <a:spcPct val="90000"/>
              </a:lnSpc>
              <a:spcBef>
                <a:spcPct val="0"/>
              </a:spcBef>
              <a:buNone/>
              <a:defRPr/>
            </a:pPr>
            <a:r>
              <a:rPr lang="en-US" sz="1800" i="1" dirty="0">
                <a:solidFill>
                  <a:prstClr val="white"/>
                </a:solidFill>
                <a:effectLst>
                  <a:outerShdw blurRad="38100" dist="38100" dir="2700000" algn="tl">
                    <a:srgbClr val="000000"/>
                  </a:outerShdw>
                </a:effectLst>
                <a:cs typeface="Times New Roman" pitchFamily="18" charset="0"/>
              </a:rPr>
              <a:t>Synonyms of the New Testament</a:t>
            </a:r>
            <a:r>
              <a:rPr lang="en-US" sz="1800" dirty="0">
                <a:solidFill>
                  <a:prstClr val="white"/>
                </a:solidFill>
                <a:effectLst>
                  <a:outerShdw blurRad="38100" dist="38100" dir="2700000" algn="tl">
                    <a:srgbClr val="000000"/>
                  </a:outerShdw>
                </a:effectLst>
                <a:cs typeface="Times New Roman" pitchFamily="18" charset="0"/>
              </a:rPr>
              <a:t>, pg. 242</a:t>
            </a:r>
          </a:p>
          <a:p>
            <a:pPr marL="0" indent="0" eaLnBrk="1" hangingPunct="1">
              <a:lnSpc>
                <a:spcPct val="80000"/>
              </a:lnSpc>
              <a:spcBef>
                <a:spcPct val="0"/>
              </a:spcBef>
              <a:buClrTx/>
              <a:buSzTx/>
              <a:buFontTx/>
              <a:buNone/>
              <a:defRPr/>
            </a:pPr>
            <a:endParaRPr lang="en-US" sz="2600" dirty="0" smtClean="0">
              <a:solidFill>
                <a:schemeClr val="bg1"/>
              </a:solidFill>
              <a:cs typeface="Times New Roman" pitchFamily="18" charset="0"/>
            </a:endParaRPr>
          </a:p>
        </p:txBody>
      </p:sp>
      <p:sp>
        <p:nvSpPr>
          <p:cNvPr id="6" name="Rectangle 2"/>
          <p:cNvSpPr>
            <a:spLocks noChangeArrowheads="1"/>
          </p:cNvSpPr>
          <p:nvPr/>
        </p:nvSpPr>
        <p:spPr bwMode="auto">
          <a:xfrm>
            <a:off x="1638300" y="152400"/>
            <a:ext cx="5867400" cy="609600"/>
          </a:xfrm>
          <a:prstGeom prst="rect">
            <a:avLst/>
          </a:prstGeom>
          <a:noFill/>
          <a:ln w="9525">
            <a:noFill/>
            <a:miter lim="800000"/>
            <a:headEnd/>
            <a:tailEnd/>
          </a:ln>
          <a:effectLst/>
        </p:spPr>
        <p:txBody>
          <a:bodyPr anchor="ctr"/>
          <a:lstStyle/>
          <a:p>
            <a:pPr algn="ctr">
              <a:defRPr/>
            </a:pPr>
            <a:r>
              <a:rPr lang="en-US" sz="1600" dirty="0" smtClean="0">
                <a:solidFill>
                  <a:schemeClr val="bg1"/>
                </a:solidFill>
                <a:latin typeface="+mn-lt"/>
              </a:rPr>
              <a:t>Dr. Jim McGowan – Dispensationalism</a:t>
            </a:r>
            <a:r>
              <a:rPr lang="en-US" sz="1600" dirty="0" smtClean="0">
                <a:solidFill>
                  <a:schemeClr val="bg1"/>
                </a:solidFill>
                <a:effectLst>
                  <a:outerShdw blurRad="38100" dist="38100" dir="2700000" algn="tl">
                    <a:srgbClr val="000000"/>
                  </a:outerShdw>
                </a:effectLst>
                <a:latin typeface="+mn-lt"/>
              </a:rPr>
              <a:t> </a:t>
            </a:r>
            <a:r>
              <a:rPr lang="en-US" sz="1600" dirty="0" smtClean="0">
                <a:solidFill>
                  <a:schemeClr val="bg1"/>
                </a:solidFill>
                <a:latin typeface="+mn-lt"/>
              </a:rPr>
              <a:t>and the Nature of the Church: Are Repentance and Confession “Requirements” for Salvation?</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 y="152400"/>
            <a:ext cx="878441" cy="82296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462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54628">
                                            <p:txEl>
                                              <p:pRg st="0" end="0"/>
                                            </p:txEl>
                                          </p:spTgt>
                                        </p:tgtEl>
                                        <p:attrNameLst>
                                          <p:attrName>ppt_c</p:attrName>
                                        </p:attrNameLst>
                                      </p:cBhvr>
                                      <p:to>
                                        <a:srgbClr val="C0C0C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462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54628">
                                            <p:txEl>
                                              <p:pRg st="2" end="2"/>
                                            </p:txEl>
                                          </p:spTgt>
                                        </p:tgtEl>
                                        <p:attrNameLst>
                                          <p:attrName>ppt_c</p:attrName>
                                        </p:attrNameLst>
                                      </p:cBhvr>
                                      <p:to>
                                        <a:srgbClr val="C0C0C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462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4628">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462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33" name="Rectangle 9"/>
          <p:cNvSpPr>
            <a:spLocks noChangeArrowheads="1"/>
          </p:cNvSpPr>
          <p:nvPr/>
        </p:nvSpPr>
        <p:spPr bwMode="auto">
          <a:xfrm>
            <a:off x="2286000" y="1219200"/>
            <a:ext cx="6781800" cy="3733800"/>
          </a:xfrm>
          <a:prstGeom prst="rect">
            <a:avLst/>
          </a:prstGeom>
          <a:noFill/>
          <a:ln w="9525">
            <a:noFill/>
            <a:miter lim="800000"/>
            <a:headEnd/>
            <a:tailEnd/>
          </a:ln>
          <a:effectLst/>
        </p:spPr>
        <p:txBody>
          <a:bodyPr/>
          <a:lstStyle/>
          <a:p>
            <a:pPr>
              <a:lnSpc>
                <a:spcPct val="90000"/>
              </a:lnSpc>
              <a:defRPr/>
            </a:pPr>
            <a:r>
              <a:rPr lang="en-US" sz="3600" i="1" dirty="0">
                <a:solidFill>
                  <a:schemeClr val="bg1"/>
                </a:solidFill>
                <a:effectLst>
                  <a:outerShdw blurRad="38100" dist="38100" dir="2700000" algn="tl">
                    <a:srgbClr val="000000"/>
                  </a:outerShdw>
                </a:effectLst>
                <a:latin typeface="+mn-lt"/>
                <a:cs typeface="Times New Roman" pitchFamily="18" charset="0"/>
              </a:rPr>
              <a:t>Did you get that?  </a:t>
            </a:r>
            <a:endParaRPr lang="en-US" sz="3600" i="1" dirty="0" smtClean="0">
              <a:solidFill>
                <a:schemeClr val="bg1"/>
              </a:solidFill>
              <a:effectLst>
                <a:outerShdw blurRad="38100" dist="38100" dir="2700000" algn="tl">
                  <a:srgbClr val="000000"/>
                </a:outerShdw>
              </a:effectLst>
              <a:latin typeface="+mn-lt"/>
              <a:cs typeface="Times New Roman" pitchFamily="18" charset="0"/>
            </a:endParaRPr>
          </a:p>
          <a:p>
            <a:pPr>
              <a:lnSpc>
                <a:spcPct val="90000"/>
              </a:lnSpc>
              <a:defRPr/>
            </a:pPr>
            <a:endParaRPr lang="en-US" sz="3600" i="1" dirty="0">
              <a:solidFill>
                <a:schemeClr val="bg1"/>
              </a:solidFill>
              <a:effectLst>
                <a:outerShdw blurRad="38100" dist="38100" dir="2700000" algn="tl">
                  <a:srgbClr val="000000"/>
                </a:outerShdw>
              </a:effectLst>
              <a:latin typeface="+mn-lt"/>
              <a:cs typeface="Times New Roman" pitchFamily="18" charset="0"/>
            </a:endParaRPr>
          </a:p>
          <a:p>
            <a:pPr>
              <a:lnSpc>
                <a:spcPct val="90000"/>
              </a:lnSpc>
              <a:defRPr/>
            </a:pPr>
            <a:r>
              <a:rPr lang="en-US" sz="3600" i="1" dirty="0" smtClean="0">
                <a:solidFill>
                  <a:schemeClr val="bg1"/>
                </a:solidFill>
                <a:effectLst>
                  <a:outerShdw blurRad="38100" dist="38100" dir="2700000" algn="tl">
                    <a:srgbClr val="000000"/>
                  </a:outerShdw>
                </a:effectLst>
                <a:latin typeface="+mn-lt"/>
                <a:cs typeface="Times New Roman" pitchFamily="18" charset="0"/>
              </a:rPr>
              <a:t>This </a:t>
            </a:r>
            <a:r>
              <a:rPr lang="en-US" sz="3600" i="1" dirty="0">
                <a:solidFill>
                  <a:schemeClr val="bg1"/>
                </a:solidFill>
                <a:effectLst>
                  <a:outerShdw blurRad="38100" dist="38100" dir="2700000" algn="tl">
                    <a:srgbClr val="000000"/>
                  </a:outerShdw>
                </a:effectLst>
                <a:latin typeface="+mn-lt"/>
                <a:cs typeface="Times New Roman" pitchFamily="18" charset="0"/>
              </a:rPr>
              <a:t>so-called “greater meaning” for </a:t>
            </a:r>
            <a:r>
              <a:rPr lang="el-GR" sz="3600" b="1" i="1" dirty="0">
                <a:solidFill>
                  <a:srgbClr val="FFFFCC"/>
                </a:solidFill>
                <a:effectLst>
                  <a:outerShdw blurRad="38100" dist="38100" dir="2700000" algn="tl">
                    <a:srgbClr val="000000"/>
                  </a:outerShdw>
                </a:effectLst>
                <a:latin typeface="+mn-lt"/>
                <a:cs typeface="Times New Roman" pitchFamily="18" charset="0"/>
              </a:rPr>
              <a:t>μετανοέω</a:t>
            </a:r>
            <a:r>
              <a:rPr lang="en-US" sz="3600" dirty="0">
                <a:solidFill>
                  <a:schemeClr val="bg1"/>
                </a:solidFill>
                <a:effectLst>
                  <a:outerShdw blurRad="38100" dist="38100" dir="2700000" algn="tl">
                    <a:srgbClr val="000000"/>
                  </a:outerShdw>
                </a:effectLst>
                <a:latin typeface="+mn-lt"/>
              </a:rPr>
              <a:t> </a:t>
            </a:r>
            <a:r>
              <a:rPr lang="en-US" sz="3600" i="1" dirty="0">
                <a:solidFill>
                  <a:schemeClr val="bg1"/>
                </a:solidFill>
                <a:effectLst>
                  <a:outerShdw blurRad="38100" dist="38100" dir="2700000" algn="tl">
                    <a:srgbClr val="000000"/>
                  </a:outerShdw>
                </a:effectLst>
                <a:latin typeface="+mn-lt"/>
                <a:cs typeface="Times New Roman" pitchFamily="18" charset="0"/>
              </a:rPr>
              <a:t>came into the picture only after certain theologians </a:t>
            </a:r>
            <a:r>
              <a:rPr lang="en-US" sz="3600" i="1" dirty="0">
                <a:solidFill>
                  <a:srgbClr val="FFFFCC"/>
                </a:solidFill>
                <a:effectLst>
                  <a:outerShdw blurRad="38100" dist="38100" dir="2700000" algn="tl">
                    <a:srgbClr val="000000"/>
                  </a:outerShdw>
                </a:effectLst>
                <a:latin typeface="+mn-lt"/>
                <a:cs typeface="Times New Roman" pitchFamily="18" charset="0"/>
              </a:rPr>
              <a:t>“</a:t>
            </a:r>
            <a:r>
              <a:rPr lang="en-US" sz="3600" b="1" i="1" dirty="0">
                <a:solidFill>
                  <a:srgbClr val="FFFFCC"/>
                </a:solidFill>
                <a:effectLst>
                  <a:outerShdw blurRad="38100" dist="38100" dir="2700000" algn="tl">
                    <a:srgbClr val="000000"/>
                  </a:outerShdw>
                </a:effectLst>
                <a:latin typeface="+mn-lt"/>
                <a:cs typeface="Times New Roman" pitchFamily="18" charset="0"/>
              </a:rPr>
              <a:t>added to</a:t>
            </a:r>
            <a:r>
              <a:rPr lang="en-US" sz="3600" i="1" dirty="0">
                <a:solidFill>
                  <a:srgbClr val="FFFFCC"/>
                </a:solidFill>
                <a:effectLst>
                  <a:outerShdw blurRad="38100" dist="38100" dir="2700000" algn="tl">
                    <a:srgbClr val="000000"/>
                  </a:outerShdw>
                </a:effectLst>
                <a:latin typeface="+mn-lt"/>
                <a:cs typeface="Times New Roman" pitchFamily="18" charset="0"/>
              </a:rPr>
              <a:t>” </a:t>
            </a:r>
            <a:r>
              <a:rPr lang="en-US" sz="3600" i="1" dirty="0">
                <a:solidFill>
                  <a:schemeClr val="bg1"/>
                </a:solidFill>
                <a:effectLst>
                  <a:outerShdw blurRad="38100" dist="38100" dir="2700000" algn="tl">
                    <a:srgbClr val="000000"/>
                  </a:outerShdw>
                </a:effectLst>
                <a:latin typeface="+mn-lt"/>
                <a:cs typeface="Times New Roman" pitchFamily="18" charset="0"/>
              </a:rPr>
              <a:t>its legitimate, received definition!</a:t>
            </a:r>
          </a:p>
        </p:txBody>
      </p:sp>
      <p:sp>
        <p:nvSpPr>
          <p:cNvPr id="6" name="Rectangle 2"/>
          <p:cNvSpPr>
            <a:spLocks noChangeArrowheads="1"/>
          </p:cNvSpPr>
          <p:nvPr/>
        </p:nvSpPr>
        <p:spPr bwMode="auto">
          <a:xfrm>
            <a:off x="1638300" y="152400"/>
            <a:ext cx="5867400" cy="609600"/>
          </a:xfrm>
          <a:prstGeom prst="rect">
            <a:avLst/>
          </a:prstGeom>
          <a:noFill/>
          <a:ln w="9525">
            <a:noFill/>
            <a:miter lim="800000"/>
            <a:headEnd/>
            <a:tailEnd/>
          </a:ln>
          <a:effectLst/>
        </p:spPr>
        <p:txBody>
          <a:bodyPr anchor="ctr"/>
          <a:lstStyle/>
          <a:p>
            <a:pPr algn="ctr">
              <a:defRPr/>
            </a:pPr>
            <a:r>
              <a:rPr lang="en-US" sz="1600" dirty="0" smtClean="0">
                <a:solidFill>
                  <a:schemeClr val="bg1"/>
                </a:solidFill>
                <a:latin typeface="+mn-lt"/>
              </a:rPr>
              <a:t>Dr. Jim McGowan – Dispensationalism</a:t>
            </a:r>
            <a:r>
              <a:rPr lang="en-US" sz="1600" dirty="0" smtClean="0">
                <a:solidFill>
                  <a:schemeClr val="bg1"/>
                </a:solidFill>
                <a:effectLst>
                  <a:outerShdw blurRad="38100" dist="38100" dir="2700000" algn="tl">
                    <a:srgbClr val="000000"/>
                  </a:outerShdw>
                </a:effectLst>
                <a:latin typeface="+mn-lt"/>
              </a:rPr>
              <a:t> </a:t>
            </a:r>
            <a:r>
              <a:rPr lang="en-US" sz="1600" dirty="0" smtClean="0">
                <a:solidFill>
                  <a:schemeClr val="bg1"/>
                </a:solidFill>
                <a:latin typeface="+mn-lt"/>
              </a:rPr>
              <a:t>and the Nature of the Church: Are Repentance and Confession “Requirements” for Salvation?</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 y="152400"/>
            <a:ext cx="878441" cy="822960"/>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1" y="1341120"/>
            <a:ext cx="2029968" cy="3230880"/>
          </a:xfrm>
          <a:prstGeom prst="rect">
            <a:avLst/>
          </a:prstGeom>
        </p:spPr>
      </p:pic>
    </p:spTree>
    <p:extLst>
      <p:ext uri="{BB962C8B-B14F-4D97-AF65-F5344CB8AC3E}">
        <p14:creationId xmlns:p14="http://schemas.microsoft.com/office/powerpoint/2010/main" val="486914175"/>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274638"/>
            <a:ext cx="8229600" cy="639762"/>
          </a:xfrm>
        </p:spPr>
        <p:txBody>
          <a:bodyPr/>
          <a:lstStyle/>
          <a:p>
            <a:pPr>
              <a:defRPr/>
            </a:pPr>
            <a:r>
              <a:rPr lang="en-US" altLang="en-US" sz="3600" dirty="0" smtClean="0">
                <a:solidFill>
                  <a:srgbClr val="00FFFF"/>
                </a:solidFill>
                <a:effectLst>
                  <a:outerShdw blurRad="38100" dist="38100" dir="2700000" algn="tl">
                    <a:srgbClr val="000000">
                      <a:alpha val="43137"/>
                    </a:srgbClr>
                  </a:outerShdw>
                </a:effectLst>
                <a:latin typeface="+mn-lt"/>
              </a:rPr>
              <a:t>Charles Ryrie</a:t>
            </a:r>
            <a:endParaRPr lang="en-US" altLang="en-US" sz="3600" dirty="0">
              <a:solidFill>
                <a:srgbClr val="00FFFF"/>
              </a:solidFill>
              <a:effectLst>
                <a:outerShdw blurRad="38100" dist="38100" dir="2700000" algn="tl">
                  <a:srgbClr val="000000">
                    <a:alpha val="43137"/>
                  </a:srgbClr>
                </a:outerShdw>
              </a:effectLst>
              <a:latin typeface="+mn-lt"/>
            </a:endParaRPr>
          </a:p>
        </p:txBody>
      </p:sp>
      <p:sp>
        <p:nvSpPr>
          <p:cNvPr id="61443" name="Content Placeholder 2"/>
          <p:cNvSpPr>
            <a:spLocks noGrp="1"/>
          </p:cNvSpPr>
          <p:nvPr>
            <p:ph idx="1"/>
          </p:nvPr>
        </p:nvSpPr>
        <p:spPr>
          <a:xfrm>
            <a:off x="2971800" y="990600"/>
            <a:ext cx="5715000" cy="4724400"/>
          </a:xfrm>
        </p:spPr>
        <p:txBody>
          <a:bodyPr/>
          <a:lstStyle/>
          <a:p>
            <a:pPr marL="0" indent="0" algn="just">
              <a:buFont typeface="Arial" panose="020B0604020202020204" pitchFamily="34" charset="0"/>
              <a:buNone/>
              <a:defRPr/>
            </a:pPr>
            <a:r>
              <a:rPr lang="en-US" altLang="en-US" sz="2800" dirty="0" smtClean="0">
                <a:solidFill>
                  <a:schemeClr val="bg1"/>
                </a:solidFill>
                <a:effectLst>
                  <a:outerShdw blurRad="38100" dist="38100" dir="2700000" algn="tl">
                    <a:srgbClr val="000000">
                      <a:alpha val="43137"/>
                    </a:srgbClr>
                  </a:outerShdw>
                </a:effectLst>
              </a:rPr>
              <a:t>“John 4:10 – New life through the Spirit…Salvation is a gift from Jesus Christ, the Son of God and Messiah. Notice that Christ asked the woman to receive Him and His gift without any prerequisite change in her life. After she believed, and because she believed, her way of living would be changed .”</a:t>
            </a:r>
          </a:p>
        </p:txBody>
      </p:sp>
      <p:sp>
        <p:nvSpPr>
          <p:cNvPr id="61444" name="TextBox 3"/>
          <p:cNvSpPr txBox="1">
            <a:spLocks noChangeArrowheads="1"/>
          </p:cNvSpPr>
          <p:nvPr/>
        </p:nvSpPr>
        <p:spPr bwMode="auto">
          <a:xfrm>
            <a:off x="2247900" y="6248400"/>
            <a:ext cx="4648200" cy="369332"/>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dirty="0" smtClean="0">
                <a:solidFill>
                  <a:schemeClr val="bg1"/>
                </a:solidFill>
                <a:effectLst>
                  <a:outerShdw blurRad="38100" dist="38100" dir="2700000" algn="tl">
                    <a:srgbClr val="000000">
                      <a:alpha val="43137"/>
                    </a:srgbClr>
                  </a:outerShdw>
                </a:effectLst>
              </a:rPr>
              <a:t>Charles Ryrie, </a:t>
            </a:r>
            <a:r>
              <a:rPr lang="en-US" altLang="en-US" i="1" dirty="0" smtClean="0">
                <a:solidFill>
                  <a:schemeClr val="bg1"/>
                </a:solidFill>
                <a:effectLst>
                  <a:outerShdw blurRad="38100" dist="38100" dir="2700000" algn="tl">
                    <a:srgbClr val="000000">
                      <a:alpha val="43137"/>
                    </a:srgbClr>
                  </a:outerShdw>
                </a:effectLst>
              </a:rPr>
              <a:t>The Ryrie Study Bible</a:t>
            </a:r>
            <a:r>
              <a:rPr lang="en-US" altLang="en-US" dirty="0" smtClean="0">
                <a:solidFill>
                  <a:schemeClr val="bg1"/>
                </a:solidFill>
                <a:effectLst>
                  <a:outerShdw blurRad="38100" dist="38100" dir="2700000" algn="tl">
                    <a:srgbClr val="000000">
                      <a:alpha val="43137"/>
                    </a:srgbClr>
                  </a:outerShdw>
                </a:effectLst>
              </a:rPr>
              <a:t>, 1685</a:t>
            </a:r>
            <a:endParaRPr lang="en-US" altLang="en-US" dirty="0">
              <a:solidFill>
                <a:schemeClr val="bg1"/>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1143000"/>
            <a:ext cx="2432515" cy="3657917"/>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3" name="Rectangle 5"/>
          <p:cNvSpPr>
            <a:spLocks noChangeArrowheads="1"/>
          </p:cNvSpPr>
          <p:nvPr/>
        </p:nvSpPr>
        <p:spPr bwMode="auto">
          <a:xfrm>
            <a:off x="228600" y="1098858"/>
            <a:ext cx="8686800" cy="3924151"/>
          </a:xfrm>
          <a:prstGeom prst="rect">
            <a:avLst/>
          </a:prstGeom>
          <a:noFill/>
          <a:ln w="9525">
            <a:noFill/>
            <a:miter lim="800000"/>
            <a:headEnd/>
            <a:tailEnd/>
          </a:ln>
          <a:effectLst/>
        </p:spPr>
        <p:txBody>
          <a:bodyPr wrap="square">
            <a:spAutoFit/>
          </a:bodyPr>
          <a:lstStyle/>
          <a:p>
            <a:pPr lvl="0">
              <a:defRPr/>
            </a:pPr>
            <a:r>
              <a:rPr lang="en-US" sz="3200" dirty="0">
                <a:solidFill>
                  <a:prstClr val="white"/>
                </a:solidFill>
                <a:effectLst>
                  <a:outerShdw blurRad="38100" dist="38100" dir="2700000" algn="tl">
                    <a:srgbClr val="000000"/>
                  </a:outerShdw>
                </a:effectLst>
                <a:latin typeface="+mn-lt"/>
                <a:cs typeface="Times New Roman" pitchFamily="18" charset="0"/>
              </a:rPr>
              <a:t>Conclusion:</a:t>
            </a:r>
          </a:p>
          <a:p>
            <a:pPr algn="just">
              <a:spcBef>
                <a:spcPts val="600"/>
              </a:spcBef>
              <a:spcAft>
                <a:spcPts val="600"/>
              </a:spcAft>
              <a:defRPr/>
            </a:pPr>
            <a:r>
              <a:rPr lang="en-US" sz="3200" b="1" dirty="0" smtClean="0">
                <a:solidFill>
                  <a:srgbClr val="FFFFCC"/>
                </a:solidFill>
                <a:effectLst>
                  <a:outerShdw blurRad="38100" dist="38100" dir="2700000" algn="tl">
                    <a:srgbClr val="000000"/>
                  </a:outerShdw>
                </a:effectLst>
                <a:latin typeface="+mn-lt"/>
                <a:cs typeface="Times New Roman" pitchFamily="18" charset="0"/>
              </a:rPr>
              <a:t>Is </a:t>
            </a:r>
            <a:r>
              <a:rPr lang="en-US" sz="3200" b="1" dirty="0">
                <a:solidFill>
                  <a:srgbClr val="FFFFCC"/>
                </a:solidFill>
                <a:effectLst>
                  <a:outerShdw blurRad="38100" dist="38100" dir="2700000" algn="tl">
                    <a:srgbClr val="000000"/>
                  </a:outerShdw>
                </a:effectLst>
                <a:latin typeface="+mn-lt"/>
                <a:cs typeface="Times New Roman" pitchFamily="18" charset="0"/>
              </a:rPr>
              <a:t>repentance a condition for receiving eternal life</a:t>
            </a:r>
            <a:r>
              <a:rPr lang="en-US" sz="3200" b="1" dirty="0" smtClean="0">
                <a:solidFill>
                  <a:srgbClr val="FFFFCC"/>
                </a:solidFill>
                <a:effectLst>
                  <a:outerShdw blurRad="38100" dist="38100" dir="2700000" algn="tl">
                    <a:srgbClr val="000000"/>
                  </a:outerShdw>
                </a:effectLst>
                <a:latin typeface="+mn-lt"/>
                <a:cs typeface="Times New Roman" pitchFamily="18" charset="0"/>
              </a:rPr>
              <a:t>?</a:t>
            </a:r>
          </a:p>
          <a:p>
            <a:pPr lvl="0" algn="just">
              <a:spcBef>
                <a:spcPts val="600"/>
              </a:spcBef>
              <a:spcAft>
                <a:spcPts val="600"/>
              </a:spcAft>
              <a:defRPr/>
            </a:pPr>
            <a:r>
              <a:rPr lang="en-US" sz="3200" b="1" dirty="0">
                <a:solidFill>
                  <a:srgbClr val="FFFFCC"/>
                </a:solidFill>
                <a:effectLst>
                  <a:outerShdw blurRad="38100" dist="38100" dir="2700000" algn="tl">
                    <a:srgbClr val="000000"/>
                  </a:outerShdw>
                </a:effectLst>
                <a:latin typeface="+mn-lt"/>
                <a:cs typeface="Times New Roman" pitchFamily="18" charset="0"/>
              </a:rPr>
              <a:t>Yes</a:t>
            </a:r>
            <a:r>
              <a:rPr lang="en-US" sz="3200" dirty="0">
                <a:solidFill>
                  <a:prstClr val="white"/>
                </a:solidFill>
                <a:effectLst>
                  <a:outerShdw blurRad="38100" dist="38100" dir="2700000" algn="tl">
                    <a:srgbClr val="000000"/>
                  </a:outerShdw>
                </a:effectLst>
                <a:latin typeface="+mn-lt"/>
                <a:cs typeface="Times New Roman" pitchFamily="18" charset="0"/>
              </a:rPr>
              <a:t>, if it is repentance or changing one's mind about Jesus Christ. </a:t>
            </a:r>
          </a:p>
          <a:p>
            <a:pPr lvl="0" algn="just">
              <a:spcBef>
                <a:spcPts val="600"/>
              </a:spcBef>
              <a:spcAft>
                <a:spcPts val="600"/>
              </a:spcAft>
              <a:defRPr/>
            </a:pPr>
            <a:r>
              <a:rPr lang="en-US" sz="3200" b="1" dirty="0">
                <a:solidFill>
                  <a:srgbClr val="FFFFCC"/>
                </a:solidFill>
                <a:effectLst>
                  <a:outerShdw blurRad="38100" dist="38100" dir="2700000" algn="tl">
                    <a:srgbClr val="000000"/>
                  </a:outerShdw>
                </a:effectLst>
                <a:latin typeface="+mn-lt"/>
                <a:cs typeface="Times New Roman" pitchFamily="18" charset="0"/>
              </a:rPr>
              <a:t>No</a:t>
            </a:r>
            <a:r>
              <a:rPr lang="en-US" sz="3200" dirty="0">
                <a:solidFill>
                  <a:prstClr val="white"/>
                </a:solidFill>
                <a:effectLst>
                  <a:outerShdw blurRad="38100" dist="38100" dir="2700000" algn="tl">
                    <a:srgbClr val="000000"/>
                  </a:outerShdw>
                </a:effectLst>
                <a:latin typeface="+mn-lt"/>
                <a:cs typeface="Times New Roman" pitchFamily="18" charset="0"/>
              </a:rPr>
              <a:t>, if it means to be sorry for sin or even to resolve to turn from sin, for these things </a:t>
            </a:r>
            <a:r>
              <a:rPr lang="en-US" sz="3200" i="1" dirty="0">
                <a:solidFill>
                  <a:prstClr val="white"/>
                </a:solidFill>
                <a:effectLst>
                  <a:outerShdw blurRad="38100" dist="38100" dir="2700000" algn="tl">
                    <a:srgbClr val="000000"/>
                  </a:outerShdw>
                </a:effectLst>
                <a:latin typeface="+mn-lt"/>
                <a:cs typeface="Times New Roman" pitchFamily="18" charset="0"/>
              </a:rPr>
              <a:t>will not save. </a:t>
            </a:r>
            <a:endParaRPr lang="en-US" sz="3200" i="1" dirty="0" smtClean="0">
              <a:solidFill>
                <a:prstClr val="white"/>
              </a:solidFill>
              <a:effectLst>
                <a:outerShdw blurRad="38100" dist="38100" dir="2700000" algn="tl">
                  <a:srgbClr val="000000"/>
                </a:outerShdw>
              </a:effectLst>
              <a:latin typeface="+mn-lt"/>
              <a:cs typeface="Times New Roman" pitchFamily="18" charset="0"/>
            </a:endParaRPr>
          </a:p>
        </p:txBody>
      </p:sp>
      <p:sp>
        <p:nvSpPr>
          <p:cNvPr id="8" name="Rectangle 2"/>
          <p:cNvSpPr>
            <a:spLocks noChangeArrowheads="1"/>
          </p:cNvSpPr>
          <p:nvPr/>
        </p:nvSpPr>
        <p:spPr bwMode="auto">
          <a:xfrm>
            <a:off x="1638300" y="152400"/>
            <a:ext cx="5867400" cy="609600"/>
          </a:xfrm>
          <a:prstGeom prst="rect">
            <a:avLst/>
          </a:prstGeom>
          <a:noFill/>
          <a:ln w="9525">
            <a:noFill/>
            <a:miter lim="800000"/>
            <a:headEnd/>
            <a:tailEnd/>
          </a:ln>
          <a:effectLst/>
        </p:spPr>
        <p:txBody>
          <a:bodyPr anchor="ctr"/>
          <a:lstStyle/>
          <a:p>
            <a:pPr algn="ctr">
              <a:defRPr/>
            </a:pPr>
            <a:r>
              <a:rPr lang="en-US" sz="1600" dirty="0" smtClean="0">
                <a:solidFill>
                  <a:schemeClr val="bg1"/>
                </a:solidFill>
                <a:latin typeface="+mn-lt"/>
              </a:rPr>
              <a:t>Dr. Jim McGowan – Dispensationalism</a:t>
            </a:r>
            <a:r>
              <a:rPr lang="en-US" sz="1600" dirty="0" smtClean="0">
                <a:solidFill>
                  <a:schemeClr val="bg1"/>
                </a:solidFill>
                <a:effectLst>
                  <a:outerShdw blurRad="38100" dist="38100" dir="2700000" algn="tl">
                    <a:srgbClr val="000000"/>
                  </a:outerShdw>
                </a:effectLst>
                <a:latin typeface="+mn-lt"/>
              </a:rPr>
              <a:t> </a:t>
            </a:r>
            <a:r>
              <a:rPr lang="en-US" sz="1600" dirty="0" smtClean="0">
                <a:solidFill>
                  <a:schemeClr val="bg1"/>
                </a:solidFill>
                <a:latin typeface="+mn-lt"/>
              </a:rPr>
              <a:t>and the Nature of the Church: Are Repentance and Confession “Requirements” for Salvation?</a:t>
            </a: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0" y="152400"/>
            <a:ext cx="878441" cy="82296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66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661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661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96613">
                                            <p:txEl>
                                              <p:pRg st="2" end="2"/>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66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3" name="Rectangle 5"/>
          <p:cNvSpPr>
            <a:spLocks noChangeArrowheads="1"/>
          </p:cNvSpPr>
          <p:nvPr/>
        </p:nvSpPr>
        <p:spPr bwMode="auto">
          <a:xfrm>
            <a:off x="152400" y="1098858"/>
            <a:ext cx="8839200" cy="4909036"/>
          </a:xfrm>
          <a:prstGeom prst="rect">
            <a:avLst/>
          </a:prstGeom>
          <a:noFill/>
          <a:ln w="9525">
            <a:noFill/>
            <a:miter lim="800000"/>
            <a:headEnd/>
            <a:tailEnd/>
          </a:ln>
          <a:effectLst/>
        </p:spPr>
        <p:txBody>
          <a:bodyPr wrap="square">
            <a:spAutoFit/>
          </a:bodyPr>
          <a:lstStyle/>
          <a:p>
            <a:pPr lvl="0">
              <a:defRPr/>
            </a:pPr>
            <a:r>
              <a:rPr lang="en-US" sz="3200" dirty="0" smtClean="0">
                <a:solidFill>
                  <a:prstClr val="white"/>
                </a:solidFill>
                <a:effectLst>
                  <a:outerShdw blurRad="38100" dist="38100" dir="2700000" algn="tl">
                    <a:srgbClr val="000000"/>
                  </a:outerShdw>
                </a:effectLst>
                <a:latin typeface="Calibri"/>
                <a:cs typeface="Times New Roman" pitchFamily="18" charset="0"/>
              </a:rPr>
              <a:t>Conclusion (cont’d):</a:t>
            </a:r>
          </a:p>
          <a:p>
            <a:pPr lvl="0" algn="just">
              <a:spcBef>
                <a:spcPts val="600"/>
              </a:spcBef>
              <a:spcAft>
                <a:spcPts val="600"/>
              </a:spcAft>
              <a:defRPr/>
            </a:pPr>
            <a:r>
              <a:rPr lang="en-US" sz="3200" b="1" dirty="0" smtClean="0">
                <a:solidFill>
                  <a:srgbClr val="FFFFCC"/>
                </a:solidFill>
                <a:effectLst>
                  <a:outerShdw blurRad="38100" dist="38100" dir="2700000" algn="tl">
                    <a:srgbClr val="000000"/>
                  </a:outerShdw>
                </a:effectLst>
                <a:latin typeface="+mn-lt"/>
                <a:cs typeface="Times New Roman" pitchFamily="18" charset="0"/>
              </a:rPr>
              <a:t>Is </a:t>
            </a:r>
            <a:r>
              <a:rPr lang="en-US" sz="3200" b="1" dirty="0">
                <a:solidFill>
                  <a:srgbClr val="FFFFCC"/>
                </a:solidFill>
                <a:effectLst>
                  <a:outerShdw blurRad="38100" dist="38100" dir="2700000" algn="tl">
                    <a:srgbClr val="000000"/>
                  </a:outerShdw>
                </a:effectLst>
                <a:latin typeface="+mn-lt"/>
                <a:cs typeface="Times New Roman" pitchFamily="18" charset="0"/>
              </a:rPr>
              <a:t>repentance a precondition to faith? </a:t>
            </a:r>
          </a:p>
          <a:p>
            <a:pPr algn="just">
              <a:spcBef>
                <a:spcPts val="600"/>
              </a:spcBef>
              <a:spcAft>
                <a:spcPts val="600"/>
              </a:spcAft>
              <a:defRPr/>
            </a:pPr>
            <a:r>
              <a:rPr lang="en-US" sz="3200" b="1" dirty="0">
                <a:solidFill>
                  <a:srgbClr val="FFFFCC"/>
                </a:solidFill>
                <a:effectLst>
                  <a:outerShdw blurRad="38100" dist="38100" dir="2700000" algn="tl">
                    <a:srgbClr val="000000"/>
                  </a:outerShdw>
                </a:effectLst>
                <a:latin typeface="+mn-lt"/>
                <a:cs typeface="Times New Roman" pitchFamily="18" charset="0"/>
              </a:rPr>
              <a:t>No</a:t>
            </a:r>
            <a:r>
              <a:rPr lang="en-US" sz="3200" dirty="0">
                <a:solidFill>
                  <a:schemeClr val="bg1"/>
                </a:solidFill>
                <a:effectLst>
                  <a:outerShdw blurRad="38100" dist="38100" dir="2700000" algn="tl">
                    <a:srgbClr val="000000"/>
                  </a:outerShdw>
                </a:effectLst>
                <a:latin typeface="+mn-lt"/>
                <a:cs typeface="Times New Roman" pitchFamily="18" charset="0"/>
              </a:rPr>
              <a:t>, though a sense of sin and the desire to turn from it may be used by the Spirit to direct someone to the Savior and His salvation. </a:t>
            </a:r>
          </a:p>
          <a:p>
            <a:pPr algn="just">
              <a:spcBef>
                <a:spcPts val="600"/>
              </a:spcBef>
              <a:spcAft>
                <a:spcPts val="600"/>
              </a:spcAft>
              <a:defRPr/>
            </a:pPr>
            <a:r>
              <a:rPr lang="en-US" sz="3200" i="1" dirty="0" smtClean="0">
                <a:solidFill>
                  <a:schemeClr val="bg1"/>
                </a:solidFill>
                <a:effectLst>
                  <a:outerShdw blurRad="38100" dist="38100" dir="2700000" algn="tl">
                    <a:srgbClr val="000000"/>
                  </a:outerShdw>
                </a:effectLst>
                <a:latin typeface="+mn-lt"/>
                <a:cs typeface="Times New Roman" pitchFamily="18" charset="0"/>
              </a:rPr>
              <a:t>Repentance </a:t>
            </a:r>
            <a:r>
              <a:rPr lang="en-US" sz="3200" i="1" dirty="0">
                <a:solidFill>
                  <a:schemeClr val="bg1"/>
                </a:solidFill>
                <a:effectLst>
                  <a:outerShdw blurRad="38100" dist="38100" dir="2700000" algn="tl">
                    <a:srgbClr val="000000"/>
                  </a:outerShdw>
                </a:effectLst>
                <a:latin typeface="+mn-lt"/>
                <a:cs typeface="Times New Roman" pitchFamily="18" charset="0"/>
              </a:rPr>
              <a:t>may prepare the way for faith, but it is faith that saves, not repentance (unless repentance is understood as a synonym for faith or changing one's mind about Christ</a:t>
            </a:r>
            <a:r>
              <a:rPr lang="en-US" sz="3200" i="1" dirty="0" smtClean="0">
                <a:solidFill>
                  <a:schemeClr val="bg1"/>
                </a:solidFill>
                <a:effectLst>
                  <a:outerShdw blurRad="38100" dist="38100" dir="2700000" algn="tl">
                    <a:srgbClr val="000000"/>
                  </a:outerShdw>
                </a:effectLst>
                <a:latin typeface="+mn-lt"/>
                <a:cs typeface="Times New Roman" pitchFamily="18" charset="0"/>
              </a:rPr>
              <a:t>)</a:t>
            </a:r>
            <a:endParaRPr lang="en-US" sz="3200" i="1" dirty="0">
              <a:solidFill>
                <a:prstClr val="white"/>
              </a:solidFill>
              <a:effectLst>
                <a:outerShdw blurRad="38100" dist="38100" dir="2700000" algn="tl">
                  <a:srgbClr val="000000"/>
                </a:outerShdw>
              </a:effectLst>
              <a:latin typeface="+mn-lt"/>
              <a:cs typeface="Times New Roman" pitchFamily="18" charset="0"/>
            </a:endParaRPr>
          </a:p>
        </p:txBody>
      </p:sp>
      <p:sp>
        <p:nvSpPr>
          <p:cNvPr id="8" name="Rectangle 2"/>
          <p:cNvSpPr>
            <a:spLocks noChangeArrowheads="1"/>
          </p:cNvSpPr>
          <p:nvPr/>
        </p:nvSpPr>
        <p:spPr bwMode="auto">
          <a:xfrm>
            <a:off x="1638300" y="152400"/>
            <a:ext cx="5867400" cy="609600"/>
          </a:xfrm>
          <a:prstGeom prst="rect">
            <a:avLst/>
          </a:prstGeom>
          <a:noFill/>
          <a:ln w="9525">
            <a:noFill/>
            <a:miter lim="800000"/>
            <a:headEnd/>
            <a:tailEnd/>
          </a:ln>
          <a:effectLst/>
        </p:spPr>
        <p:txBody>
          <a:bodyPr anchor="ctr"/>
          <a:lstStyle/>
          <a:p>
            <a:pPr algn="ctr">
              <a:defRPr/>
            </a:pPr>
            <a:r>
              <a:rPr lang="en-US" sz="1600" dirty="0" smtClean="0">
                <a:solidFill>
                  <a:schemeClr val="bg1"/>
                </a:solidFill>
                <a:latin typeface="+mn-lt"/>
              </a:rPr>
              <a:t>Dr. Jim McGowan – Dispensationalism</a:t>
            </a:r>
            <a:r>
              <a:rPr lang="en-US" sz="1600" dirty="0" smtClean="0">
                <a:solidFill>
                  <a:schemeClr val="bg1"/>
                </a:solidFill>
                <a:effectLst>
                  <a:outerShdw blurRad="38100" dist="38100" dir="2700000" algn="tl">
                    <a:srgbClr val="000000"/>
                  </a:outerShdw>
                </a:effectLst>
                <a:latin typeface="+mn-lt"/>
              </a:rPr>
              <a:t> </a:t>
            </a:r>
            <a:r>
              <a:rPr lang="en-US" sz="1600" dirty="0" smtClean="0">
                <a:solidFill>
                  <a:schemeClr val="bg1"/>
                </a:solidFill>
                <a:latin typeface="+mn-lt"/>
              </a:rPr>
              <a:t>and the Nature of the Church: Are Repentance and Confession “Requirements” for Salvation?</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0" y="152400"/>
            <a:ext cx="878441" cy="822960"/>
          </a:xfrm>
          <a:prstGeom prst="rect">
            <a:avLst/>
          </a:prstGeom>
        </p:spPr>
      </p:pic>
    </p:spTree>
    <p:extLst>
      <p:ext uri="{BB962C8B-B14F-4D97-AF65-F5344CB8AC3E}">
        <p14:creationId xmlns:p14="http://schemas.microsoft.com/office/powerpoint/2010/main" val="16371630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66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661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66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66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pPr eaLnBrk="1" hangingPunct="1">
              <a:defRPr/>
            </a:pPr>
            <a:r>
              <a:rPr lang="en-US" altLang="en-US" b="1" dirty="0">
                <a:solidFill>
                  <a:srgbClr val="00FFFF"/>
                </a:solidFill>
                <a:effectLst>
                  <a:outerShdw blurRad="38100" dist="38100" dir="2700000" algn="tl">
                    <a:srgbClr val="000000">
                      <a:alpha val="43137"/>
                    </a:srgbClr>
                  </a:outerShdw>
                </a:effectLst>
              </a:rPr>
              <a:t>Soteriology Overview</a:t>
            </a:r>
          </a:p>
        </p:txBody>
      </p:sp>
      <p:sp>
        <p:nvSpPr>
          <p:cNvPr id="5" name="Rectangle 3"/>
          <p:cNvSpPr txBox="1">
            <a:spLocks/>
          </p:cNvSpPr>
          <p:nvPr/>
        </p:nvSpPr>
        <p:spPr bwMode="auto">
          <a:xfrm>
            <a:off x="1333500" y="1600200"/>
            <a:ext cx="6591300" cy="4525963"/>
          </a:xfrm>
          <a:prstGeom prst="rect">
            <a:avLst/>
          </a:prstGeom>
          <a:noFill/>
          <a:ln>
            <a:noFill/>
          </a:ln>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0" indent="-914400"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Definition</a:t>
            </a:r>
          </a:p>
          <a:p>
            <a:pPr marL="914400" indent="-914400"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Election</a:t>
            </a:r>
          </a:p>
          <a:p>
            <a:pPr marL="914400" indent="-914400"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Atonement</a:t>
            </a:r>
          </a:p>
          <a:p>
            <a:pPr marL="914400" indent="-914400"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Salvation words</a:t>
            </a:r>
          </a:p>
          <a:p>
            <a:pPr marL="914400" indent="-914400" eaLnBrk="1" hangingPunct="1">
              <a:lnSpc>
                <a:spcPct val="90000"/>
              </a:lnSpc>
              <a:buFont typeface="+mj-lt"/>
              <a:buAutoNum type="romanUcPeriod"/>
              <a:defRPr/>
            </a:pPr>
            <a:r>
              <a:rPr lang="en-US" altLang="en-US" b="1" u="sng" dirty="0">
                <a:solidFill>
                  <a:srgbClr val="FFFFCC"/>
                </a:solidFill>
                <a:effectLst>
                  <a:outerShdw blurRad="38100" dist="38100" dir="2700000" algn="tl">
                    <a:srgbClr val="000000">
                      <a:alpha val="43137"/>
                    </a:srgbClr>
                  </a:outerShdw>
                </a:effectLst>
              </a:rPr>
              <a:t>God’s one condition of salvation</a:t>
            </a:r>
          </a:p>
          <a:p>
            <a:pPr marL="914400" indent="-914400" eaLnBrk="1" hangingPunct="1">
              <a:lnSpc>
                <a:spcPct val="90000"/>
              </a:lnSpc>
              <a:buFont typeface="+mj-lt"/>
              <a:buAutoNum type="romanUcPeriod"/>
              <a:defRPr/>
            </a:pPr>
            <a:r>
              <a:rPr lang="en-US" altLang="en-US" dirty="0" smtClean="0">
                <a:solidFill>
                  <a:schemeClr val="bg1"/>
                </a:solidFill>
                <a:effectLst>
                  <a:outerShdw blurRad="38100" dist="38100" dir="2700000" algn="tl">
                    <a:srgbClr val="000000">
                      <a:alpha val="43137"/>
                    </a:srgbClr>
                  </a:outerShdw>
                </a:effectLst>
              </a:rPr>
              <a:t>Results of salvation</a:t>
            </a:r>
          </a:p>
          <a:p>
            <a:pPr marL="914400" indent="-914400" eaLnBrk="1" hangingPunct="1">
              <a:lnSpc>
                <a:spcPct val="90000"/>
              </a:lnSpc>
              <a:buFont typeface="+mj-lt"/>
              <a:buAutoNum type="romanUcPeriod"/>
              <a:defRPr/>
            </a:pPr>
            <a:r>
              <a:rPr lang="en-US" altLang="en-US" dirty="0" smtClean="0">
                <a:solidFill>
                  <a:schemeClr val="bg1"/>
                </a:solidFill>
                <a:effectLst>
                  <a:outerShdw blurRad="38100" dist="38100" dir="2700000" algn="tl">
                    <a:srgbClr val="000000">
                      <a:alpha val="43137"/>
                    </a:srgbClr>
                  </a:outerShdw>
                </a:effectLst>
              </a:rPr>
              <a:t>Eternal security</a:t>
            </a:r>
          </a:p>
          <a:p>
            <a:pPr marL="914400" indent="-914400" eaLnBrk="1" hangingPunct="1">
              <a:lnSpc>
                <a:spcPct val="90000"/>
              </a:lnSpc>
              <a:buFont typeface="+mj-lt"/>
              <a:buAutoNum type="romanUcPeriod"/>
              <a:defRPr/>
            </a:pPr>
            <a:r>
              <a:rPr lang="en-US" altLang="en-US" dirty="0" smtClean="0">
                <a:solidFill>
                  <a:schemeClr val="bg1"/>
                </a:solidFill>
                <a:effectLst>
                  <a:outerShdw blurRad="38100" dist="38100" dir="2700000" algn="tl">
                    <a:srgbClr val="000000">
                      <a:alpha val="43137"/>
                    </a:srgbClr>
                  </a:outerShdw>
                </a:effectLst>
              </a:rPr>
              <a:t>Faulty views of salvation</a:t>
            </a:r>
          </a:p>
        </p:txBody>
      </p:sp>
    </p:spTree>
    <p:extLst>
      <p:ext uri="{BB962C8B-B14F-4D97-AF65-F5344CB8AC3E}">
        <p14:creationId xmlns:p14="http://schemas.microsoft.com/office/powerpoint/2010/main" val="1386913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pPr eaLnBrk="1" hangingPunct="1">
              <a:defRPr/>
            </a:pPr>
            <a:r>
              <a:rPr lang="en-US" altLang="en-US" b="1" dirty="0">
                <a:solidFill>
                  <a:srgbClr val="00FFFF"/>
                </a:solidFill>
                <a:effectLst>
                  <a:outerShdw blurRad="38100" dist="38100" dir="2700000" algn="tl">
                    <a:srgbClr val="000000">
                      <a:alpha val="43137"/>
                    </a:srgbClr>
                  </a:outerShdw>
                </a:effectLst>
              </a:rPr>
              <a:t>Soteriology Overview</a:t>
            </a:r>
          </a:p>
        </p:txBody>
      </p:sp>
      <p:sp>
        <p:nvSpPr>
          <p:cNvPr id="4" name="Title 1"/>
          <p:cNvSpPr txBox="1">
            <a:spLocks/>
          </p:cNvSpPr>
          <p:nvPr/>
        </p:nvSpPr>
        <p:spPr bwMode="auto">
          <a:xfrm>
            <a:off x="381000" y="2857500"/>
            <a:ext cx="83820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857250" indent="-857250" eaLnBrk="1" hangingPunct="1">
              <a:lnSpc>
                <a:spcPct val="90000"/>
              </a:lnSpc>
              <a:spcBef>
                <a:spcPct val="20000"/>
              </a:spcBef>
              <a:defRPr/>
            </a:pPr>
            <a:r>
              <a:rPr lang="en-US" altLang="en-US" sz="3600" b="1" dirty="0" smtClean="0">
                <a:solidFill>
                  <a:srgbClr val="FFFFCC"/>
                </a:solidFill>
                <a:effectLst>
                  <a:outerShdw blurRad="38100" dist="38100" dir="2700000" algn="tl">
                    <a:srgbClr val="000000">
                      <a:alpha val="43137"/>
                    </a:srgbClr>
                  </a:outerShdw>
                </a:effectLst>
              </a:rPr>
              <a:t>V. God’s One Condition of Salvation</a:t>
            </a:r>
          </a:p>
          <a:p>
            <a:pPr marL="857250" indent="-857250" eaLnBrk="1" hangingPunct="1">
              <a:lnSpc>
                <a:spcPct val="90000"/>
              </a:lnSpc>
              <a:spcBef>
                <a:spcPct val="20000"/>
              </a:spcBef>
              <a:defRPr/>
            </a:pPr>
            <a:r>
              <a:rPr lang="en-US" altLang="en-US" sz="2800" b="1" dirty="0" smtClean="0">
                <a:solidFill>
                  <a:srgbClr val="FFFFCC"/>
                </a:solidFill>
                <a:effectLst>
                  <a:outerShdw blurRad="38100" dist="38100" dir="2700000" algn="tl">
                    <a:srgbClr val="000000">
                      <a:alpha val="43137"/>
                    </a:srgbClr>
                  </a:outerShdw>
                </a:effectLst>
              </a:rPr>
              <a:t>(Continued)</a:t>
            </a:r>
          </a:p>
        </p:txBody>
      </p:sp>
      <p:sp>
        <p:nvSpPr>
          <p:cNvPr id="6" name="Rectangle 5"/>
          <p:cNvSpPr/>
          <p:nvPr/>
        </p:nvSpPr>
        <p:spPr>
          <a:xfrm>
            <a:off x="2971800" y="1828800"/>
            <a:ext cx="3200400" cy="1046440"/>
          </a:xfrm>
          <a:prstGeom prst="rect">
            <a:avLst/>
          </a:prstGeom>
        </p:spPr>
        <p:txBody>
          <a:bodyPr wrap="square">
            <a:spAutoFit/>
          </a:bodyPr>
          <a:lstStyle/>
          <a:p>
            <a:r>
              <a:rPr lang="en-US" altLang="en-US" sz="4400" b="1" dirty="0" smtClean="0">
                <a:solidFill>
                  <a:srgbClr val="00FFFF"/>
                </a:solidFill>
                <a:effectLst>
                  <a:outerShdw blurRad="38100" dist="38100" dir="2700000" algn="tl">
                    <a:srgbClr val="000000">
                      <a:alpha val="43137"/>
                    </a:srgbClr>
                  </a:outerShdw>
                </a:effectLst>
                <a:latin typeface="Calibri"/>
                <a:ea typeface="+mj-ea"/>
                <a:cs typeface="+mj-cs"/>
              </a:rPr>
              <a:t>Next Session</a:t>
            </a:r>
            <a:r>
              <a:rPr lang="en-US" altLang="en-US" sz="4400" b="1" dirty="0">
                <a:solidFill>
                  <a:srgbClr val="00FFFF"/>
                </a:solidFill>
                <a:effectLst>
                  <a:outerShdw blurRad="38100" dist="38100" dir="2700000" algn="tl">
                    <a:srgbClr val="000000">
                      <a:alpha val="43137"/>
                    </a:srgbClr>
                  </a:outerShdw>
                </a:effectLst>
                <a:latin typeface="Calibri"/>
                <a:ea typeface="+mj-ea"/>
                <a:cs typeface="+mj-cs"/>
              </a:rPr>
              <a:t/>
            </a:r>
            <a:br>
              <a:rPr lang="en-US" altLang="en-US" sz="4400" b="1" dirty="0">
                <a:solidFill>
                  <a:srgbClr val="00FFFF"/>
                </a:solidFill>
                <a:effectLst>
                  <a:outerShdw blurRad="38100" dist="38100" dir="2700000" algn="tl">
                    <a:srgbClr val="000000">
                      <a:alpha val="43137"/>
                    </a:srgbClr>
                  </a:outerShdw>
                </a:effectLst>
                <a:latin typeface="Calibri"/>
                <a:ea typeface="+mj-ea"/>
                <a:cs typeface="+mj-cs"/>
              </a:rPr>
            </a:br>
            <a:endParaRPr lang="en-US" dirty="0"/>
          </a:p>
        </p:txBody>
      </p:sp>
      <p:pic>
        <p:nvPicPr>
          <p:cNvPr id="7" name="Content Placeholder 6"/>
          <p:cNvPicPr>
            <a:picLocks noGrp="1" noChangeAspect="1" noChangeArrowheads="1"/>
          </p:cNvPicPr>
          <p:nvPr>
            <p:ph idx="4294967295"/>
          </p:nvPr>
        </p:nvPicPr>
        <p:blipFill>
          <a:blip r:embed="rId2" cstate="email">
            <a:extLst>
              <a:ext uri="{28A0092B-C50C-407E-A947-70E740481C1C}">
                <a14:useLocalDpi xmlns:a14="http://schemas.microsoft.com/office/drawing/2010/main"/>
              </a:ext>
            </a:extLst>
          </a:blip>
          <a:srcRect/>
          <a:stretch>
            <a:fillRect/>
          </a:stretch>
        </p:blipFill>
        <p:spPr>
          <a:xfrm flipH="1">
            <a:off x="3657600" y="4038600"/>
            <a:ext cx="1807617" cy="2498725"/>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232128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pPr eaLnBrk="1" hangingPunct="1">
              <a:defRPr/>
            </a:pPr>
            <a:r>
              <a:rPr lang="en-US" altLang="en-US" b="1" dirty="0">
                <a:solidFill>
                  <a:srgbClr val="00FFFF"/>
                </a:solidFill>
                <a:effectLst>
                  <a:outerShdw blurRad="38100" dist="38100" dir="2700000" algn="tl">
                    <a:srgbClr val="000000">
                      <a:alpha val="43137"/>
                    </a:srgbClr>
                  </a:outerShdw>
                </a:effectLst>
              </a:rPr>
              <a:t>Soteriology Overview</a:t>
            </a:r>
          </a:p>
        </p:txBody>
      </p:sp>
      <p:sp>
        <p:nvSpPr>
          <p:cNvPr id="4" name="Title 1"/>
          <p:cNvSpPr txBox="1">
            <a:spLocks/>
          </p:cNvSpPr>
          <p:nvPr/>
        </p:nvSpPr>
        <p:spPr bwMode="auto">
          <a:xfrm>
            <a:off x="381000" y="2857500"/>
            <a:ext cx="83820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857250" indent="-857250" eaLnBrk="1" hangingPunct="1">
              <a:lnSpc>
                <a:spcPct val="90000"/>
              </a:lnSpc>
              <a:spcBef>
                <a:spcPct val="20000"/>
              </a:spcBef>
              <a:defRPr/>
            </a:pPr>
            <a:r>
              <a:rPr lang="en-US" altLang="en-US" sz="3600" b="1" dirty="0" smtClean="0">
                <a:solidFill>
                  <a:srgbClr val="FFFFCC"/>
                </a:solidFill>
                <a:effectLst>
                  <a:outerShdw blurRad="38100" dist="38100" dir="2700000" algn="tl">
                    <a:srgbClr val="000000">
                      <a:alpha val="43137"/>
                    </a:srgbClr>
                  </a:outerShdw>
                </a:effectLst>
              </a:rPr>
              <a:t>V. God’s One Condition of Salvation </a:t>
            </a:r>
          </a:p>
          <a:p>
            <a:pPr marL="857250" indent="-857250" eaLnBrk="1" hangingPunct="1">
              <a:lnSpc>
                <a:spcPct val="90000"/>
              </a:lnSpc>
              <a:spcBef>
                <a:spcPct val="20000"/>
              </a:spcBef>
              <a:defRPr/>
            </a:pPr>
            <a:r>
              <a:rPr lang="en-US" altLang="en-US" sz="2800" b="1" dirty="0">
                <a:solidFill>
                  <a:srgbClr val="00FFFF"/>
                </a:solidFill>
                <a:effectLst>
                  <a:outerShdw blurRad="38100" dist="38100" dir="2700000" algn="tl">
                    <a:srgbClr val="000000">
                      <a:alpha val="43137"/>
                    </a:srgbClr>
                  </a:outerShdw>
                </a:effectLst>
                <a:latin typeface="Calibri"/>
              </a:rPr>
              <a:t>(Response to Problem Passages)</a:t>
            </a:r>
          </a:p>
        </p:txBody>
      </p:sp>
      <p:sp>
        <p:nvSpPr>
          <p:cNvPr id="6" name="Rectangle 5"/>
          <p:cNvSpPr/>
          <p:nvPr/>
        </p:nvSpPr>
        <p:spPr>
          <a:xfrm>
            <a:off x="2971800" y="1828800"/>
            <a:ext cx="3200400" cy="1046440"/>
          </a:xfrm>
          <a:prstGeom prst="rect">
            <a:avLst/>
          </a:prstGeom>
        </p:spPr>
        <p:txBody>
          <a:bodyPr wrap="square">
            <a:spAutoFit/>
          </a:bodyPr>
          <a:lstStyle/>
          <a:p>
            <a:r>
              <a:rPr lang="en-US" altLang="en-US" sz="4400" b="1" dirty="0">
                <a:solidFill>
                  <a:srgbClr val="00FFFF"/>
                </a:solidFill>
                <a:effectLst>
                  <a:outerShdw blurRad="38100" dist="38100" dir="2700000" algn="tl">
                    <a:srgbClr val="000000">
                      <a:alpha val="43137"/>
                    </a:srgbClr>
                  </a:outerShdw>
                </a:effectLst>
                <a:latin typeface="Calibri"/>
                <a:ea typeface="+mj-ea"/>
                <a:cs typeface="+mj-cs"/>
              </a:rPr>
              <a:t>Next </a:t>
            </a:r>
            <a:r>
              <a:rPr lang="en-US" altLang="en-US" sz="4400" b="1" dirty="0" smtClean="0">
                <a:solidFill>
                  <a:srgbClr val="00FFFF"/>
                </a:solidFill>
                <a:effectLst>
                  <a:outerShdw blurRad="38100" dist="38100" dir="2700000" algn="tl">
                    <a:srgbClr val="000000">
                      <a:alpha val="43137"/>
                    </a:srgbClr>
                  </a:outerShdw>
                </a:effectLst>
                <a:latin typeface="Calibri"/>
                <a:ea typeface="+mj-ea"/>
                <a:cs typeface="+mj-cs"/>
              </a:rPr>
              <a:t>Session</a:t>
            </a:r>
            <a:r>
              <a:rPr lang="en-US" altLang="en-US" sz="4400" b="1" dirty="0">
                <a:solidFill>
                  <a:srgbClr val="00FFFF"/>
                </a:solidFill>
                <a:effectLst>
                  <a:outerShdw blurRad="38100" dist="38100" dir="2700000" algn="tl">
                    <a:srgbClr val="000000">
                      <a:alpha val="43137"/>
                    </a:srgbClr>
                  </a:outerShdw>
                </a:effectLst>
                <a:latin typeface="Calibri"/>
                <a:ea typeface="+mj-ea"/>
                <a:cs typeface="+mj-cs"/>
              </a:rPr>
              <a:t/>
            </a:r>
            <a:br>
              <a:rPr lang="en-US" altLang="en-US" sz="4400" b="1" dirty="0">
                <a:solidFill>
                  <a:srgbClr val="00FFFF"/>
                </a:solidFill>
                <a:effectLst>
                  <a:outerShdw blurRad="38100" dist="38100" dir="2700000" algn="tl">
                    <a:srgbClr val="000000">
                      <a:alpha val="43137"/>
                    </a:srgbClr>
                  </a:outerShdw>
                </a:effectLst>
                <a:latin typeface="Calibri"/>
                <a:ea typeface="+mj-ea"/>
                <a:cs typeface="+mj-cs"/>
              </a:rPr>
            </a:br>
            <a:endParaRPr lang="en-US" dirty="0"/>
          </a:p>
        </p:txBody>
      </p:sp>
      <p:pic>
        <p:nvPicPr>
          <p:cNvPr id="7" name="Content Placeholder 6"/>
          <p:cNvPicPr>
            <a:picLocks noGrp="1" noChangeAspect="1" noChangeArrowheads="1"/>
          </p:cNvPicPr>
          <p:nvPr>
            <p:ph idx="4294967295"/>
          </p:nvPr>
        </p:nvPicPr>
        <p:blipFill>
          <a:blip r:embed="rId2" cstate="email">
            <a:extLst>
              <a:ext uri="{28A0092B-C50C-407E-A947-70E740481C1C}">
                <a14:useLocalDpi xmlns:a14="http://schemas.microsoft.com/office/drawing/2010/main"/>
              </a:ext>
            </a:extLst>
          </a:blip>
          <a:srcRect/>
          <a:stretch>
            <a:fillRect/>
          </a:stretch>
        </p:blipFill>
        <p:spPr>
          <a:xfrm flipH="1">
            <a:off x="3668192" y="4054475"/>
            <a:ext cx="1807617" cy="2498725"/>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54060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57200" y="274638"/>
            <a:ext cx="8229600" cy="639762"/>
          </a:xfrm>
        </p:spPr>
        <p:txBody>
          <a:bodyPr/>
          <a:lstStyle/>
          <a:p>
            <a:pPr marL="573088" indent="-573088" eaLnBrk="1" hangingPunct="1">
              <a:buFont typeface="+mj-lt"/>
              <a:buAutoNum type="romanUcPeriod" startAt="5"/>
              <a:defRPr/>
            </a:pPr>
            <a:r>
              <a:rPr lang="en-US" altLang="en-US" sz="3600" dirty="0" smtClean="0">
                <a:solidFill>
                  <a:srgbClr val="00FFFF"/>
                </a:solidFill>
                <a:effectLst>
                  <a:outerShdw blurRad="38100" dist="38100" dir="2700000" algn="tl">
                    <a:srgbClr val="000000">
                      <a:alpha val="43137"/>
                    </a:srgbClr>
                  </a:outerShdw>
                </a:effectLst>
                <a:latin typeface="+mn-lt"/>
              </a:rPr>
              <a:t>God’s One Condition of Salvation</a:t>
            </a:r>
            <a:endParaRPr lang="en-US" altLang="en-US" sz="3600" dirty="0">
              <a:solidFill>
                <a:srgbClr val="00FFFF"/>
              </a:solidFill>
              <a:effectLst>
                <a:outerShdw blurRad="38100" dist="38100" dir="2700000" algn="tl">
                  <a:srgbClr val="000000">
                    <a:alpha val="43137"/>
                  </a:srgbClr>
                </a:outerShdw>
              </a:effectLst>
              <a:latin typeface="+mn-lt"/>
            </a:endParaRPr>
          </a:p>
        </p:txBody>
      </p:sp>
      <p:sp>
        <p:nvSpPr>
          <p:cNvPr id="5" name="Rectangle 3"/>
          <p:cNvSpPr txBox="1">
            <a:spLocks/>
          </p:cNvSpPr>
          <p:nvPr/>
        </p:nvSpPr>
        <p:spPr bwMode="auto">
          <a:xfrm>
            <a:off x="457200" y="1143000"/>
            <a:ext cx="8458200" cy="5410200"/>
          </a:xfrm>
          <a:prstGeom prst="rect">
            <a:avLst/>
          </a:prstGeom>
          <a:noFill/>
          <a:ln>
            <a:noFill/>
          </a:ln>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eaLnBrk="1" hangingPunct="1">
              <a:spcBef>
                <a:spcPts val="600"/>
              </a:spcBef>
              <a:spcAft>
                <a:spcPts val="600"/>
              </a:spcAft>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Misconceptions – multiple steps, poor word choices</a:t>
            </a:r>
          </a:p>
          <a:p>
            <a:pPr marL="514350" indent="-514350" eaLnBrk="1" hangingPunct="1">
              <a:spcBef>
                <a:spcPts val="600"/>
              </a:spcBef>
              <a:spcAft>
                <a:spcPts val="600"/>
              </a:spcAft>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Around 200 passages teach that justification is conditioned on faith alone</a:t>
            </a:r>
          </a:p>
          <a:p>
            <a:pPr marL="514350" indent="-514350" eaLnBrk="1" hangingPunct="1">
              <a:spcBef>
                <a:spcPts val="600"/>
              </a:spcBef>
              <a:spcAft>
                <a:spcPts val="600"/>
              </a:spcAft>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Why God has conditioned salvation on faith alone</a:t>
            </a:r>
          </a:p>
          <a:p>
            <a:pPr marL="514350" indent="-514350" eaLnBrk="1" hangingPunct="1">
              <a:spcBef>
                <a:spcPts val="600"/>
              </a:spcBef>
              <a:spcAft>
                <a:spcPts val="600"/>
              </a:spcAft>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What saving faith is – trust</a:t>
            </a:r>
          </a:p>
          <a:p>
            <a:pPr marL="514350" indent="-514350" eaLnBrk="1" hangingPunct="1">
              <a:spcBef>
                <a:spcPts val="600"/>
              </a:spcBef>
              <a:spcAft>
                <a:spcPts val="600"/>
              </a:spcAft>
              <a:buFont typeface="+mj-lt"/>
              <a:buAutoNum type="alphaUcPeriod"/>
              <a:defRPr/>
            </a:pPr>
            <a:r>
              <a:rPr lang="en-US" altLang="en-US" sz="2800" dirty="0" smtClean="0">
                <a:solidFill>
                  <a:schemeClr val="bg1"/>
                </a:solidFill>
                <a:effectLst>
                  <a:outerShdw blurRad="38100" dist="38100" dir="2700000" algn="tl">
                    <a:srgbClr val="000000">
                      <a:alpha val="43137"/>
                    </a:srgbClr>
                  </a:outerShdw>
                </a:effectLst>
              </a:rPr>
              <a:t>What saving faith is </a:t>
            </a:r>
            <a:r>
              <a:rPr lang="en-US" altLang="en-US" sz="2800" dirty="0">
                <a:solidFill>
                  <a:schemeClr val="bg1"/>
                </a:solidFill>
                <a:effectLst>
                  <a:outerShdw blurRad="38100" dist="38100" dir="2700000" algn="tl">
                    <a:srgbClr val="000000">
                      <a:alpha val="43137"/>
                    </a:srgbClr>
                  </a:outerShdw>
                </a:effectLst>
              </a:rPr>
              <a:t>not – Jas </a:t>
            </a:r>
            <a:r>
              <a:rPr lang="en-US" altLang="en-US" sz="2800" dirty="0" smtClean="0">
                <a:solidFill>
                  <a:schemeClr val="bg1"/>
                </a:solidFill>
                <a:effectLst>
                  <a:outerShdw blurRad="38100" dist="38100" dir="2700000" algn="tl">
                    <a:srgbClr val="000000">
                      <a:alpha val="43137"/>
                    </a:srgbClr>
                  </a:outerShdw>
                </a:effectLst>
              </a:rPr>
              <a:t>2:19</a:t>
            </a:r>
            <a:endParaRPr lang="en-US" altLang="en-US" sz="2800" dirty="0">
              <a:solidFill>
                <a:schemeClr val="bg1"/>
              </a:solidFill>
              <a:effectLst>
                <a:outerShdw blurRad="38100" dist="38100" dir="2700000" algn="tl">
                  <a:srgbClr val="000000">
                    <a:alpha val="43137"/>
                  </a:srgbClr>
                </a:outerShdw>
              </a:effectLst>
            </a:endParaRPr>
          </a:p>
          <a:p>
            <a:pPr marL="514350" indent="-514350" eaLnBrk="1" hangingPunct="1">
              <a:spcBef>
                <a:spcPts val="600"/>
              </a:spcBef>
              <a:spcAft>
                <a:spcPts val="600"/>
              </a:spcAft>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Content of saving faith – John 8:24; 20:30-31; 1 </a:t>
            </a:r>
            <a:r>
              <a:rPr lang="en-US" altLang="en-US" sz="2800" dirty="0" err="1">
                <a:solidFill>
                  <a:schemeClr val="bg1"/>
                </a:solidFill>
                <a:effectLst>
                  <a:outerShdw blurRad="38100" dist="38100" dir="2700000" algn="tl">
                    <a:srgbClr val="000000">
                      <a:alpha val="43137"/>
                    </a:srgbClr>
                  </a:outerShdw>
                </a:effectLst>
              </a:rPr>
              <a:t>Cor</a:t>
            </a:r>
            <a:r>
              <a:rPr lang="en-US" altLang="en-US" sz="2800" dirty="0">
                <a:solidFill>
                  <a:schemeClr val="bg1"/>
                </a:solidFill>
                <a:effectLst>
                  <a:outerShdw blurRad="38100" dist="38100" dir="2700000" algn="tl">
                    <a:srgbClr val="000000">
                      <a:alpha val="43137"/>
                    </a:srgbClr>
                  </a:outerShdw>
                </a:effectLst>
              </a:rPr>
              <a:t> 15:1-4</a:t>
            </a:r>
          </a:p>
          <a:p>
            <a:pPr marL="514350" indent="-514350" eaLnBrk="1" hangingPunct="1">
              <a:spcBef>
                <a:spcPts val="600"/>
              </a:spcBef>
              <a:spcAft>
                <a:spcPts val="600"/>
              </a:spcAft>
              <a:buFont typeface="+mj-lt"/>
              <a:buAutoNum type="alphaUcPeriod"/>
              <a:defRPr/>
            </a:pPr>
            <a:r>
              <a:rPr lang="en-US" altLang="en-US" sz="2800" dirty="0">
                <a:solidFill>
                  <a:schemeClr val="bg1"/>
                </a:solidFill>
                <a:effectLst>
                  <a:outerShdw blurRad="38100" dist="38100" dir="2700000" algn="tl">
                    <a:srgbClr val="000000">
                      <a:alpha val="43137"/>
                    </a:srgbClr>
                  </a:outerShdw>
                </a:effectLst>
              </a:rPr>
              <a:t>An evangelistic model</a:t>
            </a:r>
          </a:p>
          <a:p>
            <a:pPr marL="514350" indent="-514350" eaLnBrk="1" hangingPunct="1">
              <a:spcBef>
                <a:spcPts val="600"/>
              </a:spcBef>
              <a:spcAft>
                <a:spcPts val="600"/>
              </a:spcAft>
              <a:buFont typeface="+mj-lt"/>
              <a:buAutoNum type="alphaUcPeriod"/>
              <a:defRPr/>
            </a:pPr>
            <a:r>
              <a:rPr lang="en-US" altLang="en-US" sz="2800" b="1" dirty="0">
                <a:solidFill>
                  <a:srgbClr val="FFFFCC"/>
                </a:solidFill>
                <a:effectLst>
                  <a:outerShdw blurRad="38100" dist="38100" dir="2700000" algn="tl">
                    <a:srgbClr val="000000">
                      <a:alpha val="43137"/>
                    </a:srgbClr>
                  </a:outerShdw>
                </a:effectLst>
              </a:rPr>
              <a:t>Response to problem </a:t>
            </a:r>
            <a:r>
              <a:rPr lang="en-US" altLang="en-US" sz="2800" b="1" dirty="0" smtClean="0">
                <a:solidFill>
                  <a:srgbClr val="FFFFCC"/>
                </a:solidFill>
                <a:effectLst>
                  <a:outerShdw blurRad="38100" dist="38100" dir="2700000" algn="tl">
                    <a:srgbClr val="000000">
                      <a:alpha val="43137"/>
                    </a:srgbClr>
                  </a:outerShdw>
                </a:effectLst>
              </a:rPr>
              <a:t>passages: harmonization?</a:t>
            </a:r>
            <a:endParaRPr lang="en-US" altLang="en-US" sz="2800" b="1" dirty="0">
              <a:solidFill>
                <a:srgbClr val="FFFFC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98829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152400"/>
            <a:ext cx="8229600" cy="792163"/>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Response to Problem Passages</a:t>
            </a:r>
          </a:p>
        </p:txBody>
      </p:sp>
      <p:sp>
        <p:nvSpPr>
          <p:cNvPr id="54275" name="Content Placeholder 2"/>
          <p:cNvSpPr>
            <a:spLocks noGrp="1"/>
          </p:cNvSpPr>
          <p:nvPr>
            <p:ph idx="1"/>
          </p:nvPr>
        </p:nvSpPr>
        <p:spPr>
          <a:xfrm>
            <a:off x="228600" y="1143000"/>
            <a:ext cx="8686800" cy="5410200"/>
          </a:xfrm>
        </p:spPr>
        <p:txBody>
          <a:bodyPr/>
          <a:lstStyle/>
          <a:p>
            <a:pPr eaLnBrk="1" hangingPunct="1">
              <a:spcBef>
                <a:spcPts val="1200"/>
              </a:spcBef>
              <a:spcAft>
                <a:spcPts val="1200"/>
              </a:spcAft>
              <a:buFont typeface="Arial" panose="020B0604020202020204" pitchFamily="34" charset="0"/>
              <a:buChar char="•"/>
              <a:defRPr/>
            </a:pPr>
            <a:r>
              <a:rPr lang="en-US" altLang="en-US" sz="2800" dirty="0" smtClean="0">
                <a:solidFill>
                  <a:schemeClr val="bg1"/>
                </a:solidFill>
                <a:effectLst>
                  <a:outerShdw blurRad="38100" dist="38100" dir="2700000" algn="tl">
                    <a:srgbClr val="000000">
                      <a:alpha val="43137"/>
                    </a:srgbClr>
                  </a:outerShdw>
                </a:effectLst>
              </a:rPr>
              <a:t>Repent (Acts 2:38; 3:19; 17:30; 2 Pet 3:9)? Change of mind</a:t>
            </a:r>
          </a:p>
          <a:p>
            <a:pPr eaLnBrk="1" hangingPunct="1">
              <a:spcBef>
                <a:spcPts val="1200"/>
              </a:spcBef>
              <a:spcAft>
                <a:spcPts val="1200"/>
              </a:spcAft>
              <a:buFont typeface="Arial" panose="020B0604020202020204" pitchFamily="34" charset="0"/>
              <a:buChar char="•"/>
              <a:defRPr/>
            </a:pPr>
            <a:r>
              <a:rPr lang="en-US" altLang="en-US" sz="2800" dirty="0" smtClean="0">
                <a:solidFill>
                  <a:schemeClr val="bg1"/>
                </a:solidFill>
                <a:effectLst>
                  <a:outerShdw blurRad="38100" dist="38100" dir="2700000" algn="tl">
                    <a:srgbClr val="000000">
                      <a:alpha val="43137"/>
                    </a:srgbClr>
                  </a:outerShdw>
                </a:effectLst>
              </a:rPr>
              <a:t>Lordship (Matt 16:24-25)? Discipleship vs. justification</a:t>
            </a:r>
          </a:p>
          <a:p>
            <a:pPr eaLnBrk="1" hangingPunct="1">
              <a:spcBef>
                <a:spcPts val="1200"/>
              </a:spcBef>
              <a:spcAft>
                <a:spcPts val="1200"/>
              </a:spcAft>
              <a:buFont typeface="Arial" panose="020B0604020202020204" pitchFamily="34" charset="0"/>
              <a:buChar char="•"/>
              <a:defRPr/>
            </a:pPr>
            <a:r>
              <a:rPr lang="en-US" altLang="en-US" sz="2800" dirty="0" smtClean="0">
                <a:solidFill>
                  <a:schemeClr val="bg1"/>
                </a:solidFill>
                <a:effectLst>
                  <a:outerShdw blurRad="38100" dist="38100" dir="2700000" algn="tl">
                    <a:srgbClr val="000000">
                      <a:alpha val="43137"/>
                    </a:srgbClr>
                  </a:outerShdw>
                </a:effectLst>
              </a:rPr>
              <a:t>Receive/Accept Christ? – Synonym of faith (John 1:12) </a:t>
            </a:r>
          </a:p>
          <a:p>
            <a:pPr eaLnBrk="1" hangingPunct="1">
              <a:spcBef>
                <a:spcPts val="1200"/>
              </a:spcBef>
              <a:spcAft>
                <a:spcPts val="1200"/>
              </a:spcAft>
              <a:buFont typeface="Arial" panose="020B0604020202020204" pitchFamily="34" charset="0"/>
              <a:buChar char="•"/>
              <a:defRPr/>
            </a:pPr>
            <a:r>
              <a:rPr lang="en-US" altLang="en-US" sz="2800" dirty="0" smtClean="0">
                <a:solidFill>
                  <a:schemeClr val="bg1"/>
                </a:solidFill>
                <a:effectLst>
                  <a:outerShdw blurRad="38100" dist="38100" dir="2700000" algn="tl">
                    <a:srgbClr val="000000">
                      <a:alpha val="43137"/>
                    </a:srgbClr>
                  </a:outerShdw>
                </a:effectLst>
              </a:rPr>
              <a:t>Believe and work (</a:t>
            </a:r>
            <a:r>
              <a:rPr lang="en-US" altLang="en-US" sz="2800" dirty="0" err="1" smtClean="0">
                <a:solidFill>
                  <a:schemeClr val="bg1"/>
                </a:solidFill>
                <a:effectLst>
                  <a:outerShdw blurRad="38100" dist="38100" dir="2700000" algn="tl">
                    <a:srgbClr val="000000">
                      <a:alpha val="43137"/>
                    </a:srgbClr>
                  </a:outerShdw>
                </a:effectLst>
              </a:rPr>
              <a:t>Eph</a:t>
            </a:r>
            <a:r>
              <a:rPr lang="en-US" altLang="en-US" sz="2800" dirty="0" smtClean="0">
                <a:solidFill>
                  <a:schemeClr val="bg1"/>
                </a:solidFill>
                <a:effectLst>
                  <a:outerShdw blurRad="38100" dist="38100" dir="2700000" algn="tl">
                    <a:srgbClr val="000000">
                      <a:alpha val="43137"/>
                    </a:srgbClr>
                  </a:outerShdw>
                </a:effectLst>
              </a:rPr>
              <a:t> 2:8-10; Jas 2:14-26)? Sanctification</a:t>
            </a:r>
          </a:p>
          <a:p>
            <a:pPr eaLnBrk="1" hangingPunct="1">
              <a:spcBef>
                <a:spcPts val="1200"/>
              </a:spcBef>
              <a:spcAft>
                <a:spcPts val="1200"/>
              </a:spcAft>
              <a:buFont typeface="Arial" panose="020B0604020202020204" pitchFamily="34" charset="0"/>
              <a:buChar char="•"/>
              <a:defRPr/>
            </a:pPr>
            <a:r>
              <a:rPr lang="en-US" altLang="en-US" sz="2800" dirty="0" smtClean="0">
                <a:solidFill>
                  <a:schemeClr val="bg1"/>
                </a:solidFill>
                <a:effectLst>
                  <a:outerShdw blurRad="38100" dist="38100" dir="2700000" algn="tl">
                    <a:srgbClr val="000000">
                      <a:alpha val="43137"/>
                    </a:srgbClr>
                  </a:outerShdw>
                </a:effectLst>
              </a:rPr>
              <a:t>Believe and be baptized (Mark 16:15-16; John 3:5; Acts 2:38; Col 2:11-12; 1 Pet 3:21)? Context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2"/>
          <p:cNvSpPr>
            <a:spLocks noGrp="1"/>
          </p:cNvSpPr>
          <p:nvPr>
            <p:ph idx="1"/>
          </p:nvPr>
        </p:nvSpPr>
        <p:spPr>
          <a:xfrm>
            <a:off x="228600" y="1143000"/>
            <a:ext cx="8686800" cy="4983163"/>
          </a:xfrm>
        </p:spPr>
        <p:txBody>
          <a:bodyPr/>
          <a:lstStyle/>
          <a:p>
            <a:pPr eaLnBrk="1" hangingPunct="1">
              <a:spcBef>
                <a:spcPts val="1200"/>
              </a:spcBef>
              <a:spcAft>
                <a:spcPts val="1200"/>
              </a:spcAft>
              <a:buFont typeface="Arial" panose="020B0604020202020204" pitchFamily="34" charset="0"/>
              <a:buChar char="•"/>
              <a:defRPr/>
            </a:pPr>
            <a:r>
              <a:rPr lang="en-US" altLang="en-US" sz="2800" dirty="0">
                <a:solidFill>
                  <a:schemeClr val="bg1"/>
                </a:solidFill>
                <a:effectLst>
                  <a:outerShdw blurRad="38100" dist="38100" dir="2700000" algn="tl">
                    <a:srgbClr val="000000">
                      <a:alpha val="43137"/>
                    </a:srgbClr>
                  </a:outerShdw>
                </a:effectLst>
              </a:rPr>
              <a:t>Confession of Christ before man (Rom 10:9-10; Matt 10:32-33)? Context</a:t>
            </a:r>
          </a:p>
          <a:p>
            <a:pPr eaLnBrk="1" hangingPunct="1">
              <a:spcBef>
                <a:spcPts val="1200"/>
              </a:spcBef>
              <a:spcAft>
                <a:spcPts val="1200"/>
              </a:spcAft>
              <a:buFont typeface="Arial" panose="020B0604020202020204" pitchFamily="34" charset="0"/>
              <a:buChar char="•"/>
              <a:defRPr/>
            </a:pPr>
            <a:r>
              <a:rPr lang="en-US" altLang="en-US" sz="2800" dirty="0">
                <a:solidFill>
                  <a:schemeClr val="bg1"/>
                </a:solidFill>
                <a:effectLst>
                  <a:outerShdw blurRad="38100" dist="38100" dir="2700000" algn="tl">
                    <a:srgbClr val="000000">
                      <a:alpha val="43137"/>
                    </a:srgbClr>
                  </a:outerShdw>
                </a:effectLst>
              </a:rPr>
              <a:t>Ask Jesus into your heart (Rev 3:20)? Context</a:t>
            </a:r>
          </a:p>
          <a:p>
            <a:pPr eaLnBrk="1" hangingPunct="1">
              <a:spcBef>
                <a:spcPts val="1200"/>
              </a:spcBef>
              <a:spcAft>
                <a:spcPts val="1200"/>
              </a:spcAft>
              <a:buFont typeface="Arial" panose="020B0604020202020204" pitchFamily="34" charset="0"/>
              <a:buChar char="•"/>
              <a:defRPr/>
            </a:pPr>
            <a:r>
              <a:rPr lang="en-US" altLang="en-US" sz="2800" dirty="0">
                <a:solidFill>
                  <a:schemeClr val="bg1"/>
                </a:solidFill>
                <a:effectLst>
                  <a:outerShdw blurRad="38100" dist="38100" dir="2700000" algn="tl">
                    <a:srgbClr val="000000">
                      <a:alpha val="43137"/>
                    </a:srgbClr>
                  </a:outerShdw>
                </a:effectLst>
              </a:rPr>
              <a:t>Confess your sins (Matt 6:12; 1 John 1:9)? Context </a:t>
            </a:r>
          </a:p>
          <a:p>
            <a:pPr eaLnBrk="1" hangingPunct="1">
              <a:spcBef>
                <a:spcPts val="1200"/>
              </a:spcBef>
              <a:spcAft>
                <a:spcPts val="1200"/>
              </a:spcAft>
              <a:buFont typeface="Arial" panose="020B0604020202020204" pitchFamily="34" charset="0"/>
              <a:buChar char="•"/>
              <a:defRPr/>
            </a:pPr>
            <a:r>
              <a:rPr lang="en-US" altLang="en-US" sz="2800" dirty="0">
                <a:solidFill>
                  <a:schemeClr val="bg1"/>
                </a:solidFill>
                <a:effectLst>
                  <a:outerShdw blurRad="38100" dist="38100" dir="2700000" algn="tl">
                    <a:srgbClr val="000000">
                      <a:alpha val="43137"/>
                    </a:srgbClr>
                  </a:outerShdw>
                </a:effectLst>
              </a:rPr>
              <a:t>Forgive others (Matt 6:14-15)? Father (6:9) vs. judge</a:t>
            </a:r>
          </a:p>
          <a:p>
            <a:pPr eaLnBrk="1" hangingPunct="1">
              <a:spcBef>
                <a:spcPts val="1200"/>
              </a:spcBef>
              <a:spcAft>
                <a:spcPts val="1200"/>
              </a:spcAft>
              <a:buFont typeface="Arial" panose="020B0604020202020204" pitchFamily="34" charset="0"/>
              <a:buChar char="•"/>
              <a:defRPr/>
            </a:pPr>
            <a:r>
              <a:rPr lang="en-US" altLang="en-US" sz="2800" dirty="0">
                <a:solidFill>
                  <a:schemeClr val="bg1"/>
                </a:solidFill>
                <a:effectLst>
                  <a:outerShdw blurRad="38100" dist="38100" dir="2700000" algn="tl">
                    <a:srgbClr val="000000">
                      <a:alpha val="43137"/>
                    </a:srgbClr>
                  </a:outerShdw>
                </a:effectLst>
              </a:rPr>
              <a:t>Sell your possessions (Matt 19:21-22)? Unique situation</a:t>
            </a:r>
          </a:p>
          <a:p>
            <a:pPr eaLnBrk="1" hangingPunct="1">
              <a:spcBef>
                <a:spcPts val="1200"/>
              </a:spcBef>
              <a:spcAft>
                <a:spcPts val="1200"/>
              </a:spcAft>
              <a:buFont typeface="Arial" panose="020B0604020202020204" pitchFamily="34" charset="0"/>
              <a:buChar char="•"/>
              <a:defRPr/>
            </a:pPr>
            <a:r>
              <a:rPr lang="en-US" altLang="en-US" sz="2800" dirty="0">
                <a:solidFill>
                  <a:schemeClr val="bg1"/>
                </a:solidFill>
                <a:effectLst>
                  <a:outerShdw blurRad="38100" dist="38100" dir="2700000" algn="tl">
                    <a:srgbClr val="000000">
                      <a:alpha val="43137"/>
                    </a:srgbClr>
                  </a:outerShdw>
                </a:effectLst>
              </a:rPr>
              <a:t>Prayer and saving faith? Faith expressed by the prayer saves and not merely the prayer</a:t>
            </a:r>
          </a:p>
        </p:txBody>
      </p:sp>
      <p:sp>
        <p:nvSpPr>
          <p:cNvPr id="5" name="Title 1"/>
          <p:cNvSpPr>
            <a:spLocks noGrp="1"/>
          </p:cNvSpPr>
          <p:nvPr>
            <p:ph type="title"/>
          </p:nvPr>
        </p:nvSpPr>
        <p:spPr>
          <a:xfrm>
            <a:off x="457200" y="152400"/>
            <a:ext cx="8229600" cy="792163"/>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Response to Problem Passages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152400"/>
            <a:ext cx="8229600" cy="792163"/>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Response to Problem Passages</a:t>
            </a:r>
          </a:p>
        </p:txBody>
      </p:sp>
      <p:sp>
        <p:nvSpPr>
          <p:cNvPr id="54275" name="Content Placeholder 2"/>
          <p:cNvSpPr>
            <a:spLocks noGrp="1"/>
          </p:cNvSpPr>
          <p:nvPr>
            <p:ph idx="1"/>
          </p:nvPr>
        </p:nvSpPr>
        <p:spPr>
          <a:xfrm>
            <a:off x="228600" y="1143000"/>
            <a:ext cx="8686800" cy="5410200"/>
          </a:xfrm>
        </p:spPr>
        <p:txBody>
          <a:bodyPr/>
          <a:lstStyle/>
          <a:p>
            <a:pPr eaLnBrk="1" hangingPunct="1">
              <a:spcBef>
                <a:spcPts val="1200"/>
              </a:spcBef>
              <a:spcAft>
                <a:spcPts val="1200"/>
              </a:spcAft>
              <a:buFont typeface="Arial" panose="020B0604020202020204" pitchFamily="34" charset="0"/>
              <a:buChar char="•"/>
              <a:defRPr/>
            </a:pPr>
            <a:r>
              <a:rPr lang="en-US" altLang="en-US" sz="2800" b="1" u="sng" dirty="0" smtClean="0">
                <a:solidFill>
                  <a:srgbClr val="FFFFCC"/>
                </a:solidFill>
                <a:effectLst>
                  <a:outerShdw blurRad="38100" dist="38100" dir="2700000" algn="tl">
                    <a:srgbClr val="000000">
                      <a:alpha val="43137"/>
                    </a:srgbClr>
                  </a:outerShdw>
                </a:effectLst>
              </a:rPr>
              <a:t>Repent (Acts 2:38; 3:19; 17:30; 2 Pet 3:9)? Change of mind</a:t>
            </a:r>
          </a:p>
          <a:p>
            <a:pPr eaLnBrk="1" hangingPunct="1">
              <a:spcBef>
                <a:spcPts val="1200"/>
              </a:spcBef>
              <a:spcAft>
                <a:spcPts val="1200"/>
              </a:spcAft>
              <a:buFont typeface="Arial" panose="020B0604020202020204" pitchFamily="34" charset="0"/>
              <a:buChar char="•"/>
              <a:defRPr/>
            </a:pPr>
            <a:r>
              <a:rPr lang="en-US" altLang="en-US" sz="2800" dirty="0" smtClean="0">
                <a:solidFill>
                  <a:schemeClr val="bg1"/>
                </a:solidFill>
                <a:effectLst>
                  <a:outerShdw blurRad="38100" dist="38100" dir="2700000" algn="tl">
                    <a:srgbClr val="000000">
                      <a:alpha val="43137"/>
                    </a:srgbClr>
                  </a:outerShdw>
                </a:effectLst>
              </a:rPr>
              <a:t>Lordship (Matt 16:24-25)? Discipleship vs. justification</a:t>
            </a:r>
          </a:p>
          <a:p>
            <a:pPr eaLnBrk="1" hangingPunct="1">
              <a:spcBef>
                <a:spcPts val="1200"/>
              </a:spcBef>
              <a:spcAft>
                <a:spcPts val="1200"/>
              </a:spcAft>
              <a:buFont typeface="Arial" panose="020B0604020202020204" pitchFamily="34" charset="0"/>
              <a:buChar char="•"/>
              <a:defRPr/>
            </a:pPr>
            <a:r>
              <a:rPr lang="en-US" altLang="en-US" sz="2800" dirty="0" smtClean="0">
                <a:solidFill>
                  <a:schemeClr val="bg1"/>
                </a:solidFill>
                <a:effectLst>
                  <a:outerShdw blurRad="38100" dist="38100" dir="2700000" algn="tl">
                    <a:srgbClr val="000000">
                      <a:alpha val="43137"/>
                    </a:srgbClr>
                  </a:outerShdw>
                </a:effectLst>
              </a:rPr>
              <a:t>Receive/Accept Christ? – Synonym of faith (John 1:12) </a:t>
            </a:r>
          </a:p>
          <a:p>
            <a:pPr eaLnBrk="1" hangingPunct="1">
              <a:spcBef>
                <a:spcPts val="1200"/>
              </a:spcBef>
              <a:spcAft>
                <a:spcPts val="1200"/>
              </a:spcAft>
              <a:buFont typeface="Arial" panose="020B0604020202020204" pitchFamily="34" charset="0"/>
              <a:buChar char="•"/>
              <a:defRPr/>
            </a:pPr>
            <a:r>
              <a:rPr lang="en-US" altLang="en-US" sz="2800" dirty="0" smtClean="0">
                <a:solidFill>
                  <a:schemeClr val="bg1"/>
                </a:solidFill>
                <a:effectLst>
                  <a:outerShdw blurRad="38100" dist="38100" dir="2700000" algn="tl">
                    <a:srgbClr val="000000">
                      <a:alpha val="43137"/>
                    </a:srgbClr>
                  </a:outerShdw>
                </a:effectLst>
              </a:rPr>
              <a:t>Believe and work (</a:t>
            </a:r>
            <a:r>
              <a:rPr lang="en-US" altLang="en-US" sz="2800" dirty="0" err="1" smtClean="0">
                <a:solidFill>
                  <a:schemeClr val="bg1"/>
                </a:solidFill>
                <a:effectLst>
                  <a:outerShdw blurRad="38100" dist="38100" dir="2700000" algn="tl">
                    <a:srgbClr val="000000">
                      <a:alpha val="43137"/>
                    </a:srgbClr>
                  </a:outerShdw>
                </a:effectLst>
              </a:rPr>
              <a:t>Eph</a:t>
            </a:r>
            <a:r>
              <a:rPr lang="en-US" altLang="en-US" sz="2800" dirty="0" smtClean="0">
                <a:solidFill>
                  <a:schemeClr val="bg1"/>
                </a:solidFill>
                <a:effectLst>
                  <a:outerShdw blurRad="38100" dist="38100" dir="2700000" algn="tl">
                    <a:srgbClr val="000000">
                      <a:alpha val="43137"/>
                    </a:srgbClr>
                  </a:outerShdw>
                </a:effectLst>
              </a:rPr>
              <a:t> 2:8-10; Jas 2:14-26)? Sanctification</a:t>
            </a:r>
          </a:p>
          <a:p>
            <a:pPr eaLnBrk="1" hangingPunct="1">
              <a:spcBef>
                <a:spcPts val="1200"/>
              </a:spcBef>
              <a:spcAft>
                <a:spcPts val="1200"/>
              </a:spcAft>
              <a:buFont typeface="Arial" panose="020B0604020202020204" pitchFamily="34" charset="0"/>
              <a:buChar char="•"/>
              <a:defRPr/>
            </a:pPr>
            <a:r>
              <a:rPr lang="en-US" altLang="en-US" sz="2800" dirty="0" smtClean="0">
                <a:solidFill>
                  <a:schemeClr val="bg1"/>
                </a:solidFill>
                <a:effectLst>
                  <a:outerShdw blurRad="38100" dist="38100" dir="2700000" algn="tl">
                    <a:srgbClr val="000000">
                      <a:alpha val="43137"/>
                    </a:srgbClr>
                  </a:outerShdw>
                </a:effectLst>
              </a:rPr>
              <a:t>Believe and be baptized (Mark 16:15-16; John 3:5; Acts 2:38; Col 2:11-12; 1 Pet 3:21)? Context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7333</TotalTime>
  <Words>4334</Words>
  <Application>Microsoft Office PowerPoint</Application>
  <PresentationFormat>On-screen Show (4:3)</PresentationFormat>
  <Paragraphs>358</Paragraphs>
  <Slides>49</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宋体</vt:lpstr>
      <vt:lpstr>Arial</vt:lpstr>
      <vt:lpstr>Calibri</vt:lpstr>
      <vt:lpstr>Times New Roman</vt:lpstr>
      <vt:lpstr>Wingdings</vt:lpstr>
      <vt:lpstr>Office Theme</vt:lpstr>
      <vt:lpstr>Soteriology Session 6</vt:lpstr>
      <vt:lpstr>Soteriology Overview</vt:lpstr>
      <vt:lpstr>Soteriology Overview</vt:lpstr>
      <vt:lpstr>God’s One Condition of Salvation</vt:lpstr>
      <vt:lpstr>Soteriology Overview</vt:lpstr>
      <vt:lpstr>God’s One Condition of Salvation</vt:lpstr>
      <vt:lpstr>Response to Problem Passages</vt:lpstr>
      <vt:lpstr>Response to Problem Passages</vt:lpstr>
      <vt:lpstr>Response to Problem Passages</vt:lpstr>
      <vt:lpstr>Repentance</vt:lpstr>
      <vt:lpstr>Repentance</vt:lpstr>
      <vt:lpstr>Repentance</vt:lpstr>
      <vt:lpstr>Repentance</vt:lpstr>
      <vt:lpstr>Repentance</vt:lpstr>
      <vt:lpstr>Repentance</vt:lpstr>
      <vt:lpstr>PowerPoint Presentation</vt:lpstr>
      <vt:lpstr>PowerPoint Presentation</vt:lpstr>
      <vt:lpstr>PowerPoint Presentation</vt:lpstr>
      <vt:lpstr>Repentance</vt:lpstr>
      <vt:lpstr>Repentance</vt:lpstr>
      <vt:lpstr>Lewis Sperry Chafer, vol. 7, Systematic Theology (Grand Rapids, MI: Kregel Publications, 1993), 265-66.</vt:lpstr>
      <vt:lpstr>Lewis Sperry Chafer, vol. 7, Systematic Theology (Grand Rapids, MI: Kregel Publications, 1993), 265-66.</vt:lpstr>
      <vt:lpstr>Lewis Sperry Chafer, vol. 7, Systematic Theology (Grand Rapids, MI: Kregel Publications, 1993), 265-66.</vt:lpstr>
      <vt:lpstr>PowerPoint Presentation</vt:lpstr>
      <vt:lpstr>PowerPoint Presentation</vt:lpstr>
      <vt:lpstr>PowerPoint Presentation</vt:lpstr>
      <vt:lpstr>Repentance</vt:lpstr>
      <vt:lpstr>Repentance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Repentance</vt:lpstr>
      <vt:lpstr>PowerPoint Presentation</vt:lpstr>
      <vt:lpstr>PowerPoint Presentation</vt:lpstr>
      <vt:lpstr>PowerPoint Presentation</vt:lpstr>
      <vt:lpstr>PowerPoint Presentation</vt:lpstr>
      <vt:lpstr>PowerPoint Presentation</vt:lpstr>
      <vt:lpstr>PowerPoint Presentation</vt:lpstr>
      <vt:lpstr>Charles Ryrie</vt:lpstr>
      <vt:lpstr>PowerPoint Presentation</vt:lpstr>
      <vt:lpstr>PowerPoint Presentation</vt:lpstr>
      <vt:lpstr>Soteriology Overview</vt:lpstr>
      <vt:lpstr>Soteriology Overview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Soteriology</dc:title>
  <dc:creator>Andy</dc:creator>
  <cp:lastModifiedBy>Jim McGowan</cp:lastModifiedBy>
  <cp:revision>362</cp:revision>
  <cp:lastPrinted>2016-02-17T18:34:32Z</cp:lastPrinted>
  <dcterms:created xsi:type="dcterms:W3CDTF">2010-07-12T13:39:06Z</dcterms:created>
  <dcterms:modified xsi:type="dcterms:W3CDTF">2016-02-18T17:21:06Z</dcterms:modified>
</cp:coreProperties>
</file>