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7"/>
  </p:notesMasterIdLst>
  <p:handoutMasterIdLst>
    <p:handoutMasterId r:id="rId58"/>
  </p:handoutMasterIdLst>
  <p:sldIdLst>
    <p:sldId id="1045" r:id="rId2"/>
    <p:sldId id="1046" r:id="rId3"/>
    <p:sldId id="1100" r:id="rId4"/>
    <p:sldId id="1101" r:id="rId5"/>
    <p:sldId id="1102" r:id="rId6"/>
    <p:sldId id="1103" r:id="rId7"/>
    <p:sldId id="1262" r:id="rId8"/>
    <p:sldId id="1304" r:id="rId9"/>
    <p:sldId id="1306" r:id="rId10"/>
    <p:sldId id="1464" r:id="rId11"/>
    <p:sldId id="1466" r:id="rId12"/>
    <p:sldId id="1467" r:id="rId13"/>
    <p:sldId id="1468" r:id="rId14"/>
    <p:sldId id="1469" r:id="rId15"/>
    <p:sldId id="1465" r:id="rId16"/>
    <p:sldId id="1470" r:id="rId17"/>
    <p:sldId id="1509" r:id="rId18"/>
    <p:sldId id="1510" r:id="rId19"/>
    <p:sldId id="1473" r:id="rId20"/>
    <p:sldId id="1511" r:id="rId21"/>
    <p:sldId id="1512" r:id="rId22"/>
    <p:sldId id="1480" r:id="rId23"/>
    <p:sldId id="1513" r:id="rId24"/>
    <p:sldId id="1514" r:id="rId25"/>
    <p:sldId id="1515" r:id="rId26"/>
    <p:sldId id="1503" r:id="rId27"/>
    <p:sldId id="1516" r:id="rId28"/>
    <p:sldId id="1517" r:id="rId29"/>
    <p:sldId id="1481" r:id="rId30"/>
    <p:sldId id="1518" r:id="rId31"/>
    <p:sldId id="1505" r:id="rId32"/>
    <p:sldId id="1519" r:id="rId33"/>
    <p:sldId id="1506" r:id="rId34"/>
    <p:sldId id="1520" r:id="rId35"/>
    <p:sldId id="1521" r:id="rId36"/>
    <p:sldId id="1494" r:id="rId37"/>
    <p:sldId id="1522" r:id="rId38"/>
    <p:sldId id="1523" r:id="rId39"/>
    <p:sldId id="1524" r:id="rId40"/>
    <p:sldId id="1525" r:id="rId41"/>
    <p:sldId id="1526" r:id="rId42"/>
    <p:sldId id="1527" r:id="rId43"/>
    <p:sldId id="1528" r:id="rId44"/>
    <p:sldId id="1529" r:id="rId45"/>
    <p:sldId id="1507" r:id="rId46"/>
    <p:sldId id="1530" r:id="rId47"/>
    <p:sldId id="1531" r:id="rId48"/>
    <p:sldId id="1483" r:id="rId49"/>
    <p:sldId id="1532" r:id="rId50"/>
    <p:sldId id="1533" r:id="rId51"/>
    <p:sldId id="1534" r:id="rId52"/>
    <p:sldId id="1535" r:id="rId53"/>
    <p:sldId id="1354" r:id="rId54"/>
    <p:sldId id="1536" r:id="rId55"/>
    <p:sldId id="1463" r:id="rId56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FFCC"/>
    <a:srgbClr val="0000FF"/>
    <a:srgbClr val="FFFF99"/>
    <a:srgbClr val="0099FF"/>
    <a:srgbClr val="FFFF00"/>
    <a:srgbClr val="A50021"/>
    <a:srgbClr val="CCECFF"/>
    <a:srgbClr val="E1C5B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87" autoAdjust="0"/>
    <p:restoredTop sz="95370" autoAdjust="0"/>
  </p:normalViewPr>
  <p:slideViewPr>
    <p:cSldViewPr>
      <p:cViewPr varScale="1">
        <p:scale>
          <a:sx n="107" d="100"/>
          <a:sy n="107" d="100"/>
        </p:scale>
        <p:origin x="-18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890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8900" y="883285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416C2B2E-E9D7-4230-8EE4-F98D0B6BB1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97313" y="0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>
            <a:lvl1pPr algn="r"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5800389A-3474-4B41-9CB2-F1B2DAE08F62}" type="datetimeFigureOut">
              <a:rPr lang="en-US"/>
              <a:pPr>
                <a:defRPr/>
              </a:pPr>
              <a:t>2/14/2016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8500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2" tIns="48316" rIns="96632" bIns="4831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975" y="4416425"/>
            <a:ext cx="5503863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298291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defTabSz="880805" eaLnBrk="1" hangingPunct="1">
              <a:defRPr sz="13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97313" y="8831263"/>
            <a:ext cx="298291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45" tIns="46573" rIns="93145" bIns="46573" numCol="1" anchor="b" anchorCtr="0" compatLnSpc="1">
            <a:prstTxWarp prst="textNoShape">
              <a:avLst/>
            </a:prstTxWarp>
          </a:bodyPr>
          <a:lstStyle>
            <a:lvl1pPr algn="r" defTabSz="879475">
              <a:defRPr sz="1300"/>
            </a:lvl1pPr>
          </a:lstStyle>
          <a:p>
            <a:fld id="{3D084339-C7C3-4022-975D-A91B6BCBB8E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what does “that” or “this” refer? Since it is a neuter pronoun </a:t>
            </a:r>
            <a:r>
              <a:rPr lang="en-US" b="1" dirty="0" smtClean="0"/>
              <a:t>it evidently does not refer to “grace” or “faith” both of which are feminine in gender in the Greek text</a:t>
            </a:r>
            <a:r>
              <a:rPr lang="en-US" dirty="0" smtClean="0"/>
              <a:t>. Probably it refers to the whole preceding clause that describes salvation (cf. 1:15; 3:1). Salvation is the gift of God.</a:t>
            </a:r>
            <a:r>
              <a:rPr lang="en-US" baseline="0" dirty="0" smtClean="0"/>
              <a:t>  </a:t>
            </a:r>
            <a:r>
              <a:rPr lang="en-US" dirty="0" smtClean="0"/>
              <a:t>Constable, T. (2003). Tom Constable’s Expository Notes on the Bible (</a:t>
            </a:r>
            <a:r>
              <a:rPr lang="en-US" dirty="0" err="1" smtClean="0"/>
              <a:t>Eph</a:t>
            </a:r>
            <a:r>
              <a:rPr lang="en-US" dirty="0" smtClean="0"/>
              <a:t> 2:8). </a:t>
            </a:r>
            <a:r>
              <a:rPr lang="en-US" dirty="0" err="1" smtClean="0"/>
              <a:t>Galaxie</a:t>
            </a:r>
            <a:r>
              <a:rPr lang="en-US" dirty="0" smtClean="0"/>
              <a:t> Software.</a:t>
            </a:r>
          </a:p>
          <a:p>
            <a:endParaRPr lang="en-US" dirty="0" smtClean="0"/>
          </a:p>
          <a:p>
            <a:r>
              <a:rPr lang="en-US" b="1" dirty="0" smtClean="0"/>
              <a:t>More plausible is the…view, viz., that </a:t>
            </a:r>
            <a:r>
              <a:rPr lang="el-GR" b="1" u="sng" dirty="0" smtClean="0"/>
              <a:t>τοῦτο</a:t>
            </a:r>
            <a:r>
              <a:rPr lang="en-US" b="1" u="sng" dirty="0" smtClean="0"/>
              <a:t> refers to the concept of a grace-by-faith salvation</a:t>
            </a:r>
            <a:r>
              <a:rPr lang="en-US" b="1" dirty="0" smtClean="0"/>
              <a:t>. As we have seen, </a:t>
            </a:r>
            <a:r>
              <a:rPr lang="el-GR" b="1" dirty="0" smtClean="0"/>
              <a:t>τοῦτο</a:t>
            </a:r>
            <a:r>
              <a:rPr lang="en-US" b="1" dirty="0" smtClean="0"/>
              <a:t> regularly takes a conceptual antecedent. Whether faith is seen as a gift here or anywhere else in the NT is not addressed by this.</a:t>
            </a:r>
            <a:r>
              <a:rPr lang="en-US" b="1" baseline="30000" dirty="0" smtClean="0"/>
              <a:t>53     </a:t>
            </a:r>
          </a:p>
          <a:p>
            <a:endParaRPr lang="en-US" baseline="30000" dirty="0" smtClean="0"/>
          </a:p>
          <a:p>
            <a:r>
              <a:rPr lang="en-US" dirty="0" smtClean="0"/>
              <a:t>(</a:t>
            </a:r>
            <a:r>
              <a:rPr lang="en-US" sz="1100" baseline="30000" dirty="0" smtClean="0"/>
              <a:t>53</a:t>
            </a:r>
            <a:r>
              <a:rPr lang="en-US" dirty="0" smtClean="0"/>
              <a:t> On an exegetical level, I am inclined to agree with Lincoln that “in Paul’s thinking faith can never be viewed as a meritorious work because in connection with justification he always contrasts faith with works of the law (cf. Gal 2:16; 3:2–5, 9, 10; Rom 3:27, 28)” (A. T. Lincoln, </a:t>
            </a:r>
            <a:r>
              <a:rPr lang="en-US" i="1" dirty="0" smtClean="0"/>
              <a:t>Ephesians</a:t>
            </a:r>
            <a:r>
              <a:rPr lang="en-US" dirty="0" smtClean="0"/>
              <a:t> [WBC] 111). If faith is not meritorious, but is instead the </a:t>
            </a:r>
            <a:r>
              <a:rPr lang="en-US" i="1" dirty="0" smtClean="0"/>
              <a:t>reception</a:t>
            </a:r>
            <a:r>
              <a:rPr lang="en-US" dirty="0" smtClean="0"/>
              <a:t> of the gift of salvation, then it is not a gift per se. Such a view does not preclude the notion that for faith to save, the Spirit of God must initiate the conversion process.  </a:t>
            </a:r>
            <a:r>
              <a:rPr lang="en-US" b="0" i="0" u="none" strike="noStrike" baseline="0" dirty="0" smtClean="0"/>
              <a:t> Wallace, D. B. (1996). </a:t>
            </a:r>
            <a:r>
              <a:rPr lang="en-US" b="0" i="1" u="none" strike="noStrike" baseline="0" dirty="0" smtClean="0"/>
              <a:t>Greek Grammar beyond the Basics: An Exegetical Syntax of the New Testament</a:t>
            </a:r>
            <a:r>
              <a:rPr lang="en-US" b="0" i="0" u="none" strike="noStrike" baseline="0" dirty="0" smtClean="0"/>
              <a:t> (p. 335). Grand Rapids, MI: Zondervan.)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6CAAF6-ADD1-4A1F-A4B9-6880554EFCC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8531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167535332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06824-8A41-4716-AE4C-176E2E7B09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10711618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5970F-7A46-46CD-9785-CC6B011A05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865192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34306A-9547-419F-A264-AAB67C05F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579329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385923334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42277775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426670155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3932624387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33268773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116711780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212460103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defRPr/>
            </a:pPr>
            <a:endParaRPr lang="en-US" altLang="en-US" sz="4400" smtClean="0">
              <a:solidFill>
                <a:schemeClr val="tx2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smtClean="0"/>
          </a:p>
        </p:txBody>
      </p:sp>
    </p:spTree>
    <p:extLst>
      <p:ext uri="{BB962C8B-B14F-4D97-AF65-F5344CB8AC3E}">
        <p14:creationId xmlns:p14="http://schemas.microsoft.com/office/powerpoint/2010/main" xmlns="" val="21959217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cs typeface="+mn-cs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776912B-AC69-41FE-A101-09E856C32C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8906" r:id="rId1"/>
    <p:sldLayoutId id="2147488907" r:id="rId2"/>
    <p:sldLayoutId id="2147488908" r:id="rId3"/>
    <p:sldLayoutId id="2147488909" r:id="rId4"/>
    <p:sldLayoutId id="2147488910" r:id="rId5"/>
    <p:sldLayoutId id="2147488911" r:id="rId6"/>
    <p:sldLayoutId id="2147488912" r:id="rId7"/>
    <p:sldLayoutId id="2147488913" r:id="rId8"/>
    <p:sldLayoutId id="2147488914" r:id="rId9"/>
    <p:sldLayoutId id="2147488915" r:id="rId10"/>
    <p:sldLayoutId id="2147488916" r:id="rId11"/>
    <p:sldLayoutId id="2147488917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calvarychapelsavinggrace.com/teachings/wp-content/uploads/2010/07/2_timothy_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22250" y="152400"/>
            <a:ext cx="86995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2209800"/>
            <a:ext cx="5638800" cy="15240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solidFill>
                  <a:schemeClr val="tx2"/>
                </a:solidFill>
                <a:latin typeface="Calibri" panose="020F0502020204030204" pitchFamily="34" charset="0"/>
              </a:rPr>
              <a:t>THE LAST DAYS APOSTASY OF THE CHURCH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0" y="3962400"/>
            <a:ext cx="3048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latin typeface="Calibri" panose="020F0502020204030204" pitchFamily="34" charset="0"/>
              </a:rPr>
              <a:t>Dr. Andy Woods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866900" y="609600"/>
            <a:ext cx="5410200" cy="650875"/>
          </a:xfrm>
        </p:spPr>
        <p:txBody>
          <a:bodyPr/>
          <a:lstStyle/>
          <a:p>
            <a:pPr algn="ctr" eaLnBrk="1" hangingPunct="1"/>
            <a:r>
              <a:rPr lang="en-US" dirty="0" smtClean="0">
                <a:latin typeface="Calibri" panose="020F0502020204030204" pitchFamily="34" charset="0"/>
              </a:rPr>
              <a:t>Definition of Apostasy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46275"/>
            <a:ext cx="449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i="1" dirty="0" err="1">
                <a:latin typeface="Calibri" panose="020F0502020204030204" pitchFamily="34" charset="0"/>
              </a:rPr>
              <a:t>apos</a:t>
            </a:r>
            <a:r>
              <a:rPr lang="en-US" sz="2800" dirty="0">
                <a:latin typeface="Calibri" panose="020F0502020204030204" pitchFamily="34" charset="0"/>
              </a:rPr>
              <a:t> = away from</a:t>
            </a:r>
          </a:p>
          <a:p>
            <a:pPr eaLnBrk="1" hangingPunct="1">
              <a:defRPr/>
            </a:pPr>
            <a:r>
              <a:rPr lang="en-US" sz="2800" i="1" dirty="0" err="1" smtClean="0">
                <a:latin typeface="Calibri" panose="020F0502020204030204" pitchFamily="34" charset="0"/>
              </a:rPr>
              <a:t>hist</a:t>
            </a:r>
            <a:r>
              <a:rPr lang="en-US" sz="2800" i="1" dirty="0" err="1" smtClean="0">
                <a:latin typeface="Calibri" panose="020F0502020204030204" pitchFamily="34" charset="0"/>
                <a:cs typeface="Arial" charset="0"/>
              </a:rPr>
              <a:t>ēmi</a:t>
            </a:r>
            <a:r>
              <a:rPr lang="en-US" sz="2800" dirty="0" smtClean="0">
                <a:latin typeface="Calibri" panose="020F0502020204030204" pitchFamily="34" charset="0"/>
              </a:rPr>
              <a:t> </a:t>
            </a:r>
            <a:r>
              <a:rPr lang="en-US" sz="2800" dirty="0">
                <a:latin typeface="Calibri" panose="020F0502020204030204" pitchFamily="34" charset="0"/>
              </a:rPr>
              <a:t>= to stand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Apostasy </a:t>
            </a:r>
            <a:r>
              <a:rPr lang="en-US" sz="2800" dirty="0">
                <a:latin typeface="Calibri" panose="020F0502020204030204" pitchFamily="34" charset="0"/>
              </a:rPr>
              <a:t>= to stand away from</a:t>
            </a:r>
          </a:p>
          <a:p>
            <a:pPr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Apostasy </a:t>
            </a:r>
            <a:r>
              <a:rPr lang="en-US" sz="2800" dirty="0">
                <a:latin typeface="Calibri" panose="020F0502020204030204" pitchFamily="34" charset="0"/>
              </a:rPr>
              <a:t>= a departure from known (or previously embraced) truth</a:t>
            </a: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24400" y="1676400"/>
            <a:ext cx="400367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Calibri" panose="020F0502020204030204" pitchFamily="34" charset="0"/>
              </a:rPr>
              <a:t>Ten Characteristics of Apostasy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4953000" cy="4525963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Sign of the last days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 massive NT subject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Impacts every major doctrine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Primarily internal</a:t>
            </a:r>
          </a:p>
          <a:p>
            <a:pPr marL="457200" indent="-4572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Knows no limits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921" r="8911"/>
          <a:stretch>
            <a:fillRect/>
          </a:stretch>
        </p:blipFill>
        <p:spPr bwMode="auto">
          <a:xfrm>
            <a:off x="5486400" y="1371600"/>
            <a:ext cx="3200400" cy="42576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7600" y="1524000"/>
            <a:ext cx="5257800" cy="4343400"/>
          </a:xfrm>
        </p:spPr>
        <p:txBody>
          <a:bodyPr/>
          <a:lstStyle/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Can happen quickly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Satanically energized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Destructive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Makes life difficult for the man of God</a:t>
            </a:r>
          </a:p>
          <a:p>
            <a:pPr marL="571500" indent="-571500" eaLnBrk="1" hangingPunct="1">
              <a:spcBef>
                <a:spcPts val="1200"/>
              </a:spcBef>
              <a:spcAft>
                <a:spcPts val="1200"/>
              </a:spcAft>
              <a:buSzPct val="100000"/>
              <a:buFont typeface="Times New Roman" pitchFamily="18" charset="0"/>
              <a:buAutoNum type="arabicParenR" startAt="6"/>
            </a:pPr>
            <a:r>
              <a:rPr lang="en-US" sz="2800" dirty="0" smtClean="0">
                <a:effectLst/>
                <a:latin typeface="Calibri" panose="020F0502020204030204" pitchFamily="34" charset="0"/>
              </a:rPr>
              <a:t>Impacts those who have not taken preventive measures </a:t>
            </a: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296227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sz="4000" dirty="0" smtClean="0">
                <a:latin typeface="Calibri" panose="020F0502020204030204" pitchFamily="34" charset="0"/>
              </a:rPr>
              <a:t>Ten Characteristics of Apostasy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dirty="0" smtClean="0">
                <a:latin typeface="Calibri" panose="020F0502020204030204" pitchFamily="34" charset="0"/>
              </a:rPr>
              <a:t>2 Timothy 3:1‒4:6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</a:rPr>
              <a:t>What to Do in the </a:t>
            </a:r>
          </a:p>
          <a:p>
            <a:pPr>
              <a:spcBef>
                <a:spcPts val="0"/>
              </a:spcBef>
              <a:defRPr/>
            </a:pPr>
            <a:r>
              <a:rPr lang="en-US" dirty="0" smtClean="0">
                <a:latin typeface="Calibri" panose="020F0502020204030204" pitchFamily="34" charset="0"/>
              </a:rPr>
              <a:t>Midst of the Apostasy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examples (3:8-9)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Antidote (3:10‒4:8)</a:t>
            </a:r>
            <a:endParaRPr lang="en-US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Preach the Word (3:14‒4:8)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>
                <a:latin typeface="Calibri" panose="020F0502020204030204" pitchFamily="34" charset="0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examples (3:8-9)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Antidote (3:10‒4:8)</a:t>
            </a:r>
            <a:endParaRPr lang="en-US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Preach the Word (3:14‒4:8)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5450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Apostasy  (3:1‒4:8)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143000"/>
            <a:ext cx="5791200" cy="5257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solidFill>
                  <a:srgbClr val="FFFFCC"/>
                </a:solidFill>
                <a:latin typeface="Calibri" panose="020F0502020204030204" pitchFamily="34" charset="0"/>
              </a:rPr>
              <a:t>The Apostasy (3:1-9)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latin typeface="Calibri" panose="020F0502020204030204" pitchFamily="34" charset="0"/>
                <a:ea typeface="+mn-ea"/>
                <a:cs typeface="+mn-cs"/>
              </a:rPr>
              <a:t>The evil (3:1-7)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examples (3:8-9)</a:t>
            </a:r>
            <a:endParaRPr lang="en-US" dirty="0">
              <a:latin typeface="Calibri" panose="020F0502020204030204" pitchFamily="34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roman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The Antidote (3:10‒4:8)</a:t>
            </a:r>
            <a:endParaRPr lang="en-US" dirty="0">
              <a:latin typeface="Calibri" panose="020F0502020204030204" pitchFamily="34" charset="0"/>
            </a:endParaRP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Paul’s example (3:10-13)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lphaUcPeriod"/>
              <a:defRPr/>
            </a:pPr>
            <a:r>
              <a:rPr lang="en-US" dirty="0" smtClean="0">
                <a:latin typeface="Calibri" panose="020F0502020204030204" pitchFamily="34" charset="0"/>
              </a:rPr>
              <a:t>Preach the Word (3:14‒4:8)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225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gracepointdevotions.org/wp-content/uploads/2010/08/Race-Titl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713" y="304800"/>
            <a:ext cx="7902575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71841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24283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Misplaced love  (2,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95800" cy="26670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self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money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pleasure rather than lovers of God (4)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043755" cy="2285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Misplaced love  (2,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95800" cy="26670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Lovers of self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money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pleasure rather than lovers of God (4)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47529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Misplaced love  (2,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95800" cy="26670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self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Lovers of money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pleasure rather than lovers of God (4)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686484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Misplaced love  (2,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95800" cy="26670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self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money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Lovers of pleasure rather than lovers of God (4)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4038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sz="4000" dirty="0">
                <a:latin typeface="Calibri" panose="020F0502020204030204" pitchFamily="34" charset="0"/>
              </a:rPr>
              <a:t>2 Tim 3:2-4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5230812" cy="5562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Lovers of </a:t>
            </a:r>
            <a:r>
              <a:rPr lang="en-US" sz="2800" dirty="0" smtClean="0">
                <a:latin typeface="Calibri" panose="020F0502020204030204" pitchFamily="34" charset="0"/>
              </a:rPr>
              <a:t>self (vs. 2)</a:t>
            </a:r>
            <a:endParaRPr lang="en-US" sz="2800" dirty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Lovers of </a:t>
            </a:r>
            <a:r>
              <a:rPr lang="en-US" sz="2800" dirty="0" smtClean="0">
                <a:latin typeface="Calibri" panose="020F0502020204030204" pitchFamily="34" charset="0"/>
              </a:rPr>
              <a:t>$</a:t>
            </a:r>
            <a:endParaRPr lang="en-US" sz="2800" dirty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Boastful	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Arrogant</a:t>
            </a:r>
            <a:endParaRPr lang="en-US" sz="2800" dirty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Blasphemers</a:t>
            </a:r>
            <a:endParaRPr lang="en-US" sz="2800" dirty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	</a:t>
            </a:r>
          </a:p>
          <a:p>
            <a:pPr lvl="1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Unthankful</a:t>
            </a:r>
            <a:endParaRPr lang="en-US" sz="2800" dirty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</a:t>
            </a:r>
            <a:endParaRPr lang="en-US" sz="2800" dirty="0">
              <a:latin typeface="Calibri" panose="020F0502020204030204" pitchFamily="34" charset="0"/>
            </a:endParaRP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Unholy	</a:t>
            </a:r>
          </a:p>
          <a:p>
            <a:pPr lvl="1"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Unforgiving</a:t>
            </a:r>
          </a:p>
          <a:p>
            <a:pPr eaLnBrk="1" hangingPunct="1">
              <a:defRPr/>
            </a:pPr>
            <a:r>
              <a:rPr lang="en-US" sz="2800" dirty="0">
                <a:latin typeface="Calibri" panose="020F0502020204030204" pitchFamily="34" charset="0"/>
              </a:rPr>
              <a:t>Rather than lovers of </a:t>
            </a:r>
            <a:r>
              <a:rPr lang="en-US" sz="2800" dirty="0" smtClean="0">
                <a:latin typeface="Calibri" panose="020F0502020204030204" pitchFamily="34" charset="0"/>
              </a:rPr>
              <a:t>God (vs. 4)</a:t>
            </a:r>
            <a:endParaRPr lang="en-US" sz="2800" dirty="0"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223510" y="1524000"/>
            <a:ext cx="3463290" cy="4142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Slanderers</a:t>
            </a:r>
          </a:p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Without self-control</a:t>
            </a:r>
          </a:p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Brutal</a:t>
            </a:r>
          </a:p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Haters of good</a:t>
            </a:r>
          </a:p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Treacherous</a:t>
            </a:r>
          </a:p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Reckless</a:t>
            </a:r>
          </a:p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Conceited</a:t>
            </a:r>
          </a:p>
          <a:p>
            <a:pPr marL="285750" lvl="1" indent="-28575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Pleasure lovers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2. Misplaced love  (2, 4)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4495800" cy="26670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self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Lovers of money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Font typeface="Wingdings" panose="05000000000000000000" pitchFamily="2" charset="2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Lovers of pleasure rather than lovers of God (4)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42434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60267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Pride 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590800" cy="2895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Boastful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Arrogant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Revilers (2)</a:t>
            </a:r>
          </a:p>
        </p:txBody>
      </p:sp>
      <p:pic>
        <p:nvPicPr>
          <p:cNvPr id="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491555" cy="33733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2 Timothy Introduction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The Call to Christian Perseverance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Pride 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590800" cy="2895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Boastful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Arrogant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Revilers (2)</a:t>
            </a:r>
          </a:p>
        </p:txBody>
      </p:sp>
      <p:pic>
        <p:nvPicPr>
          <p:cNvPr id="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491555" cy="337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32160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>
          <a:xfrm>
            <a:off x="2990850" y="265113"/>
            <a:ext cx="3162300" cy="801687"/>
          </a:xfrm>
        </p:spPr>
        <p:txBody>
          <a:bodyPr lIns="92075" tIns="46038" rIns="92075" bIns="46038"/>
          <a:lstStyle/>
          <a:p>
            <a:r>
              <a:rPr lang="en-US" altLang="en-US" sz="3600" dirty="0">
                <a:latin typeface="Calibri" panose="020F0502020204030204" pitchFamily="34" charset="0"/>
              </a:rPr>
              <a:t>Ephesians 2:8-9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3048000" y="1752600"/>
            <a:ext cx="5715000" cy="3429000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"</a:t>
            </a:r>
            <a:r>
              <a:rPr lang="en-US" sz="3600" dirty="0" smtClean="0">
                <a:latin typeface="Calibri" panose="020F0502020204030204" pitchFamily="34" charset="0"/>
              </a:rPr>
              <a:t>For by grace you have been saved through faith; and that not of yourselves, </a:t>
            </a:r>
            <a:r>
              <a:rPr lang="en-US" sz="3600" i="1" dirty="0" smtClean="0">
                <a:latin typeface="Calibri" panose="020F0502020204030204" pitchFamily="34" charset="0"/>
              </a:rPr>
              <a:t>it is</a:t>
            </a:r>
            <a:r>
              <a:rPr lang="en-US" sz="3600" dirty="0" smtClean="0">
                <a:latin typeface="Calibri" panose="020F0502020204030204" pitchFamily="34" charset="0"/>
              </a:rPr>
              <a:t> the </a:t>
            </a:r>
            <a:r>
              <a:rPr lang="en-US" sz="3600" dirty="0">
                <a:latin typeface="Calibri" panose="020F0502020204030204" pitchFamily="34" charset="0"/>
              </a:rPr>
              <a:t>gift</a:t>
            </a:r>
            <a:r>
              <a:rPr lang="en-US" sz="3600" dirty="0" smtClean="0">
                <a:latin typeface="Calibri" panose="020F0502020204030204" pitchFamily="34" charset="0"/>
              </a:rPr>
              <a:t> of God; not as a result of works, </a:t>
            </a:r>
            <a:r>
              <a:rPr lang="en-US" sz="36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so that no one may boast</a:t>
            </a:r>
            <a:r>
              <a:rPr lang="en-US" sz="3600" dirty="0" smtClean="0">
                <a:latin typeface="Calibri" panose="020F0502020204030204" pitchFamily="34" charset="0"/>
              </a:rPr>
              <a:t>.</a:t>
            </a:r>
            <a:r>
              <a:rPr lang="en-US" sz="3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"</a:t>
            </a:r>
            <a:endParaRPr lang="en-US" sz="36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Arial" charset="0"/>
            </a:endParaRPr>
          </a:p>
        </p:txBody>
      </p:sp>
      <p:pic>
        <p:nvPicPr>
          <p:cNvPr id="52228" name="Picture 2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24574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Pride 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590800" cy="2895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Boastful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Arrogant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Revilers (2)</a:t>
            </a:r>
          </a:p>
        </p:txBody>
      </p:sp>
      <p:pic>
        <p:nvPicPr>
          <p:cNvPr id="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491555" cy="337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379402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/>
            <a:r>
              <a:rPr lang="en-US" sz="3600" dirty="0">
                <a:latin typeface="Calibri" panose="020F0502020204030204" pitchFamily="34" charset="0"/>
              </a:rPr>
              <a:t>Hall of the Humbled (1 Peter 5:5)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19200"/>
            <a:ext cx="7467600" cy="28956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>
                <a:latin typeface="Calibri" panose="020F0502020204030204" pitchFamily="34" charset="0"/>
              </a:rPr>
              <a:t>Satan (Isa 14:12-15; </a:t>
            </a:r>
            <a:r>
              <a:rPr lang="en-US" sz="2800" dirty="0" err="1">
                <a:latin typeface="Calibri" panose="020F0502020204030204" pitchFamily="34" charset="0"/>
              </a:rPr>
              <a:t>Ezek</a:t>
            </a:r>
            <a:r>
              <a:rPr lang="en-US" sz="2800" dirty="0">
                <a:latin typeface="Calibri" panose="020F0502020204030204" pitchFamily="34" charset="0"/>
              </a:rPr>
              <a:t> 28:12-17; 1 Tim 3:6)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Nebuchadnezzar </a:t>
            </a:r>
            <a:r>
              <a:rPr lang="en-US" sz="2800" dirty="0">
                <a:latin typeface="Calibri" panose="020F0502020204030204" pitchFamily="34" charset="0"/>
              </a:rPr>
              <a:t>(Dan 4)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Herod </a:t>
            </a:r>
            <a:r>
              <a:rPr lang="en-US" sz="2800" dirty="0">
                <a:latin typeface="Calibri" panose="020F0502020204030204" pitchFamily="34" charset="0"/>
              </a:rPr>
              <a:t>(Acts 12:20-23)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</a:pPr>
            <a:r>
              <a:rPr lang="en-US" sz="2800" dirty="0" smtClean="0">
                <a:latin typeface="Calibri" panose="020F0502020204030204" pitchFamily="34" charset="0"/>
              </a:rPr>
              <a:t>Paul </a:t>
            </a:r>
            <a:r>
              <a:rPr lang="en-US" sz="2800" dirty="0">
                <a:latin typeface="Calibri" panose="020F0502020204030204" pitchFamily="34" charset="0"/>
              </a:rPr>
              <a:t>(2 </a:t>
            </a:r>
            <a:r>
              <a:rPr lang="en-US" sz="2800" dirty="0" err="1">
                <a:latin typeface="Calibri" panose="020F0502020204030204" pitchFamily="34" charset="0"/>
              </a:rPr>
              <a:t>Cor</a:t>
            </a:r>
            <a:r>
              <a:rPr lang="en-US" sz="2800" dirty="0">
                <a:latin typeface="Calibri" panose="020F0502020204030204" pitchFamily="34" charset="0"/>
              </a:rPr>
              <a:t> 12:1-10)</a:t>
            </a:r>
          </a:p>
        </p:txBody>
      </p:sp>
      <p:pic>
        <p:nvPicPr>
          <p:cNvPr id="1026" name="Picture 2" descr="http://www.jesus-is-savior.com/Believer's%20Corner/Doctrines/angel_of_light-sat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0687" y="4383494"/>
            <a:ext cx="1408113" cy="21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orig12.deviantart.net/529a/f/2011/164/3/d/nebuchadnezzar___jack_farrell_by_jangelles-d3iu3l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90800" y="4383494"/>
            <a:ext cx="1447800" cy="216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nstonebrewer.com/visualsermons/Herod%20v%20Jesus/hero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32375" y="4383494"/>
            <a:ext cx="1444625" cy="216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olzemli.files.wordpress.com/2010/03/saint_paul_theapostl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99325" y="4395526"/>
            <a:ext cx="1463675" cy="2144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3. Pride  (2)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371600"/>
            <a:ext cx="2590800" cy="2895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Boastful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Arrogant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Revilers (2)</a:t>
            </a:r>
          </a:p>
        </p:txBody>
      </p:sp>
      <p:pic>
        <p:nvPicPr>
          <p:cNvPr id="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57600" y="1447800"/>
            <a:ext cx="4491555" cy="3373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15969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74459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30827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8872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44901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14500" y="228600"/>
            <a:ext cx="5715000" cy="838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Answering </a:t>
            </a:r>
            <a:r>
              <a:rPr lang="en-US" sz="4000" kern="1200" dirty="0" smtClean="0">
                <a:latin typeface="Calibri" panose="020F0502020204030204" pitchFamily="34" charset="0"/>
                <a:cs typeface="Arial" pitchFamily="34" charset="0"/>
              </a:rPr>
              <a:t>Nine </a:t>
            </a:r>
            <a:r>
              <a:rPr lang="en-US" sz="4000" kern="1200" dirty="0">
                <a:latin typeface="Calibri" panose="020F0502020204030204" pitchFamily="34" charset="0"/>
                <a:cs typeface="Arial" pitchFamily="34" charset="0"/>
              </a:rPr>
              <a:t>Questions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6250" y="1619250"/>
            <a:ext cx="8191500" cy="4876800"/>
          </a:xfrm>
        </p:spPr>
        <p:txBody>
          <a:bodyPr/>
          <a:lstStyle/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Who wrote it?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What do we know about the author?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An Apostle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To whom was it written?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When was it written? -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A.D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.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67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Where was it written from? –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Rome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Why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was it written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Timothy’s timidity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is it about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Perseverance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What </a:t>
            </a: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is inside (outline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)?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4 </a:t>
            </a:r>
            <a:r>
              <a:rPr lang="en-US" sz="2800" u="sng" dirty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part outline</a:t>
            </a:r>
          </a:p>
          <a:p>
            <a:pPr marL="461963" indent="-461963" eaLnBrk="1" hangingPunct="1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arenR" startAt="6"/>
              <a:defRPr/>
            </a:pPr>
            <a:r>
              <a:rPr lang="en-US" sz="2800" dirty="0">
                <a:latin typeface="Calibri" panose="020F0502020204030204" pitchFamily="34" charset="0"/>
                <a:cs typeface="Arial" pitchFamily="34" charset="0"/>
              </a:rPr>
              <a:t>What makes the book different</a:t>
            </a:r>
            <a:r>
              <a:rPr lang="en-US" sz="2800" dirty="0" smtClean="0">
                <a:latin typeface="Calibri" panose="020F0502020204030204" pitchFamily="34" charset="0"/>
                <a:cs typeface="Arial" pitchFamily="34" charset="0"/>
              </a:rPr>
              <a:t>? – </a:t>
            </a:r>
            <a:r>
              <a:rPr lang="en-US" sz="2800" u="sng" dirty="0" smtClean="0">
                <a:solidFill>
                  <a:srgbClr val="FFFFCC"/>
                </a:solidFill>
                <a:latin typeface="Calibri" panose="020F0502020204030204" pitchFamily="34" charset="0"/>
                <a:cs typeface="Arial" pitchFamily="34" charset="0"/>
              </a:rPr>
              <a:t>Paul’s final word</a:t>
            </a:r>
            <a:endParaRPr lang="en-US" sz="2800" u="sng" dirty="0">
              <a:solidFill>
                <a:srgbClr val="FFFFCC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20484" name="Picture 2" descr="http://iconreader.files.wordpress.com/2010/08/12_johntheologia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48600" y="228601"/>
            <a:ext cx="1111827" cy="1389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71708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 smtClean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13771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i="1" u="sng" dirty="0">
                <a:solidFill>
                  <a:srgbClr val="FFFFCC"/>
                </a:solidFill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741410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5710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09046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92661" y="703852"/>
            <a:ext cx="6358679" cy="5450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4. Alpha Privitives  (2-3)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5334000" cy="54864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Disobedient to parents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Ungrateful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Unholy (2)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Unloving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Irreconcilable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i="1" dirty="0">
                <a:latin typeface="Calibri" panose="020F0502020204030204" pitchFamily="34" charset="0"/>
              </a:rPr>
              <a:t>Break up-Malicious gossips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Without self control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Brutal (3)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Haters of good (3)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159736" y="1371600"/>
            <a:ext cx="3603264" cy="2706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8051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813524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0122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17268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178578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9248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5. Four Concluding Characteristics  (5-7)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99" y="1371600"/>
            <a:ext cx="5185845" cy="35052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Treacherous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Reckless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Conceited (4)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Holding to a form of godliness but denying its power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90645" y="1419726"/>
            <a:ext cx="3348555" cy="2542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5280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smtClean="0">
                <a:latin typeface="Calibri" panose="020F0502020204030204" pitchFamily="34" charset="0"/>
              </a:rPr>
              <a:t>Conclusion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71700" y="381000"/>
            <a:ext cx="4800600" cy="609600"/>
          </a:xfrm>
        </p:spPr>
        <p:txBody>
          <a:bodyPr/>
          <a:lstStyle/>
          <a:p>
            <a:pPr algn="ctr"/>
            <a:r>
              <a:rPr lang="en-US" altLang="en-US" sz="3600" dirty="0" smtClean="0">
                <a:latin typeface="Calibri" panose="020F0502020204030204" pitchFamily="34" charset="0"/>
              </a:rPr>
              <a:t>A. The Evil  (3:1-7)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7772400" cy="3657600"/>
          </a:xfrm>
        </p:spPr>
        <p:txBody>
          <a:bodyPr/>
          <a:lstStyle/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Difficulty &amp; danger (1)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Misplaced Love  (2, 4)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Pride  (2)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Alpha privitives (2-3)</a:t>
            </a:r>
          </a:p>
          <a:p>
            <a:pPr marL="514350" indent="-514350">
              <a:spcBef>
                <a:spcPts val="1200"/>
              </a:spcBef>
              <a:spcAft>
                <a:spcPts val="1200"/>
              </a:spcAft>
              <a:buSzPct val="100000"/>
              <a:buAutoNum type="arabicPeriod"/>
              <a:defRPr/>
            </a:pPr>
            <a:r>
              <a:rPr lang="en-US" sz="2800" dirty="0">
                <a:latin typeface="Calibri" panose="020F0502020204030204" pitchFamily="34" charset="0"/>
              </a:rPr>
              <a:t>Four concluding characteristics (5-7)</a:t>
            </a:r>
          </a:p>
        </p:txBody>
      </p:sp>
      <p:pic>
        <p:nvPicPr>
          <p:cNvPr id="1026" name="Picture 2" descr="https://cranberrychroniclez.files.wordpress.com/2016/02/apostasy-in-the-church-copy.jpg?w=7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3043755" cy="22859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2898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43200" y="3276600"/>
            <a:ext cx="5867400" cy="2554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200" dirty="0">
                <a:latin typeface="Calibri" panose="020F0502020204030204" pitchFamily="34" charset="0"/>
                <a:cs typeface="Arial" charset="0"/>
              </a:rPr>
              <a:t>“The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bless you and </a:t>
            </a:r>
            <a:r>
              <a:rPr lang="en-US" sz="3200" dirty="0" smtClean="0">
                <a:latin typeface="Calibri" panose="020F0502020204030204" pitchFamily="34" charset="0"/>
                <a:cs typeface="Arial" charset="0"/>
              </a:rPr>
              <a:t>keep you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make his face shine on you and be gracious to you; </a:t>
            </a:r>
            <a:r>
              <a:rPr lang="en-US" sz="3200" baseline="30000" dirty="0">
                <a:latin typeface="Calibri" panose="020F0502020204030204" pitchFamily="34" charset="0"/>
                <a:cs typeface="Arial" charset="0"/>
              </a:rPr>
              <a:t> 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the </a:t>
            </a:r>
            <a:r>
              <a:rPr lang="en-US" sz="3200" cap="small" dirty="0">
                <a:latin typeface="Calibri" panose="020F0502020204030204" pitchFamily="34" charset="0"/>
                <a:cs typeface="Arial" charset="0"/>
              </a:rPr>
              <a:t>Lord</a:t>
            </a:r>
            <a:r>
              <a:rPr lang="en-US" sz="3200" dirty="0">
                <a:latin typeface="Calibri" panose="020F0502020204030204" pitchFamily="34" charset="0"/>
                <a:cs typeface="Arial" charset="0"/>
              </a:rPr>
              <a:t> turn his face toward you and give you peace.” (NIV)</a:t>
            </a:r>
          </a:p>
        </p:txBody>
      </p:sp>
      <p:pic>
        <p:nvPicPr>
          <p:cNvPr id="63491" name="Picture 3" descr="http://www.edgarphillips.org/wordpress/wp-content/uploads/2010/08/high-priest-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09600" y="3419249"/>
            <a:ext cx="190658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3492" name="Picture 5" descr="http://mkmmin.tripod.com/images/AaronicBlessingU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97200" y="609600"/>
            <a:ext cx="3149600" cy="236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 smtClean="0">
                <a:solidFill>
                  <a:srgbClr val="FFFFCC"/>
                </a:solidFill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/>
            <a:r>
              <a:rPr lang="en-US" altLang="en-US" smtClean="0">
                <a:latin typeface="Calibri" panose="020F0502020204030204" pitchFamily="34" charset="0"/>
              </a:rPr>
              <a:t>Four Part Structure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2300" y="1600200"/>
            <a:ext cx="7899400" cy="4114800"/>
          </a:xfrm>
        </p:spPr>
        <p:txBody>
          <a:bodyPr/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General call to faithful endurance in the ministry (chapter 1)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dirty="0">
                <a:solidFill>
                  <a:srgbClr val="FFFFCC"/>
                </a:solidFill>
                <a:latin typeface="Calibri" panose="020F0502020204030204" pitchFamily="34" charset="0"/>
              </a:rPr>
              <a:t>Ten metaphors describing what faithful endurance looks like (chapter 2)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What to do in the midst of the coming apostasy (3:1</a:t>
            </a: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–4:8)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 smtClean="0">
                <a:latin typeface="Calibri" panose="020F0502020204030204" pitchFamily="34" charset="0"/>
                <a:cs typeface="Times New Roman" pitchFamily="18" charset="0"/>
              </a:rPr>
              <a:t>How God met six needs in Paul’s life (4:9-22)</a:t>
            </a:r>
            <a:endParaRPr lang="en-US" sz="2800" dirty="0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</a:rPr>
              <a:t>2 Timothy 2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Ten Metaphors Illustrating Endurance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algn="ctr"/>
            <a:r>
              <a:rPr lang="en-US" altLang="en-US" sz="3600" smtClean="0">
                <a:latin typeface="Calibri" panose="020F0502020204030204" pitchFamily="34" charset="0"/>
              </a:rPr>
              <a:t>Ten Metaphors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5486400" cy="4800600"/>
          </a:xfrm>
        </p:spPr>
        <p:txBody>
          <a:bodyPr/>
          <a:lstStyle/>
          <a:p>
            <a:pPr marL="460375" indent="-460375">
              <a:lnSpc>
                <a:spcPct val="90000"/>
              </a:lnSpc>
              <a:defRPr/>
            </a:pPr>
            <a:r>
              <a:rPr lang="en-US" sz="2800" dirty="0">
                <a:latin typeface="Calibri" panose="020F0502020204030204" pitchFamily="34" charset="0"/>
              </a:rPr>
              <a:t>Teacher (2:2)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Soldier (2:3-4)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Athlete (2:5) 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Farmer (2:6)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Christ (2:7-8)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Paul (2:9-10)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Trustworthy statement (2:11-13)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Workman (2:14-18)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Vessel (2:19-23)</a:t>
            </a:r>
          </a:p>
          <a:p>
            <a:pPr marL="460375" indent="-460375">
              <a:lnSpc>
                <a:spcPct val="90000"/>
              </a:lnSpc>
              <a:defRPr/>
            </a:pPr>
            <a:r>
              <a:rPr lang="en-US" sz="2800" dirty="0" smtClean="0">
                <a:latin typeface="Calibri" panose="020F0502020204030204" pitchFamily="34" charset="0"/>
              </a:rPr>
              <a:t>Servant (2:24-26)</a:t>
            </a:r>
          </a:p>
        </p:txBody>
      </p:sp>
      <p:pic>
        <p:nvPicPr>
          <p:cNvPr id="22532" name="Picture 2" descr="http://beeiteversohumble.files.wordpress.com/2011/09/2_timothy_2-2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656013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8264</TotalTime>
  <Words>2108</Words>
  <Application>Microsoft Office PowerPoint</Application>
  <PresentationFormat>On-screen Show (4:3)</PresentationFormat>
  <Paragraphs>326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Azure</vt:lpstr>
      <vt:lpstr>Slide 1</vt:lpstr>
      <vt:lpstr>Slide 2</vt:lpstr>
      <vt:lpstr>2 Timothy Introduction</vt:lpstr>
      <vt:lpstr>Answering Nine Questions</vt:lpstr>
      <vt:lpstr>Four Part Structure</vt:lpstr>
      <vt:lpstr>Four Part Structure</vt:lpstr>
      <vt:lpstr>Four Part Structure</vt:lpstr>
      <vt:lpstr>2 Timothy 2</vt:lpstr>
      <vt:lpstr>Ten Metaphors</vt:lpstr>
      <vt:lpstr>Four Part Structure</vt:lpstr>
      <vt:lpstr>THE LAST DAYS APOSTASY OF THE CHURCH</vt:lpstr>
      <vt:lpstr>Definition of Apostasy</vt:lpstr>
      <vt:lpstr>Ten Characteristics of Apostasy</vt:lpstr>
      <vt:lpstr>Ten Characteristics of Apostasy</vt:lpstr>
      <vt:lpstr>2 Timothy 3:1‒4:6</vt:lpstr>
      <vt:lpstr>Apostasy  (3:1‒4:8)</vt:lpstr>
      <vt:lpstr>Apostasy  (3:1‒4:8)</vt:lpstr>
      <vt:lpstr>Apostasy  (3:1‒4:8)</vt:lpstr>
      <vt:lpstr>A. The Evil  (3:1-7)</vt:lpstr>
      <vt:lpstr>A. The Evil  (3:1-7)</vt:lpstr>
      <vt:lpstr>A. The Evil  (3:1-7)</vt:lpstr>
      <vt:lpstr>2. Misplaced love  (2, 4)</vt:lpstr>
      <vt:lpstr>2. Misplaced love  (2, 4)</vt:lpstr>
      <vt:lpstr>2. Misplaced love  (2, 4)</vt:lpstr>
      <vt:lpstr>2. Misplaced love  (2, 4)</vt:lpstr>
      <vt:lpstr>2 Tim 3:2-4</vt:lpstr>
      <vt:lpstr>2. Misplaced love  (2, 4)</vt:lpstr>
      <vt:lpstr>A. The Evil  (3:1-7)</vt:lpstr>
      <vt:lpstr>3. Pride  (2)</vt:lpstr>
      <vt:lpstr>3. Pride  (2)</vt:lpstr>
      <vt:lpstr>Ephesians 2:8-9</vt:lpstr>
      <vt:lpstr>3. Pride  (2)</vt:lpstr>
      <vt:lpstr>Hall of the Humbled (1 Peter 5:5)</vt:lpstr>
      <vt:lpstr>3. Pride  (2)</vt:lpstr>
      <vt:lpstr>A. The Evil  (3:1-7)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4. Alpha Privitives  (2-3)</vt:lpstr>
      <vt:lpstr>Slide 45</vt:lpstr>
      <vt:lpstr>4. Alpha Privitives  (2-3)</vt:lpstr>
      <vt:lpstr>A. The Evil  (3:1-7)</vt:lpstr>
      <vt:lpstr>5. Four Concluding Characteristics  (5-7)</vt:lpstr>
      <vt:lpstr>5. Four Concluding Characteristics  (5-7)</vt:lpstr>
      <vt:lpstr>5. Four Concluding Characteristics  (5-7)</vt:lpstr>
      <vt:lpstr>5. Four Concluding Characteristics  (5-7)</vt:lpstr>
      <vt:lpstr>5. Four Concluding Characteristics  (5-7)</vt:lpstr>
      <vt:lpstr>Conclusion</vt:lpstr>
      <vt:lpstr>A. The Evil  (3:1-7)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Duty to Love - Rom. 12:9-13</dc:title>
  <dc:subject>Divine Righteousness Revealed</dc:subject>
  <dc:creator>A. Woods</dc:creator>
  <dc:description>Modified by Jim McGowan</dc:description>
  <cp:lastModifiedBy>Andy Woods</cp:lastModifiedBy>
  <cp:revision>916</cp:revision>
  <cp:lastPrinted>2011-06-25T18:12:52Z</cp:lastPrinted>
  <dcterms:created xsi:type="dcterms:W3CDTF">2009-03-17T12:21:13Z</dcterms:created>
  <dcterms:modified xsi:type="dcterms:W3CDTF">2016-02-14T14:21:51Z</dcterms:modified>
</cp:coreProperties>
</file>