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669" r:id="rId2"/>
    <p:sldId id="670" r:id="rId3"/>
    <p:sldId id="671" r:id="rId4"/>
    <p:sldId id="672" r:id="rId5"/>
    <p:sldId id="673" r:id="rId6"/>
    <p:sldId id="674" r:id="rId7"/>
    <p:sldId id="675" r:id="rId8"/>
    <p:sldId id="676" r:id="rId9"/>
    <p:sldId id="677" r:id="rId10"/>
    <p:sldId id="678" r:id="rId11"/>
    <p:sldId id="679" r:id="rId12"/>
    <p:sldId id="680" r:id="rId13"/>
    <p:sldId id="681" r:id="rId14"/>
    <p:sldId id="682" r:id="rId15"/>
    <p:sldId id="683" r:id="rId16"/>
    <p:sldId id="684" r:id="rId17"/>
    <p:sldId id="685" r:id="rId18"/>
    <p:sldId id="686" r:id="rId19"/>
    <p:sldId id="687" r:id="rId20"/>
    <p:sldId id="688" r:id="rId21"/>
    <p:sldId id="689" r:id="rId22"/>
    <p:sldId id="690" r:id="rId23"/>
    <p:sldId id="691" r:id="rId24"/>
    <p:sldId id="692" r:id="rId25"/>
    <p:sldId id="693" r:id="rId26"/>
    <p:sldId id="694" r:id="rId27"/>
    <p:sldId id="695" r:id="rId28"/>
    <p:sldId id="696" r:id="rId29"/>
    <p:sldId id="697" r:id="rId30"/>
    <p:sldId id="698" r:id="rId31"/>
    <p:sldId id="699" r:id="rId32"/>
    <p:sldId id="700" r:id="rId33"/>
    <p:sldId id="701" r:id="rId34"/>
    <p:sldId id="702" r:id="rId35"/>
    <p:sldId id="703" r:id="rId36"/>
    <p:sldId id="704" r:id="rId37"/>
    <p:sldId id="705" r:id="rId38"/>
    <p:sldId id="706" r:id="rId39"/>
    <p:sldId id="707" r:id="rId40"/>
    <p:sldId id="708" r:id="rId41"/>
    <p:sldId id="709" r:id="rId42"/>
    <p:sldId id="710" r:id="rId43"/>
    <p:sldId id="711" r:id="rId44"/>
    <p:sldId id="712" r:id="rId45"/>
    <p:sldId id="713" r:id="rId46"/>
    <p:sldId id="714" r:id="rId47"/>
    <p:sldId id="715" r:id="rId48"/>
    <p:sldId id="716" r:id="rId49"/>
    <p:sldId id="717" r:id="rId50"/>
    <p:sldId id="718" r:id="rId51"/>
    <p:sldId id="719" r:id="rId52"/>
    <p:sldId id="720" r:id="rId53"/>
    <p:sldId id="721" r:id="rId54"/>
    <p:sldId id="722" r:id="rId55"/>
    <p:sldId id="723" r:id="rId56"/>
    <p:sldId id="724" r:id="rId57"/>
    <p:sldId id="725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FF"/>
    <a:srgbClr val="00CCFF"/>
    <a:srgbClr val="FFFFFF"/>
    <a:srgbClr val="000066"/>
    <a:srgbClr val="000099"/>
    <a:srgbClr val="0000CC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77" autoAdjust="0"/>
  </p:normalViewPr>
  <p:slideViewPr>
    <p:cSldViewPr>
      <p:cViewPr varScale="1">
        <p:scale>
          <a:sx n="72" d="100"/>
          <a:sy n="72" d="100"/>
        </p:scale>
        <p:origin x="-96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5CB66D-BD9A-45C6-A029-C88554A17EE1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2DF569-FB1B-4D6D-88E9-C802FE5D6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51911F-5FD4-45BD-AE09-90F910C9B02F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6CAAF6-ADD1-4A1F-A4B9-6880554EF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FDF370-5B17-48A8-9185-C4FE029F2F51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CAAF6-ADD1-4A1F-A4B9-6880554EFCC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CAAF6-ADD1-4A1F-A4B9-6880554EFCC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792A-E7A1-4290-8036-CC456AECA72A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69B7-9F62-44E4-8103-23CFE8D0D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6864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715B-B684-43CC-8C64-B61C94215F5D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E0B8-9F60-4048-B105-8887EF316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6501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003A-0C19-4603-8D13-5739629E01B2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2F54-E34F-4A08-BE02-4C5F51A6F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024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081A-6350-412E-995A-C22BE8B4AB16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F0298-CB8E-4A11-A6BA-6658D4C9F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1408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33DF-0EE4-40FE-B09B-D3484C6EB3DF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56F5-5E93-47D1-B1A3-E678194BC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4158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DB46E-A7AB-40D3-9EBB-A3D4156AF76B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D037-37CF-4746-B046-7744609F0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5821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4874-5C76-43C3-9F0F-3C2B8A2FD737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140A-CB23-4DF5-B380-574465E0B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0328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054F-30EF-414B-979C-F3D27C571A78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1A56-6BA5-4EF4-AE6E-4B7E73315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1583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48B8-B8BC-4BF8-8DB0-8C6A4906B474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4A3F3-2789-4DBF-92CA-32AF01B2D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6270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97EE-B804-4546-B123-D092BDC4C92E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E788-3C1E-4322-8553-F3B4C7086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2978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9B1B-6534-4491-A593-28246C6B9D95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E630-9A72-452C-8AF9-38F0545DC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7032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5B563-3F22-4731-AC79-DA6FA3F3BE5C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3F1083-A0A1-40DA-BE8C-0E73FAD27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124200" y="685800"/>
            <a:ext cx="2895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</a:t>
            </a:r>
            <a:b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</a:t>
            </a:r>
            <a:r>
              <a:rPr lang="en-US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altLang="en-US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38200" y="4572000"/>
            <a:ext cx="7467600" cy="1752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Dr. Andy Woods</a:t>
            </a:r>
          </a:p>
          <a:p>
            <a:pPr eaLnBrk="1" hangingPunct="1"/>
            <a:endParaRPr lang="en-US" altLang="en-US" sz="2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000" dirty="0" smtClean="0">
                <a:solidFill>
                  <a:schemeClr val="bg1"/>
                </a:solidFill>
              </a:rPr>
              <a:t>Senior Pastor – Sugar Land Bible Church</a:t>
            </a:r>
          </a:p>
          <a:p>
            <a:pPr eaLnBrk="1" hangingPunct="1"/>
            <a:r>
              <a:rPr lang="en-US" altLang="en-US" sz="2000" dirty="0" smtClean="0">
                <a:solidFill>
                  <a:schemeClr val="bg1"/>
                </a:solidFill>
              </a:rPr>
              <a:t>Professor of Bible &amp; Theology – College of Biblical Studies 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6363" y="2362200"/>
            <a:ext cx="1311275" cy="1828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9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Christ’s Atoning Death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4300" y="1143000"/>
            <a:ext cx="8915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Substitution-Isa </a:t>
            </a: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53:3-6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Illustrations</a:t>
            </a: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 serviceman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 sting</a:t>
            </a:r>
            <a:endParaRPr lang="en-US" altLang="en-US" sz="36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667000"/>
            <a:ext cx="4207954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Atonement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4800" y="1524000"/>
            <a:ext cx="7696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  <a:endParaRPr lang="en-US" altLang="en-US" sz="40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the blood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 illustrations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600200"/>
            <a:ext cx="3720717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9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Christ’s Atoning Death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4300" y="1143000"/>
            <a:ext cx="8915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views of the atonement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Ransom to Satan-Christ’s death is a ransom to Satan and not the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(A.D. 185‒54)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influence-Christ’s death is an expression of God’s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(A.D.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1079‒1142)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example-Christ’s death inspires us to be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sacrificial (A.D.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1539‒1604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Governmental-Christ’s death promotes respect for God’s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(A.D.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1583‒1645)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Accidental-Fate accidently ended Christ’s life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9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Christ’s Atoning Death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4300" y="1143000"/>
            <a:ext cx="8915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views of the atonement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Ransom to Satan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-Christ’s death is a ransom to Satan and not the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(A.D. 185‒54)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influence-Christ’s death is an expression of God’s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(A.D.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1079‒1142)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example-Christ’s death inspires us to be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sacrificial (A.D.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1539‒1604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Governmental-Christ’s death promotes respect for God’s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(A.D.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1583‒1645)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Accidental-Fate accidently ended Christ’s life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9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Christ’s Atoning Death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4300" y="1143000"/>
            <a:ext cx="8915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views of the atonement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Ransom to Satan-Christ’s death is a ransom to Satan and not the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(A.D. 185‒54)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influence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-Christ’s death is an expression of God’s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(A.D.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1079‒1142)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example-Christ’s death inspires us to be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sacrificial (A.D.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1539‒1604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Governmental-Christ’s death promotes respect for God’s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(A.D.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1583‒1645)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Accidental-Fate accidently ended Christ’s life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9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Christ’s Atoning Death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4300" y="1143000"/>
            <a:ext cx="8915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views of the atonement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Ransom to Satan-Christ’s death is a ransom to Satan and not the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(A.D. 185‒54)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influence-Christ’s death is an expression of God’s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(A.D.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1079‒1142)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example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-Christ’s death inspires us to be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sacrificial (A.D.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1539‒1604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Governmental-Christ’s death promotes respect for God’s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(A.D.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1583‒1645)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Accidental-Fate accidently ended Christ’s life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9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Christ’s Atoning Death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4300" y="1143000"/>
            <a:ext cx="8915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views of the atonement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Ransom to Satan-Christ’s death is a ransom to Satan and not the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(A.D. 185‒54)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influence-Christ’s death is an expression of God’s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(A.D.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1079‒1142)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example-Christ’s death inspires us to be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sacrificial (A.D.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1539‒1604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Governmental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-Christ’s death promotes respect for God’s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(A.D.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1583‒1645)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Accidental-Fate accidently ended Christ’s life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9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Christ’s Atoning Death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4300" y="1143000"/>
            <a:ext cx="8915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views of the atonement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Ransom to Satan-Christ’s death is a ransom to Satan and not the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(A.D. 185‒54)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influence-Christ’s death is an expression of God’s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(A.D.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1079‒1142)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example-Christ’s death inspires us to be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sacrificial (A.D.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1539‒1604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Governmental-Christ’s death promotes respect for God’s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(A.D.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1583‒1645)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Accidental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-Fate accidently ended Christ’s life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Atonement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4800" y="1524000"/>
            <a:ext cx="7696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the blood</a:t>
            </a:r>
            <a:endParaRPr lang="en-US" altLang="en-US" sz="40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 illustrations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600200"/>
            <a:ext cx="3720717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9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Christ’s Atoning Death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Christ’s blood in the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atonement-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20:28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5:9; Eph 1:7; 2:13; Col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1:20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9:12, 22; 1 Pet 1:2; 1 John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1:7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1:5; 5:9;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12:11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to us but expensive to Him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the Lord’s Table (1 </a:t>
            </a:r>
            <a:r>
              <a:rPr lang="en-US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11:23-26)</a:t>
            </a: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333500" y="1600200"/>
            <a:ext cx="64770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words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one condition of salvation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salvation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security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views of salvation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9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Christ’s Atoning Death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</a:t>
            </a:r>
            <a:r>
              <a:rPr lang="en-US" alt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Christ’s blood in the </a:t>
            </a:r>
            <a:r>
              <a:rPr lang="en-US" alt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20:28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5:9; Eph 1:7; 2:13; Col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1:20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9:12, 22; 1 Pet 1:2; 1 John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1:7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1:5; 5:9;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12:11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to us but expensive to Him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the Lord’s Table (1 </a:t>
            </a:r>
            <a:r>
              <a:rPr lang="en-US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11:23-26)</a:t>
            </a: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9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Christ’s Atoning Death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Christ’s blood in the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atonement-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20:28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5:9; Eph 1:7; 2:13; Col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1:20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9:12, 22; 1 Pet 1:2; 1 John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1:7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1:5; 5:9;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12:11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to us but expensive to Him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the Lord’s Table (1 </a:t>
            </a:r>
            <a:r>
              <a:rPr lang="en-US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11:23-26)</a:t>
            </a: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9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Christ’s Atoning Death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Christ’s blood in the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atonement-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20:28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5:9; Eph 1:7; 2:13; Col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1:20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9:12, 22; 1 Pet 1:2; 1 John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1:7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1:5; 5:9;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12:11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to us but expensive to Him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the Lord’s Table (1 </a:t>
            </a:r>
            <a:r>
              <a:rPr lang="en-US" altLang="en-US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n-US" alt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11:23-26)</a:t>
            </a:r>
            <a:endParaRPr lang="en-US" altLang="en-US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Atonement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4800" y="1524000"/>
            <a:ext cx="7696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the blood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  <a:endParaRPr lang="en-US" altLang="en-US" sz="40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 illustrations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600200"/>
            <a:ext cx="3720717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Atonement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839200" cy="5562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point Calvinism-TULI</a:t>
            </a: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altLang="en-US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support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20:28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10:15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20:28</a:t>
            </a: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 5:25</a:t>
            </a: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486" y="3048000"/>
            <a:ext cx="4761632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Atonement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839200" cy="5562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point Calvinism-TULI</a:t>
            </a: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altLang="en-US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support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20:28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10:15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20:28</a:t>
            </a: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 5:25</a:t>
            </a: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486" y="3048000"/>
            <a:ext cx="4761632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Atonement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839200" cy="5562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point Calvinism-TULIP</a:t>
            </a:r>
            <a:endParaRPr lang="en-US" altLang="en-US" sz="28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support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20:28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10:15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20:28</a:t>
            </a: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 5:25</a:t>
            </a: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486" y="3048000"/>
            <a:ext cx="4761632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Atonement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839200" cy="5562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point Calvinism-TULI</a:t>
            </a: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altLang="en-US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support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20:28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10:15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20:28</a:t>
            </a: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 5:25</a:t>
            </a: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486" y="3048000"/>
            <a:ext cx="4761632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Atonement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839200" cy="5562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Unlimited-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1:29; 3:16-17; 4:42; 6:51; 12:32, 47; Acts 17:30; 2 </a:t>
            </a:r>
            <a:r>
              <a:rPr lang="en-US" alt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5:19; 1 Tim 2:4, 6; </a:t>
            </a: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4:10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Titus 2:11; Heb 2:9; </a:t>
            </a: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2:2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2 Pet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Contradiction?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12:19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Only?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exclusive 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Savable vs. saved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died for you!</a:t>
            </a: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429000"/>
            <a:ext cx="3720717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Atonement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839200" cy="5562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Unlimited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1:29; 3:16-17; 4:42; 6:51; 12:32, 47; Acts 17:30; 2 </a:t>
            </a:r>
            <a:r>
              <a:rPr lang="en-US" alt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5:19; 1 Tim 2:4, 6; </a:t>
            </a: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4:10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Titus 2:11; Heb 2:9; </a:t>
            </a: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2:2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2 Pet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Contradiction?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12:19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Only?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exclusive 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Savable vs. saved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died for you!</a:t>
            </a: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429000"/>
            <a:ext cx="3720717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743200" y="2857500"/>
            <a:ext cx="3657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57250" indent="-857250" algn="l" eaLnBrk="1" hangingPunct="1">
              <a:lnSpc>
                <a:spcPct val="90000"/>
              </a:lnSpc>
              <a:spcBef>
                <a:spcPct val="20000"/>
              </a:spcBef>
              <a:buFont typeface="+mj-lt"/>
              <a:buAutoNum type="romanUcPeriod" startAt="3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828800"/>
            <a:ext cx="3200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This</a:t>
            </a:r>
            <a:r>
              <a:rPr lang="en-US" altLang="en-US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 </a:t>
            </a:r>
            <a:r>
              <a:rPr lang="en-US" altLang="en-US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Session</a:t>
            </a:r>
            <a:r>
              <a:rPr lang="en-US" altLang="en-US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en-US" altLang="en-US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1642" y="3916680"/>
            <a:ext cx="3720717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5406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Atonement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839200" cy="5562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Unlimited-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1:29; 3:16-17; 4:42; 6:51; 12:32, 47; Acts 17:30; 2 </a:t>
            </a:r>
            <a:r>
              <a:rPr lang="en-US" alt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5:19; 1 Tim 2:4, 6; </a:t>
            </a: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4:10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Titus 2:11; Heb 2:9; </a:t>
            </a: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2:2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2 Pet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Contradiction?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12:19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Only?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exclusive 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Savable vs. saved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died for you!</a:t>
            </a: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429000"/>
            <a:ext cx="3720717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Atonement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839200" cy="5562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point Calvinism-TULI</a:t>
            </a: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altLang="en-US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support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20:28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10:15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20:28</a:t>
            </a: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 5:25</a:t>
            </a: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486" y="3048000"/>
            <a:ext cx="4761632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Atonement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839200" cy="5562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Unlimited-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1:29; 3:16-17; 4:42; 6:51; 12:32, 47; Acts 17:30; 2 </a:t>
            </a:r>
            <a:r>
              <a:rPr lang="en-US" alt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5:19; 1 Tim 2:4, 6; </a:t>
            </a: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4:10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Titus 2:11; Heb 2:9; </a:t>
            </a: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2:2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2 Pet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Contradiction?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12:19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Only?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exclusive 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Savable vs. saved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died for you!</a:t>
            </a: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429000"/>
            <a:ext cx="3720717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Atonement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839200" cy="5562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Unlimited-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1:29; 3:16-17; 4:42; 6:51; 12:32, 47; Acts 17:30; 2 </a:t>
            </a:r>
            <a:r>
              <a:rPr lang="en-US" alt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5:19; 1 Tim 2:4, 6; </a:t>
            </a: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4:10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Titus 2:11; Heb 2:9; </a:t>
            </a: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2:2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2 Pet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Contradiction?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12:19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Only?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exclusive 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Savable vs. saved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died for you!</a:t>
            </a: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429000"/>
            <a:ext cx="3720717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</a:t>
            </a: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Atonement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839200" cy="5562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Unlimited-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1:29; 3:16-17; 4:42; 6:51; 12:32, 47; Acts 17:30; 2 </a:t>
            </a:r>
            <a:r>
              <a:rPr lang="en-US" alt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5:19; 1 Tim 2:4, 6; </a:t>
            </a: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4:10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Titus 2:11; Heb 2:9; </a:t>
            </a:r>
            <a:r>
              <a:rPr lang="en-US" alt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2:2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2 Pet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Contradiction?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12:19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Only?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exclusive 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Savable vs. saved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died for you!</a:t>
            </a:r>
            <a:endParaRPr lang="en-US" altLang="en-US" sz="28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429000"/>
            <a:ext cx="3720717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Atonement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4800" y="1524000"/>
            <a:ext cx="7696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the blood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  <a:endParaRPr lang="en-US" altLang="en-US" sz="40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 illustrations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600200"/>
            <a:ext cx="3720717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Finality of the Atonement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562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down-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3:1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(Jewish readers)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1:3; 8:1; 10:12;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12:1-2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3:21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time (</a:t>
            </a:r>
            <a:r>
              <a:rPr lang="en-US" alt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hapax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)-Heb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9:12, 26; 10:10, 12,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Finished (</a:t>
            </a:r>
            <a:r>
              <a:rPr lang="en-US" altLang="en-US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teleō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19:30</a:t>
            </a: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762000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Finality of the Atonement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562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 </a:t>
            </a:r>
            <a:r>
              <a:rPr lang="en-US" alt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3:1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(Jewish readers)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1:3; 8:1; 10:12;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12:1-2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3:21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time (</a:t>
            </a:r>
            <a:r>
              <a:rPr lang="en-US" alt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hapax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)-Heb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9:12, 26; 10:10, 12,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Finished (</a:t>
            </a:r>
            <a:r>
              <a:rPr lang="en-US" altLang="en-US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teleō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19:30</a:t>
            </a: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762000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609600"/>
            <a:ext cx="7162800" cy="1143000"/>
          </a:xfrm>
        </p:spPr>
        <p:txBody>
          <a:bodyPr/>
          <a:lstStyle/>
          <a:p>
            <a:r>
              <a:rPr lang="en-US" smtClean="0"/>
              <a:t>Tabernacle Diagram</a:t>
            </a:r>
          </a:p>
        </p:txBody>
      </p:sp>
      <p:sp>
        <p:nvSpPr>
          <p:cNvPr id="1028" name="AutoShape 4" descr="data:image/jpeg;base64,/9j/4AAQSkZJRgABAQAAAQABAAD/2wCEAAkGBxMTEhUTExIVFhUWFxcXGBYYGCAYGBkgFhsdGB8aHhsYHSkgGholHhgeITEhJSotLi4uHiAzODMtOCgtLisBCgoKDg0OGhAQGy0mHyYtLS0vKy0uLy8tLSsvNy8tLSstMC8vLS8rLSsvKy0tLS0tLSstMC8tLS8tLSstLS0tLf/AABEIAJwBQwMBIgACEQEDEQH/xAAcAAADAAMBAQEAAAAAAAAAAAAABAUCAwYHAQj/xABLEAACAQIDBAYFBwoDBgcAAAABAhEAAwQSIQUTMUEGIlFhcZEUMlOBoSNSc5Kxs9MHM0JDYnKTorLRJMHwFlRjwtLhFTREdIKD8f/EABoBAQACAwEAAAAAAAAAAAAAAAACBAEDBQb/xAAtEQEAAgIABAMGBwEAAAAAAAAAAQIDEQQhMVESQXEFIjJhocETFBWBkdHwM//aAAwDAQACEQMRAD8A9xooqftrGXLSBraByWAM8s2g05ySBQUKKTW7f9lb/in8OlsXjMSrIFsKwYwSHLAeJyjL4waCrRSm8v8As7X8VvwqVbGYnehNwuUj1s5y/Wy6eGWgq0UpvL/s7X8VvwqVt4zEm6UNhcoGjZyB9bLr4ZaCrRSm8v8As7X8VvwqVw2MxLO6mwoC8CXIB8DlObyFBVopTeX/AGdr+K34VK4LF4li+awiw0CXKyPcrT46UFWilN5f9nb/AIrfhUrgMXiXzZ7CLB0zOV+xWnx0oKtFKby/7O3/ABW/DpXZ+LxLqS9hFIJGrldPDK0+NBVopTeX/Z2/4rfhUrgMZiXDZrCrBgZnKz/K0+NBG210quYfHmwypuDh7bC4Zlbt1rwQNrGRtzlH7RUfpVc6M49sRg8NfcAPdsWbjBdBNxFYwCTpJpDamwRf35u2Ubf2VsXBvm9VC7LHyWjA3GM+HZWzo8t63YSyLCotlVtIHcg5UUKP0WnQcedBdopNrt/2Vv8Ain8Ol9n4vEustYRTJ0ZyvwytQVKKUNy/7O3/ABT+HSuz8XiXBL2EWDpmcr8AredBVopK7evgEi1bJAJgXDJ7vzdacDisQ6S1lFMnQuVPjGQx50FOikMRfxCqxFq2SAYAuEnyKCfCRXzCYjEMilrNsEjUG4VPlkMedBQoqbjcTiFQstlGI5Byx8sgnzrZYvXyoJtWwSBINwgj3C2Y8zQPUVOxmIxCoStlCRwAcsfLIJ86zsX75UE2rYJAkG4QfIWzHnQPUUjfvXwpItWyQDAFwkn3bsT5isMHiMQyAtZQE8QXKnyyGPOgo0VPxV/EKhK2bZIGgFwk+RQT518wmIxDIC1lATxBcqfLIY86CjRSN+9iApItWyQNALhJ8ignzFYYLE4hkDNZRSeRcqePZkMedBRopG9evhSRatkgEgC4ST7t2PtrLZGJe5aV3UKTrA4Ecj3SKByiiigKnbdxK27YZjpvLffOVwx+CmqNJbXthrYDAEby1oRPG4oPwJHvoG0YEAjgRI99a7mKRZDOoyjMZPAGdfDQ1uApDE7ItuxZs0mQddNVC8DoOE+NAzfxSICWdVABMkgaLx8qxXG2yWG8WVBLajQAwZ7IPHsrS+ykMCWgBhE8iGHMToHMfGawv7HtsWYlgSVaQQCChYiDHIuTrQONfUMFLCSJj/XgfGD2Gvovrocyw0RqNZEiO2RrSi4G26jKWyNbFuBoCoBA5SIzHs4+FYDYtvMGls2YOTPrEHNqIjU6kCOA4UDvpKfPXgTxHAGCfAExWVq6rTlYGCQYMwRxHjU8bDtjJq0JlIWer1OEiPdW2Ew1kkk5EHOJ5AAcNSfiaB6ipo25Z5sQNIYqcpksBBEgzkPwrbf2miwDmJOSAEaeuwUTIgasJB1FA7RSVvatotlk5s2WMp1I7IEHQgmOAOsVrXblg6h5HaFYjmeIXTRSfAE0FB2gE9mugk+Q1NJjatnKHNwKCFPWlTDEKDDAEAkgTEa19TalosqZ+sxZVEESU9biOU1g+yLRymGBVVRSGIICsrD4ovjHeZBm3i0MgOsiSROsKSpMdkiJ4VpO07WsOGggdUF9WBYDqgyconuGtYW9kWVJIT1lZD25XMkTxg+PKsLOBt3LbLBhrjlpPFlYoSeWuWe7iIIEAyu0LRn5RNGZT1gIKSGGvMRRc2haUlWuoCAWILAQFmTryEGeyK1vsq0TJWeMidDLZ4Pdm193ZWCbGsjQKQIIgMYMrkJPfBOtAz6Zb9onEj1hxXUjjyHGs8PfV1zIQy6iRw0JB+IpJti2TIK6FmYgGJL6EmOJ048adw9kIuUTxJk8SWJYnzJoNlFFFAUUUUBRRRQFFFFAUUUUBRRRQFFFFAUUUUGF+6EVmPBQWPgBNJbAxAfD2yJ6qhDPaog/ZT5FKbHUCxagAfJodO8An40DlFFFAVM6RYvd2g2Ut8pb4fssH17PVj3iqdKbT9QfSWfvUoGbbSAeEgGDx1rXir+Rc0E6qIESSxCjiQOJ7a3UptP1B9JZ+9SgPS39hd87f4lHpb+wu+dv8Sm6KCXs3FPuk+QueqOdv8SmfS39hd87f4lfdmfmk/dFNUCnpb+wu+dv8StZxpLFTh7hKhWibfMmD+c7VPlT9KW/z9z6O1/VdoFTYT/c27P1XaW9p2knxra7S2Y4VydNfk+RzD9ZyIBqhRQSMNcDDN6I0h34bvirZZ9ficgnwrbkXh6I3Z+r7CI/OcIYjwJrfsz1D9Je+9em6CcpgyMK4MkzNvidD+s7h5Ct3pb+wu+dv8SmmaP+wn7KQ2rtDd2mcBpgBeqeLEKOI7SKja8ViZlmImZ1DY2LeNMPcnxt/iVD6G9IHxOHa56JeQb68sMbc6XDP6Y4MSvippK30lvExmHrZeC8aws9IXQQuVQXfQKAJJLMfe0nxNc/9Uw9p/hZ/KZPk630t/YXfO3+JR6W/sLvnb/Ern9l9Ine7bViCrZhAAJkA8hrxFdWKt8PxFM9fFX6tOTFbHOpKelv7C752/xKPS39hd87f4lN0Vva2vDXg6K4BAZQwB46idY51spXZX5i19Gn9IpqgKKKKAooooCiiigKKKKAooooCiiigKKKKDXiLmVWYAkgEwOJgTFI9Hr5fD2yVywAviF0n3xVKlNk/mLX0af0igbooooCpnSG662gba5jvLengwI8ZYAe+qdKbT9QfSWfvUoGbZMCRBgSOyltp+oPpLP3qU3Sm0/UH0ln71KBukNt4u0lqLrsgukWgVJDTc6oylNVOsyIiovTDpeMGd2Lc3CuYM2iamAOOZ20JgcgdRXlGJ29dxOMtPcusw3tuF/QXKy6qvAeMTrzqvl4iK7iOrZXHMxt6v8Ak7XdYK3ZuYr0i8mbeMzlmksTHX1gAgdmldTXk/SK6LtzItrL1jN2JYgaQpgwZ0/vVfoxti7aWb9xmtZwFzaNDEgkhpJgwdCIEjWBNPF7TrMxF40sX4SYjdXoNJ2mHpFwTrurRj/5XacqTa/89c/9ta5f8S7zrpWtrSpEbVq+MYE9lfaVubRtKCTcXQwdZMxMQNZiszaI5zJETPRO6I7asYuy1yw5dRevKSUdNc5aIuKDwYfZxBq3Ujo/h7VmyQgVA9y7dMcJuuXPH96PcKp4a+HUOvqtqDwkdtRpkreIms9SazHVsrn+nGIyYUkiQXSRwJg5oHvUVcewp1Kg1L21s20y21KCDdSYJHxGtQzRaaTHdKmotEvNLN9BHUGjknw1AGvOtyYhdPkv0iZ7jGnxr0f/AGbw3sz9d/8Aqr6ejmG9l/M3/VXMn2bee31W/wA36uA2bi8t20QoBFxTOg0JGnhE16pXP7U2BhltkraAIZDOvz17TVn0O37NPqj+1XOEwTh3Xl5S05sn4mpb6Kwt2wohQAOwCB8Kzq6rlNksDYtR8xB5ACm6k9Fj/hk8bn3jVWqNLeKsSzaNTMCilsXtC1bgXLiqTwBOp8BxNLNtywBOefcf8xSbRHWSKzPSFKioOI6XYVPWZvcpb+maywnS/BXGVBiUDMQFV5QkngAHAk91ItWekszW0dYXKKKKkiKK1YnELbRncwqgsTBMAanQan3VFt9MMNmC3C9ksCU3qG3mA4kA6xw4gcRUbXrXrKVaWt0hfrHMKlf7T4P/AHm19at2F2rZuk7q6j5YLQ3q957tKxGSszqJgmlo6woTRNT7e1bTK10P1FlSxBA07JGvKImZEVjc2vYW2Lr3AiPopeUJ48mg1nx17ngt2Uga+1Ew3SnCvfXDpczMwkMPUOhOWe2FPKO+dKt0raLdJLVmvWGvEFsrZBLQcoPAmNPjSPR5nOHt5xBgAfu/onyqlUzoyxOFtEzOXnx0JA+FZ3z0xrltTooorLAqX0i3m6G6jNnt9nzhETp62X41xY6V4q3cS2z5vRLzrjGZVBZLmIWxZY5FhRurm+OUD1Oya6PYWLu3sFbv3WJN66l1QQBlt3L4a2vVA4Wyup17aDo7cwM0TAmOE86W2n6g+ks/epTdKbT9QfSWfvUoPLfyxN/iUE6G1bJHg16PtrgMCYv2f3gfIrXe/lkP+KSBruU17evc+yfjXnlm58rb/ern5fjt/vJZr8MPW8fYi6RJ9Zso98kme/8AyrHaNpL1/CW2Jyu722jSJRj4cRpR0hxwW4o4hnYSDEETAnkMwA99RLGL9IeLLZbtk7yWIABgqgAOpJkx+7rxFcXHj1fxTHJfm/u/N65gEZbaq752UZS8RmjSSO3t75rnrW3LIxt1jcyj0W1o0DUXL0jX9IaAjvXtrprCBVAAgAAAVy56OYZsfdJtatZRzBIBa49wMTB1JCr9UV6a3Lw+rlV8/R02ExC3EV19VhI5ca47byqMSQeZUCDDdYZj9vMjkK7LD2FRQiCFUQB2AeNcJ0ysk4mRr6qlRx1Gh7tRx7Yqh7ViJwfv/azwX/SfRo2ttc5XtWiVBkKAdQAuunIwCdSJr0DB2gltFUQFVQB4CK8iv2mkBoVQXYRoIQnSe3ORp317Ba9UeArR7I5+OfT7tvHVisViPn9mdFFFdpzhRRRQFFFFAVrvX1WMxAzHKJ5k6x8K2UptXZ6X7TWnzBWiSpysIIIII1BkUEroltC2cLZi4G3huZD29dmEQOGUgjtEGugrkOiHRiyiW7wzhg91gNAozXHMAAerqSBPOuvqGPXgjXaE8nxT6uI6T9DLty61/D3Ezvq1u7IBI00dQSBpwIPjXG7bt4vBpnxFhlTSbiMHSScoGmoMxxHMV7TXHflcxYt7KxGgJfJbAPazjUd4EsPCsXpEpUyTGol5lgtonEuLdpXd2BhQJJjUnUgcKvYb8nuLuxnVbanjnYE+SZvI1p/IiinE3WIGZbIyn95+t9gr2ateGs2ruW3Nk8NtQmdG9mNhsOllrpulBGY6aToo7hwHcBVOiirCqK4v8qlhWwtsss5b0gjRh8ncOh5cBXVbUvXUtM1m0LtwDq2y2TNrwzEQNJrzXpJ0quYq21hrAtsrddSTvF0I1Ugdo1Huqnx2WtMVotPWOXVa4THa2SJr5S4nFWLqGd5cZRJIzlXHfzDAc4+FasBjMXbnK9w5lZG9fKwbQgg6dnDWedWMXdzKfBvsP+oMHupLDW1LNIB1HLuHbXAw5piN65u9OOJ6MjtDGG2bWQ7uQyoLRyggEAwF4jly0EgxWnFX8Y+UNvsqZ8qhWRRnOYwEQaltfDQRXQ4PCoR6i/VFO3cHaj1E+qKnPFz0YrhiOkQ4rD3MTb4qzcCcyvy4HUSDw1rvuiHSbaOIubi2EIAzM9/MSijTQwCxJ01n3Cubx2HQT1V8hXS/kjUC9fAEdQR561Y4O3izRrlvtyV+LrFcMzMROnf4M4k23W6LYuAHI6ElTI0JVhIg+NStjbZsYbC2vScRYsh8+7Fy4tuQDyzkTEjwkV01eXbVtXF/8NuIt3KtnGKz2cKcWFLtZIBVQYnKde413NatHpP2cPe6z6x93pWCxtu8guWbiXLbTldGDqYJBhlJBggj3UUn0cu5sNbPX4Gc9k4dtGIJNogFJ49/HnRWxBle2Hhm35ayhOJULfMa3AqlAGPcpgVq25h2FhUskJD2lA4ADMFUDsg5T7qrUptP1B9JZ+9SgZtgwJMmBJpbafqD6Sz96lN0ptP1B9JZ+9Sg8u/LIhOItxqTZUR4XD/f4V58uAfPbhWYzwUExI7f9f3916VdFTi7i3MyrkQoAQetmYNqQQRGURHafCpN3otetiBbDLz3b66DiQ8SdO81zeI/FrabVruFvF4JiImWjG7HtXizEEhgdJ4ZuJy8QdP9TSabCs4fcm2TpetyCIBlhJIjWquyOh99oa9fa2I9RYnwJMiI7prrLGx7SgCCY5FiR5cPhVTFwWaefT1/ptvnpHLqoVJtD/HXNP8A09rX/wCy7Vap1qx/i7jz+ptLEft3Txmu1aJmY9VGs62o1F2tsU3CXUyTrB4yIjKw4cOc+Iq1RUc2GmWvhvHJml7UndXD4Doe7sTeOVMx6s5mIM8DMLqeOv8AnXbWrYVQo4AAD3aVlRUOH4XHgjVP58082e+WfeFSMQb2e9DiAgZRGsnX/lI58vfXpLGgqwugTAhx+zxkeB1rOeN13z5dv4+m9/s10nmUw127vLIZxle3mOmhIHDx60+46Vr391bN9mcSjELpr1Y0950H+fL61uFC5Dcszmttb9e33QDJjtGvI0rgWUlyEvXWF1soMhQdNWJgBh3yRVbetRuee/Oe0dO/y19Gz5nFF/OFNxdLMtppm4T56z3cKd2Szm0huGWIn3HUe+KTW2/WQsDdu/nCvBF4AD3cO0kmq6KAABwGlbsMe/M8/Pz7+X7a+qNp5PtFFFWmtK6Lj/DJ43O/9Y1Van7AsZMPbHaM3CPXJf8A5qoVDHExSInsled2mYFR+lmycNicLcTF6WVG8ZsxXJu+tmkcIE1V3q5suYZonLOsdscYrOpouI/JXs7Beipi8IrjfLDZ2zMuViGTgBow7NYBrt6W2faKWraGAQiqR3ga/ZTNYiIjlDMzM85FFFFZYFc70v6LrjEBUhLyGVuAa8CMhI1ymZ58Boa6Kio3pF6zW3RKl5rPijq8K2zgMRYLJftgGD1gdWUDiOTeHLu5SxAIzKwn9IhCPeTw9/ZX6CxuCt3lKXbaup4qwDDyNT/9l8FEei2YPEZBXL/TPDPuTydKvtHl70c3jt4tbUHKNdB1LfceOvKm7WHZwGF0Qf8AhJ/bjXo9/oHgijoqMmZswKsZQnksyAv7PDurh9rdG8RgCXg3bH6ToOH7TLxUgc9Qe3hFe/BXx85iJjvDbXi65PhnU9p80jG7LIUtOaOICIDHbw1/14UdF711cRlsXBauFYXeMqK8kdUQCrHuNWEuAgEEEHUEcD31Y6LJhZexes2yL2gYrxPzCfEyp5HTsphxxN4jejJlmKTvm7XZoxDYeL+RL5DAm3qo4gMJ58DFaeig/wALb1mcxHcJOlPbOwYs2xbDOwWYLsXaJkDMdSBwE6wBS3Ry2Vw1oHjlnlz1HDuNdvU+KPSfs5Mzyn1/tSoooqaAqZ0hw7PaCq5U7y3qO9gvwJB9wqnSm0/UH0ln71KBm2sAAmYAE9vfS20/UH0ln71KbpParAWwSQBvLOp+lSgcqVt/aF2yqm1a3hO8kdmW2zg/WUD3096Zb9on1h/epe38bdyr6M9st8pmllj822Xjzz5f89KBK50puB49GYrqs6+uzratqer1SWOo1hWVpiYd21ti7bubq1ZzMQpDNOUZiwJhVMhQuuogsg/SkSMTtXGFpFu0QucgErE8FJ6xLQOtmXLmzFYGWTV2Jta67OMQLaAC2VymASV6wksZM9g0BAkmaC7Slv8AP3Po7X9V2tnplv2ifWH96Vt4u3v3+UT83a/SHzrtBRoqBtnHXw67hrZSFzAuo/WpIE/8PP8A/tIYTb2J31tLgtBbhCjgMuSXd8u8JAyjd8T1jbbgxADrqK5XH4vFLdu3Ld1DbBAS1KHN1EMxAIAbOD1yTOgEAnUu3saVB3VjNKggkgCBqwOeTmbQCBkGpLUHX0Vo9Mt+0T6w/vR6Zb9on1h/eg03NniS1t2tk6nLBU+KnSpuxsO772brAC805QAWMLrPKewVSxWNEfJvaLftPA+FR9nPftM2uHZXfM03MpkwCQQDyExH/alkrWMtYiJ1z3rev9/pbaz7s83QYbDKghRHxJ7yTqTW2tHplv2ifWH96PTLftE+sP71ciIiNQ1b230Vo9Mt+0T6w/vR6Zb9on1h/esjDZX5i19Gn9IpqlNkmbFoj2af0im6CbidlZ7mcuYzK2XXisD52WCBHqzrxjSlzsHqkbyZAGqysAMDpm4tmDEzqwnwtUUEyzstlBy3Bm3huCVlRMiIDDgGgGeAUcq1vsUnMTdPWYtAAC6xoRPWXjIPHMar0UC+Bwu7XLJOsyeJ5c/CmKKKAoorRjncISgltAo46kxPEaCZ48qDfRUMbSxAMmyTOTqhDIlnUy0xoApkDl+0CGsTiL0qqqNRbLNlJAzOA8Hhos8e2eAIoEumdvFm1a9Ea2rDEWGfeMyhkFwSgKKx6xyg/s5qvmoQxN4syvbYrvVCkBp0vafoDqhVDTqOPW10YtYvEEpNsLJEiCeNtzE6ZYZVEkcxwJoMG6L4QkncgSSSFZlEnicqkASddBxk86xborhDobR/iP8A9VYXcViZUqpKy+Ybs5jChhGogZsyjTUAa65q3HHYjQ7nvjXlbDnlxLSg7OOvCofh07Ql47d1K9ZlCgJEqVnmJETPbSXR7D5MPbGYnMA2vLMJgdwmtmysabqsSAMrZdP3VJ8YJKyNDlnnAz2R+YtfRp/SKmibooooCpfSLDG5aChivylv+ZgvwzT7qqUptP1B9JZ+9SgZtrAAkmABJ4mOdfSJr7RQYbpfmjyo3S/NHlWdFBhul+aPKjdL80eVZ0UGG6X5o8q+bhZnKsmBMCdJgfE+ZrZRQcjjMPj0Y7qbig3Sc26DHN1bYUBACF9cyRy46itW42hDiX0tXRbOWyMzkXMhOhgjqDURpJ4muzooOMCbStsTkF5ZYBTuhEG8VbMAsqRu1OkjqkD16+hNoBSGW4bioVUpuDbcqLgzsWVTnbqGAFExAAz12VFBC2Yl84m+bqsLJI3KkW4A3dqdV60595x+yKtbpfmjyrOpV+3iAWKHt5jXU5IBMAAQG0BIkiTEBS3S/NHlULo5tZsRdxaPh3tixf3dsvaZA6ZFhgWENLBjp+iUPMVuu28Xm6raaxwIgkRoYJIIMz+idNa3ol5esRmO8zMFyglTby8yAYaOJ4AUFDdL80eVG6X5o8qlFMWc3WA6z5R1TIyjLOnzsw7YiddK+XlxTK4BKkm6F9UEAyEMkaACCNCZ46a0FbdL80eVG6X5o8ql5cXLEFQJfKDGoOQLmgcB1zp+zPZT+zw4QZ5zSx1iYLEgHLpMRw0oGAKKKKAooooCiiigKKKKAooooFNrK5s3Ak5ipiOPfHY0cO+uds4faKbzK0gklc0MdWAgZnPVCksNVkiMq8+tooOW3u0zlIRBJEq2Q5dFnUPqpOftIhOIzU9j7OLbDFEdRfLkbz1Qqhyc2k6lQBoDqeFW6KDkmO1FkqoOaWykoQks3VBkEiCNe5e+r2yLdxVYXCT12yk6EjmY5AtmIHYRT9FBrv2syspJGYESOOoikuj2HCYe2AScyh9eWYTA7tao0psg/IWvo0/pFA3RRRQFTOkOF3loLmI+Ut8P2mC+/wBafcKp1N26bu7XdJnOdCR2ZSGHMcwBQULawAJJgASeOlZUqt+5GtrX98Uri8XiQyBLAKk9aWn7Dp460FSilt9c9l/MKUbF4nfBdwN3HHNr5zHuigqUUtvrnsv5xSdvF4nespsDdgaHNr58D4RQVaKW31z2X84pPC4vEm44ewAg9UhtfOddO4UFWilt9c9l/MKTwGLxLFt5YAgwIaPt4+NBVopXfXPZfzildn4vEtm3lgCDAho+2Z8edBUopU37nsv5xSuzsXiGB3lgAg6QY+BJ86CpRSu+uey/nFK7PxeJbNvLAEHSGj7SZ8aCpRSpvXPZfzildnYvEMDvLABnSGjTwJPnQVKKVa/cjS1r++KV2di8Qyk3bIBnSDGngSaCpRSpv3PZfzildnYvEMDvLABnSGj4EnzoHNo3HW1ca2ua4EYovawBgcRz76g29sYhWCizdu25X5VrZttlJOc5AuuTLwIUtmEA5SWtXb93KctmTBgZxxrTs/FYhkm5ZAaTwaNPAkx50C+yNoYi5cG8s7u21rMBDZs3VkNmAA9Y6cdPGMNiY/E3nc3LW6QW1yqQdXaS2rAHqwF4CdTqCIfxOIvBCUsgsBoCwrHB4m+UBezDHiAwHwPDwoIuC21jQtre4XMbhWSocZZJBDKVleAgkxHGntuYnEWnz2la4u7Y7sLpmzoo6ygtEOzR+z403jsVfCE27ILcgWB+AifOtljEXioLWYaBIzDjQc7hekWNjrYJmm5cgw6wu8YIpBSZ3eVs3A8NCdN9/buMQgHBF5ZR1M0RnZDxXQwA+ukHlxqxjcTfCEpZBblLA/Acayw2IvFFLWYYjUBhQSsNtnFG7bVsMcjmC8OoWIHBkkaSZaB1YEzI6OkcRiLwUlbMtGgLCscFir5QF7IDcwGA+BmKChRSGKxN4IxSyCwGgLD/AC4+FGDxN8oC9kBjxAYD4Hh4UD9FI4jEXgpK2QWjQFhWOCxN8oC9kBuYDAfAzFA5ftB1ZTMMCDHHURSXR/DhMPbAJOZQ5ntYT5Vsv4i8FJWzLQYBYcax2Hn3KC4mUqMsdy6AnsNA/RRRQFFFFAUUUUBRRRQFFFFAUUUUBRRRQFFFFAUUUUBRRRQc10+usLCKuIFhrl62uZme2r8WNo3rYJsZwIz+4akV86AY03LFxCbha1ee2c94YgCQr5UvgA3EAcCW6wIIOoror9hXUo6qynQqwBB8QdDXzDYdLahLaKijgqgKonXQDQa0G2iiigKKKKAooooCiiigKKKKAooooCiiigKKKKAooooCiiigKKKKD//Z"/>
          <p:cNvSpPr>
            <a:spLocks noChangeAspect="1" noChangeArrowheads="1"/>
          </p:cNvSpPr>
          <p:nvPr/>
        </p:nvSpPr>
        <p:spPr bwMode="auto">
          <a:xfrm>
            <a:off x="155575" y="-1538288"/>
            <a:ext cx="6638925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MTEhUTExIVFhUWFxcXGBYYGCAYGBkgFhsdGB8aHhsYHSkgGholHhgeITEhJSotLi4uHiAzODMtOCgtLisBCgoKDg0OGhAQGy0mHyYtLS0vKy0uLy8tLSsvNy8tLSstMC8vLS8rLSsvKy0tLS0tLSstMC8tLS8tLSstLS0tLf/AABEIAJwBQwMBIgACEQEDEQH/xAAcAAADAAMBAQEAAAAAAAAAAAAABAUCAwYHAQj/xABLEAACAQIDBAYFBwoDBgcAAAABAhEAAwQSIQUTMUEGIlFhcZEUMlOBoSNSc5Kxs9MHM0JDYnKTorLRJMHwFlRjwtLhFTREdIKD8f/EABoBAQACAwEAAAAAAAAAAAAAAAACBAEDBQb/xAAtEQEAAgIABAMGBwEAAAAAAAAAAQIDEQQhMVESQXEFIjJhocETFBWBkdHwM//aAAwDAQACEQMRAD8A9xooqftrGXLSBraByWAM8s2g05ySBQUKKTW7f9lb/in8OlsXjMSrIFsKwYwSHLAeJyjL4waCrRSm8v8As7X8VvwqVbGYnehNwuUj1s5y/Wy6eGWgq0UpvL/s7X8VvwqVt4zEm6UNhcoGjZyB9bLr4ZaCrRSm8v8As7X8VvwqVw2MxLO6mwoC8CXIB8DlObyFBVopTeX/AGdr+K34VK4LF4li+awiw0CXKyPcrT46UFWilN5f9nb/AIrfhUrgMXiXzZ7CLB0zOV+xWnx0oKtFKby/7O3/ABW/DpXZ+LxLqS9hFIJGrldPDK0+NBVopTeX/Z2/4rfhUrgMZiXDZrCrBgZnKz/K0+NBG210quYfHmwypuDh7bC4Zlbt1rwQNrGRtzlH7RUfpVc6M49sRg8NfcAPdsWbjBdBNxFYwCTpJpDamwRf35u2Ubf2VsXBvm9VC7LHyWjA3GM+HZWzo8t63YSyLCotlVtIHcg5UUKP0WnQcedBdopNrt/2Vv8Ain8Ol9n4vEustYRTJ0ZyvwytQVKKUNy/7O3/ABT+HSuz8XiXBL2EWDpmcr8AredBVopK7evgEi1bJAJgXDJ7vzdacDisQ6S1lFMnQuVPjGQx50FOikMRfxCqxFq2SAYAuEnyKCfCRXzCYjEMilrNsEjUG4VPlkMedBQoqbjcTiFQstlGI5Byx8sgnzrZYvXyoJtWwSBINwgj3C2Y8zQPUVOxmIxCoStlCRwAcsfLIJ86zsX75UE2rYJAkG4QfIWzHnQPUUjfvXwpItWyQDAFwkn3bsT5isMHiMQyAtZQE8QXKnyyGPOgo0VPxV/EKhK2bZIGgFwk+RQT518wmIxDIC1lATxBcqfLIY86CjRSN+9iApItWyQNALhJ8ignzFYYLE4hkDNZRSeRcqePZkMedBRopG9evhSRatkgEgC4ST7t2PtrLZGJe5aV3UKTrA4Ecj3SKByiiigKnbdxK27YZjpvLffOVwx+CmqNJbXthrYDAEby1oRPG4oPwJHvoG0YEAjgRI99a7mKRZDOoyjMZPAGdfDQ1uApDE7ItuxZs0mQddNVC8DoOE+NAzfxSICWdVABMkgaLx8qxXG2yWG8WVBLajQAwZ7IPHsrS+ykMCWgBhE8iGHMToHMfGawv7HtsWYlgSVaQQCChYiDHIuTrQONfUMFLCSJj/XgfGD2Gvovrocyw0RqNZEiO2RrSi4G26jKWyNbFuBoCoBA5SIzHs4+FYDYtvMGls2YOTPrEHNqIjU6kCOA4UDvpKfPXgTxHAGCfAExWVq6rTlYGCQYMwRxHjU8bDtjJq0JlIWer1OEiPdW2Ew1kkk5EHOJ5AAcNSfiaB6ipo25Z5sQNIYqcpksBBEgzkPwrbf2miwDmJOSAEaeuwUTIgasJB1FA7RSVvatotlk5s2WMp1I7IEHQgmOAOsVrXblg6h5HaFYjmeIXTRSfAE0FB2gE9mugk+Q1NJjatnKHNwKCFPWlTDEKDDAEAkgTEa19TalosqZ+sxZVEESU9biOU1g+yLRymGBVVRSGIICsrD4ovjHeZBm3i0MgOsiSROsKSpMdkiJ4VpO07WsOGggdUF9WBYDqgyconuGtYW9kWVJIT1lZD25XMkTxg+PKsLOBt3LbLBhrjlpPFlYoSeWuWe7iIIEAyu0LRn5RNGZT1gIKSGGvMRRc2haUlWuoCAWILAQFmTryEGeyK1vsq0TJWeMidDLZ4Pdm193ZWCbGsjQKQIIgMYMrkJPfBOtAz6Zb9onEj1hxXUjjyHGs8PfV1zIQy6iRw0JB+IpJti2TIK6FmYgGJL6EmOJ048adw9kIuUTxJk8SWJYnzJoNlFFFAUUUUBRRRQFFFFAUUUUBRRRQFFFFAUUUUGF+6EVmPBQWPgBNJbAxAfD2yJ6qhDPaog/ZT5FKbHUCxagAfJodO8An40DlFFFAVM6RYvd2g2Ut8pb4fssH17PVj3iqdKbT9QfSWfvUoGbbSAeEgGDx1rXir+Rc0E6qIESSxCjiQOJ7a3UptP1B9JZ+9SgPS39hd87f4lHpb+wu+dv8Sm6KCXs3FPuk+QueqOdv8SmfS39hd87f4lfdmfmk/dFNUCnpb+wu+dv8StZxpLFTh7hKhWibfMmD+c7VPlT9KW/z9z6O1/VdoFTYT/c27P1XaW9p2knxra7S2Y4VydNfk+RzD9ZyIBqhRQSMNcDDN6I0h34bvirZZ9ficgnwrbkXh6I3Z+r7CI/OcIYjwJrfsz1D9Je+9em6CcpgyMK4MkzNvidD+s7h5Ct3pb+wu+dv8SmmaP+wn7KQ2rtDd2mcBpgBeqeLEKOI7SKja8ViZlmImZ1DY2LeNMPcnxt/iVD6G9IHxOHa56JeQb68sMbc6XDP6Y4MSvippK30lvExmHrZeC8aws9IXQQuVQXfQKAJJLMfe0nxNc/9Uw9p/hZ/KZPk630t/YXfO3+JR6W/sLvnb/Ern9l9Ine7bViCrZhAAJkA8hrxFdWKt8PxFM9fFX6tOTFbHOpKelv7C752/xKPS39hd87f4lN0Vva2vDXg6K4BAZQwB46idY51spXZX5i19Gn9IpqgKKKKAooooCiiigKKKKAooooCiiigKKKKDXiLmVWYAkgEwOJgTFI9Hr5fD2yVywAviF0n3xVKlNk/mLX0af0igbooooCpnSG662gba5jvLengwI8ZYAe+qdKbT9QfSWfvUoGbZMCRBgSOyltp+oPpLP3qU3Sm0/UH0ln71KBukNt4u0lqLrsgukWgVJDTc6oylNVOsyIiovTDpeMGd2Lc3CuYM2iamAOOZ20JgcgdRXlGJ29dxOMtPcusw3tuF/QXKy6qvAeMTrzqvl4iK7iOrZXHMxt6v8Ak7XdYK3ZuYr0i8mbeMzlmksTHX1gAgdmldTXk/SK6LtzItrL1jN2JYgaQpgwZ0/vVfoxti7aWb9xmtZwFzaNDEgkhpJgwdCIEjWBNPF7TrMxF40sX4SYjdXoNJ2mHpFwTrurRj/5XacqTa/89c/9ta5f8S7zrpWtrSpEbVq+MYE9lfaVubRtKCTcXQwdZMxMQNZiszaI5zJETPRO6I7asYuy1yw5dRevKSUdNc5aIuKDwYfZxBq3Ujo/h7VmyQgVA9y7dMcJuuXPH96PcKp4a+HUOvqtqDwkdtRpkreIms9SazHVsrn+nGIyYUkiQXSRwJg5oHvUVcewp1Kg1L21s20y21KCDdSYJHxGtQzRaaTHdKmotEvNLN9BHUGjknw1AGvOtyYhdPkv0iZ7jGnxr0f/AGbw3sz9d/8Aqr6ejmG9l/M3/VXMn2bee31W/wA36uA2bi8t20QoBFxTOg0JGnhE16pXP7U2BhltkraAIZDOvz17TVn0O37NPqj+1XOEwTh3Xl5S05sn4mpb6Kwt2wohQAOwCB8Kzq6rlNksDYtR8xB5ACm6k9Fj/hk8bn3jVWqNLeKsSzaNTMCilsXtC1bgXLiqTwBOp8BxNLNtywBOefcf8xSbRHWSKzPSFKioOI6XYVPWZvcpb+maywnS/BXGVBiUDMQFV5QkngAHAk91ItWekszW0dYXKKKKkiKK1YnELbRncwqgsTBMAanQan3VFt9MMNmC3C9ksCU3qG3mA4kA6xw4gcRUbXrXrKVaWt0hfrHMKlf7T4P/AHm19at2F2rZuk7q6j5YLQ3q957tKxGSszqJgmlo6woTRNT7e1bTK10P1FlSxBA07JGvKImZEVjc2vYW2Lr3AiPopeUJ48mg1nx17ngt2Uga+1Ew3SnCvfXDpczMwkMPUOhOWe2FPKO+dKt0raLdJLVmvWGvEFsrZBLQcoPAmNPjSPR5nOHt5xBgAfu/onyqlUzoyxOFtEzOXnx0JA+FZ3z0xrltTooorLAqX0i3m6G6jNnt9nzhETp62X41xY6V4q3cS2z5vRLzrjGZVBZLmIWxZY5FhRurm+OUD1Oya6PYWLu3sFbv3WJN66l1QQBlt3L4a2vVA4Wyup17aDo7cwM0TAmOE86W2n6g+ks/epTdKbT9QfSWfvUoPLfyxN/iUE6G1bJHg16PtrgMCYv2f3gfIrXe/lkP+KSBruU17evc+yfjXnlm58rb/ern5fjt/vJZr8MPW8fYi6RJ9Zso98kme/8AyrHaNpL1/CW2Jyu722jSJRj4cRpR0hxwW4o4hnYSDEETAnkMwA99RLGL9IeLLZbtk7yWIABgqgAOpJkx+7rxFcXHj1fxTHJfm/u/N65gEZbaq752UZS8RmjSSO3t75rnrW3LIxt1jcyj0W1o0DUXL0jX9IaAjvXtrprCBVAAgAAAVy56OYZsfdJtatZRzBIBa49wMTB1JCr9UV6a3Lw+rlV8/R02ExC3EV19VhI5ca47byqMSQeZUCDDdYZj9vMjkK7LD2FRQiCFUQB2AeNcJ0ysk4mRr6qlRx1Gh7tRx7Yqh7ViJwfv/azwX/SfRo2ttc5XtWiVBkKAdQAuunIwCdSJr0DB2gltFUQFVQB4CK8iv2mkBoVQXYRoIQnSe3ORp317Ba9UeArR7I5+OfT7tvHVisViPn9mdFFFdpzhRRRQFFFFAVrvX1WMxAzHKJ5k6x8K2UptXZ6X7TWnzBWiSpysIIIII1BkUEroltC2cLZi4G3huZD29dmEQOGUgjtEGugrkOiHRiyiW7wzhg91gNAozXHMAAerqSBPOuvqGPXgjXaE8nxT6uI6T9DLty61/D3Ezvq1u7IBI00dQSBpwIPjXG7bt4vBpnxFhlTSbiMHSScoGmoMxxHMV7TXHflcxYt7KxGgJfJbAPazjUd4EsPCsXpEpUyTGol5lgtonEuLdpXd2BhQJJjUnUgcKvYb8nuLuxnVbanjnYE+SZvI1p/IiinE3WIGZbIyn95+t9gr2ateGs2ruW3Nk8NtQmdG9mNhsOllrpulBGY6aToo7hwHcBVOiirCqK4v8qlhWwtsss5b0gjRh8ncOh5cBXVbUvXUtM1m0LtwDq2y2TNrwzEQNJrzXpJ0quYq21hrAtsrddSTvF0I1Ugdo1Huqnx2WtMVotPWOXVa4THa2SJr5S4nFWLqGd5cZRJIzlXHfzDAc4+FasBjMXbnK9w5lZG9fKwbQgg6dnDWedWMXdzKfBvsP+oMHupLDW1LNIB1HLuHbXAw5piN65u9OOJ6MjtDGG2bWQ7uQyoLRyggEAwF4jly0EgxWnFX8Y+UNvsqZ8qhWRRnOYwEQaltfDQRXQ4PCoR6i/VFO3cHaj1E+qKnPFz0YrhiOkQ4rD3MTb4qzcCcyvy4HUSDw1rvuiHSbaOIubi2EIAzM9/MSijTQwCxJ01n3Cubx2HQT1V8hXS/kjUC9fAEdQR561Y4O3izRrlvtyV+LrFcMzMROnf4M4k23W6LYuAHI6ElTI0JVhIg+NStjbZsYbC2vScRYsh8+7Fy4tuQDyzkTEjwkV01eXbVtXF/8NuIt3KtnGKz2cKcWFLtZIBVQYnKde413NatHpP2cPe6z6x93pWCxtu8guWbiXLbTldGDqYJBhlJBggj3UUn0cu5sNbPX4Gc9k4dtGIJNogFJ49/HnRWxBle2Hhm35ayhOJULfMa3AqlAGPcpgVq25h2FhUskJD2lA4ADMFUDsg5T7qrUptP1B9JZ+9SgZtgwJMmBJpbafqD6Sz96lN0ptP1B9JZ+9Sg8u/LIhOItxqTZUR4XD/f4V58uAfPbhWYzwUExI7f9f3916VdFTi7i3MyrkQoAQetmYNqQQRGURHafCpN3otetiBbDLz3b66DiQ8SdO81zeI/FrabVruFvF4JiImWjG7HtXizEEhgdJ4ZuJy8QdP9TSabCs4fcm2TpetyCIBlhJIjWquyOh99oa9fa2I9RYnwJMiI7prrLGx7SgCCY5FiR5cPhVTFwWaefT1/ptvnpHLqoVJtD/HXNP8A09rX/wCy7Vap1qx/i7jz+ptLEft3Txmu1aJmY9VGs62o1F2tsU3CXUyTrB4yIjKw4cOc+Iq1RUc2GmWvhvHJml7UndXD4Doe7sTeOVMx6s5mIM8DMLqeOv8AnXbWrYVQo4AAD3aVlRUOH4XHgjVP58082e+WfeFSMQb2e9DiAgZRGsnX/lI58vfXpLGgqwugTAhx+zxkeB1rOeN13z5dv4+m9/s10nmUw127vLIZxle3mOmhIHDx60+46Vr391bN9mcSjELpr1Y0950H+fL61uFC5Dcszmttb9e33QDJjtGvI0rgWUlyEvXWF1soMhQdNWJgBh3yRVbetRuee/Oe0dO/y19Gz5nFF/OFNxdLMtppm4T56z3cKd2Szm0huGWIn3HUe+KTW2/WQsDdu/nCvBF4AD3cO0kmq6KAABwGlbsMe/M8/Pz7+X7a+qNp5PtFFFWmtK6Lj/DJ43O/9Y1Van7AsZMPbHaM3CPXJf8A5qoVDHExSInsled2mYFR+lmycNicLcTF6WVG8ZsxXJu+tmkcIE1V3q5suYZonLOsdscYrOpouI/JXs7Beipi8IrjfLDZ2zMuViGTgBow7NYBrt6W2faKWraGAQiqR3ga/ZTNYiIjlDMzM85FFFFZYFc70v6LrjEBUhLyGVuAa8CMhI1ymZ58Boa6Kio3pF6zW3RKl5rPijq8K2zgMRYLJftgGD1gdWUDiOTeHLu5SxAIzKwn9IhCPeTw9/ZX6CxuCt3lKXbaup4qwDDyNT/9l8FEei2YPEZBXL/TPDPuTydKvtHl70c3jt4tbUHKNdB1LfceOvKm7WHZwGF0Qf8AhJ/bjXo9/oHgijoqMmZswKsZQnksyAv7PDurh9rdG8RgCXg3bH6ToOH7TLxUgc9Qe3hFe/BXx85iJjvDbXi65PhnU9p80jG7LIUtOaOICIDHbw1/14UdF711cRlsXBauFYXeMqK8kdUQCrHuNWEuAgEEEHUEcD31Y6LJhZexes2yL2gYrxPzCfEyp5HTsphxxN4jejJlmKTvm7XZoxDYeL+RL5DAm3qo4gMJ58DFaeig/wALb1mcxHcJOlPbOwYs2xbDOwWYLsXaJkDMdSBwE6wBS3Ry2Vw1oHjlnlz1HDuNdvU+KPSfs5Mzyn1/tSoooqaAqZ0hw7PaCq5U7y3qO9gvwJB9wqnSm0/UH0ln71KBm2sAAmYAE9vfS20/UH0ln71KbpParAWwSQBvLOp+lSgcqVt/aF2yqm1a3hO8kdmW2zg/WUD3096Zb9on1h/epe38bdyr6M9st8pmllj822Xjzz5f89KBK50puB49GYrqs6+uzratqer1SWOo1hWVpiYd21ti7bubq1ZzMQpDNOUZiwJhVMhQuuogsg/SkSMTtXGFpFu0QucgErE8FJ6xLQOtmXLmzFYGWTV2Jta67OMQLaAC2VymASV6wksZM9g0BAkmaC7Slv8AP3Po7X9V2tnplv2ifWH96Vt4u3v3+UT83a/SHzrtBRoqBtnHXw67hrZSFzAuo/WpIE/8PP8A/tIYTb2J31tLgtBbhCjgMuSXd8u8JAyjd8T1jbbgxADrqK5XH4vFLdu3Ld1DbBAS1KHN1EMxAIAbOD1yTOgEAnUu3saVB3VjNKggkgCBqwOeTmbQCBkGpLUHX0Vo9Mt+0T6w/vR6Zb9on1h/eg03NniS1t2tk6nLBU+KnSpuxsO772brAC805QAWMLrPKewVSxWNEfJvaLftPA+FR9nPftM2uHZXfM03MpkwCQQDyExH/alkrWMtYiJ1z3rev9/pbaz7s83QYbDKghRHxJ7yTqTW2tHplv2ifWH96PTLftE+sP71ciIiNQ1b230Vo9Mt+0T6w/vR6Zb9on1h/esjDZX5i19Gn9IpqlNkmbFoj2af0im6CbidlZ7mcuYzK2XXisD52WCBHqzrxjSlzsHqkbyZAGqysAMDpm4tmDEzqwnwtUUEyzstlBy3Bm3huCVlRMiIDDgGgGeAUcq1vsUnMTdPWYtAAC6xoRPWXjIPHMar0UC+Bwu7XLJOsyeJ5c/CmKKKAoorRjncISgltAo46kxPEaCZ48qDfRUMbSxAMmyTOTqhDIlnUy0xoApkDl+0CGsTiL0qqqNRbLNlJAzOA8Hhos8e2eAIoEumdvFm1a9Ea2rDEWGfeMyhkFwSgKKx6xyg/s5qvmoQxN4syvbYrvVCkBp0vafoDqhVDTqOPW10YtYvEEpNsLJEiCeNtzE6ZYZVEkcxwJoMG6L4QkncgSSSFZlEnicqkASddBxk86xborhDobR/iP8A9VYXcViZUqpKy+Ybs5jChhGogZsyjTUAa65q3HHYjQ7nvjXlbDnlxLSg7OOvCofh07Ql47d1K9ZlCgJEqVnmJETPbSXR7D5MPbGYnMA2vLMJgdwmtmysabqsSAMrZdP3VJ8YJKyNDlnnAz2R+YtfRp/SKmibooooCpfSLDG5aChivylv+ZgvwzT7qqUptP1B9JZ+9SgZtrAAkmABJ4mOdfSJr7RQYbpfmjyo3S/NHlWdFBhul+aPKjdL80eVZ0UGG6X5o8q+bhZnKsmBMCdJgfE+ZrZRQcjjMPj0Y7qbig3Sc26DHN1bYUBACF9cyRy46itW42hDiX0tXRbOWyMzkXMhOhgjqDURpJ4muzooOMCbStsTkF5ZYBTuhEG8VbMAsqRu1OkjqkD16+hNoBSGW4bioVUpuDbcqLgzsWVTnbqGAFExAAz12VFBC2Yl84m+bqsLJI3KkW4A3dqdV60595x+yKtbpfmjyrOpV+3iAWKHt5jXU5IBMAAQG0BIkiTEBS3S/NHlULo5tZsRdxaPh3tixf3dsvaZA6ZFhgWENLBjp+iUPMVuu28Xm6raaxwIgkRoYJIIMz+idNa3ol5esRmO8zMFyglTby8yAYaOJ4AUFDdL80eVG6X5o8qlFMWc3WA6z5R1TIyjLOnzsw7YiddK+XlxTK4BKkm6F9UEAyEMkaACCNCZ46a0FbdL80eVG6X5o8ql5cXLEFQJfKDGoOQLmgcB1zp+zPZT+zw4QZ5zSx1iYLEgHLpMRw0oGAKKKKAooooCiiigKKKKAooooFNrK5s3Ak5ipiOPfHY0cO+uds4faKbzK0gklc0MdWAgZnPVCksNVkiMq8+tooOW3u0zlIRBJEq2Q5dFnUPqpOftIhOIzU9j7OLbDFEdRfLkbz1Qqhyc2k6lQBoDqeFW6KDkmO1FkqoOaWykoQks3VBkEiCNe5e+r2yLdxVYXCT12yk6EjmY5AtmIHYRT9FBrv2syspJGYESOOoikuj2HCYe2AScyh9eWYTA7tao0psg/IWvo0/pFA3RRRQFTOkOF3loLmI+Ut8P2mC+/wBafcKp1N26bu7XdJnOdCR2ZSGHMcwBQULawAJJgASeOlZUqt+5GtrX98Uri8XiQyBLAKk9aWn7Dp460FSilt9c9l/MKUbF4nfBdwN3HHNr5zHuigqUUtvrnsv5xSdvF4nespsDdgaHNr58D4RQVaKW31z2X84pPC4vEm44ewAg9UhtfOddO4UFWilt9c9l/MKTwGLxLFt5YAgwIaPt4+NBVopXfXPZfzildn4vEtm3lgCDAho+2Z8edBUopU37nsv5xSuzsXiGB3lgAg6QY+BJ86CpRSu+uey/nFK7PxeJbNvLAEHSGj7SZ8aCpRSpvXPZfzildnYvEMDvLABnSGjTwJPnQVKKVa/cjS1r++KV2di8Qyk3bIBnSDGngSaCpRSpv3PZfzildnYvEMDvLABnSGj4EnzoHNo3HW1ca2ua4EYovawBgcRz76g29sYhWCizdu25X5VrZttlJOc5AuuTLwIUtmEA5SWtXb93KctmTBgZxxrTs/FYhkm5ZAaTwaNPAkx50C+yNoYi5cG8s7u21rMBDZs3VkNmAA9Y6cdPGMNiY/E3nc3LW6QW1yqQdXaS2rAHqwF4CdTqCIfxOIvBCUsgsBoCwrHB4m+UBezDHiAwHwPDwoIuC21jQtre4XMbhWSocZZJBDKVleAgkxHGntuYnEWnz2la4u7Y7sLpmzoo6ygtEOzR+z403jsVfCE27ILcgWB+AifOtljEXioLWYaBIzDjQc7hekWNjrYJmm5cgw6wu8YIpBSZ3eVs3A8NCdN9/buMQgHBF5ZR1M0RnZDxXQwA+ukHlxqxjcTfCEpZBblLA/Acayw2IvFFLWYYjUBhQSsNtnFG7bVsMcjmC8OoWIHBkkaSZaB1YEzI6OkcRiLwUlbMtGgLCscFir5QF7IDcwGA+BmKChRSGKxN4IxSyCwGgLD/AC4+FGDxN8oC9kBjxAYD4Hh4UD9FI4jEXgpK2QWjQFhWOCxN8oC9kBuYDAfAzFA5ftB1ZTMMCDHHURSXR/DhMPbAJOZQ5ntYT5Vsv4i8FJWzLQYBYcax2Hn3KC4mUqMsdy6AnsNA/RRRQFFFFAUUUUBRRRQFFFFAUUUUBRRRQFFFFAUUUUBRRRQc10+usLCKuIFhrl62uZme2r8WNo3rYJsZwIz+4akV86AY03LFxCbha1ee2c94YgCQr5UvgA3EAcCW6wIIOoror9hXUo6qynQqwBB8QdDXzDYdLahLaKijgqgKonXQDQa0G2iiigKKKKAooooCiiigKKKKAooooCiiigKKKKAooooCiiigKKKKD//Z"/>
          <p:cNvSpPr>
            <a:spLocks noChangeAspect="1" noChangeArrowheads="1"/>
          </p:cNvSpPr>
          <p:nvPr/>
        </p:nvSpPr>
        <p:spPr bwMode="auto">
          <a:xfrm>
            <a:off x="155575" y="-1538288"/>
            <a:ext cx="6638925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MTEhUTExIVFhUWFxcXGBYYGCAYGBkgFhsdGB8aHhsYHSkgGholHhgeITEhJSotLi4uHiAzODMtOCgtLisBCgoKDg0OGhAQGy0mHyYtLS0vKy0uLy8tLSsvNy8tLSstMC8vLS8rLSsvKy0tLS0tLSstMC8tLS8tLSstLS0tLf/AABEIAJwBQwMBIgACEQEDEQH/xAAcAAADAAMBAQEAAAAAAAAAAAAABAUCAwYHAQj/xABLEAACAQIDBAYFBwoDBgcAAAABAhEAAwQSIQUTMUEGIlFhcZEUMlOBoSNSc5Kxs9MHM0JDYnKTorLRJMHwFlRjwtLhFTREdIKD8f/EABoBAQACAwEAAAAAAAAAAAAAAAACBAEDBQb/xAAtEQEAAgIABAMGBwEAAAAAAAAAAQIDEQQhMVESQXEFIjJhocETFBWBkdHwM//aAAwDAQACEQMRAD8A9xooqftrGXLSBraByWAM8s2g05ySBQUKKTW7f9lb/in8OlsXjMSrIFsKwYwSHLAeJyjL4waCrRSm8v8As7X8VvwqVbGYnehNwuUj1s5y/Wy6eGWgq0UpvL/s7X8VvwqVt4zEm6UNhcoGjZyB9bLr4ZaCrRSm8v8As7X8VvwqVw2MxLO6mwoC8CXIB8DlObyFBVopTeX/AGdr+K34VK4LF4li+awiw0CXKyPcrT46UFWilN5f9nb/AIrfhUrgMXiXzZ7CLB0zOV+xWnx0oKtFKby/7O3/ABW/DpXZ+LxLqS9hFIJGrldPDK0+NBVopTeX/Z2/4rfhUrgMZiXDZrCrBgZnKz/K0+NBG210quYfHmwypuDh7bC4Zlbt1rwQNrGRtzlH7RUfpVc6M49sRg8NfcAPdsWbjBdBNxFYwCTpJpDamwRf35u2Ubf2VsXBvm9VC7LHyWjA3GM+HZWzo8t63YSyLCotlVtIHcg5UUKP0WnQcedBdopNrt/2Vv8Ain8Ol9n4vEustYRTJ0ZyvwytQVKKUNy/7O3/ABT+HSuz8XiXBL2EWDpmcr8AredBVopK7evgEi1bJAJgXDJ7vzdacDisQ6S1lFMnQuVPjGQx50FOikMRfxCqxFq2SAYAuEnyKCfCRXzCYjEMilrNsEjUG4VPlkMedBQoqbjcTiFQstlGI5Byx8sgnzrZYvXyoJtWwSBINwgj3C2Y8zQPUVOxmIxCoStlCRwAcsfLIJ86zsX75UE2rYJAkG4QfIWzHnQPUUjfvXwpItWyQDAFwkn3bsT5isMHiMQyAtZQE8QXKnyyGPOgo0VPxV/EKhK2bZIGgFwk+RQT518wmIxDIC1lATxBcqfLIY86CjRSN+9iApItWyQNALhJ8ignzFYYLE4hkDNZRSeRcqePZkMedBRopG9evhSRatkgEgC4ST7t2PtrLZGJe5aV3UKTrA4Ecj3SKByiiigKnbdxK27YZjpvLffOVwx+CmqNJbXthrYDAEby1oRPG4oPwJHvoG0YEAjgRI99a7mKRZDOoyjMZPAGdfDQ1uApDE7ItuxZs0mQddNVC8DoOE+NAzfxSICWdVABMkgaLx8qxXG2yWG8WVBLajQAwZ7IPHsrS+ykMCWgBhE8iGHMToHMfGawv7HtsWYlgSVaQQCChYiDHIuTrQONfUMFLCSJj/XgfGD2Gvovrocyw0RqNZEiO2RrSi4G26jKWyNbFuBoCoBA5SIzHs4+FYDYtvMGls2YOTPrEHNqIjU6kCOA4UDvpKfPXgTxHAGCfAExWVq6rTlYGCQYMwRxHjU8bDtjJq0JlIWer1OEiPdW2Ew1kkk5EHOJ5AAcNSfiaB6ipo25Z5sQNIYqcpksBBEgzkPwrbf2miwDmJOSAEaeuwUTIgasJB1FA7RSVvatotlk5s2WMp1I7IEHQgmOAOsVrXblg6h5HaFYjmeIXTRSfAE0FB2gE9mugk+Q1NJjatnKHNwKCFPWlTDEKDDAEAkgTEa19TalosqZ+sxZVEESU9biOU1g+yLRymGBVVRSGIICsrD4ovjHeZBm3i0MgOsiSROsKSpMdkiJ4VpO07WsOGggdUF9WBYDqgyconuGtYW9kWVJIT1lZD25XMkTxg+PKsLOBt3LbLBhrjlpPFlYoSeWuWe7iIIEAyu0LRn5RNGZT1gIKSGGvMRRc2haUlWuoCAWILAQFmTryEGeyK1vsq0TJWeMidDLZ4Pdm193ZWCbGsjQKQIIgMYMrkJPfBOtAz6Zb9onEj1hxXUjjyHGs8PfV1zIQy6iRw0JB+IpJti2TIK6FmYgGJL6EmOJ048adw9kIuUTxJk8SWJYnzJoNlFFFAUUUUBRRRQFFFFAUUUUBRRRQFFFFAUUUUGF+6EVmPBQWPgBNJbAxAfD2yJ6qhDPaog/ZT5FKbHUCxagAfJodO8An40DlFFFAVM6RYvd2g2Ut8pb4fssH17PVj3iqdKbT9QfSWfvUoGbbSAeEgGDx1rXir+Rc0E6qIESSxCjiQOJ7a3UptP1B9JZ+9SgPS39hd87f4lHpb+wu+dv8Sm6KCXs3FPuk+QueqOdv8SmfS39hd87f4lfdmfmk/dFNUCnpb+wu+dv8StZxpLFTh7hKhWibfMmD+c7VPlT9KW/z9z6O1/VdoFTYT/c27P1XaW9p2knxra7S2Y4VydNfk+RzD9ZyIBqhRQSMNcDDN6I0h34bvirZZ9ficgnwrbkXh6I3Z+r7CI/OcIYjwJrfsz1D9Je+9em6CcpgyMK4MkzNvidD+s7h5Ct3pb+wu+dv8SmmaP+wn7KQ2rtDd2mcBpgBeqeLEKOI7SKja8ViZlmImZ1DY2LeNMPcnxt/iVD6G9IHxOHa56JeQb68sMbc6XDP6Y4MSvippK30lvExmHrZeC8aws9IXQQuVQXfQKAJJLMfe0nxNc/9Uw9p/hZ/KZPk630t/YXfO3+JR6W/sLvnb/Ern9l9Ine7bViCrZhAAJkA8hrxFdWKt8PxFM9fFX6tOTFbHOpKelv7C752/xKPS39hd87f4lN0Vva2vDXg6K4BAZQwB46idY51spXZX5i19Gn9IpqgKKKKAooooCiiigKKKKAooooCiiigKKKKDXiLmVWYAkgEwOJgTFI9Hr5fD2yVywAviF0n3xVKlNk/mLX0af0igbooooCpnSG662gba5jvLengwI8ZYAe+qdKbT9QfSWfvUoGbZMCRBgSOyltp+oPpLP3qU3Sm0/UH0ln71KBukNt4u0lqLrsgukWgVJDTc6oylNVOsyIiovTDpeMGd2Lc3CuYM2iamAOOZ20JgcgdRXlGJ29dxOMtPcusw3tuF/QXKy6qvAeMTrzqvl4iK7iOrZXHMxt6v8Ak7XdYK3ZuYr0i8mbeMzlmksTHX1gAgdmldTXk/SK6LtzItrL1jN2JYgaQpgwZ0/vVfoxti7aWb9xmtZwFzaNDEgkhpJgwdCIEjWBNPF7TrMxF40sX4SYjdXoNJ2mHpFwTrurRj/5XacqTa/89c/9ta5f8S7zrpWtrSpEbVq+MYE9lfaVubRtKCTcXQwdZMxMQNZiszaI5zJETPRO6I7asYuy1yw5dRevKSUdNc5aIuKDwYfZxBq3Ujo/h7VmyQgVA9y7dMcJuuXPH96PcKp4a+HUOvqtqDwkdtRpkreIms9SazHVsrn+nGIyYUkiQXSRwJg5oHvUVcewp1Kg1L21s20y21KCDdSYJHxGtQzRaaTHdKmotEvNLN9BHUGjknw1AGvOtyYhdPkv0iZ7jGnxr0f/AGbw3sz9d/8Aqr6ejmG9l/M3/VXMn2bee31W/wA36uA2bi8t20QoBFxTOg0JGnhE16pXP7U2BhltkraAIZDOvz17TVn0O37NPqj+1XOEwTh3Xl5S05sn4mpb6Kwt2wohQAOwCB8Kzq6rlNksDYtR8xB5ACm6k9Fj/hk8bn3jVWqNLeKsSzaNTMCilsXtC1bgXLiqTwBOp8BxNLNtywBOefcf8xSbRHWSKzPSFKioOI6XYVPWZvcpb+maywnS/BXGVBiUDMQFV5QkngAHAk91ItWekszW0dYXKKKKkiKK1YnELbRncwqgsTBMAanQan3VFt9MMNmC3C9ksCU3qG3mA4kA6xw4gcRUbXrXrKVaWt0hfrHMKlf7T4P/AHm19at2F2rZuk7q6j5YLQ3q957tKxGSszqJgmlo6woTRNT7e1bTK10P1FlSxBA07JGvKImZEVjc2vYW2Lr3AiPopeUJ48mg1nx17ngt2Uga+1Ew3SnCvfXDpczMwkMPUOhOWe2FPKO+dKt0raLdJLVmvWGvEFsrZBLQcoPAmNPjSPR5nOHt5xBgAfu/onyqlUzoyxOFtEzOXnx0JA+FZ3z0xrltTooorLAqX0i3m6G6jNnt9nzhETp62X41xY6V4q3cS2z5vRLzrjGZVBZLmIWxZY5FhRurm+OUD1Oya6PYWLu3sFbv3WJN66l1QQBlt3L4a2vVA4Wyup17aDo7cwM0TAmOE86W2n6g+ks/epTdKbT9QfSWfvUoPLfyxN/iUE6G1bJHg16PtrgMCYv2f3gfIrXe/lkP+KSBruU17evc+yfjXnlm58rb/ern5fjt/vJZr8MPW8fYi6RJ9Zso98kme/8AyrHaNpL1/CW2Jyu722jSJRj4cRpR0hxwW4o4hnYSDEETAnkMwA99RLGL9IeLLZbtk7yWIABgqgAOpJkx+7rxFcXHj1fxTHJfm/u/N65gEZbaq752UZS8RmjSSO3t75rnrW3LIxt1jcyj0W1o0DUXL0jX9IaAjvXtrprCBVAAgAAAVy56OYZsfdJtatZRzBIBa49wMTB1JCr9UV6a3Lw+rlV8/R02ExC3EV19VhI5ca47byqMSQeZUCDDdYZj9vMjkK7LD2FRQiCFUQB2AeNcJ0ysk4mRr6qlRx1Gh7tRx7Yqh7ViJwfv/azwX/SfRo2ttc5XtWiVBkKAdQAuunIwCdSJr0DB2gltFUQFVQB4CK8iv2mkBoVQXYRoIQnSe3ORp317Ba9UeArR7I5+OfT7tvHVisViPn9mdFFFdpzhRRRQFFFFAVrvX1WMxAzHKJ5k6x8K2UptXZ6X7TWnzBWiSpysIIIII1BkUEroltC2cLZi4G3huZD29dmEQOGUgjtEGugrkOiHRiyiW7wzhg91gNAozXHMAAerqSBPOuvqGPXgjXaE8nxT6uI6T9DLty61/D3Ezvq1u7IBI00dQSBpwIPjXG7bt4vBpnxFhlTSbiMHSScoGmoMxxHMV7TXHflcxYt7KxGgJfJbAPazjUd4EsPCsXpEpUyTGol5lgtonEuLdpXd2BhQJJjUnUgcKvYb8nuLuxnVbanjnYE+SZvI1p/IiinE3WIGZbIyn95+t9gr2ateGs2ruW3Nk8NtQmdG9mNhsOllrpulBGY6aToo7hwHcBVOiirCqK4v8qlhWwtsss5b0gjRh8ncOh5cBXVbUvXUtM1m0LtwDq2y2TNrwzEQNJrzXpJ0quYq21hrAtsrddSTvF0I1Ugdo1Huqnx2WtMVotPWOXVa4THa2SJr5S4nFWLqGd5cZRJIzlXHfzDAc4+FasBjMXbnK9w5lZG9fKwbQgg6dnDWedWMXdzKfBvsP+oMHupLDW1LNIB1HLuHbXAw5piN65u9OOJ6MjtDGG2bWQ7uQyoLRyggEAwF4jly0EgxWnFX8Y+UNvsqZ8qhWRRnOYwEQaltfDQRXQ4PCoR6i/VFO3cHaj1E+qKnPFz0YrhiOkQ4rD3MTb4qzcCcyvy4HUSDw1rvuiHSbaOIubi2EIAzM9/MSijTQwCxJ01n3Cubx2HQT1V8hXS/kjUC9fAEdQR561Y4O3izRrlvtyV+LrFcMzMROnf4M4k23W6LYuAHI6ElTI0JVhIg+NStjbZsYbC2vScRYsh8+7Fy4tuQDyzkTEjwkV01eXbVtXF/8NuIt3KtnGKz2cKcWFLtZIBVQYnKde413NatHpP2cPe6z6x93pWCxtu8guWbiXLbTldGDqYJBhlJBggj3UUn0cu5sNbPX4Gc9k4dtGIJNogFJ49/HnRWxBle2Hhm35ayhOJULfMa3AqlAGPcpgVq25h2FhUskJD2lA4ADMFUDsg5T7qrUptP1B9JZ+9SgZtgwJMmBJpbafqD6Sz96lN0ptP1B9JZ+9Sg8u/LIhOItxqTZUR4XD/f4V58uAfPbhWYzwUExI7f9f3916VdFTi7i3MyrkQoAQetmYNqQQRGURHafCpN3otetiBbDLz3b66DiQ8SdO81zeI/FrabVruFvF4JiImWjG7HtXizEEhgdJ4ZuJy8QdP9TSabCs4fcm2TpetyCIBlhJIjWquyOh99oa9fa2I9RYnwJMiI7prrLGx7SgCCY5FiR5cPhVTFwWaefT1/ptvnpHLqoVJtD/HXNP8A09rX/wCy7Vap1qx/i7jz+ptLEft3Txmu1aJmY9VGs62o1F2tsU3CXUyTrB4yIjKw4cOc+Iq1RUc2GmWvhvHJml7UndXD4Doe7sTeOVMx6s5mIM8DMLqeOv8AnXbWrYVQo4AAD3aVlRUOH4XHgjVP58082e+WfeFSMQb2e9DiAgZRGsnX/lI58vfXpLGgqwugTAhx+zxkeB1rOeN13z5dv4+m9/s10nmUw127vLIZxle3mOmhIHDx60+46Vr391bN9mcSjELpr1Y0950H+fL61uFC5Dcszmttb9e33QDJjtGvI0rgWUlyEvXWF1soMhQdNWJgBh3yRVbetRuee/Oe0dO/y19Gz5nFF/OFNxdLMtppm4T56z3cKd2Szm0huGWIn3HUe+KTW2/WQsDdu/nCvBF4AD3cO0kmq6KAABwGlbsMe/M8/Pz7+X7a+qNp5PtFFFWmtK6Lj/DJ43O/9Y1Van7AsZMPbHaM3CPXJf8A5qoVDHExSInsled2mYFR+lmycNicLcTF6WVG8ZsxXJu+tmkcIE1V3q5suYZonLOsdscYrOpouI/JXs7Beipi8IrjfLDZ2zMuViGTgBow7NYBrt6W2faKWraGAQiqR3ga/ZTNYiIjlDMzM85FFFFZYFc70v6LrjEBUhLyGVuAa8CMhI1ymZ58Boa6Kio3pF6zW3RKl5rPijq8K2zgMRYLJftgGD1gdWUDiOTeHLu5SxAIzKwn9IhCPeTw9/ZX6CxuCt3lKXbaup4qwDDyNT/9l8FEei2YPEZBXL/TPDPuTydKvtHl70c3jt4tbUHKNdB1LfceOvKm7WHZwGF0Qf8AhJ/bjXo9/oHgijoqMmZswKsZQnksyAv7PDurh9rdG8RgCXg3bH6ToOH7TLxUgc9Qe3hFe/BXx85iJjvDbXi65PhnU9p80jG7LIUtOaOICIDHbw1/14UdF711cRlsXBauFYXeMqK8kdUQCrHuNWEuAgEEEHUEcD31Y6LJhZexes2yL2gYrxPzCfEyp5HTsphxxN4jejJlmKTvm7XZoxDYeL+RL5DAm3qo4gMJ58DFaeig/wALb1mcxHcJOlPbOwYs2xbDOwWYLsXaJkDMdSBwE6wBS3Ry2Vw1oHjlnlz1HDuNdvU+KPSfs5Mzyn1/tSoooqaAqZ0hw7PaCq5U7y3qO9gvwJB9wqnSm0/UH0ln71KBm2sAAmYAE9vfS20/UH0ln71KbpParAWwSQBvLOp+lSgcqVt/aF2yqm1a3hO8kdmW2zg/WUD3096Zb9on1h/epe38bdyr6M9st8pmllj822Xjzz5f89KBK50puB49GYrqs6+uzratqer1SWOo1hWVpiYd21ti7bubq1ZzMQpDNOUZiwJhVMhQuuogsg/SkSMTtXGFpFu0QucgErE8FJ6xLQOtmXLmzFYGWTV2Jta67OMQLaAC2VymASV6wksZM9g0BAkmaC7Slv8AP3Po7X9V2tnplv2ifWH96Vt4u3v3+UT83a/SHzrtBRoqBtnHXw67hrZSFzAuo/WpIE/8PP8A/tIYTb2J31tLgtBbhCjgMuSXd8u8JAyjd8T1jbbgxADrqK5XH4vFLdu3Ld1DbBAS1KHN1EMxAIAbOD1yTOgEAnUu3saVB3VjNKggkgCBqwOeTmbQCBkGpLUHX0Vo9Mt+0T6w/vR6Zb9on1h/eg03NniS1t2tk6nLBU+KnSpuxsO772brAC805QAWMLrPKewVSxWNEfJvaLftPA+FR9nPftM2uHZXfM03MpkwCQQDyExH/alkrWMtYiJ1z3rev9/pbaz7s83QYbDKghRHxJ7yTqTW2tHplv2ifWH96PTLftE+sP71ciIiNQ1b230Vo9Mt+0T6w/vR6Zb9on1h/esjDZX5i19Gn9IpqlNkmbFoj2af0im6CbidlZ7mcuYzK2XXisD52WCBHqzrxjSlzsHqkbyZAGqysAMDpm4tmDEzqwnwtUUEyzstlBy3Bm3huCVlRMiIDDgGgGeAUcq1vsUnMTdPWYtAAC6xoRPWXjIPHMar0UC+Bwu7XLJOsyeJ5c/CmKKKAoorRjncISgltAo46kxPEaCZ48qDfRUMbSxAMmyTOTqhDIlnUy0xoApkDl+0CGsTiL0qqqNRbLNlJAzOA8Hhos8e2eAIoEumdvFm1a9Ea2rDEWGfeMyhkFwSgKKx6xyg/s5qvmoQxN4syvbYrvVCkBp0vafoDqhVDTqOPW10YtYvEEpNsLJEiCeNtzE6ZYZVEkcxwJoMG6L4QkncgSSSFZlEnicqkASddBxk86xborhDobR/iP8A9VYXcViZUqpKy+Ybs5jChhGogZsyjTUAa65q3HHYjQ7nvjXlbDnlxLSg7OOvCofh07Ql47d1K9ZlCgJEqVnmJETPbSXR7D5MPbGYnMA2vLMJgdwmtmysabqsSAMrZdP3VJ8YJKyNDlnnAz2R+YtfRp/SKmibooooCpfSLDG5aChivylv+ZgvwzT7qqUptP1B9JZ+9SgZtrAAkmABJ4mOdfSJr7RQYbpfmjyo3S/NHlWdFBhul+aPKjdL80eVZ0UGG6X5o8q+bhZnKsmBMCdJgfE+ZrZRQcjjMPj0Y7qbig3Sc26DHN1bYUBACF9cyRy46itW42hDiX0tXRbOWyMzkXMhOhgjqDURpJ4muzooOMCbStsTkF5ZYBTuhEG8VbMAsqRu1OkjqkD16+hNoBSGW4bioVUpuDbcqLgzsWVTnbqGAFExAAz12VFBC2Yl84m+bqsLJI3KkW4A3dqdV60595x+yKtbpfmjyrOpV+3iAWKHt5jXU5IBMAAQG0BIkiTEBS3S/NHlULo5tZsRdxaPh3tixf3dsvaZA6ZFhgWENLBjp+iUPMVuu28Xm6raaxwIgkRoYJIIMz+idNa3ol5esRmO8zMFyglTby8yAYaOJ4AUFDdL80eVG6X5o8qlFMWc3WA6z5R1TIyjLOnzsw7YiddK+XlxTK4BKkm6F9UEAyEMkaACCNCZ46a0FbdL80eVG6X5o8ql5cXLEFQJfKDGoOQLmgcB1zp+zPZT+zw4QZ5zSx1iYLEgHLpMRw0oGAKKKKAooooCiiigKKKKAooooFNrK5s3Ak5ipiOPfHY0cO+uds4faKbzK0gklc0MdWAgZnPVCksNVkiMq8+tooOW3u0zlIRBJEq2Q5dFnUPqpOftIhOIzU9j7OLbDFEdRfLkbz1Qqhyc2k6lQBoDqeFW6KDkmO1FkqoOaWykoQks3VBkEiCNe5e+r2yLdxVYXCT12yk6EjmY5AtmIHYRT9FBrv2syspJGYESOOoikuj2HCYe2AScyh9eWYTA7tao0psg/IWvo0/pFA3RRRQFTOkOF3loLmI+Ut8P2mC+/wBafcKp1N26bu7XdJnOdCR2ZSGHMcwBQULawAJJgASeOlZUqt+5GtrX98Uri8XiQyBLAKk9aWn7Dp460FSilt9c9l/MKUbF4nfBdwN3HHNr5zHuigqUUtvrnsv5xSdvF4nespsDdgaHNr58D4RQVaKW31z2X84pPC4vEm44ewAg9UhtfOddO4UFWilt9c9l/MKTwGLxLFt5YAgwIaPt4+NBVopXfXPZfzildn4vEtm3lgCDAho+2Z8edBUopU37nsv5xSuzsXiGB3lgAg6QY+BJ86CpRSu+uey/nFK7PxeJbNvLAEHSGj7SZ8aCpRSpvXPZfzildnYvEMDvLABnSGjTwJPnQVKKVa/cjS1r++KV2di8Qyk3bIBnSDGngSaCpRSpv3PZfzildnYvEMDvLABnSGj4EnzoHNo3HW1ca2ua4EYovawBgcRz76g29sYhWCizdu25X5VrZttlJOc5AuuTLwIUtmEA5SWtXb93KctmTBgZxxrTs/FYhkm5ZAaTwaNPAkx50C+yNoYi5cG8s7u21rMBDZs3VkNmAA9Y6cdPGMNiY/E3nc3LW6QW1yqQdXaS2rAHqwF4CdTqCIfxOIvBCUsgsBoCwrHB4m+UBezDHiAwHwPDwoIuC21jQtre4XMbhWSocZZJBDKVleAgkxHGntuYnEWnz2la4u7Y7sLpmzoo6ygtEOzR+z403jsVfCE27ILcgWB+AifOtljEXioLWYaBIzDjQc7hekWNjrYJmm5cgw6wu8YIpBSZ3eVs3A8NCdN9/buMQgHBF5ZR1M0RnZDxXQwA+ukHlxqxjcTfCEpZBblLA/Acayw2IvFFLWYYjUBhQSsNtnFG7bVsMcjmC8OoWIHBkkaSZaB1YEzI6OkcRiLwUlbMtGgLCscFir5QF7IDcwGA+BmKChRSGKxN4IxSyCwGgLD/AC4+FGDxN8oC9kBjxAYD4Hh4UD9FI4jEXgpK2QWjQFhWOCxN8oC9kBuYDAfAzFA5ftB1ZTMMCDHHURSXR/DhMPbAJOZQ5ntYT5Vsv4i8FJWzLQYBYcax2Hn3KC4mUqMsdy6AnsNA/RRRQFFFFAUUUUBRRRQFFFFAUUUUBRRRQFFFFAUUUUBRRRQc10+usLCKuIFhrl62uZme2r8WNo3rYJsZwIz+4akV86AY03LFxCbha1ee2c94YgCQr5UvgA3EAcCW6wIIOoror9hXUo6qynQqwBB8QdDXzDYdLahLaKijgqgKonXQDQa0G2iiigKKKKAooooCiiigKKKKAooooCiiigKKKKAooooCiiigKKKKD//Z"/>
          <p:cNvSpPr>
            <a:spLocks noChangeAspect="1" noChangeArrowheads="1"/>
          </p:cNvSpPr>
          <p:nvPr/>
        </p:nvSpPr>
        <p:spPr bwMode="auto">
          <a:xfrm>
            <a:off x="155575" y="-1538288"/>
            <a:ext cx="6638925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jesuswalk.com/moses/images/tabernacle-complex-diagram-1800x1166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8112521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Finality of the Atonement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562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 </a:t>
            </a:r>
            <a:r>
              <a:rPr lang="en-US" alt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3:1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(Jewish readers)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1:3; 8:1; 10:12;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12:1-2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3:21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time (</a:t>
            </a:r>
            <a:r>
              <a:rPr lang="en-US" alt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hapax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)-Heb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9:12, 26; 10:10, 12,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Finished (</a:t>
            </a:r>
            <a:r>
              <a:rPr lang="en-US" altLang="en-US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teleō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19:30</a:t>
            </a: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762000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Atonement Preview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4800" y="1524000"/>
            <a:ext cx="7696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the blood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 illustrations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600200"/>
            <a:ext cx="3720717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Finality of the Atonement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562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down-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3:1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(Jewish readers)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1:3; 8:1; 10:12;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12:1-2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3:21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time (</a:t>
            </a:r>
            <a:r>
              <a:rPr lang="en-US" altLang="en-US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hapax</a:t>
            </a:r>
            <a:r>
              <a:rPr lang="en-US" alt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-Heb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9:12, 26; 10:10, 12,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Finished (</a:t>
            </a:r>
            <a:r>
              <a:rPr lang="en-US" altLang="en-US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teleō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19:30</a:t>
            </a: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762000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Finality of the Atonement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562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  <a:endParaRPr lang="en-US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down-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3:1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(Jewish readers)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1:3; 8:1; 10:12;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12:1-2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3:21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time (</a:t>
            </a:r>
            <a:r>
              <a:rPr lang="en-US" alt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hapax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)-Heb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9:12, 26; 10:10, 12,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Finished (</a:t>
            </a:r>
            <a:r>
              <a:rPr lang="en-US" altLang="en-US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teleō</a:t>
            </a:r>
            <a:r>
              <a:rPr lang="en-US" alt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19:30</a:t>
            </a: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762000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1400" y="173038"/>
            <a:ext cx="7061200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2819400" y="152400"/>
            <a:ext cx="3505200" cy="80168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Romans 4:4-5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3429000" y="1295400"/>
            <a:ext cx="5105400" cy="3505200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3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to the one who works, his wage is not credited as a favor, but as what is due. </a:t>
            </a:r>
            <a:r>
              <a:rPr lang="en-US" altLang="en-US" sz="3000" b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to the one who does not work, but believes in Him</a:t>
            </a: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 justifies the ungodly, his faith is credited as righteousness</a:t>
            </a: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pic>
        <p:nvPicPr>
          <p:cNvPr id="82948" name="Picture 2" descr="https://solzemli.files.wordpress.com/2010/03/saint_paul_theapos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447800"/>
            <a:ext cx="2457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Atonement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4800" y="1524000"/>
            <a:ext cx="7696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the blood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 illustrations</a:t>
            </a:r>
            <a:endParaRPr lang="en-US" altLang="en-US" sz="40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600200"/>
            <a:ext cx="3720717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Illustrations </a:t>
            </a: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Atonement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324600" cy="4525963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Animal skins-Gen 3:7, </a:t>
            </a:r>
            <a:r>
              <a:rPr lang="en-US" altLang="en-US" dirty="0" smtClean="0">
                <a:solidFill>
                  <a:schemeClr val="bg1"/>
                </a:solidFill>
              </a:rPr>
              <a:t>21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Abraham </a:t>
            </a:r>
            <a:r>
              <a:rPr lang="en-US" altLang="en-US" dirty="0" smtClean="0">
                <a:solidFill>
                  <a:schemeClr val="bg1"/>
                </a:solidFill>
              </a:rPr>
              <a:t>offering Isaac-Gen 22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Passover Lamb-</a:t>
            </a:r>
            <a:r>
              <a:rPr lang="en-US" altLang="en-US" dirty="0" err="1" smtClean="0">
                <a:solidFill>
                  <a:schemeClr val="bg1"/>
                </a:solidFill>
              </a:rPr>
              <a:t>Exod</a:t>
            </a:r>
            <a:r>
              <a:rPr lang="en-US" altLang="en-US" dirty="0" smtClean="0">
                <a:solidFill>
                  <a:schemeClr val="bg1"/>
                </a:solidFill>
              </a:rPr>
              <a:t> 12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Levitical offerings-Lev </a:t>
            </a:r>
            <a:r>
              <a:rPr lang="en-US" altLang="en-US" dirty="0" smtClean="0">
                <a:solidFill>
                  <a:schemeClr val="bg1"/>
                </a:solidFill>
              </a:rPr>
              <a:t>1-5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Day of Atonement-Lev </a:t>
            </a:r>
            <a:r>
              <a:rPr lang="en-US" altLang="en-US" dirty="0" smtClean="0">
                <a:solidFill>
                  <a:schemeClr val="bg1"/>
                </a:solidFill>
              </a:rPr>
              <a:t>16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Red heifer-Num </a:t>
            </a:r>
            <a:r>
              <a:rPr lang="en-US" altLang="en-US" dirty="0" smtClean="0">
                <a:solidFill>
                  <a:schemeClr val="bg1"/>
                </a:solidFill>
              </a:rPr>
              <a:t>19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581400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Illustrations </a:t>
            </a: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Atonement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324600" cy="4525963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b="1" u="sng" dirty="0" smtClean="0">
                <a:solidFill>
                  <a:srgbClr val="FFFF00"/>
                </a:solidFill>
              </a:rPr>
              <a:t>Animal skins-Gen 3:7, </a:t>
            </a:r>
            <a:r>
              <a:rPr lang="en-US" altLang="en-US" b="1" u="sng" dirty="0" smtClean="0">
                <a:solidFill>
                  <a:srgbClr val="FFFF00"/>
                </a:solidFill>
              </a:rPr>
              <a:t>21</a:t>
            </a:r>
            <a:endParaRPr lang="en-US" altLang="en-US" b="1" u="sng" dirty="0" smtClean="0">
              <a:solidFill>
                <a:srgbClr val="FFFF00"/>
              </a:solidFill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Abraham </a:t>
            </a:r>
            <a:r>
              <a:rPr lang="en-US" altLang="en-US" dirty="0" smtClean="0">
                <a:solidFill>
                  <a:schemeClr val="bg1"/>
                </a:solidFill>
              </a:rPr>
              <a:t>offering Isaac-Gen 22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Passover Lamb-</a:t>
            </a:r>
            <a:r>
              <a:rPr lang="en-US" altLang="en-US" dirty="0" err="1" smtClean="0">
                <a:solidFill>
                  <a:schemeClr val="bg1"/>
                </a:solidFill>
              </a:rPr>
              <a:t>Exod</a:t>
            </a:r>
            <a:r>
              <a:rPr lang="en-US" altLang="en-US" dirty="0" smtClean="0">
                <a:solidFill>
                  <a:schemeClr val="bg1"/>
                </a:solidFill>
              </a:rPr>
              <a:t> 12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Levitical offerings-Lev </a:t>
            </a:r>
            <a:r>
              <a:rPr lang="en-US" altLang="en-US" dirty="0" smtClean="0">
                <a:solidFill>
                  <a:schemeClr val="bg1"/>
                </a:solidFill>
              </a:rPr>
              <a:t>1-5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Day of Atonement-Lev </a:t>
            </a:r>
            <a:r>
              <a:rPr lang="en-US" altLang="en-US" dirty="0" smtClean="0">
                <a:solidFill>
                  <a:schemeClr val="bg1"/>
                </a:solidFill>
              </a:rPr>
              <a:t>16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Red heifer-Num </a:t>
            </a:r>
            <a:r>
              <a:rPr lang="en-US" altLang="en-US" dirty="0" smtClean="0">
                <a:solidFill>
                  <a:schemeClr val="bg1"/>
                </a:solidFill>
              </a:rPr>
              <a:t>19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581400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Illustrations </a:t>
            </a: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Atonement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324600" cy="4525963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Animal skins-Gen 3:7, </a:t>
            </a:r>
            <a:r>
              <a:rPr lang="en-US" altLang="en-US" dirty="0" smtClean="0">
                <a:solidFill>
                  <a:schemeClr val="bg1"/>
                </a:solidFill>
              </a:rPr>
              <a:t>21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b="1" u="sng" dirty="0" smtClean="0">
                <a:solidFill>
                  <a:srgbClr val="FFFF00"/>
                </a:solidFill>
              </a:rPr>
              <a:t>Abraham </a:t>
            </a:r>
            <a:r>
              <a:rPr lang="en-US" altLang="en-US" b="1" u="sng" dirty="0" smtClean="0">
                <a:solidFill>
                  <a:srgbClr val="FFFF00"/>
                </a:solidFill>
              </a:rPr>
              <a:t>offering Isaac-Gen 22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Passover Lamb-</a:t>
            </a:r>
            <a:r>
              <a:rPr lang="en-US" altLang="en-US" dirty="0" err="1" smtClean="0">
                <a:solidFill>
                  <a:schemeClr val="bg1"/>
                </a:solidFill>
              </a:rPr>
              <a:t>Exod</a:t>
            </a:r>
            <a:r>
              <a:rPr lang="en-US" altLang="en-US" dirty="0" smtClean="0">
                <a:solidFill>
                  <a:schemeClr val="bg1"/>
                </a:solidFill>
              </a:rPr>
              <a:t> 12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Levitical offerings-Lev </a:t>
            </a:r>
            <a:r>
              <a:rPr lang="en-US" altLang="en-US" dirty="0" smtClean="0">
                <a:solidFill>
                  <a:schemeClr val="bg1"/>
                </a:solidFill>
              </a:rPr>
              <a:t>1-5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Day of Atonement-Lev </a:t>
            </a:r>
            <a:r>
              <a:rPr lang="en-US" altLang="en-US" dirty="0" smtClean="0">
                <a:solidFill>
                  <a:schemeClr val="bg1"/>
                </a:solidFill>
              </a:rPr>
              <a:t>16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Red heifer-Num </a:t>
            </a:r>
            <a:r>
              <a:rPr lang="en-US" altLang="en-US" dirty="0" smtClean="0">
                <a:solidFill>
                  <a:schemeClr val="bg1"/>
                </a:solidFill>
              </a:rPr>
              <a:t>19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581400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Illustrations </a:t>
            </a: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Atonement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324600" cy="4525963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Animal skins-Gen 3:7, </a:t>
            </a:r>
            <a:r>
              <a:rPr lang="en-US" altLang="en-US" dirty="0" smtClean="0">
                <a:solidFill>
                  <a:schemeClr val="bg1"/>
                </a:solidFill>
              </a:rPr>
              <a:t>21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Abraham </a:t>
            </a:r>
            <a:r>
              <a:rPr lang="en-US" altLang="en-US" dirty="0" smtClean="0">
                <a:solidFill>
                  <a:schemeClr val="bg1"/>
                </a:solidFill>
              </a:rPr>
              <a:t>offering Isaac-Gen 22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b="1" u="sng" dirty="0" smtClean="0">
                <a:solidFill>
                  <a:srgbClr val="FFFF00"/>
                </a:solidFill>
              </a:rPr>
              <a:t>Passover Lamb-</a:t>
            </a:r>
            <a:r>
              <a:rPr lang="en-US" altLang="en-US" b="1" u="sng" dirty="0" err="1" smtClean="0">
                <a:solidFill>
                  <a:srgbClr val="FFFF00"/>
                </a:solidFill>
              </a:rPr>
              <a:t>Exod</a:t>
            </a:r>
            <a:r>
              <a:rPr lang="en-US" altLang="en-US" b="1" u="sng" dirty="0" smtClean="0">
                <a:solidFill>
                  <a:srgbClr val="FFFF00"/>
                </a:solidFill>
              </a:rPr>
              <a:t> 12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Levitical offerings-Lev </a:t>
            </a:r>
            <a:r>
              <a:rPr lang="en-US" altLang="en-US" dirty="0" smtClean="0">
                <a:solidFill>
                  <a:schemeClr val="bg1"/>
                </a:solidFill>
              </a:rPr>
              <a:t>1-5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Day of Atonement-Lev </a:t>
            </a:r>
            <a:r>
              <a:rPr lang="en-US" altLang="en-US" dirty="0" smtClean="0">
                <a:solidFill>
                  <a:schemeClr val="bg1"/>
                </a:solidFill>
              </a:rPr>
              <a:t>16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Red heifer-Num </a:t>
            </a:r>
            <a:r>
              <a:rPr lang="en-US" altLang="en-US" dirty="0" smtClean="0">
                <a:solidFill>
                  <a:schemeClr val="bg1"/>
                </a:solidFill>
              </a:rPr>
              <a:t>19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581400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Illustrations </a:t>
            </a: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Atonement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324600" cy="4525963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Animal skins-Gen 3:7, </a:t>
            </a:r>
            <a:r>
              <a:rPr lang="en-US" altLang="en-US" dirty="0" smtClean="0">
                <a:solidFill>
                  <a:schemeClr val="bg1"/>
                </a:solidFill>
              </a:rPr>
              <a:t>21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Abraham </a:t>
            </a:r>
            <a:r>
              <a:rPr lang="en-US" altLang="en-US" dirty="0" smtClean="0">
                <a:solidFill>
                  <a:schemeClr val="bg1"/>
                </a:solidFill>
              </a:rPr>
              <a:t>offering Isaac-Gen 22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Passover Lamb-</a:t>
            </a:r>
            <a:r>
              <a:rPr lang="en-US" altLang="en-US" dirty="0" err="1" smtClean="0">
                <a:solidFill>
                  <a:schemeClr val="bg1"/>
                </a:solidFill>
              </a:rPr>
              <a:t>Exod</a:t>
            </a:r>
            <a:r>
              <a:rPr lang="en-US" altLang="en-US" dirty="0" smtClean="0">
                <a:solidFill>
                  <a:schemeClr val="bg1"/>
                </a:solidFill>
              </a:rPr>
              <a:t> 12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b="1" u="sng" dirty="0" smtClean="0">
                <a:solidFill>
                  <a:srgbClr val="FFFF00"/>
                </a:solidFill>
              </a:rPr>
              <a:t>Levitical offerings-Lev </a:t>
            </a:r>
            <a:r>
              <a:rPr lang="en-US" altLang="en-US" b="1" u="sng" dirty="0" smtClean="0">
                <a:solidFill>
                  <a:srgbClr val="FFFF00"/>
                </a:solidFill>
              </a:rPr>
              <a:t>1-5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Day of Atonement-Lev </a:t>
            </a:r>
            <a:r>
              <a:rPr lang="en-US" altLang="en-US" dirty="0" smtClean="0">
                <a:solidFill>
                  <a:schemeClr val="bg1"/>
                </a:solidFill>
              </a:rPr>
              <a:t>16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Red heifer-Num </a:t>
            </a:r>
            <a:r>
              <a:rPr lang="en-US" altLang="en-US" dirty="0" smtClean="0">
                <a:solidFill>
                  <a:schemeClr val="bg1"/>
                </a:solidFill>
              </a:rPr>
              <a:t>19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581400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Atonement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4800" y="1524000"/>
            <a:ext cx="7696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endParaRPr lang="en-US" altLang="en-US" sz="40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the blood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 illustrations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600200"/>
            <a:ext cx="3720717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82000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4995" name="Oval 7"/>
          <p:cNvSpPr>
            <a:spLocks noChangeArrowheads="1"/>
          </p:cNvSpPr>
          <p:nvPr/>
        </p:nvSpPr>
        <p:spPr bwMode="auto">
          <a:xfrm>
            <a:off x="1752600" y="2286000"/>
            <a:ext cx="16002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84996" name="Oval 7"/>
          <p:cNvSpPr>
            <a:spLocks noChangeArrowheads="1"/>
          </p:cNvSpPr>
          <p:nvPr/>
        </p:nvSpPr>
        <p:spPr bwMode="auto">
          <a:xfrm>
            <a:off x="4343400" y="4800600"/>
            <a:ext cx="16002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84997" name="Oval 7"/>
          <p:cNvSpPr>
            <a:spLocks noChangeArrowheads="1"/>
          </p:cNvSpPr>
          <p:nvPr/>
        </p:nvSpPr>
        <p:spPr bwMode="auto">
          <a:xfrm>
            <a:off x="5105400" y="533400"/>
            <a:ext cx="16002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Illustrations </a:t>
            </a: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Atonement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324600" cy="4525963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Animal skins-Gen 3:7, </a:t>
            </a:r>
            <a:r>
              <a:rPr lang="en-US" altLang="en-US" dirty="0" smtClean="0">
                <a:solidFill>
                  <a:schemeClr val="bg1"/>
                </a:solidFill>
              </a:rPr>
              <a:t>21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Abraham </a:t>
            </a:r>
            <a:r>
              <a:rPr lang="en-US" altLang="en-US" dirty="0" smtClean="0">
                <a:solidFill>
                  <a:schemeClr val="bg1"/>
                </a:solidFill>
              </a:rPr>
              <a:t>offering Isaac-Gen 22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Passover Lamb-</a:t>
            </a:r>
            <a:r>
              <a:rPr lang="en-US" altLang="en-US" dirty="0" err="1" smtClean="0">
                <a:solidFill>
                  <a:schemeClr val="bg1"/>
                </a:solidFill>
              </a:rPr>
              <a:t>Exod</a:t>
            </a:r>
            <a:r>
              <a:rPr lang="en-US" altLang="en-US" dirty="0" smtClean="0">
                <a:solidFill>
                  <a:schemeClr val="bg1"/>
                </a:solidFill>
              </a:rPr>
              <a:t> 12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Levitical offerings-Lev </a:t>
            </a:r>
            <a:r>
              <a:rPr lang="en-US" altLang="en-US" dirty="0" smtClean="0">
                <a:solidFill>
                  <a:schemeClr val="bg1"/>
                </a:solidFill>
              </a:rPr>
              <a:t>1-5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b="1" u="sng" dirty="0" smtClean="0">
                <a:solidFill>
                  <a:srgbClr val="FFFF00"/>
                </a:solidFill>
              </a:rPr>
              <a:t>Day of Atonement-Lev </a:t>
            </a:r>
            <a:r>
              <a:rPr lang="en-US" altLang="en-US" b="1" u="sng" dirty="0" smtClean="0">
                <a:solidFill>
                  <a:srgbClr val="FFFF00"/>
                </a:solidFill>
              </a:rPr>
              <a:t>16</a:t>
            </a:r>
            <a:endParaRPr lang="en-US" altLang="en-US" b="1" u="sng" dirty="0" smtClean="0">
              <a:solidFill>
                <a:srgbClr val="FFFF00"/>
              </a:solidFill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Red heifer-Num </a:t>
            </a:r>
            <a:r>
              <a:rPr lang="en-US" altLang="en-US" dirty="0" smtClean="0">
                <a:solidFill>
                  <a:schemeClr val="bg1"/>
                </a:solidFill>
              </a:rPr>
              <a:t>19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581400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609600"/>
            <a:ext cx="7162800" cy="1143000"/>
          </a:xfrm>
        </p:spPr>
        <p:txBody>
          <a:bodyPr/>
          <a:lstStyle/>
          <a:p>
            <a:r>
              <a:rPr lang="en-US" smtClean="0"/>
              <a:t>Tabernacle Diagram</a:t>
            </a:r>
          </a:p>
        </p:txBody>
      </p:sp>
      <p:sp>
        <p:nvSpPr>
          <p:cNvPr id="1028" name="AutoShape 4" descr="data:image/jpeg;base64,/9j/4AAQSkZJRgABAQAAAQABAAD/2wCEAAkGBxMTEhUTExIVFhUWFxcXGBYYGCAYGBkgFhsdGB8aHhsYHSkgGholHhgeITEhJSotLi4uHiAzODMtOCgtLisBCgoKDg0OGhAQGy0mHyYtLS0vKy0uLy8tLSsvNy8tLSstMC8vLS8rLSsvKy0tLS0tLSstMC8tLS8tLSstLS0tLf/AABEIAJwBQwMBIgACEQEDEQH/xAAcAAADAAMBAQEAAAAAAAAAAAAABAUCAwYHAQj/xABLEAACAQIDBAYFBwoDBgcAAAABAhEAAwQSIQUTMUEGIlFhcZEUMlOBoSNSc5Kxs9MHM0JDYnKTorLRJMHwFlRjwtLhFTREdIKD8f/EABoBAQACAwEAAAAAAAAAAAAAAAACBAEDBQb/xAAtEQEAAgIABAMGBwEAAAAAAAAAAQIDEQQhMVESQXEFIjJhocETFBWBkdHwM//aAAwDAQACEQMRAD8A9xooqftrGXLSBraByWAM8s2g05ySBQUKKTW7f9lb/in8OlsXjMSrIFsKwYwSHLAeJyjL4waCrRSm8v8As7X8VvwqVbGYnehNwuUj1s5y/Wy6eGWgq0UpvL/s7X8VvwqVt4zEm6UNhcoGjZyB9bLr4ZaCrRSm8v8As7X8VvwqVw2MxLO6mwoC8CXIB8DlObyFBVopTeX/AGdr+K34VK4LF4li+awiw0CXKyPcrT46UFWilN5f9nb/AIrfhUrgMXiXzZ7CLB0zOV+xWnx0oKtFKby/7O3/ABW/DpXZ+LxLqS9hFIJGrldPDK0+NBVopTeX/Z2/4rfhUrgMZiXDZrCrBgZnKz/K0+NBG210quYfHmwypuDh7bC4Zlbt1rwQNrGRtzlH7RUfpVc6M49sRg8NfcAPdsWbjBdBNxFYwCTpJpDamwRf35u2Ubf2VsXBvm9VC7LHyWjA3GM+HZWzo8t63YSyLCotlVtIHcg5UUKP0WnQcedBdopNrt/2Vv8Ain8Ol9n4vEustYRTJ0ZyvwytQVKKUNy/7O3/ABT+HSuz8XiXBL2EWDpmcr8AredBVopK7evgEi1bJAJgXDJ7vzdacDisQ6S1lFMnQuVPjGQx50FOikMRfxCqxFq2SAYAuEnyKCfCRXzCYjEMilrNsEjUG4VPlkMedBQoqbjcTiFQstlGI5Byx8sgnzrZYvXyoJtWwSBINwgj3C2Y8zQPUVOxmIxCoStlCRwAcsfLIJ86zsX75UE2rYJAkG4QfIWzHnQPUUjfvXwpItWyQDAFwkn3bsT5isMHiMQyAtZQE8QXKnyyGPOgo0VPxV/EKhK2bZIGgFwk+RQT518wmIxDIC1lATxBcqfLIY86CjRSN+9iApItWyQNALhJ8ignzFYYLE4hkDNZRSeRcqePZkMedBRopG9evhSRatkgEgC4ST7t2PtrLZGJe5aV3UKTrA4Ecj3SKByiiigKnbdxK27YZjpvLffOVwx+CmqNJbXthrYDAEby1oRPG4oPwJHvoG0YEAjgRI99a7mKRZDOoyjMZPAGdfDQ1uApDE7ItuxZs0mQddNVC8DoOE+NAzfxSICWdVABMkgaLx8qxXG2yWG8WVBLajQAwZ7IPHsrS+ykMCWgBhE8iGHMToHMfGawv7HtsWYlgSVaQQCChYiDHIuTrQONfUMFLCSJj/XgfGD2Gvovrocyw0RqNZEiO2RrSi4G26jKWyNbFuBoCoBA5SIzHs4+FYDYtvMGls2YOTPrEHNqIjU6kCOA4UDvpKfPXgTxHAGCfAExWVq6rTlYGCQYMwRxHjU8bDtjJq0JlIWer1OEiPdW2Ew1kkk5EHOJ5AAcNSfiaB6ipo25Z5sQNIYqcpksBBEgzkPwrbf2miwDmJOSAEaeuwUTIgasJB1FA7RSVvatotlk5s2WMp1I7IEHQgmOAOsVrXblg6h5HaFYjmeIXTRSfAE0FB2gE9mugk+Q1NJjatnKHNwKCFPWlTDEKDDAEAkgTEa19TalosqZ+sxZVEESU9biOU1g+yLRymGBVVRSGIICsrD4ovjHeZBm3i0MgOsiSROsKSpMdkiJ4VpO07WsOGggdUF9WBYDqgyconuGtYW9kWVJIT1lZD25XMkTxg+PKsLOBt3LbLBhrjlpPFlYoSeWuWe7iIIEAyu0LRn5RNGZT1gIKSGGvMRRc2haUlWuoCAWILAQFmTryEGeyK1vsq0TJWeMidDLZ4Pdm193ZWCbGsjQKQIIgMYMrkJPfBOtAz6Zb9onEj1hxXUjjyHGs8PfV1zIQy6iRw0JB+IpJti2TIK6FmYgGJL6EmOJ048adw9kIuUTxJk8SWJYnzJoNlFFFAUUUUBRRRQFFFFAUUUUBRRRQFFFFAUUUUGF+6EVmPBQWPgBNJbAxAfD2yJ6qhDPaog/ZT5FKbHUCxagAfJodO8An40DlFFFAVM6RYvd2g2Ut8pb4fssH17PVj3iqdKbT9QfSWfvUoGbbSAeEgGDx1rXir+Rc0E6qIESSxCjiQOJ7a3UptP1B9JZ+9SgPS39hd87f4lHpb+wu+dv8Sm6KCXs3FPuk+QueqOdv8SmfS39hd87f4lfdmfmk/dFNUCnpb+wu+dv8StZxpLFTh7hKhWibfMmD+c7VPlT9KW/z9z6O1/VdoFTYT/c27P1XaW9p2knxra7S2Y4VydNfk+RzD9ZyIBqhRQSMNcDDN6I0h34bvirZZ9ficgnwrbkXh6I3Z+r7CI/OcIYjwJrfsz1D9Je+9em6CcpgyMK4MkzNvidD+s7h5Ct3pb+wu+dv8SmmaP+wn7KQ2rtDd2mcBpgBeqeLEKOI7SKja8ViZlmImZ1DY2LeNMPcnxt/iVD6G9IHxOHa56JeQb68sMbc6XDP6Y4MSvippK30lvExmHrZeC8aws9IXQQuVQXfQKAJJLMfe0nxNc/9Uw9p/hZ/KZPk630t/YXfO3+JR6W/sLvnb/Ern9l9Ine7bViCrZhAAJkA8hrxFdWKt8PxFM9fFX6tOTFbHOpKelv7C752/xKPS39hd87f4lN0Vva2vDXg6K4BAZQwB46idY51spXZX5i19Gn9IpqgKKKKAooooCiiigKKKKAooooCiiigKKKKDXiLmVWYAkgEwOJgTFI9Hr5fD2yVywAviF0n3xVKlNk/mLX0af0igbooooCpnSG662gba5jvLengwI8ZYAe+qdKbT9QfSWfvUoGbZMCRBgSOyltp+oPpLP3qU3Sm0/UH0ln71KBukNt4u0lqLrsgukWgVJDTc6oylNVOsyIiovTDpeMGd2Lc3CuYM2iamAOOZ20JgcgdRXlGJ29dxOMtPcusw3tuF/QXKy6qvAeMTrzqvl4iK7iOrZXHMxt6v8Ak7XdYK3ZuYr0i8mbeMzlmksTHX1gAgdmldTXk/SK6LtzItrL1jN2JYgaQpgwZ0/vVfoxti7aWb9xmtZwFzaNDEgkhpJgwdCIEjWBNPF7TrMxF40sX4SYjdXoNJ2mHpFwTrurRj/5XacqTa/89c/9ta5f8S7zrpWtrSpEbVq+MYE9lfaVubRtKCTcXQwdZMxMQNZiszaI5zJETPRO6I7asYuy1yw5dRevKSUdNc5aIuKDwYfZxBq3Ujo/h7VmyQgVA9y7dMcJuuXPH96PcKp4a+HUOvqtqDwkdtRpkreIms9SazHVsrn+nGIyYUkiQXSRwJg5oHvUVcewp1Kg1L21s20y21KCDdSYJHxGtQzRaaTHdKmotEvNLN9BHUGjknw1AGvOtyYhdPkv0iZ7jGnxr0f/AGbw3sz9d/8Aqr6ejmG9l/M3/VXMn2bee31W/wA36uA2bi8t20QoBFxTOg0JGnhE16pXP7U2BhltkraAIZDOvz17TVn0O37NPqj+1XOEwTh3Xl5S05sn4mpb6Kwt2wohQAOwCB8Kzq6rlNksDYtR8xB5ACm6k9Fj/hk8bn3jVWqNLeKsSzaNTMCilsXtC1bgXLiqTwBOp8BxNLNtywBOefcf8xSbRHWSKzPSFKioOI6XYVPWZvcpb+maywnS/BXGVBiUDMQFV5QkngAHAk91ItWekszW0dYXKKKKkiKK1YnELbRncwqgsTBMAanQan3VFt9MMNmC3C9ksCU3qG3mA4kA6xw4gcRUbXrXrKVaWt0hfrHMKlf7T4P/AHm19at2F2rZuk7q6j5YLQ3q957tKxGSszqJgmlo6woTRNT7e1bTK10P1FlSxBA07JGvKImZEVjc2vYW2Lr3AiPopeUJ48mg1nx17ngt2Uga+1Ew3SnCvfXDpczMwkMPUOhOWe2FPKO+dKt0raLdJLVmvWGvEFsrZBLQcoPAmNPjSPR5nOHt5xBgAfu/onyqlUzoyxOFtEzOXnx0JA+FZ3z0xrltTooorLAqX0i3m6G6jNnt9nzhETp62X41xY6V4q3cS2z5vRLzrjGZVBZLmIWxZY5FhRurm+OUD1Oya6PYWLu3sFbv3WJN66l1QQBlt3L4a2vVA4Wyup17aDo7cwM0TAmOE86W2n6g+ks/epTdKbT9QfSWfvUoPLfyxN/iUE6G1bJHg16PtrgMCYv2f3gfIrXe/lkP+KSBruU17evc+yfjXnlm58rb/ern5fjt/vJZr8MPW8fYi6RJ9Zso98kme/8AyrHaNpL1/CW2Jyu722jSJRj4cRpR0hxwW4o4hnYSDEETAnkMwA99RLGL9IeLLZbtk7yWIABgqgAOpJkx+7rxFcXHj1fxTHJfm/u/N65gEZbaq752UZS8RmjSSO3t75rnrW3LIxt1jcyj0W1o0DUXL0jX9IaAjvXtrprCBVAAgAAAVy56OYZsfdJtatZRzBIBa49wMTB1JCr9UV6a3Lw+rlV8/R02ExC3EV19VhI5ca47byqMSQeZUCDDdYZj9vMjkK7LD2FRQiCFUQB2AeNcJ0ysk4mRr6qlRx1Gh7tRx7Yqh7ViJwfv/azwX/SfRo2ttc5XtWiVBkKAdQAuunIwCdSJr0DB2gltFUQFVQB4CK8iv2mkBoVQXYRoIQnSe3ORp317Ba9UeArR7I5+OfT7tvHVisViPn9mdFFFdpzhRRRQFFFFAVrvX1WMxAzHKJ5k6x8K2UptXZ6X7TWnzBWiSpysIIIII1BkUEroltC2cLZi4G3huZD29dmEQOGUgjtEGugrkOiHRiyiW7wzhg91gNAozXHMAAerqSBPOuvqGPXgjXaE8nxT6uI6T9DLty61/D3Ezvq1u7IBI00dQSBpwIPjXG7bt4vBpnxFhlTSbiMHSScoGmoMxxHMV7TXHflcxYt7KxGgJfJbAPazjUd4EsPCsXpEpUyTGol5lgtonEuLdpXd2BhQJJjUnUgcKvYb8nuLuxnVbanjnYE+SZvI1p/IiinE3WIGZbIyn95+t9gr2ateGs2ruW3Nk8NtQmdG9mNhsOllrpulBGY6aToo7hwHcBVOiirCqK4v8qlhWwtsss5b0gjRh8ncOh5cBXVbUvXUtM1m0LtwDq2y2TNrwzEQNJrzXpJ0quYq21hrAtsrddSTvF0I1Ugdo1Huqnx2WtMVotPWOXVa4THa2SJr5S4nFWLqGd5cZRJIzlXHfzDAc4+FasBjMXbnK9w5lZG9fKwbQgg6dnDWedWMXdzKfBvsP+oMHupLDW1LNIB1HLuHbXAw5piN65u9OOJ6MjtDGG2bWQ7uQyoLRyggEAwF4jly0EgxWnFX8Y+UNvsqZ8qhWRRnOYwEQaltfDQRXQ4PCoR6i/VFO3cHaj1E+qKnPFz0YrhiOkQ4rD3MTb4qzcCcyvy4HUSDw1rvuiHSbaOIubi2EIAzM9/MSijTQwCxJ01n3Cubx2HQT1V8hXS/kjUC9fAEdQR561Y4O3izRrlvtyV+LrFcMzMROnf4M4k23W6LYuAHI6ElTI0JVhIg+NStjbZsYbC2vScRYsh8+7Fy4tuQDyzkTEjwkV01eXbVtXF/8NuIt3KtnGKz2cKcWFLtZIBVQYnKde413NatHpP2cPe6z6x93pWCxtu8guWbiXLbTldGDqYJBhlJBggj3UUn0cu5sNbPX4Gc9k4dtGIJNogFJ49/HnRWxBle2Hhm35ayhOJULfMa3AqlAGPcpgVq25h2FhUskJD2lA4ADMFUDsg5T7qrUptP1B9JZ+9SgZtgwJMmBJpbafqD6Sz96lN0ptP1B9JZ+9Sg8u/LIhOItxqTZUR4XD/f4V58uAfPbhWYzwUExI7f9f3916VdFTi7i3MyrkQoAQetmYNqQQRGURHafCpN3otetiBbDLz3b66DiQ8SdO81zeI/FrabVruFvF4JiImWjG7HtXizEEhgdJ4ZuJy8QdP9TSabCs4fcm2TpetyCIBlhJIjWquyOh99oa9fa2I9RYnwJMiI7prrLGx7SgCCY5FiR5cPhVTFwWaefT1/ptvnpHLqoVJtD/HXNP8A09rX/wCy7Vap1qx/i7jz+ptLEft3Txmu1aJmY9VGs62o1F2tsU3CXUyTrB4yIjKw4cOc+Iq1RUc2GmWvhvHJml7UndXD4Doe7sTeOVMx6s5mIM8DMLqeOv8AnXbWrYVQo4AAD3aVlRUOH4XHgjVP58082e+WfeFSMQb2e9DiAgZRGsnX/lI58vfXpLGgqwugTAhx+zxkeB1rOeN13z5dv4+m9/s10nmUw127vLIZxle3mOmhIHDx60+46Vr391bN9mcSjELpr1Y0950H+fL61uFC5Dcszmttb9e33QDJjtGvI0rgWUlyEvXWF1soMhQdNWJgBh3yRVbetRuee/Oe0dO/y19Gz5nFF/OFNxdLMtppm4T56z3cKd2Szm0huGWIn3HUe+KTW2/WQsDdu/nCvBF4AD3cO0kmq6KAABwGlbsMe/M8/Pz7+X7a+qNp5PtFFFWmtK6Lj/DJ43O/9Y1Van7AsZMPbHaM3CPXJf8A5qoVDHExSInsled2mYFR+lmycNicLcTF6WVG8ZsxXJu+tmkcIE1V3q5suYZonLOsdscYrOpouI/JXs7Beipi8IrjfLDZ2zMuViGTgBow7NYBrt6W2faKWraGAQiqR3ga/ZTNYiIjlDMzM85FFFFZYFc70v6LrjEBUhLyGVuAa8CMhI1ymZ58Boa6Kio3pF6zW3RKl5rPijq8K2zgMRYLJftgGD1gdWUDiOTeHLu5SxAIzKwn9IhCPeTw9/ZX6CxuCt3lKXbaup4qwDDyNT/9l8FEei2YPEZBXL/TPDPuTydKvtHl70c3jt4tbUHKNdB1LfceOvKm7WHZwGF0Qf8AhJ/bjXo9/oHgijoqMmZswKsZQnksyAv7PDurh9rdG8RgCXg3bH6ToOH7TLxUgc9Qe3hFe/BXx85iJjvDbXi65PhnU9p80jG7LIUtOaOICIDHbw1/14UdF711cRlsXBauFYXeMqK8kdUQCrHuNWEuAgEEEHUEcD31Y6LJhZexes2yL2gYrxPzCfEyp5HTsphxxN4jejJlmKTvm7XZoxDYeL+RL5DAm3qo4gMJ58DFaeig/wALb1mcxHcJOlPbOwYs2xbDOwWYLsXaJkDMdSBwE6wBS3Ry2Vw1oHjlnlz1HDuNdvU+KPSfs5Mzyn1/tSoooqaAqZ0hw7PaCq5U7y3qO9gvwJB9wqnSm0/UH0ln71KBm2sAAmYAE9vfS20/UH0ln71KbpParAWwSQBvLOp+lSgcqVt/aF2yqm1a3hO8kdmW2zg/WUD3096Zb9on1h/epe38bdyr6M9st8pmllj822Xjzz5f89KBK50puB49GYrqs6+uzratqer1SWOo1hWVpiYd21ti7bubq1ZzMQpDNOUZiwJhVMhQuuogsg/SkSMTtXGFpFu0QucgErE8FJ6xLQOtmXLmzFYGWTV2Jta67OMQLaAC2VymASV6wksZM9g0BAkmaC7Slv8AP3Po7X9V2tnplv2ifWH96Vt4u3v3+UT83a/SHzrtBRoqBtnHXw67hrZSFzAuo/WpIE/8PP8A/tIYTb2J31tLgtBbhCjgMuSXd8u8JAyjd8T1jbbgxADrqK5XH4vFLdu3Ld1DbBAS1KHN1EMxAIAbOD1yTOgEAnUu3saVB3VjNKggkgCBqwOeTmbQCBkGpLUHX0Vo9Mt+0T6w/vR6Zb9on1h/eg03NniS1t2tk6nLBU+KnSpuxsO772brAC805QAWMLrPKewVSxWNEfJvaLftPA+FR9nPftM2uHZXfM03MpkwCQQDyExH/alkrWMtYiJ1z3rev9/pbaz7s83QYbDKghRHxJ7yTqTW2tHplv2ifWH96PTLftE+sP71ciIiNQ1b230Vo9Mt+0T6w/vR6Zb9on1h/esjDZX5i19Gn9IpqlNkmbFoj2af0im6CbidlZ7mcuYzK2XXisD52WCBHqzrxjSlzsHqkbyZAGqysAMDpm4tmDEzqwnwtUUEyzstlBy3Bm3huCVlRMiIDDgGgGeAUcq1vsUnMTdPWYtAAC6xoRPWXjIPHMar0UC+Bwu7XLJOsyeJ5c/CmKKKAoorRjncISgltAo46kxPEaCZ48qDfRUMbSxAMmyTOTqhDIlnUy0xoApkDl+0CGsTiL0qqqNRbLNlJAzOA8Hhos8e2eAIoEumdvFm1a9Ea2rDEWGfeMyhkFwSgKKx6xyg/s5qvmoQxN4syvbYrvVCkBp0vafoDqhVDTqOPW10YtYvEEpNsLJEiCeNtzE6ZYZVEkcxwJoMG6L4QkncgSSSFZlEnicqkASddBxk86xborhDobR/iP8A9VYXcViZUqpKy+Ybs5jChhGogZsyjTUAa65q3HHYjQ7nvjXlbDnlxLSg7OOvCofh07Ql47d1K9ZlCgJEqVnmJETPbSXR7D5MPbGYnMA2vLMJgdwmtmysabqsSAMrZdP3VJ8YJKyNDlnnAz2R+YtfRp/SKmibooooCpfSLDG5aChivylv+ZgvwzT7qqUptP1B9JZ+9SgZtrAAkmABJ4mOdfSJr7RQYbpfmjyo3S/NHlWdFBhul+aPKjdL80eVZ0UGG6X5o8q+bhZnKsmBMCdJgfE+ZrZRQcjjMPj0Y7qbig3Sc26DHN1bYUBACF9cyRy46itW42hDiX0tXRbOWyMzkXMhOhgjqDURpJ4muzooOMCbStsTkF5ZYBTuhEG8VbMAsqRu1OkjqkD16+hNoBSGW4bioVUpuDbcqLgzsWVTnbqGAFExAAz12VFBC2Yl84m+bqsLJI3KkW4A3dqdV60595x+yKtbpfmjyrOpV+3iAWKHt5jXU5IBMAAQG0BIkiTEBS3S/NHlULo5tZsRdxaPh3tixf3dsvaZA6ZFhgWENLBjp+iUPMVuu28Xm6raaxwIgkRoYJIIMz+idNa3ol5esRmO8zMFyglTby8yAYaOJ4AUFDdL80eVG6X5o8qlFMWc3WA6z5R1TIyjLOnzsw7YiddK+XlxTK4BKkm6F9UEAyEMkaACCNCZ46a0FbdL80eVG6X5o8ql5cXLEFQJfKDGoOQLmgcB1zp+zPZT+zw4QZ5zSx1iYLEgHLpMRw0oGAKKKKAooooCiiigKKKKAooooFNrK5s3Ak5ipiOPfHY0cO+uds4faKbzK0gklc0MdWAgZnPVCksNVkiMq8+tooOW3u0zlIRBJEq2Q5dFnUPqpOftIhOIzU9j7OLbDFEdRfLkbz1Qqhyc2k6lQBoDqeFW6KDkmO1FkqoOaWykoQks3VBkEiCNe5e+r2yLdxVYXCT12yk6EjmY5AtmIHYRT9FBrv2syspJGYESOOoikuj2HCYe2AScyh9eWYTA7tao0psg/IWvo0/pFA3RRRQFTOkOF3loLmI+Ut8P2mC+/wBafcKp1N26bu7XdJnOdCR2ZSGHMcwBQULawAJJgASeOlZUqt+5GtrX98Uri8XiQyBLAKk9aWn7Dp460FSilt9c9l/MKUbF4nfBdwN3HHNr5zHuigqUUtvrnsv5xSdvF4nespsDdgaHNr58D4RQVaKW31z2X84pPC4vEm44ewAg9UhtfOddO4UFWilt9c9l/MKTwGLxLFt5YAgwIaPt4+NBVopXfXPZfzildn4vEtm3lgCDAho+2Z8edBUopU37nsv5xSuzsXiGB3lgAg6QY+BJ86CpRSu+uey/nFK7PxeJbNvLAEHSGj7SZ8aCpRSpvXPZfzildnYvEMDvLABnSGjTwJPnQVKKVa/cjS1r++KV2di8Qyk3bIBnSDGngSaCpRSpv3PZfzildnYvEMDvLABnSGj4EnzoHNo3HW1ca2ua4EYovawBgcRz76g29sYhWCizdu25X5VrZttlJOc5AuuTLwIUtmEA5SWtXb93KctmTBgZxxrTs/FYhkm5ZAaTwaNPAkx50C+yNoYi5cG8s7u21rMBDZs3VkNmAA9Y6cdPGMNiY/E3nc3LW6QW1yqQdXaS2rAHqwF4CdTqCIfxOIvBCUsgsBoCwrHB4m+UBezDHiAwHwPDwoIuC21jQtre4XMbhWSocZZJBDKVleAgkxHGntuYnEWnz2la4u7Y7sLpmzoo6ygtEOzR+z403jsVfCE27ILcgWB+AifOtljEXioLWYaBIzDjQc7hekWNjrYJmm5cgw6wu8YIpBSZ3eVs3A8NCdN9/buMQgHBF5ZR1M0RnZDxXQwA+ukHlxqxjcTfCEpZBblLA/Acayw2IvFFLWYYjUBhQSsNtnFG7bVsMcjmC8OoWIHBkkaSZaB1YEzI6OkcRiLwUlbMtGgLCscFir5QF7IDcwGA+BmKChRSGKxN4IxSyCwGgLD/AC4+FGDxN8oC9kBjxAYD4Hh4UD9FI4jEXgpK2QWjQFhWOCxN8oC9kBuYDAfAzFA5ftB1ZTMMCDHHURSXR/DhMPbAJOZQ5ntYT5Vsv4i8FJWzLQYBYcax2Hn3KC4mUqMsdy6AnsNA/RRRQFFFFAUUUUBRRRQFFFFAUUUUBRRRQFFFFAUUUUBRRRQc10+usLCKuIFhrl62uZme2r8WNo3rYJsZwIz+4akV86AY03LFxCbha1ee2c94YgCQr5UvgA3EAcCW6wIIOoror9hXUo6qynQqwBB8QdDXzDYdLahLaKijgqgKonXQDQa0G2iiigKKKKAooooCiiigKKKKAooooCiiigKKKKAooooCiiigKKKKD//Z"/>
          <p:cNvSpPr>
            <a:spLocks noChangeAspect="1" noChangeArrowheads="1"/>
          </p:cNvSpPr>
          <p:nvPr/>
        </p:nvSpPr>
        <p:spPr bwMode="auto">
          <a:xfrm>
            <a:off x="155575" y="-1538288"/>
            <a:ext cx="6638925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MTEhUTExIVFhUWFxcXGBYYGCAYGBkgFhsdGB8aHhsYHSkgGholHhgeITEhJSotLi4uHiAzODMtOCgtLisBCgoKDg0OGhAQGy0mHyYtLS0vKy0uLy8tLSsvNy8tLSstMC8vLS8rLSsvKy0tLS0tLSstMC8tLS8tLSstLS0tLf/AABEIAJwBQwMBIgACEQEDEQH/xAAcAAADAAMBAQEAAAAAAAAAAAAABAUCAwYHAQj/xABLEAACAQIDBAYFBwoDBgcAAAABAhEAAwQSIQUTMUEGIlFhcZEUMlOBoSNSc5Kxs9MHM0JDYnKTorLRJMHwFlRjwtLhFTREdIKD8f/EABoBAQACAwEAAAAAAAAAAAAAAAACBAEDBQb/xAAtEQEAAgIABAMGBwEAAAAAAAAAAQIDEQQhMVESQXEFIjJhocETFBWBkdHwM//aAAwDAQACEQMRAD8A9xooqftrGXLSBraByWAM8s2g05ySBQUKKTW7f9lb/in8OlsXjMSrIFsKwYwSHLAeJyjL4waCrRSm8v8As7X8VvwqVbGYnehNwuUj1s5y/Wy6eGWgq0UpvL/s7X8VvwqVt4zEm6UNhcoGjZyB9bLr4ZaCrRSm8v8As7X8VvwqVw2MxLO6mwoC8CXIB8DlObyFBVopTeX/AGdr+K34VK4LF4li+awiw0CXKyPcrT46UFWilN5f9nb/AIrfhUrgMXiXzZ7CLB0zOV+xWnx0oKtFKby/7O3/ABW/DpXZ+LxLqS9hFIJGrldPDK0+NBVopTeX/Z2/4rfhUrgMZiXDZrCrBgZnKz/K0+NBG210quYfHmwypuDh7bC4Zlbt1rwQNrGRtzlH7RUfpVc6M49sRg8NfcAPdsWbjBdBNxFYwCTpJpDamwRf35u2Ubf2VsXBvm9VC7LHyWjA3GM+HZWzo8t63YSyLCotlVtIHcg5UUKP0WnQcedBdopNrt/2Vv8Ain8Ol9n4vEustYRTJ0ZyvwytQVKKUNy/7O3/ABT+HSuz8XiXBL2EWDpmcr8AredBVopK7evgEi1bJAJgXDJ7vzdacDisQ6S1lFMnQuVPjGQx50FOikMRfxCqxFq2SAYAuEnyKCfCRXzCYjEMilrNsEjUG4VPlkMedBQoqbjcTiFQstlGI5Byx8sgnzrZYvXyoJtWwSBINwgj3C2Y8zQPUVOxmIxCoStlCRwAcsfLIJ86zsX75UE2rYJAkG4QfIWzHnQPUUjfvXwpItWyQDAFwkn3bsT5isMHiMQyAtZQE8QXKnyyGPOgo0VPxV/EKhK2bZIGgFwk+RQT518wmIxDIC1lATxBcqfLIY86CjRSN+9iApItWyQNALhJ8ignzFYYLE4hkDNZRSeRcqePZkMedBRopG9evhSRatkgEgC4ST7t2PtrLZGJe5aV3UKTrA4Ecj3SKByiiigKnbdxK27YZjpvLffOVwx+CmqNJbXthrYDAEby1oRPG4oPwJHvoG0YEAjgRI99a7mKRZDOoyjMZPAGdfDQ1uApDE7ItuxZs0mQddNVC8DoOE+NAzfxSICWdVABMkgaLx8qxXG2yWG8WVBLajQAwZ7IPHsrS+ykMCWgBhE8iGHMToHMfGawv7HtsWYlgSVaQQCChYiDHIuTrQONfUMFLCSJj/XgfGD2Gvovrocyw0RqNZEiO2RrSi4G26jKWyNbFuBoCoBA5SIzHs4+FYDYtvMGls2YOTPrEHNqIjU6kCOA4UDvpKfPXgTxHAGCfAExWVq6rTlYGCQYMwRxHjU8bDtjJq0JlIWer1OEiPdW2Ew1kkk5EHOJ5AAcNSfiaB6ipo25Z5sQNIYqcpksBBEgzkPwrbf2miwDmJOSAEaeuwUTIgasJB1FA7RSVvatotlk5s2WMp1I7IEHQgmOAOsVrXblg6h5HaFYjmeIXTRSfAE0FB2gE9mugk+Q1NJjatnKHNwKCFPWlTDEKDDAEAkgTEa19TalosqZ+sxZVEESU9biOU1g+yLRymGBVVRSGIICsrD4ovjHeZBm3i0MgOsiSROsKSpMdkiJ4VpO07WsOGggdUF9WBYDqgyconuGtYW9kWVJIT1lZD25XMkTxg+PKsLOBt3LbLBhrjlpPFlYoSeWuWe7iIIEAyu0LRn5RNGZT1gIKSGGvMRRc2haUlWuoCAWILAQFmTryEGeyK1vsq0TJWeMidDLZ4Pdm193ZWCbGsjQKQIIgMYMrkJPfBOtAz6Zb9onEj1hxXUjjyHGs8PfV1zIQy6iRw0JB+IpJti2TIK6FmYgGJL6EmOJ048adw9kIuUTxJk8SWJYnzJoNlFFFAUUUUBRRRQFFFFAUUUUBRRRQFFFFAUUUUGF+6EVmPBQWPgBNJbAxAfD2yJ6qhDPaog/ZT5FKbHUCxagAfJodO8An40DlFFFAVM6RYvd2g2Ut8pb4fssH17PVj3iqdKbT9QfSWfvUoGbbSAeEgGDx1rXir+Rc0E6qIESSxCjiQOJ7a3UptP1B9JZ+9SgPS39hd87f4lHpb+wu+dv8Sm6KCXs3FPuk+QueqOdv8SmfS39hd87f4lfdmfmk/dFNUCnpb+wu+dv8StZxpLFTh7hKhWibfMmD+c7VPlT9KW/z9z6O1/VdoFTYT/c27P1XaW9p2knxra7S2Y4VydNfk+RzD9ZyIBqhRQSMNcDDN6I0h34bvirZZ9ficgnwrbkXh6I3Z+r7CI/OcIYjwJrfsz1D9Je+9em6CcpgyMK4MkzNvidD+s7h5Ct3pb+wu+dv8SmmaP+wn7KQ2rtDd2mcBpgBeqeLEKOI7SKja8ViZlmImZ1DY2LeNMPcnxt/iVD6G9IHxOHa56JeQb68sMbc6XDP6Y4MSvippK30lvExmHrZeC8aws9IXQQuVQXfQKAJJLMfe0nxNc/9Uw9p/hZ/KZPk630t/YXfO3+JR6W/sLvnb/Ern9l9Ine7bViCrZhAAJkA8hrxFdWKt8PxFM9fFX6tOTFbHOpKelv7C752/xKPS39hd87f4lN0Vva2vDXg6K4BAZQwB46idY51spXZX5i19Gn9IpqgKKKKAooooCiiigKKKKAooooCiiigKKKKDXiLmVWYAkgEwOJgTFI9Hr5fD2yVywAviF0n3xVKlNk/mLX0af0igbooooCpnSG662gba5jvLengwI8ZYAe+qdKbT9QfSWfvUoGbZMCRBgSOyltp+oPpLP3qU3Sm0/UH0ln71KBukNt4u0lqLrsgukWgVJDTc6oylNVOsyIiovTDpeMGd2Lc3CuYM2iamAOOZ20JgcgdRXlGJ29dxOMtPcusw3tuF/QXKy6qvAeMTrzqvl4iK7iOrZXHMxt6v8Ak7XdYK3ZuYr0i8mbeMzlmksTHX1gAgdmldTXk/SK6LtzItrL1jN2JYgaQpgwZ0/vVfoxti7aWb9xmtZwFzaNDEgkhpJgwdCIEjWBNPF7TrMxF40sX4SYjdXoNJ2mHpFwTrurRj/5XacqTa/89c/9ta5f8S7zrpWtrSpEbVq+MYE9lfaVubRtKCTcXQwdZMxMQNZiszaI5zJETPRO6I7asYuy1yw5dRevKSUdNc5aIuKDwYfZxBq3Ujo/h7VmyQgVA9y7dMcJuuXPH96PcKp4a+HUOvqtqDwkdtRpkreIms9SazHVsrn+nGIyYUkiQXSRwJg5oHvUVcewp1Kg1L21s20y21KCDdSYJHxGtQzRaaTHdKmotEvNLN9BHUGjknw1AGvOtyYhdPkv0iZ7jGnxr0f/AGbw3sz9d/8Aqr6ejmG9l/M3/VXMn2bee31W/wA36uA2bi8t20QoBFxTOg0JGnhE16pXP7U2BhltkraAIZDOvz17TVn0O37NPqj+1XOEwTh3Xl5S05sn4mpb6Kwt2wohQAOwCB8Kzq6rlNksDYtR8xB5ACm6k9Fj/hk8bn3jVWqNLeKsSzaNTMCilsXtC1bgXLiqTwBOp8BxNLNtywBOefcf8xSbRHWSKzPSFKioOI6XYVPWZvcpb+maywnS/BXGVBiUDMQFV5QkngAHAk91ItWekszW0dYXKKKKkiKK1YnELbRncwqgsTBMAanQan3VFt9MMNmC3C9ksCU3qG3mA4kA6xw4gcRUbXrXrKVaWt0hfrHMKlf7T4P/AHm19at2F2rZuk7q6j5YLQ3q957tKxGSszqJgmlo6woTRNT7e1bTK10P1FlSxBA07JGvKImZEVjc2vYW2Lr3AiPopeUJ48mg1nx17ngt2Uga+1Ew3SnCvfXDpczMwkMPUOhOWe2FPKO+dKt0raLdJLVmvWGvEFsrZBLQcoPAmNPjSPR5nOHt5xBgAfu/onyqlUzoyxOFtEzOXnx0JA+FZ3z0xrltTooorLAqX0i3m6G6jNnt9nzhETp62X41xY6V4q3cS2z5vRLzrjGZVBZLmIWxZY5FhRurm+OUD1Oya6PYWLu3sFbv3WJN66l1QQBlt3L4a2vVA4Wyup17aDo7cwM0TAmOE86W2n6g+ks/epTdKbT9QfSWfvUoPLfyxN/iUE6G1bJHg16PtrgMCYv2f3gfIrXe/lkP+KSBruU17evc+yfjXnlm58rb/ern5fjt/vJZr8MPW8fYi6RJ9Zso98kme/8AyrHaNpL1/CW2Jyu722jSJRj4cRpR0hxwW4o4hnYSDEETAnkMwA99RLGL9IeLLZbtk7yWIABgqgAOpJkx+7rxFcXHj1fxTHJfm/u/N65gEZbaq752UZS8RmjSSO3t75rnrW3LIxt1jcyj0W1o0DUXL0jX9IaAjvXtrprCBVAAgAAAVy56OYZsfdJtatZRzBIBa49wMTB1JCr9UV6a3Lw+rlV8/R02ExC3EV19VhI5ca47byqMSQeZUCDDdYZj9vMjkK7LD2FRQiCFUQB2AeNcJ0ysk4mRr6qlRx1Gh7tRx7Yqh7ViJwfv/azwX/SfRo2ttc5XtWiVBkKAdQAuunIwCdSJr0DB2gltFUQFVQB4CK8iv2mkBoVQXYRoIQnSe3ORp317Ba9UeArR7I5+OfT7tvHVisViPn9mdFFFdpzhRRRQFFFFAVrvX1WMxAzHKJ5k6x8K2UptXZ6X7TWnzBWiSpysIIIII1BkUEroltC2cLZi4G3huZD29dmEQOGUgjtEGugrkOiHRiyiW7wzhg91gNAozXHMAAerqSBPOuvqGPXgjXaE8nxT6uI6T9DLty61/D3Ezvq1u7IBI00dQSBpwIPjXG7bt4vBpnxFhlTSbiMHSScoGmoMxxHMV7TXHflcxYt7KxGgJfJbAPazjUd4EsPCsXpEpUyTGol5lgtonEuLdpXd2BhQJJjUnUgcKvYb8nuLuxnVbanjnYE+SZvI1p/IiinE3WIGZbIyn95+t9gr2ateGs2ruW3Nk8NtQmdG9mNhsOllrpulBGY6aToo7hwHcBVOiirCqK4v8qlhWwtsss5b0gjRh8ncOh5cBXVbUvXUtM1m0LtwDq2y2TNrwzEQNJrzXpJ0quYq21hrAtsrddSTvF0I1Ugdo1Huqnx2WtMVotPWOXVa4THa2SJr5S4nFWLqGd5cZRJIzlXHfzDAc4+FasBjMXbnK9w5lZG9fKwbQgg6dnDWedWMXdzKfBvsP+oMHupLDW1LNIB1HLuHbXAw5piN65u9OOJ6MjtDGG2bWQ7uQyoLRyggEAwF4jly0EgxWnFX8Y+UNvsqZ8qhWRRnOYwEQaltfDQRXQ4PCoR6i/VFO3cHaj1E+qKnPFz0YrhiOkQ4rD3MTb4qzcCcyvy4HUSDw1rvuiHSbaOIubi2EIAzM9/MSijTQwCxJ01n3Cubx2HQT1V8hXS/kjUC9fAEdQR561Y4O3izRrlvtyV+LrFcMzMROnf4M4k23W6LYuAHI6ElTI0JVhIg+NStjbZsYbC2vScRYsh8+7Fy4tuQDyzkTEjwkV01eXbVtXF/8NuIt3KtnGKz2cKcWFLtZIBVQYnKde413NatHpP2cPe6z6x93pWCxtu8guWbiXLbTldGDqYJBhlJBggj3UUn0cu5sNbPX4Gc9k4dtGIJNogFJ49/HnRWxBle2Hhm35ayhOJULfMa3AqlAGPcpgVq25h2FhUskJD2lA4ADMFUDsg5T7qrUptP1B9JZ+9SgZtgwJMmBJpbafqD6Sz96lN0ptP1B9JZ+9Sg8u/LIhOItxqTZUR4XD/f4V58uAfPbhWYzwUExI7f9f3916VdFTi7i3MyrkQoAQetmYNqQQRGURHafCpN3otetiBbDLz3b66DiQ8SdO81zeI/FrabVruFvF4JiImWjG7HtXizEEhgdJ4ZuJy8QdP9TSabCs4fcm2TpetyCIBlhJIjWquyOh99oa9fa2I9RYnwJMiI7prrLGx7SgCCY5FiR5cPhVTFwWaefT1/ptvnpHLqoVJtD/HXNP8A09rX/wCy7Vap1qx/i7jz+ptLEft3Txmu1aJmY9VGs62o1F2tsU3CXUyTrB4yIjKw4cOc+Iq1RUc2GmWvhvHJml7UndXD4Doe7sTeOVMx6s5mIM8DMLqeOv8AnXbWrYVQo4AAD3aVlRUOH4XHgjVP58082e+WfeFSMQb2e9DiAgZRGsnX/lI58vfXpLGgqwugTAhx+zxkeB1rOeN13z5dv4+m9/s10nmUw127vLIZxle3mOmhIHDx60+46Vr391bN9mcSjELpr1Y0950H+fL61uFC5Dcszmttb9e33QDJjtGvI0rgWUlyEvXWF1soMhQdNWJgBh3yRVbetRuee/Oe0dO/y19Gz5nFF/OFNxdLMtppm4T56z3cKd2Szm0huGWIn3HUe+KTW2/WQsDdu/nCvBF4AD3cO0kmq6KAABwGlbsMe/M8/Pz7+X7a+qNp5PtFFFWmtK6Lj/DJ43O/9Y1Van7AsZMPbHaM3CPXJf8A5qoVDHExSInsled2mYFR+lmycNicLcTF6WVG8ZsxXJu+tmkcIE1V3q5suYZonLOsdscYrOpouI/JXs7Beipi8IrjfLDZ2zMuViGTgBow7NYBrt6W2faKWraGAQiqR3ga/ZTNYiIjlDMzM85FFFFZYFc70v6LrjEBUhLyGVuAa8CMhI1ymZ58Boa6Kio3pF6zW3RKl5rPijq8K2zgMRYLJftgGD1gdWUDiOTeHLu5SxAIzKwn9IhCPeTw9/ZX6CxuCt3lKXbaup4qwDDyNT/9l8FEei2YPEZBXL/TPDPuTydKvtHl70c3jt4tbUHKNdB1LfceOvKm7WHZwGF0Qf8AhJ/bjXo9/oHgijoqMmZswKsZQnksyAv7PDurh9rdG8RgCXg3bH6ToOH7TLxUgc9Qe3hFe/BXx85iJjvDbXi65PhnU9p80jG7LIUtOaOICIDHbw1/14UdF711cRlsXBauFYXeMqK8kdUQCrHuNWEuAgEEEHUEcD31Y6LJhZexes2yL2gYrxPzCfEyp5HTsphxxN4jejJlmKTvm7XZoxDYeL+RL5DAm3qo4gMJ58DFaeig/wALb1mcxHcJOlPbOwYs2xbDOwWYLsXaJkDMdSBwE6wBS3Ry2Vw1oHjlnlz1HDuNdvU+KPSfs5Mzyn1/tSoooqaAqZ0hw7PaCq5U7y3qO9gvwJB9wqnSm0/UH0ln71KBm2sAAmYAE9vfS20/UH0ln71KbpParAWwSQBvLOp+lSgcqVt/aF2yqm1a3hO8kdmW2zg/WUD3096Zb9on1h/epe38bdyr6M9st8pmllj822Xjzz5f89KBK50puB49GYrqs6+uzratqer1SWOo1hWVpiYd21ti7bubq1ZzMQpDNOUZiwJhVMhQuuogsg/SkSMTtXGFpFu0QucgErE8FJ6xLQOtmXLmzFYGWTV2Jta67OMQLaAC2VymASV6wksZM9g0BAkmaC7Slv8AP3Po7X9V2tnplv2ifWH96Vt4u3v3+UT83a/SHzrtBRoqBtnHXw67hrZSFzAuo/WpIE/8PP8A/tIYTb2J31tLgtBbhCjgMuSXd8u8JAyjd8T1jbbgxADrqK5XH4vFLdu3Ld1DbBAS1KHN1EMxAIAbOD1yTOgEAnUu3saVB3VjNKggkgCBqwOeTmbQCBkGpLUHX0Vo9Mt+0T6w/vR6Zb9on1h/eg03NniS1t2tk6nLBU+KnSpuxsO772brAC805QAWMLrPKewVSxWNEfJvaLftPA+FR9nPftM2uHZXfM03MpkwCQQDyExH/alkrWMtYiJ1z3rev9/pbaz7s83QYbDKghRHxJ7yTqTW2tHplv2ifWH96PTLftE+sP71ciIiNQ1b230Vo9Mt+0T6w/vR6Zb9on1h/esjDZX5i19Gn9IpqlNkmbFoj2af0im6CbidlZ7mcuYzK2XXisD52WCBHqzrxjSlzsHqkbyZAGqysAMDpm4tmDEzqwnwtUUEyzstlBy3Bm3huCVlRMiIDDgGgGeAUcq1vsUnMTdPWYtAAC6xoRPWXjIPHMar0UC+Bwu7XLJOsyeJ5c/CmKKKAoorRjncISgltAo46kxPEaCZ48qDfRUMbSxAMmyTOTqhDIlnUy0xoApkDl+0CGsTiL0qqqNRbLNlJAzOA8Hhos8e2eAIoEumdvFm1a9Ea2rDEWGfeMyhkFwSgKKx6xyg/s5qvmoQxN4syvbYrvVCkBp0vafoDqhVDTqOPW10YtYvEEpNsLJEiCeNtzE6ZYZVEkcxwJoMG6L4QkncgSSSFZlEnicqkASddBxk86xborhDobR/iP8A9VYXcViZUqpKy+Ybs5jChhGogZsyjTUAa65q3HHYjQ7nvjXlbDnlxLSg7OOvCofh07Ql47d1K9ZlCgJEqVnmJETPbSXR7D5MPbGYnMA2vLMJgdwmtmysabqsSAMrZdP3VJ8YJKyNDlnnAz2R+YtfRp/SKmibooooCpfSLDG5aChivylv+ZgvwzT7qqUptP1B9JZ+9SgZtrAAkmABJ4mOdfSJr7RQYbpfmjyo3S/NHlWdFBhul+aPKjdL80eVZ0UGG6X5o8q+bhZnKsmBMCdJgfE+ZrZRQcjjMPj0Y7qbig3Sc26DHN1bYUBACF9cyRy46itW42hDiX0tXRbOWyMzkXMhOhgjqDURpJ4muzooOMCbStsTkF5ZYBTuhEG8VbMAsqRu1OkjqkD16+hNoBSGW4bioVUpuDbcqLgzsWVTnbqGAFExAAz12VFBC2Yl84m+bqsLJI3KkW4A3dqdV60595x+yKtbpfmjyrOpV+3iAWKHt5jXU5IBMAAQG0BIkiTEBS3S/NHlULo5tZsRdxaPh3tixf3dsvaZA6ZFhgWENLBjp+iUPMVuu28Xm6raaxwIgkRoYJIIMz+idNa3ol5esRmO8zMFyglTby8yAYaOJ4AUFDdL80eVG6X5o8qlFMWc3WA6z5R1TIyjLOnzsw7YiddK+XlxTK4BKkm6F9UEAyEMkaACCNCZ46a0FbdL80eVG6X5o8ql5cXLEFQJfKDGoOQLmgcB1zp+zPZT+zw4QZ5zSx1iYLEgHLpMRw0oGAKKKKAooooCiiigKKKKAooooFNrK5s3Ak5ipiOPfHY0cO+uds4faKbzK0gklc0MdWAgZnPVCksNVkiMq8+tooOW3u0zlIRBJEq2Q5dFnUPqpOftIhOIzU9j7OLbDFEdRfLkbz1Qqhyc2k6lQBoDqeFW6KDkmO1FkqoOaWykoQks3VBkEiCNe5e+r2yLdxVYXCT12yk6EjmY5AtmIHYRT9FBrv2syspJGYESOOoikuj2HCYe2AScyh9eWYTA7tao0psg/IWvo0/pFA3RRRQFTOkOF3loLmI+Ut8P2mC+/wBafcKp1N26bu7XdJnOdCR2ZSGHMcwBQULawAJJgASeOlZUqt+5GtrX98Uri8XiQyBLAKk9aWn7Dp460FSilt9c9l/MKUbF4nfBdwN3HHNr5zHuigqUUtvrnsv5xSdvF4nespsDdgaHNr58D4RQVaKW31z2X84pPC4vEm44ewAg9UhtfOddO4UFWilt9c9l/MKTwGLxLFt5YAgwIaPt4+NBVopXfXPZfzildn4vEtm3lgCDAho+2Z8edBUopU37nsv5xSuzsXiGB3lgAg6QY+BJ86CpRSu+uey/nFK7PxeJbNvLAEHSGj7SZ8aCpRSpvXPZfzildnYvEMDvLABnSGjTwJPnQVKKVa/cjS1r++KV2di8Qyk3bIBnSDGngSaCpRSpv3PZfzildnYvEMDvLABnSGj4EnzoHNo3HW1ca2ua4EYovawBgcRz76g29sYhWCizdu25X5VrZttlJOc5AuuTLwIUtmEA5SWtXb93KctmTBgZxxrTs/FYhkm5ZAaTwaNPAkx50C+yNoYi5cG8s7u21rMBDZs3VkNmAA9Y6cdPGMNiY/E3nc3LW6QW1yqQdXaS2rAHqwF4CdTqCIfxOIvBCUsgsBoCwrHB4m+UBezDHiAwHwPDwoIuC21jQtre4XMbhWSocZZJBDKVleAgkxHGntuYnEWnz2la4u7Y7sLpmzoo6ygtEOzR+z403jsVfCE27ILcgWB+AifOtljEXioLWYaBIzDjQc7hekWNjrYJmm5cgw6wu8YIpBSZ3eVs3A8NCdN9/buMQgHBF5ZR1M0RnZDxXQwA+ukHlxqxjcTfCEpZBblLA/Acayw2IvFFLWYYjUBhQSsNtnFG7bVsMcjmC8OoWIHBkkaSZaB1YEzI6OkcRiLwUlbMtGgLCscFir5QF7IDcwGA+BmKChRSGKxN4IxSyCwGgLD/AC4+FGDxN8oC9kBjxAYD4Hh4UD9FI4jEXgpK2QWjQFhWOCxN8oC9kBuYDAfAzFA5ftB1ZTMMCDHHURSXR/DhMPbAJOZQ5ntYT5Vsv4i8FJWzLQYBYcax2Hn3KC4mUqMsdy6AnsNA/RRRQFFFFAUUUUBRRRQFFFFAUUUUBRRRQFFFFAUUUUBRRRQc10+usLCKuIFhrl62uZme2r8WNo3rYJsZwIz+4akV86AY03LFxCbha1ee2c94YgCQr5UvgA3EAcCW6wIIOoror9hXUo6qynQqwBB8QdDXzDYdLahLaKijgqgKonXQDQa0G2iiigKKKKAooooCiiigKKKKAooooCiiigKKKKAooooCiiigKKKKD//Z"/>
          <p:cNvSpPr>
            <a:spLocks noChangeAspect="1" noChangeArrowheads="1"/>
          </p:cNvSpPr>
          <p:nvPr/>
        </p:nvSpPr>
        <p:spPr bwMode="auto">
          <a:xfrm>
            <a:off x="155575" y="-1538288"/>
            <a:ext cx="6638925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MTEhUTExIVFhUWFxcXGBYYGCAYGBkgFhsdGB8aHhsYHSkgGholHhgeITEhJSotLi4uHiAzODMtOCgtLisBCgoKDg0OGhAQGy0mHyYtLS0vKy0uLy8tLSsvNy8tLSstMC8vLS8rLSsvKy0tLS0tLSstMC8tLS8tLSstLS0tLf/AABEIAJwBQwMBIgACEQEDEQH/xAAcAAADAAMBAQEAAAAAAAAAAAAABAUCAwYHAQj/xABLEAACAQIDBAYFBwoDBgcAAAABAhEAAwQSIQUTMUEGIlFhcZEUMlOBoSNSc5Kxs9MHM0JDYnKTorLRJMHwFlRjwtLhFTREdIKD8f/EABoBAQACAwEAAAAAAAAAAAAAAAACBAEDBQb/xAAtEQEAAgIABAMGBwEAAAAAAAAAAQIDEQQhMVESQXEFIjJhocETFBWBkdHwM//aAAwDAQACEQMRAD8A9xooqftrGXLSBraByWAM8s2g05ySBQUKKTW7f9lb/in8OlsXjMSrIFsKwYwSHLAeJyjL4waCrRSm8v8As7X8VvwqVbGYnehNwuUj1s5y/Wy6eGWgq0UpvL/s7X8VvwqVt4zEm6UNhcoGjZyB9bLr4ZaCrRSm8v8As7X8VvwqVw2MxLO6mwoC8CXIB8DlObyFBVopTeX/AGdr+K34VK4LF4li+awiw0CXKyPcrT46UFWilN5f9nb/AIrfhUrgMXiXzZ7CLB0zOV+xWnx0oKtFKby/7O3/ABW/DpXZ+LxLqS9hFIJGrldPDK0+NBVopTeX/Z2/4rfhUrgMZiXDZrCrBgZnKz/K0+NBG210quYfHmwypuDh7bC4Zlbt1rwQNrGRtzlH7RUfpVc6M49sRg8NfcAPdsWbjBdBNxFYwCTpJpDamwRf35u2Ubf2VsXBvm9VC7LHyWjA3GM+HZWzo8t63YSyLCotlVtIHcg5UUKP0WnQcedBdopNrt/2Vv8Ain8Ol9n4vEustYRTJ0ZyvwytQVKKUNy/7O3/ABT+HSuz8XiXBL2EWDpmcr8AredBVopK7evgEi1bJAJgXDJ7vzdacDisQ6S1lFMnQuVPjGQx50FOikMRfxCqxFq2SAYAuEnyKCfCRXzCYjEMilrNsEjUG4VPlkMedBQoqbjcTiFQstlGI5Byx8sgnzrZYvXyoJtWwSBINwgj3C2Y8zQPUVOxmIxCoStlCRwAcsfLIJ86zsX75UE2rYJAkG4QfIWzHnQPUUjfvXwpItWyQDAFwkn3bsT5isMHiMQyAtZQE8QXKnyyGPOgo0VPxV/EKhK2bZIGgFwk+RQT518wmIxDIC1lATxBcqfLIY86CjRSN+9iApItWyQNALhJ8ignzFYYLE4hkDNZRSeRcqePZkMedBRopG9evhSRatkgEgC4ST7t2PtrLZGJe5aV3UKTrA4Ecj3SKByiiigKnbdxK27YZjpvLffOVwx+CmqNJbXthrYDAEby1oRPG4oPwJHvoG0YEAjgRI99a7mKRZDOoyjMZPAGdfDQ1uApDE7ItuxZs0mQddNVC8DoOE+NAzfxSICWdVABMkgaLx8qxXG2yWG8WVBLajQAwZ7IPHsrS+ykMCWgBhE8iGHMToHMfGawv7HtsWYlgSVaQQCChYiDHIuTrQONfUMFLCSJj/XgfGD2Gvovrocyw0RqNZEiO2RrSi4G26jKWyNbFuBoCoBA5SIzHs4+FYDYtvMGls2YOTPrEHNqIjU6kCOA4UDvpKfPXgTxHAGCfAExWVq6rTlYGCQYMwRxHjU8bDtjJq0JlIWer1OEiPdW2Ew1kkk5EHOJ5AAcNSfiaB6ipo25Z5sQNIYqcpksBBEgzkPwrbf2miwDmJOSAEaeuwUTIgasJB1FA7RSVvatotlk5s2WMp1I7IEHQgmOAOsVrXblg6h5HaFYjmeIXTRSfAE0FB2gE9mugk+Q1NJjatnKHNwKCFPWlTDEKDDAEAkgTEa19TalosqZ+sxZVEESU9biOU1g+yLRymGBVVRSGIICsrD4ovjHeZBm3i0MgOsiSROsKSpMdkiJ4VpO07WsOGggdUF9WBYDqgyconuGtYW9kWVJIT1lZD25XMkTxg+PKsLOBt3LbLBhrjlpPFlYoSeWuWe7iIIEAyu0LRn5RNGZT1gIKSGGvMRRc2haUlWuoCAWILAQFmTryEGeyK1vsq0TJWeMidDLZ4Pdm193ZWCbGsjQKQIIgMYMrkJPfBOtAz6Zb9onEj1hxXUjjyHGs8PfV1zIQy6iRw0JB+IpJti2TIK6FmYgGJL6EmOJ048adw9kIuUTxJk8SWJYnzJoNlFFFAUUUUBRRRQFFFFAUUUUBRRRQFFFFAUUUUGF+6EVmPBQWPgBNJbAxAfD2yJ6qhDPaog/ZT5FKbHUCxagAfJodO8An40DlFFFAVM6RYvd2g2Ut8pb4fssH17PVj3iqdKbT9QfSWfvUoGbbSAeEgGDx1rXir+Rc0E6qIESSxCjiQOJ7a3UptP1B9JZ+9SgPS39hd87f4lHpb+wu+dv8Sm6KCXs3FPuk+QueqOdv8SmfS39hd87f4lfdmfmk/dFNUCnpb+wu+dv8StZxpLFTh7hKhWibfMmD+c7VPlT9KW/z9z6O1/VdoFTYT/c27P1XaW9p2knxra7S2Y4VydNfk+RzD9ZyIBqhRQSMNcDDN6I0h34bvirZZ9ficgnwrbkXh6I3Z+r7CI/OcIYjwJrfsz1D9Je+9em6CcpgyMK4MkzNvidD+s7h5Ct3pb+wu+dv8SmmaP+wn7KQ2rtDd2mcBpgBeqeLEKOI7SKja8ViZlmImZ1DY2LeNMPcnxt/iVD6G9IHxOHa56JeQb68sMbc6XDP6Y4MSvippK30lvExmHrZeC8aws9IXQQuVQXfQKAJJLMfe0nxNc/9Uw9p/hZ/KZPk630t/YXfO3+JR6W/sLvnb/Ern9l9Ine7bViCrZhAAJkA8hrxFdWKt8PxFM9fFX6tOTFbHOpKelv7C752/xKPS39hd87f4lN0Vva2vDXg6K4BAZQwB46idY51spXZX5i19Gn9IpqgKKKKAooooCiiigKKKKAooooCiiigKKKKDXiLmVWYAkgEwOJgTFI9Hr5fD2yVywAviF0n3xVKlNk/mLX0af0igbooooCpnSG662gba5jvLengwI8ZYAe+qdKbT9QfSWfvUoGbZMCRBgSOyltp+oPpLP3qU3Sm0/UH0ln71KBukNt4u0lqLrsgukWgVJDTc6oylNVOsyIiovTDpeMGd2Lc3CuYM2iamAOOZ20JgcgdRXlGJ29dxOMtPcusw3tuF/QXKy6qvAeMTrzqvl4iK7iOrZXHMxt6v8Ak7XdYK3ZuYr0i8mbeMzlmksTHX1gAgdmldTXk/SK6LtzItrL1jN2JYgaQpgwZ0/vVfoxti7aWb9xmtZwFzaNDEgkhpJgwdCIEjWBNPF7TrMxF40sX4SYjdXoNJ2mHpFwTrurRj/5XacqTa/89c/9ta5f8S7zrpWtrSpEbVq+MYE9lfaVubRtKCTcXQwdZMxMQNZiszaI5zJETPRO6I7asYuy1yw5dRevKSUdNc5aIuKDwYfZxBq3Ujo/h7VmyQgVA9y7dMcJuuXPH96PcKp4a+HUOvqtqDwkdtRpkreIms9SazHVsrn+nGIyYUkiQXSRwJg5oHvUVcewp1Kg1L21s20y21KCDdSYJHxGtQzRaaTHdKmotEvNLN9BHUGjknw1AGvOtyYhdPkv0iZ7jGnxr0f/AGbw3sz9d/8Aqr6ejmG9l/M3/VXMn2bee31W/wA36uA2bi8t20QoBFxTOg0JGnhE16pXP7U2BhltkraAIZDOvz17TVn0O37NPqj+1XOEwTh3Xl5S05sn4mpb6Kwt2wohQAOwCB8Kzq6rlNksDYtR8xB5ACm6k9Fj/hk8bn3jVWqNLeKsSzaNTMCilsXtC1bgXLiqTwBOp8BxNLNtywBOefcf8xSbRHWSKzPSFKioOI6XYVPWZvcpb+maywnS/BXGVBiUDMQFV5QkngAHAk91ItWekszW0dYXKKKKkiKK1YnELbRncwqgsTBMAanQan3VFt9MMNmC3C9ksCU3qG3mA4kA6xw4gcRUbXrXrKVaWt0hfrHMKlf7T4P/AHm19at2F2rZuk7q6j5YLQ3q957tKxGSszqJgmlo6woTRNT7e1bTK10P1FlSxBA07JGvKImZEVjc2vYW2Lr3AiPopeUJ48mg1nx17ngt2Uga+1Ew3SnCvfXDpczMwkMPUOhOWe2FPKO+dKt0raLdJLVmvWGvEFsrZBLQcoPAmNPjSPR5nOHt5xBgAfu/onyqlUzoyxOFtEzOXnx0JA+FZ3z0xrltTooorLAqX0i3m6G6jNnt9nzhETp62X41xY6V4q3cS2z5vRLzrjGZVBZLmIWxZY5FhRurm+OUD1Oya6PYWLu3sFbv3WJN66l1QQBlt3L4a2vVA4Wyup17aDo7cwM0TAmOE86W2n6g+ks/epTdKbT9QfSWfvUoPLfyxN/iUE6G1bJHg16PtrgMCYv2f3gfIrXe/lkP+KSBruU17evc+yfjXnlm58rb/ern5fjt/vJZr8MPW8fYi6RJ9Zso98kme/8AyrHaNpL1/CW2Jyu722jSJRj4cRpR0hxwW4o4hnYSDEETAnkMwA99RLGL9IeLLZbtk7yWIABgqgAOpJkx+7rxFcXHj1fxTHJfm/u/N65gEZbaq752UZS8RmjSSO3t75rnrW3LIxt1jcyj0W1o0DUXL0jX9IaAjvXtrprCBVAAgAAAVy56OYZsfdJtatZRzBIBa49wMTB1JCr9UV6a3Lw+rlV8/R02ExC3EV19VhI5ca47byqMSQeZUCDDdYZj9vMjkK7LD2FRQiCFUQB2AeNcJ0ysk4mRr6qlRx1Gh7tRx7Yqh7ViJwfv/azwX/SfRo2ttc5XtWiVBkKAdQAuunIwCdSJr0DB2gltFUQFVQB4CK8iv2mkBoVQXYRoIQnSe3ORp317Ba9UeArR7I5+OfT7tvHVisViPn9mdFFFdpzhRRRQFFFFAVrvX1WMxAzHKJ5k6x8K2UptXZ6X7TWnzBWiSpysIIIII1BkUEroltC2cLZi4G3huZD29dmEQOGUgjtEGugrkOiHRiyiW7wzhg91gNAozXHMAAerqSBPOuvqGPXgjXaE8nxT6uI6T9DLty61/D3Ezvq1u7IBI00dQSBpwIPjXG7bt4vBpnxFhlTSbiMHSScoGmoMxxHMV7TXHflcxYt7KxGgJfJbAPazjUd4EsPCsXpEpUyTGol5lgtonEuLdpXd2BhQJJjUnUgcKvYb8nuLuxnVbanjnYE+SZvI1p/IiinE3WIGZbIyn95+t9gr2ateGs2ruW3Nk8NtQmdG9mNhsOllrpulBGY6aToo7hwHcBVOiirCqK4v8qlhWwtsss5b0gjRh8ncOh5cBXVbUvXUtM1m0LtwDq2y2TNrwzEQNJrzXpJ0quYq21hrAtsrddSTvF0I1Ugdo1Huqnx2WtMVotPWOXVa4THa2SJr5S4nFWLqGd5cZRJIzlXHfzDAc4+FasBjMXbnK9w5lZG9fKwbQgg6dnDWedWMXdzKfBvsP+oMHupLDW1LNIB1HLuHbXAw5piN65u9OOJ6MjtDGG2bWQ7uQyoLRyggEAwF4jly0EgxWnFX8Y+UNvsqZ8qhWRRnOYwEQaltfDQRXQ4PCoR6i/VFO3cHaj1E+qKnPFz0YrhiOkQ4rD3MTb4qzcCcyvy4HUSDw1rvuiHSbaOIubi2EIAzM9/MSijTQwCxJ01n3Cubx2HQT1V8hXS/kjUC9fAEdQR561Y4O3izRrlvtyV+LrFcMzMROnf4M4k23W6LYuAHI6ElTI0JVhIg+NStjbZsYbC2vScRYsh8+7Fy4tuQDyzkTEjwkV01eXbVtXF/8NuIt3KtnGKz2cKcWFLtZIBVQYnKde413NatHpP2cPe6z6x93pWCxtu8guWbiXLbTldGDqYJBhlJBggj3UUn0cu5sNbPX4Gc9k4dtGIJNogFJ49/HnRWxBle2Hhm35ayhOJULfMa3AqlAGPcpgVq25h2FhUskJD2lA4ADMFUDsg5T7qrUptP1B9JZ+9SgZtgwJMmBJpbafqD6Sz96lN0ptP1B9JZ+9Sg8u/LIhOItxqTZUR4XD/f4V58uAfPbhWYzwUExI7f9f3916VdFTi7i3MyrkQoAQetmYNqQQRGURHafCpN3otetiBbDLz3b66DiQ8SdO81zeI/FrabVruFvF4JiImWjG7HtXizEEhgdJ4ZuJy8QdP9TSabCs4fcm2TpetyCIBlhJIjWquyOh99oa9fa2I9RYnwJMiI7prrLGx7SgCCY5FiR5cPhVTFwWaefT1/ptvnpHLqoVJtD/HXNP8A09rX/wCy7Vap1qx/i7jz+ptLEft3Txmu1aJmY9VGs62o1F2tsU3CXUyTrB4yIjKw4cOc+Iq1RUc2GmWvhvHJml7UndXD4Doe7sTeOVMx6s5mIM8DMLqeOv8AnXbWrYVQo4AAD3aVlRUOH4XHgjVP58082e+WfeFSMQb2e9DiAgZRGsnX/lI58vfXpLGgqwugTAhx+zxkeB1rOeN13z5dv4+m9/s10nmUw127vLIZxle3mOmhIHDx60+46Vr391bN9mcSjELpr1Y0950H+fL61uFC5Dcszmttb9e33QDJjtGvI0rgWUlyEvXWF1soMhQdNWJgBh3yRVbetRuee/Oe0dO/y19Gz5nFF/OFNxdLMtppm4T56z3cKd2Szm0huGWIn3HUe+KTW2/WQsDdu/nCvBF4AD3cO0kmq6KAABwGlbsMe/M8/Pz7+X7a+qNp5PtFFFWmtK6Lj/DJ43O/9Y1Van7AsZMPbHaM3CPXJf8A5qoVDHExSInsled2mYFR+lmycNicLcTF6WVG8ZsxXJu+tmkcIE1V3q5suYZonLOsdscYrOpouI/JXs7Beipi8IrjfLDZ2zMuViGTgBow7NYBrt6W2faKWraGAQiqR3ga/ZTNYiIjlDMzM85FFFFZYFc70v6LrjEBUhLyGVuAa8CMhI1ymZ58Boa6Kio3pF6zW3RKl5rPijq8K2zgMRYLJftgGD1gdWUDiOTeHLu5SxAIzKwn9IhCPeTw9/ZX6CxuCt3lKXbaup4qwDDyNT/9l8FEei2YPEZBXL/TPDPuTydKvtHl70c3jt4tbUHKNdB1LfceOvKm7WHZwGF0Qf8AhJ/bjXo9/oHgijoqMmZswKsZQnksyAv7PDurh9rdG8RgCXg3bH6ToOH7TLxUgc9Qe3hFe/BXx85iJjvDbXi65PhnU9p80jG7LIUtOaOICIDHbw1/14UdF711cRlsXBauFYXeMqK8kdUQCrHuNWEuAgEEEHUEcD31Y6LJhZexes2yL2gYrxPzCfEyp5HTsphxxN4jejJlmKTvm7XZoxDYeL+RL5DAm3qo4gMJ58DFaeig/wALb1mcxHcJOlPbOwYs2xbDOwWYLsXaJkDMdSBwE6wBS3Ry2Vw1oHjlnlz1HDuNdvU+KPSfs5Mzyn1/tSoooqaAqZ0hw7PaCq5U7y3qO9gvwJB9wqnSm0/UH0ln71KBm2sAAmYAE9vfS20/UH0ln71KbpParAWwSQBvLOp+lSgcqVt/aF2yqm1a3hO8kdmW2zg/WUD3096Zb9on1h/epe38bdyr6M9st8pmllj822Xjzz5f89KBK50puB49GYrqs6+uzratqer1SWOo1hWVpiYd21ti7bubq1ZzMQpDNOUZiwJhVMhQuuogsg/SkSMTtXGFpFu0QucgErE8FJ6xLQOtmXLmzFYGWTV2Jta67OMQLaAC2VymASV6wksZM9g0BAkmaC7Slv8AP3Po7X9V2tnplv2ifWH96Vt4u3v3+UT83a/SHzrtBRoqBtnHXw67hrZSFzAuo/WpIE/8PP8A/tIYTb2J31tLgtBbhCjgMuSXd8u8JAyjd8T1jbbgxADrqK5XH4vFLdu3Ld1DbBAS1KHN1EMxAIAbOD1yTOgEAnUu3saVB3VjNKggkgCBqwOeTmbQCBkGpLUHX0Vo9Mt+0T6w/vR6Zb9on1h/eg03NniS1t2tk6nLBU+KnSpuxsO772brAC805QAWMLrPKewVSxWNEfJvaLftPA+FR9nPftM2uHZXfM03MpkwCQQDyExH/alkrWMtYiJ1z3rev9/pbaz7s83QYbDKghRHxJ7yTqTW2tHplv2ifWH96PTLftE+sP71ciIiNQ1b230Vo9Mt+0T6w/vR6Zb9on1h/esjDZX5i19Gn9IpqlNkmbFoj2af0im6CbidlZ7mcuYzK2XXisD52WCBHqzrxjSlzsHqkbyZAGqysAMDpm4tmDEzqwnwtUUEyzstlBy3Bm3huCVlRMiIDDgGgGeAUcq1vsUnMTdPWYtAAC6xoRPWXjIPHMar0UC+Bwu7XLJOsyeJ5c/CmKKKAoorRjncISgltAo46kxPEaCZ48qDfRUMbSxAMmyTOTqhDIlnUy0xoApkDl+0CGsTiL0qqqNRbLNlJAzOA8Hhos8e2eAIoEumdvFm1a9Ea2rDEWGfeMyhkFwSgKKx6xyg/s5qvmoQxN4syvbYrvVCkBp0vafoDqhVDTqOPW10YtYvEEpNsLJEiCeNtzE6ZYZVEkcxwJoMG6L4QkncgSSSFZlEnicqkASddBxk86xborhDobR/iP8A9VYXcViZUqpKy+Ybs5jChhGogZsyjTUAa65q3HHYjQ7nvjXlbDnlxLSg7OOvCofh07Ql47d1K9ZlCgJEqVnmJETPbSXR7D5MPbGYnMA2vLMJgdwmtmysabqsSAMrZdP3VJ8YJKyNDlnnAz2R+YtfRp/SKmibooooCpfSLDG5aChivylv+ZgvwzT7qqUptP1B9JZ+9SgZtrAAkmABJ4mOdfSJr7RQYbpfmjyo3S/NHlWdFBhul+aPKjdL80eVZ0UGG6X5o8q+bhZnKsmBMCdJgfE+ZrZRQcjjMPj0Y7qbig3Sc26DHN1bYUBACF9cyRy46itW42hDiX0tXRbOWyMzkXMhOhgjqDURpJ4muzooOMCbStsTkF5ZYBTuhEG8VbMAsqRu1OkjqkD16+hNoBSGW4bioVUpuDbcqLgzsWVTnbqGAFExAAz12VFBC2Yl84m+bqsLJI3KkW4A3dqdV60595x+yKtbpfmjyrOpV+3iAWKHt5jXU5IBMAAQG0BIkiTEBS3S/NHlULo5tZsRdxaPh3tixf3dsvaZA6ZFhgWENLBjp+iUPMVuu28Xm6raaxwIgkRoYJIIMz+idNa3ol5esRmO8zMFyglTby8yAYaOJ4AUFDdL80eVG6X5o8qlFMWc3WA6z5R1TIyjLOnzsw7YiddK+XlxTK4BKkm6F9UEAyEMkaACCNCZ46a0FbdL80eVG6X5o8ql5cXLEFQJfKDGoOQLmgcB1zp+zPZT+zw4QZ5zSx1iYLEgHLpMRw0oGAKKKKAooooCiiigKKKKAooooFNrK5s3Ak5ipiOPfHY0cO+uds4faKbzK0gklc0MdWAgZnPVCksNVkiMq8+tooOW3u0zlIRBJEq2Q5dFnUPqpOftIhOIzU9j7OLbDFEdRfLkbz1Qqhyc2k6lQBoDqeFW6KDkmO1FkqoOaWykoQks3VBkEiCNe5e+r2yLdxVYXCT12yk6EjmY5AtmIHYRT9FBrv2syspJGYESOOoikuj2HCYe2AScyh9eWYTA7tao0psg/IWvo0/pFA3RRRQFTOkOF3loLmI+Ut8P2mC+/wBafcKp1N26bu7XdJnOdCR2ZSGHMcwBQULawAJJgASeOlZUqt+5GtrX98Uri8XiQyBLAKk9aWn7Dp460FSilt9c9l/MKUbF4nfBdwN3HHNr5zHuigqUUtvrnsv5xSdvF4nespsDdgaHNr58D4RQVaKW31z2X84pPC4vEm44ewAg9UhtfOddO4UFWilt9c9l/MKTwGLxLFt5YAgwIaPt4+NBVopXfXPZfzildn4vEtm3lgCDAho+2Z8edBUopU37nsv5xSuzsXiGB3lgAg6QY+BJ86CpRSu+uey/nFK7PxeJbNvLAEHSGj7SZ8aCpRSpvXPZfzildnYvEMDvLABnSGjTwJPnQVKKVa/cjS1r++KV2di8Qyk3bIBnSDGngSaCpRSpv3PZfzildnYvEMDvLABnSGj4EnzoHNo3HW1ca2ua4EYovawBgcRz76g29sYhWCizdu25X5VrZttlJOc5AuuTLwIUtmEA5SWtXb93KctmTBgZxxrTs/FYhkm5ZAaTwaNPAkx50C+yNoYi5cG8s7u21rMBDZs3VkNmAA9Y6cdPGMNiY/E3nc3LW6QW1yqQdXaS2rAHqwF4CdTqCIfxOIvBCUsgsBoCwrHB4m+UBezDHiAwHwPDwoIuC21jQtre4XMbhWSocZZJBDKVleAgkxHGntuYnEWnz2la4u7Y7sLpmzoo6ygtEOzR+z403jsVfCE27ILcgWB+AifOtljEXioLWYaBIzDjQc7hekWNjrYJmm5cgw6wu8YIpBSZ3eVs3A8NCdN9/buMQgHBF5ZR1M0RnZDxXQwA+ukHlxqxjcTfCEpZBblLA/Acayw2IvFFLWYYjUBhQSsNtnFG7bVsMcjmC8OoWIHBkkaSZaB1YEzI6OkcRiLwUlbMtGgLCscFir5QF7IDcwGA+BmKChRSGKxN4IxSyCwGgLD/AC4+FGDxN8oC9kBjxAYD4Hh4UD9FI4jEXgpK2QWjQFhWOCxN8oC9kBuYDAfAzFA5ftB1ZTMMCDHHURSXR/DhMPbAJOZQ5ntYT5Vsv4i8FJWzLQYBYcax2Hn3KC4mUqMsdy6AnsNA/RRRQFFFFAUUUUBRRRQFFFFAUUUUBRRRQFFFFAUUUUBRRRQc10+usLCKuIFhrl62uZme2r8WNo3rYJsZwIz+4akV86AY03LFxCbha1ee2c94YgCQr5UvgA3EAcCW6wIIOoror9hXUo6qynQqwBB8QdDXzDYdLahLaKijgqgKonXQDQa0G2iiigKKKKAooooCiiigKKKKAooooCiiigKKKKAooooCiiigKKKKD//Z"/>
          <p:cNvSpPr>
            <a:spLocks noChangeAspect="1" noChangeArrowheads="1"/>
          </p:cNvSpPr>
          <p:nvPr/>
        </p:nvSpPr>
        <p:spPr bwMode="auto">
          <a:xfrm>
            <a:off x="155575" y="-1538288"/>
            <a:ext cx="6638925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jesuswalk.com/moses/images/tabernacle-complex-diagram-1800x1166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8112521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Ark of the Covenant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00100" y="1447800"/>
            <a:ext cx="7543800" cy="5040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571" y="157571"/>
            <a:ext cx="5542857" cy="6542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Illustrations </a:t>
            </a: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Atonement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324600" cy="4525963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Animal skins-Gen 3:7, </a:t>
            </a:r>
            <a:r>
              <a:rPr lang="en-US" altLang="en-US" dirty="0" smtClean="0">
                <a:solidFill>
                  <a:schemeClr val="bg1"/>
                </a:solidFill>
              </a:rPr>
              <a:t>21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Abraham </a:t>
            </a:r>
            <a:r>
              <a:rPr lang="en-US" altLang="en-US" dirty="0" smtClean="0">
                <a:solidFill>
                  <a:schemeClr val="bg1"/>
                </a:solidFill>
              </a:rPr>
              <a:t>offering Isaac-Gen 22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Passover Lamb-</a:t>
            </a:r>
            <a:r>
              <a:rPr lang="en-US" altLang="en-US" dirty="0" err="1" smtClean="0">
                <a:solidFill>
                  <a:schemeClr val="bg1"/>
                </a:solidFill>
              </a:rPr>
              <a:t>Exod</a:t>
            </a:r>
            <a:r>
              <a:rPr lang="en-US" altLang="en-US" dirty="0" smtClean="0">
                <a:solidFill>
                  <a:schemeClr val="bg1"/>
                </a:solidFill>
              </a:rPr>
              <a:t> 12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Levitical offerings-Lev </a:t>
            </a:r>
            <a:r>
              <a:rPr lang="en-US" altLang="en-US" dirty="0" smtClean="0">
                <a:solidFill>
                  <a:schemeClr val="bg1"/>
                </a:solidFill>
              </a:rPr>
              <a:t>1-5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Day of Atonement-Lev </a:t>
            </a:r>
            <a:r>
              <a:rPr lang="en-US" altLang="en-US" dirty="0" smtClean="0">
                <a:solidFill>
                  <a:schemeClr val="bg1"/>
                </a:solidFill>
              </a:rPr>
              <a:t>16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b="1" u="sng" dirty="0" smtClean="0">
                <a:solidFill>
                  <a:srgbClr val="FFFF00"/>
                </a:solidFill>
              </a:rPr>
              <a:t>Red heifer-Num </a:t>
            </a:r>
            <a:r>
              <a:rPr lang="en-US" altLang="en-US" b="1" u="sng" dirty="0" smtClean="0">
                <a:solidFill>
                  <a:srgbClr val="FFFF00"/>
                </a:solidFill>
              </a:rPr>
              <a:t>19</a:t>
            </a:r>
            <a:endParaRPr lang="en-US" altLang="en-US" b="1" u="sng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581400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Atonement Review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4800" y="1524000"/>
            <a:ext cx="7696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the blood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 illustrations</a:t>
            </a:r>
            <a:endParaRPr lang="en-US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eaLnBrk="1" hangingPunct="1">
              <a:lnSpc>
                <a:spcPct val="90000"/>
              </a:lnSpc>
              <a:buFont typeface="Arial" panose="020B0604020202020204" pitchFamily="34" charset="0"/>
              <a:buAutoNum type="alphaUcPeriod"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600200"/>
            <a:ext cx="3720717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95400" y="2857500"/>
            <a:ext cx="5943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57250" indent="-85725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</a:t>
            </a:r>
            <a:r>
              <a:rPr lang="en-US" alt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Words</a:t>
            </a:r>
            <a:endParaRPr lang="en-US" altLang="en-US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828800"/>
            <a:ext cx="3200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Next </a:t>
            </a:r>
            <a:r>
              <a:rPr lang="en-US" altLang="en-US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Session</a:t>
            </a:r>
            <a:r>
              <a:rPr lang="en-US" altLang="en-US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en-US" altLang="en-US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 flipH="1">
            <a:off x="3657600" y="3810000"/>
            <a:ext cx="1807617" cy="24987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5406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9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Christ’s Atoning Death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4300" y="1143000"/>
            <a:ext cx="8915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Substitution-Isa </a:t>
            </a: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53:3-6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Illustrations</a:t>
            </a: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 serviceman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 sting</a:t>
            </a: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667000"/>
            <a:ext cx="4207954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9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Christ’s Atoning Death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4300" y="1143000"/>
            <a:ext cx="8915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Substitution-Isa </a:t>
            </a:r>
            <a:r>
              <a:rPr lang="en-US" alt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53:3-6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Illustrations</a:t>
            </a: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 serviceman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 sting</a:t>
            </a: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667000"/>
            <a:ext cx="4207954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9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Christ’s Atoning Death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4300" y="1143000"/>
            <a:ext cx="8915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Substitution-Isa </a:t>
            </a: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53:3-6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Illustrations</a:t>
            </a:r>
            <a:endParaRPr lang="en-US" altLang="en-US" sz="36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 serviceman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 sting</a:t>
            </a: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667000"/>
            <a:ext cx="4207954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9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Christ’s Atoning Death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4300" y="1143000"/>
            <a:ext cx="8915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Substitution-Isa </a:t>
            </a: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53:3-6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Illustrations</a:t>
            </a: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 serviceman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 sting</a:t>
            </a: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667000"/>
            <a:ext cx="4207954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5730</TotalTime>
  <Words>1771</Words>
  <Application>Microsoft Office PowerPoint</Application>
  <PresentationFormat>On-screen Show (4:3)</PresentationFormat>
  <Paragraphs>425</Paragraphs>
  <Slides>57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Soteriology Session 3</vt:lpstr>
      <vt:lpstr>Soteriology Overview</vt:lpstr>
      <vt:lpstr>Soteriology Overview</vt:lpstr>
      <vt:lpstr>III. Atonement Preview</vt:lpstr>
      <vt:lpstr>III. Atonement</vt:lpstr>
      <vt:lpstr>Christ’s Atoning Death</vt:lpstr>
      <vt:lpstr>Christ’s Atoning Death</vt:lpstr>
      <vt:lpstr>Christ’s Atoning Death</vt:lpstr>
      <vt:lpstr>Christ’s Atoning Death</vt:lpstr>
      <vt:lpstr>Christ’s Atoning Death</vt:lpstr>
      <vt:lpstr>III. Atonement</vt:lpstr>
      <vt:lpstr>Christ’s Atoning Death</vt:lpstr>
      <vt:lpstr>Christ’s Atoning Death</vt:lpstr>
      <vt:lpstr>Christ’s Atoning Death</vt:lpstr>
      <vt:lpstr>Christ’s Atoning Death</vt:lpstr>
      <vt:lpstr>Christ’s Atoning Death</vt:lpstr>
      <vt:lpstr>Christ’s Atoning Death</vt:lpstr>
      <vt:lpstr>III. Atonement</vt:lpstr>
      <vt:lpstr>Christ’s Atoning Death</vt:lpstr>
      <vt:lpstr>Christ’s Atoning Death</vt:lpstr>
      <vt:lpstr>Christ’s Atoning Death</vt:lpstr>
      <vt:lpstr>Christ’s Atoning Death</vt:lpstr>
      <vt:lpstr>III. Atonement</vt:lpstr>
      <vt:lpstr>Extent of the Atonement</vt:lpstr>
      <vt:lpstr>Extent of the Atonement</vt:lpstr>
      <vt:lpstr>Extent of the Atonement</vt:lpstr>
      <vt:lpstr>Extent of the Atonement</vt:lpstr>
      <vt:lpstr>Extent of the Atonement</vt:lpstr>
      <vt:lpstr>Extent of the Atonement</vt:lpstr>
      <vt:lpstr>Extent of the Atonement</vt:lpstr>
      <vt:lpstr>Extent of the Atonement</vt:lpstr>
      <vt:lpstr>Extent of the Atonement</vt:lpstr>
      <vt:lpstr>Extent of the Atonement</vt:lpstr>
      <vt:lpstr>Extent of the Atonement</vt:lpstr>
      <vt:lpstr>III. Atonement</vt:lpstr>
      <vt:lpstr>Finality of the Atonement</vt:lpstr>
      <vt:lpstr>Finality of the Atonement</vt:lpstr>
      <vt:lpstr>Tabernacle Diagram</vt:lpstr>
      <vt:lpstr>Finality of the Atonement</vt:lpstr>
      <vt:lpstr>Finality of the Atonement</vt:lpstr>
      <vt:lpstr>Finality of the Atonement</vt:lpstr>
      <vt:lpstr>Slide 42</vt:lpstr>
      <vt:lpstr>Romans 4:4-5</vt:lpstr>
      <vt:lpstr>III. Atonement</vt:lpstr>
      <vt:lpstr>Illustrations of the Atonement</vt:lpstr>
      <vt:lpstr>Illustrations of the Atonement</vt:lpstr>
      <vt:lpstr>Illustrations of the Atonement</vt:lpstr>
      <vt:lpstr>Illustrations of the Atonement</vt:lpstr>
      <vt:lpstr>Illustrations of the Atonement</vt:lpstr>
      <vt:lpstr>Slide 50</vt:lpstr>
      <vt:lpstr>Illustrations of the Atonement</vt:lpstr>
      <vt:lpstr>Tabernacle Diagram</vt:lpstr>
      <vt:lpstr>Ark of the Covenant</vt:lpstr>
      <vt:lpstr>Slide 54</vt:lpstr>
      <vt:lpstr>Illustrations of the Atonement</vt:lpstr>
      <vt:lpstr>III. Atonement Review</vt:lpstr>
      <vt:lpstr>Soteriology Overview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Soteriology</dc:title>
  <dc:creator>Andy</dc:creator>
  <cp:lastModifiedBy>Andy Woods</cp:lastModifiedBy>
  <cp:revision>234</cp:revision>
  <dcterms:created xsi:type="dcterms:W3CDTF">2010-07-12T13:39:06Z</dcterms:created>
  <dcterms:modified xsi:type="dcterms:W3CDTF">2016-01-19T21:34:34Z</dcterms:modified>
</cp:coreProperties>
</file>