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614" r:id="rId2"/>
    <p:sldId id="564" r:id="rId3"/>
    <p:sldId id="565" r:id="rId4"/>
    <p:sldId id="615" r:id="rId5"/>
    <p:sldId id="568" r:id="rId6"/>
    <p:sldId id="618" r:id="rId7"/>
    <p:sldId id="617" r:id="rId8"/>
    <p:sldId id="619" r:id="rId9"/>
    <p:sldId id="571" r:id="rId10"/>
    <p:sldId id="620" r:id="rId11"/>
    <p:sldId id="634" r:id="rId12"/>
    <p:sldId id="635" r:id="rId13"/>
    <p:sldId id="636" r:id="rId14"/>
    <p:sldId id="637" r:id="rId15"/>
    <p:sldId id="578" r:id="rId16"/>
    <p:sldId id="638" r:id="rId17"/>
    <p:sldId id="639" r:id="rId18"/>
    <p:sldId id="641" r:id="rId19"/>
    <p:sldId id="642" r:id="rId20"/>
    <p:sldId id="583" r:id="rId21"/>
    <p:sldId id="640" r:id="rId22"/>
    <p:sldId id="643" r:id="rId23"/>
    <p:sldId id="631" r:id="rId24"/>
    <p:sldId id="644" r:id="rId25"/>
    <p:sldId id="645" r:id="rId26"/>
    <p:sldId id="646" r:id="rId27"/>
    <p:sldId id="590" r:id="rId28"/>
    <p:sldId id="648" r:id="rId29"/>
    <p:sldId id="647" r:id="rId30"/>
    <p:sldId id="649" r:id="rId31"/>
    <p:sldId id="594" r:id="rId32"/>
    <p:sldId id="650" r:id="rId33"/>
    <p:sldId id="597" r:id="rId34"/>
    <p:sldId id="651" r:id="rId35"/>
    <p:sldId id="652" r:id="rId36"/>
    <p:sldId id="653" r:id="rId37"/>
    <p:sldId id="654" r:id="rId38"/>
    <p:sldId id="655" r:id="rId39"/>
    <p:sldId id="656" r:id="rId40"/>
    <p:sldId id="657" r:id="rId41"/>
    <p:sldId id="658" r:id="rId42"/>
    <p:sldId id="604" r:id="rId43"/>
    <p:sldId id="659" r:id="rId44"/>
    <p:sldId id="660" r:id="rId45"/>
    <p:sldId id="608" r:id="rId46"/>
    <p:sldId id="661" r:id="rId47"/>
    <p:sldId id="662" r:id="rId48"/>
    <p:sldId id="610" r:id="rId49"/>
    <p:sldId id="663" r:id="rId50"/>
    <p:sldId id="665" r:id="rId51"/>
    <p:sldId id="664" r:id="rId52"/>
    <p:sldId id="667" r:id="rId53"/>
    <p:sldId id="613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  <a:srgbClr val="00CCFF"/>
    <a:srgbClr val="FFFFFF"/>
    <a:srgbClr val="000066"/>
    <a:srgbClr val="000099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77" autoAdjust="0"/>
  </p:normalViewPr>
  <p:slideViewPr>
    <p:cSldViewPr>
      <p:cViewPr varScale="1">
        <p:scale>
          <a:sx n="89" d="100"/>
          <a:sy n="89" d="100"/>
        </p:scale>
        <p:origin x="21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5CB66D-BD9A-45C6-A029-C88554A17EE1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2DF569-FB1B-4D6D-88E9-C802FE5D6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51911F-5FD4-45BD-AE09-90F910C9B02F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6CAAF6-ADD1-4A1F-A4B9-6880554EF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FDF370-5B17-48A8-9185-C4FE029F2F51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what does “that” or “this” refer? Since it is a neuter pronoun </a:t>
            </a:r>
            <a:r>
              <a:rPr lang="en-US" b="1" dirty="0" smtClean="0"/>
              <a:t>it evidently does not refer to “grace” or “faith” both of which are feminine in gender in the Greek text</a:t>
            </a:r>
            <a:r>
              <a:rPr lang="en-US" dirty="0" smtClean="0"/>
              <a:t>. Probably it refers to the whole preceding clause that describes salvation (cf. 1:15; 3:1). Salvation is the gift of God.</a:t>
            </a:r>
            <a:r>
              <a:rPr lang="en-US" baseline="0" dirty="0" smtClean="0"/>
              <a:t>  </a:t>
            </a:r>
            <a:r>
              <a:rPr lang="en-US" dirty="0" smtClean="0"/>
              <a:t>Constable, T. (2003). Tom Constable’s Expository Notes on the Bible (</a:t>
            </a:r>
            <a:r>
              <a:rPr lang="en-US" dirty="0" err="1" smtClean="0"/>
              <a:t>Eph</a:t>
            </a:r>
            <a:r>
              <a:rPr lang="en-US" dirty="0" smtClean="0"/>
              <a:t> 2:8). </a:t>
            </a:r>
            <a:r>
              <a:rPr lang="en-US" dirty="0" err="1" smtClean="0"/>
              <a:t>Galaxie</a:t>
            </a:r>
            <a:r>
              <a:rPr lang="en-US" dirty="0" smtClean="0"/>
              <a:t> Software.</a:t>
            </a:r>
          </a:p>
          <a:p>
            <a:endParaRPr lang="en-US" dirty="0" smtClean="0"/>
          </a:p>
          <a:p>
            <a:r>
              <a:rPr lang="en-US" sz="1200" b="1" dirty="0" smtClean="0"/>
              <a:t>More plausible is the…view, viz., that </a:t>
            </a:r>
            <a:r>
              <a:rPr lang="el-GR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τοῦτο</a:t>
            </a:r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refers to the concept of a grace-by-faith salvation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 we have seen,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τοῦτο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regularly takes a conceptual antecedent. Whether faith is seen as a gift here or anywhere else in the NT is not addressed by this.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53     </a:t>
            </a:r>
          </a:p>
          <a:p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(</a:t>
            </a:r>
            <a:r>
              <a:rPr lang="en-US" sz="1100" b="0" i="0" u="none" strike="noStrike" baseline="30000" dirty="0" smtClean="0"/>
              <a:t>53</a:t>
            </a:r>
            <a:r>
              <a:rPr lang="en-US" sz="1200" b="0" i="0" u="none" strike="noStrike" baseline="0" dirty="0" smtClean="0"/>
              <a:t> On an exegetical level, I am inclined to agree with Lincoln that “in Paul’s thinking faith can never be viewed as a meritorious work because in connection with justification he always contrasts faith with works of the law (cf. Gal 2:16; 3:2–5, 9, 10; Rom 3:27, 28)” (A. T. Lincoln, </a:t>
            </a:r>
            <a:r>
              <a:rPr lang="en-US" sz="1200" b="0" i="1" u="none" strike="noStrike" baseline="0" dirty="0" smtClean="0"/>
              <a:t>Ephesians</a:t>
            </a:r>
            <a:r>
              <a:rPr lang="en-US" sz="1200" b="0" i="0" u="none" strike="noStrike" baseline="0" dirty="0" smtClean="0"/>
              <a:t> [WBC] 111). If faith is not meritorious, but is instead the </a:t>
            </a:r>
            <a:r>
              <a:rPr lang="en-US" sz="1200" b="0" i="1" u="none" strike="noStrike" baseline="0" dirty="0" smtClean="0"/>
              <a:t>reception</a:t>
            </a:r>
            <a:r>
              <a:rPr lang="en-US" sz="1200" b="0" i="0" u="none" strike="noStrike" baseline="0" dirty="0" smtClean="0"/>
              <a:t> of the gift of salvation, then it is not a gift per se. Such a view does not preclude the notion that for faith to save, the Spirit of God must initiate the conversion process.  </a:t>
            </a:r>
            <a:r>
              <a:rPr lang="en-US" b="0" i="0" u="none" strike="noStrike" baseline="0" dirty="0" smtClean="0"/>
              <a:t> Wallace, D. B. (1996). </a:t>
            </a:r>
            <a:r>
              <a:rPr lang="en-US" b="0" i="1" u="none" strike="noStrike" baseline="0" dirty="0" smtClean="0"/>
              <a:t>Greek Grammar beyond the Basics: An Exegetical Syntax of the New Testament</a:t>
            </a:r>
            <a:r>
              <a:rPr lang="en-US" b="0" i="0" u="none" strike="noStrike" baseline="0" dirty="0" smtClean="0"/>
              <a:t> (p. 335). Grand Rapids, MI: Zondervan.)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CAAF6-ADD1-4A1F-A4B9-6880554EFCC2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31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6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715B-B684-43CC-8C64-B61C94215F5D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E0B8-9F60-4048-B105-8887EF316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01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003A-0C19-4603-8D13-5739629E01B2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2F54-E34F-4A08-BE02-4C5F51A6F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4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081A-6350-412E-995A-C22BE8B4AB16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0298-CB8E-4A11-A6BA-6658D4C9F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08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33DF-0EE4-40FE-B09B-D3484C6EB3DF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56F5-5E93-47D1-B1A3-E678194BC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58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B46E-A7AB-40D3-9EBB-A3D4156AF76B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D037-37CF-4746-B046-7744609F0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21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4874-5C76-43C3-9F0F-3C2B8A2FD737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140A-CB23-4DF5-B380-574465E0B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28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054F-30EF-414B-979C-F3D27C571A78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1A56-6BA5-4EF4-AE6E-4B7E73315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83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48B8-B8BC-4BF8-8DB0-8C6A4906B474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A3F3-2789-4DBF-92CA-32AF01B2D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0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97EE-B804-4546-B123-D092BDC4C92E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E788-3C1E-4322-8553-F3B4C7086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78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9B1B-6534-4491-A593-28246C6B9D95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E630-9A72-452C-8AF9-38F0545DC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32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5B563-3F22-4731-AC79-DA6FA3F3BE5C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3F1083-A0A1-40DA-BE8C-0E73FAD27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124200" y="685800"/>
            <a:ext cx="2895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</a:t>
            </a:r>
            <a:b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</a:t>
            </a:r>
            <a:r>
              <a:rPr lang="en-US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en-US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467600" cy="1752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Dr. Andy Woods</a:t>
            </a:r>
          </a:p>
          <a:p>
            <a:pPr eaLnBrk="1" hangingPunct="1"/>
            <a:endParaRPr lang="en-US" altLang="en-US" sz="2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dirty="0" smtClean="0">
                <a:solidFill>
                  <a:schemeClr val="bg1"/>
                </a:solidFill>
              </a:rPr>
              <a:t>Senior Pastor – Sugar Land Bible Church</a:t>
            </a:r>
          </a:p>
          <a:p>
            <a:pPr eaLnBrk="1" hangingPunct="1"/>
            <a:r>
              <a:rPr lang="en-US" altLang="en-US" sz="2000" dirty="0" smtClean="0">
                <a:solidFill>
                  <a:schemeClr val="bg1"/>
                </a:solidFill>
              </a:rPr>
              <a:t>Professor </a:t>
            </a:r>
            <a:r>
              <a:rPr lang="en-US" altLang="en-US" sz="2000" dirty="0" smtClean="0">
                <a:solidFill>
                  <a:schemeClr val="bg1"/>
                </a:solidFill>
              </a:rPr>
              <a:t>of Bible &amp; Theology – College of Biblical Studies 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2362200"/>
            <a:ext cx="1311275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Election vs. Freewill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981200" y="1524000"/>
            <a:ext cx="5181600" cy="3200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and uses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Totality of God’s character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responsibility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teaches both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2" descr="http://www.stjohnshighton.org.au/edit/springschool/GODSSOVEREIGNTY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724400"/>
            <a:ext cx="34766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189038"/>
            <a:ext cx="8686800" cy="5364162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Pre-temporal choice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Unconditional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6:44, 65, 69-70; 15:16; Matt 16:15-17; Acts 13:48; 16:14; Rom 8:28-30; 9:6-24; Rev 13:8; 17:8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1:4-5; Gal 1:15-16; Rom 16:13; 2 John 1, 13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– 1 Pet 1:1-2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included 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John 13:18; Rom 9:22; 1 Pet 2:8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 election = good works – Jer. 1:4-5; Acts 9:15-16; Gal 1:15-16; </a:t>
            </a:r>
            <a:r>
              <a:rPr lang="en-US" alt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2:10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81250" y="274638"/>
            <a:ext cx="43815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3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Divine Sovereignty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63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189038"/>
            <a:ext cx="8686800" cy="5364162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Pre-temporal choice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Unconditional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6:44, 65, 69-70; 15:16; Matt 16:15-17; Acts 13:48; 16:14; Rom 8:28-30; 9:6-24; Rev 13:8; 17:8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1:4-5; Gal 1:15-16; Rom 16:13; 2 John 1, 13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– 1 Pet 1:1-2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included 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John 13:18; Rom 9:22; 1 Pet 2:8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 election = good works – Jer. 1:4-5; Acts 9:15-16; Gal 1:15-16; </a:t>
            </a:r>
            <a:r>
              <a:rPr lang="en-US" alt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2:10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81250" y="274638"/>
            <a:ext cx="43815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3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Divine Sovereignty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349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189038"/>
            <a:ext cx="8686800" cy="5364162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Pre-temporal choice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Unconditional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6:44, 65, 69-70; 15:16; Matt 16:15-17; Acts 13:48; 16:14; Rom 8:28-30; 9:6-24; Rev 13:8; 17:8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1:4-5; Gal 1:15-16; Rom 16:13; 2 John 1, 13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– 1 Pet 1:1-2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included 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John 13:18; Rom 9:22; 1 Pet 2:8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 election = good works – Jer. 1:4-5; Acts 9:15-16; Gal 1:15-16; </a:t>
            </a:r>
            <a:r>
              <a:rPr lang="en-US" alt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2:10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81250" y="274638"/>
            <a:ext cx="43815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3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Divine Sovereignty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430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189038"/>
            <a:ext cx="8686800" cy="5364162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Pre-temporal choice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Unconditional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6:44, 65, 69-70; 15:16; Matt 16:15-17; Acts 13:48; 16:14; Rom 8:28-30; 9:6-24; Rev 13:8; 17:8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1:4-5; Gal 1:15-16; Rom 16:13; 2 John 1, 13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– 1 Pet 1:1-2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included 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John 13:18; Rom 9:22; 1 Pet 2:8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 election = good works – Jer. 1:4-5; Acts 9:15-16; Gal 1:15-16; </a:t>
            </a:r>
            <a:r>
              <a:rPr lang="en-US" alt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2:10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81250" y="274638"/>
            <a:ext cx="43815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3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Divine Sovereignty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454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81001" y="762000"/>
            <a:ext cx="8686799" cy="457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189038"/>
            <a:ext cx="8686800" cy="5364162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Pre-temporal choice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Unconditional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6:44, 65, 69-70; 15:16; Matt 16:15-17; Acts 13:48; 16:14; Rom 8:28-30; 9:6-24; Rev 13:8; 17:8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1:4-5; Gal 1:15-16; Rom 16:13; 2 John 1, 13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– 1 Pet 1:1-2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included 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John 13:18; Rom 9:22; 1 Pet 2:8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 election = good works – Jer. 1:4-5; Acts 9:15-16; Gal 1:15-16; </a:t>
            </a:r>
            <a:r>
              <a:rPr lang="en-US" alt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2:10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81250" y="274638"/>
            <a:ext cx="43815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3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Divine Sovereignty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865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189038"/>
            <a:ext cx="8686800" cy="5364162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Pre-temporal choice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Unconditional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6:44, 65, 69-70; 15:16; Matt 16:15-17; Acts 13:48; 16:14; Rom 8:28-30; 9:6-24; Rev 13:8; 17:8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1:4-5; Gal 1:15-16; Rom 16:13; 2 John 1, 13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– 1 Pet 1:1-2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included 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John 13:18; Rom 9:22; 1 Pet 2:8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 election = good works – Jer. 1:4-5; Acts 9:15-16; Gal 1:15-16; </a:t>
            </a:r>
            <a:r>
              <a:rPr lang="en-US" alt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2:10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81250" y="274638"/>
            <a:ext cx="43815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3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Divine Sovereignty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100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189038"/>
            <a:ext cx="8686800" cy="5364162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Pre-temporal choice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Unconditional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6:44, 65, 69-70; 15:16; Matt 16:15-17; Acts 13:48; 16:14; Rom 8:28-30; 9:6-24; Rev 13:8; 17:8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– </a:t>
            </a:r>
            <a:r>
              <a:rPr lang="en-US" altLang="en-US" sz="26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1:4-5; Gal 1:15-16; Rom 16:13; 2 John 1, 13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– 1 Pet 1:1-2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included 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John 13:18; Rom 9:22; 1 Pet 2:8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 election = good works – Jer. 1:4-5; Acts 9:15-16; Gal 1:15-16; </a:t>
            </a:r>
            <a:r>
              <a:rPr lang="en-US" alt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2:10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81250" y="274638"/>
            <a:ext cx="43815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3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Divine Sovereignty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11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189038"/>
            <a:ext cx="8686800" cy="5364162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Pre-temporal choice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Unconditional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6:44, 65, 69-70; 15:16; Matt 16:15-17; Acts 13:48; 16:14; Rom 8:28-30; 9:6-24; Rev 13:8; 17:8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– </a:t>
            </a:r>
            <a:r>
              <a:rPr lang="en-US" alt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1:4-5; Gal 1:15-16; Rom 16:13; 2 John 1, 13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– 1 Pet 1:1-2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included 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John 13:18; Rom 9:22; 1 Pet 2:8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 election = good works – Jer. 1:4-5; Acts 9:15-16; Gal 1:15-16; </a:t>
            </a:r>
            <a:r>
              <a:rPr lang="en-US" alt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2:10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81250" y="274638"/>
            <a:ext cx="43815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3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Divine Sovereignty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255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0" y="1600200"/>
            <a:ext cx="64770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18294"/>
            <a:ext cx="8629650" cy="622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7"/>
          <p:cNvSpPr>
            <a:spLocks noChangeArrowheads="1"/>
          </p:cNvSpPr>
          <p:nvPr/>
        </p:nvSpPr>
        <p:spPr bwMode="auto">
          <a:xfrm>
            <a:off x="5105400" y="1447800"/>
            <a:ext cx="3733800" cy="17526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189038"/>
            <a:ext cx="8686800" cy="5364162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Pre-temporal choice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Unconditional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6:44, 65, 69-70; 15:16; Matt 16:15-17; Acts 13:48; 16:14; Rom 8:28-30; 9:6-24; Rev 13:8; 17:8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1:4-5; Gal 1:15-16; Rom 16:13; 2 John 1, 13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– 1 Pet 1:1-2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included </a:t>
            </a: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John 13:18; Rom 9:22; 1 Pet 2:8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 election = good works – Jer. 1:4-5; Acts 9:15-16; Gal 1:15-16; </a:t>
            </a:r>
            <a:r>
              <a:rPr lang="en-US" alt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2:10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81250" y="274638"/>
            <a:ext cx="43815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3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Divine Sovereignty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567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189038"/>
            <a:ext cx="8686800" cy="5364162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Pre-temporal choice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Unconditional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6:44, 65, 69-70; 15:16; Matt 16:15-17; Acts 13:48; 16:14; Rom 8:28-30; 9:6-24; Rev 13:8; 17:8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altLang="en-US" sz="2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1:4-5; Gal 1:15-16; Rom 16:13; 2 John 1, 13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– 1 Pet 1:1-2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not included – John 13:18; Rom 9:22; 1 Pet 2:8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 election = good works – Jer. 1:4-5; Acts 9:15-16; Gal 1:15-16; </a:t>
            </a:r>
            <a:r>
              <a:rPr lang="en-US" altLang="en-US" sz="26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2:10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81250" y="274638"/>
            <a:ext cx="43815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3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Divine Sovereignty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463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Election vs. Freewill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981200" y="1524000"/>
            <a:ext cx="5181600" cy="3200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and uses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Totality of God’s character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responsibility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teaches both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6" name="Picture 2" descr="http://www.stjohnshighton.org.au/edit/springschool/GODSSOVEREIGNTY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724400"/>
            <a:ext cx="34766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057400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responsibility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15:6; John 3:16; Acts 16:30-31; 17:30; Rev 22:17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Humanity as image bearers of God (Gen 1:26-27; 2:16-17; 9:6; Jas 3:9)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47244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4"/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Human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responsibility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0"/>
            <a:ext cx="4572000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612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2057400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responsibility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15:6; John 3:16; Acts 16:30-31; 17:30; Rev 22:17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Humanity as image bearers of God (Gen 1:26-27; 2:16-17; 9:6; Jas 3:9)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47244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4"/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Human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responsibility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0"/>
            <a:ext cx="4572000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292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057400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responsibility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15:6; John 3:16; Acts 16:30-31; 17:30; Rev 22:17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Humanity as image bearers of God (Gen 1:26-27; 2:16-17; 9:6; Jas 3:9)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47244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4"/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Human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responsibility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0"/>
            <a:ext cx="4572000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251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76400"/>
            <a:ext cx="6629400" cy="4724400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15:6-Then he </a:t>
            </a:r>
            <a:r>
              <a:rPr lang="en-US" altLang="en-US" sz="28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believed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LORD; and He reckoned it to him as righteousness.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3:16-For God so loved the world, that He gave His only begotten Son, that whoever 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believes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Him shall not perish, but have eternal life.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16:30-31-"Sirs, what must I do to be saved?" They said, "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Lord Jesus, and you will be saved..."</a:t>
            </a:r>
          </a:p>
        </p:txBody>
      </p:sp>
      <p:pic>
        <p:nvPicPr>
          <p:cNvPr id="33795" name="Picture 2" descr="http://4.bp.blogspot.com/-JXH-bqfBcWE/TgJAJNX1UjI/AAAAAAAAAVA/qgy871X7QgQ/s1600/A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1847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0075" y="274638"/>
            <a:ext cx="7943850" cy="1096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1963" indent="-461963" eaLnBrk="1" hangingPunct="1">
              <a:buFont typeface="+mj-lt"/>
              <a:buAutoNum type="alphaUcPeriod" startAt="4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Human responsibility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– GOD’S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CONDITION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JUSTIFICATION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2057400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responsibility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15:6; John 3:16; Acts 16:30-31; 17:30; Rev 22:17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Humanity as image bearers of God (Gen 1:26-27; 2:16-17; 9:6; Jas 3:9)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47244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4"/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Human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responsibility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0"/>
            <a:ext cx="4572000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001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057400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responsibility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15:6; John 3:16; Acts 16:30-31; 17:30; Rev 22:17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Humanity as image bearers of God (Gen 1:26-27; 2:16-17; 9:6; Jas 3:9)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47244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4"/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Human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responsibility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0"/>
            <a:ext cx="4572000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911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Election vs. Freewill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981200" y="1524000"/>
            <a:ext cx="5181600" cy="3200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and uses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Totality of God’s character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responsibility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teaches both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2" descr="http://www.stjohnshighton.org.au/edit/springschool/GODSSOVEREIGNTY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724400"/>
            <a:ext cx="34766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Election vs. Freewill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981200" y="1524000"/>
            <a:ext cx="5181600" cy="3200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and uses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Totality of God’s character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responsibility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teaches both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6" name="Picture 2" descr="http://www.stjohnshighton.org.au/edit/springschool/GODSSOVEREIGNTY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724400"/>
            <a:ext cx="34766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72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are biblically true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13:18; Acts 2:23 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Ryrie 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Survey of Bible Doctrine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118- “There are unsaved elect people alive today, though the elect are now lost and will not be saved until they believe.”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Giesler’s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“Chosen But Free”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Ironside’s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two signs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Husband and wife analogy (Eph. 5:22-33)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use the free moral choices of His creatures to accomplish His sovereign plan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74637"/>
            <a:ext cx="5638800" cy="868363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5"/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Bible teaches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both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are biblically true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13:18; Acts 2:23 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Ryrie 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Survey of Bible Doctrine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118- “There are unsaved elect people alive today, though the elect are now lost and will not be saved until they believe.”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Giesler’s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“Chosen But Free”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Ironside’s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two signs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Husband and wife analogy (Eph. 5:22-33)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use the free moral choices of His creatures to accomplish His sovereign plan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74637"/>
            <a:ext cx="5638800" cy="868363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5"/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Bible teaches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both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255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3562350" y="265113"/>
            <a:ext cx="2019300" cy="801687"/>
          </a:xfrm>
        </p:spPr>
        <p:txBody>
          <a:bodyPr lIns="92075" tIns="46038" rIns="92075" bIns="46038"/>
          <a:lstStyle/>
          <a:p>
            <a:r>
              <a:rPr lang="en-US" altLang="en-US" sz="36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Acts 2:23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3048000" y="1752600"/>
            <a:ext cx="5715000" cy="3505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r>
              <a:rPr lang="en-US" sz="3600" dirty="0" smtClean="0">
                <a:solidFill>
                  <a:schemeClr val="bg1"/>
                </a:solidFill>
              </a:rPr>
              <a:t>this </a:t>
            </a:r>
            <a:r>
              <a:rPr lang="en-US" sz="3600" i="1" dirty="0" smtClean="0">
                <a:solidFill>
                  <a:schemeClr val="bg1"/>
                </a:solidFill>
              </a:rPr>
              <a:t>Man</a:t>
            </a:r>
            <a:r>
              <a:rPr lang="en-US" sz="3600" dirty="0" smtClean="0">
                <a:solidFill>
                  <a:schemeClr val="bg1"/>
                </a:solidFill>
              </a:rPr>
              <a:t>, delivered over by the </a:t>
            </a:r>
            <a:r>
              <a:rPr lang="en-US" sz="3600" b="1" dirty="0" smtClean="0">
                <a:solidFill>
                  <a:srgbClr val="FFFFCC"/>
                </a:solidFill>
              </a:rPr>
              <a:t>predetermined plan</a:t>
            </a:r>
            <a:r>
              <a:rPr lang="en-US" sz="3600" dirty="0" smtClean="0">
                <a:solidFill>
                  <a:srgbClr val="FFFFCC"/>
                </a:solidFill>
              </a:rPr>
              <a:t> and </a:t>
            </a:r>
            <a:r>
              <a:rPr lang="en-US" sz="3600" b="1" dirty="0" smtClean="0">
                <a:solidFill>
                  <a:srgbClr val="FFFFCC"/>
                </a:solidFill>
              </a:rPr>
              <a:t>foreknowledge</a:t>
            </a:r>
            <a:r>
              <a:rPr lang="en-US" sz="3600" dirty="0" smtClean="0">
                <a:solidFill>
                  <a:srgbClr val="FFFFCC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of God, </a:t>
            </a:r>
            <a:r>
              <a:rPr lang="en-US" sz="3600" b="1" dirty="0">
                <a:solidFill>
                  <a:srgbClr val="FFFFCC"/>
                </a:solidFill>
              </a:rPr>
              <a:t>you nailed</a:t>
            </a:r>
            <a:r>
              <a:rPr lang="en-US" sz="3600" dirty="0" smtClean="0">
                <a:solidFill>
                  <a:schemeClr val="bg1"/>
                </a:solidFill>
              </a:rPr>
              <a:t> to a cross by the hands of godless men and put </a:t>
            </a:r>
            <a:r>
              <a:rPr lang="en-US" sz="3600" i="1" dirty="0" smtClean="0">
                <a:solidFill>
                  <a:schemeClr val="bg1"/>
                </a:solidFill>
              </a:rPr>
              <a:t>Him</a:t>
            </a:r>
            <a:r>
              <a:rPr lang="en-US" sz="3600" dirty="0" smtClean="0">
                <a:solidFill>
                  <a:schemeClr val="bg1"/>
                </a:solidFill>
              </a:rPr>
              <a:t> to death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40964" name="Picture 2" descr="https://s-media-cache-ak0.pinimg.com/236x/01/21/77/012177d0265fd9aba7310f3415881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2479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biblically true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13:18; Acts 2:23 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Ryrie</a:t>
            </a:r>
            <a:r>
              <a:rPr lang="en-US" altLang="en-U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Survey of Bible Doctrine </a:t>
            </a:r>
            <a:r>
              <a:rPr lang="en-US" altLang="en-US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 – </a:t>
            </a: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are unsaved elect people alive today, though the elect are now lost and will not be saved until they believe.</a:t>
            </a: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Giesler’s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“Chosen But Free”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Ironside’s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two signs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Husband and wife analogy (Eph. 5:22-33)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use the free moral choices of His creatures to accomplish His sovereign plan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74637"/>
            <a:ext cx="5638800" cy="868363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5"/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Bible teaches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both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217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biblically true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13:18; Acts 2:23 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Ryrie A Survey of Bible Doctrine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 –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are unsaved elect people alive today, though the elect are now lost and will not be saved until they believe.”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Giesler’s</a:t>
            </a: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“Chosen But Free</a:t>
            </a: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Ironside’s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two signs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Husband and wife analogy (Eph. 5:22-33)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use the free moral choices of His creatures to accomplish His sovereign plan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74637"/>
            <a:ext cx="5638800" cy="868363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5"/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Bible teaches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both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42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biblically true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13:18; Acts 2:23 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Ryrie A Survey of Bible Doctrine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 –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are unsaved elect people alive today, though the elect are now lost and will not be saved until they believe.”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Giesler’s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“Chosen But Free”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A. </a:t>
            </a:r>
            <a:r>
              <a:rPr lang="en-US" altLang="en-US" b="1" u="sng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Ironside’s</a:t>
            </a:r>
            <a:r>
              <a:rPr lang="en-US" altLang="en-US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signs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Husband and wife analogy (Eph. 5:22-33)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use the free moral choices of His creatures to accomplish His sovereign plan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74637"/>
            <a:ext cx="5638800" cy="868363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5"/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Bible teaches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both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47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lvl="1"/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A. </a:t>
            </a:r>
            <a:r>
              <a:rPr lang="en-US" altLang="en-US" sz="36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Ironside’s</a:t>
            </a: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Two Signs</a:t>
            </a:r>
            <a:endParaRPr lang="en-US" sz="3600" dirty="0">
              <a:solidFill>
                <a:srgbClr val="00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6200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3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biblically true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13:18; Acts 2:23 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Ryrie A Survey of Bible Doctrine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 –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are unsaved elect people alive today, though the elect are now lost and will not be saved until they believe.”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Giesler’s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“Chosen But Free”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A.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Ironside’s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signs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Husband and wife analogy (Eph. 5:22-33)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use the free moral choices of His creatures to accomplish His sovereign plan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74637"/>
            <a:ext cx="5638800" cy="868363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5"/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Bible teaches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both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26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Husband and </a:t>
            </a: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Wife Analogy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143" y="2144008"/>
            <a:ext cx="3285714" cy="36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" y="316739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 chose </a:t>
            </a:r>
            <a:r>
              <a:rPr lang="en-US" sz="2800" b="1" i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her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.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316739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 chose </a:t>
            </a:r>
            <a:r>
              <a:rPr lang="en-US" sz="2800" b="1" i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him</a:t>
            </a: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.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4272" y="6019800"/>
            <a:ext cx="3395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We 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chose </a:t>
            </a:r>
            <a:r>
              <a:rPr lang="en-US" sz="2800" b="1" i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each other</a:t>
            </a: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.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8950" y="1238351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Who chose Whom?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2563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Election vs. Freewill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981200" y="1524000"/>
            <a:ext cx="5181600" cy="3200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and uses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Totality of God’s character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responsibility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teaches both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2" descr="http://www.stjohnshighton.org.au/edit/springschool/GODSSOVEREIGNTY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724400"/>
            <a:ext cx="34766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biblically true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13:18; Acts 2:23 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Ryrie A Survey of Bible Doctrine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 –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are unsaved elect people alive today, though the elect are now lost and will not be saved until they believe.”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Giesler’s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“Chosen But Free”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A.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Ironside’s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signs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Husband and wife analogy (Eph. 5:22-33)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use the free moral choices of His creatures to accomplish His sovereign plan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74637"/>
            <a:ext cx="5638800" cy="868363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5"/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Bible teaches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both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392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Election vs. Freewill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981200" y="1524000"/>
            <a:ext cx="5181600" cy="3200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and uses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Totality of God’s character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responsibility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teaches both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6" name="Picture 2" descr="http://www.stjohnshighton.org.au/edit/springschool/GODSSOVEREIGNTY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724400"/>
            <a:ext cx="34766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1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686800" cy="4525963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one set of texts to rewrite another set of texts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Regeneration precedes faith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Prescience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(ē-)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ən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(t)s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election to remove human responsibility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4114800" cy="868363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6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Extremes </a:t>
            </a: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avoid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686800" cy="4525963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one set of texts to rewrite another set of texts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Regeneration precedes faith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Prescience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(ē-)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ən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(t)s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election to remove human responsibility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4114800" cy="868363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6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Extremes </a:t>
            </a: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avoid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148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686800" cy="4525963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one set of texts to rewrite another set of texts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Regeneration precedes faith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Prescience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(ē-)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ən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(t)s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election to remove human responsibility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4114800" cy="868363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6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Extremes </a:t>
            </a: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avoid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710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2095500" y="265113"/>
            <a:ext cx="4953000" cy="801687"/>
          </a:xfrm>
        </p:spPr>
        <p:txBody>
          <a:bodyPr lIns="92075" tIns="46038" rIns="92075" bIns="46038"/>
          <a:lstStyle/>
          <a:p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2:8-9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3048000" y="1752600"/>
            <a:ext cx="5715000" cy="342900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r>
              <a:rPr lang="en-US" sz="3600" dirty="0" smtClean="0">
                <a:solidFill>
                  <a:schemeClr val="bg1"/>
                </a:solidFill>
              </a:rPr>
              <a:t>For by grace you have been saved through </a:t>
            </a:r>
            <a:r>
              <a:rPr lang="en-US" sz="3600" b="1" u="sng" dirty="0" smtClean="0">
                <a:solidFill>
                  <a:srgbClr val="FFFFCC"/>
                </a:solidFill>
              </a:rPr>
              <a:t>faith</a:t>
            </a:r>
            <a:r>
              <a:rPr lang="en-US" sz="3600" dirty="0" smtClean="0">
                <a:solidFill>
                  <a:schemeClr val="bg1"/>
                </a:solidFill>
              </a:rPr>
              <a:t>; and that not of yourselves, </a:t>
            </a:r>
            <a:r>
              <a:rPr lang="en-US" sz="3600" i="1" dirty="0" smtClean="0">
                <a:solidFill>
                  <a:schemeClr val="bg1"/>
                </a:solidFill>
              </a:rPr>
              <a:t>it is</a:t>
            </a:r>
            <a:r>
              <a:rPr lang="en-US" sz="3600" dirty="0" smtClean="0">
                <a:solidFill>
                  <a:schemeClr val="bg1"/>
                </a:solidFill>
              </a:rPr>
              <a:t> the </a:t>
            </a:r>
            <a:r>
              <a:rPr lang="en-US" sz="3600" b="1" u="sng" dirty="0">
                <a:solidFill>
                  <a:srgbClr val="FFFFCC"/>
                </a:solidFill>
              </a:rPr>
              <a:t>gift</a:t>
            </a:r>
            <a:r>
              <a:rPr lang="en-US" sz="3600" dirty="0" smtClean="0">
                <a:solidFill>
                  <a:schemeClr val="bg1"/>
                </a:solidFill>
              </a:rPr>
              <a:t> of God; not as a result of works, so that no one may boast.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2228" name="Picture 2" descr="https://solzemli.files.wordpress.com/2010/03/saint_paul_theapos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457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686800" cy="4525963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one set of texts to rewrite another set of texts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Regeneration precedes faith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Prescience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(ē-)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ən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(t)s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election to remove human responsibility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4114800" cy="868363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6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Extremes </a:t>
            </a: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avoid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26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686800" cy="4525963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one set of texts to rewrite another set of texts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Regeneration precedes faith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Prescience (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</a:t>
            </a:r>
            <a:r>
              <a:rPr lang="en-US" sz="28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(ē-)</a:t>
            </a:r>
            <a:r>
              <a:rPr lang="en-US" sz="28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ən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(t)s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View 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election to remove human responsibility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4114800" cy="868363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6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Extremes </a:t>
            </a: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avoid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339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81001" y="762000"/>
            <a:ext cx="8686799" cy="457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686800" cy="4525963"/>
          </a:xfrm>
        </p:spPr>
        <p:txBody>
          <a:bodyPr/>
          <a:lstStyle/>
          <a:p>
            <a:pPr marL="461963" lvl="1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one set of texts to rewrite another set of texts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Regeneration precedes faith</a:t>
            </a:r>
          </a:p>
          <a:p>
            <a:pPr marL="1141413" lvl="2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Prescience (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(ē-)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ən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(t)s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View 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election to remove human responsibility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4114800" cy="868363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6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Extremes </a:t>
            </a: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avoid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202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Definition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&amp; Uses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00100" y="1219200"/>
            <a:ext cx="7658100" cy="4648200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– Action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God in choosing those who will be saved as members of the body of Christ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biblical uses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4:37; 7:7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Cyrus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45:1-4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42:1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saints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24:22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in Christ today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3:12; Titus 1:1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895600" y="2857500"/>
            <a:ext cx="33528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4172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Election vs. Freewill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981200" y="1524000"/>
            <a:ext cx="5181600" cy="3200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and uses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Totality of God’s character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responsibility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teaches both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6" name="Picture 2" descr="http://www.stjohnshighton.org.au/edit/springschool/GODSSOVEREIGNTY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724400"/>
            <a:ext cx="34766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78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743200" y="2857500"/>
            <a:ext cx="3657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50" indent="-857250" algn="l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romanUcPeriod" startAt="3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0"/>
            <a:ext cx="32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Next </a:t>
            </a:r>
            <a:r>
              <a:rPr lang="en-US" alt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Session</a:t>
            </a:r>
            <a: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42" y="391668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406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0" y="1600200"/>
            <a:ext cx="64770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Definition </a:t>
            </a: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&amp; Uses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00100" y="1219200"/>
            <a:ext cx="7810500" cy="4648200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– Action 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God in choosing those who will be saved as members of the body of Christ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biblical uses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4:37; 7:7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Cyrus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45:1-4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42:1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saints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24:22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in Christ today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3:12; Titus 1:1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Definition </a:t>
            </a: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&amp; Uses</a:t>
            </a:r>
            <a:endParaRPr lang="en-US" alt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00100" y="1219200"/>
            <a:ext cx="7658100" cy="4648200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God in choosing those who will be saved as members of the body of Christ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biblical uses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4:37; 7:7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Cyrus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45:1-4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42:1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saints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24:22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in Christ today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3:12; Titus 1:1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Election vs. Freewill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981200" y="1524000"/>
            <a:ext cx="5181600" cy="3200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and uses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Totality of God’s character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sovereignty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responsibility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teaches both</a:t>
            </a:r>
          </a:p>
          <a:p>
            <a:pPr marL="566738" indent="-566738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 to avoid</a:t>
            </a: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2" descr="http://www.stjohnshighton.org.au/edit/springschool/GODSSOVEREIGNTY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724400"/>
            <a:ext cx="34766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61950" y="1189038"/>
            <a:ext cx="8705850" cy="4525962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Harmony with God’s character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– John 3:16;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1:4-5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 –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1:4-6, 11; Jude 24-25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purpose – </a:t>
            </a:r>
            <a:r>
              <a:rPr lang="en-US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1:11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desire for all to be saved – 1 Tim 2:4; 2 Pet 3:9</a:t>
            </a:r>
          </a:p>
          <a:p>
            <a:pPr marL="796925" lvl="1" indent="-334963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ways our higher than our ways – Isa 55:8-9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638800" cy="868362"/>
          </a:xfrm>
        </p:spPr>
        <p:txBody>
          <a:bodyPr/>
          <a:lstStyle/>
          <a:p>
            <a:pPr marL="461963" indent="-461963" eaLnBrk="1" hangingPunct="1">
              <a:buFont typeface="+mj-lt"/>
              <a:buAutoNum type="alphaUcPeriod" startAt="2"/>
              <a:defRPr/>
            </a:pP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Totality </a:t>
            </a: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God’s </a:t>
            </a:r>
            <a:r>
              <a:rPr lang="en-US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</a:t>
            </a:r>
            <a:endParaRPr lang="en-US" altLang="en-U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5609</TotalTime>
  <Words>2765</Words>
  <Application>Microsoft Office PowerPoint</Application>
  <PresentationFormat>On-screen Show (4:3)</PresentationFormat>
  <Paragraphs>348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Soteriology Session 2</vt:lpstr>
      <vt:lpstr>Soteriology Overview</vt:lpstr>
      <vt:lpstr>II. Election vs. Freewill</vt:lpstr>
      <vt:lpstr>II. Election vs. Freewill</vt:lpstr>
      <vt:lpstr>Definition &amp; Uses</vt:lpstr>
      <vt:lpstr>Definition &amp; Uses</vt:lpstr>
      <vt:lpstr>Definition &amp; Uses</vt:lpstr>
      <vt:lpstr>II. Election vs. Freewill</vt:lpstr>
      <vt:lpstr>Totality of God’s character</vt:lpstr>
      <vt:lpstr>II. Election vs. Freewill</vt:lpstr>
      <vt:lpstr>Divine Sovereignty</vt:lpstr>
      <vt:lpstr>Divine Sovereignty</vt:lpstr>
      <vt:lpstr>Divine Sovereignty</vt:lpstr>
      <vt:lpstr>Divine Sovereignty</vt:lpstr>
      <vt:lpstr>PowerPoint Presentation</vt:lpstr>
      <vt:lpstr>Divine Sovereignty</vt:lpstr>
      <vt:lpstr>Divine Sovereignty</vt:lpstr>
      <vt:lpstr>Divine Sovereignty</vt:lpstr>
      <vt:lpstr>Divine Sovereignty</vt:lpstr>
      <vt:lpstr>PowerPoint Presentation</vt:lpstr>
      <vt:lpstr>Divine Sovereignty</vt:lpstr>
      <vt:lpstr>Divine Sovereignty</vt:lpstr>
      <vt:lpstr>II. Election vs. Freewill</vt:lpstr>
      <vt:lpstr>Human responsibility</vt:lpstr>
      <vt:lpstr>Human responsibility</vt:lpstr>
      <vt:lpstr>Human responsibility</vt:lpstr>
      <vt:lpstr>PowerPoint Presentation</vt:lpstr>
      <vt:lpstr>Human responsibility</vt:lpstr>
      <vt:lpstr>Human responsibility</vt:lpstr>
      <vt:lpstr>II. Election vs. Freewill</vt:lpstr>
      <vt:lpstr>The Bible teaches both</vt:lpstr>
      <vt:lpstr>The Bible teaches both</vt:lpstr>
      <vt:lpstr>Acts 2:23</vt:lpstr>
      <vt:lpstr>The Bible teaches both</vt:lpstr>
      <vt:lpstr>The Bible teaches both</vt:lpstr>
      <vt:lpstr>The Bible teaches both</vt:lpstr>
      <vt:lpstr>H. A. Ironside’s Two Signs</vt:lpstr>
      <vt:lpstr>The Bible teaches both</vt:lpstr>
      <vt:lpstr>Husband and Wife Analogy</vt:lpstr>
      <vt:lpstr>The Bible teaches both</vt:lpstr>
      <vt:lpstr>II. Election vs. Freewill</vt:lpstr>
      <vt:lpstr>Extremes to avoid</vt:lpstr>
      <vt:lpstr>Extremes to avoid</vt:lpstr>
      <vt:lpstr>Extremes to avoid</vt:lpstr>
      <vt:lpstr>Ephesians 2:8-9</vt:lpstr>
      <vt:lpstr>Extremes to avoid</vt:lpstr>
      <vt:lpstr>Extremes to avoid</vt:lpstr>
      <vt:lpstr>PowerPoint Presentation</vt:lpstr>
      <vt:lpstr>Extremes to avoid</vt:lpstr>
      <vt:lpstr>CONCLUSION</vt:lpstr>
      <vt:lpstr>II. Election vs. Freewill</vt:lpstr>
      <vt:lpstr>Soteriology Overview</vt:lpstr>
      <vt:lpstr>Soteriology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Soteriology</dc:title>
  <dc:creator>Andy</dc:creator>
  <cp:lastModifiedBy>Dr. Jim McGowan</cp:lastModifiedBy>
  <cp:revision>231</cp:revision>
  <dcterms:created xsi:type="dcterms:W3CDTF">2010-07-12T13:39:06Z</dcterms:created>
  <dcterms:modified xsi:type="dcterms:W3CDTF">2016-01-14T16:37:41Z</dcterms:modified>
</cp:coreProperties>
</file>