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563" r:id="rId2"/>
    <p:sldId id="545" r:id="rId3"/>
    <p:sldId id="565" r:id="rId4"/>
    <p:sldId id="566" r:id="rId5"/>
    <p:sldId id="286" r:id="rId6"/>
    <p:sldId id="441" r:id="rId7"/>
    <p:sldId id="567" r:id="rId8"/>
    <p:sldId id="568" r:id="rId9"/>
    <p:sldId id="569" r:id="rId10"/>
    <p:sldId id="570" r:id="rId11"/>
    <p:sldId id="571" r:id="rId12"/>
    <p:sldId id="572" r:id="rId13"/>
    <p:sldId id="576" r:id="rId14"/>
    <p:sldId id="573" r:id="rId15"/>
    <p:sldId id="574" r:id="rId16"/>
    <p:sldId id="575" r:id="rId17"/>
    <p:sldId id="579" r:id="rId18"/>
    <p:sldId id="552" r:id="rId19"/>
    <p:sldId id="580" r:id="rId20"/>
    <p:sldId id="440" r:id="rId21"/>
    <p:sldId id="582" r:id="rId22"/>
    <p:sldId id="577" r:id="rId23"/>
    <p:sldId id="578" r:id="rId24"/>
    <p:sldId id="583" r:id="rId25"/>
    <p:sldId id="312" r:id="rId26"/>
    <p:sldId id="585"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FFFF"/>
    <a:srgbClr val="00CCFF"/>
    <a:srgbClr val="FFFFFF"/>
    <a:srgbClr val="000066"/>
    <a:srgbClr val="000099"/>
    <a:srgbClr val="0000C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98" autoAdjust="0"/>
    <p:restoredTop sz="74568" autoAdjust="0"/>
  </p:normalViewPr>
  <p:slideViewPr>
    <p:cSldViewPr>
      <p:cViewPr varScale="1">
        <p:scale>
          <a:sx n="83" d="100"/>
          <a:sy n="83" d="100"/>
        </p:scale>
        <p:origin x="2442" y="84"/>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34D3B452-882B-4AFF-84AE-B9BECC4AE706}" type="datetimeFigureOut">
              <a:rPr lang="en-US"/>
              <a:pPr>
                <a:defRPr/>
              </a:pPr>
              <a:t>1/14/2016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E8B7276C-3EA1-4BF0-88F9-4DEA09059A10}"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1F88CD5-0FA8-412E-BFBC-91DC6E2FF793}" type="datetimeFigureOut">
              <a:rPr lang="en-US"/>
              <a:pPr>
                <a:defRPr/>
              </a:pPr>
              <a:t>1/14/2016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600E5424-D4B9-4AFD-9B49-AB165923F980}"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0E5424-D4B9-4AFD-9B49-AB165923F980}" type="slidenum">
              <a:rPr lang="en-US" altLang="en-US" smtClean="0"/>
              <a:pPr/>
              <a:t>1</a:t>
            </a:fld>
            <a:endParaRPr lang="en-US" altLang="en-US"/>
          </a:p>
        </p:txBody>
      </p:sp>
    </p:spTree>
    <p:extLst>
      <p:ext uri="{BB962C8B-B14F-4D97-AF65-F5344CB8AC3E}">
        <p14:creationId xmlns:p14="http://schemas.microsoft.com/office/powerpoint/2010/main" val="30843357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Justification – Past – Trust in Christ Only!  Automatic!</a:t>
            </a:r>
          </a:p>
          <a:p>
            <a:r>
              <a:rPr lang="en-US" dirty="0" smtClean="0"/>
              <a:t>Glorification – Future – Die or Be Raptured Only! Automatic!</a:t>
            </a:r>
          </a:p>
          <a:p>
            <a:endParaRPr lang="en-US" dirty="0" smtClean="0"/>
          </a:p>
          <a:p>
            <a:endParaRPr lang="en-US" dirty="0" smtClean="0"/>
          </a:p>
          <a:p>
            <a:r>
              <a:rPr lang="en-US" dirty="0" smtClean="0"/>
              <a:t>Sanctification – Present - Ongoing Process!</a:t>
            </a:r>
            <a:r>
              <a:rPr lang="en-US" baseline="0" dirty="0" smtClean="0"/>
              <a:t>  Know God’s </a:t>
            </a:r>
            <a:r>
              <a:rPr lang="en-US" b="1" u="sng" baseline="0" dirty="0" smtClean="0"/>
              <a:t>commands to Believers</a:t>
            </a:r>
            <a:r>
              <a:rPr lang="en-US" baseline="0" dirty="0" smtClean="0"/>
              <a:t>…and appropriate God’s Divine Resources moment by moment in order to grow.  The Christian Life is Impossible to live in the power of the flesh.</a:t>
            </a:r>
          </a:p>
          <a:p>
            <a:endParaRPr lang="en-US" baseline="0" dirty="0" smtClean="0"/>
          </a:p>
          <a:p>
            <a:r>
              <a:rPr lang="en-US" baseline="0" dirty="0" smtClean="0"/>
              <a:t>Some Believers make great strides and some don’t.</a:t>
            </a:r>
            <a:endParaRPr lang="en-US" dirty="0" smtClean="0"/>
          </a:p>
        </p:txBody>
      </p:sp>
      <p:sp>
        <p:nvSpPr>
          <p:cNvPr id="4" name="Slide Number Placeholder 3"/>
          <p:cNvSpPr>
            <a:spLocks noGrp="1"/>
          </p:cNvSpPr>
          <p:nvPr>
            <p:ph type="sldNum" sz="quarter" idx="10"/>
          </p:nvPr>
        </p:nvSpPr>
        <p:spPr/>
        <p:txBody>
          <a:bodyPr/>
          <a:lstStyle/>
          <a:p>
            <a:fld id="{600E5424-D4B9-4AFD-9B49-AB165923F980}" type="slidenum">
              <a:rPr lang="en-US" altLang="en-US" smtClean="0"/>
              <a:pPr/>
              <a:t>18</a:t>
            </a:fld>
            <a:endParaRPr lang="en-US" altLang="en-US"/>
          </a:p>
        </p:txBody>
      </p:sp>
    </p:spTree>
    <p:extLst>
      <p:ext uri="{BB962C8B-B14F-4D97-AF65-F5344CB8AC3E}">
        <p14:creationId xmlns:p14="http://schemas.microsoft.com/office/powerpoint/2010/main" val="338131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0E5424-D4B9-4AFD-9B49-AB165923F980}" type="slidenum">
              <a:rPr lang="en-US" altLang="en-US" smtClean="0"/>
              <a:pPr/>
              <a:t>19</a:t>
            </a:fld>
            <a:endParaRPr lang="en-US" altLang="en-US"/>
          </a:p>
        </p:txBody>
      </p:sp>
    </p:spTree>
    <p:extLst>
      <p:ext uri="{BB962C8B-B14F-4D97-AF65-F5344CB8AC3E}">
        <p14:creationId xmlns:p14="http://schemas.microsoft.com/office/powerpoint/2010/main" val="576720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Ray Steadman – “1</a:t>
            </a:r>
            <a:r>
              <a:rPr lang="en-US" baseline="30000" dirty="0" smtClean="0"/>
              <a:t>st</a:t>
            </a:r>
            <a:r>
              <a:rPr lang="en-US" dirty="0" smtClean="0"/>
              <a:t> Californians”</a:t>
            </a:r>
          </a:p>
          <a:p>
            <a:endParaRPr lang="en-US" dirty="0" smtClean="0"/>
          </a:p>
          <a:p>
            <a:r>
              <a:rPr lang="en-US" dirty="0" smtClean="0"/>
              <a:t>Unbelievers vs Categories of Believers</a:t>
            </a:r>
          </a:p>
          <a:p>
            <a:endParaRPr lang="en-US" dirty="0" smtClean="0"/>
          </a:p>
          <a:p>
            <a:r>
              <a:rPr lang="en-US" dirty="0" smtClean="0"/>
              <a:t>Unbelievers</a:t>
            </a:r>
            <a:r>
              <a:rPr lang="en-US" baseline="0" dirty="0" smtClean="0"/>
              <a:t> – </a:t>
            </a:r>
            <a:r>
              <a:rPr lang="el-GR" sz="1200" b="1" kern="1200" dirty="0" smtClean="0">
                <a:solidFill>
                  <a:schemeClr val="tx1"/>
                </a:solidFill>
                <a:latin typeface="+mn-lt"/>
                <a:ea typeface="+mn-ea"/>
                <a:cs typeface="+mn-cs"/>
              </a:rPr>
              <a:t>ψυχικός </a:t>
            </a:r>
            <a:r>
              <a:rPr lang="en-US" sz="1200" b="1" kern="1200" dirty="0" err="1" smtClean="0">
                <a:solidFill>
                  <a:schemeClr val="tx1"/>
                </a:solidFill>
                <a:latin typeface="+mn-lt"/>
                <a:ea typeface="+mn-ea"/>
                <a:cs typeface="+mn-cs"/>
              </a:rPr>
              <a:t>psuchikós</a:t>
            </a:r>
            <a:r>
              <a:rPr lang="en-US" baseline="0" dirty="0" smtClean="0"/>
              <a:t>; </a:t>
            </a:r>
            <a:r>
              <a:rPr lang="en-US" sz="1200" dirty="0" smtClean="0"/>
              <a:t>Natural, pertaining to the natural as distinguished from the spiritual</a:t>
            </a:r>
            <a:endParaRPr lang="en-US" baseline="0" dirty="0" smtClean="0"/>
          </a:p>
          <a:p>
            <a:r>
              <a:rPr lang="en-US" baseline="0" dirty="0" smtClean="0"/>
              <a:t>Spiritual Believers – </a:t>
            </a:r>
            <a:r>
              <a:rPr lang="el-GR" b="1" baseline="0" dirty="0" smtClean="0"/>
              <a:t>πνευματικός </a:t>
            </a:r>
            <a:r>
              <a:rPr lang="en-US" b="1" baseline="0" dirty="0" err="1" smtClean="0"/>
              <a:t>pneumatikós</a:t>
            </a:r>
            <a:r>
              <a:rPr lang="en-US" baseline="0" dirty="0" smtClean="0"/>
              <a:t>; of persons who are spiritual, enlightened by the Holy Spirit </a:t>
            </a:r>
          </a:p>
          <a:p>
            <a:r>
              <a:rPr lang="en-US" baseline="0" dirty="0" smtClean="0"/>
              <a:t>Infant Believers – </a:t>
            </a:r>
            <a:r>
              <a:rPr lang="el-GR" sz="1200" b="1" kern="1200" dirty="0" smtClean="0">
                <a:solidFill>
                  <a:schemeClr val="tx1"/>
                </a:solidFill>
                <a:latin typeface="+mn-lt"/>
                <a:ea typeface="+mn-ea"/>
                <a:cs typeface="+mn-cs"/>
              </a:rPr>
              <a:t>σάρκινος</a:t>
            </a:r>
            <a:r>
              <a:rPr lang="en-US" sz="1200" b="1" kern="1200" dirty="0" smtClean="0">
                <a:solidFill>
                  <a:schemeClr val="tx1"/>
                </a:solidFill>
                <a:latin typeface="+mn-lt"/>
                <a:ea typeface="+mn-ea"/>
                <a:cs typeface="+mn-cs"/>
              </a:rPr>
              <a:t> </a:t>
            </a:r>
            <a:r>
              <a:rPr lang="en-US" sz="1200" b="1" i="1" kern="1200" dirty="0" err="1" smtClean="0">
                <a:solidFill>
                  <a:schemeClr val="tx1"/>
                </a:solidFill>
                <a:latin typeface="+mn-lt"/>
                <a:ea typeface="+mn-ea"/>
                <a:cs typeface="+mn-cs"/>
              </a:rPr>
              <a:t>sárkinos</a:t>
            </a:r>
            <a:r>
              <a:rPr lang="en-US" sz="1200" b="1" i="1" kern="1200" dirty="0" smtClean="0">
                <a:solidFill>
                  <a:schemeClr val="tx1"/>
                </a:solidFill>
                <a:latin typeface="+mn-lt"/>
                <a:ea typeface="+mn-ea"/>
                <a:cs typeface="+mn-cs"/>
              </a:rPr>
              <a:t>; </a:t>
            </a:r>
            <a:r>
              <a:rPr lang="en-US" sz="1200" b="0" i="1" kern="1200" dirty="0" smtClean="0">
                <a:solidFill>
                  <a:schemeClr val="tx1"/>
                </a:solidFill>
                <a:latin typeface="+mn-lt"/>
                <a:ea typeface="+mn-ea"/>
                <a:cs typeface="+mn-cs"/>
              </a:rPr>
              <a:t>with propensities of the flesh unto sin;</a:t>
            </a:r>
            <a:r>
              <a:rPr lang="en-US" sz="1200" b="0" i="1" kern="1200" baseline="0" dirty="0" smtClean="0">
                <a:solidFill>
                  <a:schemeClr val="tx1"/>
                </a:solidFill>
                <a:latin typeface="+mn-lt"/>
                <a:ea typeface="+mn-ea"/>
                <a:cs typeface="+mn-cs"/>
              </a:rPr>
              <a:t> </a:t>
            </a:r>
            <a:r>
              <a:rPr lang="el-GR" sz="1200" b="1" i="1" kern="1200" baseline="0" dirty="0" smtClean="0">
                <a:solidFill>
                  <a:schemeClr val="tx1"/>
                </a:solidFill>
                <a:latin typeface="+mn-lt"/>
                <a:ea typeface="+mn-ea"/>
                <a:cs typeface="+mn-cs"/>
              </a:rPr>
              <a:t>νήπιος </a:t>
            </a:r>
            <a:r>
              <a:rPr lang="en-US" sz="1200" b="1" i="1" kern="1200" baseline="0" dirty="0" err="1" smtClean="0">
                <a:solidFill>
                  <a:schemeClr val="tx1"/>
                </a:solidFill>
                <a:latin typeface="+mn-lt"/>
                <a:ea typeface="+mn-ea"/>
                <a:cs typeface="+mn-cs"/>
              </a:rPr>
              <a:t>nḗpios</a:t>
            </a:r>
            <a:r>
              <a:rPr lang="en-US" sz="1200" b="1" i="1" kern="1200" baseline="0" dirty="0" smtClean="0">
                <a:solidFill>
                  <a:schemeClr val="tx1"/>
                </a:solidFill>
                <a:latin typeface="+mn-lt"/>
                <a:ea typeface="+mn-ea"/>
                <a:cs typeface="+mn-cs"/>
              </a:rPr>
              <a:t>; </a:t>
            </a:r>
            <a:r>
              <a:rPr lang="en-US" sz="1200" dirty="0" smtClean="0"/>
              <a:t>an infant, child, baby without any definite limitation of age. (This relates to immaturity and lack of instruction)</a:t>
            </a:r>
            <a:endParaRPr lang="en-US" sz="1200" b="1" i="1" kern="1200" dirty="0" smtClean="0">
              <a:solidFill>
                <a:schemeClr val="tx1"/>
              </a:solidFill>
              <a:latin typeface="+mn-lt"/>
              <a:ea typeface="+mn-ea"/>
              <a:cs typeface="+mn-cs"/>
            </a:endParaRPr>
          </a:p>
          <a:p>
            <a:r>
              <a:rPr lang="en-US" dirty="0" smtClean="0"/>
              <a:t>Carnal Believers</a:t>
            </a:r>
            <a:r>
              <a:rPr lang="en-US" baseline="0" dirty="0" smtClean="0"/>
              <a:t> – </a:t>
            </a:r>
            <a:r>
              <a:rPr lang="el-GR" sz="1200" b="1" kern="1200" dirty="0" smtClean="0">
                <a:solidFill>
                  <a:schemeClr val="tx1"/>
                </a:solidFill>
                <a:latin typeface="+mn-lt"/>
                <a:ea typeface="+mn-ea"/>
                <a:cs typeface="+mn-cs"/>
              </a:rPr>
              <a:t>σαρκικός</a:t>
            </a:r>
            <a:r>
              <a:rPr lang="en-US" sz="1200" b="1" kern="1200" dirty="0" smtClean="0">
                <a:solidFill>
                  <a:schemeClr val="tx1"/>
                </a:solidFill>
                <a:latin typeface="+mn-lt"/>
                <a:ea typeface="+mn-ea"/>
                <a:cs typeface="+mn-cs"/>
              </a:rPr>
              <a:t> </a:t>
            </a:r>
            <a:r>
              <a:rPr lang="en-US" sz="1200" b="1" i="1" kern="1200" dirty="0" err="1" smtClean="0">
                <a:solidFill>
                  <a:schemeClr val="tx1"/>
                </a:solidFill>
                <a:latin typeface="+mn-lt"/>
                <a:ea typeface="+mn-ea"/>
                <a:cs typeface="+mn-cs"/>
              </a:rPr>
              <a:t>sarkikós</a:t>
            </a:r>
            <a:r>
              <a:rPr lang="en-US" sz="1200" b="1" i="1" kern="1200" dirty="0" smtClean="0">
                <a:solidFill>
                  <a:schemeClr val="tx1"/>
                </a:solidFill>
                <a:latin typeface="+mn-lt"/>
                <a:ea typeface="+mn-ea"/>
                <a:cs typeface="+mn-cs"/>
              </a:rPr>
              <a:t>; </a:t>
            </a:r>
            <a:r>
              <a:rPr lang="en-US" sz="1200" b="0" i="1" kern="1200" dirty="0" smtClean="0">
                <a:solidFill>
                  <a:schemeClr val="tx1"/>
                </a:solidFill>
                <a:latin typeface="+mn-lt"/>
                <a:ea typeface="+mn-ea"/>
                <a:cs typeface="+mn-cs"/>
              </a:rPr>
              <a:t>tendency to satisfy the flesh, implying sinfulness, sinful propensity, carnal</a:t>
            </a:r>
            <a:r>
              <a:rPr lang="en-US" sz="1200" b="0" i="0" kern="1200" dirty="0" smtClean="0">
                <a:solidFill>
                  <a:schemeClr val="tx1"/>
                </a:solidFill>
                <a:latin typeface="+mn-lt"/>
                <a:ea typeface="+mn-ea"/>
                <a:cs typeface="+mn-cs"/>
              </a:rPr>
              <a:t> (This relates to disobedience and open rebellion)</a:t>
            </a:r>
          </a:p>
          <a:p>
            <a:endParaRPr lang="en-US" sz="1200" b="0" i="1"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00E5424-D4B9-4AFD-9B49-AB165923F980}" type="slidenum">
              <a:rPr lang="en-US" altLang="en-US" smtClean="0"/>
              <a:pPr/>
              <a:t>20</a:t>
            </a:fld>
            <a:endParaRPr lang="en-US" altLang="en-US"/>
          </a:p>
        </p:txBody>
      </p:sp>
    </p:spTree>
    <p:extLst>
      <p:ext uri="{BB962C8B-B14F-4D97-AF65-F5344CB8AC3E}">
        <p14:creationId xmlns:p14="http://schemas.microsoft.com/office/powerpoint/2010/main" val="27048481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0E5424-D4B9-4AFD-9B49-AB165923F980}" type="slidenum">
              <a:rPr lang="en-US" altLang="en-US" smtClean="0"/>
              <a:pPr/>
              <a:t>21</a:t>
            </a:fld>
            <a:endParaRPr lang="en-US" altLang="en-US"/>
          </a:p>
        </p:txBody>
      </p:sp>
    </p:spTree>
    <p:extLst>
      <p:ext uri="{BB962C8B-B14F-4D97-AF65-F5344CB8AC3E}">
        <p14:creationId xmlns:p14="http://schemas.microsoft.com/office/powerpoint/2010/main" val="3069164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6C29555-1916-4475-B188-B805FCB07830}" type="datetimeFigureOut">
              <a:rPr lang="en-US"/>
              <a:pPr>
                <a:defRPr/>
              </a:pPr>
              <a:t>1/14/2016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BEDA4BF-FF42-4E4E-A102-DC28B2AE15E1}" type="slidenum">
              <a:rPr lang="en-US" altLang="en-US"/>
              <a:pPr/>
              <a:t>‹#›</a:t>
            </a:fld>
            <a:endParaRPr lang="en-US" altLang="en-US"/>
          </a:p>
        </p:txBody>
      </p:sp>
    </p:spTree>
    <p:extLst>
      <p:ext uri="{BB962C8B-B14F-4D97-AF65-F5344CB8AC3E}">
        <p14:creationId xmlns:p14="http://schemas.microsoft.com/office/powerpoint/2010/main" val="3410402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313C69B-35A8-470A-B10D-13DD516D53B2}" type="datetimeFigureOut">
              <a:rPr lang="en-US"/>
              <a:pPr>
                <a:defRPr/>
              </a:pPr>
              <a:t>1/14/2016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364D1F3-BC9F-4FB2-A83B-2ACC34F43E83}" type="slidenum">
              <a:rPr lang="en-US" altLang="en-US"/>
              <a:pPr/>
              <a:t>‹#›</a:t>
            </a:fld>
            <a:endParaRPr lang="en-US" altLang="en-US"/>
          </a:p>
        </p:txBody>
      </p:sp>
    </p:spTree>
    <p:extLst>
      <p:ext uri="{BB962C8B-B14F-4D97-AF65-F5344CB8AC3E}">
        <p14:creationId xmlns:p14="http://schemas.microsoft.com/office/powerpoint/2010/main" val="391654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312FE7E-51EC-4841-B30E-574C1013942A}" type="datetimeFigureOut">
              <a:rPr lang="en-US"/>
              <a:pPr>
                <a:defRPr/>
              </a:pPr>
              <a:t>1/14/2016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F3B7DC1-3BE2-40A3-84BB-05A7C3B41263}" type="slidenum">
              <a:rPr lang="en-US" altLang="en-US"/>
              <a:pPr/>
              <a:t>‹#›</a:t>
            </a:fld>
            <a:endParaRPr lang="en-US" altLang="en-US"/>
          </a:p>
        </p:txBody>
      </p:sp>
    </p:spTree>
    <p:extLst>
      <p:ext uri="{BB962C8B-B14F-4D97-AF65-F5344CB8AC3E}">
        <p14:creationId xmlns:p14="http://schemas.microsoft.com/office/powerpoint/2010/main" val="13726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8ADE313-2DA1-4814-AE93-955EB82A046A}" type="datetimeFigureOut">
              <a:rPr lang="en-US"/>
              <a:pPr>
                <a:defRPr/>
              </a:pPr>
              <a:t>1/14/2016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8CC0585-5D28-4C69-9AC9-CA7FB9A974DB}" type="slidenum">
              <a:rPr lang="en-US" altLang="en-US"/>
              <a:pPr/>
              <a:t>‹#›</a:t>
            </a:fld>
            <a:endParaRPr lang="en-US" altLang="en-US"/>
          </a:p>
        </p:txBody>
      </p:sp>
    </p:spTree>
    <p:extLst>
      <p:ext uri="{BB962C8B-B14F-4D97-AF65-F5344CB8AC3E}">
        <p14:creationId xmlns:p14="http://schemas.microsoft.com/office/powerpoint/2010/main" val="417734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0BD0DDE-0B29-4A2F-BEE4-5AFEAC514B13}" type="datetimeFigureOut">
              <a:rPr lang="en-US"/>
              <a:pPr>
                <a:defRPr/>
              </a:pPr>
              <a:t>1/14/2016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9B966EA-88FC-4F1C-B4D4-5A8C1FDDA93B}" type="slidenum">
              <a:rPr lang="en-US" altLang="en-US"/>
              <a:pPr/>
              <a:t>‹#›</a:t>
            </a:fld>
            <a:endParaRPr lang="en-US" altLang="en-US"/>
          </a:p>
        </p:txBody>
      </p:sp>
    </p:spTree>
    <p:extLst>
      <p:ext uri="{BB962C8B-B14F-4D97-AF65-F5344CB8AC3E}">
        <p14:creationId xmlns:p14="http://schemas.microsoft.com/office/powerpoint/2010/main" val="2240136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89FA91A-FEBC-4BC0-814E-F5A0573F88CA}" type="datetimeFigureOut">
              <a:rPr lang="en-US"/>
              <a:pPr>
                <a:defRPr/>
              </a:pPr>
              <a:t>1/14/2016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4ABAFF8-7687-4FAA-AD4B-E29E3915169A}" type="slidenum">
              <a:rPr lang="en-US" altLang="en-US"/>
              <a:pPr/>
              <a:t>‹#›</a:t>
            </a:fld>
            <a:endParaRPr lang="en-US" altLang="en-US"/>
          </a:p>
        </p:txBody>
      </p:sp>
    </p:spTree>
    <p:extLst>
      <p:ext uri="{BB962C8B-B14F-4D97-AF65-F5344CB8AC3E}">
        <p14:creationId xmlns:p14="http://schemas.microsoft.com/office/powerpoint/2010/main" val="1858317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D07CC42-720A-4CEA-8FE9-997B344FD43D}" type="datetimeFigureOut">
              <a:rPr lang="en-US"/>
              <a:pPr>
                <a:defRPr/>
              </a:pPr>
              <a:t>1/14/2016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3223CB72-ABB3-49FB-8233-2CC8A092D058}" type="slidenum">
              <a:rPr lang="en-US" altLang="en-US"/>
              <a:pPr/>
              <a:t>‹#›</a:t>
            </a:fld>
            <a:endParaRPr lang="en-US" altLang="en-US"/>
          </a:p>
        </p:txBody>
      </p:sp>
    </p:spTree>
    <p:extLst>
      <p:ext uri="{BB962C8B-B14F-4D97-AF65-F5344CB8AC3E}">
        <p14:creationId xmlns:p14="http://schemas.microsoft.com/office/powerpoint/2010/main" val="3767875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C445BC0-E28F-472A-BB84-88C251BA63C4}" type="datetimeFigureOut">
              <a:rPr lang="en-US"/>
              <a:pPr>
                <a:defRPr/>
              </a:pPr>
              <a:t>1/14/2016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387B8BCE-C8EB-4110-8DAF-122BC203EC2A}" type="slidenum">
              <a:rPr lang="en-US" altLang="en-US"/>
              <a:pPr/>
              <a:t>‹#›</a:t>
            </a:fld>
            <a:endParaRPr lang="en-US" altLang="en-US"/>
          </a:p>
        </p:txBody>
      </p:sp>
    </p:spTree>
    <p:extLst>
      <p:ext uri="{BB962C8B-B14F-4D97-AF65-F5344CB8AC3E}">
        <p14:creationId xmlns:p14="http://schemas.microsoft.com/office/powerpoint/2010/main" val="2143881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BEF0DDB-6035-41FE-9E07-F3EAFAF361B0}" type="datetimeFigureOut">
              <a:rPr lang="en-US"/>
              <a:pPr>
                <a:defRPr/>
              </a:pPr>
              <a:t>1/14/2016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E13A1557-5AA4-4D91-AEB2-FD7849B046D3}" type="slidenum">
              <a:rPr lang="en-US" altLang="en-US"/>
              <a:pPr/>
              <a:t>‹#›</a:t>
            </a:fld>
            <a:endParaRPr lang="en-US" altLang="en-US"/>
          </a:p>
        </p:txBody>
      </p:sp>
    </p:spTree>
    <p:extLst>
      <p:ext uri="{BB962C8B-B14F-4D97-AF65-F5344CB8AC3E}">
        <p14:creationId xmlns:p14="http://schemas.microsoft.com/office/powerpoint/2010/main" val="3345227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3B3655F-46FE-405D-83BB-11ED422221A0}" type="datetimeFigureOut">
              <a:rPr lang="en-US"/>
              <a:pPr>
                <a:defRPr/>
              </a:pPr>
              <a:t>1/14/2016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764FAC5-DBFA-498D-8290-CACF8D446EA9}" type="slidenum">
              <a:rPr lang="en-US" altLang="en-US"/>
              <a:pPr/>
              <a:t>‹#›</a:t>
            </a:fld>
            <a:endParaRPr lang="en-US" altLang="en-US"/>
          </a:p>
        </p:txBody>
      </p:sp>
    </p:spTree>
    <p:extLst>
      <p:ext uri="{BB962C8B-B14F-4D97-AF65-F5344CB8AC3E}">
        <p14:creationId xmlns:p14="http://schemas.microsoft.com/office/powerpoint/2010/main" val="619952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EE9315A-9B8E-4077-B71B-3C57E5087D28}" type="datetimeFigureOut">
              <a:rPr lang="en-US"/>
              <a:pPr>
                <a:defRPr/>
              </a:pPr>
              <a:t>1/14/2016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28C493-A75D-4C6E-BBC7-9D1FC1FFA447}" type="slidenum">
              <a:rPr lang="en-US" altLang="en-US"/>
              <a:pPr/>
              <a:t>‹#›</a:t>
            </a:fld>
            <a:endParaRPr lang="en-US" altLang="en-US"/>
          </a:p>
        </p:txBody>
      </p:sp>
    </p:spTree>
    <p:extLst>
      <p:ext uri="{BB962C8B-B14F-4D97-AF65-F5344CB8AC3E}">
        <p14:creationId xmlns:p14="http://schemas.microsoft.com/office/powerpoint/2010/main" val="516355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6724DCD-B755-4B94-BE9D-F388B610CE30}" type="datetimeFigureOut">
              <a:rPr lang="en-US"/>
              <a:pPr>
                <a:defRPr/>
              </a:pPr>
              <a:t>1/14/2016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DF93C34F-0678-4B59-9973-9A15FE3D6F6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3124200" y="685800"/>
            <a:ext cx="2895600" cy="1371601"/>
          </a:xfrm>
        </p:spPr>
        <p:txBody>
          <a:bodyPr/>
          <a:lstStyle/>
          <a:p>
            <a:pPr eaLnBrk="1" hangingPunct="1">
              <a:defRPr/>
            </a:pPr>
            <a:r>
              <a:rPr lang="en-US" altLang="en-US" b="1" dirty="0">
                <a:solidFill>
                  <a:srgbClr val="00FFFF"/>
                </a:solidFill>
                <a:effectLst>
                  <a:outerShdw blurRad="38100" dist="38100" dir="2700000" algn="tl">
                    <a:srgbClr val="000000">
                      <a:alpha val="43137"/>
                    </a:srgbClr>
                  </a:outerShdw>
                </a:effectLst>
              </a:rPr>
              <a:t>Soteriology</a:t>
            </a:r>
            <a:br>
              <a:rPr lang="en-US" altLang="en-US" b="1" dirty="0">
                <a:solidFill>
                  <a:srgbClr val="00FFFF"/>
                </a:solidFill>
                <a:effectLst>
                  <a:outerShdw blurRad="38100" dist="38100" dir="2700000" algn="tl">
                    <a:srgbClr val="000000">
                      <a:alpha val="43137"/>
                    </a:srgbClr>
                  </a:outerShdw>
                </a:effectLst>
              </a:rPr>
            </a:br>
            <a:r>
              <a:rPr lang="en-US" altLang="en-US" sz="2800" b="1" dirty="0">
                <a:solidFill>
                  <a:srgbClr val="00FFFF"/>
                </a:solidFill>
                <a:effectLst>
                  <a:outerShdw blurRad="38100" dist="38100" dir="2700000" algn="tl">
                    <a:srgbClr val="000000">
                      <a:alpha val="43137"/>
                    </a:srgbClr>
                  </a:outerShdw>
                </a:effectLst>
              </a:rPr>
              <a:t>Session 1</a:t>
            </a:r>
            <a:endParaRPr lang="en-US" altLang="en-US" b="1" dirty="0" smtClean="0">
              <a:solidFill>
                <a:srgbClr val="00FFFF"/>
              </a:solidFill>
              <a:effectLst>
                <a:outerShdw blurRad="38100" dist="38100" dir="2700000" algn="tl">
                  <a:srgbClr val="000000">
                    <a:alpha val="43137"/>
                  </a:srgbClr>
                </a:outerShdw>
              </a:effectLst>
            </a:endParaRPr>
          </a:p>
        </p:txBody>
      </p:sp>
      <p:sp>
        <p:nvSpPr>
          <p:cNvPr id="5123" name="Subtitle 2"/>
          <p:cNvSpPr>
            <a:spLocks noGrp="1"/>
          </p:cNvSpPr>
          <p:nvPr>
            <p:ph type="subTitle" idx="1"/>
          </p:nvPr>
        </p:nvSpPr>
        <p:spPr>
          <a:xfrm>
            <a:off x="838200" y="4572000"/>
            <a:ext cx="7467600" cy="1752600"/>
          </a:xfrm>
        </p:spPr>
        <p:txBody>
          <a:bodyPr/>
          <a:lstStyle/>
          <a:p>
            <a:pPr eaLnBrk="1" hangingPunct="1"/>
            <a:r>
              <a:rPr lang="en-US" altLang="en-US" dirty="0" smtClean="0">
                <a:solidFill>
                  <a:schemeClr val="bg1"/>
                </a:solidFill>
              </a:rPr>
              <a:t>Dr. Andy Woods</a:t>
            </a:r>
          </a:p>
          <a:p>
            <a:pPr eaLnBrk="1" hangingPunct="1"/>
            <a:endParaRPr lang="en-US" altLang="en-US" sz="2000" dirty="0" smtClean="0">
              <a:solidFill>
                <a:schemeClr val="bg1"/>
              </a:solidFill>
            </a:endParaRPr>
          </a:p>
          <a:p>
            <a:pPr eaLnBrk="1" hangingPunct="1"/>
            <a:r>
              <a:rPr lang="en-US" altLang="en-US" sz="2000" dirty="0" smtClean="0">
                <a:solidFill>
                  <a:schemeClr val="bg1"/>
                </a:solidFill>
              </a:rPr>
              <a:t>Senior Pastor – Sugar Land Bible Church</a:t>
            </a:r>
          </a:p>
          <a:p>
            <a:pPr eaLnBrk="1" hangingPunct="1"/>
            <a:r>
              <a:rPr lang="en-US" altLang="en-US" sz="2000" dirty="0" smtClean="0">
                <a:solidFill>
                  <a:schemeClr val="bg1"/>
                </a:solidFill>
              </a:rPr>
              <a:t>Professor of Bible &amp; Theology – College of Biblical Studies </a:t>
            </a:r>
          </a:p>
        </p:txBody>
      </p:sp>
      <p:pic>
        <p:nvPicPr>
          <p:cNvPr id="4" name="Picture 3"/>
          <p:cNvPicPr>
            <a:picLocks noChangeAspect="1"/>
          </p:cNvPicPr>
          <p:nvPr/>
        </p:nvPicPr>
        <p:blipFill>
          <a:blip r:embed="rId3"/>
          <a:stretch>
            <a:fillRect/>
          </a:stretch>
        </p:blipFill>
        <p:spPr>
          <a:xfrm>
            <a:off x="3916875" y="2362200"/>
            <a:ext cx="1310250" cy="1828800"/>
          </a:xfrm>
          <a:prstGeom prst="rect">
            <a:avLst/>
          </a:prstGeom>
          <a:ln w="38100">
            <a:solidFill>
              <a:schemeClr val="bg1"/>
            </a:solidFill>
          </a:ln>
        </p:spPr>
      </p:pic>
    </p:spTree>
    <p:extLst>
      <p:ext uri="{BB962C8B-B14F-4D97-AF65-F5344CB8AC3E}">
        <p14:creationId xmlns:p14="http://schemas.microsoft.com/office/powerpoint/2010/main" val="32557570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417638"/>
          </a:xfrm>
        </p:spPr>
        <p:txBody>
          <a:bodyPr/>
          <a:lstStyle/>
          <a:p>
            <a:pPr>
              <a:defRPr/>
            </a:pPr>
            <a:r>
              <a:rPr lang="en-US" altLang="en-US" dirty="0" smtClean="0">
                <a:solidFill>
                  <a:srgbClr val="00FFFF"/>
                </a:solidFill>
                <a:effectLst>
                  <a:outerShdw blurRad="38100" dist="38100" dir="2700000" algn="tl">
                    <a:srgbClr val="000000">
                      <a:alpha val="43137"/>
                    </a:srgbClr>
                  </a:outerShdw>
                </a:effectLst>
              </a:rPr>
              <a:t>The Priceless Privilege </a:t>
            </a:r>
            <a:r>
              <a:rPr lang="en-US" altLang="en-US" dirty="0" smtClean="0">
                <a:solidFill>
                  <a:schemeClr val="bg1"/>
                </a:solidFill>
                <a:effectLst>
                  <a:outerShdw blurRad="38100" dist="38100" dir="2700000" algn="tl">
                    <a:srgbClr val="000000">
                      <a:alpha val="43137"/>
                    </a:srgbClr>
                  </a:outerShdw>
                </a:effectLst>
              </a:rPr>
              <a:t/>
            </a:r>
            <a:br>
              <a:rPr lang="en-US" altLang="en-US" dirty="0" smtClean="0">
                <a:solidFill>
                  <a:schemeClr val="bg1"/>
                </a:solidFill>
                <a:effectLst>
                  <a:outerShdw blurRad="38100" dist="38100" dir="2700000" algn="tl">
                    <a:srgbClr val="000000">
                      <a:alpha val="43137"/>
                    </a:srgbClr>
                  </a:outerShdw>
                </a:effectLst>
              </a:rPr>
            </a:br>
            <a:r>
              <a:rPr lang="en-US" altLang="en-US" sz="2800" dirty="0" smtClean="0">
                <a:solidFill>
                  <a:schemeClr val="bg1"/>
                </a:solidFill>
                <a:effectLst>
                  <a:outerShdw blurRad="38100" dist="38100" dir="2700000" algn="tl">
                    <a:srgbClr val="000000">
                      <a:alpha val="43137"/>
                    </a:srgbClr>
                  </a:outerShdw>
                </a:effectLst>
              </a:rPr>
              <a:t>(Chafer, Salvation, Page 118)</a:t>
            </a:r>
          </a:p>
        </p:txBody>
      </p:sp>
      <p:sp>
        <p:nvSpPr>
          <p:cNvPr id="3" name="Content Placeholder 2"/>
          <p:cNvSpPr>
            <a:spLocks noGrp="1"/>
          </p:cNvSpPr>
          <p:nvPr>
            <p:ph idx="1"/>
          </p:nvPr>
        </p:nvSpPr>
        <p:spPr>
          <a:xfrm>
            <a:off x="396875" y="1828800"/>
            <a:ext cx="8351838" cy="4038600"/>
          </a:xfrm>
        </p:spPr>
        <p:txBody>
          <a:bodyPr>
            <a:normAutofit/>
          </a:bodyPr>
          <a:lstStyle/>
          <a:p>
            <a:pPr marL="0" indent="0" algn="just">
              <a:buFont typeface="Arial" panose="020B0604020202020204" pitchFamily="34" charset="0"/>
              <a:buNone/>
              <a:defRPr/>
            </a:pPr>
            <a:r>
              <a:rPr lang="en-US" sz="2800" dirty="0" smtClean="0">
                <a:solidFill>
                  <a:schemeClr val="bg1"/>
                </a:solidFill>
                <a:effectLst>
                  <a:outerShdw blurRad="38100" dist="38100" dir="2700000" algn="tl">
                    <a:srgbClr val="000000">
                      <a:alpha val="43137"/>
                    </a:srgbClr>
                  </a:outerShdw>
                </a:effectLst>
              </a:rPr>
              <a:t>“The </a:t>
            </a:r>
            <a:r>
              <a:rPr lang="en-US" sz="2800" dirty="0">
                <a:solidFill>
                  <a:schemeClr val="bg1"/>
                </a:solidFill>
                <a:effectLst>
                  <a:outerShdw blurRad="38100" dist="38100" dir="2700000" algn="tl">
                    <a:srgbClr val="000000">
                      <a:alpha val="43137"/>
                    </a:srgbClr>
                  </a:outerShdw>
                </a:effectLst>
              </a:rPr>
              <a:t>privilege of preaching the Gospel to one soul is priceless. So, in like manner, any blunder in its presentation may contribute to an eternal disaster and woe. Carelessness in preaching is criminal and ignorance is inexcusable. The Gospel is plain. Earnestness is important, but no amount of earnestness can be substituted for the exact statement of God's message to lost men</a:t>
            </a:r>
            <a:r>
              <a:rPr lang="en-US" sz="2800" dirty="0" smtClean="0">
                <a:solidFill>
                  <a:schemeClr val="bg1"/>
                </a:solidFill>
                <a:effectLst>
                  <a:outerShdw blurRad="38100" dist="38100" dir="2700000" algn="tl">
                    <a:srgbClr val="000000">
                      <a:alpha val="43137"/>
                    </a:srgbClr>
                  </a:outerShdw>
                </a:effectLst>
              </a:rPr>
              <a:t>.”</a:t>
            </a:r>
            <a:endParaRPr lang="en-US" sz="28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45052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defRPr/>
            </a:pPr>
            <a:r>
              <a:rPr lang="en-US" altLang="en-US" dirty="0">
                <a:solidFill>
                  <a:srgbClr val="00FFFF"/>
                </a:solidFill>
                <a:effectLst>
                  <a:outerShdw blurRad="38100" dist="38100" dir="2700000" algn="tl">
                    <a:srgbClr val="000000">
                      <a:alpha val="43137"/>
                    </a:srgbClr>
                  </a:outerShdw>
                </a:effectLst>
              </a:rPr>
              <a:t>Introduction</a:t>
            </a:r>
          </a:p>
        </p:txBody>
      </p:sp>
      <p:sp>
        <p:nvSpPr>
          <p:cNvPr id="8195" name="Content Placeholder 2"/>
          <p:cNvSpPr>
            <a:spLocks noGrp="1"/>
          </p:cNvSpPr>
          <p:nvPr>
            <p:ph idx="1"/>
          </p:nvPr>
        </p:nvSpPr>
        <p:spPr/>
        <p:txBody>
          <a:bodyPr/>
          <a:lstStyle/>
          <a:p>
            <a:pPr eaLnBrk="1" hangingPunct="1">
              <a:spcBef>
                <a:spcPts val="1200"/>
              </a:spcBef>
              <a:spcAft>
                <a:spcPts val="1200"/>
              </a:spcAft>
              <a:defRPr/>
            </a:pPr>
            <a:r>
              <a:rPr lang="en-US" altLang="en-US" sz="2800" dirty="0">
                <a:solidFill>
                  <a:schemeClr val="bg1"/>
                </a:solidFill>
                <a:effectLst>
                  <a:outerShdw blurRad="38100" dist="38100" dir="2700000" algn="tl">
                    <a:srgbClr val="000000">
                      <a:alpha val="43137"/>
                    </a:srgbClr>
                  </a:outerShdw>
                </a:effectLst>
              </a:rPr>
              <a:t>Importance – Gal </a:t>
            </a:r>
            <a:r>
              <a:rPr lang="en-US" altLang="en-US" sz="2800" dirty="0" smtClean="0">
                <a:solidFill>
                  <a:schemeClr val="bg1"/>
                </a:solidFill>
                <a:effectLst>
                  <a:outerShdw blurRad="38100" dist="38100" dir="2700000" algn="tl">
                    <a:srgbClr val="000000">
                      <a:alpha val="43137"/>
                    </a:srgbClr>
                  </a:outerShdw>
                </a:effectLst>
              </a:rPr>
              <a:t>1:8-9</a:t>
            </a:r>
          </a:p>
          <a:p>
            <a:pPr eaLnBrk="1" hangingPunct="1">
              <a:spcBef>
                <a:spcPts val="1200"/>
              </a:spcBef>
              <a:spcAft>
                <a:spcPts val="1200"/>
              </a:spcAft>
              <a:defRPr/>
            </a:pPr>
            <a:r>
              <a:rPr lang="en-US" altLang="en-US" sz="2800" b="1" u="sng" dirty="0" smtClean="0">
                <a:solidFill>
                  <a:srgbClr val="FFFFCC"/>
                </a:solidFill>
                <a:effectLst>
                  <a:outerShdw blurRad="38100" dist="38100" dir="2700000" algn="tl">
                    <a:srgbClr val="000000">
                      <a:alpha val="43137"/>
                    </a:srgbClr>
                  </a:outerShdw>
                </a:effectLst>
              </a:rPr>
              <a:t>Meaning </a:t>
            </a:r>
            <a:r>
              <a:rPr lang="en-US" altLang="en-US" sz="2800" b="1" u="sng" dirty="0">
                <a:solidFill>
                  <a:srgbClr val="FFFFCC"/>
                </a:solidFill>
                <a:effectLst>
                  <a:outerShdw blurRad="38100" dist="38100" dir="2700000" algn="tl">
                    <a:srgbClr val="000000">
                      <a:alpha val="43137"/>
                    </a:srgbClr>
                  </a:outerShdw>
                </a:effectLst>
              </a:rPr>
              <a:t>of “saved”</a:t>
            </a:r>
          </a:p>
          <a:p>
            <a:pPr lvl="1" eaLnBrk="1" hangingPunct="1">
              <a:spcBef>
                <a:spcPts val="1200"/>
              </a:spcBef>
              <a:spcAft>
                <a:spcPts val="1200"/>
              </a:spcAft>
              <a:defRPr/>
            </a:pPr>
            <a:r>
              <a:rPr lang="en-US" altLang="en-US" dirty="0">
                <a:solidFill>
                  <a:schemeClr val="bg1"/>
                </a:solidFill>
                <a:effectLst>
                  <a:outerShdw blurRad="38100" dist="38100" dir="2700000" algn="tl">
                    <a:srgbClr val="000000">
                      <a:alpha val="43137"/>
                    </a:srgbClr>
                  </a:outerShdw>
                </a:effectLst>
              </a:rPr>
              <a:t>Salvation word group</a:t>
            </a:r>
          </a:p>
          <a:p>
            <a:pPr lvl="1" eaLnBrk="1" hangingPunct="1">
              <a:spcBef>
                <a:spcPts val="1200"/>
              </a:spcBef>
              <a:spcAft>
                <a:spcPts val="1200"/>
              </a:spcAft>
              <a:defRPr/>
            </a:pPr>
            <a:r>
              <a:rPr lang="en-US" altLang="en-US" dirty="0" smtClean="0">
                <a:solidFill>
                  <a:schemeClr val="bg1"/>
                </a:solidFill>
                <a:effectLst>
                  <a:outerShdw blurRad="38100" dist="38100" dir="2700000" algn="tl">
                    <a:srgbClr val="000000">
                      <a:alpha val="43137"/>
                    </a:srgbClr>
                  </a:outerShdw>
                </a:effectLst>
              </a:rPr>
              <a:t>Non-theological – Matt 9:21-22; Luke 8:36; Philip 1:19; John 12:27; </a:t>
            </a:r>
            <a:r>
              <a:rPr lang="en-US" altLang="en-US" dirty="0" err="1" smtClean="0">
                <a:solidFill>
                  <a:schemeClr val="bg1"/>
                </a:solidFill>
                <a:effectLst>
                  <a:outerShdw blurRad="38100" dist="38100" dir="2700000" algn="tl">
                    <a:srgbClr val="000000">
                      <a:alpha val="43137"/>
                    </a:srgbClr>
                  </a:outerShdw>
                </a:effectLst>
              </a:rPr>
              <a:t>Heb</a:t>
            </a:r>
            <a:r>
              <a:rPr lang="en-US" altLang="en-US" dirty="0" smtClean="0">
                <a:solidFill>
                  <a:schemeClr val="bg1"/>
                </a:solidFill>
                <a:effectLst>
                  <a:outerShdw blurRad="38100" dist="38100" dir="2700000" algn="tl">
                    <a:srgbClr val="000000">
                      <a:alpha val="43137"/>
                    </a:srgbClr>
                  </a:outerShdw>
                </a:effectLst>
              </a:rPr>
              <a:t> 11:7; Matt. 24:13</a:t>
            </a:r>
          </a:p>
          <a:p>
            <a:pPr lvl="1" eaLnBrk="1" hangingPunct="1">
              <a:spcBef>
                <a:spcPts val="1200"/>
              </a:spcBef>
              <a:spcAft>
                <a:spcPts val="1200"/>
              </a:spcAft>
              <a:defRPr/>
            </a:pPr>
            <a:r>
              <a:rPr lang="en-US" altLang="en-US" dirty="0">
                <a:solidFill>
                  <a:schemeClr val="bg1"/>
                </a:solidFill>
                <a:effectLst>
                  <a:outerShdw blurRad="38100" dist="38100" dir="2700000" algn="tl">
                    <a:srgbClr val="000000">
                      <a:alpha val="43137"/>
                    </a:srgbClr>
                  </a:outerShdw>
                </a:effectLst>
              </a:rPr>
              <a:t>Theological – Matt </a:t>
            </a:r>
            <a:r>
              <a:rPr lang="en-US" altLang="en-US" dirty="0" smtClean="0">
                <a:solidFill>
                  <a:schemeClr val="bg1"/>
                </a:solidFill>
                <a:effectLst>
                  <a:outerShdw blurRad="38100" dist="38100" dir="2700000" algn="tl">
                    <a:srgbClr val="000000">
                      <a:alpha val="43137"/>
                    </a:srgbClr>
                  </a:outerShdw>
                </a:effectLst>
              </a:rPr>
              <a:t>1:21; Luke 19:10; Rom 5:9; 2 Cor. 2:15</a:t>
            </a:r>
          </a:p>
          <a:p>
            <a:pPr eaLnBrk="1" hangingPunct="1">
              <a:spcBef>
                <a:spcPts val="1200"/>
              </a:spcBef>
              <a:spcAft>
                <a:spcPts val="1200"/>
              </a:spcAft>
              <a:defRPr/>
            </a:pPr>
            <a:r>
              <a:rPr lang="en-US" altLang="en-US" sz="2800" dirty="0" smtClean="0">
                <a:solidFill>
                  <a:schemeClr val="bg1"/>
                </a:solidFill>
                <a:effectLst>
                  <a:outerShdw blurRad="38100" dist="38100" dir="2700000" algn="tl">
                    <a:srgbClr val="000000">
                      <a:alpha val="43137"/>
                    </a:srgbClr>
                  </a:outerShdw>
                </a:effectLst>
              </a:rPr>
              <a:t>3 tenses of salvation</a:t>
            </a:r>
          </a:p>
        </p:txBody>
      </p:sp>
      <p:pic>
        <p:nvPicPr>
          <p:cNvPr id="4" name="Picture 5" descr="http://d4nations.com/webpubl/images/salvation%20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33975" y="1371600"/>
            <a:ext cx="3810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96536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defRPr/>
            </a:pPr>
            <a:r>
              <a:rPr lang="en-US" altLang="en-US" dirty="0">
                <a:solidFill>
                  <a:srgbClr val="00FFFF"/>
                </a:solidFill>
                <a:effectLst>
                  <a:outerShdw blurRad="38100" dist="38100" dir="2700000" algn="tl">
                    <a:srgbClr val="000000">
                      <a:alpha val="43137"/>
                    </a:srgbClr>
                  </a:outerShdw>
                </a:effectLst>
              </a:rPr>
              <a:t>Introduction</a:t>
            </a:r>
          </a:p>
        </p:txBody>
      </p:sp>
      <p:sp>
        <p:nvSpPr>
          <p:cNvPr id="8195" name="Content Placeholder 2"/>
          <p:cNvSpPr>
            <a:spLocks noGrp="1"/>
          </p:cNvSpPr>
          <p:nvPr>
            <p:ph idx="1"/>
          </p:nvPr>
        </p:nvSpPr>
        <p:spPr/>
        <p:txBody>
          <a:bodyPr/>
          <a:lstStyle/>
          <a:p>
            <a:pPr eaLnBrk="1" hangingPunct="1">
              <a:spcBef>
                <a:spcPts val="1200"/>
              </a:spcBef>
              <a:spcAft>
                <a:spcPts val="1200"/>
              </a:spcAft>
              <a:defRPr/>
            </a:pPr>
            <a:r>
              <a:rPr lang="en-US" altLang="en-US" sz="2800" dirty="0">
                <a:solidFill>
                  <a:schemeClr val="bg1"/>
                </a:solidFill>
                <a:effectLst>
                  <a:outerShdw blurRad="38100" dist="38100" dir="2700000" algn="tl">
                    <a:srgbClr val="000000">
                      <a:alpha val="43137"/>
                    </a:srgbClr>
                  </a:outerShdw>
                </a:effectLst>
              </a:rPr>
              <a:t>Importance – Gal 1:8-9</a:t>
            </a:r>
          </a:p>
          <a:p>
            <a:pPr eaLnBrk="1" hangingPunct="1">
              <a:spcBef>
                <a:spcPts val="1200"/>
              </a:spcBef>
              <a:spcAft>
                <a:spcPts val="1200"/>
              </a:spcAft>
              <a:defRPr/>
            </a:pPr>
            <a:r>
              <a:rPr lang="en-US" altLang="en-US" sz="2800" b="1" dirty="0">
                <a:solidFill>
                  <a:srgbClr val="FFFFCC"/>
                </a:solidFill>
                <a:effectLst>
                  <a:outerShdw blurRad="38100" dist="38100" dir="2700000" algn="tl">
                    <a:srgbClr val="000000">
                      <a:alpha val="43137"/>
                    </a:srgbClr>
                  </a:outerShdw>
                </a:effectLst>
              </a:rPr>
              <a:t>Meaning of “saved”</a:t>
            </a:r>
          </a:p>
          <a:p>
            <a:pPr lvl="1" eaLnBrk="1" hangingPunct="1">
              <a:spcBef>
                <a:spcPts val="1200"/>
              </a:spcBef>
              <a:spcAft>
                <a:spcPts val="1200"/>
              </a:spcAft>
              <a:defRPr/>
            </a:pPr>
            <a:r>
              <a:rPr lang="en-US" altLang="en-US" b="1" u="sng" dirty="0">
                <a:solidFill>
                  <a:srgbClr val="FFFFCC"/>
                </a:solidFill>
                <a:effectLst>
                  <a:outerShdw blurRad="38100" dist="38100" dir="2700000" algn="tl">
                    <a:srgbClr val="000000">
                      <a:alpha val="43137"/>
                    </a:srgbClr>
                  </a:outerShdw>
                </a:effectLst>
              </a:rPr>
              <a:t>Salvation word group</a:t>
            </a:r>
          </a:p>
          <a:p>
            <a:pPr lvl="1" eaLnBrk="1" hangingPunct="1">
              <a:spcBef>
                <a:spcPts val="1200"/>
              </a:spcBef>
              <a:spcAft>
                <a:spcPts val="1200"/>
              </a:spcAft>
              <a:defRPr/>
            </a:pPr>
            <a:r>
              <a:rPr lang="en-US" altLang="en-US" dirty="0">
                <a:solidFill>
                  <a:schemeClr val="bg1"/>
                </a:solidFill>
                <a:effectLst>
                  <a:outerShdw blurRad="38100" dist="38100" dir="2700000" algn="tl">
                    <a:srgbClr val="000000">
                      <a:alpha val="43137"/>
                    </a:srgbClr>
                  </a:outerShdw>
                </a:effectLst>
              </a:rPr>
              <a:t>Non-theological </a:t>
            </a:r>
            <a:r>
              <a:rPr lang="en-US" altLang="en-US" dirty="0" smtClean="0">
                <a:solidFill>
                  <a:schemeClr val="bg1"/>
                </a:solidFill>
                <a:effectLst>
                  <a:outerShdw blurRad="38100" dist="38100" dir="2700000" algn="tl">
                    <a:srgbClr val="000000">
                      <a:alpha val="43137"/>
                    </a:srgbClr>
                  </a:outerShdw>
                </a:effectLst>
              </a:rPr>
              <a:t>– Matt 9:21-22; Luke 8:36; Philip 1:19; John 12:27; </a:t>
            </a:r>
            <a:r>
              <a:rPr lang="en-US" altLang="en-US" dirty="0" err="1" smtClean="0">
                <a:solidFill>
                  <a:schemeClr val="bg1"/>
                </a:solidFill>
                <a:effectLst>
                  <a:outerShdw blurRad="38100" dist="38100" dir="2700000" algn="tl">
                    <a:srgbClr val="000000">
                      <a:alpha val="43137"/>
                    </a:srgbClr>
                  </a:outerShdw>
                </a:effectLst>
              </a:rPr>
              <a:t>Heb</a:t>
            </a:r>
            <a:r>
              <a:rPr lang="en-US" altLang="en-US" dirty="0" smtClean="0">
                <a:solidFill>
                  <a:schemeClr val="bg1"/>
                </a:solidFill>
                <a:effectLst>
                  <a:outerShdw blurRad="38100" dist="38100" dir="2700000" algn="tl">
                    <a:srgbClr val="000000">
                      <a:alpha val="43137"/>
                    </a:srgbClr>
                  </a:outerShdw>
                </a:effectLst>
              </a:rPr>
              <a:t> 11:7; Matt. 24:13</a:t>
            </a:r>
          </a:p>
          <a:p>
            <a:pPr lvl="1" eaLnBrk="1" hangingPunct="1">
              <a:spcBef>
                <a:spcPts val="1200"/>
              </a:spcBef>
              <a:spcAft>
                <a:spcPts val="1200"/>
              </a:spcAft>
              <a:defRPr/>
            </a:pPr>
            <a:r>
              <a:rPr lang="en-US" altLang="en-US" dirty="0">
                <a:solidFill>
                  <a:schemeClr val="bg1"/>
                </a:solidFill>
                <a:effectLst>
                  <a:outerShdw blurRad="38100" dist="38100" dir="2700000" algn="tl">
                    <a:srgbClr val="000000">
                      <a:alpha val="43137"/>
                    </a:srgbClr>
                  </a:outerShdw>
                </a:effectLst>
              </a:rPr>
              <a:t>Theological – Matt </a:t>
            </a:r>
            <a:r>
              <a:rPr lang="en-US" altLang="en-US" dirty="0" smtClean="0">
                <a:solidFill>
                  <a:schemeClr val="bg1"/>
                </a:solidFill>
                <a:effectLst>
                  <a:outerShdw blurRad="38100" dist="38100" dir="2700000" algn="tl">
                    <a:srgbClr val="000000">
                      <a:alpha val="43137"/>
                    </a:srgbClr>
                  </a:outerShdw>
                </a:effectLst>
              </a:rPr>
              <a:t>1:21; Luke 19:10; Rom 5:9; 2 Cor. 2:15</a:t>
            </a:r>
          </a:p>
          <a:p>
            <a:pPr eaLnBrk="1" hangingPunct="1">
              <a:spcBef>
                <a:spcPts val="1200"/>
              </a:spcBef>
              <a:spcAft>
                <a:spcPts val="1200"/>
              </a:spcAft>
              <a:defRPr/>
            </a:pPr>
            <a:r>
              <a:rPr lang="en-US" altLang="en-US" sz="2800" dirty="0" smtClean="0">
                <a:solidFill>
                  <a:schemeClr val="bg1"/>
                </a:solidFill>
                <a:effectLst>
                  <a:outerShdw blurRad="38100" dist="38100" dir="2700000" algn="tl">
                    <a:srgbClr val="000000">
                      <a:alpha val="43137"/>
                    </a:srgbClr>
                  </a:outerShdw>
                </a:effectLst>
              </a:rPr>
              <a:t>3 tenses of salvation</a:t>
            </a:r>
          </a:p>
        </p:txBody>
      </p:sp>
      <p:pic>
        <p:nvPicPr>
          <p:cNvPr id="4" name="Picture 5" descr="http://d4nations.com/webpubl/images/salvation%20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33975" y="1371600"/>
            <a:ext cx="3810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88571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a:solidFill>
                  <a:srgbClr val="00FFFF"/>
                </a:solidFill>
                <a:effectLst>
                  <a:outerShdw blurRad="38100" dist="38100" dir="2700000" algn="tl">
                    <a:srgbClr val="000000">
                      <a:alpha val="43137"/>
                    </a:srgbClr>
                  </a:outerShdw>
                </a:effectLst>
              </a:rPr>
              <a:t>Salvation Word Group</a:t>
            </a:r>
          </a:p>
        </p:txBody>
      </p:sp>
      <p:sp>
        <p:nvSpPr>
          <p:cNvPr id="14339" name="Content Placeholder 2"/>
          <p:cNvSpPr>
            <a:spLocks noGrp="1"/>
          </p:cNvSpPr>
          <p:nvPr>
            <p:ph idx="1"/>
          </p:nvPr>
        </p:nvSpPr>
        <p:spPr>
          <a:xfrm>
            <a:off x="457200" y="1600201"/>
            <a:ext cx="4724400" cy="3200400"/>
          </a:xfrm>
        </p:spPr>
        <p:txBody>
          <a:bodyPr/>
          <a:lstStyle/>
          <a:p>
            <a:pPr>
              <a:spcBef>
                <a:spcPts val="1200"/>
              </a:spcBef>
              <a:spcAft>
                <a:spcPts val="1200"/>
              </a:spcAft>
            </a:pPr>
            <a:r>
              <a:rPr lang="en-US" altLang="en-US" sz="3000" i="1" dirty="0" err="1" smtClean="0">
                <a:solidFill>
                  <a:schemeClr val="bg1"/>
                </a:solidFill>
              </a:rPr>
              <a:t>Sōzō</a:t>
            </a:r>
            <a:r>
              <a:rPr lang="en-US" altLang="en-US" sz="3000" dirty="0" smtClean="0">
                <a:solidFill>
                  <a:schemeClr val="bg1"/>
                </a:solidFill>
              </a:rPr>
              <a:t>-Verb, To Save</a:t>
            </a:r>
          </a:p>
          <a:p>
            <a:pPr>
              <a:spcBef>
                <a:spcPts val="1200"/>
              </a:spcBef>
              <a:spcAft>
                <a:spcPts val="1200"/>
              </a:spcAft>
            </a:pPr>
            <a:r>
              <a:rPr lang="en-US" altLang="en-US" sz="3000" i="1" dirty="0" err="1" smtClean="0">
                <a:solidFill>
                  <a:schemeClr val="bg1"/>
                </a:solidFill>
              </a:rPr>
              <a:t>Sōtēria</a:t>
            </a:r>
            <a:r>
              <a:rPr lang="en-US" altLang="en-US" sz="3000" dirty="0" smtClean="0">
                <a:solidFill>
                  <a:schemeClr val="bg1"/>
                </a:solidFill>
              </a:rPr>
              <a:t>-Noun, Salvation</a:t>
            </a:r>
          </a:p>
          <a:p>
            <a:pPr>
              <a:spcBef>
                <a:spcPts val="1200"/>
              </a:spcBef>
              <a:spcAft>
                <a:spcPts val="1200"/>
              </a:spcAft>
            </a:pPr>
            <a:r>
              <a:rPr lang="en-US" altLang="en-US" sz="3000" i="1" dirty="0" err="1" smtClean="0">
                <a:solidFill>
                  <a:schemeClr val="bg1"/>
                </a:solidFill>
              </a:rPr>
              <a:t>Sōtērion</a:t>
            </a:r>
            <a:r>
              <a:rPr lang="en-US" altLang="en-US" sz="3000" dirty="0" smtClean="0">
                <a:solidFill>
                  <a:schemeClr val="bg1"/>
                </a:solidFill>
              </a:rPr>
              <a:t>-Noun, Salvation</a:t>
            </a:r>
          </a:p>
          <a:p>
            <a:pPr>
              <a:spcBef>
                <a:spcPts val="1200"/>
              </a:spcBef>
              <a:spcAft>
                <a:spcPts val="1200"/>
              </a:spcAft>
            </a:pPr>
            <a:r>
              <a:rPr lang="en-US" altLang="en-US" sz="3000" i="1" dirty="0" err="1" smtClean="0">
                <a:solidFill>
                  <a:schemeClr val="bg1"/>
                </a:solidFill>
              </a:rPr>
              <a:t>Sōtēr</a:t>
            </a:r>
            <a:r>
              <a:rPr lang="en-US" altLang="en-US" sz="3000" dirty="0" smtClean="0">
                <a:solidFill>
                  <a:schemeClr val="bg1"/>
                </a:solidFill>
              </a:rPr>
              <a:t>-Noun, Savior</a:t>
            </a:r>
          </a:p>
        </p:txBody>
      </p:sp>
      <p:pic>
        <p:nvPicPr>
          <p:cNvPr id="14341" name="Picture 8" descr="http://www.abidingwalk.com/wp-content/uploads/2015/02/so-great-salvation-so-great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1828800"/>
            <a:ext cx="3895725" cy="219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61598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defRPr/>
            </a:pPr>
            <a:r>
              <a:rPr lang="en-US" altLang="en-US" dirty="0">
                <a:solidFill>
                  <a:srgbClr val="00FFFF"/>
                </a:solidFill>
                <a:effectLst>
                  <a:outerShdw blurRad="38100" dist="38100" dir="2700000" algn="tl">
                    <a:srgbClr val="000000">
                      <a:alpha val="43137"/>
                    </a:srgbClr>
                  </a:outerShdw>
                </a:effectLst>
              </a:rPr>
              <a:t>Introduction</a:t>
            </a:r>
          </a:p>
        </p:txBody>
      </p:sp>
      <p:sp>
        <p:nvSpPr>
          <p:cNvPr id="8195" name="Content Placeholder 2"/>
          <p:cNvSpPr>
            <a:spLocks noGrp="1"/>
          </p:cNvSpPr>
          <p:nvPr>
            <p:ph idx="1"/>
          </p:nvPr>
        </p:nvSpPr>
        <p:spPr/>
        <p:txBody>
          <a:bodyPr/>
          <a:lstStyle/>
          <a:p>
            <a:pPr eaLnBrk="1" hangingPunct="1">
              <a:spcBef>
                <a:spcPts val="1200"/>
              </a:spcBef>
              <a:spcAft>
                <a:spcPts val="1200"/>
              </a:spcAft>
              <a:defRPr/>
            </a:pPr>
            <a:r>
              <a:rPr lang="en-US" altLang="en-US" sz="2800" dirty="0">
                <a:solidFill>
                  <a:schemeClr val="bg1"/>
                </a:solidFill>
                <a:effectLst>
                  <a:outerShdw blurRad="38100" dist="38100" dir="2700000" algn="tl">
                    <a:srgbClr val="000000">
                      <a:alpha val="43137"/>
                    </a:srgbClr>
                  </a:outerShdw>
                </a:effectLst>
              </a:rPr>
              <a:t>Importance – Gal 1:8-9</a:t>
            </a:r>
          </a:p>
          <a:p>
            <a:pPr eaLnBrk="1" hangingPunct="1">
              <a:spcBef>
                <a:spcPts val="1200"/>
              </a:spcBef>
              <a:spcAft>
                <a:spcPts val="1200"/>
              </a:spcAft>
              <a:defRPr/>
            </a:pPr>
            <a:r>
              <a:rPr lang="en-US" altLang="en-US" sz="2800" b="1" dirty="0">
                <a:solidFill>
                  <a:srgbClr val="FFFFCC"/>
                </a:solidFill>
                <a:effectLst>
                  <a:outerShdw blurRad="38100" dist="38100" dir="2700000" algn="tl">
                    <a:srgbClr val="000000">
                      <a:alpha val="43137"/>
                    </a:srgbClr>
                  </a:outerShdw>
                </a:effectLst>
              </a:rPr>
              <a:t>Meaning of “saved”</a:t>
            </a:r>
          </a:p>
          <a:p>
            <a:pPr lvl="1" eaLnBrk="1" hangingPunct="1">
              <a:spcBef>
                <a:spcPts val="1200"/>
              </a:spcBef>
              <a:spcAft>
                <a:spcPts val="1200"/>
              </a:spcAft>
              <a:defRPr/>
            </a:pPr>
            <a:r>
              <a:rPr lang="en-US" altLang="en-US" dirty="0">
                <a:solidFill>
                  <a:schemeClr val="bg1"/>
                </a:solidFill>
                <a:effectLst>
                  <a:outerShdw blurRad="38100" dist="38100" dir="2700000" algn="tl">
                    <a:srgbClr val="000000">
                      <a:alpha val="43137"/>
                    </a:srgbClr>
                  </a:outerShdw>
                </a:effectLst>
              </a:rPr>
              <a:t>Salvation word group</a:t>
            </a:r>
          </a:p>
          <a:p>
            <a:pPr lvl="1" eaLnBrk="1" hangingPunct="1">
              <a:spcBef>
                <a:spcPts val="1200"/>
              </a:spcBef>
              <a:spcAft>
                <a:spcPts val="1200"/>
              </a:spcAft>
              <a:defRPr/>
            </a:pPr>
            <a:r>
              <a:rPr lang="en-US" altLang="en-US" b="1" u="sng" dirty="0">
                <a:solidFill>
                  <a:srgbClr val="FFFFCC"/>
                </a:solidFill>
                <a:effectLst>
                  <a:outerShdw blurRad="38100" dist="38100" dir="2700000" algn="tl">
                    <a:srgbClr val="000000">
                      <a:alpha val="43137"/>
                    </a:srgbClr>
                  </a:outerShdw>
                </a:effectLst>
              </a:rPr>
              <a:t>Non-theological – Matt 9:21-22; Luke 8:36; Philip 1:19; John 12:27; </a:t>
            </a:r>
            <a:r>
              <a:rPr lang="en-US" altLang="en-US" b="1" u="sng" dirty="0" err="1">
                <a:solidFill>
                  <a:srgbClr val="FFFFCC"/>
                </a:solidFill>
                <a:effectLst>
                  <a:outerShdw blurRad="38100" dist="38100" dir="2700000" algn="tl">
                    <a:srgbClr val="000000">
                      <a:alpha val="43137"/>
                    </a:srgbClr>
                  </a:outerShdw>
                </a:effectLst>
              </a:rPr>
              <a:t>Heb</a:t>
            </a:r>
            <a:r>
              <a:rPr lang="en-US" altLang="en-US" b="1" u="sng" dirty="0">
                <a:solidFill>
                  <a:srgbClr val="FFFFCC"/>
                </a:solidFill>
                <a:effectLst>
                  <a:outerShdw blurRad="38100" dist="38100" dir="2700000" algn="tl">
                    <a:srgbClr val="000000">
                      <a:alpha val="43137"/>
                    </a:srgbClr>
                  </a:outerShdw>
                </a:effectLst>
              </a:rPr>
              <a:t> 11:7; Matt. 24:13</a:t>
            </a:r>
          </a:p>
          <a:p>
            <a:pPr lvl="1" eaLnBrk="1" hangingPunct="1">
              <a:spcBef>
                <a:spcPts val="1200"/>
              </a:spcBef>
              <a:spcAft>
                <a:spcPts val="1200"/>
              </a:spcAft>
              <a:defRPr/>
            </a:pPr>
            <a:r>
              <a:rPr lang="en-US" altLang="en-US" dirty="0">
                <a:solidFill>
                  <a:schemeClr val="bg1"/>
                </a:solidFill>
                <a:effectLst>
                  <a:outerShdw blurRad="38100" dist="38100" dir="2700000" algn="tl">
                    <a:srgbClr val="000000">
                      <a:alpha val="43137"/>
                    </a:srgbClr>
                  </a:outerShdw>
                </a:effectLst>
              </a:rPr>
              <a:t>Theological – Matt </a:t>
            </a:r>
            <a:r>
              <a:rPr lang="en-US" altLang="en-US" dirty="0" smtClean="0">
                <a:solidFill>
                  <a:schemeClr val="bg1"/>
                </a:solidFill>
                <a:effectLst>
                  <a:outerShdw blurRad="38100" dist="38100" dir="2700000" algn="tl">
                    <a:srgbClr val="000000">
                      <a:alpha val="43137"/>
                    </a:srgbClr>
                  </a:outerShdw>
                </a:effectLst>
              </a:rPr>
              <a:t>1:21; Luke 19:10; Rom 5:9; 2 Cor. 2:15</a:t>
            </a:r>
          </a:p>
          <a:p>
            <a:pPr eaLnBrk="1" hangingPunct="1">
              <a:spcBef>
                <a:spcPts val="1200"/>
              </a:spcBef>
              <a:spcAft>
                <a:spcPts val="1200"/>
              </a:spcAft>
              <a:defRPr/>
            </a:pPr>
            <a:r>
              <a:rPr lang="en-US" altLang="en-US" sz="2800" dirty="0" smtClean="0">
                <a:solidFill>
                  <a:schemeClr val="bg1"/>
                </a:solidFill>
                <a:effectLst>
                  <a:outerShdw blurRad="38100" dist="38100" dir="2700000" algn="tl">
                    <a:srgbClr val="000000">
                      <a:alpha val="43137"/>
                    </a:srgbClr>
                  </a:outerShdw>
                </a:effectLst>
              </a:rPr>
              <a:t>3 tenses of salvation</a:t>
            </a:r>
          </a:p>
        </p:txBody>
      </p:sp>
      <p:pic>
        <p:nvPicPr>
          <p:cNvPr id="4" name="Picture 5" descr="http://d4nations.com/webpubl/images/salvation%20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33975" y="1371600"/>
            <a:ext cx="3810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9615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defRPr/>
            </a:pPr>
            <a:r>
              <a:rPr lang="en-US" altLang="en-US" dirty="0">
                <a:solidFill>
                  <a:srgbClr val="00FFFF"/>
                </a:solidFill>
                <a:effectLst>
                  <a:outerShdw blurRad="38100" dist="38100" dir="2700000" algn="tl">
                    <a:srgbClr val="000000">
                      <a:alpha val="43137"/>
                    </a:srgbClr>
                  </a:outerShdw>
                </a:effectLst>
              </a:rPr>
              <a:t>Introduction</a:t>
            </a:r>
          </a:p>
        </p:txBody>
      </p:sp>
      <p:sp>
        <p:nvSpPr>
          <p:cNvPr id="8195" name="Content Placeholder 2"/>
          <p:cNvSpPr>
            <a:spLocks noGrp="1"/>
          </p:cNvSpPr>
          <p:nvPr>
            <p:ph idx="1"/>
          </p:nvPr>
        </p:nvSpPr>
        <p:spPr/>
        <p:txBody>
          <a:bodyPr/>
          <a:lstStyle/>
          <a:p>
            <a:pPr eaLnBrk="1" hangingPunct="1">
              <a:spcBef>
                <a:spcPts val="1200"/>
              </a:spcBef>
              <a:spcAft>
                <a:spcPts val="1200"/>
              </a:spcAft>
              <a:defRPr/>
            </a:pPr>
            <a:r>
              <a:rPr lang="en-US" altLang="en-US" sz="2800" dirty="0">
                <a:solidFill>
                  <a:schemeClr val="bg1"/>
                </a:solidFill>
                <a:effectLst>
                  <a:outerShdw blurRad="38100" dist="38100" dir="2700000" algn="tl">
                    <a:srgbClr val="000000">
                      <a:alpha val="43137"/>
                    </a:srgbClr>
                  </a:outerShdw>
                </a:effectLst>
              </a:rPr>
              <a:t>Importance – Gal 1:8-9</a:t>
            </a:r>
          </a:p>
          <a:p>
            <a:pPr eaLnBrk="1" hangingPunct="1">
              <a:spcBef>
                <a:spcPts val="1200"/>
              </a:spcBef>
              <a:spcAft>
                <a:spcPts val="1200"/>
              </a:spcAft>
              <a:defRPr/>
            </a:pPr>
            <a:r>
              <a:rPr lang="en-US" altLang="en-US" sz="2800" b="1" dirty="0">
                <a:solidFill>
                  <a:srgbClr val="FFFFCC"/>
                </a:solidFill>
                <a:effectLst>
                  <a:outerShdw blurRad="38100" dist="38100" dir="2700000" algn="tl">
                    <a:srgbClr val="000000">
                      <a:alpha val="43137"/>
                    </a:srgbClr>
                  </a:outerShdw>
                </a:effectLst>
              </a:rPr>
              <a:t>Meaning of “saved”</a:t>
            </a:r>
          </a:p>
          <a:p>
            <a:pPr lvl="1" eaLnBrk="1" hangingPunct="1">
              <a:spcBef>
                <a:spcPts val="1200"/>
              </a:spcBef>
              <a:spcAft>
                <a:spcPts val="1200"/>
              </a:spcAft>
              <a:defRPr/>
            </a:pPr>
            <a:r>
              <a:rPr lang="en-US" altLang="en-US" dirty="0">
                <a:solidFill>
                  <a:schemeClr val="bg1"/>
                </a:solidFill>
                <a:effectLst>
                  <a:outerShdw blurRad="38100" dist="38100" dir="2700000" algn="tl">
                    <a:srgbClr val="000000">
                      <a:alpha val="43137"/>
                    </a:srgbClr>
                  </a:outerShdw>
                </a:effectLst>
              </a:rPr>
              <a:t>Salvation word group</a:t>
            </a:r>
          </a:p>
          <a:p>
            <a:pPr lvl="1" eaLnBrk="1" hangingPunct="1">
              <a:spcBef>
                <a:spcPts val="1200"/>
              </a:spcBef>
              <a:spcAft>
                <a:spcPts val="1200"/>
              </a:spcAft>
              <a:defRPr/>
            </a:pPr>
            <a:r>
              <a:rPr lang="en-US" altLang="en-US" dirty="0">
                <a:solidFill>
                  <a:schemeClr val="bg1"/>
                </a:solidFill>
                <a:effectLst>
                  <a:outerShdw blurRad="38100" dist="38100" dir="2700000" algn="tl">
                    <a:srgbClr val="000000">
                      <a:alpha val="43137"/>
                    </a:srgbClr>
                  </a:outerShdw>
                </a:effectLst>
              </a:rPr>
              <a:t>Non-theological – Matt 9:21-22; Luke 8:36; Philip 1:19; John 12:27; </a:t>
            </a:r>
            <a:r>
              <a:rPr lang="en-US" altLang="en-US" dirty="0" err="1">
                <a:solidFill>
                  <a:schemeClr val="bg1"/>
                </a:solidFill>
                <a:effectLst>
                  <a:outerShdw blurRad="38100" dist="38100" dir="2700000" algn="tl">
                    <a:srgbClr val="000000">
                      <a:alpha val="43137"/>
                    </a:srgbClr>
                  </a:outerShdw>
                </a:effectLst>
              </a:rPr>
              <a:t>Heb</a:t>
            </a:r>
            <a:r>
              <a:rPr lang="en-US" altLang="en-US" dirty="0">
                <a:solidFill>
                  <a:schemeClr val="bg1"/>
                </a:solidFill>
                <a:effectLst>
                  <a:outerShdw blurRad="38100" dist="38100" dir="2700000" algn="tl">
                    <a:srgbClr val="000000">
                      <a:alpha val="43137"/>
                    </a:srgbClr>
                  </a:outerShdw>
                </a:effectLst>
              </a:rPr>
              <a:t> 11:7; Matt. 24:13</a:t>
            </a:r>
          </a:p>
          <a:p>
            <a:pPr lvl="1" eaLnBrk="1" hangingPunct="1">
              <a:spcBef>
                <a:spcPts val="1200"/>
              </a:spcBef>
              <a:spcAft>
                <a:spcPts val="1200"/>
              </a:spcAft>
              <a:defRPr/>
            </a:pPr>
            <a:r>
              <a:rPr lang="en-US" altLang="en-US" b="1" u="sng" dirty="0">
                <a:solidFill>
                  <a:srgbClr val="FFFFCC"/>
                </a:solidFill>
                <a:effectLst>
                  <a:outerShdw blurRad="38100" dist="38100" dir="2700000" algn="tl">
                    <a:srgbClr val="000000">
                      <a:alpha val="43137"/>
                    </a:srgbClr>
                  </a:outerShdw>
                </a:effectLst>
              </a:rPr>
              <a:t>Theological – Matt 1:21; Luke 19:10; Rom 5:9; 2 Cor. 2:15</a:t>
            </a:r>
          </a:p>
          <a:p>
            <a:pPr eaLnBrk="1" hangingPunct="1">
              <a:spcBef>
                <a:spcPts val="1200"/>
              </a:spcBef>
              <a:spcAft>
                <a:spcPts val="1200"/>
              </a:spcAft>
              <a:defRPr/>
            </a:pPr>
            <a:r>
              <a:rPr lang="en-US" altLang="en-US" sz="2800" dirty="0" smtClean="0">
                <a:solidFill>
                  <a:schemeClr val="bg1"/>
                </a:solidFill>
                <a:effectLst>
                  <a:outerShdw blurRad="38100" dist="38100" dir="2700000" algn="tl">
                    <a:srgbClr val="000000">
                      <a:alpha val="43137"/>
                    </a:srgbClr>
                  </a:outerShdw>
                </a:effectLst>
              </a:rPr>
              <a:t>3 tenses of salvation</a:t>
            </a:r>
          </a:p>
        </p:txBody>
      </p:sp>
      <p:pic>
        <p:nvPicPr>
          <p:cNvPr id="4" name="Picture 5" descr="http://d4nations.com/webpubl/images/salvation%20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33975" y="1371600"/>
            <a:ext cx="3810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051150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defRPr/>
            </a:pPr>
            <a:r>
              <a:rPr lang="en-US" altLang="en-US" dirty="0">
                <a:solidFill>
                  <a:srgbClr val="00FFFF"/>
                </a:solidFill>
                <a:effectLst>
                  <a:outerShdw blurRad="38100" dist="38100" dir="2700000" algn="tl">
                    <a:srgbClr val="000000">
                      <a:alpha val="43137"/>
                    </a:srgbClr>
                  </a:outerShdw>
                </a:effectLst>
              </a:rPr>
              <a:t>Introduction</a:t>
            </a:r>
          </a:p>
        </p:txBody>
      </p:sp>
      <p:sp>
        <p:nvSpPr>
          <p:cNvPr id="8195" name="Content Placeholder 2"/>
          <p:cNvSpPr>
            <a:spLocks noGrp="1"/>
          </p:cNvSpPr>
          <p:nvPr>
            <p:ph idx="1"/>
          </p:nvPr>
        </p:nvSpPr>
        <p:spPr/>
        <p:txBody>
          <a:bodyPr/>
          <a:lstStyle/>
          <a:p>
            <a:pPr eaLnBrk="1" hangingPunct="1">
              <a:spcBef>
                <a:spcPts val="1200"/>
              </a:spcBef>
              <a:spcAft>
                <a:spcPts val="1200"/>
              </a:spcAft>
              <a:defRPr/>
            </a:pPr>
            <a:r>
              <a:rPr lang="en-US" altLang="en-US" sz="2800" dirty="0">
                <a:solidFill>
                  <a:schemeClr val="bg1"/>
                </a:solidFill>
                <a:effectLst>
                  <a:outerShdw blurRad="38100" dist="38100" dir="2700000" algn="tl">
                    <a:srgbClr val="000000">
                      <a:alpha val="43137"/>
                    </a:srgbClr>
                  </a:outerShdw>
                </a:effectLst>
              </a:rPr>
              <a:t>Importance – Gal 1:8-9</a:t>
            </a:r>
          </a:p>
          <a:p>
            <a:pPr eaLnBrk="1" hangingPunct="1">
              <a:spcBef>
                <a:spcPts val="1200"/>
              </a:spcBef>
              <a:spcAft>
                <a:spcPts val="1200"/>
              </a:spcAft>
              <a:defRPr/>
            </a:pPr>
            <a:r>
              <a:rPr lang="en-US" altLang="en-US" sz="2800" b="1" dirty="0">
                <a:solidFill>
                  <a:srgbClr val="FFFFCC"/>
                </a:solidFill>
                <a:effectLst>
                  <a:outerShdw blurRad="38100" dist="38100" dir="2700000" algn="tl">
                    <a:srgbClr val="000000">
                      <a:alpha val="43137"/>
                    </a:srgbClr>
                  </a:outerShdw>
                </a:effectLst>
              </a:rPr>
              <a:t>Meaning of “saved”</a:t>
            </a:r>
          </a:p>
          <a:p>
            <a:pPr lvl="1" eaLnBrk="1" hangingPunct="1">
              <a:spcBef>
                <a:spcPts val="1200"/>
              </a:spcBef>
              <a:spcAft>
                <a:spcPts val="1200"/>
              </a:spcAft>
              <a:defRPr/>
            </a:pPr>
            <a:r>
              <a:rPr lang="en-US" altLang="en-US" dirty="0">
                <a:solidFill>
                  <a:schemeClr val="bg1"/>
                </a:solidFill>
                <a:effectLst>
                  <a:outerShdw blurRad="38100" dist="38100" dir="2700000" algn="tl">
                    <a:srgbClr val="000000">
                      <a:alpha val="43137"/>
                    </a:srgbClr>
                  </a:outerShdw>
                </a:effectLst>
              </a:rPr>
              <a:t>Salvation word group</a:t>
            </a:r>
          </a:p>
          <a:p>
            <a:pPr lvl="1" eaLnBrk="1" hangingPunct="1">
              <a:spcBef>
                <a:spcPts val="1200"/>
              </a:spcBef>
              <a:spcAft>
                <a:spcPts val="1200"/>
              </a:spcAft>
              <a:defRPr/>
            </a:pPr>
            <a:r>
              <a:rPr lang="en-US" altLang="en-US" dirty="0">
                <a:solidFill>
                  <a:schemeClr val="bg1"/>
                </a:solidFill>
                <a:effectLst>
                  <a:outerShdw blurRad="38100" dist="38100" dir="2700000" algn="tl">
                    <a:srgbClr val="000000">
                      <a:alpha val="43137"/>
                    </a:srgbClr>
                  </a:outerShdw>
                </a:effectLst>
              </a:rPr>
              <a:t>Non-theological – Matt 9:21-22; Luke 8:36; Philip 1:19; John 12:27; </a:t>
            </a:r>
            <a:r>
              <a:rPr lang="en-US" altLang="en-US" dirty="0" err="1">
                <a:solidFill>
                  <a:schemeClr val="bg1"/>
                </a:solidFill>
                <a:effectLst>
                  <a:outerShdw blurRad="38100" dist="38100" dir="2700000" algn="tl">
                    <a:srgbClr val="000000">
                      <a:alpha val="43137"/>
                    </a:srgbClr>
                  </a:outerShdw>
                </a:effectLst>
              </a:rPr>
              <a:t>Heb</a:t>
            </a:r>
            <a:r>
              <a:rPr lang="en-US" altLang="en-US" dirty="0">
                <a:solidFill>
                  <a:schemeClr val="bg1"/>
                </a:solidFill>
                <a:effectLst>
                  <a:outerShdw blurRad="38100" dist="38100" dir="2700000" algn="tl">
                    <a:srgbClr val="000000">
                      <a:alpha val="43137"/>
                    </a:srgbClr>
                  </a:outerShdw>
                </a:effectLst>
              </a:rPr>
              <a:t> 11:7; Matt. 24:13</a:t>
            </a:r>
          </a:p>
          <a:p>
            <a:pPr lvl="1" eaLnBrk="1" hangingPunct="1">
              <a:spcBef>
                <a:spcPts val="1200"/>
              </a:spcBef>
              <a:spcAft>
                <a:spcPts val="1200"/>
              </a:spcAft>
              <a:defRPr/>
            </a:pPr>
            <a:r>
              <a:rPr lang="en-US" altLang="en-US" dirty="0">
                <a:solidFill>
                  <a:schemeClr val="bg1"/>
                </a:solidFill>
                <a:effectLst>
                  <a:outerShdw blurRad="38100" dist="38100" dir="2700000" algn="tl">
                    <a:srgbClr val="000000">
                      <a:alpha val="43137"/>
                    </a:srgbClr>
                  </a:outerShdw>
                </a:effectLst>
              </a:rPr>
              <a:t>Theological – Matt 1:21; Luke 19:10; Rom 5:9; 2 Cor. 2:15</a:t>
            </a:r>
          </a:p>
          <a:p>
            <a:pPr eaLnBrk="1" hangingPunct="1">
              <a:spcBef>
                <a:spcPts val="1200"/>
              </a:spcBef>
              <a:spcAft>
                <a:spcPts val="1200"/>
              </a:spcAft>
              <a:defRPr/>
            </a:pPr>
            <a:r>
              <a:rPr lang="en-US" altLang="en-US" sz="2800" b="1" u="sng" dirty="0">
                <a:solidFill>
                  <a:srgbClr val="FFFFCC"/>
                </a:solidFill>
                <a:effectLst>
                  <a:outerShdw blurRad="38100" dist="38100" dir="2700000" algn="tl">
                    <a:srgbClr val="000000">
                      <a:alpha val="43137"/>
                    </a:srgbClr>
                  </a:outerShdw>
                </a:effectLst>
              </a:rPr>
              <a:t>3 tenses of salvation</a:t>
            </a:r>
          </a:p>
        </p:txBody>
      </p:sp>
      <p:pic>
        <p:nvPicPr>
          <p:cNvPr id="4" name="Picture 5" descr="http://d4nations.com/webpubl/images/salvation%20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33975" y="1371600"/>
            <a:ext cx="3810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2199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685800" y="228600"/>
            <a:ext cx="7772400" cy="1143000"/>
          </a:xfrm>
        </p:spPr>
        <p:txBody>
          <a:bodyPr lIns="92075" tIns="46038" rIns="92075" bIns="46038"/>
          <a:lstStyle/>
          <a:p>
            <a:pPr>
              <a:defRPr/>
            </a:pPr>
            <a:r>
              <a:rPr lang="en-US" altLang="en-US" dirty="0">
                <a:solidFill>
                  <a:srgbClr val="00FFFF"/>
                </a:solidFill>
                <a:effectLst>
                  <a:outerShdw blurRad="38100" dist="38100" dir="2700000" algn="tl">
                    <a:srgbClr val="000000">
                      <a:alpha val="43137"/>
                    </a:srgbClr>
                  </a:outerShdw>
                </a:effectLst>
              </a:rPr>
              <a:t>Three Tenses of Salvation</a:t>
            </a:r>
          </a:p>
        </p:txBody>
      </p:sp>
      <p:graphicFrame>
        <p:nvGraphicFramePr>
          <p:cNvPr id="4" name="Content Placeholder 3"/>
          <p:cNvGraphicFramePr>
            <a:graphicFrameLocks noGrp="1"/>
          </p:cNvGraphicFramePr>
          <p:nvPr>
            <p:ph idx="4294967295"/>
          </p:nvPr>
        </p:nvGraphicFramePr>
        <p:xfrm>
          <a:off x="228600" y="1874838"/>
          <a:ext cx="8686800" cy="2880037"/>
        </p:xfrm>
        <a:graphic>
          <a:graphicData uri="http://schemas.openxmlformats.org/drawingml/2006/table">
            <a:tbl>
              <a:tblPr>
                <a:tableStyleId>{16D9F66E-5EB9-4882-86FB-DCBF35E3C3E4}</a:tableStyleId>
              </a:tblPr>
              <a:tblGrid>
                <a:gridCol w="2573866">
                  <a:extLst>
                    <a:ext uri="{9D8B030D-6E8A-4147-A177-3AD203B41FA5}">
                      <a16:colId xmlns:a16="http://schemas.microsoft.com/office/drawing/2014/main" val="20000"/>
                    </a:ext>
                  </a:extLst>
                </a:gridCol>
                <a:gridCol w="2010834">
                  <a:extLst>
                    <a:ext uri="{9D8B030D-6E8A-4147-A177-3AD203B41FA5}">
                      <a16:colId xmlns:a16="http://schemas.microsoft.com/office/drawing/2014/main" val="20001"/>
                    </a:ext>
                  </a:extLst>
                </a:gridCol>
                <a:gridCol w="2171700">
                  <a:extLst>
                    <a:ext uri="{9D8B030D-6E8A-4147-A177-3AD203B41FA5}">
                      <a16:colId xmlns:a16="http://schemas.microsoft.com/office/drawing/2014/main" val="20002"/>
                    </a:ext>
                  </a:extLst>
                </a:gridCol>
                <a:gridCol w="1930400">
                  <a:extLst>
                    <a:ext uri="{9D8B030D-6E8A-4147-A177-3AD203B41FA5}">
                      <a16:colId xmlns:a16="http://schemas.microsoft.com/office/drawing/2014/main" val="20003"/>
                    </a:ext>
                  </a:extLst>
                </a:gridCol>
              </a:tblGrid>
              <a:tr h="457188">
                <a:tc>
                  <a:txBody>
                    <a:bodyPr/>
                    <a:lstStyle/>
                    <a:p>
                      <a:pPr algn="ctr"/>
                      <a:r>
                        <a:rPr lang="en-US" sz="2600" b="1" dirty="0" smtClean="0">
                          <a:latin typeface="Calibri" pitchFamily="34" charset="0"/>
                          <a:cs typeface="Calibri" pitchFamily="34" charset="0"/>
                        </a:rPr>
                        <a:t>Phase</a:t>
                      </a:r>
                      <a:endParaRPr lang="en-US" sz="2600" b="1" dirty="0">
                        <a:solidFill>
                          <a:srgbClr val="FFFF00"/>
                        </a:solidFill>
                        <a:latin typeface="Calibri" pitchFamily="34" charset="0"/>
                        <a:cs typeface="Calibri" pitchFamily="34" charset="0"/>
                      </a:endParaRPr>
                    </a:p>
                  </a:txBody>
                  <a:tcPr marT="45712" marB="45712" anchor="ctr"/>
                </a:tc>
                <a:tc>
                  <a:txBody>
                    <a:bodyPr/>
                    <a:lstStyle/>
                    <a:p>
                      <a:pPr algn="ctr"/>
                      <a:r>
                        <a:rPr lang="en-US" sz="2600" b="1" dirty="0" smtClean="0">
                          <a:latin typeface="Calibri" pitchFamily="34" charset="0"/>
                          <a:cs typeface="Calibri" pitchFamily="34" charset="0"/>
                        </a:rPr>
                        <a:t>Justification</a:t>
                      </a:r>
                      <a:endParaRPr lang="en-US" sz="2600" b="1" dirty="0">
                        <a:solidFill>
                          <a:srgbClr val="FFFF00"/>
                        </a:solidFill>
                        <a:latin typeface="Calibri" pitchFamily="34" charset="0"/>
                        <a:cs typeface="Calibri" pitchFamily="34" charset="0"/>
                      </a:endParaRPr>
                    </a:p>
                  </a:txBody>
                  <a:tcPr marT="45712" marB="45712" anchor="ctr"/>
                </a:tc>
                <a:tc>
                  <a:txBody>
                    <a:bodyPr/>
                    <a:lstStyle/>
                    <a:p>
                      <a:pPr algn="ctr"/>
                      <a:r>
                        <a:rPr lang="en-US" sz="2600" b="1" u="sng" dirty="0" smtClean="0">
                          <a:latin typeface="Calibri" pitchFamily="34" charset="0"/>
                          <a:cs typeface="Calibri" pitchFamily="34" charset="0"/>
                        </a:rPr>
                        <a:t>Sanctification</a:t>
                      </a:r>
                      <a:endParaRPr lang="en-US" sz="2600" b="1" u="sng" dirty="0">
                        <a:solidFill>
                          <a:srgbClr val="FFFF00"/>
                        </a:solidFill>
                        <a:latin typeface="Calibri" pitchFamily="34" charset="0"/>
                        <a:cs typeface="Calibri" pitchFamily="34" charset="0"/>
                      </a:endParaRPr>
                    </a:p>
                  </a:txBody>
                  <a:tcPr marT="45712" marB="45712" anchor="ctr"/>
                </a:tc>
                <a:tc>
                  <a:txBody>
                    <a:bodyPr/>
                    <a:lstStyle/>
                    <a:p>
                      <a:pPr algn="ctr"/>
                      <a:r>
                        <a:rPr lang="en-US" sz="2600" b="1" dirty="0" smtClean="0">
                          <a:latin typeface="Calibri" pitchFamily="34" charset="0"/>
                          <a:cs typeface="Calibri" pitchFamily="34" charset="0"/>
                        </a:rPr>
                        <a:t>Glorification</a:t>
                      </a:r>
                      <a:endParaRPr lang="en-US" sz="2600" b="1" dirty="0">
                        <a:solidFill>
                          <a:srgbClr val="FFFF00"/>
                        </a:solidFill>
                        <a:latin typeface="Calibri" pitchFamily="34" charset="0"/>
                        <a:cs typeface="Calibri" pitchFamily="34" charset="0"/>
                      </a:endParaRPr>
                    </a:p>
                  </a:txBody>
                  <a:tcPr marT="45712" marB="45712" anchor="ctr"/>
                </a:tc>
                <a:extLst>
                  <a:ext uri="{0D108BD9-81ED-4DB2-BD59-A6C34878D82A}">
                    <a16:rowId xmlns:a16="http://schemas.microsoft.com/office/drawing/2014/main" val="10000"/>
                  </a:ext>
                </a:extLst>
              </a:tr>
              <a:tr h="579009">
                <a:tc>
                  <a:txBody>
                    <a:bodyPr/>
                    <a:lstStyle/>
                    <a:p>
                      <a:pPr algn="ctr"/>
                      <a:r>
                        <a:rPr lang="en-US" sz="2600" b="1" dirty="0" smtClean="0">
                          <a:latin typeface="Calibri" pitchFamily="34" charset="0"/>
                          <a:cs typeface="Calibri" pitchFamily="34" charset="0"/>
                        </a:rPr>
                        <a:t>Tense</a:t>
                      </a:r>
                      <a:endParaRPr lang="en-US" sz="2600" b="1" dirty="0">
                        <a:latin typeface="Calibri" pitchFamily="34" charset="0"/>
                        <a:cs typeface="Calibri" pitchFamily="34" charset="0"/>
                      </a:endParaRPr>
                    </a:p>
                  </a:txBody>
                  <a:tcPr marT="45712" marB="45712" anchor="ctr"/>
                </a:tc>
                <a:tc>
                  <a:txBody>
                    <a:bodyPr/>
                    <a:lstStyle/>
                    <a:p>
                      <a:pPr algn="ctr"/>
                      <a:r>
                        <a:rPr lang="en-US" sz="2600" b="1" dirty="0" smtClean="0">
                          <a:solidFill>
                            <a:srgbClr val="C00000"/>
                          </a:solidFill>
                          <a:latin typeface="Calibri" pitchFamily="34" charset="0"/>
                          <a:cs typeface="Calibri" pitchFamily="34" charset="0"/>
                        </a:rPr>
                        <a:t>Past</a:t>
                      </a:r>
                      <a:endParaRPr lang="en-US" sz="2600" b="1" dirty="0">
                        <a:solidFill>
                          <a:srgbClr val="C00000"/>
                        </a:solidFill>
                        <a:latin typeface="Calibri" pitchFamily="34" charset="0"/>
                        <a:cs typeface="Calibri" pitchFamily="34" charset="0"/>
                      </a:endParaRPr>
                    </a:p>
                  </a:txBody>
                  <a:tcPr marT="45712" marB="45712" anchor="ctr"/>
                </a:tc>
                <a:tc>
                  <a:txBody>
                    <a:bodyPr/>
                    <a:lstStyle/>
                    <a:p>
                      <a:pPr algn="ctr"/>
                      <a:r>
                        <a:rPr lang="en-US" sz="2600" b="1" u="sng" dirty="0" smtClean="0">
                          <a:solidFill>
                            <a:srgbClr val="C00000"/>
                          </a:solidFill>
                          <a:latin typeface="Calibri" pitchFamily="34" charset="0"/>
                          <a:cs typeface="Calibri" pitchFamily="34" charset="0"/>
                        </a:rPr>
                        <a:t>Present</a:t>
                      </a:r>
                      <a:endParaRPr lang="en-US" sz="2600" b="1" u="sng" dirty="0">
                        <a:solidFill>
                          <a:srgbClr val="C00000"/>
                        </a:solidFill>
                        <a:latin typeface="Calibri" pitchFamily="34" charset="0"/>
                        <a:cs typeface="Calibri" pitchFamily="34" charset="0"/>
                      </a:endParaRPr>
                    </a:p>
                  </a:txBody>
                  <a:tcPr marT="45712" marB="45712" anchor="ctr"/>
                </a:tc>
                <a:tc>
                  <a:txBody>
                    <a:bodyPr/>
                    <a:lstStyle/>
                    <a:p>
                      <a:pPr algn="ctr"/>
                      <a:r>
                        <a:rPr lang="en-US" sz="2600" b="1" dirty="0" smtClean="0">
                          <a:solidFill>
                            <a:srgbClr val="C00000"/>
                          </a:solidFill>
                          <a:latin typeface="Calibri" pitchFamily="34" charset="0"/>
                          <a:cs typeface="Calibri" pitchFamily="34" charset="0"/>
                        </a:rPr>
                        <a:t>Future</a:t>
                      </a:r>
                      <a:endParaRPr lang="en-US" sz="2600" b="1" dirty="0">
                        <a:solidFill>
                          <a:srgbClr val="C00000"/>
                        </a:solidFill>
                        <a:latin typeface="Calibri" pitchFamily="34" charset="0"/>
                        <a:cs typeface="Calibri" pitchFamily="34" charset="0"/>
                      </a:endParaRPr>
                    </a:p>
                  </a:txBody>
                  <a:tcPr marT="45712" marB="45712" anchor="ctr"/>
                </a:tc>
                <a:extLst>
                  <a:ext uri="{0D108BD9-81ED-4DB2-BD59-A6C34878D82A}">
                    <a16:rowId xmlns:a16="http://schemas.microsoft.com/office/drawing/2014/main" val="10001"/>
                  </a:ext>
                </a:extLst>
              </a:tr>
              <a:tr h="746769">
                <a:tc>
                  <a:txBody>
                    <a:bodyPr/>
                    <a:lstStyle/>
                    <a:p>
                      <a:pPr algn="ctr"/>
                      <a:r>
                        <a:rPr lang="en-US" sz="2600" b="1" dirty="0" smtClean="0">
                          <a:latin typeface="Calibri" pitchFamily="34" charset="0"/>
                          <a:cs typeface="Calibri" pitchFamily="34" charset="0"/>
                        </a:rPr>
                        <a:t>Saved from sin’s:</a:t>
                      </a:r>
                      <a:endParaRPr lang="en-US" sz="2600" b="1" dirty="0">
                        <a:latin typeface="Calibri" pitchFamily="34" charset="0"/>
                        <a:cs typeface="Calibri" pitchFamily="34" charset="0"/>
                      </a:endParaRPr>
                    </a:p>
                  </a:txBody>
                  <a:tcPr marT="45712" marB="45712" anchor="ctr"/>
                </a:tc>
                <a:tc>
                  <a:txBody>
                    <a:bodyPr/>
                    <a:lstStyle/>
                    <a:p>
                      <a:pPr algn="ctr"/>
                      <a:r>
                        <a:rPr lang="en-US" sz="2600" b="1" dirty="0" smtClean="0">
                          <a:solidFill>
                            <a:srgbClr val="C00000"/>
                          </a:solidFill>
                          <a:latin typeface="Calibri" pitchFamily="34" charset="0"/>
                          <a:cs typeface="Calibri" pitchFamily="34" charset="0"/>
                        </a:rPr>
                        <a:t>Penalty</a:t>
                      </a:r>
                      <a:endParaRPr lang="en-US" sz="2600" b="1" dirty="0">
                        <a:solidFill>
                          <a:srgbClr val="C00000"/>
                        </a:solidFill>
                        <a:latin typeface="Calibri" pitchFamily="34" charset="0"/>
                        <a:cs typeface="Calibri" pitchFamily="34" charset="0"/>
                      </a:endParaRPr>
                    </a:p>
                  </a:txBody>
                  <a:tcPr marT="45712" marB="45712" anchor="ctr"/>
                </a:tc>
                <a:tc>
                  <a:txBody>
                    <a:bodyPr/>
                    <a:lstStyle/>
                    <a:p>
                      <a:pPr algn="ctr"/>
                      <a:r>
                        <a:rPr lang="en-US" sz="2600" b="1" u="sng" dirty="0" smtClean="0">
                          <a:solidFill>
                            <a:srgbClr val="C00000"/>
                          </a:solidFill>
                          <a:latin typeface="Calibri" pitchFamily="34" charset="0"/>
                          <a:cs typeface="Calibri" pitchFamily="34" charset="0"/>
                        </a:rPr>
                        <a:t>Power</a:t>
                      </a:r>
                      <a:endParaRPr lang="en-US" sz="2600" b="1" u="sng" dirty="0">
                        <a:solidFill>
                          <a:srgbClr val="C00000"/>
                        </a:solidFill>
                        <a:latin typeface="Calibri" pitchFamily="34" charset="0"/>
                        <a:cs typeface="Calibri" pitchFamily="34" charset="0"/>
                      </a:endParaRPr>
                    </a:p>
                  </a:txBody>
                  <a:tcPr marT="45712" marB="45712" anchor="ctr"/>
                </a:tc>
                <a:tc>
                  <a:txBody>
                    <a:bodyPr/>
                    <a:lstStyle/>
                    <a:p>
                      <a:pPr algn="ctr"/>
                      <a:r>
                        <a:rPr lang="en-US" sz="2600" b="1" dirty="0" smtClean="0">
                          <a:solidFill>
                            <a:srgbClr val="C00000"/>
                          </a:solidFill>
                          <a:latin typeface="Calibri" pitchFamily="34" charset="0"/>
                          <a:cs typeface="Calibri" pitchFamily="34" charset="0"/>
                        </a:rPr>
                        <a:t>Presence</a:t>
                      </a:r>
                      <a:endParaRPr lang="en-US" sz="2600" b="1" dirty="0">
                        <a:solidFill>
                          <a:srgbClr val="C00000"/>
                        </a:solidFill>
                        <a:latin typeface="Calibri" pitchFamily="34" charset="0"/>
                        <a:cs typeface="Calibri" pitchFamily="34" charset="0"/>
                      </a:endParaRPr>
                    </a:p>
                  </a:txBody>
                  <a:tcPr marT="45712" marB="45712" anchor="ctr"/>
                </a:tc>
                <a:extLst>
                  <a:ext uri="{0D108BD9-81ED-4DB2-BD59-A6C34878D82A}">
                    <a16:rowId xmlns:a16="http://schemas.microsoft.com/office/drawing/2014/main" val="10002"/>
                  </a:ext>
                </a:extLst>
              </a:tr>
              <a:tr h="1066595">
                <a:tc>
                  <a:txBody>
                    <a:bodyPr/>
                    <a:lstStyle/>
                    <a:p>
                      <a:pPr algn="ctr"/>
                      <a:r>
                        <a:rPr lang="en-US" sz="2600" b="1" dirty="0" smtClean="0">
                          <a:latin typeface="Calibri" pitchFamily="34" charset="0"/>
                          <a:cs typeface="Calibri" pitchFamily="34" charset="0"/>
                        </a:rPr>
                        <a:t>Scripture</a:t>
                      </a:r>
                      <a:endParaRPr lang="en-US" sz="2600" b="1" dirty="0">
                        <a:latin typeface="Calibri" pitchFamily="34" charset="0"/>
                        <a:cs typeface="Calibri" pitchFamily="34" charset="0"/>
                      </a:endParaRPr>
                    </a:p>
                  </a:txBody>
                  <a:tcPr marT="45712" marB="45712" anchor="ctr"/>
                </a:tc>
                <a:tc>
                  <a:txBody>
                    <a:bodyPr/>
                    <a:lstStyle/>
                    <a:p>
                      <a:pPr algn="ctr"/>
                      <a:r>
                        <a:rPr lang="en-US" sz="2600" b="1" dirty="0" smtClean="0">
                          <a:solidFill>
                            <a:srgbClr val="C00000"/>
                          </a:solidFill>
                          <a:latin typeface="Calibri" pitchFamily="34" charset="0"/>
                          <a:cs typeface="Calibri" pitchFamily="34" charset="0"/>
                        </a:rPr>
                        <a:t>Eph 2:8-9; Titus 3:5</a:t>
                      </a:r>
                      <a:endParaRPr lang="en-US" sz="2600" b="1" dirty="0">
                        <a:solidFill>
                          <a:srgbClr val="C00000"/>
                        </a:solidFill>
                        <a:latin typeface="Calibri" pitchFamily="34" charset="0"/>
                        <a:cs typeface="Calibri" pitchFamily="34" charset="0"/>
                      </a:endParaRPr>
                    </a:p>
                  </a:txBody>
                  <a:tcPr marT="45712" marB="45712" anchor="ctr"/>
                </a:tc>
                <a:tc>
                  <a:txBody>
                    <a:bodyPr/>
                    <a:lstStyle/>
                    <a:p>
                      <a:pPr algn="ctr"/>
                      <a:r>
                        <a:rPr lang="en-US" sz="2600" b="1" u="sng" dirty="0" smtClean="0">
                          <a:solidFill>
                            <a:srgbClr val="C00000"/>
                          </a:solidFill>
                          <a:latin typeface="Calibri" pitchFamily="34" charset="0"/>
                          <a:cs typeface="Calibri" pitchFamily="34" charset="0"/>
                        </a:rPr>
                        <a:t>Philip 2:12</a:t>
                      </a:r>
                      <a:endParaRPr lang="en-US" sz="2600" b="1" u="sng" dirty="0">
                        <a:solidFill>
                          <a:srgbClr val="C00000"/>
                        </a:solidFill>
                        <a:latin typeface="Calibri" pitchFamily="34" charset="0"/>
                        <a:cs typeface="Calibri" pitchFamily="34" charset="0"/>
                      </a:endParaRPr>
                    </a:p>
                  </a:txBody>
                  <a:tcPr marT="45712" marB="45712" anchor="ctr"/>
                </a:tc>
                <a:tc>
                  <a:txBody>
                    <a:bodyPr/>
                    <a:lstStyle/>
                    <a:p>
                      <a:pPr algn="ctr"/>
                      <a:r>
                        <a:rPr lang="en-US" sz="2600" b="1" dirty="0" smtClean="0">
                          <a:solidFill>
                            <a:srgbClr val="C00000"/>
                          </a:solidFill>
                          <a:latin typeface="Calibri" pitchFamily="34" charset="0"/>
                          <a:cs typeface="Calibri" pitchFamily="34" charset="0"/>
                        </a:rPr>
                        <a:t>Rom 5:10</a:t>
                      </a:r>
                      <a:endParaRPr lang="en-US" sz="2600" b="1" dirty="0">
                        <a:solidFill>
                          <a:srgbClr val="C00000"/>
                        </a:solidFill>
                        <a:latin typeface="Calibri" pitchFamily="34" charset="0"/>
                        <a:cs typeface="Calibri" pitchFamily="34" charset="0"/>
                      </a:endParaRPr>
                    </a:p>
                  </a:txBody>
                  <a:tcPr marT="45712" marB="45712"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662407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4294967295"/>
          </p:nvPr>
        </p:nvSpPr>
        <p:spPr>
          <a:xfrm>
            <a:off x="457200" y="1447800"/>
            <a:ext cx="8458200" cy="4114800"/>
          </a:xfrm>
        </p:spPr>
        <p:txBody>
          <a:bodyPr/>
          <a:lstStyle/>
          <a:p>
            <a:pPr eaLnBrk="1" hangingPunct="1">
              <a:lnSpc>
                <a:spcPct val="200000"/>
              </a:lnSpc>
              <a:buFont typeface="Arial" charset="0"/>
              <a:buNone/>
              <a:defRPr/>
            </a:pPr>
            <a:endParaRPr lang="en-US" smtClean="0">
              <a:effectLst>
                <a:outerShdw blurRad="38100" dist="38100" dir="2700000" algn="tl">
                  <a:srgbClr val="FFFFFF"/>
                </a:outerShdw>
              </a:effectLst>
            </a:endParaRPr>
          </a:p>
          <a:p>
            <a:pPr eaLnBrk="1" hangingPunct="1">
              <a:lnSpc>
                <a:spcPct val="90000"/>
              </a:lnSpc>
              <a:buFont typeface="Arial" charset="0"/>
              <a:buChar char="•"/>
              <a:defRPr/>
            </a:pPr>
            <a:endParaRPr lang="en-US" smtClean="0">
              <a:effectLst>
                <a:outerShdw blurRad="38100" dist="38100" dir="2700000" algn="tl">
                  <a:srgbClr val="FFFFFF"/>
                </a:outerShdw>
              </a:effectLst>
            </a:endParaRPr>
          </a:p>
        </p:txBody>
      </p:sp>
      <p:pic>
        <p:nvPicPr>
          <p:cNvPr id="64514" name="Picture 2"/>
          <p:cNvPicPr>
            <a:picLocks noChangeAspect="1" noChangeArrowheads="1"/>
          </p:cNvPicPr>
          <p:nvPr/>
        </p:nvPicPr>
        <p:blipFill>
          <a:blip r:embed="rId3" cstate="print">
            <a:extLst/>
          </a:blip>
          <a:srcRect/>
          <a:stretch>
            <a:fillRect/>
          </a:stretch>
        </p:blipFill>
        <p:spPr bwMode="auto">
          <a:xfrm>
            <a:off x="381001" y="762000"/>
            <a:ext cx="8686799" cy="45720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685800" y="228600"/>
            <a:ext cx="7772400" cy="1143000"/>
          </a:xfrm>
        </p:spPr>
        <p:txBody>
          <a:bodyPr lIns="92075" tIns="46038" rIns="92075" bIns="46038"/>
          <a:lstStyle/>
          <a:p>
            <a:pPr>
              <a:defRPr/>
            </a:pPr>
            <a:r>
              <a:rPr lang="en-US" altLang="en-US" dirty="0">
                <a:solidFill>
                  <a:srgbClr val="00FFFF"/>
                </a:solidFill>
                <a:effectLst>
                  <a:outerShdw blurRad="38100" dist="38100" dir="2700000" algn="tl">
                    <a:srgbClr val="000000">
                      <a:alpha val="43137"/>
                    </a:srgbClr>
                  </a:outerShdw>
                </a:effectLst>
              </a:rPr>
              <a:t>Three Tenses of Salvation</a:t>
            </a:r>
          </a:p>
        </p:txBody>
      </p:sp>
      <p:graphicFrame>
        <p:nvGraphicFramePr>
          <p:cNvPr id="4" name="Content Placeholder 3"/>
          <p:cNvGraphicFramePr>
            <a:graphicFrameLocks noGrp="1"/>
          </p:cNvGraphicFramePr>
          <p:nvPr>
            <p:ph idx="4294967295"/>
          </p:nvPr>
        </p:nvGraphicFramePr>
        <p:xfrm>
          <a:off x="228600" y="1874838"/>
          <a:ext cx="8686800" cy="2880037"/>
        </p:xfrm>
        <a:graphic>
          <a:graphicData uri="http://schemas.openxmlformats.org/drawingml/2006/table">
            <a:tbl>
              <a:tblPr>
                <a:tableStyleId>{16D9F66E-5EB9-4882-86FB-DCBF35E3C3E4}</a:tableStyleId>
              </a:tblPr>
              <a:tblGrid>
                <a:gridCol w="2573866">
                  <a:extLst>
                    <a:ext uri="{9D8B030D-6E8A-4147-A177-3AD203B41FA5}">
                      <a16:colId xmlns:a16="http://schemas.microsoft.com/office/drawing/2014/main" val="20000"/>
                    </a:ext>
                  </a:extLst>
                </a:gridCol>
                <a:gridCol w="2010834">
                  <a:extLst>
                    <a:ext uri="{9D8B030D-6E8A-4147-A177-3AD203B41FA5}">
                      <a16:colId xmlns:a16="http://schemas.microsoft.com/office/drawing/2014/main" val="20001"/>
                    </a:ext>
                  </a:extLst>
                </a:gridCol>
                <a:gridCol w="2171700">
                  <a:extLst>
                    <a:ext uri="{9D8B030D-6E8A-4147-A177-3AD203B41FA5}">
                      <a16:colId xmlns:a16="http://schemas.microsoft.com/office/drawing/2014/main" val="20002"/>
                    </a:ext>
                  </a:extLst>
                </a:gridCol>
                <a:gridCol w="1930400">
                  <a:extLst>
                    <a:ext uri="{9D8B030D-6E8A-4147-A177-3AD203B41FA5}">
                      <a16:colId xmlns:a16="http://schemas.microsoft.com/office/drawing/2014/main" val="20003"/>
                    </a:ext>
                  </a:extLst>
                </a:gridCol>
              </a:tblGrid>
              <a:tr h="457188">
                <a:tc>
                  <a:txBody>
                    <a:bodyPr/>
                    <a:lstStyle/>
                    <a:p>
                      <a:pPr algn="ctr"/>
                      <a:r>
                        <a:rPr lang="en-US" sz="2600" b="1" dirty="0" smtClean="0">
                          <a:latin typeface="Calibri" pitchFamily="34" charset="0"/>
                          <a:cs typeface="Calibri" pitchFamily="34" charset="0"/>
                        </a:rPr>
                        <a:t>Phase</a:t>
                      </a:r>
                      <a:endParaRPr lang="en-US" sz="2600" b="1" dirty="0">
                        <a:solidFill>
                          <a:srgbClr val="FFFF00"/>
                        </a:solidFill>
                        <a:latin typeface="Calibri" pitchFamily="34" charset="0"/>
                        <a:cs typeface="Calibri" pitchFamily="34" charset="0"/>
                      </a:endParaRPr>
                    </a:p>
                  </a:txBody>
                  <a:tcPr marT="45712" marB="45712" anchor="ctr"/>
                </a:tc>
                <a:tc>
                  <a:txBody>
                    <a:bodyPr/>
                    <a:lstStyle/>
                    <a:p>
                      <a:pPr algn="ctr"/>
                      <a:r>
                        <a:rPr lang="en-US" sz="2600" b="1" dirty="0" smtClean="0">
                          <a:latin typeface="Calibri" pitchFamily="34" charset="0"/>
                          <a:cs typeface="Calibri" pitchFamily="34" charset="0"/>
                        </a:rPr>
                        <a:t>Justification</a:t>
                      </a:r>
                      <a:endParaRPr lang="en-US" sz="2600" b="1" dirty="0">
                        <a:solidFill>
                          <a:srgbClr val="FFFF00"/>
                        </a:solidFill>
                        <a:latin typeface="Calibri" pitchFamily="34" charset="0"/>
                        <a:cs typeface="Calibri" pitchFamily="34" charset="0"/>
                      </a:endParaRPr>
                    </a:p>
                  </a:txBody>
                  <a:tcPr marT="45712" marB="45712" anchor="ctr"/>
                </a:tc>
                <a:tc>
                  <a:txBody>
                    <a:bodyPr/>
                    <a:lstStyle/>
                    <a:p>
                      <a:pPr algn="ctr"/>
                      <a:r>
                        <a:rPr lang="en-US" sz="2600" b="1" u="sng" dirty="0" smtClean="0">
                          <a:latin typeface="Calibri" pitchFamily="34" charset="0"/>
                          <a:cs typeface="Calibri" pitchFamily="34" charset="0"/>
                        </a:rPr>
                        <a:t>Sanctification</a:t>
                      </a:r>
                      <a:endParaRPr lang="en-US" sz="2600" b="1" u="sng" dirty="0">
                        <a:solidFill>
                          <a:srgbClr val="FFFF00"/>
                        </a:solidFill>
                        <a:latin typeface="Calibri" pitchFamily="34" charset="0"/>
                        <a:cs typeface="Calibri" pitchFamily="34" charset="0"/>
                      </a:endParaRPr>
                    </a:p>
                  </a:txBody>
                  <a:tcPr marT="45712" marB="45712" anchor="ctr"/>
                </a:tc>
                <a:tc>
                  <a:txBody>
                    <a:bodyPr/>
                    <a:lstStyle/>
                    <a:p>
                      <a:pPr algn="ctr"/>
                      <a:r>
                        <a:rPr lang="en-US" sz="2600" b="1" dirty="0" smtClean="0">
                          <a:latin typeface="Calibri" pitchFamily="34" charset="0"/>
                          <a:cs typeface="Calibri" pitchFamily="34" charset="0"/>
                        </a:rPr>
                        <a:t>Glorification</a:t>
                      </a:r>
                      <a:endParaRPr lang="en-US" sz="2600" b="1" dirty="0">
                        <a:solidFill>
                          <a:srgbClr val="FFFF00"/>
                        </a:solidFill>
                        <a:latin typeface="Calibri" pitchFamily="34" charset="0"/>
                        <a:cs typeface="Calibri" pitchFamily="34" charset="0"/>
                      </a:endParaRPr>
                    </a:p>
                  </a:txBody>
                  <a:tcPr marT="45712" marB="45712" anchor="ctr"/>
                </a:tc>
                <a:extLst>
                  <a:ext uri="{0D108BD9-81ED-4DB2-BD59-A6C34878D82A}">
                    <a16:rowId xmlns:a16="http://schemas.microsoft.com/office/drawing/2014/main" val="10000"/>
                  </a:ext>
                </a:extLst>
              </a:tr>
              <a:tr h="579009">
                <a:tc>
                  <a:txBody>
                    <a:bodyPr/>
                    <a:lstStyle/>
                    <a:p>
                      <a:pPr algn="ctr"/>
                      <a:r>
                        <a:rPr lang="en-US" sz="2600" b="1" dirty="0" smtClean="0">
                          <a:latin typeface="Calibri" pitchFamily="34" charset="0"/>
                          <a:cs typeface="Calibri" pitchFamily="34" charset="0"/>
                        </a:rPr>
                        <a:t>Tense</a:t>
                      </a:r>
                      <a:endParaRPr lang="en-US" sz="2600" b="1" dirty="0">
                        <a:latin typeface="Calibri" pitchFamily="34" charset="0"/>
                        <a:cs typeface="Calibri" pitchFamily="34" charset="0"/>
                      </a:endParaRPr>
                    </a:p>
                  </a:txBody>
                  <a:tcPr marT="45712" marB="45712" anchor="ctr"/>
                </a:tc>
                <a:tc>
                  <a:txBody>
                    <a:bodyPr/>
                    <a:lstStyle/>
                    <a:p>
                      <a:pPr algn="ctr"/>
                      <a:r>
                        <a:rPr lang="en-US" sz="2600" b="1" dirty="0" smtClean="0">
                          <a:solidFill>
                            <a:srgbClr val="C00000"/>
                          </a:solidFill>
                          <a:latin typeface="Calibri" pitchFamily="34" charset="0"/>
                          <a:cs typeface="Calibri" pitchFamily="34" charset="0"/>
                        </a:rPr>
                        <a:t>Past</a:t>
                      </a:r>
                      <a:endParaRPr lang="en-US" sz="2600" b="1" dirty="0">
                        <a:solidFill>
                          <a:srgbClr val="C00000"/>
                        </a:solidFill>
                        <a:latin typeface="Calibri" pitchFamily="34" charset="0"/>
                        <a:cs typeface="Calibri" pitchFamily="34" charset="0"/>
                      </a:endParaRPr>
                    </a:p>
                  </a:txBody>
                  <a:tcPr marT="45712" marB="45712" anchor="ctr"/>
                </a:tc>
                <a:tc>
                  <a:txBody>
                    <a:bodyPr/>
                    <a:lstStyle/>
                    <a:p>
                      <a:pPr algn="ctr"/>
                      <a:r>
                        <a:rPr lang="en-US" sz="2600" b="1" u="sng" dirty="0" smtClean="0">
                          <a:solidFill>
                            <a:srgbClr val="C00000"/>
                          </a:solidFill>
                          <a:latin typeface="Calibri" pitchFamily="34" charset="0"/>
                          <a:cs typeface="Calibri" pitchFamily="34" charset="0"/>
                        </a:rPr>
                        <a:t>Present</a:t>
                      </a:r>
                      <a:endParaRPr lang="en-US" sz="2600" b="1" u="sng" dirty="0">
                        <a:solidFill>
                          <a:srgbClr val="C00000"/>
                        </a:solidFill>
                        <a:latin typeface="Calibri" pitchFamily="34" charset="0"/>
                        <a:cs typeface="Calibri" pitchFamily="34" charset="0"/>
                      </a:endParaRPr>
                    </a:p>
                  </a:txBody>
                  <a:tcPr marT="45712" marB="45712" anchor="ctr"/>
                </a:tc>
                <a:tc>
                  <a:txBody>
                    <a:bodyPr/>
                    <a:lstStyle/>
                    <a:p>
                      <a:pPr algn="ctr"/>
                      <a:r>
                        <a:rPr lang="en-US" sz="2600" b="1" dirty="0" smtClean="0">
                          <a:solidFill>
                            <a:srgbClr val="C00000"/>
                          </a:solidFill>
                          <a:latin typeface="Calibri" pitchFamily="34" charset="0"/>
                          <a:cs typeface="Calibri" pitchFamily="34" charset="0"/>
                        </a:rPr>
                        <a:t>Future</a:t>
                      </a:r>
                      <a:endParaRPr lang="en-US" sz="2600" b="1" dirty="0">
                        <a:solidFill>
                          <a:srgbClr val="C00000"/>
                        </a:solidFill>
                        <a:latin typeface="Calibri" pitchFamily="34" charset="0"/>
                        <a:cs typeface="Calibri" pitchFamily="34" charset="0"/>
                      </a:endParaRPr>
                    </a:p>
                  </a:txBody>
                  <a:tcPr marT="45712" marB="45712" anchor="ctr"/>
                </a:tc>
                <a:extLst>
                  <a:ext uri="{0D108BD9-81ED-4DB2-BD59-A6C34878D82A}">
                    <a16:rowId xmlns:a16="http://schemas.microsoft.com/office/drawing/2014/main" val="10001"/>
                  </a:ext>
                </a:extLst>
              </a:tr>
              <a:tr h="746769">
                <a:tc>
                  <a:txBody>
                    <a:bodyPr/>
                    <a:lstStyle/>
                    <a:p>
                      <a:pPr algn="ctr"/>
                      <a:r>
                        <a:rPr lang="en-US" sz="2600" b="1" dirty="0" smtClean="0">
                          <a:latin typeface="Calibri" pitchFamily="34" charset="0"/>
                          <a:cs typeface="Calibri" pitchFamily="34" charset="0"/>
                        </a:rPr>
                        <a:t>Saved from sin’s:</a:t>
                      </a:r>
                      <a:endParaRPr lang="en-US" sz="2600" b="1" dirty="0">
                        <a:latin typeface="Calibri" pitchFamily="34" charset="0"/>
                        <a:cs typeface="Calibri" pitchFamily="34" charset="0"/>
                      </a:endParaRPr>
                    </a:p>
                  </a:txBody>
                  <a:tcPr marT="45712" marB="45712" anchor="ctr"/>
                </a:tc>
                <a:tc>
                  <a:txBody>
                    <a:bodyPr/>
                    <a:lstStyle/>
                    <a:p>
                      <a:pPr algn="ctr"/>
                      <a:r>
                        <a:rPr lang="en-US" sz="2600" b="1" dirty="0" smtClean="0">
                          <a:solidFill>
                            <a:srgbClr val="C00000"/>
                          </a:solidFill>
                          <a:latin typeface="Calibri" pitchFamily="34" charset="0"/>
                          <a:cs typeface="Calibri" pitchFamily="34" charset="0"/>
                        </a:rPr>
                        <a:t>Penalty</a:t>
                      </a:r>
                      <a:endParaRPr lang="en-US" sz="2600" b="1" dirty="0">
                        <a:solidFill>
                          <a:srgbClr val="C00000"/>
                        </a:solidFill>
                        <a:latin typeface="Calibri" pitchFamily="34" charset="0"/>
                        <a:cs typeface="Calibri" pitchFamily="34" charset="0"/>
                      </a:endParaRPr>
                    </a:p>
                  </a:txBody>
                  <a:tcPr marT="45712" marB="45712" anchor="ctr"/>
                </a:tc>
                <a:tc>
                  <a:txBody>
                    <a:bodyPr/>
                    <a:lstStyle/>
                    <a:p>
                      <a:pPr algn="ctr"/>
                      <a:r>
                        <a:rPr lang="en-US" sz="2600" b="1" u="sng" dirty="0" smtClean="0">
                          <a:solidFill>
                            <a:srgbClr val="C00000"/>
                          </a:solidFill>
                          <a:latin typeface="Calibri" pitchFamily="34" charset="0"/>
                          <a:cs typeface="Calibri" pitchFamily="34" charset="0"/>
                        </a:rPr>
                        <a:t>Power</a:t>
                      </a:r>
                      <a:endParaRPr lang="en-US" sz="2600" b="1" u="sng" dirty="0">
                        <a:solidFill>
                          <a:srgbClr val="C00000"/>
                        </a:solidFill>
                        <a:latin typeface="Calibri" pitchFamily="34" charset="0"/>
                        <a:cs typeface="Calibri" pitchFamily="34" charset="0"/>
                      </a:endParaRPr>
                    </a:p>
                  </a:txBody>
                  <a:tcPr marT="45712" marB="45712" anchor="ctr"/>
                </a:tc>
                <a:tc>
                  <a:txBody>
                    <a:bodyPr/>
                    <a:lstStyle/>
                    <a:p>
                      <a:pPr algn="ctr"/>
                      <a:r>
                        <a:rPr lang="en-US" sz="2600" b="1" dirty="0" smtClean="0">
                          <a:solidFill>
                            <a:srgbClr val="C00000"/>
                          </a:solidFill>
                          <a:latin typeface="Calibri" pitchFamily="34" charset="0"/>
                          <a:cs typeface="Calibri" pitchFamily="34" charset="0"/>
                        </a:rPr>
                        <a:t>Presence</a:t>
                      </a:r>
                      <a:endParaRPr lang="en-US" sz="2600" b="1" dirty="0">
                        <a:solidFill>
                          <a:srgbClr val="C00000"/>
                        </a:solidFill>
                        <a:latin typeface="Calibri" pitchFamily="34" charset="0"/>
                        <a:cs typeface="Calibri" pitchFamily="34" charset="0"/>
                      </a:endParaRPr>
                    </a:p>
                  </a:txBody>
                  <a:tcPr marT="45712" marB="45712" anchor="ctr"/>
                </a:tc>
                <a:extLst>
                  <a:ext uri="{0D108BD9-81ED-4DB2-BD59-A6C34878D82A}">
                    <a16:rowId xmlns:a16="http://schemas.microsoft.com/office/drawing/2014/main" val="10002"/>
                  </a:ext>
                </a:extLst>
              </a:tr>
              <a:tr h="1066595">
                <a:tc>
                  <a:txBody>
                    <a:bodyPr/>
                    <a:lstStyle/>
                    <a:p>
                      <a:pPr algn="ctr"/>
                      <a:r>
                        <a:rPr lang="en-US" sz="2600" b="1" dirty="0" smtClean="0">
                          <a:latin typeface="Calibri" pitchFamily="34" charset="0"/>
                          <a:cs typeface="Calibri" pitchFamily="34" charset="0"/>
                        </a:rPr>
                        <a:t>Scripture</a:t>
                      </a:r>
                      <a:endParaRPr lang="en-US" sz="2600" b="1" dirty="0">
                        <a:latin typeface="Calibri" pitchFamily="34" charset="0"/>
                        <a:cs typeface="Calibri" pitchFamily="34" charset="0"/>
                      </a:endParaRPr>
                    </a:p>
                  </a:txBody>
                  <a:tcPr marT="45712" marB="45712" anchor="ctr"/>
                </a:tc>
                <a:tc>
                  <a:txBody>
                    <a:bodyPr/>
                    <a:lstStyle/>
                    <a:p>
                      <a:pPr algn="ctr"/>
                      <a:r>
                        <a:rPr lang="en-US" sz="2600" b="1" dirty="0" smtClean="0">
                          <a:solidFill>
                            <a:srgbClr val="C00000"/>
                          </a:solidFill>
                          <a:latin typeface="Calibri" pitchFamily="34" charset="0"/>
                          <a:cs typeface="Calibri" pitchFamily="34" charset="0"/>
                        </a:rPr>
                        <a:t>Eph 2:8-9; Titus 3:5</a:t>
                      </a:r>
                      <a:endParaRPr lang="en-US" sz="2600" b="1" dirty="0">
                        <a:solidFill>
                          <a:srgbClr val="C00000"/>
                        </a:solidFill>
                        <a:latin typeface="Calibri" pitchFamily="34" charset="0"/>
                        <a:cs typeface="Calibri" pitchFamily="34" charset="0"/>
                      </a:endParaRPr>
                    </a:p>
                  </a:txBody>
                  <a:tcPr marT="45712" marB="45712" anchor="ctr"/>
                </a:tc>
                <a:tc>
                  <a:txBody>
                    <a:bodyPr/>
                    <a:lstStyle/>
                    <a:p>
                      <a:pPr algn="ctr"/>
                      <a:r>
                        <a:rPr lang="en-US" sz="2600" b="1" u="sng" dirty="0" smtClean="0">
                          <a:solidFill>
                            <a:srgbClr val="C00000"/>
                          </a:solidFill>
                          <a:latin typeface="Calibri" pitchFamily="34" charset="0"/>
                          <a:cs typeface="Calibri" pitchFamily="34" charset="0"/>
                        </a:rPr>
                        <a:t>Philip 2:12</a:t>
                      </a:r>
                      <a:endParaRPr lang="en-US" sz="2600" b="1" u="sng" dirty="0">
                        <a:solidFill>
                          <a:srgbClr val="C00000"/>
                        </a:solidFill>
                        <a:latin typeface="Calibri" pitchFamily="34" charset="0"/>
                        <a:cs typeface="Calibri" pitchFamily="34" charset="0"/>
                      </a:endParaRPr>
                    </a:p>
                  </a:txBody>
                  <a:tcPr marT="45712" marB="45712" anchor="ctr"/>
                </a:tc>
                <a:tc>
                  <a:txBody>
                    <a:bodyPr/>
                    <a:lstStyle/>
                    <a:p>
                      <a:pPr algn="ctr"/>
                      <a:r>
                        <a:rPr lang="en-US" sz="2600" b="1" dirty="0" smtClean="0">
                          <a:solidFill>
                            <a:srgbClr val="C00000"/>
                          </a:solidFill>
                          <a:latin typeface="Calibri" pitchFamily="34" charset="0"/>
                          <a:cs typeface="Calibri" pitchFamily="34" charset="0"/>
                        </a:rPr>
                        <a:t>Rom 5:10</a:t>
                      </a:r>
                      <a:endParaRPr lang="en-US" sz="2600" b="1" dirty="0">
                        <a:solidFill>
                          <a:srgbClr val="C00000"/>
                        </a:solidFill>
                        <a:latin typeface="Calibri" pitchFamily="34" charset="0"/>
                        <a:cs typeface="Calibri" pitchFamily="34" charset="0"/>
                      </a:endParaRPr>
                    </a:p>
                  </a:txBody>
                  <a:tcPr marT="45712" marB="45712"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689560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0"/>
            <a:ext cx="8229600" cy="1143000"/>
          </a:xfrm>
        </p:spPr>
        <p:txBody>
          <a:bodyPr/>
          <a:lstStyle/>
          <a:p>
            <a:r>
              <a:rPr lang="en-US" altLang="en-US" b="1" dirty="0">
                <a:solidFill>
                  <a:srgbClr val="00FFFF"/>
                </a:solidFill>
                <a:effectLst>
                  <a:outerShdw blurRad="38100" dist="38100" dir="2700000" algn="tl">
                    <a:srgbClr val="000000">
                      <a:alpha val="43137"/>
                    </a:srgbClr>
                  </a:outerShdw>
                </a:effectLst>
              </a:rPr>
              <a:t>Areas of Systematic Theology</a:t>
            </a:r>
          </a:p>
        </p:txBody>
      </p:sp>
      <p:sp>
        <p:nvSpPr>
          <p:cNvPr id="3075" name="Content Placeholder 2"/>
          <p:cNvSpPr>
            <a:spLocks noGrp="1"/>
          </p:cNvSpPr>
          <p:nvPr>
            <p:ph idx="1"/>
          </p:nvPr>
        </p:nvSpPr>
        <p:spPr>
          <a:xfrm>
            <a:off x="457200" y="914400"/>
            <a:ext cx="6172200" cy="5791200"/>
          </a:xfrm>
        </p:spPr>
        <p:txBody>
          <a:bodyPr/>
          <a:lstStyle/>
          <a:p>
            <a:pPr>
              <a:spcBef>
                <a:spcPts val="600"/>
              </a:spcBef>
              <a:spcAft>
                <a:spcPts val="600"/>
              </a:spcAft>
            </a:pPr>
            <a:r>
              <a:rPr lang="en-US" altLang="en-US" sz="2800" dirty="0" smtClean="0">
                <a:solidFill>
                  <a:schemeClr val="bg1"/>
                </a:solidFill>
              </a:rPr>
              <a:t>Prolegomena-Introduction</a:t>
            </a:r>
          </a:p>
          <a:p>
            <a:pPr>
              <a:spcBef>
                <a:spcPts val="600"/>
              </a:spcBef>
              <a:spcAft>
                <a:spcPts val="600"/>
              </a:spcAft>
            </a:pPr>
            <a:r>
              <a:rPr lang="en-US" altLang="en-US" sz="2800" dirty="0" smtClean="0">
                <a:solidFill>
                  <a:schemeClr val="bg1"/>
                </a:solidFill>
              </a:rPr>
              <a:t>Theology-Study of God</a:t>
            </a:r>
          </a:p>
          <a:p>
            <a:pPr>
              <a:spcBef>
                <a:spcPts val="600"/>
              </a:spcBef>
              <a:spcAft>
                <a:spcPts val="600"/>
              </a:spcAft>
            </a:pPr>
            <a:r>
              <a:rPr lang="en-US" altLang="en-US" sz="2800" dirty="0" smtClean="0">
                <a:solidFill>
                  <a:schemeClr val="bg1"/>
                </a:solidFill>
              </a:rPr>
              <a:t>Christology-Study of Christ</a:t>
            </a:r>
          </a:p>
          <a:p>
            <a:pPr>
              <a:spcBef>
                <a:spcPts val="600"/>
              </a:spcBef>
              <a:spcAft>
                <a:spcPts val="600"/>
              </a:spcAft>
            </a:pPr>
            <a:r>
              <a:rPr lang="en-US" altLang="en-US" sz="2800" dirty="0" smtClean="0">
                <a:solidFill>
                  <a:schemeClr val="bg1"/>
                </a:solidFill>
              </a:rPr>
              <a:t>Pneumatology-Study of the Holy Spirit</a:t>
            </a:r>
          </a:p>
          <a:p>
            <a:pPr>
              <a:spcBef>
                <a:spcPts val="600"/>
              </a:spcBef>
              <a:spcAft>
                <a:spcPts val="600"/>
              </a:spcAft>
            </a:pPr>
            <a:r>
              <a:rPr lang="en-US" altLang="en-US" sz="2800" dirty="0" smtClean="0">
                <a:solidFill>
                  <a:schemeClr val="bg1"/>
                </a:solidFill>
              </a:rPr>
              <a:t>Anthropology-Study of Man</a:t>
            </a:r>
          </a:p>
          <a:p>
            <a:pPr>
              <a:spcBef>
                <a:spcPts val="600"/>
              </a:spcBef>
              <a:spcAft>
                <a:spcPts val="600"/>
              </a:spcAft>
            </a:pPr>
            <a:r>
              <a:rPr lang="en-US" altLang="en-US" sz="2800" dirty="0" smtClean="0">
                <a:solidFill>
                  <a:schemeClr val="bg1"/>
                </a:solidFill>
              </a:rPr>
              <a:t>Hamartiology-Study of sin</a:t>
            </a:r>
          </a:p>
          <a:p>
            <a:pPr>
              <a:spcBef>
                <a:spcPts val="600"/>
              </a:spcBef>
              <a:spcAft>
                <a:spcPts val="600"/>
              </a:spcAft>
            </a:pPr>
            <a:r>
              <a:rPr lang="en-US" altLang="en-US" sz="2800" dirty="0" smtClean="0">
                <a:solidFill>
                  <a:schemeClr val="bg1"/>
                </a:solidFill>
              </a:rPr>
              <a:t>Soteriology-Study of salvation</a:t>
            </a:r>
          </a:p>
          <a:p>
            <a:pPr>
              <a:spcBef>
                <a:spcPts val="600"/>
              </a:spcBef>
              <a:spcAft>
                <a:spcPts val="600"/>
              </a:spcAft>
            </a:pPr>
            <a:r>
              <a:rPr lang="en-US" altLang="en-US" sz="2800" dirty="0" smtClean="0">
                <a:solidFill>
                  <a:schemeClr val="bg1"/>
                </a:solidFill>
              </a:rPr>
              <a:t>Angelology-Study of angels</a:t>
            </a:r>
          </a:p>
          <a:p>
            <a:pPr>
              <a:spcBef>
                <a:spcPts val="600"/>
              </a:spcBef>
              <a:spcAft>
                <a:spcPts val="600"/>
              </a:spcAft>
            </a:pPr>
            <a:r>
              <a:rPr lang="en-US" altLang="en-US" sz="2800" dirty="0" smtClean="0">
                <a:solidFill>
                  <a:schemeClr val="bg1"/>
                </a:solidFill>
              </a:rPr>
              <a:t>Ecclesiology-Study of the Church</a:t>
            </a:r>
          </a:p>
          <a:p>
            <a:pPr>
              <a:spcBef>
                <a:spcPts val="600"/>
              </a:spcBef>
              <a:spcAft>
                <a:spcPts val="600"/>
              </a:spcAft>
            </a:pPr>
            <a:r>
              <a:rPr lang="en-US" altLang="en-US" sz="2800" dirty="0" smtClean="0">
                <a:solidFill>
                  <a:schemeClr val="bg1"/>
                </a:solidFill>
              </a:rPr>
              <a:t>Eschatology-Study of the end</a:t>
            </a:r>
          </a:p>
        </p:txBody>
      </p:sp>
      <p:pic>
        <p:nvPicPr>
          <p:cNvPr id="3076" name="Picture 2" descr="http://studentsofjesus.com/storage/Systematic%20Theology.jpg?__SQUARESPACE_CACHEVERSION=133843368137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3962400"/>
            <a:ext cx="2819400" cy="144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4" descr="http://rediscoveringthebible.com/SystematicTheology.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1112837"/>
            <a:ext cx="3009900" cy="1249363"/>
          </a:xfrm>
          <a:prstGeom prst="rect">
            <a:avLst/>
          </a:prstGeom>
          <a:solidFill>
            <a:srgbClr val="FFFFFF">
              <a:shade val="85000"/>
            </a:srgbClr>
          </a:solidFill>
          <a:ln w="9525">
            <a:solidFill>
              <a:schemeClr val="bg1"/>
            </a:solidFill>
            <a:miter lim="800000"/>
            <a:headEnd/>
            <a:tailEn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lowchart: Or 9"/>
          <p:cNvSpPr/>
          <p:nvPr/>
        </p:nvSpPr>
        <p:spPr>
          <a:xfrm>
            <a:off x="1752600" y="1219200"/>
            <a:ext cx="5562600" cy="5410200"/>
          </a:xfrm>
          <a:prstGeom prst="flowChartOr">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Pie 20"/>
          <p:cNvSpPr/>
          <p:nvPr/>
        </p:nvSpPr>
        <p:spPr>
          <a:xfrm>
            <a:off x="1752600" y="1066800"/>
            <a:ext cx="5562600" cy="5562600"/>
          </a:xfrm>
          <a:prstGeom prst="pie">
            <a:avLst>
              <a:gd name="adj1" fmla="val 2097621"/>
              <a:gd name="adj2" fmla="val 5399995"/>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22" name="Pie 21"/>
          <p:cNvSpPr/>
          <p:nvPr/>
        </p:nvSpPr>
        <p:spPr>
          <a:xfrm rot="18277244">
            <a:off x="1675606" y="1123157"/>
            <a:ext cx="5640387" cy="5549900"/>
          </a:xfrm>
          <a:prstGeom prst="pie">
            <a:avLst>
              <a:gd name="adj1" fmla="val 2097621"/>
              <a:gd name="adj2" fmla="val 5399995"/>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23" name="Pie 22"/>
          <p:cNvSpPr/>
          <p:nvPr/>
        </p:nvSpPr>
        <p:spPr>
          <a:xfrm rot="14101887">
            <a:off x="1816100" y="1171575"/>
            <a:ext cx="5384800" cy="5562600"/>
          </a:xfrm>
          <a:prstGeom prst="pie">
            <a:avLst>
              <a:gd name="adj1" fmla="val 2097621"/>
              <a:gd name="adj2" fmla="val 6270626"/>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4" name="Rectangle 23"/>
          <p:cNvSpPr/>
          <p:nvPr/>
        </p:nvSpPr>
        <p:spPr>
          <a:xfrm>
            <a:off x="1752600" y="3657600"/>
            <a:ext cx="2895600" cy="609600"/>
          </a:xfrm>
          <a:prstGeom prst="rect">
            <a:avLst/>
          </a:prstGeom>
          <a:noFill/>
        </p:spPr>
        <p:txBody>
          <a:bodyPr>
            <a:scene3d>
              <a:camera prst="orthographicFront"/>
              <a:lightRig rig="balanced" dir="t">
                <a:rot lat="0" lon="0" rev="2100000"/>
              </a:lightRig>
            </a:scene3d>
            <a:sp3d extrusionH="57150" prstMaterial="metal">
              <a:bevelT w="38100" h="25400"/>
              <a:contourClr>
                <a:schemeClr val="bg2"/>
              </a:contourClr>
            </a:sp3d>
          </a:bodyPr>
          <a:lstStyle/>
          <a:p>
            <a:pPr algn="ctr">
              <a:defRPr/>
            </a:pPr>
            <a:r>
              <a:rPr lang="en-US" sz="3400" b="1" dirty="0">
                <a:ln w="50800"/>
                <a:latin typeface="+mn-lt"/>
                <a:cs typeface="Arial" charset="0"/>
              </a:rPr>
              <a:t>Unbelievers</a:t>
            </a:r>
          </a:p>
        </p:txBody>
      </p:sp>
      <p:sp>
        <p:nvSpPr>
          <p:cNvPr id="27" name="Rectangle 26"/>
          <p:cNvSpPr/>
          <p:nvPr/>
        </p:nvSpPr>
        <p:spPr>
          <a:xfrm>
            <a:off x="5486400" y="3505200"/>
            <a:ext cx="1676400" cy="846500"/>
          </a:xfrm>
          <a:prstGeom prst="rect">
            <a:avLst/>
          </a:prstGeom>
          <a:noFill/>
        </p:spPr>
        <p:txBody>
          <a:bodyPr>
            <a:scene3d>
              <a:camera prst="orthographicFront"/>
              <a:lightRig rig="balanced" dir="t">
                <a:rot lat="0" lon="0" rev="2100000"/>
              </a:lightRig>
            </a:scene3d>
            <a:sp3d extrusionH="57150" prstMaterial="metal">
              <a:bevelT w="38100" h="25400"/>
              <a:contourClr>
                <a:schemeClr val="bg2"/>
              </a:contourClr>
            </a:sp3d>
          </a:bodyPr>
          <a:lstStyle/>
          <a:p>
            <a:pPr>
              <a:defRPr/>
            </a:pPr>
            <a:r>
              <a:rPr lang="en-US" sz="2800" b="1" dirty="0">
                <a:ln w="50800"/>
                <a:solidFill>
                  <a:srgbClr val="FF0000"/>
                </a:solidFill>
                <a:latin typeface="+mn-lt"/>
                <a:cs typeface="Arial" charset="0"/>
              </a:rPr>
              <a:t>Infant</a:t>
            </a:r>
          </a:p>
          <a:p>
            <a:pPr>
              <a:defRPr/>
            </a:pPr>
            <a:r>
              <a:rPr lang="en-US" sz="2800" b="1" dirty="0">
                <a:ln w="50800"/>
                <a:latin typeface="+mn-lt"/>
                <a:cs typeface="Arial" charset="0"/>
              </a:rPr>
              <a:t>Believers</a:t>
            </a:r>
          </a:p>
        </p:txBody>
      </p:sp>
      <p:sp>
        <p:nvSpPr>
          <p:cNvPr id="30" name="Rectangle 29"/>
          <p:cNvSpPr/>
          <p:nvPr/>
        </p:nvSpPr>
        <p:spPr>
          <a:xfrm>
            <a:off x="4648200" y="4953000"/>
            <a:ext cx="1828800" cy="838200"/>
          </a:xfrm>
          <a:prstGeom prst="rect">
            <a:avLst/>
          </a:prstGeom>
          <a:noFill/>
        </p:spPr>
        <p:txBody>
          <a:bodyPr>
            <a:scene3d>
              <a:camera prst="orthographicFront"/>
              <a:lightRig rig="balanced" dir="t">
                <a:rot lat="0" lon="0" rev="2100000"/>
              </a:lightRig>
            </a:scene3d>
            <a:sp3d extrusionH="57150" prstMaterial="metal">
              <a:bevelT w="38100" h="25400"/>
              <a:contourClr>
                <a:schemeClr val="bg2"/>
              </a:contourClr>
            </a:sp3d>
          </a:bodyPr>
          <a:lstStyle/>
          <a:p>
            <a:pPr>
              <a:defRPr/>
            </a:pPr>
            <a:r>
              <a:rPr lang="en-US" sz="2800" b="1" dirty="0">
                <a:ln w="50800"/>
                <a:solidFill>
                  <a:srgbClr val="FF0000"/>
                </a:solidFill>
                <a:latin typeface="+mn-lt"/>
                <a:cs typeface="Arial" charset="0"/>
              </a:rPr>
              <a:t>Carnal</a:t>
            </a:r>
          </a:p>
          <a:p>
            <a:pPr>
              <a:defRPr/>
            </a:pPr>
            <a:r>
              <a:rPr lang="en-US" sz="2800" b="1" dirty="0">
                <a:ln w="50800"/>
                <a:latin typeface="+mn-lt"/>
                <a:cs typeface="Arial" charset="0"/>
              </a:rPr>
              <a:t>Believers</a:t>
            </a:r>
            <a:endParaRPr lang="en-US" sz="2800" b="1" dirty="0">
              <a:ln w="50800"/>
              <a:solidFill>
                <a:srgbClr val="FF0000"/>
              </a:solidFill>
              <a:latin typeface="+mn-lt"/>
              <a:cs typeface="Arial" charset="0"/>
            </a:endParaRPr>
          </a:p>
        </p:txBody>
      </p:sp>
      <p:sp>
        <p:nvSpPr>
          <p:cNvPr id="12299" name="Title 10"/>
          <p:cNvSpPr>
            <a:spLocks noGrp="1"/>
          </p:cNvSpPr>
          <p:nvPr>
            <p:ph type="title"/>
          </p:nvPr>
        </p:nvSpPr>
        <p:spPr>
          <a:xfrm>
            <a:off x="381000" y="304800"/>
            <a:ext cx="8229600" cy="858838"/>
          </a:xfrm>
        </p:spPr>
        <p:txBody>
          <a:bodyPr/>
          <a:lstStyle/>
          <a:p>
            <a:pPr>
              <a:defRPr/>
            </a:pPr>
            <a:r>
              <a:rPr lang="en-US" altLang="en-US" sz="3600" b="1" dirty="0" smtClean="0">
                <a:solidFill>
                  <a:srgbClr val="00FFFF"/>
                </a:solidFill>
                <a:effectLst>
                  <a:outerShdw blurRad="38100" dist="38100" dir="2700000" algn="tl">
                    <a:srgbClr val="000000">
                      <a:alpha val="43137"/>
                    </a:srgbClr>
                  </a:outerShdw>
                </a:effectLst>
              </a:rPr>
              <a:t>4 Kinds of People from 1 Corinthians 3:1-3</a:t>
            </a:r>
            <a:endParaRPr lang="en-US" altLang="en-US" sz="3600" b="1" dirty="0">
              <a:solidFill>
                <a:srgbClr val="00FFFF"/>
              </a:solidFill>
              <a:effectLst>
                <a:outerShdw blurRad="38100" dist="38100" dir="2700000" algn="tl">
                  <a:srgbClr val="000000">
                    <a:alpha val="43137"/>
                  </a:srgbClr>
                </a:outerShdw>
              </a:effectLst>
            </a:endParaRPr>
          </a:p>
        </p:txBody>
      </p:sp>
      <p:sp>
        <p:nvSpPr>
          <p:cNvPr id="12" name="Rectangle 11"/>
          <p:cNvSpPr/>
          <p:nvPr/>
        </p:nvSpPr>
        <p:spPr>
          <a:xfrm>
            <a:off x="4495800" y="2057400"/>
            <a:ext cx="2209800" cy="829900"/>
          </a:xfrm>
          <a:prstGeom prst="rect">
            <a:avLst/>
          </a:prstGeom>
          <a:noFill/>
        </p:spPr>
        <p:txBody>
          <a:bodyPr anchor="ctr">
            <a:scene3d>
              <a:camera prst="orthographicFront"/>
              <a:lightRig rig="balanced" dir="t">
                <a:rot lat="0" lon="0" rev="2100000"/>
              </a:lightRig>
            </a:scene3d>
            <a:sp3d extrusionH="57150" prstMaterial="metal">
              <a:bevelT w="38100" h="25400"/>
              <a:contourClr>
                <a:schemeClr val="bg2"/>
              </a:contourClr>
            </a:sp3d>
          </a:bodyPr>
          <a:lstStyle/>
          <a:p>
            <a:pPr>
              <a:defRPr/>
            </a:pPr>
            <a:r>
              <a:rPr lang="en-US" sz="2800" b="1" dirty="0">
                <a:ln w="50800"/>
                <a:solidFill>
                  <a:srgbClr val="FF0000"/>
                </a:solidFill>
                <a:latin typeface="+mn-lt"/>
                <a:cs typeface="Arial" charset="0"/>
              </a:rPr>
              <a:t>Spiritual </a:t>
            </a:r>
            <a:r>
              <a:rPr lang="en-US" sz="2800" b="1" dirty="0">
                <a:ln w="50800"/>
                <a:latin typeface="+mn-lt"/>
                <a:cs typeface="Arial" charset="0"/>
              </a:rPr>
              <a:t>Believers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9" name="Title 10"/>
          <p:cNvSpPr>
            <a:spLocks noGrp="1"/>
          </p:cNvSpPr>
          <p:nvPr>
            <p:ph type="title"/>
          </p:nvPr>
        </p:nvSpPr>
        <p:spPr>
          <a:xfrm>
            <a:off x="381000" y="304800"/>
            <a:ext cx="8229600" cy="858838"/>
          </a:xfrm>
        </p:spPr>
        <p:txBody>
          <a:bodyPr/>
          <a:lstStyle/>
          <a:p>
            <a:pPr>
              <a:defRPr/>
            </a:pPr>
            <a:r>
              <a:rPr lang="en-US" altLang="en-US" sz="3600" b="1" dirty="0" smtClean="0">
                <a:solidFill>
                  <a:srgbClr val="00FFFF"/>
                </a:solidFill>
                <a:effectLst>
                  <a:outerShdw blurRad="38100" dist="38100" dir="2700000" algn="tl">
                    <a:srgbClr val="000000">
                      <a:alpha val="43137"/>
                    </a:srgbClr>
                  </a:outerShdw>
                </a:effectLst>
              </a:rPr>
              <a:t>4 Kinds of People from 1 Corinthians 3:1-3</a:t>
            </a:r>
            <a:endParaRPr lang="en-US" altLang="en-US" sz="3600" b="1" dirty="0">
              <a:solidFill>
                <a:srgbClr val="00FFFF"/>
              </a:solidFill>
              <a:effectLst>
                <a:outerShdw blurRad="38100" dist="38100" dir="2700000" algn="tl">
                  <a:srgbClr val="000000">
                    <a:alpha val="43137"/>
                  </a:srgbClr>
                </a:outerShdw>
              </a:effectLst>
            </a:endParaRPr>
          </a:p>
        </p:txBody>
      </p:sp>
      <p:pic>
        <p:nvPicPr>
          <p:cNvPr id="11" name="Picture 2" descr="https://solzemli.files.wordpress.com/2010/03/saint_paul_theapostl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447800"/>
            <a:ext cx="245745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3"/>
          <p:cNvSpPr txBox="1">
            <a:spLocks/>
          </p:cNvSpPr>
          <p:nvPr/>
        </p:nvSpPr>
        <p:spPr bwMode="auto">
          <a:xfrm>
            <a:off x="2743200" y="1295400"/>
            <a:ext cx="62484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US" baseline="30000" dirty="0" smtClean="0">
                <a:solidFill>
                  <a:schemeClr val="bg1"/>
                </a:solidFill>
              </a:rPr>
              <a:t>1</a:t>
            </a:r>
            <a:r>
              <a:rPr lang="en-US" dirty="0" smtClean="0">
                <a:solidFill>
                  <a:schemeClr val="bg1"/>
                </a:solidFill>
              </a:rPr>
              <a:t> </a:t>
            </a:r>
            <a:r>
              <a:rPr lang="en-US" dirty="0">
                <a:solidFill>
                  <a:schemeClr val="bg1"/>
                </a:solidFill>
              </a:rPr>
              <a:t>And I, brethren, could not speak to you as to </a:t>
            </a:r>
            <a:r>
              <a:rPr lang="en-US" b="1" dirty="0">
                <a:solidFill>
                  <a:srgbClr val="FFFFCC"/>
                </a:solidFill>
              </a:rPr>
              <a:t>spiritual</a:t>
            </a:r>
            <a:r>
              <a:rPr lang="en-US" dirty="0">
                <a:solidFill>
                  <a:schemeClr val="bg1"/>
                </a:solidFill>
              </a:rPr>
              <a:t> </a:t>
            </a:r>
            <a:r>
              <a:rPr lang="en-US" i="1" dirty="0">
                <a:solidFill>
                  <a:schemeClr val="bg1"/>
                </a:solidFill>
              </a:rPr>
              <a:t>people</a:t>
            </a:r>
            <a:r>
              <a:rPr lang="en-US" dirty="0">
                <a:solidFill>
                  <a:schemeClr val="bg1"/>
                </a:solidFill>
              </a:rPr>
              <a:t> but as to </a:t>
            </a:r>
            <a:r>
              <a:rPr lang="en-US" b="1" dirty="0">
                <a:solidFill>
                  <a:srgbClr val="FFFFCC"/>
                </a:solidFill>
              </a:rPr>
              <a:t>carnal</a:t>
            </a:r>
            <a:r>
              <a:rPr lang="en-US" dirty="0">
                <a:solidFill>
                  <a:schemeClr val="bg1"/>
                </a:solidFill>
              </a:rPr>
              <a:t>, as to </a:t>
            </a:r>
            <a:r>
              <a:rPr lang="en-US" b="1" dirty="0">
                <a:solidFill>
                  <a:srgbClr val="FFFFCC"/>
                </a:solidFill>
              </a:rPr>
              <a:t>babes</a:t>
            </a:r>
            <a:r>
              <a:rPr lang="en-US" dirty="0">
                <a:solidFill>
                  <a:schemeClr val="bg1"/>
                </a:solidFill>
              </a:rPr>
              <a:t> in Christ. </a:t>
            </a:r>
            <a:r>
              <a:rPr lang="en-US" baseline="30000" dirty="0">
                <a:solidFill>
                  <a:schemeClr val="bg1"/>
                </a:solidFill>
              </a:rPr>
              <a:t>2</a:t>
            </a:r>
            <a:r>
              <a:rPr lang="en-US" dirty="0">
                <a:solidFill>
                  <a:schemeClr val="bg1"/>
                </a:solidFill>
              </a:rPr>
              <a:t> I fed you with milk and not with solid food; for until now you were not able </a:t>
            </a:r>
            <a:r>
              <a:rPr lang="en-US" i="1" dirty="0">
                <a:solidFill>
                  <a:schemeClr val="bg1"/>
                </a:solidFill>
              </a:rPr>
              <a:t>to receive it,</a:t>
            </a:r>
            <a:r>
              <a:rPr lang="en-US" dirty="0">
                <a:solidFill>
                  <a:schemeClr val="bg1"/>
                </a:solidFill>
              </a:rPr>
              <a:t> and even now you are still not able; </a:t>
            </a:r>
            <a:r>
              <a:rPr lang="en-US" baseline="30000" dirty="0">
                <a:solidFill>
                  <a:schemeClr val="bg1"/>
                </a:solidFill>
              </a:rPr>
              <a:t>3</a:t>
            </a:r>
            <a:r>
              <a:rPr lang="en-US" dirty="0">
                <a:solidFill>
                  <a:schemeClr val="bg1"/>
                </a:solidFill>
              </a:rPr>
              <a:t> for you are still carnal. For where </a:t>
            </a:r>
            <a:r>
              <a:rPr lang="en-US" i="1" dirty="0">
                <a:solidFill>
                  <a:schemeClr val="bg1"/>
                </a:solidFill>
              </a:rPr>
              <a:t>there are</a:t>
            </a:r>
            <a:r>
              <a:rPr lang="en-US" dirty="0">
                <a:solidFill>
                  <a:schemeClr val="bg1"/>
                </a:solidFill>
              </a:rPr>
              <a:t> envy, strife, and divisions among you, are you not carnal and behaving like </a:t>
            </a:r>
            <a:r>
              <a:rPr lang="en-US" i="1" dirty="0">
                <a:solidFill>
                  <a:schemeClr val="bg1"/>
                </a:solidFill>
              </a:rPr>
              <a:t>mere</a:t>
            </a:r>
            <a:r>
              <a:rPr lang="en-US" dirty="0">
                <a:solidFill>
                  <a:schemeClr val="bg1"/>
                </a:solidFill>
              </a:rPr>
              <a:t> </a:t>
            </a:r>
            <a:r>
              <a:rPr lang="en-US" b="1" dirty="0">
                <a:solidFill>
                  <a:srgbClr val="FFFFCC"/>
                </a:solidFill>
              </a:rPr>
              <a:t>men</a:t>
            </a:r>
            <a:r>
              <a:rPr lang="en-US" dirty="0">
                <a:solidFill>
                  <a:schemeClr val="bg1"/>
                </a:solidFill>
              </a:rPr>
              <a:t>? </a:t>
            </a:r>
            <a:r>
              <a:rPr lang="en-US" dirty="0" smtClean="0">
                <a:solidFill>
                  <a:schemeClr val="bg1"/>
                </a:solidFill>
              </a:rPr>
              <a:t>(NKJV) </a:t>
            </a:r>
          </a:p>
          <a:p>
            <a:endParaRPr lang="en-US" sz="2800" dirty="0">
              <a:solidFill>
                <a:schemeClr val="bg1"/>
              </a:solidFill>
            </a:endParaRPr>
          </a:p>
          <a:p>
            <a:pPr marL="0" indent="0">
              <a:buFont typeface="Arial" charset="0"/>
              <a:buNone/>
              <a:defRPr/>
            </a:pPr>
            <a:endParaRPr lang="en-US" sz="2800" dirty="0" smtClean="0">
              <a:solidFill>
                <a:schemeClr val="bg1"/>
              </a:solidFill>
              <a:effectLst>
                <a:outerShdw blurRad="38100" dist="38100" dir="2700000" algn="tl">
                  <a:srgbClr val="000000"/>
                </a:outerShdw>
              </a:effectLst>
              <a:latin typeface="Arial" charset="0"/>
              <a:cs typeface="Arial" charset="0"/>
            </a:endParaRPr>
          </a:p>
        </p:txBody>
      </p:sp>
    </p:spTree>
    <p:extLst>
      <p:ext uri="{BB962C8B-B14F-4D97-AF65-F5344CB8AC3E}">
        <p14:creationId xmlns:p14="http://schemas.microsoft.com/office/powerpoint/2010/main" val="12281401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p:cNvSpPr>
          <p:nvPr>
            <p:ph type="title" idx="4294967295"/>
          </p:nvPr>
        </p:nvSpPr>
        <p:spPr>
          <a:xfrm>
            <a:off x="2095500" y="265113"/>
            <a:ext cx="4953000" cy="801687"/>
          </a:xfrm>
        </p:spPr>
        <p:txBody>
          <a:bodyPr lIns="92075" tIns="46038" rIns="92075" bIns="46038"/>
          <a:lstStyle/>
          <a:p>
            <a:r>
              <a:rPr lang="en-US" altLang="en-US" sz="3600" smtClean="0">
                <a:solidFill>
                  <a:schemeClr val="bg1"/>
                </a:solidFill>
                <a:latin typeface="Arial" panose="020B0604020202020204" pitchFamily="34" charset="0"/>
                <a:cs typeface="Arial" panose="020B0604020202020204" pitchFamily="34" charset="0"/>
              </a:rPr>
              <a:t>Galatians 4:19</a:t>
            </a:r>
          </a:p>
        </p:txBody>
      </p:sp>
      <p:sp>
        <p:nvSpPr>
          <p:cNvPr id="27650" name="Rectangle 3"/>
          <p:cNvSpPr>
            <a:spLocks noGrp="1"/>
          </p:cNvSpPr>
          <p:nvPr>
            <p:ph type="body" idx="4294967295"/>
          </p:nvPr>
        </p:nvSpPr>
        <p:spPr>
          <a:xfrm>
            <a:off x="2743200" y="2362200"/>
            <a:ext cx="6248400" cy="1219200"/>
          </a:xfrm>
        </p:spPr>
        <p:txBody>
          <a:bodyPr/>
          <a:lstStyle/>
          <a:p>
            <a:pPr marL="0" indent="0">
              <a:buFont typeface="Arial" charset="0"/>
              <a:buNone/>
              <a:defRPr/>
            </a:pPr>
            <a:r>
              <a:rPr lang="en-US" sz="3000" dirty="0" smtClean="0">
                <a:solidFill>
                  <a:schemeClr val="bg1"/>
                </a:solidFill>
                <a:effectLst>
                  <a:outerShdw blurRad="38100" dist="38100" dir="2700000" algn="tl">
                    <a:srgbClr val="000000"/>
                  </a:outerShdw>
                </a:effectLst>
              </a:rPr>
              <a:t>"My </a:t>
            </a:r>
            <a:r>
              <a:rPr lang="en-US" sz="3000" b="1" i="1" dirty="0">
                <a:solidFill>
                  <a:srgbClr val="FFFFCC"/>
                </a:solidFill>
                <a:effectLst>
                  <a:outerShdw blurRad="38100" dist="38100" dir="2700000" algn="tl">
                    <a:srgbClr val="000000">
                      <a:alpha val="43137"/>
                    </a:srgbClr>
                  </a:outerShdw>
                </a:effectLst>
              </a:rPr>
              <a:t>children</a:t>
            </a:r>
            <a:r>
              <a:rPr lang="en-US" sz="3000" dirty="0" smtClean="0">
                <a:solidFill>
                  <a:schemeClr val="bg1"/>
                </a:solidFill>
                <a:effectLst>
                  <a:outerShdw blurRad="38100" dist="38100" dir="2700000" algn="tl">
                    <a:srgbClr val="000000"/>
                  </a:outerShdw>
                </a:effectLst>
              </a:rPr>
              <a:t>, with whom I am </a:t>
            </a:r>
            <a:r>
              <a:rPr lang="en-US" sz="3000" b="1" i="1" u="sng" dirty="0">
                <a:solidFill>
                  <a:srgbClr val="FFFFCC"/>
                </a:solidFill>
                <a:effectLst>
                  <a:outerShdw blurRad="38100" dist="38100" dir="2700000" algn="tl">
                    <a:srgbClr val="000000">
                      <a:alpha val="43137"/>
                    </a:srgbClr>
                  </a:outerShdw>
                </a:effectLst>
              </a:rPr>
              <a:t>again</a:t>
            </a:r>
            <a:r>
              <a:rPr lang="en-US" sz="3000" dirty="0" smtClean="0">
                <a:solidFill>
                  <a:schemeClr val="bg1"/>
                </a:solidFill>
                <a:effectLst>
                  <a:outerShdw blurRad="38100" dist="38100" dir="2700000" algn="tl">
                    <a:srgbClr val="000000"/>
                  </a:outerShdw>
                </a:effectLst>
              </a:rPr>
              <a:t> in labor </a:t>
            </a:r>
            <a:r>
              <a:rPr lang="en-US" sz="3000" b="1" i="1" dirty="0">
                <a:solidFill>
                  <a:srgbClr val="FFFFCC"/>
                </a:solidFill>
                <a:effectLst>
                  <a:outerShdw blurRad="38100" dist="38100" dir="2700000" algn="tl">
                    <a:srgbClr val="000000">
                      <a:alpha val="43137"/>
                    </a:srgbClr>
                  </a:outerShdw>
                </a:effectLst>
              </a:rPr>
              <a:t>until Christ is formed in you</a:t>
            </a:r>
            <a:r>
              <a:rPr lang="en-US" sz="3000" dirty="0" smtClean="0">
                <a:solidFill>
                  <a:schemeClr val="bg1"/>
                </a:solidFill>
                <a:effectLst>
                  <a:outerShdw blurRad="38100" dist="38100" dir="2700000" algn="tl">
                    <a:srgbClr val="000000"/>
                  </a:outerShdw>
                </a:effectLst>
              </a:rPr>
              <a:t>—"</a:t>
            </a:r>
            <a:endParaRPr lang="en-US" sz="3000" dirty="0" smtClean="0">
              <a:solidFill>
                <a:schemeClr val="bg1"/>
              </a:solidFill>
              <a:effectLst>
                <a:outerShdw blurRad="38100" dist="38100" dir="2700000" algn="tl">
                  <a:srgbClr val="000000"/>
                </a:outerShdw>
              </a:effectLst>
              <a:latin typeface="Arial" charset="0"/>
              <a:cs typeface="Arial" charset="0"/>
            </a:endParaRPr>
          </a:p>
        </p:txBody>
      </p:sp>
      <p:pic>
        <p:nvPicPr>
          <p:cNvPr id="14340" name="Picture 2" descr="https://solzemli.files.wordpress.com/2010/03/saint_paul_theapost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447800"/>
            <a:ext cx="245745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08408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p:txBody>
          <a:bodyPr lIns="92075" tIns="46038" rIns="92075" bIns="46038"/>
          <a:lstStyle/>
          <a:p>
            <a:pPr>
              <a:defRPr/>
            </a:pPr>
            <a:r>
              <a:rPr lang="en-US" altLang="en-US" sz="3600" dirty="0" smtClean="0">
                <a:solidFill>
                  <a:schemeClr val="bg1"/>
                </a:solidFill>
                <a:effectLst>
                  <a:outerShdw blurRad="38100" dist="38100" dir="2700000" algn="tl">
                    <a:srgbClr val="000000">
                      <a:alpha val="43137"/>
                    </a:srgbClr>
                  </a:outerShdw>
                </a:effectLst>
              </a:rPr>
              <a:t>College of Biblical Studies </a:t>
            </a:r>
            <a:br>
              <a:rPr lang="en-US" altLang="en-US" sz="3600" dirty="0" smtClean="0">
                <a:solidFill>
                  <a:schemeClr val="bg1"/>
                </a:solidFill>
                <a:effectLst>
                  <a:outerShdw blurRad="38100" dist="38100" dir="2700000" algn="tl">
                    <a:srgbClr val="000000">
                      <a:alpha val="43137"/>
                    </a:srgbClr>
                  </a:outerShdw>
                </a:effectLst>
              </a:rPr>
            </a:br>
            <a:r>
              <a:rPr lang="en-US" altLang="en-US" sz="3600" dirty="0" smtClean="0">
                <a:solidFill>
                  <a:schemeClr val="bg1"/>
                </a:solidFill>
                <a:effectLst>
                  <a:outerShdw blurRad="38100" dist="38100" dir="2700000" algn="tl">
                    <a:srgbClr val="000000">
                      <a:alpha val="43137"/>
                    </a:srgbClr>
                  </a:outerShdw>
                </a:effectLst>
              </a:rPr>
              <a:t>Doctrinal Statement</a:t>
            </a:r>
          </a:p>
        </p:txBody>
      </p:sp>
      <p:sp>
        <p:nvSpPr>
          <p:cNvPr id="3" name="Content Placeholder 2"/>
          <p:cNvSpPr>
            <a:spLocks noGrp="1"/>
          </p:cNvSpPr>
          <p:nvPr>
            <p:ph idx="4294967295"/>
          </p:nvPr>
        </p:nvSpPr>
        <p:spPr>
          <a:xfrm>
            <a:off x="1066800" y="1600200"/>
            <a:ext cx="7010400" cy="2362200"/>
          </a:xfrm>
        </p:spPr>
        <p:txBody>
          <a:bodyPr/>
          <a:lstStyle/>
          <a:p>
            <a:pPr marL="0" indent="0" algn="just">
              <a:buFont typeface="Arial" panose="020B0604020202020204" pitchFamily="34" charset="0"/>
              <a:buNone/>
              <a:defRPr/>
            </a:pPr>
            <a:r>
              <a:rPr lang="en-US" sz="3000" dirty="0" smtClean="0">
                <a:solidFill>
                  <a:schemeClr val="bg1"/>
                </a:solidFill>
                <a:effectLst>
                  <a:outerShdw blurRad="38100" dist="38100" dir="2700000" algn="tl">
                    <a:srgbClr val="000000">
                      <a:alpha val="43137"/>
                    </a:srgbClr>
                  </a:outerShdw>
                </a:effectLst>
              </a:rPr>
              <a:t>Every true believer is promised positional and ultimate sanctification with the </a:t>
            </a:r>
            <a:r>
              <a:rPr lang="en-US" sz="3000" b="1" i="1" u="sng" dirty="0" smtClean="0">
                <a:solidFill>
                  <a:srgbClr val="FFFFCC"/>
                </a:solidFill>
                <a:effectLst>
                  <a:outerShdw blurRad="38100" dist="38100" dir="2700000" algn="tl">
                    <a:srgbClr val="000000">
                      <a:alpha val="43137"/>
                    </a:srgbClr>
                  </a:outerShdw>
                </a:effectLst>
              </a:rPr>
              <a:t>possibility</a:t>
            </a:r>
            <a:r>
              <a:rPr lang="en-US" sz="3000" dirty="0" smtClean="0">
                <a:solidFill>
                  <a:schemeClr val="bg1"/>
                </a:solidFill>
                <a:effectLst>
                  <a:outerShdw blurRad="38100" dist="38100" dir="2700000" algn="tl">
                    <a:srgbClr val="000000">
                      <a:alpha val="43137"/>
                    </a:srgbClr>
                  </a:outerShdw>
                </a:effectLst>
              </a:rPr>
              <a:t> of progressive development in life spiritually, </a:t>
            </a:r>
            <a:r>
              <a:rPr lang="en-US" sz="3000" b="1" i="1" u="sng" dirty="0">
                <a:solidFill>
                  <a:srgbClr val="FFFFCC"/>
                </a:solidFill>
                <a:effectLst>
                  <a:outerShdw blurRad="38100" dist="38100" dir="2700000" algn="tl">
                    <a:srgbClr val="000000">
                      <a:alpha val="43137"/>
                    </a:srgbClr>
                  </a:outerShdw>
                </a:effectLst>
              </a:rPr>
              <a:t>(progressive sanctification) </a:t>
            </a:r>
            <a:r>
              <a:rPr lang="en-US" sz="3000" dirty="0" smtClean="0">
                <a:solidFill>
                  <a:schemeClr val="bg1"/>
                </a:solidFill>
                <a:effectLst>
                  <a:outerShdw blurRad="38100" dist="38100" dir="2700000" algn="tl">
                    <a:srgbClr val="000000">
                      <a:alpha val="43137"/>
                    </a:srgbClr>
                  </a:outerShdw>
                </a:effectLst>
              </a:rPr>
              <a:t>(Heb. 10:10,14; Jn. 17:17; Eph. 5:26,27; 1 Thess. 4:3,4; 1 Jn. 3:2).</a:t>
            </a:r>
          </a:p>
        </p:txBody>
      </p:sp>
    </p:spTree>
    <p:extLst>
      <p:ext uri="{BB962C8B-B14F-4D97-AF65-F5344CB8AC3E}">
        <p14:creationId xmlns:p14="http://schemas.microsoft.com/office/powerpoint/2010/main" val="1912856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a:xfrm>
            <a:off x="2895600" y="2857500"/>
            <a:ext cx="3352800" cy="1143000"/>
          </a:xfrm>
        </p:spPr>
        <p:txBody>
          <a:bodyPr lIns="92075" tIns="46038" rIns="92075" bIns="46038"/>
          <a:lstStyle/>
          <a:p>
            <a:pPr>
              <a:defRPr/>
            </a:pPr>
            <a:r>
              <a:rPr lang="en-US" altLang="en-US" b="1" dirty="0">
                <a:solidFill>
                  <a:srgbClr val="00FFFF"/>
                </a:solidFill>
                <a:effectLst>
                  <a:outerShdw blurRad="38100" dist="38100" dir="2700000" algn="tl">
                    <a:srgbClr val="000000">
                      <a:alpha val="43137"/>
                    </a:srgbClr>
                  </a:outerShdw>
                </a:effectLst>
              </a:rPr>
              <a:t>CONCLUSION</a:t>
            </a:r>
          </a:p>
        </p:txBody>
      </p:sp>
    </p:spTree>
    <p:extLst>
      <p:ext uri="{BB962C8B-B14F-4D97-AF65-F5344CB8AC3E}">
        <p14:creationId xmlns:p14="http://schemas.microsoft.com/office/powerpoint/2010/main" val="13415515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p:txBody>
          <a:bodyPr/>
          <a:lstStyle/>
          <a:p>
            <a:pPr eaLnBrk="1" hangingPunct="1">
              <a:defRPr/>
            </a:pPr>
            <a:r>
              <a:rPr lang="en-US" altLang="en-US" b="1" dirty="0">
                <a:solidFill>
                  <a:srgbClr val="00FFFF"/>
                </a:solidFill>
                <a:effectLst>
                  <a:outerShdw blurRad="38100" dist="38100" dir="2700000" algn="tl">
                    <a:srgbClr val="000000">
                      <a:alpha val="43137"/>
                    </a:srgbClr>
                  </a:outerShdw>
                </a:effectLst>
              </a:rPr>
              <a:t>Soteriology Overview</a:t>
            </a:r>
          </a:p>
        </p:txBody>
      </p:sp>
      <p:sp>
        <p:nvSpPr>
          <p:cNvPr id="5" name="Rectangle 3"/>
          <p:cNvSpPr txBox="1">
            <a:spLocks/>
          </p:cNvSpPr>
          <p:nvPr/>
        </p:nvSpPr>
        <p:spPr bwMode="auto">
          <a:xfrm>
            <a:off x="1333500" y="1600200"/>
            <a:ext cx="6477000" cy="4525963"/>
          </a:xfrm>
          <a:prstGeom prst="rect">
            <a:avLst/>
          </a:prstGeom>
          <a:noFill/>
          <a:ln>
            <a:noFill/>
          </a:ln>
          <a:extLst/>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14400" indent="-914400" eaLnBrk="1" hangingPunct="1">
              <a:lnSpc>
                <a:spcPct val="90000"/>
              </a:lnSpc>
              <a:buFont typeface="+mj-lt"/>
              <a:buAutoNum type="romanUcPeriod"/>
              <a:defRPr/>
            </a:pPr>
            <a:r>
              <a:rPr lang="en-US" altLang="en-US" dirty="0" smtClean="0">
                <a:solidFill>
                  <a:schemeClr val="bg1"/>
                </a:solidFill>
                <a:effectLst>
                  <a:outerShdw blurRad="38100" dist="38100" dir="2700000" algn="tl">
                    <a:srgbClr val="000000">
                      <a:alpha val="43137"/>
                    </a:srgbClr>
                  </a:outerShdw>
                </a:effectLst>
              </a:rPr>
              <a:t>Defin</a:t>
            </a:r>
            <a:r>
              <a:rPr lang="en-US" altLang="en-US" dirty="0">
                <a:solidFill>
                  <a:schemeClr val="bg1"/>
                </a:solidFill>
                <a:effectLst>
                  <a:outerShdw blurRad="38100" dist="38100" dir="2700000" algn="tl">
                    <a:srgbClr val="000000">
                      <a:alpha val="43137"/>
                    </a:srgbClr>
                  </a:outerShdw>
                </a:effectLst>
              </a:rPr>
              <a:t>ition &amp; Introduction</a:t>
            </a:r>
          </a:p>
          <a:p>
            <a:pPr marL="914400" indent="-914400" eaLnBrk="1" hangingPunct="1">
              <a:lnSpc>
                <a:spcPct val="90000"/>
              </a:lnSpc>
              <a:buFont typeface="+mj-lt"/>
              <a:buAutoNum type="romanUcPeriod"/>
              <a:defRPr/>
            </a:pPr>
            <a:r>
              <a:rPr lang="en-US" altLang="en-US" dirty="0">
                <a:solidFill>
                  <a:schemeClr val="bg1"/>
                </a:solidFill>
                <a:effectLst>
                  <a:outerShdw blurRad="38100" dist="38100" dir="2700000" algn="tl">
                    <a:srgbClr val="000000">
                      <a:alpha val="43137"/>
                    </a:srgbClr>
                  </a:outerShdw>
                </a:effectLst>
              </a:rPr>
              <a:t>Election</a:t>
            </a:r>
          </a:p>
          <a:p>
            <a:pPr marL="914400" indent="-914400" eaLnBrk="1" hangingPunct="1">
              <a:lnSpc>
                <a:spcPct val="90000"/>
              </a:lnSpc>
              <a:buFont typeface="+mj-lt"/>
              <a:buAutoNum type="romanUcPeriod"/>
              <a:defRPr/>
            </a:pPr>
            <a:r>
              <a:rPr lang="en-US" altLang="en-US" dirty="0" smtClean="0">
                <a:solidFill>
                  <a:schemeClr val="bg1"/>
                </a:solidFill>
                <a:effectLst>
                  <a:outerShdw blurRad="38100" dist="38100" dir="2700000" algn="tl">
                    <a:srgbClr val="000000">
                      <a:alpha val="43137"/>
                    </a:srgbClr>
                  </a:outerShdw>
                </a:effectLst>
              </a:rPr>
              <a:t>Atonement</a:t>
            </a:r>
          </a:p>
          <a:p>
            <a:pPr marL="914400" indent="-914400" eaLnBrk="1" hangingPunct="1">
              <a:lnSpc>
                <a:spcPct val="90000"/>
              </a:lnSpc>
              <a:buFont typeface="+mj-lt"/>
              <a:buAutoNum type="romanUcPeriod"/>
              <a:defRPr/>
            </a:pPr>
            <a:r>
              <a:rPr lang="en-US" altLang="en-US" dirty="0" smtClean="0">
                <a:solidFill>
                  <a:schemeClr val="bg1"/>
                </a:solidFill>
                <a:effectLst>
                  <a:outerShdw blurRad="38100" dist="38100" dir="2700000" algn="tl">
                    <a:srgbClr val="000000">
                      <a:alpha val="43137"/>
                    </a:srgbClr>
                  </a:outerShdw>
                </a:effectLst>
              </a:rPr>
              <a:t>Salvation words</a:t>
            </a:r>
          </a:p>
          <a:p>
            <a:pPr marL="914400" indent="-914400" eaLnBrk="1" hangingPunct="1">
              <a:lnSpc>
                <a:spcPct val="90000"/>
              </a:lnSpc>
              <a:buFont typeface="+mj-lt"/>
              <a:buAutoNum type="romanUcPeriod"/>
              <a:defRPr/>
            </a:pPr>
            <a:r>
              <a:rPr lang="en-US" altLang="en-US" dirty="0" smtClean="0">
                <a:solidFill>
                  <a:schemeClr val="bg1"/>
                </a:solidFill>
                <a:effectLst>
                  <a:outerShdw blurRad="38100" dist="38100" dir="2700000" algn="tl">
                    <a:srgbClr val="000000">
                      <a:alpha val="43137"/>
                    </a:srgbClr>
                  </a:outerShdw>
                </a:effectLst>
              </a:rPr>
              <a:t>God’s one condition of salvation</a:t>
            </a:r>
          </a:p>
          <a:p>
            <a:pPr marL="914400" indent="-914400" eaLnBrk="1" hangingPunct="1">
              <a:lnSpc>
                <a:spcPct val="90000"/>
              </a:lnSpc>
              <a:buFont typeface="+mj-lt"/>
              <a:buAutoNum type="romanUcPeriod"/>
              <a:defRPr/>
            </a:pPr>
            <a:r>
              <a:rPr lang="en-US" altLang="en-US" dirty="0" smtClean="0">
                <a:solidFill>
                  <a:schemeClr val="bg1"/>
                </a:solidFill>
                <a:effectLst>
                  <a:outerShdw blurRad="38100" dist="38100" dir="2700000" algn="tl">
                    <a:srgbClr val="000000">
                      <a:alpha val="43137"/>
                    </a:srgbClr>
                  </a:outerShdw>
                </a:effectLst>
              </a:rPr>
              <a:t>Results of salvation</a:t>
            </a:r>
          </a:p>
          <a:p>
            <a:pPr marL="914400" indent="-914400" eaLnBrk="1" hangingPunct="1">
              <a:lnSpc>
                <a:spcPct val="90000"/>
              </a:lnSpc>
              <a:buFont typeface="+mj-lt"/>
              <a:buAutoNum type="romanUcPeriod"/>
              <a:defRPr/>
            </a:pPr>
            <a:r>
              <a:rPr lang="en-US" altLang="en-US" dirty="0" smtClean="0">
                <a:solidFill>
                  <a:schemeClr val="bg1"/>
                </a:solidFill>
                <a:effectLst>
                  <a:outerShdw blurRad="38100" dist="38100" dir="2700000" algn="tl">
                    <a:srgbClr val="000000">
                      <a:alpha val="43137"/>
                    </a:srgbClr>
                  </a:outerShdw>
                </a:effectLst>
              </a:rPr>
              <a:t>Eternal security</a:t>
            </a:r>
          </a:p>
          <a:p>
            <a:pPr marL="914400" indent="-914400" eaLnBrk="1" hangingPunct="1">
              <a:lnSpc>
                <a:spcPct val="90000"/>
              </a:lnSpc>
              <a:buFont typeface="+mj-lt"/>
              <a:buAutoNum type="romanUcPeriod"/>
              <a:defRPr/>
            </a:pPr>
            <a:r>
              <a:rPr lang="en-US" altLang="en-US" dirty="0" smtClean="0">
                <a:solidFill>
                  <a:schemeClr val="bg1"/>
                </a:solidFill>
                <a:effectLst>
                  <a:outerShdw blurRad="38100" dist="38100" dir="2700000" algn="tl">
                    <a:srgbClr val="000000">
                      <a:alpha val="43137"/>
                    </a:srgbClr>
                  </a:outerShdw>
                </a:effectLst>
              </a:rPr>
              <a:t>Faulty views of salvation</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p:txBody>
          <a:bodyPr/>
          <a:lstStyle/>
          <a:p>
            <a:pPr eaLnBrk="1" hangingPunct="1">
              <a:defRPr/>
            </a:pPr>
            <a:r>
              <a:rPr lang="en-US" altLang="en-US" b="1" dirty="0">
                <a:solidFill>
                  <a:srgbClr val="00FFFF"/>
                </a:solidFill>
                <a:effectLst>
                  <a:outerShdw blurRad="38100" dist="38100" dir="2700000" algn="tl">
                    <a:srgbClr val="000000">
                      <a:alpha val="43137"/>
                    </a:srgbClr>
                  </a:outerShdw>
                </a:effectLst>
              </a:rPr>
              <a:t>Soteriology Overview</a:t>
            </a:r>
          </a:p>
        </p:txBody>
      </p:sp>
      <p:sp>
        <p:nvSpPr>
          <p:cNvPr id="4" name="Title 1"/>
          <p:cNvSpPr txBox="1">
            <a:spLocks/>
          </p:cNvSpPr>
          <p:nvPr/>
        </p:nvSpPr>
        <p:spPr bwMode="auto">
          <a:xfrm>
            <a:off x="3200400" y="2857500"/>
            <a:ext cx="27432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82625" indent="-682625" algn="l" eaLnBrk="1" hangingPunct="1">
              <a:lnSpc>
                <a:spcPct val="90000"/>
              </a:lnSpc>
              <a:spcBef>
                <a:spcPct val="20000"/>
              </a:spcBef>
              <a:buFont typeface="+mj-lt"/>
              <a:buAutoNum type="romanUcPeriod" startAt="2"/>
              <a:defRPr/>
            </a:pPr>
            <a:r>
              <a:rPr lang="en-US" altLang="en-US" b="1" smtClean="0">
                <a:solidFill>
                  <a:srgbClr val="FFFFCC"/>
                </a:solidFill>
                <a:effectLst>
                  <a:outerShdw blurRad="38100" dist="38100" dir="2700000" algn="tl">
                    <a:srgbClr val="000000">
                      <a:alpha val="43137"/>
                    </a:srgbClr>
                  </a:outerShdw>
                </a:effectLst>
              </a:rPr>
              <a:t>Election</a:t>
            </a:r>
            <a:endParaRPr lang="en-US" altLang="en-US" b="1" dirty="0">
              <a:solidFill>
                <a:srgbClr val="FFFFCC"/>
              </a:solidFill>
              <a:effectLst>
                <a:outerShdw blurRad="38100" dist="38100" dir="2700000" algn="tl">
                  <a:srgbClr val="000000">
                    <a:alpha val="43137"/>
                  </a:srgbClr>
                </a:outerShdw>
              </a:effectLst>
            </a:endParaRPr>
          </a:p>
        </p:txBody>
      </p:sp>
      <p:sp>
        <p:nvSpPr>
          <p:cNvPr id="6" name="Rectangle 5"/>
          <p:cNvSpPr/>
          <p:nvPr/>
        </p:nvSpPr>
        <p:spPr>
          <a:xfrm>
            <a:off x="2971800" y="1828800"/>
            <a:ext cx="3200400" cy="1046440"/>
          </a:xfrm>
          <a:prstGeom prst="rect">
            <a:avLst/>
          </a:prstGeom>
        </p:spPr>
        <p:txBody>
          <a:bodyPr wrap="square">
            <a:spAutoFit/>
          </a:bodyPr>
          <a:lstStyle/>
          <a:p>
            <a:r>
              <a:rPr lang="en-US" altLang="en-US" sz="4400" b="1" dirty="0">
                <a:solidFill>
                  <a:srgbClr val="00FFFF"/>
                </a:solidFill>
                <a:effectLst>
                  <a:outerShdw blurRad="38100" dist="38100" dir="2700000" algn="tl">
                    <a:srgbClr val="000000">
                      <a:alpha val="43137"/>
                    </a:srgbClr>
                  </a:outerShdw>
                </a:effectLst>
                <a:latin typeface="Calibri"/>
                <a:ea typeface="+mj-ea"/>
                <a:cs typeface="+mj-cs"/>
              </a:rPr>
              <a:t>Next </a:t>
            </a:r>
            <a:r>
              <a:rPr lang="en-US" altLang="en-US" sz="4400" b="1" dirty="0" smtClean="0">
                <a:solidFill>
                  <a:srgbClr val="00FFFF"/>
                </a:solidFill>
                <a:effectLst>
                  <a:outerShdw blurRad="38100" dist="38100" dir="2700000" algn="tl">
                    <a:srgbClr val="000000">
                      <a:alpha val="43137"/>
                    </a:srgbClr>
                  </a:outerShdw>
                </a:effectLst>
                <a:latin typeface="Calibri"/>
                <a:ea typeface="+mj-ea"/>
                <a:cs typeface="+mj-cs"/>
              </a:rPr>
              <a:t>Session</a:t>
            </a:r>
            <a:r>
              <a:rPr lang="en-US" altLang="en-US" sz="4400" b="1" dirty="0">
                <a:solidFill>
                  <a:srgbClr val="00FFFF"/>
                </a:solidFill>
                <a:effectLst>
                  <a:outerShdw blurRad="38100" dist="38100" dir="2700000" algn="tl">
                    <a:srgbClr val="000000">
                      <a:alpha val="43137"/>
                    </a:srgbClr>
                  </a:outerShdw>
                </a:effectLst>
                <a:latin typeface="Calibri"/>
                <a:ea typeface="+mj-ea"/>
                <a:cs typeface="+mj-cs"/>
              </a:rPr>
              <a:t/>
            </a:r>
            <a:br>
              <a:rPr lang="en-US" altLang="en-US" sz="4400" b="1" dirty="0">
                <a:solidFill>
                  <a:srgbClr val="00FFFF"/>
                </a:solidFill>
                <a:effectLst>
                  <a:outerShdw blurRad="38100" dist="38100" dir="2700000" algn="tl">
                    <a:srgbClr val="000000">
                      <a:alpha val="43137"/>
                    </a:srgbClr>
                  </a:outerShdw>
                </a:effectLst>
                <a:latin typeface="Calibri"/>
                <a:ea typeface="+mj-ea"/>
                <a:cs typeface="+mj-cs"/>
              </a:rPr>
            </a:br>
            <a:endParaRPr lang="en-US" dirty="0"/>
          </a:p>
        </p:txBody>
      </p:sp>
      <p:pic>
        <p:nvPicPr>
          <p:cNvPr id="7" name="Picture 6"/>
          <p:cNvPicPr>
            <a:picLocks noChangeAspect="1"/>
          </p:cNvPicPr>
          <p:nvPr/>
        </p:nvPicPr>
        <p:blipFill>
          <a:blip r:embed="rId2"/>
          <a:stretch>
            <a:fillRect/>
          </a:stretch>
        </p:blipFill>
        <p:spPr>
          <a:xfrm>
            <a:off x="2834489" y="4276180"/>
            <a:ext cx="3475021" cy="1896020"/>
          </a:xfrm>
          <a:prstGeom prst="rect">
            <a:avLst/>
          </a:prstGeom>
        </p:spPr>
      </p:pic>
    </p:spTree>
    <p:extLst>
      <p:ext uri="{BB962C8B-B14F-4D97-AF65-F5344CB8AC3E}">
        <p14:creationId xmlns:p14="http://schemas.microsoft.com/office/powerpoint/2010/main" val="27725291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0"/>
            <a:ext cx="8229600" cy="1143000"/>
          </a:xfrm>
        </p:spPr>
        <p:txBody>
          <a:bodyPr/>
          <a:lstStyle/>
          <a:p>
            <a:r>
              <a:rPr lang="en-US" altLang="en-US" b="1" dirty="0">
                <a:solidFill>
                  <a:srgbClr val="00FFFF"/>
                </a:solidFill>
                <a:effectLst>
                  <a:outerShdw blurRad="38100" dist="38100" dir="2700000" algn="tl">
                    <a:srgbClr val="000000">
                      <a:alpha val="43137"/>
                    </a:srgbClr>
                  </a:outerShdw>
                </a:effectLst>
              </a:rPr>
              <a:t>Areas of Systematic Theology</a:t>
            </a:r>
          </a:p>
        </p:txBody>
      </p:sp>
      <p:sp>
        <p:nvSpPr>
          <p:cNvPr id="3075" name="Content Placeholder 2"/>
          <p:cNvSpPr>
            <a:spLocks noGrp="1"/>
          </p:cNvSpPr>
          <p:nvPr>
            <p:ph idx="1"/>
          </p:nvPr>
        </p:nvSpPr>
        <p:spPr>
          <a:xfrm>
            <a:off x="457200" y="914400"/>
            <a:ext cx="6172200" cy="5791200"/>
          </a:xfrm>
        </p:spPr>
        <p:txBody>
          <a:bodyPr/>
          <a:lstStyle/>
          <a:p>
            <a:pPr>
              <a:spcBef>
                <a:spcPts val="600"/>
              </a:spcBef>
              <a:spcAft>
                <a:spcPts val="600"/>
              </a:spcAft>
            </a:pPr>
            <a:r>
              <a:rPr lang="en-US" altLang="en-US" sz="2800" dirty="0" smtClean="0">
                <a:solidFill>
                  <a:schemeClr val="bg1"/>
                </a:solidFill>
              </a:rPr>
              <a:t>Prolegomena-Introduction</a:t>
            </a:r>
          </a:p>
          <a:p>
            <a:pPr>
              <a:spcBef>
                <a:spcPts val="600"/>
              </a:spcBef>
              <a:spcAft>
                <a:spcPts val="600"/>
              </a:spcAft>
            </a:pPr>
            <a:r>
              <a:rPr lang="en-US" altLang="en-US" sz="2800" dirty="0" smtClean="0">
                <a:solidFill>
                  <a:schemeClr val="bg1"/>
                </a:solidFill>
              </a:rPr>
              <a:t>Theology-Study of God</a:t>
            </a:r>
          </a:p>
          <a:p>
            <a:pPr>
              <a:spcBef>
                <a:spcPts val="600"/>
              </a:spcBef>
              <a:spcAft>
                <a:spcPts val="600"/>
              </a:spcAft>
            </a:pPr>
            <a:r>
              <a:rPr lang="en-US" altLang="en-US" sz="2800" dirty="0" smtClean="0">
                <a:solidFill>
                  <a:schemeClr val="bg1"/>
                </a:solidFill>
              </a:rPr>
              <a:t>Christology-Study of Christ</a:t>
            </a:r>
          </a:p>
          <a:p>
            <a:pPr>
              <a:spcBef>
                <a:spcPts val="600"/>
              </a:spcBef>
              <a:spcAft>
                <a:spcPts val="600"/>
              </a:spcAft>
            </a:pPr>
            <a:r>
              <a:rPr lang="en-US" altLang="en-US" sz="2800" dirty="0" smtClean="0">
                <a:solidFill>
                  <a:schemeClr val="bg1"/>
                </a:solidFill>
              </a:rPr>
              <a:t>Pneumatology-Study of the Holy Spirit</a:t>
            </a:r>
          </a:p>
          <a:p>
            <a:pPr>
              <a:spcBef>
                <a:spcPts val="600"/>
              </a:spcBef>
              <a:spcAft>
                <a:spcPts val="600"/>
              </a:spcAft>
            </a:pPr>
            <a:r>
              <a:rPr lang="en-US" altLang="en-US" sz="2800" b="1" u="sng" dirty="0" smtClean="0">
                <a:solidFill>
                  <a:srgbClr val="FFFFCC"/>
                </a:solidFill>
              </a:rPr>
              <a:t>Anthropology-Study of Man</a:t>
            </a:r>
          </a:p>
          <a:p>
            <a:pPr>
              <a:spcBef>
                <a:spcPts val="600"/>
              </a:spcBef>
              <a:spcAft>
                <a:spcPts val="600"/>
              </a:spcAft>
            </a:pPr>
            <a:r>
              <a:rPr lang="en-US" altLang="en-US" sz="2800" b="1" u="sng" dirty="0" smtClean="0">
                <a:solidFill>
                  <a:srgbClr val="FFFFCC"/>
                </a:solidFill>
              </a:rPr>
              <a:t>Hamartiology-Study of sin</a:t>
            </a:r>
          </a:p>
          <a:p>
            <a:pPr>
              <a:spcBef>
                <a:spcPts val="600"/>
              </a:spcBef>
              <a:spcAft>
                <a:spcPts val="600"/>
              </a:spcAft>
            </a:pPr>
            <a:r>
              <a:rPr lang="en-US" altLang="en-US" sz="2800" b="1" u="sng" dirty="0" smtClean="0">
                <a:solidFill>
                  <a:srgbClr val="FFFFCC"/>
                </a:solidFill>
              </a:rPr>
              <a:t>Soteriology-Study of salvation</a:t>
            </a:r>
          </a:p>
          <a:p>
            <a:pPr>
              <a:spcBef>
                <a:spcPts val="600"/>
              </a:spcBef>
              <a:spcAft>
                <a:spcPts val="600"/>
              </a:spcAft>
            </a:pPr>
            <a:r>
              <a:rPr lang="en-US" altLang="en-US" sz="2800" dirty="0" smtClean="0">
                <a:solidFill>
                  <a:schemeClr val="bg1"/>
                </a:solidFill>
              </a:rPr>
              <a:t>Angelology-Study of angels</a:t>
            </a:r>
          </a:p>
          <a:p>
            <a:pPr>
              <a:spcBef>
                <a:spcPts val="600"/>
              </a:spcBef>
              <a:spcAft>
                <a:spcPts val="600"/>
              </a:spcAft>
            </a:pPr>
            <a:r>
              <a:rPr lang="en-US" altLang="en-US" sz="2800" dirty="0" smtClean="0">
                <a:solidFill>
                  <a:schemeClr val="bg1"/>
                </a:solidFill>
              </a:rPr>
              <a:t>Ecclesiology-Study of the Church</a:t>
            </a:r>
          </a:p>
          <a:p>
            <a:pPr>
              <a:spcBef>
                <a:spcPts val="600"/>
              </a:spcBef>
              <a:spcAft>
                <a:spcPts val="600"/>
              </a:spcAft>
            </a:pPr>
            <a:r>
              <a:rPr lang="en-US" altLang="en-US" sz="2800" dirty="0" smtClean="0">
                <a:solidFill>
                  <a:schemeClr val="bg1"/>
                </a:solidFill>
              </a:rPr>
              <a:t>Eschatology-Study of the end</a:t>
            </a:r>
          </a:p>
        </p:txBody>
      </p:sp>
      <p:pic>
        <p:nvPicPr>
          <p:cNvPr id="3076" name="Picture 2" descr="http://studentsofjesus.com/storage/Systematic%20Theology.jpg?__SQUARESPACE_CACHEVERSION=133843368137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3962400"/>
            <a:ext cx="2819400" cy="144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4" descr="http://rediscoveringthebible.com/SystematicTheology.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1112837"/>
            <a:ext cx="3009900" cy="1249363"/>
          </a:xfrm>
          <a:prstGeom prst="rect">
            <a:avLst/>
          </a:prstGeom>
          <a:solidFill>
            <a:srgbClr val="FFFFFF">
              <a:shade val="85000"/>
            </a:srgbClr>
          </a:solidFill>
          <a:ln w="9525">
            <a:solidFill>
              <a:schemeClr val="bg1"/>
            </a:solidFill>
            <a:miter lim="800000"/>
            <a:headEnd/>
            <a:tailEn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2423653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0"/>
            <a:ext cx="8229600" cy="1143000"/>
          </a:xfrm>
        </p:spPr>
        <p:txBody>
          <a:bodyPr/>
          <a:lstStyle/>
          <a:p>
            <a:r>
              <a:rPr lang="en-US" altLang="en-US" b="1" dirty="0">
                <a:solidFill>
                  <a:srgbClr val="00FFFF"/>
                </a:solidFill>
                <a:effectLst>
                  <a:outerShdw blurRad="38100" dist="38100" dir="2700000" algn="tl">
                    <a:srgbClr val="000000">
                      <a:alpha val="43137"/>
                    </a:srgbClr>
                  </a:outerShdw>
                </a:effectLst>
              </a:rPr>
              <a:t>Areas of Systematic Theology</a:t>
            </a:r>
          </a:p>
        </p:txBody>
      </p:sp>
      <p:sp>
        <p:nvSpPr>
          <p:cNvPr id="3075" name="Content Placeholder 2"/>
          <p:cNvSpPr>
            <a:spLocks noGrp="1"/>
          </p:cNvSpPr>
          <p:nvPr>
            <p:ph idx="1"/>
          </p:nvPr>
        </p:nvSpPr>
        <p:spPr>
          <a:xfrm>
            <a:off x="457200" y="914400"/>
            <a:ext cx="6172200" cy="5791200"/>
          </a:xfrm>
        </p:spPr>
        <p:txBody>
          <a:bodyPr/>
          <a:lstStyle/>
          <a:p>
            <a:pPr>
              <a:spcBef>
                <a:spcPts val="600"/>
              </a:spcBef>
              <a:spcAft>
                <a:spcPts val="600"/>
              </a:spcAft>
            </a:pPr>
            <a:r>
              <a:rPr lang="en-US" altLang="en-US" sz="2800" dirty="0" smtClean="0">
                <a:solidFill>
                  <a:schemeClr val="bg1"/>
                </a:solidFill>
              </a:rPr>
              <a:t>Prolegomena-Introduction</a:t>
            </a:r>
          </a:p>
          <a:p>
            <a:pPr>
              <a:spcBef>
                <a:spcPts val="600"/>
              </a:spcBef>
              <a:spcAft>
                <a:spcPts val="600"/>
              </a:spcAft>
            </a:pPr>
            <a:r>
              <a:rPr lang="en-US" altLang="en-US" sz="2800" dirty="0" smtClean="0">
                <a:solidFill>
                  <a:schemeClr val="bg1"/>
                </a:solidFill>
              </a:rPr>
              <a:t>Theology-Study of God</a:t>
            </a:r>
          </a:p>
          <a:p>
            <a:pPr>
              <a:spcBef>
                <a:spcPts val="600"/>
              </a:spcBef>
              <a:spcAft>
                <a:spcPts val="600"/>
              </a:spcAft>
            </a:pPr>
            <a:r>
              <a:rPr lang="en-US" altLang="en-US" sz="2800" dirty="0" smtClean="0">
                <a:solidFill>
                  <a:schemeClr val="bg1"/>
                </a:solidFill>
              </a:rPr>
              <a:t>Christology-Study of Christ</a:t>
            </a:r>
          </a:p>
          <a:p>
            <a:pPr>
              <a:spcBef>
                <a:spcPts val="600"/>
              </a:spcBef>
              <a:spcAft>
                <a:spcPts val="600"/>
              </a:spcAft>
            </a:pPr>
            <a:r>
              <a:rPr lang="en-US" altLang="en-US" sz="2800" dirty="0" smtClean="0">
                <a:solidFill>
                  <a:schemeClr val="bg1"/>
                </a:solidFill>
              </a:rPr>
              <a:t>Pneumatology-Study of the Holy Spirit</a:t>
            </a:r>
          </a:p>
          <a:p>
            <a:pPr>
              <a:spcBef>
                <a:spcPts val="600"/>
              </a:spcBef>
              <a:spcAft>
                <a:spcPts val="600"/>
              </a:spcAft>
            </a:pPr>
            <a:r>
              <a:rPr lang="en-US" altLang="en-US" sz="2800" dirty="0">
                <a:solidFill>
                  <a:schemeClr val="bg1"/>
                </a:solidFill>
              </a:rPr>
              <a:t>Anthropology-Study of Man</a:t>
            </a:r>
          </a:p>
          <a:p>
            <a:pPr>
              <a:spcBef>
                <a:spcPts val="600"/>
              </a:spcBef>
              <a:spcAft>
                <a:spcPts val="600"/>
              </a:spcAft>
            </a:pPr>
            <a:r>
              <a:rPr lang="en-US" altLang="en-US" sz="2800" dirty="0">
                <a:solidFill>
                  <a:schemeClr val="bg1"/>
                </a:solidFill>
              </a:rPr>
              <a:t>Hamartiology-Study of sin</a:t>
            </a:r>
          </a:p>
          <a:p>
            <a:pPr>
              <a:spcBef>
                <a:spcPts val="600"/>
              </a:spcBef>
              <a:spcAft>
                <a:spcPts val="600"/>
              </a:spcAft>
            </a:pPr>
            <a:r>
              <a:rPr lang="en-US" altLang="en-US" sz="2800" b="1" u="sng" dirty="0" smtClean="0">
                <a:solidFill>
                  <a:srgbClr val="FFFFCC"/>
                </a:solidFill>
              </a:rPr>
              <a:t>Soteriology-Study of salvation</a:t>
            </a:r>
          </a:p>
          <a:p>
            <a:pPr>
              <a:spcBef>
                <a:spcPts val="600"/>
              </a:spcBef>
              <a:spcAft>
                <a:spcPts val="600"/>
              </a:spcAft>
            </a:pPr>
            <a:r>
              <a:rPr lang="en-US" altLang="en-US" sz="2800" dirty="0" smtClean="0">
                <a:solidFill>
                  <a:schemeClr val="bg1"/>
                </a:solidFill>
              </a:rPr>
              <a:t>Angelology-Study of angels</a:t>
            </a:r>
          </a:p>
          <a:p>
            <a:pPr>
              <a:spcBef>
                <a:spcPts val="600"/>
              </a:spcBef>
              <a:spcAft>
                <a:spcPts val="600"/>
              </a:spcAft>
            </a:pPr>
            <a:r>
              <a:rPr lang="en-US" altLang="en-US" sz="2800" dirty="0" smtClean="0">
                <a:solidFill>
                  <a:schemeClr val="bg1"/>
                </a:solidFill>
              </a:rPr>
              <a:t>Ecclesiology-Study of the Church</a:t>
            </a:r>
          </a:p>
          <a:p>
            <a:pPr>
              <a:spcBef>
                <a:spcPts val="600"/>
              </a:spcBef>
              <a:spcAft>
                <a:spcPts val="600"/>
              </a:spcAft>
            </a:pPr>
            <a:r>
              <a:rPr lang="en-US" altLang="en-US" sz="2800" dirty="0" smtClean="0">
                <a:solidFill>
                  <a:schemeClr val="bg1"/>
                </a:solidFill>
              </a:rPr>
              <a:t>Eschatology-Study of the end</a:t>
            </a:r>
          </a:p>
        </p:txBody>
      </p:sp>
      <p:pic>
        <p:nvPicPr>
          <p:cNvPr id="3076" name="Picture 2" descr="http://studentsofjesus.com/storage/Systematic%20Theology.jpg?__SQUARESPACE_CACHEVERSION=133843368137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3962400"/>
            <a:ext cx="2819400" cy="144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4" descr="http://rediscoveringthebible.com/SystematicTheology.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1112837"/>
            <a:ext cx="3009900" cy="1249363"/>
          </a:xfrm>
          <a:prstGeom prst="rect">
            <a:avLst/>
          </a:prstGeom>
          <a:solidFill>
            <a:srgbClr val="FFFFFF">
              <a:shade val="85000"/>
            </a:srgbClr>
          </a:solidFill>
          <a:ln w="9525">
            <a:solidFill>
              <a:schemeClr val="bg1"/>
            </a:solidFill>
            <a:miter lim="800000"/>
            <a:headEnd/>
            <a:tailEn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38239866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a:xfrm>
            <a:off x="1962150" y="274638"/>
            <a:ext cx="5219700" cy="1143000"/>
          </a:xfrm>
        </p:spPr>
        <p:txBody>
          <a:bodyPr/>
          <a:lstStyle/>
          <a:p>
            <a:pPr eaLnBrk="1" hangingPunct="1">
              <a:defRPr/>
            </a:pPr>
            <a:r>
              <a:rPr lang="en-US" altLang="en-US" b="1" dirty="0">
                <a:solidFill>
                  <a:srgbClr val="00FFFF"/>
                </a:solidFill>
                <a:effectLst>
                  <a:outerShdw blurRad="38100" dist="38100" dir="2700000" algn="tl">
                    <a:srgbClr val="000000">
                      <a:alpha val="43137"/>
                    </a:srgbClr>
                  </a:outerShdw>
                </a:effectLst>
              </a:rPr>
              <a:t>Soteriology Overview</a:t>
            </a:r>
          </a:p>
        </p:txBody>
      </p:sp>
      <p:sp>
        <p:nvSpPr>
          <p:cNvPr id="6147" name="Rectangle 3"/>
          <p:cNvSpPr>
            <a:spLocks noGrp="1"/>
          </p:cNvSpPr>
          <p:nvPr>
            <p:ph type="body" idx="1"/>
          </p:nvPr>
        </p:nvSpPr>
        <p:spPr>
          <a:xfrm>
            <a:off x="1333500" y="1600200"/>
            <a:ext cx="6477000" cy="4525963"/>
          </a:xfrm>
        </p:spPr>
        <p:txBody>
          <a:bodyPr/>
          <a:lstStyle/>
          <a:p>
            <a:pPr marL="914400" indent="-914400" eaLnBrk="1" hangingPunct="1">
              <a:lnSpc>
                <a:spcPct val="90000"/>
              </a:lnSpc>
              <a:buFont typeface="+mj-lt"/>
              <a:buAutoNum type="romanUcPeriod"/>
              <a:defRPr/>
            </a:pPr>
            <a:r>
              <a:rPr lang="en-US" altLang="en-US" dirty="0" smtClean="0">
                <a:solidFill>
                  <a:schemeClr val="bg1"/>
                </a:solidFill>
                <a:effectLst>
                  <a:outerShdw blurRad="38100" dist="38100" dir="2700000" algn="tl">
                    <a:srgbClr val="000000">
                      <a:alpha val="43137"/>
                    </a:srgbClr>
                  </a:outerShdw>
                </a:effectLst>
              </a:rPr>
              <a:t>Definition &amp; Introduction</a:t>
            </a:r>
          </a:p>
          <a:p>
            <a:pPr marL="914400" indent="-914400" eaLnBrk="1" hangingPunct="1">
              <a:lnSpc>
                <a:spcPct val="90000"/>
              </a:lnSpc>
              <a:buFont typeface="+mj-lt"/>
              <a:buAutoNum type="romanUcPeriod"/>
              <a:defRPr/>
            </a:pPr>
            <a:r>
              <a:rPr lang="en-US" altLang="en-US" dirty="0" smtClean="0">
                <a:solidFill>
                  <a:schemeClr val="bg1"/>
                </a:solidFill>
                <a:effectLst>
                  <a:outerShdw blurRad="38100" dist="38100" dir="2700000" algn="tl">
                    <a:srgbClr val="000000">
                      <a:alpha val="43137"/>
                    </a:srgbClr>
                  </a:outerShdw>
                </a:effectLst>
              </a:rPr>
              <a:t>Election</a:t>
            </a:r>
          </a:p>
          <a:p>
            <a:pPr marL="914400" indent="-914400" eaLnBrk="1" hangingPunct="1">
              <a:lnSpc>
                <a:spcPct val="90000"/>
              </a:lnSpc>
              <a:buFont typeface="+mj-lt"/>
              <a:buAutoNum type="romanUcPeriod"/>
              <a:defRPr/>
            </a:pPr>
            <a:r>
              <a:rPr lang="en-US" altLang="en-US" dirty="0" smtClean="0">
                <a:solidFill>
                  <a:schemeClr val="bg1"/>
                </a:solidFill>
                <a:effectLst>
                  <a:outerShdw blurRad="38100" dist="38100" dir="2700000" algn="tl">
                    <a:srgbClr val="000000">
                      <a:alpha val="43137"/>
                    </a:srgbClr>
                  </a:outerShdw>
                </a:effectLst>
              </a:rPr>
              <a:t>Atonement</a:t>
            </a:r>
          </a:p>
          <a:p>
            <a:pPr marL="914400" indent="-914400" eaLnBrk="1" hangingPunct="1">
              <a:lnSpc>
                <a:spcPct val="90000"/>
              </a:lnSpc>
              <a:buFont typeface="+mj-lt"/>
              <a:buAutoNum type="romanUcPeriod"/>
              <a:defRPr/>
            </a:pPr>
            <a:r>
              <a:rPr lang="en-US" altLang="en-US" dirty="0" smtClean="0">
                <a:solidFill>
                  <a:schemeClr val="bg1"/>
                </a:solidFill>
                <a:effectLst>
                  <a:outerShdw blurRad="38100" dist="38100" dir="2700000" algn="tl">
                    <a:srgbClr val="000000">
                      <a:alpha val="43137"/>
                    </a:srgbClr>
                  </a:outerShdw>
                </a:effectLst>
              </a:rPr>
              <a:t>Salvation words</a:t>
            </a:r>
          </a:p>
          <a:p>
            <a:pPr marL="914400" indent="-914400" eaLnBrk="1" hangingPunct="1">
              <a:lnSpc>
                <a:spcPct val="90000"/>
              </a:lnSpc>
              <a:buFont typeface="+mj-lt"/>
              <a:buAutoNum type="romanUcPeriod"/>
              <a:defRPr/>
            </a:pPr>
            <a:r>
              <a:rPr lang="en-US" altLang="en-US" dirty="0" smtClean="0">
                <a:solidFill>
                  <a:schemeClr val="bg1"/>
                </a:solidFill>
                <a:effectLst>
                  <a:outerShdw blurRad="38100" dist="38100" dir="2700000" algn="tl">
                    <a:srgbClr val="000000">
                      <a:alpha val="43137"/>
                    </a:srgbClr>
                  </a:outerShdw>
                </a:effectLst>
              </a:rPr>
              <a:t>God’s one condition of salvation</a:t>
            </a:r>
          </a:p>
          <a:p>
            <a:pPr marL="914400" indent="-914400" eaLnBrk="1" hangingPunct="1">
              <a:lnSpc>
                <a:spcPct val="90000"/>
              </a:lnSpc>
              <a:buFont typeface="+mj-lt"/>
              <a:buAutoNum type="romanUcPeriod"/>
              <a:defRPr/>
            </a:pPr>
            <a:r>
              <a:rPr lang="en-US" altLang="en-US" dirty="0" smtClean="0">
                <a:solidFill>
                  <a:schemeClr val="bg1"/>
                </a:solidFill>
                <a:effectLst>
                  <a:outerShdw blurRad="38100" dist="38100" dir="2700000" algn="tl">
                    <a:srgbClr val="000000">
                      <a:alpha val="43137"/>
                    </a:srgbClr>
                  </a:outerShdw>
                </a:effectLst>
              </a:rPr>
              <a:t>Results of salvation</a:t>
            </a:r>
          </a:p>
          <a:p>
            <a:pPr marL="914400" indent="-914400" eaLnBrk="1" hangingPunct="1">
              <a:lnSpc>
                <a:spcPct val="90000"/>
              </a:lnSpc>
              <a:buFont typeface="+mj-lt"/>
              <a:buAutoNum type="romanUcPeriod"/>
              <a:defRPr/>
            </a:pPr>
            <a:r>
              <a:rPr lang="en-US" altLang="en-US" dirty="0" smtClean="0">
                <a:solidFill>
                  <a:schemeClr val="bg1"/>
                </a:solidFill>
                <a:effectLst>
                  <a:outerShdw blurRad="38100" dist="38100" dir="2700000" algn="tl">
                    <a:srgbClr val="000000">
                      <a:alpha val="43137"/>
                    </a:srgbClr>
                  </a:outerShdw>
                </a:effectLst>
              </a:rPr>
              <a:t>Eternal security</a:t>
            </a:r>
          </a:p>
          <a:p>
            <a:pPr marL="914400" indent="-914400" eaLnBrk="1" hangingPunct="1">
              <a:lnSpc>
                <a:spcPct val="90000"/>
              </a:lnSpc>
              <a:buFont typeface="+mj-lt"/>
              <a:buAutoNum type="romanUcPeriod"/>
              <a:defRPr/>
            </a:pPr>
            <a:r>
              <a:rPr lang="en-US" altLang="en-US" dirty="0" smtClean="0">
                <a:solidFill>
                  <a:schemeClr val="bg1"/>
                </a:solidFill>
                <a:effectLst>
                  <a:outerShdw blurRad="38100" dist="38100" dir="2700000" algn="tl">
                    <a:srgbClr val="000000">
                      <a:alpha val="43137"/>
                    </a:srgbClr>
                  </a:outerShdw>
                </a:effectLst>
              </a:rPr>
              <a:t>Faulty views of salvation</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a:xfrm>
            <a:off x="1962150" y="274638"/>
            <a:ext cx="5219700" cy="1143000"/>
          </a:xfrm>
        </p:spPr>
        <p:txBody>
          <a:bodyPr/>
          <a:lstStyle/>
          <a:p>
            <a:pPr eaLnBrk="1" hangingPunct="1">
              <a:defRPr/>
            </a:pPr>
            <a:r>
              <a:rPr lang="en-US" altLang="en-US" b="1" dirty="0">
                <a:solidFill>
                  <a:srgbClr val="00FFFF"/>
                </a:solidFill>
                <a:effectLst>
                  <a:outerShdw blurRad="38100" dist="38100" dir="2700000" algn="tl">
                    <a:srgbClr val="000000">
                      <a:alpha val="43137"/>
                    </a:srgbClr>
                  </a:outerShdw>
                </a:effectLst>
              </a:rPr>
              <a:t>Soteriology Overview</a:t>
            </a:r>
          </a:p>
        </p:txBody>
      </p:sp>
      <p:sp>
        <p:nvSpPr>
          <p:cNvPr id="6147" name="Rectangle 3"/>
          <p:cNvSpPr>
            <a:spLocks noGrp="1"/>
          </p:cNvSpPr>
          <p:nvPr>
            <p:ph type="body" idx="1"/>
          </p:nvPr>
        </p:nvSpPr>
        <p:spPr>
          <a:xfrm>
            <a:off x="1333500" y="1600200"/>
            <a:ext cx="6477000" cy="4525963"/>
          </a:xfrm>
        </p:spPr>
        <p:txBody>
          <a:bodyPr/>
          <a:lstStyle/>
          <a:p>
            <a:pPr marL="914400" indent="-914400" eaLnBrk="1" hangingPunct="1">
              <a:lnSpc>
                <a:spcPct val="90000"/>
              </a:lnSpc>
              <a:buFont typeface="+mj-lt"/>
              <a:buAutoNum type="romanUcPeriod"/>
              <a:defRPr/>
            </a:pPr>
            <a:r>
              <a:rPr lang="en-US" altLang="en-US" b="1" u="sng" dirty="0" smtClean="0">
                <a:solidFill>
                  <a:srgbClr val="FFFFCC"/>
                </a:solidFill>
                <a:effectLst>
                  <a:outerShdw blurRad="38100" dist="38100" dir="2700000" algn="tl">
                    <a:srgbClr val="000000">
                      <a:alpha val="43137"/>
                    </a:srgbClr>
                  </a:outerShdw>
                </a:effectLst>
              </a:rPr>
              <a:t>Definition &amp; Introduction</a:t>
            </a:r>
          </a:p>
          <a:p>
            <a:pPr marL="914400" indent="-914400" eaLnBrk="1" hangingPunct="1">
              <a:lnSpc>
                <a:spcPct val="90000"/>
              </a:lnSpc>
              <a:buFont typeface="+mj-lt"/>
              <a:buAutoNum type="romanUcPeriod"/>
              <a:defRPr/>
            </a:pPr>
            <a:r>
              <a:rPr lang="en-US" altLang="en-US" dirty="0" smtClean="0">
                <a:solidFill>
                  <a:schemeClr val="bg1"/>
                </a:solidFill>
                <a:effectLst>
                  <a:outerShdw blurRad="38100" dist="38100" dir="2700000" algn="tl">
                    <a:srgbClr val="000000">
                      <a:alpha val="43137"/>
                    </a:srgbClr>
                  </a:outerShdw>
                </a:effectLst>
              </a:rPr>
              <a:t>Election</a:t>
            </a:r>
          </a:p>
          <a:p>
            <a:pPr marL="914400" indent="-914400" eaLnBrk="1" hangingPunct="1">
              <a:lnSpc>
                <a:spcPct val="90000"/>
              </a:lnSpc>
              <a:buFont typeface="+mj-lt"/>
              <a:buAutoNum type="romanUcPeriod"/>
              <a:defRPr/>
            </a:pPr>
            <a:r>
              <a:rPr lang="en-US" altLang="en-US" dirty="0" smtClean="0">
                <a:solidFill>
                  <a:schemeClr val="bg1"/>
                </a:solidFill>
                <a:effectLst>
                  <a:outerShdw blurRad="38100" dist="38100" dir="2700000" algn="tl">
                    <a:srgbClr val="000000">
                      <a:alpha val="43137"/>
                    </a:srgbClr>
                  </a:outerShdw>
                </a:effectLst>
              </a:rPr>
              <a:t>Atonement</a:t>
            </a:r>
          </a:p>
          <a:p>
            <a:pPr marL="914400" indent="-914400" eaLnBrk="1" hangingPunct="1">
              <a:lnSpc>
                <a:spcPct val="90000"/>
              </a:lnSpc>
              <a:buFont typeface="+mj-lt"/>
              <a:buAutoNum type="romanUcPeriod"/>
              <a:defRPr/>
            </a:pPr>
            <a:r>
              <a:rPr lang="en-US" altLang="en-US" dirty="0" smtClean="0">
                <a:solidFill>
                  <a:schemeClr val="bg1"/>
                </a:solidFill>
                <a:effectLst>
                  <a:outerShdw blurRad="38100" dist="38100" dir="2700000" algn="tl">
                    <a:srgbClr val="000000">
                      <a:alpha val="43137"/>
                    </a:srgbClr>
                  </a:outerShdw>
                </a:effectLst>
              </a:rPr>
              <a:t>Salvation words</a:t>
            </a:r>
          </a:p>
          <a:p>
            <a:pPr marL="914400" indent="-914400" eaLnBrk="1" hangingPunct="1">
              <a:lnSpc>
                <a:spcPct val="90000"/>
              </a:lnSpc>
              <a:buFont typeface="+mj-lt"/>
              <a:buAutoNum type="romanUcPeriod"/>
              <a:defRPr/>
            </a:pPr>
            <a:r>
              <a:rPr lang="en-US" altLang="en-US" dirty="0" smtClean="0">
                <a:solidFill>
                  <a:schemeClr val="bg1"/>
                </a:solidFill>
                <a:effectLst>
                  <a:outerShdw blurRad="38100" dist="38100" dir="2700000" algn="tl">
                    <a:srgbClr val="000000">
                      <a:alpha val="43137"/>
                    </a:srgbClr>
                  </a:outerShdw>
                </a:effectLst>
              </a:rPr>
              <a:t>God’s one condition of salvation</a:t>
            </a:r>
          </a:p>
          <a:p>
            <a:pPr marL="914400" indent="-914400" eaLnBrk="1" hangingPunct="1">
              <a:lnSpc>
                <a:spcPct val="90000"/>
              </a:lnSpc>
              <a:buFont typeface="+mj-lt"/>
              <a:buAutoNum type="romanUcPeriod"/>
              <a:defRPr/>
            </a:pPr>
            <a:r>
              <a:rPr lang="en-US" altLang="en-US" dirty="0" smtClean="0">
                <a:solidFill>
                  <a:schemeClr val="bg1"/>
                </a:solidFill>
                <a:effectLst>
                  <a:outerShdw blurRad="38100" dist="38100" dir="2700000" algn="tl">
                    <a:srgbClr val="000000">
                      <a:alpha val="43137"/>
                    </a:srgbClr>
                  </a:outerShdw>
                </a:effectLst>
              </a:rPr>
              <a:t>Results of salvation</a:t>
            </a:r>
          </a:p>
          <a:p>
            <a:pPr marL="914400" indent="-914400" eaLnBrk="1" hangingPunct="1">
              <a:lnSpc>
                <a:spcPct val="90000"/>
              </a:lnSpc>
              <a:buFont typeface="+mj-lt"/>
              <a:buAutoNum type="romanUcPeriod"/>
              <a:defRPr/>
            </a:pPr>
            <a:r>
              <a:rPr lang="en-US" altLang="en-US" dirty="0" smtClean="0">
                <a:solidFill>
                  <a:schemeClr val="bg1"/>
                </a:solidFill>
                <a:effectLst>
                  <a:outerShdw blurRad="38100" dist="38100" dir="2700000" algn="tl">
                    <a:srgbClr val="000000">
                      <a:alpha val="43137"/>
                    </a:srgbClr>
                  </a:outerShdw>
                </a:effectLst>
              </a:rPr>
              <a:t>Eternal security</a:t>
            </a:r>
          </a:p>
          <a:p>
            <a:pPr marL="914400" indent="-914400" eaLnBrk="1" hangingPunct="1">
              <a:lnSpc>
                <a:spcPct val="90000"/>
              </a:lnSpc>
              <a:buFont typeface="+mj-lt"/>
              <a:buAutoNum type="romanUcPeriod"/>
              <a:defRPr/>
            </a:pPr>
            <a:r>
              <a:rPr lang="en-US" altLang="en-US" dirty="0" smtClean="0">
                <a:solidFill>
                  <a:schemeClr val="bg1"/>
                </a:solidFill>
                <a:effectLst>
                  <a:outerShdw blurRad="38100" dist="38100" dir="2700000" algn="tl">
                    <a:srgbClr val="000000">
                      <a:alpha val="43137"/>
                    </a:srgbClr>
                  </a:outerShdw>
                </a:effectLst>
              </a:rPr>
              <a:t>Faulty views of salvation</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defRPr/>
            </a:pPr>
            <a:r>
              <a:rPr lang="en-US" altLang="en-US" dirty="0">
                <a:solidFill>
                  <a:srgbClr val="00FFFF"/>
                </a:solidFill>
                <a:effectLst>
                  <a:outerShdw blurRad="38100" dist="38100" dir="2700000" algn="tl">
                    <a:srgbClr val="000000">
                      <a:alpha val="43137"/>
                    </a:srgbClr>
                  </a:outerShdw>
                </a:effectLst>
              </a:rPr>
              <a:t>Introduction</a:t>
            </a:r>
          </a:p>
        </p:txBody>
      </p:sp>
      <p:sp>
        <p:nvSpPr>
          <p:cNvPr id="8195" name="Content Placeholder 2"/>
          <p:cNvSpPr>
            <a:spLocks noGrp="1"/>
          </p:cNvSpPr>
          <p:nvPr>
            <p:ph idx="1"/>
          </p:nvPr>
        </p:nvSpPr>
        <p:spPr>
          <a:xfrm>
            <a:off x="457200" y="1600200"/>
            <a:ext cx="8229600" cy="5029200"/>
          </a:xfrm>
        </p:spPr>
        <p:txBody>
          <a:bodyPr/>
          <a:lstStyle/>
          <a:p>
            <a:pPr eaLnBrk="1" hangingPunct="1">
              <a:spcBef>
                <a:spcPts val="1200"/>
              </a:spcBef>
              <a:spcAft>
                <a:spcPts val="1200"/>
              </a:spcAft>
              <a:defRPr/>
            </a:pPr>
            <a:r>
              <a:rPr lang="en-US" altLang="en-US" sz="2800" dirty="0" smtClean="0">
                <a:solidFill>
                  <a:schemeClr val="bg1"/>
                </a:solidFill>
                <a:effectLst>
                  <a:outerShdw blurRad="38100" dist="38100" dir="2700000" algn="tl">
                    <a:srgbClr val="000000">
                      <a:alpha val="43137"/>
                    </a:srgbClr>
                  </a:outerShdw>
                </a:effectLst>
              </a:rPr>
              <a:t>Importance – Gal 1:8-9</a:t>
            </a:r>
          </a:p>
          <a:p>
            <a:pPr eaLnBrk="1" hangingPunct="1">
              <a:spcBef>
                <a:spcPts val="1200"/>
              </a:spcBef>
              <a:spcAft>
                <a:spcPts val="1200"/>
              </a:spcAft>
              <a:defRPr/>
            </a:pPr>
            <a:r>
              <a:rPr lang="en-US" altLang="en-US" sz="2800" dirty="0" smtClean="0">
                <a:solidFill>
                  <a:schemeClr val="bg1"/>
                </a:solidFill>
                <a:effectLst>
                  <a:outerShdw blurRad="38100" dist="38100" dir="2700000" algn="tl">
                    <a:srgbClr val="000000">
                      <a:alpha val="43137"/>
                    </a:srgbClr>
                  </a:outerShdw>
                </a:effectLst>
              </a:rPr>
              <a:t>Meaning of “saved”</a:t>
            </a:r>
          </a:p>
          <a:p>
            <a:pPr lvl="1" eaLnBrk="1" hangingPunct="1">
              <a:spcBef>
                <a:spcPts val="1200"/>
              </a:spcBef>
              <a:spcAft>
                <a:spcPts val="1200"/>
              </a:spcAft>
              <a:defRPr/>
            </a:pPr>
            <a:r>
              <a:rPr lang="en-US" altLang="en-US" dirty="0">
                <a:solidFill>
                  <a:schemeClr val="bg1"/>
                </a:solidFill>
                <a:effectLst>
                  <a:outerShdw blurRad="38100" dist="38100" dir="2700000" algn="tl">
                    <a:srgbClr val="000000">
                      <a:alpha val="43137"/>
                    </a:srgbClr>
                  </a:outerShdw>
                </a:effectLst>
              </a:rPr>
              <a:t>Salvation word group</a:t>
            </a:r>
          </a:p>
          <a:p>
            <a:pPr lvl="1" eaLnBrk="1" hangingPunct="1">
              <a:spcBef>
                <a:spcPts val="1200"/>
              </a:spcBef>
              <a:spcAft>
                <a:spcPts val="1200"/>
              </a:spcAft>
              <a:defRPr/>
            </a:pPr>
            <a:r>
              <a:rPr lang="en-US" altLang="en-US" dirty="0" smtClean="0">
                <a:solidFill>
                  <a:schemeClr val="bg1"/>
                </a:solidFill>
                <a:effectLst>
                  <a:outerShdw blurRad="38100" dist="38100" dir="2700000" algn="tl">
                    <a:srgbClr val="000000">
                      <a:alpha val="43137"/>
                    </a:srgbClr>
                  </a:outerShdw>
                </a:effectLst>
              </a:rPr>
              <a:t>Non-theological </a:t>
            </a:r>
            <a:r>
              <a:rPr lang="en-US" altLang="en-US" dirty="0">
                <a:solidFill>
                  <a:schemeClr val="bg1"/>
                </a:solidFill>
                <a:effectLst>
                  <a:outerShdw blurRad="38100" dist="38100" dir="2700000" algn="tl">
                    <a:srgbClr val="000000">
                      <a:alpha val="43137"/>
                    </a:srgbClr>
                  </a:outerShdw>
                </a:effectLst>
              </a:rPr>
              <a:t>– Matt </a:t>
            </a:r>
            <a:r>
              <a:rPr lang="en-US" altLang="en-US" dirty="0" smtClean="0">
                <a:solidFill>
                  <a:schemeClr val="bg1"/>
                </a:solidFill>
                <a:effectLst>
                  <a:outerShdw blurRad="38100" dist="38100" dir="2700000" algn="tl">
                    <a:srgbClr val="000000">
                      <a:alpha val="43137"/>
                    </a:srgbClr>
                  </a:outerShdw>
                </a:effectLst>
              </a:rPr>
              <a:t>9:21-22; Luke 8:36; Philip 1:19; John 12:27; </a:t>
            </a:r>
            <a:r>
              <a:rPr lang="en-US" altLang="en-US" dirty="0" err="1" smtClean="0">
                <a:solidFill>
                  <a:schemeClr val="bg1"/>
                </a:solidFill>
                <a:effectLst>
                  <a:outerShdw blurRad="38100" dist="38100" dir="2700000" algn="tl">
                    <a:srgbClr val="000000">
                      <a:alpha val="43137"/>
                    </a:srgbClr>
                  </a:outerShdw>
                </a:effectLst>
              </a:rPr>
              <a:t>Heb</a:t>
            </a:r>
            <a:r>
              <a:rPr lang="en-US" altLang="en-US" dirty="0" smtClean="0">
                <a:solidFill>
                  <a:schemeClr val="bg1"/>
                </a:solidFill>
                <a:effectLst>
                  <a:outerShdw blurRad="38100" dist="38100" dir="2700000" algn="tl">
                    <a:srgbClr val="000000">
                      <a:alpha val="43137"/>
                    </a:srgbClr>
                  </a:outerShdw>
                </a:effectLst>
              </a:rPr>
              <a:t> 11:7; Matt. 24:13</a:t>
            </a:r>
          </a:p>
          <a:p>
            <a:pPr lvl="1" eaLnBrk="1" hangingPunct="1">
              <a:spcBef>
                <a:spcPts val="1200"/>
              </a:spcBef>
              <a:spcAft>
                <a:spcPts val="1200"/>
              </a:spcAft>
              <a:defRPr/>
            </a:pPr>
            <a:r>
              <a:rPr lang="en-US" altLang="en-US" dirty="0">
                <a:solidFill>
                  <a:schemeClr val="bg1"/>
                </a:solidFill>
                <a:effectLst>
                  <a:outerShdw blurRad="38100" dist="38100" dir="2700000" algn="tl">
                    <a:srgbClr val="000000">
                      <a:alpha val="43137"/>
                    </a:srgbClr>
                  </a:outerShdw>
                </a:effectLst>
              </a:rPr>
              <a:t>Theological – Matt </a:t>
            </a:r>
            <a:r>
              <a:rPr lang="en-US" altLang="en-US" dirty="0" smtClean="0">
                <a:solidFill>
                  <a:schemeClr val="bg1"/>
                </a:solidFill>
                <a:effectLst>
                  <a:outerShdw blurRad="38100" dist="38100" dir="2700000" algn="tl">
                    <a:srgbClr val="000000">
                      <a:alpha val="43137"/>
                    </a:srgbClr>
                  </a:outerShdw>
                </a:effectLst>
              </a:rPr>
              <a:t>1:21; Luke 19:10; Rom 5:9; 2 Cor. 2:15</a:t>
            </a:r>
          </a:p>
          <a:p>
            <a:pPr eaLnBrk="1" hangingPunct="1">
              <a:spcBef>
                <a:spcPts val="1200"/>
              </a:spcBef>
              <a:spcAft>
                <a:spcPts val="1200"/>
              </a:spcAft>
              <a:defRPr/>
            </a:pPr>
            <a:r>
              <a:rPr lang="en-US" altLang="en-US" sz="2800" dirty="0" smtClean="0">
                <a:solidFill>
                  <a:schemeClr val="bg1"/>
                </a:solidFill>
                <a:effectLst>
                  <a:outerShdw blurRad="38100" dist="38100" dir="2700000" algn="tl">
                    <a:srgbClr val="000000">
                      <a:alpha val="43137"/>
                    </a:srgbClr>
                  </a:outerShdw>
                </a:effectLst>
              </a:rPr>
              <a:t>3 tenses of salvation</a:t>
            </a:r>
          </a:p>
        </p:txBody>
      </p:sp>
      <p:pic>
        <p:nvPicPr>
          <p:cNvPr id="4" name="Picture 5" descr="http://d4nations.com/webpubl/images/salvation%20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33975" y="1371600"/>
            <a:ext cx="3810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84096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defRPr/>
            </a:pPr>
            <a:r>
              <a:rPr lang="en-US" altLang="en-US" dirty="0">
                <a:solidFill>
                  <a:srgbClr val="00FFFF"/>
                </a:solidFill>
                <a:effectLst>
                  <a:outerShdw blurRad="38100" dist="38100" dir="2700000" algn="tl">
                    <a:srgbClr val="000000">
                      <a:alpha val="43137"/>
                    </a:srgbClr>
                  </a:outerShdw>
                </a:effectLst>
              </a:rPr>
              <a:t>Introduction</a:t>
            </a:r>
          </a:p>
        </p:txBody>
      </p:sp>
      <p:sp>
        <p:nvSpPr>
          <p:cNvPr id="8195" name="Content Placeholder 2"/>
          <p:cNvSpPr>
            <a:spLocks noGrp="1"/>
          </p:cNvSpPr>
          <p:nvPr>
            <p:ph idx="1"/>
          </p:nvPr>
        </p:nvSpPr>
        <p:spPr>
          <a:xfrm>
            <a:off x="457200" y="1600200"/>
            <a:ext cx="8229600" cy="5029200"/>
          </a:xfrm>
        </p:spPr>
        <p:txBody>
          <a:bodyPr/>
          <a:lstStyle/>
          <a:p>
            <a:pPr eaLnBrk="1" hangingPunct="1">
              <a:spcBef>
                <a:spcPts val="1200"/>
              </a:spcBef>
              <a:spcAft>
                <a:spcPts val="1200"/>
              </a:spcAft>
              <a:defRPr/>
            </a:pPr>
            <a:r>
              <a:rPr lang="en-US" altLang="en-US" sz="2800" b="1" u="sng" dirty="0" smtClean="0">
                <a:solidFill>
                  <a:srgbClr val="FFFFCC"/>
                </a:solidFill>
                <a:effectLst>
                  <a:outerShdw blurRad="38100" dist="38100" dir="2700000" algn="tl">
                    <a:srgbClr val="000000">
                      <a:alpha val="43137"/>
                    </a:srgbClr>
                  </a:outerShdw>
                </a:effectLst>
              </a:rPr>
              <a:t>Importance – Gal 1:8-9</a:t>
            </a:r>
          </a:p>
          <a:p>
            <a:pPr eaLnBrk="1" hangingPunct="1">
              <a:spcBef>
                <a:spcPts val="1200"/>
              </a:spcBef>
              <a:spcAft>
                <a:spcPts val="1200"/>
              </a:spcAft>
              <a:defRPr/>
            </a:pPr>
            <a:r>
              <a:rPr lang="en-US" altLang="en-US" sz="2800" dirty="0" smtClean="0">
                <a:solidFill>
                  <a:schemeClr val="bg1"/>
                </a:solidFill>
                <a:effectLst>
                  <a:outerShdw blurRad="38100" dist="38100" dir="2700000" algn="tl">
                    <a:srgbClr val="000000">
                      <a:alpha val="43137"/>
                    </a:srgbClr>
                  </a:outerShdw>
                </a:effectLst>
              </a:rPr>
              <a:t>Meaning of “saved”</a:t>
            </a:r>
          </a:p>
          <a:p>
            <a:pPr lvl="1" eaLnBrk="1" hangingPunct="1">
              <a:spcBef>
                <a:spcPts val="1200"/>
              </a:spcBef>
              <a:spcAft>
                <a:spcPts val="1200"/>
              </a:spcAft>
              <a:defRPr/>
            </a:pPr>
            <a:r>
              <a:rPr lang="en-US" altLang="en-US" dirty="0">
                <a:solidFill>
                  <a:schemeClr val="bg1"/>
                </a:solidFill>
                <a:effectLst>
                  <a:outerShdw blurRad="38100" dist="38100" dir="2700000" algn="tl">
                    <a:srgbClr val="000000">
                      <a:alpha val="43137"/>
                    </a:srgbClr>
                  </a:outerShdw>
                </a:effectLst>
              </a:rPr>
              <a:t>Salvation word </a:t>
            </a:r>
            <a:r>
              <a:rPr lang="en-US" altLang="en-US" dirty="0" smtClean="0">
                <a:solidFill>
                  <a:schemeClr val="bg1"/>
                </a:solidFill>
                <a:effectLst>
                  <a:outerShdw blurRad="38100" dist="38100" dir="2700000" algn="tl">
                    <a:srgbClr val="000000">
                      <a:alpha val="43137"/>
                    </a:srgbClr>
                  </a:outerShdw>
                </a:effectLst>
              </a:rPr>
              <a:t>group</a:t>
            </a:r>
            <a:endParaRPr lang="en-US" altLang="en-US" sz="2800" dirty="0" smtClean="0">
              <a:solidFill>
                <a:schemeClr val="bg1"/>
              </a:solidFill>
              <a:effectLst>
                <a:outerShdw blurRad="38100" dist="38100" dir="2700000" algn="tl">
                  <a:srgbClr val="000000">
                    <a:alpha val="43137"/>
                  </a:srgbClr>
                </a:outerShdw>
              </a:effectLst>
            </a:endParaRPr>
          </a:p>
          <a:p>
            <a:pPr lvl="1" eaLnBrk="1" hangingPunct="1">
              <a:spcBef>
                <a:spcPts val="1200"/>
              </a:spcBef>
              <a:spcAft>
                <a:spcPts val="1200"/>
              </a:spcAft>
              <a:defRPr/>
            </a:pPr>
            <a:r>
              <a:rPr lang="en-US" altLang="en-US" dirty="0">
                <a:solidFill>
                  <a:schemeClr val="bg1"/>
                </a:solidFill>
                <a:effectLst>
                  <a:outerShdw blurRad="38100" dist="38100" dir="2700000" algn="tl">
                    <a:srgbClr val="000000">
                      <a:alpha val="43137"/>
                    </a:srgbClr>
                  </a:outerShdw>
                </a:effectLst>
              </a:rPr>
              <a:t>Non-theological – Matt </a:t>
            </a:r>
            <a:r>
              <a:rPr lang="en-US" altLang="en-US" dirty="0" smtClean="0">
                <a:solidFill>
                  <a:schemeClr val="bg1"/>
                </a:solidFill>
                <a:effectLst>
                  <a:outerShdw blurRad="38100" dist="38100" dir="2700000" algn="tl">
                    <a:srgbClr val="000000">
                      <a:alpha val="43137"/>
                    </a:srgbClr>
                  </a:outerShdw>
                </a:effectLst>
              </a:rPr>
              <a:t>9:21-22; Luke 8:36; Philip 1:19; John 12:27; </a:t>
            </a:r>
            <a:r>
              <a:rPr lang="en-US" altLang="en-US" dirty="0" err="1" smtClean="0">
                <a:solidFill>
                  <a:schemeClr val="bg1"/>
                </a:solidFill>
                <a:effectLst>
                  <a:outerShdw blurRad="38100" dist="38100" dir="2700000" algn="tl">
                    <a:srgbClr val="000000">
                      <a:alpha val="43137"/>
                    </a:srgbClr>
                  </a:outerShdw>
                </a:effectLst>
              </a:rPr>
              <a:t>Heb</a:t>
            </a:r>
            <a:r>
              <a:rPr lang="en-US" altLang="en-US" dirty="0" smtClean="0">
                <a:solidFill>
                  <a:schemeClr val="bg1"/>
                </a:solidFill>
                <a:effectLst>
                  <a:outerShdw blurRad="38100" dist="38100" dir="2700000" algn="tl">
                    <a:srgbClr val="000000">
                      <a:alpha val="43137"/>
                    </a:srgbClr>
                  </a:outerShdw>
                </a:effectLst>
              </a:rPr>
              <a:t> 11:7; Matt. 24:13</a:t>
            </a:r>
          </a:p>
          <a:p>
            <a:pPr lvl="1" eaLnBrk="1" hangingPunct="1">
              <a:spcBef>
                <a:spcPts val="1200"/>
              </a:spcBef>
              <a:spcAft>
                <a:spcPts val="1200"/>
              </a:spcAft>
              <a:defRPr/>
            </a:pPr>
            <a:r>
              <a:rPr lang="en-US" altLang="en-US" dirty="0">
                <a:solidFill>
                  <a:schemeClr val="bg1"/>
                </a:solidFill>
                <a:effectLst>
                  <a:outerShdw blurRad="38100" dist="38100" dir="2700000" algn="tl">
                    <a:srgbClr val="000000">
                      <a:alpha val="43137"/>
                    </a:srgbClr>
                  </a:outerShdw>
                </a:effectLst>
              </a:rPr>
              <a:t>Theological – Matt </a:t>
            </a:r>
            <a:r>
              <a:rPr lang="en-US" altLang="en-US" dirty="0" smtClean="0">
                <a:solidFill>
                  <a:schemeClr val="bg1"/>
                </a:solidFill>
                <a:effectLst>
                  <a:outerShdw blurRad="38100" dist="38100" dir="2700000" algn="tl">
                    <a:srgbClr val="000000">
                      <a:alpha val="43137"/>
                    </a:srgbClr>
                  </a:outerShdw>
                </a:effectLst>
              </a:rPr>
              <a:t>1:21; Luke 19:10; Rom 5:9; 2 Cor. 2:15</a:t>
            </a:r>
          </a:p>
          <a:p>
            <a:pPr eaLnBrk="1" hangingPunct="1">
              <a:spcBef>
                <a:spcPts val="1200"/>
              </a:spcBef>
              <a:spcAft>
                <a:spcPts val="1200"/>
              </a:spcAft>
              <a:defRPr/>
            </a:pPr>
            <a:r>
              <a:rPr lang="en-US" altLang="en-US" sz="2800" dirty="0" smtClean="0">
                <a:solidFill>
                  <a:schemeClr val="bg1"/>
                </a:solidFill>
                <a:effectLst>
                  <a:outerShdw blurRad="38100" dist="38100" dir="2700000" algn="tl">
                    <a:srgbClr val="000000">
                      <a:alpha val="43137"/>
                    </a:srgbClr>
                  </a:outerShdw>
                </a:effectLst>
              </a:rPr>
              <a:t>3 tenses of salvation</a:t>
            </a:r>
          </a:p>
        </p:txBody>
      </p:sp>
      <p:pic>
        <p:nvPicPr>
          <p:cNvPr id="4" name="Picture 5" descr="http://d4nations.com/webpubl/images/salvation%20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33975" y="1371600"/>
            <a:ext cx="3810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61324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idx="4294967295"/>
          </p:nvPr>
        </p:nvSpPr>
        <p:spPr>
          <a:xfrm>
            <a:off x="2438400" y="152400"/>
            <a:ext cx="4267200" cy="801688"/>
          </a:xfrm>
        </p:spPr>
        <p:txBody>
          <a:bodyPr/>
          <a:lstStyle/>
          <a:p>
            <a:pPr>
              <a:defRPr/>
            </a:pPr>
            <a:r>
              <a:rPr lang="en-US" altLang="en-US" dirty="0" smtClean="0">
                <a:solidFill>
                  <a:srgbClr val="00FFFF"/>
                </a:solidFill>
                <a:effectLst>
                  <a:outerShdw blurRad="38100" dist="38100" dir="2700000" algn="tl">
                    <a:srgbClr val="000000">
                      <a:alpha val="43137"/>
                    </a:srgbClr>
                  </a:outerShdw>
                </a:effectLst>
                <a:latin typeface="+mn-lt"/>
              </a:rPr>
              <a:t>Galatians 1:8-9</a:t>
            </a:r>
            <a:endParaRPr lang="en-US" altLang="en-US" dirty="0">
              <a:solidFill>
                <a:srgbClr val="00FFFF"/>
              </a:solidFill>
              <a:effectLst>
                <a:outerShdw blurRad="38100" dist="38100" dir="2700000" algn="tl">
                  <a:srgbClr val="000000">
                    <a:alpha val="43137"/>
                  </a:srgbClr>
                </a:outerShdw>
              </a:effectLst>
              <a:latin typeface="+mn-lt"/>
            </a:endParaRPr>
          </a:p>
        </p:txBody>
      </p:sp>
      <p:sp>
        <p:nvSpPr>
          <p:cNvPr id="24579" name="Rectangle 3"/>
          <p:cNvSpPr>
            <a:spLocks noGrp="1"/>
          </p:cNvSpPr>
          <p:nvPr>
            <p:ph type="body" idx="4294967295"/>
          </p:nvPr>
        </p:nvSpPr>
        <p:spPr>
          <a:xfrm>
            <a:off x="3429000" y="1295400"/>
            <a:ext cx="5105400" cy="4191000"/>
          </a:xfrm>
        </p:spPr>
        <p:txBody>
          <a:bodyPr/>
          <a:lstStyle/>
          <a:p>
            <a:pPr marL="0" indent="0" algn="just">
              <a:buFont typeface="Wingdings" panose="05000000000000000000" pitchFamily="2" charset="2"/>
              <a:buNone/>
              <a:defRPr/>
            </a:pPr>
            <a:r>
              <a:rPr lang="en-US" altLang="en-US" sz="30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2800" dirty="0" smtClean="0">
                <a:solidFill>
                  <a:schemeClr val="bg1"/>
                </a:solidFill>
              </a:rPr>
              <a:t>But even if </a:t>
            </a:r>
            <a:r>
              <a:rPr lang="en-US" sz="2800" b="1" u="sng" dirty="0" smtClean="0">
                <a:solidFill>
                  <a:schemeClr val="bg1"/>
                </a:solidFill>
              </a:rPr>
              <a:t>we</a:t>
            </a:r>
            <a:r>
              <a:rPr lang="en-US" sz="2800" dirty="0" smtClean="0">
                <a:solidFill>
                  <a:schemeClr val="bg1"/>
                </a:solidFill>
              </a:rPr>
              <a:t>, or an </a:t>
            </a:r>
            <a:r>
              <a:rPr lang="en-US" sz="2800" b="1" u="sng" dirty="0">
                <a:solidFill>
                  <a:srgbClr val="FFFFCC"/>
                </a:solidFill>
                <a:effectLst>
                  <a:outerShdw blurRad="38100" dist="38100" dir="2700000" algn="tl">
                    <a:srgbClr val="000000">
                      <a:alpha val="43137"/>
                    </a:srgbClr>
                  </a:outerShdw>
                </a:effectLst>
              </a:rPr>
              <a:t>angel from heaven</a:t>
            </a:r>
            <a:r>
              <a:rPr lang="en-US" sz="2800" dirty="0" smtClean="0">
                <a:solidFill>
                  <a:schemeClr val="bg1"/>
                </a:solidFill>
              </a:rPr>
              <a:t>, should preach to you a gospel contrary to what we have preached to you, he is to be </a:t>
            </a:r>
            <a:r>
              <a:rPr lang="en-US" sz="2800" b="1" u="sng" dirty="0">
                <a:solidFill>
                  <a:srgbClr val="FFFFCC"/>
                </a:solidFill>
                <a:effectLst>
                  <a:outerShdw blurRad="38100" dist="38100" dir="2700000" algn="tl">
                    <a:srgbClr val="000000">
                      <a:alpha val="43137"/>
                    </a:srgbClr>
                  </a:outerShdw>
                </a:effectLst>
              </a:rPr>
              <a:t>accursed</a:t>
            </a:r>
            <a:r>
              <a:rPr lang="en-US" sz="2800" dirty="0" smtClean="0">
                <a:solidFill>
                  <a:schemeClr val="bg1"/>
                </a:solidFill>
              </a:rPr>
              <a:t>! As we have said before, so I say again now, if any man is preaching to you a gospel contrary to what you received, he is to be </a:t>
            </a:r>
            <a:r>
              <a:rPr lang="en-US" sz="2800" b="1" u="sng" dirty="0">
                <a:solidFill>
                  <a:srgbClr val="FFFFCC"/>
                </a:solidFill>
                <a:effectLst>
                  <a:outerShdw blurRad="38100" dist="38100" dir="2700000" algn="tl">
                    <a:srgbClr val="000000">
                      <a:alpha val="43137"/>
                    </a:srgbClr>
                  </a:outerShdw>
                </a:effectLst>
              </a:rPr>
              <a:t>accursed</a:t>
            </a:r>
            <a:r>
              <a:rPr lang="en-US" sz="2800" dirty="0" smtClean="0">
                <a:solidFill>
                  <a:schemeClr val="bg1"/>
                </a:solidFill>
              </a:rPr>
              <a:t>!</a:t>
            </a:r>
            <a:r>
              <a:rPr lang="en-US" altLang="en-US" sz="30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pic>
        <p:nvPicPr>
          <p:cNvPr id="10244" name="Picture 2" descr="https://solzemli.files.wordpress.com/2010/03/saint_paul_theapost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2950" y="1447800"/>
            <a:ext cx="245745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11875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5525</TotalTime>
  <Words>1157</Words>
  <Application>Microsoft Office PowerPoint</Application>
  <PresentationFormat>On-screen Show (4:3)</PresentationFormat>
  <Paragraphs>194</Paragraphs>
  <Slides>26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Wingdings</vt:lpstr>
      <vt:lpstr>Office Theme</vt:lpstr>
      <vt:lpstr>Soteriology Session 1</vt:lpstr>
      <vt:lpstr>Areas of Systematic Theology</vt:lpstr>
      <vt:lpstr>Areas of Systematic Theology</vt:lpstr>
      <vt:lpstr>Areas of Systematic Theology</vt:lpstr>
      <vt:lpstr>Soteriology Overview</vt:lpstr>
      <vt:lpstr>Soteriology Overview</vt:lpstr>
      <vt:lpstr>Introduction</vt:lpstr>
      <vt:lpstr>Introduction</vt:lpstr>
      <vt:lpstr>Galatians 1:8-9</vt:lpstr>
      <vt:lpstr>The Priceless Privilege  (Chafer, Salvation, Page 118)</vt:lpstr>
      <vt:lpstr>Introduction</vt:lpstr>
      <vt:lpstr>Introduction</vt:lpstr>
      <vt:lpstr>Salvation Word Group</vt:lpstr>
      <vt:lpstr>Introduction</vt:lpstr>
      <vt:lpstr>Introduction</vt:lpstr>
      <vt:lpstr>Introduction</vt:lpstr>
      <vt:lpstr>Three Tenses of Salvation</vt:lpstr>
      <vt:lpstr>PowerPoint Presentation</vt:lpstr>
      <vt:lpstr>Three Tenses of Salvation</vt:lpstr>
      <vt:lpstr>4 Kinds of People from 1 Corinthians 3:1-3</vt:lpstr>
      <vt:lpstr>4 Kinds of People from 1 Corinthians 3:1-3</vt:lpstr>
      <vt:lpstr>Galatians 4:19</vt:lpstr>
      <vt:lpstr>College of Biblical Studies  Doctrinal Statement</vt:lpstr>
      <vt:lpstr>CONCLUSION</vt:lpstr>
      <vt:lpstr>Soteriology Overview</vt:lpstr>
      <vt:lpstr>Soteriology Overview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Soteriology</dc:title>
  <dc:creator>Andy</dc:creator>
  <cp:lastModifiedBy>Dr. Jim McGowan</cp:lastModifiedBy>
  <cp:revision>230</cp:revision>
  <dcterms:created xsi:type="dcterms:W3CDTF">2010-07-12T13:39:06Z</dcterms:created>
  <dcterms:modified xsi:type="dcterms:W3CDTF">2016-01-14T16:28:39Z</dcterms:modified>
</cp:coreProperties>
</file>