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67" r:id="rId2"/>
    <p:sldId id="6406" r:id="rId3"/>
    <p:sldId id="6299" r:id="rId4"/>
    <p:sldId id="6446" r:id="rId5"/>
    <p:sldId id="6297" r:id="rId6"/>
    <p:sldId id="6447" r:id="rId7"/>
    <p:sldId id="6407" r:id="rId8"/>
    <p:sldId id="6503" r:id="rId9"/>
    <p:sldId id="1440" r:id="rId10"/>
    <p:sldId id="1454" r:id="rId11"/>
    <p:sldId id="5966" r:id="rId12"/>
    <p:sldId id="5967" r:id="rId13"/>
    <p:sldId id="6508" r:id="rId14"/>
    <p:sldId id="1453" r:id="rId15"/>
    <p:sldId id="1455" r:id="rId16"/>
    <p:sldId id="322" r:id="rId17"/>
    <p:sldId id="4621" r:id="rId18"/>
    <p:sldId id="1166" r:id="rId19"/>
    <p:sldId id="795" r:id="rId20"/>
    <p:sldId id="6506" r:id="rId21"/>
    <p:sldId id="1457" r:id="rId22"/>
    <p:sldId id="1456" r:id="rId23"/>
    <p:sldId id="1482" r:id="rId24"/>
    <p:sldId id="1481" r:id="rId25"/>
    <p:sldId id="6523" r:id="rId26"/>
    <p:sldId id="6524" r:id="rId27"/>
    <p:sldId id="6349" r:id="rId28"/>
    <p:sldId id="6507" r:id="rId29"/>
    <p:sldId id="4452" r:id="rId30"/>
    <p:sldId id="6525" r:id="rId31"/>
    <p:sldId id="6526" r:id="rId32"/>
    <p:sldId id="5341" r:id="rId33"/>
    <p:sldId id="6527" r:id="rId34"/>
    <p:sldId id="1168" r:id="rId35"/>
    <p:sldId id="1540" r:id="rId36"/>
    <p:sldId id="6528" r:id="rId37"/>
    <p:sldId id="6504" r:id="rId38"/>
    <p:sldId id="1483" r:id="rId39"/>
    <p:sldId id="6517" r:id="rId40"/>
    <p:sldId id="1422" r:id="rId41"/>
    <p:sldId id="1318" r:id="rId42"/>
    <p:sldId id="1319" r:id="rId43"/>
    <p:sldId id="6518" r:id="rId44"/>
    <p:sldId id="311" r:id="rId45"/>
    <p:sldId id="6519" r:id="rId46"/>
    <p:sldId id="6512" r:id="rId47"/>
    <p:sldId id="2863" r:id="rId48"/>
    <p:sldId id="6502" r:id="rId49"/>
    <p:sldId id="6520" r:id="rId50"/>
    <p:sldId id="6516" r:id="rId51"/>
    <p:sldId id="6521" r:id="rId52"/>
    <p:sldId id="6522" r:id="rId53"/>
    <p:sldId id="6375" r:id="rId54"/>
    <p:sldId id="6289" r:id="rId55"/>
    <p:sldId id="6505" r:id="rId56"/>
    <p:sldId id="6290"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6323" autoAdjust="0"/>
  </p:normalViewPr>
  <p:slideViewPr>
    <p:cSldViewPr>
      <p:cViewPr varScale="1">
        <p:scale>
          <a:sx n="105" d="100"/>
          <a:sy n="105"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39:54.291"/>
    </inkml:context>
    <inkml:brush xml:id="br0">
      <inkml:brushProperty name="width" value="0.06667" units="cm"/>
      <inkml:brushProperty name="height" value="0.06667" units="cm"/>
    </inkml:brush>
  </inkml:definitions>
  <inkml:trace contextRef="#ctx0" brushRef="#br0">30183 11082 3968,'-21'-5'1888,"21"5"-1504,0 0-480,0 0 224,0 0-128,0 0 0,0 0 0,-3 5 1056,-2-2-832,5-3 1184,0 0-1056,5 0-64,7 0-192,0-3-5472,0-5 4256,0-20-992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27</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04892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D2A78F-A95A-4355-A160-3D855756867F}" type="slidenum">
              <a:rPr lang="en-US" altLang="en-US" sz="1300" smtClean="0">
                <a:latin typeface="Calibri" panose="020F0502020204030204" pitchFamily="34" charset="0"/>
              </a:rPr>
              <a:pPr/>
              <a:t>41</a:t>
            </a:fld>
            <a:endParaRPr lang="en-US" altLang="en-US" sz="1300" dirty="0">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34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rPr>
              <a:pPr/>
              <a:t>42</a:t>
            </a:fld>
            <a:endParaRPr lang="en-US" altLang="en-US" sz="1300" dirty="0">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3/22/2020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249EB065-0C78-4F1E-A561-73C4A7263910}" type="slidenum">
              <a:rPr lang="en-US" altLang="en-US"/>
              <a:pPr>
                <a:defRPr/>
              </a:pPr>
              <a:t>‹#›</a:t>
            </a:fld>
            <a:endParaRPr lang="en-US" altLang="en-US"/>
          </a:p>
        </p:txBody>
      </p:sp>
    </p:spTree>
    <p:extLst>
      <p:ext uri="{BB962C8B-B14F-4D97-AF65-F5344CB8AC3E}">
        <p14:creationId xmlns:p14="http://schemas.microsoft.com/office/powerpoint/2010/main" val="222786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3/22/2020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242464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20" r:id="rId14"/>
    <p:sldLayoutId id="214748392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4034C-B943-4000-AAD8-8366383304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adds to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takes away from the words of the book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0299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733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2:16-17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16</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God commanded the man, saying,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you may eat </a:t>
            </a:r>
            <a:r>
              <a:rPr lang="en-US" sz="3600" b="1" u="sng" dirty="0">
                <a:solidFill>
                  <a:srgbClr val="FFFFCC"/>
                </a:solidFill>
                <a:effectLst>
                  <a:outerShdw blurRad="38100" dist="38100" dir="2700000" algn="tl">
                    <a:srgbClr val="000000">
                      <a:alpha val="43137"/>
                    </a:srgbClr>
                  </a:outerShdw>
                </a:effectLst>
              </a:rPr>
              <a:t>freely</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29706602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3:2-3</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2 </a:t>
            </a:r>
            <a:r>
              <a:rPr lang="en-US" sz="3600" dirty="0">
                <a:effectLst>
                  <a:outerShdw blurRad="38100" dist="38100" dir="2700000" algn="tl">
                    <a:srgbClr val="000000">
                      <a:alpha val="43137"/>
                    </a:srgbClr>
                  </a:outerShdw>
                </a:effectLst>
              </a:rPr>
              <a:t>The woman said to the serpent, ‘From the fruit of the trees of the garden we may eat; </a:t>
            </a:r>
            <a:r>
              <a:rPr 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but from the fruit of the tree which is in the middle of the garden, God has said, ‘You shall not eat from it </a:t>
            </a:r>
            <a:r>
              <a:rPr lang="en-US" sz="3600" b="1" u="sng" dirty="0">
                <a:solidFill>
                  <a:srgbClr val="FFFFCC"/>
                </a:solidFill>
                <a:effectLst>
                  <a:outerShdw blurRad="38100" dist="38100" dir="2700000" algn="tl">
                    <a:srgbClr val="000000">
                      <a:alpha val="43137"/>
                    </a:srgbClr>
                  </a:outerShdw>
                </a:effectLst>
              </a:rPr>
              <a:t>or touch it</a:t>
            </a:r>
            <a:r>
              <a:rPr lang="en-US" sz="3600" dirty="0">
                <a:effectLst>
                  <a:outerShdw blurRad="38100" dist="38100" dir="2700000" algn="tl">
                    <a:srgbClr val="000000">
                      <a:alpha val="43137"/>
                    </a:srgbClr>
                  </a:outerShdw>
                </a:effectLst>
              </a:rPr>
              <a:t>, or you will die.’”</a:t>
            </a:r>
          </a:p>
        </p:txBody>
      </p:sp>
    </p:spTree>
    <p:extLst>
      <p:ext uri="{BB962C8B-B14F-4D97-AF65-F5344CB8AC3E}">
        <p14:creationId xmlns:p14="http://schemas.microsoft.com/office/powerpoint/2010/main" val="26377767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3:1, 4</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1 </a:t>
            </a:r>
            <a:r>
              <a:rPr lang="en-US" sz="3600" dirty="0">
                <a:effectLst>
                  <a:outerShdw blurRad="38100" dist="38100" dir="2700000" algn="tl">
                    <a:srgbClr val="000000">
                      <a:alpha val="43137"/>
                    </a:srgbClr>
                  </a:outerShdw>
                </a:effectLst>
              </a:rPr>
              <a:t>Now the serpent was more crafty than any beast of the field which the Lord God had made. And he said to the woman, “Indeed, has God said, ‘You shall not eat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The serpent said to the woman, ‘You surely will </a:t>
            </a:r>
            <a:r>
              <a:rPr lang="en-US" sz="3600" b="1" u="sng" dirty="0">
                <a:solidFill>
                  <a:srgbClr val="FFFFCC"/>
                </a:solidFill>
                <a:effectLst>
                  <a:outerShdw blurRad="38100" dist="38100" dir="2700000" algn="tl">
                    <a:srgbClr val="000000">
                      <a:alpha val="43137"/>
                    </a:srgbClr>
                  </a:outerShdw>
                </a:effectLst>
              </a:rPr>
              <a:t>not die</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27842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8FA5F6-2D3F-4ADC-8699-133518E41A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and the bride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let the one who hears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let the one who is thirsty come; let the one who wishes take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water of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without cost</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23001312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3C6506-C728-4B8D-9A91-2245E53E37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plagues which are written in this book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9779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758" y="228600"/>
            <a:ext cx="2952485" cy="951210"/>
          </a:xfrm>
        </p:spPr>
        <p:txBody>
          <a:bodyPr/>
          <a:lstStyle/>
          <a:p>
            <a:pPr algn="ctr">
              <a:defRPr/>
            </a:pPr>
            <a:r>
              <a:rPr lang="en-US" sz="3600" dirty="0">
                <a:effectLst>
                  <a:outerShdw blurRad="38100" dist="38100" dir="2700000" algn="tl">
                    <a:srgbClr val="000000">
                      <a:alpha val="43137"/>
                    </a:srgbClr>
                  </a:outerShdw>
                </a:effectLst>
                <a:cs typeface="Calibri" panose="020F0502020204030204" pitchFamily="34" charset="0"/>
              </a:rPr>
              <a:t>Dennis </a:t>
            </a:r>
            <a:r>
              <a:rPr lang="en-US" sz="3600" dirty="0" err="1">
                <a:effectLst>
                  <a:outerShdw blurRad="38100" dist="38100" dir="2700000" algn="tl">
                    <a:srgbClr val="000000">
                      <a:alpha val="43137"/>
                    </a:srgbClr>
                  </a:outerShdw>
                </a:effectLst>
                <a:cs typeface="Calibri" panose="020F0502020204030204" pitchFamily="34" charset="0"/>
              </a:rPr>
              <a:t>Rokser</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0" y="1371600"/>
            <a:ext cx="9144000" cy="4876800"/>
          </a:xfrm>
        </p:spPr>
        <p:txBody>
          <a:bodyPr/>
          <a:lstStyle/>
          <a:p>
            <a:pPr marL="0" indent="0" algn="just">
              <a:buFont typeface="Arial" panose="020B0604020202020204" pitchFamily="34" charset="0"/>
              <a:buNone/>
              <a:defRPr/>
            </a:pPr>
            <a:r>
              <a:rPr lang="en-US" sz="2600" dirty="0">
                <a:effectLst>
                  <a:outerShdw blurRad="38100" dist="38100" dir="2700000" algn="tl">
                    <a:srgbClr val="000000">
                      <a:alpha val="43137"/>
                    </a:srgbClr>
                  </a:outerShdw>
                </a:effectLst>
              </a:rPr>
              <a:t>“To unbelievers who would add to God’s Word in this fashion, the Lord promises to ‘add to him the plagues that are written in this book.’ The plagues spoken of in the book of Revelation occur during that future period of God’s judgment on the earth known as the Tribulation. If anyone reading Revelation accepts the invitation of verse 17 and becomes a believer in Christ prior to the Tribulation, that person will experience the pretribulational Rapture of the saints (1 Thess. 4:13-18) rather than the plagues of the Tribulation (1 Thess. 5:1-3). Therefore, the warning of Revelation 22:18 applies only to unbelievers. This is not a warning to believers to stay saved or to be rewarded for their perseverance.”</a:t>
            </a:r>
          </a:p>
        </p:txBody>
      </p:sp>
      <p:sp>
        <p:nvSpPr>
          <p:cNvPr id="10244" name="TextBox 3"/>
          <p:cNvSpPr txBox="1">
            <a:spLocks noChangeArrowheads="1"/>
          </p:cNvSpPr>
          <p:nvPr/>
        </p:nvSpPr>
        <p:spPr bwMode="auto">
          <a:xfrm>
            <a:off x="1190625" y="6359525"/>
            <a:ext cx="676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Dennis </a:t>
            </a:r>
            <a:r>
              <a:rPr lang="en-US" alt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Rokser</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897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3048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2895600" cy="951210"/>
          </a:xfrm>
        </p:spPr>
        <p:txBody>
          <a:bodyPr/>
          <a:lstStyle/>
          <a:p>
            <a:pPr algn="ctr">
              <a:defRPr/>
            </a:pPr>
            <a:r>
              <a:rPr lang="en-US" sz="3600" dirty="0">
                <a:effectLst>
                  <a:outerShdw blurRad="38100" dist="38100" dir="2700000" algn="tl">
                    <a:srgbClr val="000000">
                      <a:alpha val="43137"/>
                    </a:srgbClr>
                  </a:outerShdw>
                </a:effectLst>
                <a:cs typeface="Calibri" panose="020F0502020204030204" pitchFamily="34" charset="0"/>
              </a:rPr>
              <a:t>Dennis </a:t>
            </a:r>
            <a:r>
              <a:rPr lang="en-US" sz="3600" dirty="0" err="1">
                <a:effectLst>
                  <a:outerShdw blurRad="38100" dist="38100" dir="2700000" algn="tl">
                    <a:srgbClr val="000000">
                      <a:alpha val="43137"/>
                    </a:srgbClr>
                  </a:outerShdw>
                </a:effectLst>
                <a:cs typeface="Calibri" panose="020F0502020204030204" pitchFamily="34" charset="0"/>
              </a:rPr>
              <a:t>Rokser</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0" y="1371600"/>
            <a:ext cx="9144000" cy="4572000"/>
          </a:xfrm>
        </p:spPr>
        <p:txBody>
          <a:bodyPr/>
          <a:lstStyle/>
          <a:p>
            <a:pPr marL="0" indent="0" algn="just">
              <a:buNone/>
              <a:defRPr/>
            </a:pPr>
            <a:r>
              <a:rPr lang="en-US" dirty="0">
                <a:effectLst>
                  <a:outerShdw blurRad="38100" dist="38100" dir="2700000" algn="tl">
                    <a:srgbClr val="000000">
                      <a:alpha val="43137"/>
                    </a:srgbClr>
                  </a:outerShdw>
                </a:effectLst>
              </a:rPr>
              <a:t>“Verses 18-19 follow with a grave warning to unbelievers who would add to or subtract from the words of this book. Either adding to or taking away from the Word of God is characteristic of unbelievers who cannot simply accept by faith what God says in His Word. When God speaks, the response of the believing heart is simply ‘Amen.’ But the unbeliever does not accept what God says at face value, and so he must change the Word to suit himself.”</a:t>
            </a:r>
          </a:p>
        </p:txBody>
      </p:sp>
      <p:sp>
        <p:nvSpPr>
          <p:cNvPr id="10244" name="TextBox 3"/>
          <p:cNvSpPr txBox="1">
            <a:spLocks noChangeArrowheads="1"/>
          </p:cNvSpPr>
          <p:nvPr/>
        </p:nvSpPr>
        <p:spPr bwMode="auto">
          <a:xfrm>
            <a:off x="1190625" y="6359525"/>
            <a:ext cx="676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Dennis </a:t>
            </a:r>
            <a:r>
              <a:rPr lang="en-US" alt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Rokser</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273</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659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the rest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their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own destruction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10873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348B-9558-4884-AC35-60BDD643D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his part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tree of life and from the holy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5709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DF1F4-0465-4060-8BD2-3F3784B105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20:6</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Blessed and holy is the one who has </a:t>
            </a:r>
            <a:r>
              <a:rPr lang="en-US" sz="3600" b="1" u="sng" dirty="0">
                <a:solidFill>
                  <a:srgbClr val="FFFFCC"/>
                </a:solidFill>
                <a:latin typeface="Calibri" panose="020F0502020204030204" pitchFamily="34" charset="0"/>
                <a:cs typeface="Calibri" panose="020F0502020204030204" pitchFamily="34" charset="0"/>
              </a:rPr>
              <a:t>a part</a:t>
            </a:r>
            <a:r>
              <a:rPr lang="en-US" sz="3600" dirty="0">
                <a:solidFill>
                  <a:srgbClr val="FFFFCC"/>
                </a:solidFill>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in the first resurrection; over these the second death has no power, but they will be priests of God and of Christ and will reign with Him for a thousand years.”</a:t>
            </a:r>
            <a:endParaRPr lang="en-US" alt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130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097541-4F55-49CC-A810-31F86027D0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24261"/>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for the cowardly and </a:t>
            </a:r>
            <a:r>
              <a:rPr lang="en-US" sz="3600" baseline="300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unbelieving and abominable and murderers and immoral persons and sorcerers and idolaters and all liars, </a:t>
            </a:r>
            <a:r>
              <a:rPr lang="en-US" sz="3600" b="1" u="sng" dirty="0">
                <a:solidFill>
                  <a:srgbClr val="FFFFCC"/>
                </a:solidFill>
                <a:latin typeface="Calibri" panose="020F0502020204030204" pitchFamily="34" charset="0"/>
                <a:cs typeface="Calibri" panose="020F0502020204030204" pitchFamily="34" charset="0"/>
              </a:rPr>
              <a:t>their part</a:t>
            </a:r>
            <a:r>
              <a:rPr lang="en-US" sz="3600" dirty="0">
                <a:solidFill>
                  <a:srgbClr val="FFFFCC"/>
                </a:solidFill>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will be</a:t>
            </a:r>
            <a:r>
              <a:rPr lang="en-US" sz="3600" dirty="0">
                <a:latin typeface="Calibri" panose="020F0502020204030204" pitchFamily="34" charset="0"/>
                <a:cs typeface="Calibri" panose="020F0502020204030204" pitchFamily="34" charset="0"/>
              </a:rPr>
              <a:t> 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837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348B-9558-4884-AC35-60BDD643D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his part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tree of life and from the holy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5287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63CB6-F7A7-47F6-BF17-FB870FC9E3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9426" y="137160"/>
            <a:ext cx="5445149" cy="6583680"/>
          </a:xfrm>
          <a:prstGeom prst="rect">
            <a:avLst/>
          </a:prstGeom>
        </p:spPr>
      </p:pic>
    </p:spTree>
    <p:extLst>
      <p:ext uri="{BB962C8B-B14F-4D97-AF65-F5344CB8AC3E}">
        <p14:creationId xmlns:p14="http://schemas.microsoft.com/office/powerpoint/2010/main" val="26625644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223" y="1662536"/>
            <a:ext cx="4932271" cy="4823631"/>
          </a:xfrm>
          <a:prstGeom prst="rect">
            <a:avLst/>
          </a:prstGeom>
        </p:spPr>
      </p:pic>
      <p:sp>
        <p:nvSpPr>
          <p:cNvPr id="91138" name="Rectangle 2"/>
          <p:cNvSpPr>
            <a:spLocks noGrp="1" noChangeArrowheads="1"/>
          </p:cNvSpPr>
          <p:nvPr>
            <p:ph type="title"/>
          </p:nvPr>
        </p:nvSpPr>
        <p:spPr>
          <a:xfrm>
            <a:off x="914400" y="304800"/>
            <a:ext cx="7315200" cy="1441450"/>
          </a:xfrm>
        </p:spPr>
        <p:txBody>
          <a:bodyPr/>
          <a:lstStyle/>
          <a:p>
            <a:pPr algn="ctr"/>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50028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715" y="228600"/>
            <a:ext cx="3466570" cy="951209"/>
          </a:xfrm>
        </p:spPr>
        <p:txBody>
          <a:bodyPr/>
          <a:lstStyle/>
          <a:p>
            <a:pPr algn="ctr">
              <a:defRPr/>
            </a:pPr>
            <a:r>
              <a:rPr lang="en-US" sz="3600" dirty="0">
                <a:solidFill>
                  <a:srgbClr val="00FFFF"/>
                </a:solidFill>
                <a:effectLst>
                  <a:outerShdw blurRad="38100" dist="38100" dir="2700000" algn="tl">
                    <a:srgbClr val="000000">
                      <a:alpha val="43137"/>
                    </a:srgbClr>
                  </a:outerShdw>
                </a:effectLst>
              </a:rPr>
              <a:t>Dennis </a:t>
            </a:r>
            <a:r>
              <a:rPr lang="en-US" sz="3600" dirty="0" err="1">
                <a:solidFill>
                  <a:srgbClr val="00FFFF"/>
                </a:solidFill>
                <a:effectLst>
                  <a:outerShdw blurRad="38100" dist="38100" dir="2700000" algn="tl">
                    <a:srgbClr val="000000">
                      <a:alpha val="43137"/>
                    </a:srgbClr>
                  </a:outerShdw>
                </a:effectLst>
              </a:rPr>
              <a:t>Rokser</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1712267"/>
            <a:ext cx="9144000" cy="4114800"/>
          </a:xfrm>
        </p:spPr>
        <p:txBody>
          <a:bodyPr/>
          <a:lstStyle/>
          <a:p>
            <a:pPr marL="0" indent="0" algn="just">
              <a:buNone/>
              <a:defRPr/>
            </a:pPr>
            <a:r>
              <a:rPr lang="en-US" sz="3600" dirty="0">
                <a:effectLst>
                  <a:outerShdw blurRad="38100" dist="38100" dir="2700000" algn="tl">
                    <a:srgbClr val="000000">
                      <a:alpha val="43137"/>
                    </a:srgbClr>
                  </a:outerShdw>
                </a:effectLst>
              </a:rPr>
              <a:t>“</a:t>
            </a:r>
            <a:r>
              <a:rPr lang="en-US" sz="3600" dirty="0">
                <a:effectLst/>
              </a:rPr>
              <a:t>A common characteristic of cults and religions that profess to be ‘Christian’ is that they invariably add other books, creeds, council decisions, or ‘inspired’ writings of their founder or leaders to the Bible, and they put these on a par with God’s Word</a:t>
            </a:r>
            <a:r>
              <a:rPr lang="en-US" sz="3600" dirty="0">
                <a:effectLst>
                  <a:outerShdw blurRad="38100" dist="38100" dir="2700000" algn="tl">
                    <a:srgbClr val="000000">
                      <a:alpha val="43137"/>
                    </a:srgbClr>
                  </a:outerShdw>
                </a:effectLst>
              </a:rPr>
              <a:t>.”</a:t>
            </a:r>
          </a:p>
        </p:txBody>
      </p:sp>
      <p:sp>
        <p:nvSpPr>
          <p:cNvPr id="10244" name="TextBox 3"/>
          <p:cNvSpPr txBox="1">
            <a:spLocks noChangeArrowheads="1"/>
          </p:cNvSpPr>
          <p:nvPr/>
        </p:nvSpPr>
        <p:spPr bwMode="auto">
          <a:xfrm>
            <a:off x="1190625" y="6359525"/>
            <a:ext cx="676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Dennis </a:t>
            </a:r>
            <a:r>
              <a:rPr lang="en-US" alt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Rokser</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196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85801" y="11430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baseline="30000" dirty="0">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brethren immediately sent Paul and Silas away by night to Berea, and when they arrived, they went into the synagogue of the Jews. </a:t>
            </a:r>
            <a:r>
              <a:rPr lang="en-US" b="1" baseline="30000" dirty="0">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103503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92881"/>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5:21</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examine everything carefully; hold fast to that which is good.”</a:t>
            </a:r>
          </a:p>
        </p:txBody>
      </p:sp>
      <p:pic>
        <p:nvPicPr>
          <p:cNvPr id="4" name="Picture 3">
            <a:extLst>
              <a:ext uri="{FF2B5EF4-FFF2-40B4-BE49-F238E27FC236}">
                <a16:creationId xmlns:a16="http://schemas.microsoft.com/office/drawing/2014/main" id="{60C60938-2790-4707-AF5A-EA87B39CFF6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602231"/>
            <a:ext cx="2093288" cy="2286000"/>
          </a:xfrm>
          <a:prstGeom prst="ellipse">
            <a:avLst/>
          </a:prstGeom>
        </p:spPr>
      </p:pic>
    </p:spTree>
    <p:extLst>
      <p:ext uri="{BB962C8B-B14F-4D97-AF65-F5344CB8AC3E}">
        <p14:creationId xmlns:p14="http://schemas.microsoft.com/office/powerpoint/2010/main" val="40875733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and your toil and perseverance, and that you cannot tolerate evil men, and you put to the test those who call themselves apostles, and they are not, and you found them to be false</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001960" y="3631763"/>
            <a:ext cx="1140079" cy="1245037"/>
          </a:xfrm>
          <a:prstGeom prst="ellipse">
            <a:avLst/>
          </a:prstGeom>
        </p:spPr>
      </p:pic>
    </p:spTree>
    <p:extLst>
      <p:ext uri="{BB962C8B-B14F-4D97-AF65-F5344CB8AC3E}">
        <p14:creationId xmlns:p14="http://schemas.microsoft.com/office/powerpoint/2010/main" val="17232491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11430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2400"/>
              </a:spcAft>
              <a:defRPr/>
            </a:pPr>
            <a:r>
              <a:rPr lang="en-US" i="1" dirty="0">
                <a:effectLst>
                  <a:outerShdw blurRad="38100" dist="38100" dir="2700000" algn="tl">
                    <a:srgbClr val="000000">
                      <a:alpha val="43137"/>
                    </a:srgbClr>
                  </a:outerShdw>
                </a:effectLst>
              </a:rPr>
              <a:t>Solus Christus </a:t>
            </a:r>
            <a:r>
              <a:rPr lang="en-US" dirty="0">
                <a:effectLst>
                  <a:outerShdw blurRad="38100" dist="38100" dir="2700000" algn="tl">
                    <a:srgbClr val="000000">
                      <a:alpha val="43137"/>
                    </a:srgbClr>
                  </a:outerShdw>
                </a:effectLst>
              </a:rPr>
              <a:t>– Christ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Fide </a:t>
            </a:r>
            <a:r>
              <a:rPr lang="en-US" dirty="0">
                <a:effectLst>
                  <a:outerShdw blurRad="38100" dist="38100" dir="2700000" algn="tl">
                    <a:srgbClr val="000000">
                      <a:alpha val="43137"/>
                    </a:srgbClr>
                  </a:outerShdw>
                </a:effectLst>
              </a:rPr>
              <a:t>– faith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Gratia </a:t>
            </a:r>
            <a:r>
              <a:rPr lang="en-US" dirty="0">
                <a:effectLst>
                  <a:outerShdw blurRad="38100" dist="38100" dir="2700000" algn="tl">
                    <a:srgbClr val="000000">
                      <a:alpha val="43137"/>
                    </a:srgbClr>
                  </a:outerShdw>
                </a:effectLst>
              </a:rPr>
              <a:t>– grace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Scriptura </a:t>
            </a:r>
            <a:r>
              <a:rPr lang="en-US" dirty="0">
                <a:effectLst>
                  <a:outerShdw blurRad="38100" dist="38100" dir="2700000" algn="tl">
                    <a:srgbClr val="000000">
                      <a:alpha val="43137"/>
                    </a:srgbClr>
                  </a:outerShdw>
                </a:effectLst>
              </a:rPr>
              <a:t>– Scripture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Soli Deo Gloria </a:t>
            </a:r>
            <a:r>
              <a:rPr lang="en-US" dirty="0">
                <a:effectLst>
                  <a:outerShdw blurRad="38100" dist="38100" dir="2700000" algn="tl">
                    <a:srgbClr val="000000">
                      <a:alpha val="43137"/>
                    </a:srgbClr>
                  </a:outerShdw>
                </a:effectLst>
              </a:rPr>
              <a:t>– 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9812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5B0659-DF4C-43DF-B76B-FDD6B3D8604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100" y="1600200"/>
            <a:ext cx="5600700" cy="4277919"/>
          </a:xfrm>
          <a:prstGeom prst="rect">
            <a:avLst/>
          </a:prstGeom>
          <a:noFill/>
          <a:ln w="38100">
            <a:solidFill>
              <a:schemeClr val="bg1"/>
            </a:solidFill>
            <a:miter lim="800000"/>
            <a:headEnd/>
            <a:tailEnd/>
          </a:ln>
        </p:spPr>
      </p:pic>
      <p:sp>
        <p:nvSpPr>
          <p:cNvPr id="44034" name="Rectangle 2"/>
          <p:cNvSpPr>
            <a:spLocks noGrp="1" noChangeArrowheads="1"/>
          </p:cNvSpPr>
          <p:nvPr>
            <p:ph type="title"/>
          </p:nvPr>
        </p:nvSpPr>
        <p:spPr>
          <a:xfrm>
            <a:off x="800100" y="228600"/>
            <a:ext cx="7543800" cy="742950"/>
          </a:xfrm>
        </p:spPr>
        <p:txBody>
          <a:bodyPr/>
          <a:lstStyle/>
          <a:p>
            <a:pPr algn="ctr" eaLnBrk="1" hangingPunct="1"/>
            <a:r>
              <a:rPr lang="en-US" sz="4000" dirty="0">
                <a:effectLst>
                  <a:outerShdw blurRad="38100" dist="38100" dir="2700000" algn="tl">
                    <a:srgbClr val="000000">
                      <a:alpha val="43137"/>
                    </a:srgbClr>
                  </a:outerShdw>
                </a:effectLst>
              </a:rPr>
              <a:t>Complication of the Simple</a:t>
            </a:r>
          </a:p>
        </p:txBody>
      </p:sp>
      <p:sp>
        <p:nvSpPr>
          <p:cNvPr id="16387" name="Rectangle 3"/>
          <p:cNvSpPr>
            <a:spLocks noGrp="1" noChangeArrowheads="1"/>
          </p:cNvSpPr>
          <p:nvPr>
            <p:ph type="body" idx="1"/>
          </p:nvPr>
        </p:nvSpPr>
        <p:spPr>
          <a:xfrm>
            <a:off x="800100" y="1600200"/>
            <a:ext cx="5600700" cy="1600200"/>
          </a:xfrm>
          <a:noFill/>
          <a:ln w="28575">
            <a:noFill/>
            <a:miter lim="800000"/>
            <a:headEnd/>
            <a:tailEnd/>
          </a:ln>
          <a:effectLst/>
        </p:spPr>
        <p:txBody>
          <a:bodyPr vert="horz" wrap="square" lIns="68580" tIns="34290" rIns="68580" bIns="34290" numCol="1" anchor="t" anchorCtr="0" compatLnSpc="1">
            <a:prstTxWarp prst="textNoShape">
              <a:avLst/>
            </a:prstTxWarp>
          </a:bodyPr>
          <a:lstStyle/>
          <a:p>
            <a:pPr marL="0" indent="0" algn="ctr" eaLnBrk="1" hangingPunct="1">
              <a:lnSpc>
                <a:spcPct val="90000"/>
              </a:lnSpc>
              <a:buNone/>
            </a:pP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Cor. 11:3</a:t>
            </a:r>
          </a:p>
          <a:p>
            <a:pPr marL="0" indent="0" algn="just" eaLnBrk="1" hangingPunct="1">
              <a:lnSpc>
                <a:spcPct val="90000"/>
              </a:lnSpc>
              <a:buNone/>
            </a:pPr>
            <a:r>
              <a:rPr lang="en-US" dirty="0">
                <a:effectLst>
                  <a:outerShdw blurRad="38100" dist="38100" dir="2700000" algn="tl">
                    <a:srgbClr val="000000">
                      <a:alpha val="43137"/>
                    </a:srgbClr>
                  </a:outerShdw>
                </a:effectLst>
              </a:rPr>
              <a:t>“But I fear, lest somehow, as the </a:t>
            </a:r>
            <a:r>
              <a:rPr lang="en-US" b="1" i="1" u="sng" dirty="0">
                <a:solidFill>
                  <a:srgbClr val="FFFFCC"/>
                </a:solidFill>
                <a:effectLst>
                  <a:outerShdw blurRad="38100" dist="38100" dir="2700000" algn="tl">
                    <a:srgbClr val="000000">
                      <a:alpha val="43137"/>
                    </a:srgbClr>
                  </a:outerShdw>
                </a:effectLst>
              </a:rPr>
              <a:t>serpent</a:t>
            </a:r>
            <a:r>
              <a:rPr lang="en-US" dirty="0">
                <a:solidFill>
                  <a:schemeClr val="bg2"/>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deceived Eve by his craftiness, so your minds may be corrupted by from the </a:t>
            </a:r>
            <a:r>
              <a:rPr lang="en-US" b="1" i="1" u="sng" dirty="0">
                <a:solidFill>
                  <a:srgbClr val="FFFFCC"/>
                </a:solidFill>
                <a:effectLst>
                  <a:outerShdw blurRad="38100" dist="38100" dir="2700000" algn="tl">
                    <a:srgbClr val="000000">
                      <a:alpha val="43137"/>
                    </a:srgbClr>
                  </a:outerShdw>
                </a:effectLst>
              </a:rPr>
              <a:t>simplicity</a:t>
            </a:r>
            <a:r>
              <a:rPr lang="en-US" dirty="0">
                <a:effectLst>
                  <a:outerShdw blurRad="38100" dist="38100" dir="2700000" algn="tl">
                    <a:srgbClr val="000000">
                      <a:alpha val="43137"/>
                    </a:srgbClr>
                  </a:outerShdw>
                </a:effectLst>
              </a:rPr>
              <a:t> that is in Christ.” (Italics mine)</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514600"/>
            <a:ext cx="188595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733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2:16-17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16</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God commanded the man, saying,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you may eat </a:t>
            </a:r>
            <a:r>
              <a:rPr lang="en-US" sz="3600" b="1" u="sng" dirty="0">
                <a:solidFill>
                  <a:srgbClr val="FFFFCC"/>
                </a:solidFill>
                <a:effectLst>
                  <a:outerShdw blurRad="38100" dist="38100" dir="2700000" algn="tl">
                    <a:srgbClr val="000000">
                      <a:alpha val="43137"/>
                    </a:srgbClr>
                  </a:outerShdw>
                </a:effectLst>
              </a:rPr>
              <a:t>freely</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35389770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21485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Amen. Come, Lord Jesus. The grace of the Lord Jesus be with all.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19062792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quickly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Amen. Come, Lord Jesus. The grace of the Lord Jesus be with all.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27092267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5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F1E1A6-AAC4-4D81-997E-8551932A6197}"/>
              </a:ext>
            </a:extLst>
          </p:cNvPr>
          <p:cNvGraphicFramePr>
            <a:graphicFrameLocks noGrp="1"/>
          </p:cNvGraphicFramePr>
          <p:nvPr/>
        </p:nvGraphicFramePr>
        <p:xfrm>
          <a:off x="257175" y="60969"/>
          <a:ext cx="8629650" cy="6736062"/>
        </p:xfrm>
        <a:graphic>
          <a:graphicData uri="http://schemas.openxmlformats.org/drawingml/2006/table">
            <a:tbl>
              <a:tblPr firstRow="1" bandRow="1">
                <a:tableStyleId>{073A0DAA-6AF3-43AB-8588-CEC1D06C72B9}</a:tableStyleId>
              </a:tblPr>
              <a:tblGrid>
                <a:gridCol w="1543050">
                  <a:extLst>
                    <a:ext uri="{9D8B030D-6E8A-4147-A177-3AD203B41FA5}">
                      <a16:colId xmlns:a16="http://schemas.microsoft.com/office/drawing/2014/main" val="693548043"/>
                    </a:ext>
                  </a:extLst>
                </a:gridCol>
                <a:gridCol w="7086600">
                  <a:extLst>
                    <a:ext uri="{9D8B030D-6E8A-4147-A177-3AD203B41FA5}">
                      <a16:colId xmlns:a16="http://schemas.microsoft.com/office/drawing/2014/main" val="676529059"/>
                    </a:ext>
                  </a:extLst>
                </a:gridCol>
              </a:tblGrid>
              <a:tr h="914400">
                <a:tc gridSpan="2">
                  <a:txBody>
                    <a:bodyPr/>
                    <a:lstStyle/>
                    <a:p>
                      <a:pPr marL="0" indent="0" algn="ctr" rtl="0" eaLnBrk="0" fontAlgn="base" hangingPunct="0">
                        <a:lnSpc>
                          <a:spcPct val="100000"/>
                        </a:lnSpc>
                        <a:spcBef>
                          <a:spcPct val="0"/>
                        </a:spcBef>
                        <a:spcAft>
                          <a:spcPct val="0"/>
                        </a:spcAft>
                        <a:buFontTx/>
                        <a:buNone/>
                      </a:pPr>
                      <a:r>
                        <a:rPr lang="en-US" sz="3600" b="0" noProof="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“TIME-TEXTS” IN REVELATION</a:t>
                      </a:r>
                    </a:p>
                    <a:p>
                      <a:pPr marL="0" indent="0" algn="ctr" rtl="0" eaLnBrk="0" fontAlgn="base" hangingPunct="0">
                        <a:lnSpc>
                          <a:spcPct val="100000"/>
                        </a:lnSpc>
                        <a:spcBef>
                          <a:spcPct val="0"/>
                        </a:spcBef>
                        <a:spcAft>
                          <a:spcPct val="0"/>
                        </a:spcAft>
                        <a:buFontTx/>
                        <a:buNone/>
                      </a:pPr>
                      <a:r>
                        <a:rPr lang="en-US" sz="2000" b="0" noProof="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R.C. Sproul, The Last Days According to Jesus, p.139</a:t>
                      </a:r>
                      <a:endParaRPr lang="en-US" altLang="en-US" sz="2000" b="0" noProof="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tc>
                <a:tc hMerge="1">
                  <a:txBody>
                    <a:bodyPr/>
                    <a:lstStyle/>
                    <a:p>
                      <a:pPr marL="0" indent="0" algn="ctr" rtl="0" eaLnBrk="0" fontAlgn="base" hangingPunct="0">
                        <a:lnSpc>
                          <a:spcPct val="100000"/>
                        </a:lnSpc>
                        <a:spcBef>
                          <a:spcPct val="0"/>
                        </a:spcBef>
                        <a:spcAft>
                          <a:spcPct val="0"/>
                        </a:spcAft>
                        <a:buFontTx/>
                        <a:buNone/>
                      </a:pPr>
                      <a:endParaRPr lang="en-US" altLang="en-US" sz="200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72506135"/>
                  </a:ext>
                </a:extLst>
              </a:tr>
              <a:tr h="32004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SHORTLY, QUICKLY</a:t>
                      </a:r>
                      <a:r>
                        <a:rPr kumimoji="0" lang="en-US" sz="2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TACOS”</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5767282"/>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…Things which must shortly take place</a:t>
                      </a:r>
                    </a:p>
                  </a:txBody>
                  <a:tcPr marT="45719" marB="45719" horzOverflow="overflow"/>
                </a:tc>
                <a:extLst>
                  <a:ext uri="{0D108BD9-81ED-4DB2-BD59-A6C34878D82A}">
                    <a16:rowId xmlns:a16="http://schemas.microsoft.com/office/drawing/2014/main" val="671669581"/>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2:16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Repent, or else I will come to you quickly.</a:t>
                      </a:r>
                    </a:p>
                  </a:txBody>
                  <a:tcPr marT="45719" marB="45719" horzOverflow="overflow"/>
                </a:tc>
                <a:extLst>
                  <a:ext uri="{0D108BD9-81ED-4DB2-BD59-A6C34878D82A}">
                    <a16:rowId xmlns:a16="http://schemas.microsoft.com/office/drawing/2014/main" val="114569575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come quickly!</a:t>
                      </a:r>
                    </a:p>
                  </a:txBody>
                  <a:tcPr marT="45719" marB="45719" horzOverflow="overflow"/>
                </a:tc>
                <a:extLst>
                  <a:ext uri="{0D108BD9-81ED-4DB2-BD59-A6C34878D82A}">
                    <a16:rowId xmlns:a16="http://schemas.microsoft.com/office/drawing/2014/main" val="291402366"/>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…Which must shortly take place.</a:t>
                      </a:r>
                    </a:p>
                  </a:txBody>
                  <a:tcPr marT="45719" marB="45719" horzOverflow="overflow"/>
                </a:tc>
                <a:extLst>
                  <a:ext uri="{0D108BD9-81ED-4DB2-BD59-A6C34878D82A}">
                    <a16:rowId xmlns:a16="http://schemas.microsoft.com/office/drawing/2014/main" val="868546251"/>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22:7</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come quickly!</a:t>
                      </a:r>
                    </a:p>
                  </a:txBody>
                  <a:tcPr marT="45719" marB="45719" horzOverflow="overflow"/>
                </a:tc>
                <a:extLst>
                  <a:ext uri="{0D108BD9-81ED-4DB2-BD59-A6C34878D82A}">
                    <a16:rowId xmlns:a16="http://schemas.microsoft.com/office/drawing/2014/main" val="31905764"/>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22:12</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Behold, I am coming quickly!</a:t>
                      </a:r>
                    </a:p>
                  </a:txBody>
                  <a:tcPr marT="45719" marB="45719" horzOverflow="overflow"/>
                </a:tc>
                <a:extLst>
                  <a:ext uri="{0D108BD9-81ED-4DB2-BD59-A6C34878D82A}">
                    <a16:rowId xmlns:a16="http://schemas.microsoft.com/office/drawing/2014/main" val="3420923367"/>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22:20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Surely, I am coming quickly!</a:t>
                      </a:r>
                    </a:p>
                  </a:txBody>
                  <a:tcPr marT="45719" marB="45719" horzOverflow="overflow"/>
                </a:tc>
                <a:extLst>
                  <a:ext uri="{0D108BD9-81ED-4DB2-BD59-A6C34878D82A}">
                    <a16:rowId xmlns:a16="http://schemas.microsoft.com/office/drawing/2014/main" val="107307765"/>
                  </a:ext>
                </a:extLst>
              </a:tr>
              <a:tr h="32004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NEAR, AT HAND</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ENGYS”</a:t>
                      </a: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6312682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1:3</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time is near.</a:t>
                      </a:r>
                    </a:p>
                  </a:txBody>
                  <a:tcPr marT="45719" marB="45719" horzOverflow="overflow"/>
                </a:tc>
                <a:extLst>
                  <a:ext uri="{0D108BD9-81ED-4DB2-BD59-A6C34878D82A}">
                    <a16:rowId xmlns:a16="http://schemas.microsoft.com/office/drawing/2014/main" val="3431781898"/>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time is at hand.</a:t>
                      </a:r>
                    </a:p>
                  </a:txBody>
                  <a:tcPr marT="45719" marB="45719" horzOverflow="overflow"/>
                </a:tc>
                <a:extLst>
                  <a:ext uri="{0D108BD9-81ED-4DB2-BD59-A6C34878D82A}">
                    <a16:rowId xmlns:a16="http://schemas.microsoft.com/office/drawing/2014/main" val="848364506"/>
                  </a:ext>
                </a:extLst>
              </a:tr>
              <a:tr h="32004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ABOUT TO, ON THE POINT OF</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MELLŌ”</a:t>
                      </a: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47053232"/>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1:19</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Write…the things that are about to take place.</a:t>
                      </a:r>
                    </a:p>
                  </a:txBody>
                  <a:tcPr marL="0" marR="0" marT="0" marB="0" horzOverflow="overflow"/>
                </a:tc>
                <a:extLst>
                  <a:ext uri="{0D108BD9-81ED-4DB2-BD59-A6C34878D82A}">
                    <a16:rowId xmlns:a16="http://schemas.microsoft.com/office/drawing/2014/main" val="2210550183"/>
                  </a:ext>
                </a:extLst>
              </a:tr>
              <a:tr h="32004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3:10</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hour of trial…is about to come upon the whole world.</a:t>
                      </a:r>
                    </a:p>
                  </a:txBody>
                  <a:tcPr marL="0" marR="0" marT="0" marB="0" horzOverflow="overflow"/>
                </a:tc>
                <a:extLst>
                  <a:ext uri="{0D108BD9-81ED-4DB2-BD59-A6C34878D82A}">
                    <a16:rowId xmlns:a16="http://schemas.microsoft.com/office/drawing/2014/main" val="1530404097"/>
                  </a:ext>
                </a:extLst>
              </a:tr>
            </a:tbl>
          </a:graphicData>
        </a:graphic>
      </p:graphicFrame>
    </p:spTree>
    <p:extLst>
      <p:ext uri="{BB962C8B-B14F-4D97-AF65-F5344CB8AC3E}">
        <p14:creationId xmlns:p14="http://schemas.microsoft.com/office/powerpoint/2010/main" val="2687677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2900" y="228599"/>
            <a:ext cx="8458200" cy="914401"/>
          </a:xfrm>
        </p:spPr>
        <p:txBody>
          <a:bodyPr/>
          <a:lstStyle/>
          <a:p>
            <a:pPr algn="ctr" eaLnBrk="1" hangingPunct="1"/>
            <a:r>
              <a:rPr lang="en-US" altLang="en-US" sz="3600" dirty="0">
                <a:effectLst>
                  <a:outerShdw blurRad="38100" dist="38100" dir="2700000" algn="tl">
                    <a:srgbClr val="000000">
                      <a:alpha val="43137"/>
                    </a:srgbClr>
                  </a:outerShdw>
                </a:effectLst>
              </a:rPr>
              <a:t>Chronological vs. Adverbial Use of </a:t>
            </a:r>
            <a:r>
              <a:rPr lang="en-US" altLang="en-US" sz="36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t>Tacos</a:t>
            </a:r>
            <a:endParaRPr lang="en-US" altLang="en-US" sz="32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DEE5B66A-1EC2-460D-B8AE-73F3730CBCF5}"/>
              </a:ext>
            </a:extLst>
          </p:cNvPr>
          <p:cNvSpPr>
            <a:spLocks noGrp="1" noChangeArrowheads="1"/>
          </p:cNvSpPr>
          <p:nvPr>
            <p:ph type="body" idx="1"/>
          </p:nvPr>
        </p:nvSpPr>
        <p:spPr>
          <a:xfrm>
            <a:off x="143830" y="1143001"/>
            <a:ext cx="8856341" cy="4343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 hope to come to you </a:t>
            </a:r>
            <a:r>
              <a:rPr lang="en-US" sz="2800" i="1" dirty="0">
                <a:effectLst>
                  <a:outerShdw blurRad="38100" dist="38100" dir="2700000" algn="tl">
                    <a:srgbClr val="000000">
                      <a:alpha val="43137"/>
                    </a:srgbClr>
                  </a:outerShdw>
                </a:effectLst>
              </a:rPr>
              <a:t>soon</a:t>
            </a:r>
            <a:r>
              <a:rPr lang="en-US" sz="2800" dirty="0">
                <a:effectLst>
                  <a:outerShdw blurRad="38100" dist="38100" dir="2700000" algn="tl">
                    <a:srgbClr val="000000">
                      <a:alpha val="43137"/>
                    </a:srgbClr>
                  </a:outerShdw>
                </a:effectLst>
              </a:rPr>
              <a:t>” (1 Tim 3:14) vs. “Leave Jerusalem </a:t>
            </a:r>
            <a:r>
              <a:rPr lang="en-US" sz="2800" i="1" dirty="0">
                <a:effectLst>
                  <a:outerShdw blurRad="38100" dist="38100" dir="2700000" algn="tl">
                    <a:srgbClr val="000000">
                      <a:alpha val="43137"/>
                    </a:srgbClr>
                  </a:outerShdw>
                </a:effectLst>
              </a:rPr>
              <a:t>quickly</a:t>
            </a:r>
            <a:r>
              <a:rPr lang="en-US" sz="2800" dirty="0">
                <a:effectLst>
                  <a:outerShdw blurRad="38100" dist="38100" dir="2700000" algn="tl">
                    <a:srgbClr val="000000">
                      <a:alpha val="43137"/>
                    </a:srgbClr>
                  </a:outerShdw>
                </a:effectLst>
              </a:rPr>
              <a:t>” (Acts 22:18)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LXX</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13:22: “Her fateful time also will </a:t>
            </a:r>
            <a:r>
              <a:rPr lang="en-US" sz="2800" i="1" dirty="0">
                <a:effectLst>
                  <a:outerShdw blurRad="38100" dist="38100" dir="2700000" algn="tl">
                    <a:srgbClr val="000000">
                      <a:alpha val="43137"/>
                    </a:srgbClr>
                  </a:outerShdw>
                </a:effectLst>
              </a:rPr>
              <a:t>soon </a:t>
            </a:r>
            <a:r>
              <a:rPr lang="en-US" sz="2800" dirty="0">
                <a:effectLst>
                  <a:outerShdw blurRad="38100" dist="38100" dir="2700000" algn="tl">
                    <a:srgbClr val="000000">
                      <a:alpha val="43137"/>
                    </a:srgbClr>
                  </a:outerShdw>
                </a:effectLst>
              </a:rPr>
              <a:t>come”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51:5: “My righteous is </a:t>
            </a:r>
            <a:r>
              <a:rPr lang="en-US" sz="2800" i="1" dirty="0">
                <a:effectLst>
                  <a:outerShdw blurRad="38100" dist="38100" dir="2700000" algn="tl">
                    <a:srgbClr val="000000">
                      <a:alpha val="43137"/>
                    </a:srgbClr>
                  </a:outerShdw>
                </a:effectLst>
              </a:rPr>
              <a:t>near</a:t>
            </a:r>
            <a:r>
              <a:rPr lang="en-US" sz="2800" dirty="0">
                <a:effectLst>
                  <a:outerShdw blurRad="38100" dist="38100" dir="2700000" algn="tl">
                    <a:srgbClr val="000000">
                      <a:alpha val="43137"/>
                    </a:srgbClr>
                  </a:outerShdw>
                </a:effectLst>
              </a:rPr>
              <a:t>, My salvation has gone forth, And my arms will judge the peoples; The coastlands will wait upon me, And on My arms they will trust.”</a:t>
            </a:r>
          </a:p>
        </p:txBody>
      </p:sp>
      <p:pic>
        <p:nvPicPr>
          <p:cNvPr id="53252" name="Picture 4" descr="Upon His Retur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2142" y="5151120"/>
            <a:ext cx="162659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2209800" y="6324600"/>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effectLst>
                  <a:outerShdw blurRad="38100" dist="38100" dir="2700000" algn="tl">
                    <a:srgbClr val="000000">
                      <a:alpha val="43137"/>
                    </a:srgbClr>
                  </a:outerShdw>
                </a:effectLst>
                <a:latin typeface="Calibri" panose="020F0502020204030204" pitchFamily="34" charset="0"/>
              </a:rPr>
              <a:t>Thomas Ice, </a:t>
            </a:r>
            <a:r>
              <a:rPr lang="en-US" altLang="en-US" sz="1800" i="1" dirty="0">
                <a:effectLst>
                  <a:outerShdw blurRad="38100" dist="38100" dir="2700000" algn="tl">
                    <a:srgbClr val="000000">
                      <a:alpha val="43137"/>
                    </a:srgbClr>
                  </a:outerShdw>
                </a:effectLst>
                <a:latin typeface="Calibri" panose="020F0502020204030204" pitchFamily="34" charset="0"/>
              </a:rPr>
              <a:t>End Times Controversy,</a:t>
            </a:r>
            <a:r>
              <a:rPr lang="en-US" altLang="en-US" sz="1800" dirty="0">
                <a:effectLst>
                  <a:outerShdw blurRad="38100" dist="38100" dir="2700000" algn="tl">
                    <a:srgbClr val="000000">
                      <a:alpha val="43137"/>
                    </a:srgbClr>
                  </a:outerShdw>
                </a:effectLst>
                <a:latin typeface="Calibri" panose="020F0502020204030204" pitchFamily="34" charset="0"/>
              </a:rPr>
              <a:t> pp.102-108</a:t>
            </a:r>
          </a:p>
        </p:txBody>
      </p:sp>
    </p:spTree>
    <p:extLst>
      <p:ext uri="{BB962C8B-B14F-4D97-AF65-F5344CB8AC3E}">
        <p14:creationId xmlns:p14="http://schemas.microsoft.com/office/powerpoint/2010/main" val="179357021"/>
      </p:ext>
    </p:extLst>
  </p:cSld>
  <p:clrMapOvr>
    <a:masterClrMapping/>
  </p:clrMapOvr>
  <mc:AlternateContent xmlns:mc="http://schemas.openxmlformats.org/markup-compatibility/2006" xmlns:p14="http://schemas.microsoft.com/office/powerpoint/2010/main">
    <mc:Choice Requires="p14">
      <p:transition p14:dur="0" advTm="116591"/>
    </mc:Choice>
    <mc:Fallback xmlns="">
      <p:transition advTm="11659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a:effectLst>
                  <a:outerShdw blurRad="38100" dist="38100" dir="2700000" algn="tl">
                    <a:srgbClr val="000000">
                      <a:alpha val="43137"/>
                    </a:srgbClr>
                  </a:outerShdw>
                </a:effectLst>
              </a:rPr>
              <a:t>Imminency</a:t>
            </a: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2743200"/>
          </a:xfrm>
        </p:spPr>
        <p:txBody>
          <a:bodyPr/>
          <a:lstStyle/>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Engys</a:t>
            </a:r>
            <a:r>
              <a:rPr lang="en-US" dirty="0">
                <a:effectLst>
                  <a:outerShdw blurRad="38100" dist="38100" dir="2700000" algn="tl">
                    <a:srgbClr val="000000">
                      <a:alpha val="43137"/>
                    </a:srgbClr>
                  </a:outerShdw>
                </a:effectLst>
              </a:rPr>
              <a:t>: “The Lord is </a:t>
            </a:r>
            <a:r>
              <a:rPr lang="en-US" i="1" dirty="0">
                <a:effectLst>
                  <a:outerShdw blurRad="38100" dist="38100" dir="2700000" algn="tl">
                    <a:srgbClr val="000000">
                      <a:alpha val="43137"/>
                    </a:srgbClr>
                  </a:outerShdw>
                </a:effectLst>
              </a:rPr>
              <a:t>near</a:t>
            </a:r>
            <a:r>
              <a:rPr lang="en-US" dirty="0">
                <a:effectLst>
                  <a:outerShdw blurRad="38100" dist="38100" dir="2700000" algn="tl">
                    <a:srgbClr val="000000">
                      <a:alpha val="43137"/>
                    </a:srgbClr>
                  </a:outerShdw>
                </a:effectLst>
              </a:rPr>
              <a:t>” (Phil 4:5)</a:t>
            </a:r>
          </a:p>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Mellō</a:t>
            </a:r>
            <a:r>
              <a:rPr lang="en-US" dirty="0">
                <a:effectLst>
                  <a:outerShdw blurRad="38100" dist="38100" dir="2700000" algn="tl">
                    <a:srgbClr val="000000">
                      <a:alpha val="43137"/>
                    </a:srgbClr>
                  </a:outerShdw>
                </a:effectLst>
              </a:rPr>
              <a:t>: “and one who will share in the glory to be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988" y="3048000"/>
            <a:ext cx="25480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Lord Jesus. The grace of the Lord Jesus be with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3660445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B984F-6CBE-4885-9F19-D530466BD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a:t>
            </a:r>
            <a:r>
              <a:rPr lang="en-US" altLang="en-US" sz="36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amēn</a:t>
            </a:r>
            <a:r>
              <a:rPr lang="en-US" altLang="en-US" sz="36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amēn</a:t>
            </a:r>
            <a:r>
              <a:rPr lang="en-US" alt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say to you, he who hears My word, and believes Him who sent Me, has eternal life, and does not come into judgment, but has passed out of death into life.”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732220" y="3894464"/>
              <a:ext cx="19440" cy="14400"/>
            </p14:xfrm>
          </p:contentPart>
        </mc:Choice>
        <mc:Fallback xmlns="">
          <p:pic>
            <p:nvPicPr>
              <p:cNvPr id="3" name="Ink 2"/>
              <p:cNvPicPr/>
              <p:nvPr/>
            </p:nvPicPr>
            <p:blipFill>
              <a:blip r:embed="rId4"/>
              <a:stretch>
                <a:fillRect/>
              </a:stretch>
            </p:blipFill>
            <p:spPr>
              <a:xfrm>
                <a:off x="9723940" y="3890864"/>
                <a:ext cx="31320" cy="26640"/>
              </a:xfrm>
              <a:prstGeom prst="rect">
                <a:avLst/>
              </a:prstGeom>
            </p:spPr>
          </p:pic>
        </mc:Fallback>
      </mc:AlternateContent>
    </p:spTree>
    <p:extLst>
      <p:ext uri="{BB962C8B-B14F-4D97-AF65-F5344CB8AC3E}">
        <p14:creationId xmlns:p14="http://schemas.microsoft.com/office/powerpoint/2010/main" val="9321734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Amen.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Lord Jesus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grace of the Lord Jesus be with all.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280654270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5397337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329431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9593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Amen. Come, Lord Jesus.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Jesus be with all.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9328739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118778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Amen. Come, Lord Jesus. The grace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Lord Jesus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with all.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34500851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08FFD-3088-4EFF-B4E9-5B4310AE3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22:20-21</a:t>
            </a:r>
          </a:p>
          <a:p>
            <a:pPr algn="just"/>
            <a:r>
              <a:rPr lang="en-US" altLang="en-US" sz="3600" kern="0" dirty="0">
                <a:effectLst>
                  <a:outerShdw blurRad="38100" dist="38100" dir="2700000" algn="tl">
                    <a:srgbClr val="000000">
                      <a:alpha val="43137"/>
                    </a:srgbClr>
                  </a:outerShdw>
                </a:effectLst>
                <a:latin typeface="+mn-lt"/>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testifies to these things says, ‘Yes, I am coming quickly.’ Amen. Come, Lord Jesus. The grace of the Lord Jesus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with 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Amen</a:t>
            </a:r>
            <a:r>
              <a:rPr lang="en-US" sz="3600" dirty="0">
                <a:effectLst>
                  <a:outerShdw blurRad="38100" dist="38100" dir="2700000" algn="tl">
                    <a:srgbClr val="000000">
                      <a:alpha val="43137"/>
                    </a:srgbClr>
                  </a:outerShdw>
                </a:effectLst>
                <a:latin typeface="+mn-lt"/>
                <a:cs typeface="Calibri" panose="020F0502020204030204" pitchFamily="34" charset="0"/>
              </a:rPr>
              <a:t>.”</a:t>
            </a:r>
            <a:endParaRPr lang="en-US" altLang="en-US" sz="3600" dirty="0">
              <a:effectLst>
                <a:outerShdw blurRad="38100" dist="38100" dir="2700000" algn="tl">
                  <a:srgbClr val="000000">
                    <a:alpha val="43137"/>
                  </a:srgbClr>
                </a:outerShdw>
              </a:effectLst>
              <a:latin typeface="+mn-lt"/>
              <a:cs typeface="Calibri" panose="020F0502020204030204" pitchFamily="34" charset="0"/>
            </a:endParaRPr>
          </a:p>
        </p:txBody>
      </p:sp>
    </p:spTree>
    <p:extLst>
      <p:ext uri="{BB962C8B-B14F-4D97-AF65-F5344CB8AC3E}">
        <p14:creationId xmlns:p14="http://schemas.microsoft.com/office/powerpoint/2010/main" val="416730716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71600" y="228600"/>
            <a:ext cx="6172200" cy="6858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Extent of the Atonement</a:t>
            </a:r>
          </a:p>
        </p:txBody>
      </p:sp>
      <p:sp>
        <p:nvSpPr>
          <p:cNvPr id="22531" name="Content Placeholder 2"/>
          <p:cNvSpPr>
            <a:spLocks noGrp="1"/>
          </p:cNvSpPr>
          <p:nvPr>
            <p:ph idx="1"/>
          </p:nvPr>
        </p:nvSpPr>
        <p:spPr>
          <a:xfrm>
            <a:off x="152400" y="1084154"/>
            <a:ext cx="7162800" cy="5621445"/>
          </a:xfrm>
        </p:spPr>
        <p:txBody>
          <a:bodyPr/>
          <a:lstStyle/>
          <a:p>
            <a:pPr marL="0" lvl="1" indent="0" eaLnBrk="1" hangingPunct="1">
              <a:spcBef>
                <a:spcPts val="0"/>
              </a:spcBef>
              <a:spcAft>
                <a:spcPts val="450"/>
              </a:spcAft>
              <a:buClr>
                <a:srgbClr val="00FFFF"/>
              </a:buClr>
              <a:buNone/>
              <a:defRPr/>
            </a:pPr>
            <a:r>
              <a:rPr lang="en-US" altLang="en-US" dirty="0">
                <a:effectLst>
                  <a:outerShdw blurRad="38100" dist="38100" dir="2700000" algn="tl">
                    <a:srgbClr val="000000">
                      <a:alpha val="43137"/>
                    </a:srgbClr>
                  </a:outerShdw>
                </a:effectLst>
              </a:rPr>
              <a:t>Unlimited</a:t>
            </a:r>
          </a:p>
          <a:p>
            <a:pPr marL="685800" lvl="1" indent="-339329" eaLnBrk="1" hangingPunct="1">
              <a:spcBef>
                <a:spcPts val="0"/>
              </a:spcBef>
              <a:spcAft>
                <a:spcPts val="900"/>
              </a:spcAft>
              <a:buClr>
                <a:srgbClr val="FF66FF"/>
              </a:buClr>
              <a:defRPr/>
            </a:pPr>
            <a:r>
              <a:rPr lang="en-US" altLang="en-US" dirty="0">
                <a:effectLst>
                  <a:outerShdw blurRad="38100" dist="38100" dir="2700000" algn="tl">
                    <a:srgbClr val="000000">
                      <a:alpha val="43137"/>
                    </a:srgbClr>
                  </a:outerShdw>
                </a:effectLst>
              </a:rPr>
              <a:t>Biblical support</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John 1:29; 3:16-17; 4:42; 6:51; 12:32, 47</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Acts 17:30</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2 Cor 5:19</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1 Tim. 2:4, 6; </a:t>
            </a:r>
            <a:r>
              <a:rPr lang="en-US" altLang="en-US" sz="2700" b="1" u="sng" dirty="0">
                <a:solidFill>
                  <a:srgbClr val="FFFFCC"/>
                </a:solidFill>
                <a:effectLst>
                  <a:outerShdw blurRad="38100" dist="38100" dir="2700000" algn="tl">
                    <a:srgbClr val="000000">
                      <a:alpha val="43137"/>
                    </a:srgbClr>
                  </a:outerShdw>
                </a:effectLst>
              </a:rPr>
              <a:t>4:10</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Titus 2:11</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Heb. 2:9</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2 Pet. 2:1</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b="1" u="sng" dirty="0">
                <a:solidFill>
                  <a:srgbClr val="FFFFCC"/>
                </a:solidFill>
                <a:effectLst>
                  <a:outerShdw blurRad="38100" dist="38100" dir="2700000" algn="tl">
                    <a:srgbClr val="000000">
                      <a:alpha val="43137"/>
                    </a:srgbClr>
                  </a:outerShdw>
                </a:effectLst>
              </a:rPr>
              <a:t>1 John 2:2</a:t>
            </a:r>
            <a:r>
              <a:rPr lang="en-US" altLang="en-US" sz="2700" dirty="0">
                <a:effectLst>
                  <a:outerShdw blurRad="38100" dist="38100" dir="2700000" algn="tl">
                    <a:srgbClr val="000000">
                      <a:alpha val="43137"/>
                    </a:srgbClr>
                  </a:outerShdw>
                </a:effectLst>
              </a:rPr>
              <a:t>; 4:14</a:t>
            </a:r>
          </a:p>
          <a:p>
            <a:pPr marL="1028700" lvl="2" indent="-342900" eaLnBrk="1" hangingPunct="1">
              <a:spcBef>
                <a:spcPts val="0"/>
              </a:spcBef>
              <a:spcAft>
                <a:spcPts val="675"/>
              </a:spcAft>
              <a:buClr>
                <a:srgbClr val="00FFFF"/>
              </a:buClr>
              <a:buSzPct val="75000"/>
              <a:buFont typeface="Wingdings" panose="05000000000000000000" pitchFamily="2" charset="2"/>
              <a:buChar char="Ø"/>
              <a:defRPr/>
            </a:pPr>
            <a:r>
              <a:rPr lang="en-US" altLang="en-US" sz="2700" dirty="0">
                <a:effectLst>
                  <a:outerShdw blurRad="38100" dist="38100" dir="2700000" algn="tl">
                    <a:srgbClr val="000000">
                      <a:alpha val="43137"/>
                    </a:srgbClr>
                  </a:outerShdw>
                </a:effectLst>
              </a:rPr>
              <a:t>Rev. 5:9</a:t>
            </a:r>
          </a:p>
        </p:txBody>
      </p:sp>
      <p:pic>
        <p:nvPicPr>
          <p:cNvPr id="5" name="Picture 4">
            <a:extLst>
              <a:ext uri="{FF2B5EF4-FFF2-40B4-BE49-F238E27FC236}">
                <a16:creationId xmlns:a16="http://schemas.microsoft.com/office/drawing/2014/main" id="{1F08EA19-3A8D-417C-9164-E730059A4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7359" y="3276600"/>
            <a:ext cx="398648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55414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30693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224580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60213" y="1447800"/>
            <a:ext cx="5583387" cy="4876800"/>
          </a:xfrm>
        </p:spPr>
        <p:txBody>
          <a:bodyPr/>
          <a:lstStyle/>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Faithful Words (6a)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Christ’s Soon Coming (6b-7a)</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Blessing for Obedience (7b)</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Deserves Worship (8-9)</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Prophecy Unsealed (10)</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Destinies Fixed (11)</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Rewards Given (12-13)</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Redeemed Blessed (14-15)</a:t>
            </a:r>
          </a:p>
          <a:p>
            <a:pPr marL="571500" indent="-571500">
              <a:spcBef>
                <a:spcPts val="0"/>
              </a:spcBef>
              <a:spcAft>
                <a:spcPts val="1200"/>
              </a:spcAft>
              <a:buSzPct val="100000"/>
              <a:buFont typeface="+mj-lt"/>
              <a:buAutoNum type="alphaUcPeriod"/>
              <a:defRPr/>
            </a:pPr>
            <a:r>
              <a:rPr lang="en-US" sz="2800" dirty="0">
                <a:effectLst>
                  <a:outerShdw blurRad="38100" dist="38100" dir="2700000" algn="tl">
                    <a:srgbClr val="000000">
                      <a:alpha val="43137"/>
                    </a:srgbClr>
                  </a:outerShdw>
                </a:effectLst>
              </a:rPr>
              <a:t>God is Gracious (16-17)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034920"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Words of Comfort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22:6-17</a:t>
            </a:r>
          </a:p>
        </p:txBody>
      </p:sp>
      <p:pic>
        <p:nvPicPr>
          <p:cNvPr id="4" name="Picture 3">
            <a:extLst>
              <a:ext uri="{FF2B5EF4-FFF2-40B4-BE49-F238E27FC236}">
                <a16:creationId xmlns:a16="http://schemas.microsoft.com/office/drawing/2014/main" id="{B4990994-0C04-CA45-8319-3DC956E153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5612" y="2286000"/>
            <a:ext cx="3051188" cy="2286000"/>
          </a:xfrm>
          <a:prstGeom prst="rect">
            <a:avLst/>
          </a:prstGeom>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Comfort (22:6-17)</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Words of Warning (22:18-19)</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Words of Benediction (22:20-21)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Epilogue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22:6-21</a:t>
            </a:r>
          </a:p>
        </p:txBody>
      </p:sp>
      <p:pic>
        <p:nvPicPr>
          <p:cNvPr id="3" name="Picture 2">
            <a:extLst>
              <a:ext uri="{FF2B5EF4-FFF2-40B4-BE49-F238E27FC236}">
                <a16:creationId xmlns:a16="http://schemas.microsoft.com/office/drawing/2014/main" id="{DCC966A6-AEB4-F94D-AB4B-DFEB680EA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8933" y="4377642"/>
            <a:ext cx="2941865" cy="2204093"/>
          </a:xfrm>
          <a:prstGeom prst="rect">
            <a:avLst/>
          </a:prstGeom>
        </p:spPr>
      </p:pic>
    </p:spTree>
    <p:extLst>
      <p:ext uri="{BB962C8B-B14F-4D97-AF65-F5344CB8AC3E}">
        <p14:creationId xmlns:p14="http://schemas.microsoft.com/office/powerpoint/2010/main" val="195744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1827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30155</TotalTime>
  <Words>2546</Words>
  <Application>Microsoft Office PowerPoint</Application>
  <PresentationFormat>On-screen Show (4:3)</PresentationFormat>
  <Paragraphs>206</Paragraphs>
  <Slides>56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Lucida Blackletter</vt:lpstr>
      <vt:lpstr>Times New Roman</vt:lpstr>
      <vt:lpstr>Wingdings</vt:lpstr>
      <vt:lpstr>Azure</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Will the Rapture Take Place Relative to the Tribulation Period?</vt:lpstr>
      <vt:lpstr>PowerPoint Presentation</vt:lpstr>
      <vt:lpstr>Dennis Rokser</vt:lpstr>
      <vt:lpstr>Dennis Rokser</vt:lpstr>
      <vt:lpstr>PowerPoint Presentation</vt:lpstr>
      <vt:lpstr>PowerPoint Presentation</vt:lpstr>
      <vt:lpstr>PowerPoint Presentation</vt:lpstr>
      <vt:lpstr>PowerPoint Presentation</vt:lpstr>
      <vt:lpstr>PowerPoint Presentation</vt:lpstr>
      <vt:lpstr>PowerPoint Presentation</vt:lpstr>
      <vt:lpstr>Jerusalem Descending</vt:lpstr>
      <vt:lpstr>Dennis Rokser</vt:lpstr>
      <vt:lpstr>Test the Spirits</vt:lpstr>
      <vt:lpstr>PowerPoint Presentation</vt:lpstr>
      <vt:lpstr>PowerPoint Presentation</vt:lpstr>
      <vt:lpstr>PowerPoint Presentation</vt:lpstr>
      <vt:lpstr>PowerPoint Presentation</vt:lpstr>
      <vt:lpstr>The Five Solas (Alone or By Itself)</vt:lpstr>
      <vt:lpstr>Complication of the Simple</vt:lpstr>
      <vt:lpstr>PowerPoint Presentation</vt:lpstr>
      <vt:lpstr>PowerPoint Presentation</vt:lpstr>
      <vt:lpstr>PowerPoint Presentation</vt:lpstr>
      <vt:lpstr>PowerPoint Presentation</vt:lpstr>
      <vt:lpstr>PowerPoint Presentation</vt:lpstr>
      <vt:lpstr>Chronological vs. Adverbial Use of Tacos</vt:lpstr>
      <vt:lpstr>Imminency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Extent of the Atonement</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74-Revelation-22v11-17</dc:title>
  <dc:subject>Revelation</dc:subject>
  <dc:creator>A. Woods</dc:creator>
  <dc:description>Modified by Jim McGowan</dc:description>
  <cp:lastModifiedBy>Jim McGowan</cp:lastModifiedBy>
  <cp:revision>3425</cp:revision>
  <cp:lastPrinted>2019-01-24T17:00:53Z</cp:lastPrinted>
  <dcterms:created xsi:type="dcterms:W3CDTF">2009-03-17T12:21:13Z</dcterms:created>
  <dcterms:modified xsi:type="dcterms:W3CDTF">2020-03-22T13:01:57Z</dcterms:modified>
</cp:coreProperties>
</file>