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2094" r:id="rId2"/>
    <p:sldId id="7754" r:id="rId3"/>
    <p:sldId id="8090" r:id="rId4"/>
    <p:sldId id="8091" r:id="rId5"/>
    <p:sldId id="8089" r:id="rId6"/>
    <p:sldId id="8101" r:id="rId7"/>
    <p:sldId id="8093" r:id="rId8"/>
    <p:sldId id="8034" r:id="rId9"/>
    <p:sldId id="8215" r:id="rId10"/>
    <p:sldId id="8104" r:id="rId11"/>
    <p:sldId id="3977" r:id="rId12"/>
    <p:sldId id="8216" r:id="rId13"/>
    <p:sldId id="8094" r:id="rId14"/>
    <p:sldId id="8096" r:id="rId15"/>
    <p:sldId id="8244" r:id="rId16"/>
    <p:sldId id="8245" r:id="rId17"/>
    <p:sldId id="8105" r:id="rId18"/>
    <p:sldId id="6722" r:id="rId19"/>
    <p:sldId id="2040" r:id="rId20"/>
    <p:sldId id="7342" r:id="rId21"/>
    <p:sldId id="3082" r:id="rId22"/>
    <p:sldId id="8206" r:id="rId23"/>
    <p:sldId id="8185" r:id="rId24"/>
    <p:sldId id="8106" r:id="rId25"/>
    <p:sldId id="8001" r:id="rId26"/>
    <p:sldId id="8102" r:id="rId27"/>
    <p:sldId id="8103" r:id="rId28"/>
    <p:sldId id="8246" r:id="rId29"/>
    <p:sldId id="8207" r:id="rId30"/>
    <p:sldId id="8210" r:id="rId31"/>
    <p:sldId id="8107" r:id="rId32"/>
    <p:sldId id="8208" r:id="rId33"/>
    <p:sldId id="8209" r:id="rId34"/>
    <p:sldId id="3124" r:id="rId35"/>
    <p:sldId id="8211" r:id="rId36"/>
    <p:sldId id="8212" r:id="rId37"/>
    <p:sldId id="8213" r:id="rId38"/>
    <p:sldId id="7915" r:id="rId39"/>
    <p:sldId id="7907" r:id="rId40"/>
    <p:sldId id="2983" r:id="rId41"/>
    <p:sldId id="2984" r:id="rId42"/>
    <p:sldId id="5139" r:id="rId43"/>
    <p:sldId id="7655" r:id="rId44"/>
    <p:sldId id="8092" r:id="rId45"/>
    <p:sldId id="8221" r:id="rId46"/>
    <p:sldId id="8247" r:id="rId47"/>
  </p:sldIdLst>
  <p:sldSz cx="12192000" cy="6858000"/>
  <p:notesSz cx="7315200" cy="9601200"/>
  <p:custDataLst>
    <p:tags r:id="rId5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20"/>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8" d="100"/>
          <a:sy n="78" d="100"/>
        </p:scale>
        <p:origin x="3369"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013 - 6v1-15</a:t>
            </a:r>
          </a:p>
          <a:p>
            <a:pPr>
              <a:defRPr/>
            </a:pPr>
            <a:r>
              <a:rPr lang="en-US" sz="1600" dirty="0"/>
              <a:t>01-12-2022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1/12/22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282533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226504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296882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330862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159929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282429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6470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88923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1/12/22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78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the chariots go forth to actual geographical designations, as we shall see later, just so the mountains from whence they proceed are to be taken as representing a specific geographical locality. The mountains, in all probability, are Mount Zion and the Mount of Olives…Between these two mountains in Palestine [Israel] lies the Valley of Jehoshaphat, which is related in Scripture to the judgment of the nations.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76.</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96745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066800" y="1524000"/>
            <a:ext cx="52578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497" y="1600200"/>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50023"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678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1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8482" y="1885950"/>
            <a:ext cx="7296317"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1981200"/>
            <a:ext cx="3562517"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435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8482" y="1885950"/>
            <a:ext cx="7296317" cy="3086100"/>
          </a:xfrm>
        </p:spPr>
        <p:txBody>
          <a:bodyPr/>
          <a:lstStyle/>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1981200"/>
            <a:ext cx="3562517"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3664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8482" y="1885950"/>
            <a:ext cx="7296317"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1981200"/>
            <a:ext cx="3562517"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5792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four winds speak of divine judicial power exerted in judgment, carrying out the purposes of God. CF. Psalm 148:8; Jeremiah 49:36; Daniel 7:2; Revelation 7:1.</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78.</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pic>
        <p:nvPicPr>
          <p:cNvPr id="3" name="Picture 2">
            <a:extLst>
              <a:ext uri="{FF2B5EF4-FFF2-40B4-BE49-F238E27FC236}">
                <a16:creationId xmlns:a16="http://schemas.microsoft.com/office/drawing/2014/main" id="{FDEF4DFE-197D-4C90-A78E-3D58E6D406B9}"/>
              </a:ext>
            </a:extLst>
          </p:cNvPr>
          <p:cNvPicPr>
            <a:picLocks noChangeAspect="1"/>
          </p:cNvPicPr>
          <p:nvPr/>
        </p:nvPicPr>
        <p:blipFill rotWithShape="1">
          <a:blip r:embed="rId5"/>
          <a:srcRect l="17960" t="50470" r="23967"/>
          <a:stretch/>
        </p:blipFill>
        <p:spPr>
          <a:xfrm>
            <a:off x="3283527" y="3429000"/>
            <a:ext cx="5624946" cy="3200400"/>
          </a:xfrm>
          <a:prstGeom prst="rect">
            <a:avLst/>
          </a:prstGeom>
          <a:ln>
            <a:solidFill>
              <a:schemeClr val="tx1"/>
            </a:solidFill>
          </a:ln>
        </p:spPr>
      </p:pic>
    </p:spTree>
    <p:extLst>
      <p:ext uri="{BB962C8B-B14F-4D97-AF65-F5344CB8AC3E}">
        <p14:creationId xmlns:p14="http://schemas.microsoft.com/office/powerpoint/2010/main" val="322739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The land of Israel is in the center of the earth as far as God’s purposes for the world are concerned (cf. Deut. 32:8).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800" dirty="0" err="1">
                <a:effectLst>
                  <a:outerShdw blurRad="38100" dist="38100" dir="2700000" algn="tl">
                    <a:srgbClr val="000000">
                      <a:alpha val="43137"/>
                    </a:srgbClr>
                  </a:outerShdw>
                </a:effectLst>
                <a:cs typeface="Calibri" panose="020F0502020204030204" pitchFamily="34" charset="0"/>
              </a:rPr>
              <a:t>Tanachma</a:t>
            </a:r>
            <a:r>
              <a:rPr lang="en-US" sz="2800" dirty="0">
                <a:effectLst>
                  <a:outerShdw blurRad="38100" dist="38100" dir="2700000" algn="tl">
                    <a:srgbClr val="000000">
                      <a:alpha val="43137"/>
                    </a:srgbClr>
                  </a:outerShdw>
                </a:effectLst>
                <a:cs typeface="Calibri" panose="020F0502020204030204" pitchFamily="34" charset="0"/>
              </a:rPr>
              <a:t>, </a:t>
            </a:r>
            <a:r>
              <a:rPr lang="en-US" sz="2800" i="1" dirty="0" err="1">
                <a:effectLst>
                  <a:outerShdw blurRad="38100" dist="38100" dir="2700000" algn="tl">
                    <a:srgbClr val="000000">
                      <a:alpha val="43137"/>
                    </a:srgbClr>
                  </a:outerShdw>
                </a:effectLst>
                <a:cs typeface="Calibri" panose="020F0502020204030204" pitchFamily="34" charset="0"/>
              </a:rPr>
              <a:t>Qedoshim</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FA461FC7-DB4C-4ED5-9E2C-C6B27C05DD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pic>
        <p:nvPicPr>
          <p:cNvPr id="3" name="Picture 2">
            <a:extLst>
              <a:ext uri="{FF2B5EF4-FFF2-40B4-BE49-F238E27FC236}">
                <a16:creationId xmlns:a16="http://schemas.microsoft.com/office/drawing/2014/main" id="{9BB89B53-8291-429D-B30A-D9CB32AD2948}"/>
              </a:ext>
            </a:extLst>
          </p:cNvPr>
          <p:cNvPicPr>
            <a:picLocks noChangeAspect="1"/>
          </p:cNvPicPr>
          <p:nvPr/>
        </p:nvPicPr>
        <p:blipFill>
          <a:blip r:embed="rId3"/>
          <a:stretch>
            <a:fillRect/>
          </a:stretch>
        </p:blipFill>
        <p:spPr>
          <a:xfrm>
            <a:off x="10721434" y="179392"/>
            <a:ext cx="860966" cy="1097280"/>
          </a:xfrm>
          <a:prstGeom prst="rect">
            <a:avLst/>
          </a:prstGeom>
          <a:ln>
            <a:solidFill>
              <a:schemeClr val="tx1"/>
            </a:solidFill>
          </a:ln>
        </p:spPr>
      </p:pic>
    </p:spTree>
    <p:extLst>
      <p:ext uri="{BB962C8B-B14F-4D97-AF65-F5344CB8AC3E}">
        <p14:creationId xmlns:p14="http://schemas.microsoft.com/office/powerpoint/2010/main" val="36295850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a:t>
            </a:r>
            <a:r>
              <a:rPr lang="en-US" sz="3600" b="1" u="sng" dirty="0">
                <a:solidFill>
                  <a:srgbClr val="FFFFCC"/>
                </a:solidFill>
                <a:effectLst>
                  <a:outerShdw blurRad="38100" dist="38100" dir="2700000" algn="tl">
                    <a:srgbClr val="000000">
                      <a:alpha val="43137"/>
                    </a:srgbClr>
                  </a:outerShdw>
                </a:effectLst>
              </a:rPr>
              <a:t>the north</a:t>
            </a:r>
            <a:r>
              <a:rPr lang="en-US" sz="3600" dirty="0">
                <a:effectLst>
                  <a:outerShdw blurRad="38100" dist="38100" dir="2700000" algn="tl">
                    <a:srgbClr val="000000">
                      <a:alpha val="43137"/>
                    </a:srgbClr>
                  </a:outerShdw>
                </a:effectLst>
              </a:rPr>
              <a:t>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1153447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61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special prophetic application of what Zechariah had beheld was at that moment connected with the king of Babylon on the north [Jer. 1:14, 15; 25:9] and Egypt on the south. Between these two powers God would sustain His feeble flock, checkmating every effort to destroy them till Messiah should Himself appear.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79.</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97715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67403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Because of the geography of Palestine [Israel], all of Israel's enemies came against her from the north or from the south; the Mediterranean Sea on the west, and the Arabian Desert on the east, prohibited major foreign invasions from those directions.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64-65.</a:t>
            </a:r>
          </a:p>
        </p:txBody>
      </p:sp>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3"/>
          <a:srcRect l="29001" r="21999"/>
          <a:stretch/>
        </p:blipFill>
        <p:spPr>
          <a:xfrm>
            <a:off x="609600" y="100273"/>
            <a:ext cx="947431" cy="1097280"/>
          </a:xfrm>
          <a:prstGeom prst="rect">
            <a:avLst/>
          </a:prstGeom>
          <a:ln>
            <a:solidFill>
              <a:schemeClr val="tx1"/>
            </a:solidFill>
          </a:ln>
        </p:spPr>
      </p:pic>
      <p:pic>
        <p:nvPicPr>
          <p:cNvPr id="3" name="Picture 2">
            <a:extLst>
              <a:ext uri="{FF2B5EF4-FFF2-40B4-BE49-F238E27FC236}">
                <a16:creationId xmlns:a16="http://schemas.microsoft.com/office/drawing/2014/main" id="{1DBD42F8-6F89-4C8E-A30A-22AC981137E2}"/>
              </a:ext>
            </a:extLst>
          </p:cNvPr>
          <p:cNvPicPr>
            <a:picLocks noChangeAspect="1"/>
          </p:cNvPicPr>
          <p:nvPr/>
        </p:nvPicPr>
        <p:blipFill>
          <a:blip r:embed="rId4"/>
          <a:stretch>
            <a:fillRect/>
          </a:stretch>
        </p:blipFill>
        <p:spPr>
          <a:xfrm>
            <a:off x="10668000" y="121920"/>
            <a:ext cx="914400" cy="1097280"/>
          </a:xfrm>
          <a:prstGeom prst="rect">
            <a:avLst/>
          </a:prstGeom>
        </p:spPr>
      </p:pic>
    </p:spTree>
    <p:extLst>
      <p:ext uri="{BB962C8B-B14F-4D97-AF65-F5344CB8AC3E}">
        <p14:creationId xmlns:p14="http://schemas.microsoft.com/office/powerpoint/2010/main" val="41474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the chariots went in compass directions, we should probably understand their judgment to be universal (cf. 2:6; Jer. 49:36; Ezek. 37:9; Rev. 7:1). They went north and south out of Palestine [Israel], but they executed judgment in every direction. The total picture is of God executing His judgments against all nations that oppose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65.</a:t>
            </a:r>
          </a:p>
        </p:txBody>
      </p:sp>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3"/>
          <a:srcRect l="29001" r="21999"/>
          <a:stretch/>
        </p:blipFill>
        <p:spPr>
          <a:xfrm>
            <a:off x="609600" y="100273"/>
            <a:ext cx="947431" cy="1097280"/>
          </a:xfrm>
          <a:prstGeom prst="rect">
            <a:avLst/>
          </a:prstGeom>
          <a:ln>
            <a:solidFill>
              <a:schemeClr val="tx1"/>
            </a:solidFill>
          </a:ln>
        </p:spPr>
      </p:pic>
      <p:pic>
        <p:nvPicPr>
          <p:cNvPr id="6" name="Picture 5">
            <a:extLst>
              <a:ext uri="{FF2B5EF4-FFF2-40B4-BE49-F238E27FC236}">
                <a16:creationId xmlns:a16="http://schemas.microsoft.com/office/drawing/2014/main" id="{E855C1AB-983D-411A-861B-B9319A40D5A1}"/>
              </a:ext>
            </a:extLst>
          </p:cNvPr>
          <p:cNvPicPr>
            <a:picLocks noChangeAspect="1"/>
          </p:cNvPicPr>
          <p:nvPr/>
        </p:nvPicPr>
        <p:blipFill>
          <a:blip r:embed="rId4"/>
          <a:stretch>
            <a:fillRect/>
          </a:stretch>
        </p:blipFill>
        <p:spPr>
          <a:xfrm>
            <a:off x="10668000" y="121920"/>
            <a:ext cx="914400" cy="1097280"/>
          </a:xfrm>
          <a:prstGeom prst="rect">
            <a:avLst/>
          </a:prstGeom>
        </p:spPr>
      </p:pic>
    </p:spTree>
    <p:extLst>
      <p:ext uri="{BB962C8B-B14F-4D97-AF65-F5344CB8AC3E}">
        <p14:creationId xmlns:p14="http://schemas.microsoft.com/office/powerpoint/2010/main" val="45120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8482" y="1885950"/>
            <a:ext cx="7372518"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1981200"/>
            <a:ext cx="3562517"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2142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253217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609600" y="365760"/>
          <a:ext cx="10972800" cy="6126480"/>
        </p:xfrm>
        <a:graphic>
          <a:graphicData uri="http://schemas.openxmlformats.org/drawingml/2006/table">
            <a:tbl>
              <a:tblPr firstRow="1" bandRow="1">
                <a:tableStyleId>{D7AC3CCA-C797-4891-BE02-D94E43425B78}</a:tableStyleId>
              </a:tblPr>
              <a:tblGrid>
                <a:gridCol w="5861538">
                  <a:extLst>
                    <a:ext uri="{9D8B030D-6E8A-4147-A177-3AD203B41FA5}">
                      <a16:colId xmlns:a16="http://schemas.microsoft.com/office/drawing/2014/main" val="3380937768"/>
                    </a:ext>
                  </a:extLst>
                </a:gridCol>
                <a:gridCol w="5111262">
                  <a:extLst>
                    <a:ext uri="{9D8B030D-6E8A-4147-A177-3AD203B41FA5}">
                      <a16:colId xmlns:a16="http://schemas.microsoft.com/office/drawing/2014/main" val="1398814127"/>
                    </a:ext>
                  </a:extLst>
                </a:gridCol>
              </a:tblGrid>
              <a:tr h="822960">
                <a:tc gridSpan="2">
                  <a:txBody>
                    <a:bodyPr/>
                    <a:lstStyle/>
                    <a:p>
                      <a:pPr algn="ctr">
                        <a:spcBef>
                          <a:spcPts val="1800"/>
                        </a:spcBef>
                        <a:spcAft>
                          <a:spcPts val="1800"/>
                        </a:spcAft>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1800"/>
                        </a:spcBef>
                        <a:spcAft>
                          <a:spcPts val="1800"/>
                        </a:spcAft>
                        <a:buClr>
                          <a:srgbClr val="0000FF"/>
                        </a:buClr>
                        <a:buSzPct val="100000"/>
                        <a:buFont typeface="+mj-lt"/>
                        <a:buAutoNum type="arabicPeriod"/>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Assyria (14:24-27)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Philistia (14:28-32)</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Moab (15-16)</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Damascus and Samaria (17)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Egypt (19-20)</a:t>
                      </a:r>
                    </a:p>
                    <a:p>
                      <a:pPr marL="514350" indent="-514350">
                        <a:spcBef>
                          <a:spcPts val="1800"/>
                        </a:spcBef>
                        <a:spcAft>
                          <a:spcPts val="1800"/>
                        </a:spcAft>
                        <a:buClr>
                          <a:srgbClr val="0000FF"/>
                        </a:buClr>
                        <a:buSzPct val="100000"/>
                        <a:buFont typeface="+mj-lt"/>
                        <a:buAutoNum type="arabicPeriod" startAt="7"/>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Edom (21:11-12)</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Arabia (21:13-17)</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Jerusalem (22)</a:t>
                      </a:r>
                    </a:p>
                    <a:p>
                      <a:pPr marL="514350" indent="-514350">
                        <a:spcBef>
                          <a:spcPts val="1800"/>
                        </a:spcBef>
                        <a:spcAft>
                          <a:spcPts val="1800"/>
                        </a:spcAft>
                        <a:buClr>
                          <a:srgbClr val="0000FF"/>
                        </a:buClr>
                        <a:buSzPct val="100000"/>
                        <a:buFont typeface="+mj-lt"/>
                        <a:buAutoNum type="arabicPeriod" startAt="7"/>
                      </a:pPr>
                      <a:r>
                        <a:rPr lang="en-US" altLang="en-US" sz="3200" dirty="0" err="1">
                          <a:latin typeface="Calibri" panose="020F0502020204030204" pitchFamily="34" charset="0"/>
                          <a:cs typeface="Calibri" panose="020F0502020204030204" pitchFamily="34" charset="0"/>
                        </a:rPr>
                        <a:t>Tyre</a:t>
                      </a:r>
                      <a:r>
                        <a:rPr lang="en-US" altLang="en-US" sz="32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spTree>
    <p:extLst>
      <p:ext uri="{BB962C8B-B14F-4D97-AF65-F5344CB8AC3E}">
        <p14:creationId xmlns:p14="http://schemas.microsoft.com/office/powerpoint/2010/main" val="2046351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Why, then, is Babylon again before us in verse 8? First, it would serve to comfort and encourage the returned remnant of Israel that had come from Babylon. Second, the Babylonian world-empire, as a matter of history, had already experienced the judgment of God in her overthrow and downfall. Third, it is where that wickedness will again be established and finally extirpated. Cf. 5:11. In the end time, the coming of Christ again in the establishment of His kingdom in righteousness will be preceded by final judgment on wicked Babylon.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79.</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21910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I said to the angel who was speaking with me, “Where are they taking the ephah?” </a:t>
            </a:r>
            <a:r>
              <a:rPr lang="en-US" sz="3400" baseline="30000" dirty="0">
                <a:effectLst>
                  <a:outerShdw blurRad="38100" dist="38100" dir="2700000" algn="tl">
                    <a:srgbClr val="000000">
                      <a:alpha val="43137"/>
                    </a:srgbClr>
                  </a:outerShdw>
                </a:effectLst>
              </a:rPr>
              <a:t>11 </a:t>
            </a:r>
            <a:r>
              <a:rPr lang="en-US" sz="3400" dirty="0">
                <a:effectLst>
                  <a:outerShdw blurRad="38100" dist="38100" dir="2700000" algn="tl">
                    <a:srgbClr val="000000">
                      <a:alpha val="43137"/>
                    </a:srgbClr>
                  </a:outerShdw>
                </a:effectLst>
              </a:rPr>
              <a:t>Then he said to me, “To build a </a:t>
            </a:r>
            <a:r>
              <a:rPr lang="en-US" sz="3400" b="1" u="sng" dirty="0">
                <a:solidFill>
                  <a:srgbClr val="FFFFCC"/>
                </a:solidFill>
                <a:effectLst>
                  <a:outerShdw blurRad="38100" dist="38100" dir="2700000" algn="tl">
                    <a:srgbClr val="000000">
                      <a:alpha val="43137"/>
                    </a:srgbClr>
                  </a:outerShdw>
                </a:effectLst>
              </a:rPr>
              <a:t>temple</a:t>
            </a:r>
            <a:r>
              <a:rPr lang="en-US" sz="3400" dirty="0">
                <a:effectLst>
                  <a:outerShdw blurRad="38100" dist="38100" dir="2700000" algn="tl">
                    <a:srgbClr val="000000">
                      <a:alpha val="43137"/>
                    </a:srgbClr>
                  </a:outerShdw>
                </a:effectLst>
              </a:rPr>
              <a:t> for her in the land of </a:t>
            </a:r>
            <a:r>
              <a:rPr lang="en-US" sz="3400" b="1" u="sng" dirty="0">
                <a:solidFill>
                  <a:srgbClr val="FFFFCC"/>
                </a:solidFill>
                <a:effectLst>
                  <a:outerShdw blurRad="38100" dist="38100" dir="2700000" algn="tl">
                    <a:srgbClr val="000000">
                      <a:alpha val="43137"/>
                    </a:srgbClr>
                  </a:outerShdw>
                </a:effectLst>
              </a:rPr>
              <a:t>Shinar</a:t>
            </a:r>
            <a:r>
              <a:rPr lang="en-US" sz="3400" dirty="0">
                <a:effectLst>
                  <a:outerShdw blurRad="38100" dist="38100" dir="2700000" algn="tl">
                    <a:srgbClr val="000000">
                      <a:alpha val="43137"/>
                    </a:srgbClr>
                  </a:outerShdw>
                </a:effectLst>
              </a:rPr>
              <a:t>; and when it is prepared, she will be set there on her own pedestal.”</a:t>
            </a:r>
          </a:p>
        </p:txBody>
      </p:sp>
    </p:spTree>
    <p:extLst>
      <p:ext uri="{BB962C8B-B14F-4D97-AF65-F5344CB8AC3E}">
        <p14:creationId xmlns:p14="http://schemas.microsoft.com/office/powerpoint/2010/main" val="413450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828800"/>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mention of Shinar in the Bible is in Genesis 10:10. (It is found in all, six other times: Gen. 11:2; 14:1, 9; Isa. 11:11; Dan. 1:2; and here). </a:t>
            </a:r>
            <a:r>
              <a:rPr lang="en-US" b="1" u="sng" dirty="0">
                <a:solidFill>
                  <a:srgbClr val="FFFFCC"/>
                </a:solidFill>
                <a:effectLst>
                  <a:outerShdw blurRad="38100" dist="38100" dir="2700000" algn="tl">
                    <a:srgbClr val="000000">
                      <a:alpha val="43137"/>
                    </a:srgbClr>
                  </a:outerShdw>
                </a:effectLst>
              </a:rPr>
              <a:t>In all instances where it occurs it is used as a definite geographical designation</a:t>
            </a:r>
            <a:r>
              <a:rPr lang="en-US" dirty="0">
                <a:effectLst>
                  <a:outerShdw blurRad="38100" dist="38100" dir="2700000" algn="tl">
                    <a:srgbClr val="000000">
                      <a:alpha val="43137"/>
                    </a:srgbClr>
                  </a:outerShdw>
                </a:effectLst>
              </a:rPr>
              <a:t>. Strictly speaking it covers more than Babylon but is it is employed to denote this land.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16126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343400"/>
          </a:xfrm>
        </p:spPr>
        <p:txBody>
          <a:bodyPr/>
          <a:lstStyle/>
          <a:p>
            <a:pPr marL="0" indent="0" algn="just">
              <a:buNone/>
              <a:defRPr/>
            </a:pPr>
            <a:r>
              <a:rPr lang="en-US" sz="3300" dirty="0"/>
              <a:t>“…he (Cyrus) conducted the river by a channel into the lake…and so </a:t>
            </a:r>
            <a:r>
              <a:rPr lang="en-US" sz="3300" b="1" u="sng" dirty="0">
                <a:solidFill>
                  <a:srgbClr val="FFFFCC"/>
                </a:solidFill>
              </a:rPr>
              <a:t>he made the former course of the river passable by the sinking of the stream</a:t>
            </a:r>
            <a:r>
              <a:rPr lang="en-US" sz="3300" dirty="0"/>
              <a:t>. When this had been done, the Persians who had been posted for this very purpose entered by the bed of the river Euphrates into Babylon, </a:t>
            </a:r>
            <a:r>
              <a:rPr lang="en-US" sz="3300" b="1" u="sng" dirty="0">
                <a:solidFill>
                  <a:srgbClr val="FFFFCC"/>
                </a:solidFill>
              </a:rPr>
              <a:t>the stream having sunk so far that it reached about to the middle of a man’s thigh…those Babylonians who dwelt in the middle did not know that they had been captured</a:t>
            </a:r>
            <a:r>
              <a:rPr lang="en-US" sz="3300" dirty="0"/>
              <a:t>…”</a:t>
            </a:r>
            <a:r>
              <a:rPr lang="en-US" sz="3300" dirty="0">
                <a:solidFill>
                  <a:schemeClr val="bg1"/>
                </a:solidFill>
              </a:rPr>
              <a:t> </a:t>
            </a:r>
          </a:p>
        </p:txBody>
      </p:sp>
    </p:spTree>
    <p:extLst>
      <p:ext uri="{BB962C8B-B14F-4D97-AF65-F5344CB8AC3E}">
        <p14:creationId xmlns:p14="http://schemas.microsoft.com/office/powerpoint/2010/main" val="136674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a:ln>
            <a:solidFill>
              <a:schemeClr val="tx1"/>
            </a:solidFill>
          </a:ln>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3438341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a:ln>
            <a:solidFill>
              <a:schemeClr val="tx1"/>
            </a:solidFill>
          </a:ln>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350718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3159774688"/>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821385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28900" y="228600"/>
            <a:ext cx="69342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Letter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2971800" y="1295400"/>
            <a:ext cx="8631195" cy="5257800"/>
          </a:xfrm>
        </p:spPr>
        <p:txBody>
          <a:bodyPr>
            <a:noAutofit/>
          </a:bodyPr>
          <a:lstStyle/>
          <a:p>
            <a:pPr marL="0" indent="0" algn="just" eaLnBrk="1" fontAlgn="auto" hangingPunct="1">
              <a:spcBef>
                <a:spcPts val="0"/>
              </a:spcBef>
              <a:spcAft>
                <a:spcPts val="0"/>
              </a:spcAft>
              <a:buClr>
                <a:schemeClr val="tx1">
                  <a:shade val="95000"/>
                </a:schemeClr>
              </a:buClr>
              <a:buNone/>
              <a:defRPr/>
            </a:pPr>
            <a:r>
              <a:rPr lang="en-US" sz="3000" dirty="0">
                <a:effectLst>
                  <a:outerShdw blurRad="38100" dist="38100" dir="2700000" algn="tl">
                    <a:srgbClr val="000000">
                      <a:alpha val="43137"/>
                    </a:srgbClr>
                  </a:outerShdw>
                </a:effectLst>
                <a:cs typeface="Calibri" pitchFamily="34" charset="0"/>
              </a:rPr>
              <a:t>"I rejoice in the opportunity of assuring you, that I shall always retain a grateful remembrance of the cordial welcome I experienced in my visit to Newport... the Government of the United States, which gives to bigotry no sanction, to persecution no assistance... 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4200" y="121920"/>
            <a:ext cx="85879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4E05F3D-50C5-47DE-A768-DED38A4C0D2F}"/>
              </a:ext>
            </a:extLst>
          </p:cNvPr>
          <p:cNvPicPr>
            <a:picLocks noChangeAspect="1"/>
          </p:cNvPicPr>
          <p:nvPr/>
        </p:nvPicPr>
        <p:blipFill rotWithShape="1">
          <a:blip r:embed="rId3"/>
          <a:srcRect l="5165" t="4445" r="3564" b="4445"/>
          <a:stretch/>
        </p:blipFill>
        <p:spPr>
          <a:xfrm>
            <a:off x="617581" y="1447800"/>
            <a:ext cx="2224669" cy="3200400"/>
          </a:xfrm>
          <a:prstGeom prst="rect">
            <a:avLst/>
          </a:prstGeom>
        </p:spPr>
      </p:pic>
    </p:spTree>
    <p:extLst>
      <p:ext uri="{BB962C8B-B14F-4D97-AF65-F5344CB8AC3E}">
        <p14:creationId xmlns:p14="http://schemas.microsoft.com/office/powerpoint/2010/main" val="7023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6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8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96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 is a similar emphasis on the fact that Yahweh controls history and subdues the nations that oppress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62.</a:t>
            </a:r>
          </a:p>
        </p:txBody>
      </p:sp>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3"/>
          <a:srcRect l="29001" r="21999"/>
          <a:stretch/>
        </p:blipFill>
        <p:spPr>
          <a:xfrm>
            <a:off x="609600" y="100273"/>
            <a:ext cx="947431" cy="1097280"/>
          </a:xfrm>
          <a:prstGeom prst="rect">
            <a:avLst/>
          </a:prstGeom>
          <a:ln>
            <a:solidFill>
              <a:schemeClr val="tx1"/>
            </a:solidFill>
          </a:ln>
        </p:spPr>
      </p:pic>
      <p:pic>
        <p:nvPicPr>
          <p:cNvPr id="6" name="Picture 5">
            <a:extLst>
              <a:ext uri="{FF2B5EF4-FFF2-40B4-BE49-F238E27FC236}">
                <a16:creationId xmlns:a16="http://schemas.microsoft.com/office/drawing/2014/main" id="{6B27167C-30DD-4109-B9E2-92AE617B7965}"/>
              </a:ext>
            </a:extLst>
          </p:cNvPr>
          <p:cNvPicPr>
            <a:picLocks noChangeAspect="1"/>
          </p:cNvPicPr>
          <p:nvPr/>
        </p:nvPicPr>
        <p:blipFill>
          <a:blip r:embed="rId4"/>
          <a:stretch>
            <a:fillRect/>
          </a:stretch>
        </p:blipFill>
        <p:spPr>
          <a:xfrm>
            <a:off x="10668000" y="121920"/>
            <a:ext cx="914400" cy="1097280"/>
          </a:xfrm>
          <a:prstGeom prst="rect">
            <a:avLst/>
          </a:prstGeom>
        </p:spPr>
      </p:pic>
      <p:pic>
        <p:nvPicPr>
          <p:cNvPr id="3" name="Picture 2">
            <a:extLst>
              <a:ext uri="{FF2B5EF4-FFF2-40B4-BE49-F238E27FC236}">
                <a16:creationId xmlns:a16="http://schemas.microsoft.com/office/drawing/2014/main" id="{3C352A8C-53AC-49C0-8973-A14B550213CF}"/>
              </a:ext>
            </a:extLst>
          </p:cNvPr>
          <p:cNvPicPr>
            <a:picLocks noChangeAspect="1"/>
          </p:cNvPicPr>
          <p:nvPr/>
        </p:nvPicPr>
        <p:blipFill>
          <a:blip r:embed="rId5"/>
          <a:stretch>
            <a:fillRect/>
          </a:stretch>
        </p:blipFill>
        <p:spPr>
          <a:xfrm>
            <a:off x="4133088" y="3657600"/>
            <a:ext cx="3925824" cy="2743200"/>
          </a:xfrm>
          <a:prstGeom prst="rect">
            <a:avLst/>
          </a:prstGeom>
          <a:ln>
            <a:solidFill>
              <a:schemeClr val="tx1"/>
            </a:solidFill>
          </a:ln>
        </p:spPr>
      </p:pic>
    </p:spTree>
    <p:extLst>
      <p:ext uri="{BB962C8B-B14F-4D97-AF65-F5344CB8AC3E}">
        <p14:creationId xmlns:p14="http://schemas.microsoft.com/office/powerpoint/2010/main" val="426643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10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50023"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355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50023"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1031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21480</TotalTime>
  <Words>2543</Words>
  <Application>Microsoft Office PowerPoint</Application>
  <PresentationFormat>Widescreen</PresentationFormat>
  <Paragraphs>208</Paragraphs>
  <Slides>46</Slides>
  <Notes>9</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Azure</vt:lpstr>
      <vt:lpstr>PowerPoint Presentation</vt:lpstr>
      <vt:lpstr>Structure</vt:lpstr>
      <vt:lpstr>II. Eight Night Visions  (1:7‒6:15)</vt:lpstr>
      <vt:lpstr>PowerPoint Presentation</vt:lpstr>
      <vt:lpstr>8. The Four Chariots  (6:1-8)</vt:lpstr>
      <vt:lpstr>PowerPoint Presentation</vt:lpstr>
      <vt:lpstr>8. The Four Chariots  (6:1-8)</vt:lpstr>
      <vt:lpstr>I. The Vision  (6:1-3)</vt:lpstr>
      <vt:lpstr>I. The Vision  (6:1-3)</vt:lpstr>
      <vt:lpstr>PowerPoint Presentation</vt:lpstr>
      <vt:lpstr>His Body  (Rev. 1:14-16)</vt:lpstr>
      <vt:lpstr>I. The Vision  (6:1-3)</vt:lpstr>
      <vt:lpstr>8. The Four Chariots  (6:1-8)</vt:lpstr>
      <vt:lpstr>II. The Interpretation (6:4-8)</vt:lpstr>
      <vt:lpstr>II. The Interpretation (6:4-8)</vt:lpstr>
      <vt:lpstr>II. The Interpretation (6:4-8)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The Interpretation (6:4-8)</vt:lpstr>
      <vt:lpstr>PowerPoint Presentation</vt:lpstr>
      <vt:lpstr>PowerPoint Presentation</vt:lpstr>
      <vt:lpstr>PowerPoint Presentation</vt:lpstr>
      <vt:lpstr>PowerPoint Presentation</vt:lpstr>
      <vt:lpstr>PowerPoint Presentation</vt:lpstr>
      <vt:lpstr>PowerPoint Presentation</vt:lpstr>
      <vt:lpstr>Herodotus, Histories, 1:191 (450 B.C.)</vt:lpstr>
      <vt:lpstr>PowerPoint Presentation</vt:lpstr>
      <vt:lpstr>PowerPoint Presentation</vt:lpstr>
      <vt:lpstr>VI. 8 New Promises Genesis 12:1-3</vt:lpstr>
      <vt:lpstr>PowerPoint Presentation</vt:lpstr>
      <vt:lpstr>PowerPoint Presentation</vt:lpstr>
      <vt:lpstr>PowerPoint Presentation</vt:lpstr>
      <vt:lpstr>George Washington’s Letter  to the Hebrew Congregation of Newport, Rhode Island,  August 18, 1790</vt:lpstr>
      <vt:lpstr>Conclusion</vt:lpstr>
      <vt:lpstr>8. The Four Chariots  (6:1-8)</vt:lpstr>
      <vt:lpstr>PowerPoint Presentation</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013 - 6v1-15 - 16 X 9</dc:title>
  <dc:subject>Zechariah</dc:subject>
  <dc:creator>A. Woods</dc:creator>
  <dc:description>Modified by Jim McGowan</dc:description>
  <cp:lastModifiedBy>anne woods</cp:lastModifiedBy>
  <cp:revision>2202</cp:revision>
  <cp:lastPrinted>2022-01-12T14:49:23Z</cp:lastPrinted>
  <dcterms:created xsi:type="dcterms:W3CDTF">2009-03-17T12:21:13Z</dcterms:created>
  <dcterms:modified xsi:type="dcterms:W3CDTF">2022-01-12T16:45:34Z</dcterms:modified>
</cp:coreProperties>
</file>