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52"/>
  </p:notesMasterIdLst>
  <p:sldIdLst>
    <p:sldId id="257" r:id="rId4"/>
    <p:sldId id="269" r:id="rId5"/>
    <p:sldId id="278" r:id="rId6"/>
    <p:sldId id="274" r:id="rId7"/>
    <p:sldId id="277" r:id="rId8"/>
    <p:sldId id="335" r:id="rId9"/>
    <p:sldId id="279" r:id="rId10"/>
    <p:sldId id="264" r:id="rId11"/>
    <p:sldId id="284" r:id="rId12"/>
    <p:sldId id="336" r:id="rId13"/>
    <p:sldId id="286" r:id="rId14"/>
    <p:sldId id="326" r:id="rId15"/>
    <p:sldId id="294" r:id="rId16"/>
    <p:sldId id="339" r:id="rId17"/>
    <p:sldId id="337" r:id="rId18"/>
    <p:sldId id="290" r:id="rId19"/>
    <p:sldId id="295" r:id="rId20"/>
    <p:sldId id="296" r:id="rId21"/>
    <p:sldId id="273" r:id="rId22"/>
    <p:sldId id="297" r:id="rId23"/>
    <p:sldId id="327" r:id="rId24"/>
    <p:sldId id="298" r:id="rId25"/>
    <p:sldId id="299" r:id="rId26"/>
    <p:sldId id="300" r:id="rId27"/>
    <p:sldId id="301" r:id="rId28"/>
    <p:sldId id="302" r:id="rId29"/>
    <p:sldId id="303" r:id="rId30"/>
    <p:sldId id="305" r:id="rId31"/>
    <p:sldId id="341" r:id="rId32"/>
    <p:sldId id="340" r:id="rId33"/>
    <p:sldId id="308" r:id="rId34"/>
    <p:sldId id="310" r:id="rId35"/>
    <p:sldId id="328" r:id="rId36"/>
    <p:sldId id="309" r:id="rId37"/>
    <p:sldId id="329" r:id="rId38"/>
    <p:sldId id="312" r:id="rId39"/>
    <p:sldId id="330" r:id="rId40"/>
    <p:sldId id="331" r:id="rId41"/>
    <p:sldId id="313" r:id="rId42"/>
    <p:sldId id="314" r:id="rId43"/>
    <p:sldId id="343" r:id="rId44"/>
    <p:sldId id="342" r:id="rId45"/>
    <p:sldId id="316" r:id="rId46"/>
    <p:sldId id="317" r:id="rId47"/>
    <p:sldId id="319" r:id="rId48"/>
    <p:sldId id="344" r:id="rId49"/>
    <p:sldId id="34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7F9"/>
    <a:srgbClr val="6D6DFB"/>
    <a:srgbClr val="D2D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90" y="-3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65319-82BB-4CF4-803C-149B03A6946A}" type="datetimeFigureOut">
              <a:rPr lang="en-US" smtClean="0"/>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647CF-F75D-4D1F-A58E-4D703C865040}" type="slidenum">
              <a:rPr lang="en-US" smtClean="0"/>
              <a:t>‹#›</a:t>
            </a:fld>
            <a:endParaRPr lang="en-US"/>
          </a:p>
        </p:txBody>
      </p:sp>
    </p:spTree>
    <p:extLst>
      <p:ext uri="{BB962C8B-B14F-4D97-AF65-F5344CB8AC3E}">
        <p14:creationId xmlns:p14="http://schemas.microsoft.com/office/powerpoint/2010/main" val="227629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4/13/2012 9:16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4/13/2012 9:16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4/13/2012 9:16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4/13/2012 10:05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4800" b="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userDrawn="1"/>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userDrawn="1"/>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Eternal Life and Abundant Spiritual Life: </a:t>
            </a:r>
            <a:r>
              <a:rPr lang="en-US" sz="4200" dirty="0" smtClean="0"/>
              <a:t>Yours for the Taking</a:t>
            </a:r>
            <a:endParaRPr lang="en-US" sz="4200"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2012 Sugarland Annual Ladies Luncheon</a:t>
            </a:r>
          </a:p>
          <a:p>
            <a:r>
              <a:rPr lang="en-US" sz="2600" dirty="0" smtClean="0"/>
              <a:t>Sarah </a:t>
            </a:r>
            <a:r>
              <a:rPr lang="en-US" sz="2600" dirty="0" err="1" smtClean="0"/>
              <a:t>Witzig</a:t>
            </a:r>
            <a:endParaRPr lang="en-US" sz="26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6123" y="173015"/>
            <a:ext cx="7315200" cy="957185"/>
          </a:xfrm>
          <a:prstGeom prst="rect">
            <a:avLst/>
          </a:prstGeom>
          <a:noFill/>
        </p:spPr>
        <p:txBody>
          <a:bodyPr vert="horz" wrap="square" rtlCol="0">
            <a:spAutoFit/>
          </a:bodyPr>
          <a:lstStyle/>
          <a:p>
            <a:r>
              <a:rPr lang="en-US" sz="2400" dirty="0" smtClean="0"/>
              <a:t>  </a:t>
            </a:r>
            <a:endParaRPr lang="en-US" sz="2400" dirty="0"/>
          </a:p>
          <a:p>
            <a:pPr>
              <a:lnSpc>
                <a:spcPct val="115000"/>
              </a:lnSpc>
              <a:spcAft>
                <a:spcPts val="1000"/>
              </a:spcAft>
            </a:pPr>
            <a:endParaRPr lang="en-US" sz="2800" dirty="0"/>
          </a:p>
        </p:txBody>
      </p:sp>
      <p:sp>
        <p:nvSpPr>
          <p:cNvPr id="3" name="TextBox 2"/>
          <p:cNvSpPr txBox="1"/>
          <p:nvPr/>
        </p:nvSpPr>
        <p:spPr>
          <a:xfrm>
            <a:off x="726830" y="597875"/>
            <a:ext cx="7696200" cy="6232475"/>
          </a:xfrm>
          <a:prstGeom prst="rect">
            <a:avLst/>
          </a:prstGeom>
          <a:noFill/>
        </p:spPr>
        <p:txBody>
          <a:bodyPr wrap="square" rtlCol="0">
            <a:spAutoFit/>
          </a:bodyPr>
          <a:lstStyle/>
          <a:p>
            <a:r>
              <a:rPr lang="en-US" sz="2500" u="sng" dirty="0"/>
              <a:t>John 10:1–6</a:t>
            </a:r>
            <a:endParaRPr lang="en-US" sz="2500" dirty="0"/>
          </a:p>
          <a:p>
            <a:r>
              <a:rPr lang="en-US" sz="2500" dirty="0"/>
              <a:t>“Most assuredly, I say to you, he who does not enter the sheepfold by the door, but climbs up some other way, the same is a thief and a robber. </a:t>
            </a:r>
          </a:p>
          <a:p>
            <a:r>
              <a:rPr lang="en-US" sz="2500" dirty="0"/>
              <a:t>But he who enters by the door is the shepherd of the sheep. </a:t>
            </a:r>
          </a:p>
          <a:p>
            <a:r>
              <a:rPr lang="en-US" sz="2500" dirty="0"/>
              <a:t>To him the doorkeeper opens, and the sheep hear his voice; and he calls his own sheep by name and leads them out. </a:t>
            </a:r>
          </a:p>
          <a:p>
            <a:r>
              <a:rPr lang="en-US" sz="2500" dirty="0"/>
              <a:t>And when he brings out his own sheep, he goes before them; and the sheep follow him, for they know his voice. </a:t>
            </a:r>
          </a:p>
          <a:p>
            <a:r>
              <a:rPr lang="en-US" sz="2500" dirty="0"/>
              <a:t>Yet they will by no means follow a stranger, but will flee from him, for they do not know the voice of strangers.” </a:t>
            </a:r>
          </a:p>
          <a:p>
            <a:r>
              <a:rPr lang="en-US" sz="2500" dirty="0"/>
              <a:t>Jesus used this illustration, but they did not understand the things which He spoke to them.</a:t>
            </a:r>
          </a:p>
          <a:p>
            <a:endParaRPr lang="en-US" sz="2400" dirty="0"/>
          </a:p>
        </p:txBody>
      </p:sp>
    </p:spTree>
    <p:extLst>
      <p:ext uri="{BB962C8B-B14F-4D97-AF65-F5344CB8AC3E}">
        <p14:creationId xmlns:p14="http://schemas.microsoft.com/office/powerpoint/2010/main" val="281676016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An Illustration to Teach the Pharisees</a:t>
            </a:r>
            <a:endParaRPr lang="en-US" sz="4000" dirty="0"/>
          </a:p>
        </p:txBody>
      </p:sp>
      <p:sp>
        <p:nvSpPr>
          <p:cNvPr id="3" name="Text Placeholder 2"/>
          <p:cNvSpPr>
            <a:spLocks noGrp="1"/>
          </p:cNvSpPr>
          <p:nvPr>
            <p:ph type="body" sz="quarter" idx="10"/>
          </p:nvPr>
        </p:nvSpPr>
        <p:spPr>
          <a:xfrm>
            <a:off x="304800" y="1143000"/>
            <a:ext cx="8534400" cy="612475"/>
          </a:xfrm>
        </p:spPr>
        <p:txBody>
          <a:bodyPr/>
          <a:lstStyle/>
          <a:p>
            <a:pPr marL="514350" indent="-514350">
              <a:buAutoNum type="alphaUcPeriod"/>
            </a:pPr>
            <a:r>
              <a:rPr lang="en-US" dirty="0" smtClean="0"/>
              <a:t>The Illustration is About Sheep and Shepherds</a:t>
            </a:r>
          </a:p>
          <a:p>
            <a:pPr marL="514350" indent="-514350">
              <a:buAutoNum type="alphaUcPeriod"/>
            </a:pPr>
            <a:endParaRPr lang="en-US" sz="1000" dirty="0"/>
          </a:p>
        </p:txBody>
      </p:sp>
      <p:pic>
        <p:nvPicPr>
          <p:cNvPr id="1026" name="Picture 2" descr="H:\My Pictures\Presentation Topics\Bible Agriculture\Sheep P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16652">
            <a:off x="1833199" y="2688117"/>
            <a:ext cx="5001020" cy="3654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02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An Illustration to Teach the Pharisees</a:t>
            </a:r>
            <a:endParaRPr lang="en-US" sz="4000" dirty="0"/>
          </a:p>
        </p:txBody>
      </p:sp>
      <p:sp>
        <p:nvSpPr>
          <p:cNvPr id="3" name="Text Placeholder 2"/>
          <p:cNvSpPr>
            <a:spLocks noGrp="1"/>
          </p:cNvSpPr>
          <p:nvPr>
            <p:ph type="body" sz="quarter" idx="10"/>
          </p:nvPr>
        </p:nvSpPr>
        <p:spPr>
          <a:xfrm>
            <a:off x="304800" y="1143000"/>
            <a:ext cx="8534400" cy="1800493"/>
          </a:xfrm>
        </p:spPr>
        <p:txBody>
          <a:bodyPr/>
          <a:lstStyle/>
          <a:p>
            <a:pPr marL="514350" indent="-514350">
              <a:buAutoNum type="alphaUcPeriod"/>
            </a:pPr>
            <a:r>
              <a:rPr lang="en-US" dirty="0" smtClean="0"/>
              <a:t>The Illustration is About Sheep and Shepherds</a:t>
            </a:r>
          </a:p>
          <a:p>
            <a:pPr marL="514350" indent="-514350">
              <a:buAutoNum type="alphaUcPeriod"/>
            </a:pPr>
            <a:endParaRPr lang="en-US" sz="1200" dirty="0" smtClean="0"/>
          </a:p>
          <a:p>
            <a:pPr marL="514350" indent="-514350">
              <a:buAutoNum type="alphaUcPeriod"/>
            </a:pPr>
            <a:r>
              <a:rPr lang="en-US" dirty="0" smtClean="0"/>
              <a:t>The Illustration Focuses on Knowing Jesus and Following Him</a:t>
            </a:r>
          </a:p>
          <a:p>
            <a:pPr marL="514350" indent="-514350">
              <a:buAutoNum type="alphaUcPeriod"/>
            </a:pPr>
            <a:endParaRPr lang="en-US" sz="1000" dirty="0"/>
          </a:p>
        </p:txBody>
      </p:sp>
    </p:spTree>
    <p:extLst>
      <p:ext uri="{BB962C8B-B14F-4D97-AF65-F5344CB8AC3E}">
        <p14:creationId xmlns:p14="http://schemas.microsoft.com/office/powerpoint/2010/main" val="18814840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
        <p:nvSpPr>
          <p:cNvPr id="4" name="TextBox 3"/>
          <p:cNvSpPr txBox="1"/>
          <p:nvPr/>
        </p:nvSpPr>
        <p:spPr>
          <a:xfrm>
            <a:off x="738555" y="2078772"/>
            <a:ext cx="7696200" cy="4093428"/>
          </a:xfrm>
          <a:prstGeom prst="rect">
            <a:avLst/>
          </a:prstGeom>
          <a:noFill/>
        </p:spPr>
        <p:txBody>
          <a:bodyPr wrap="square" rtlCol="0">
            <a:spAutoFit/>
          </a:bodyPr>
          <a:lstStyle/>
          <a:p>
            <a:r>
              <a:rPr lang="en-US" sz="2600" u="sng" dirty="0"/>
              <a:t>John 10:7–10</a:t>
            </a:r>
            <a:endParaRPr lang="en-US" sz="2600" dirty="0"/>
          </a:p>
          <a:p>
            <a:r>
              <a:rPr lang="en-US" sz="2600" dirty="0"/>
              <a:t>Then Jesus said to them again, “Most assuredly, I say to you, I am the door of the sheep. </a:t>
            </a:r>
          </a:p>
          <a:p>
            <a:r>
              <a:rPr lang="en-US" sz="2600" dirty="0"/>
              <a:t>All who ever came before Me are thieves and robbers, but the sheep did not hear them. </a:t>
            </a:r>
          </a:p>
          <a:p>
            <a:r>
              <a:rPr lang="en-US" sz="2600" dirty="0"/>
              <a:t>I am the door. If anyone enters by Me, he will be saved, and will go in and out and find pasture. </a:t>
            </a:r>
          </a:p>
          <a:p>
            <a:r>
              <a:rPr lang="en-US" sz="2600" dirty="0"/>
              <a:t>The thief does not come except to steal, and to kill, and to destroy. I have come that they may have life, and that they may have it more abundantly.</a:t>
            </a:r>
          </a:p>
        </p:txBody>
      </p:sp>
    </p:spTree>
    <p:extLst>
      <p:ext uri="{BB962C8B-B14F-4D97-AF65-F5344CB8AC3E}">
        <p14:creationId xmlns:p14="http://schemas.microsoft.com/office/powerpoint/2010/main" val="3025026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425982"/>
            <a:ext cx="8534400" cy="1418850"/>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1200" dirty="0"/>
          </a:p>
          <a:p>
            <a:pPr marL="0" indent="0">
              <a:buNone/>
            </a:pPr>
            <a:endParaRPr lang="en-US" sz="1000" dirty="0" smtClean="0"/>
          </a:p>
          <a:p>
            <a:pPr marL="0" indent="0">
              <a:buNone/>
            </a:pPr>
            <a:endParaRPr lang="en-US" sz="1000" dirty="0"/>
          </a:p>
          <a:p>
            <a:pPr marL="0" indent="0">
              <a:buNone/>
            </a:pPr>
            <a:endParaRPr lang="en-US" sz="1000" dirty="0"/>
          </a:p>
        </p:txBody>
      </p:sp>
      <p:sp>
        <p:nvSpPr>
          <p:cNvPr id="5"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9362125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425982"/>
            <a:ext cx="8534400" cy="1757404"/>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1200" dirty="0"/>
          </a:p>
          <a:p>
            <a:pPr marL="1031875" lvl="1" indent="-514350">
              <a:buFont typeface="+mj-lt"/>
              <a:buAutoNum type="arabicPeriod"/>
            </a:pPr>
            <a:r>
              <a:rPr lang="en-US" dirty="0" smtClean="0"/>
              <a:t>There is only </a:t>
            </a:r>
            <a:r>
              <a:rPr lang="en-US" b="1" u="sng" dirty="0" smtClean="0"/>
              <a:t>one</a:t>
            </a:r>
            <a:r>
              <a:rPr lang="en-US" dirty="0" smtClean="0"/>
              <a:t> door</a:t>
            </a:r>
          </a:p>
          <a:p>
            <a:pPr marL="1031875" lvl="1" indent="-514350">
              <a:buAutoNum type="arabicPeriod"/>
            </a:pPr>
            <a:endParaRPr lang="en-US" sz="1200" dirty="0"/>
          </a:p>
          <a:p>
            <a:pPr marL="0" indent="0">
              <a:buNone/>
            </a:pPr>
            <a:endParaRPr lang="en-US" sz="1000" dirty="0"/>
          </a:p>
        </p:txBody>
      </p:sp>
      <p:sp>
        <p:nvSpPr>
          <p:cNvPr id="5" name="Title 1"/>
          <p:cNvSpPr>
            <a:spLocks noGrp="1"/>
          </p:cNvSpPr>
          <p:nvPr>
            <p:ph type="title"/>
          </p:nvPr>
        </p:nvSpPr>
        <p:spPr>
          <a:xfrm>
            <a:off x="381000" y="222004"/>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17494829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7543800" cy="2344231"/>
          </a:xfrm>
          <a:prstGeom prst="rect">
            <a:avLst/>
          </a:prstGeom>
          <a:noFill/>
        </p:spPr>
        <p:txBody>
          <a:bodyPr vert="horz" wrap="square" rtlCol="0">
            <a:spAutoFit/>
          </a:bodyPr>
          <a:lstStyle/>
          <a:p>
            <a:pPr>
              <a:lnSpc>
                <a:spcPct val="115000"/>
              </a:lnSpc>
              <a:spcAft>
                <a:spcPts val="1000"/>
              </a:spcAft>
            </a:pPr>
            <a:r>
              <a:rPr lang="en-US" sz="3000" b="1" u="sng" dirty="0"/>
              <a:t>John 14:6</a:t>
            </a:r>
            <a:r>
              <a:rPr lang="en-US" sz="3000" dirty="0"/>
              <a:t> </a:t>
            </a:r>
          </a:p>
          <a:p>
            <a:pPr>
              <a:lnSpc>
                <a:spcPct val="115000"/>
              </a:lnSpc>
              <a:spcAft>
                <a:spcPts val="1000"/>
              </a:spcAft>
            </a:pPr>
            <a:r>
              <a:rPr lang="en-US" sz="3000" dirty="0"/>
              <a:t>Jesus said to him, “I am the way, the truth, and the life. No one comes to the Father except through Me. </a:t>
            </a:r>
          </a:p>
        </p:txBody>
      </p:sp>
      <p:pic>
        <p:nvPicPr>
          <p:cNvPr id="3" name="Picture 2" descr="H:\My Pictures\Presentation Topics\Bible Agriculture\Sheep P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0363">
            <a:off x="3363684" y="2635715"/>
            <a:ext cx="5001020" cy="3654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56030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425982"/>
            <a:ext cx="8534400" cy="2231380"/>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1200" dirty="0"/>
          </a:p>
          <a:p>
            <a:pPr marL="1031875" lvl="1" indent="-514350">
              <a:buFont typeface="+mj-lt"/>
              <a:buAutoNum type="arabicPeriod"/>
            </a:pPr>
            <a:r>
              <a:rPr lang="en-US" dirty="0" smtClean="0"/>
              <a:t>There is only </a:t>
            </a:r>
            <a:r>
              <a:rPr lang="en-US" b="1" u="sng" dirty="0" smtClean="0"/>
              <a:t>one</a:t>
            </a:r>
            <a:r>
              <a:rPr lang="en-US" dirty="0" smtClean="0"/>
              <a:t> door</a:t>
            </a:r>
          </a:p>
          <a:p>
            <a:pPr marL="1031875" lvl="1" indent="-514350">
              <a:buFont typeface="+mj-lt"/>
              <a:buAutoNum type="arabicPeriod"/>
            </a:pPr>
            <a:r>
              <a:rPr lang="en-US" dirty="0" smtClean="0"/>
              <a:t>Jesus is standing before you offering </a:t>
            </a:r>
            <a:r>
              <a:rPr lang="en-US" b="1" u="sng" dirty="0" smtClean="0"/>
              <a:t>eternal life</a:t>
            </a:r>
          </a:p>
          <a:p>
            <a:pPr marL="1031875" lvl="1" indent="-514350">
              <a:buAutoNum type="arabicPeriod"/>
            </a:pPr>
            <a:endParaRPr lang="en-US" sz="1200" dirty="0"/>
          </a:p>
          <a:p>
            <a:pPr marL="0" indent="0">
              <a:buNone/>
            </a:pPr>
            <a:endParaRPr lang="en-US" sz="1000" dirty="0"/>
          </a:p>
        </p:txBody>
      </p:sp>
      <p:pic>
        <p:nvPicPr>
          <p:cNvPr id="4" name="Picture 3" descr="H:\My Pictures\Presentation Topics\Bible Agriculture\Sheep P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263" y="3733800"/>
            <a:ext cx="3185474" cy="2327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41924614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425982"/>
            <a:ext cx="8534400" cy="3839513"/>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1200" dirty="0"/>
          </a:p>
          <a:p>
            <a:pPr marL="1031875" lvl="1" indent="-514350">
              <a:buFont typeface="+mj-lt"/>
              <a:buAutoNum type="arabicPeriod"/>
            </a:pPr>
            <a:r>
              <a:rPr lang="en-US" dirty="0" smtClean="0"/>
              <a:t>There is only </a:t>
            </a:r>
            <a:r>
              <a:rPr lang="en-US" b="1" u="sng" dirty="0" smtClean="0"/>
              <a:t>one</a:t>
            </a:r>
            <a:r>
              <a:rPr lang="en-US" dirty="0" smtClean="0"/>
              <a:t> door</a:t>
            </a:r>
          </a:p>
          <a:p>
            <a:pPr marL="1031875" lvl="1" indent="-514350">
              <a:buFont typeface="+mj-lt"/>
              <a:buAutoNum type="arabicPeriod"/>
            </a:pPr>
            <a:r>
              <a:rPr lang="en-US" dirty="0" smtClean="0"/>
              <a:t>Jesus is standing before you offering </a:t>
            </a:r>
            <a:r>
              <a:rPr lang="en-US" b="1" u="sng" dirty="0" smtClean="0"/>
              <a:t>eternal life</a:t>
            </a:r>
          </a:p>
          <a:p>
            <a:pPr marL="862013" lvl="2" indent="0">
              <a:buNone/>
            </a:pPr>
            <a:endParaRPr lang="en-US" sz="800" b="1" u="sng" dirty="0"/>
          </a:p>
          <a:p>
            <a:pPr marL="862013" lvl="2" indent="0">
              <a:buNone/>
            </a:pPr>
            <a:r>
              <a:rPr lang="en-US" dirty="0" smtClean="0">
                <a:solidFill>
                  <a:schemeClr val="accent5">
                    <a:lumMod val="40000"/>
                    <a:lumOff val="60000"/>
                  </a:schemeClr>
                </a:solidFill>
              </a:rPr>
              <a:t>*</a:t>
            </a:r>
            <a:r>
              <a:rPr lang="en-US" dirty="0" smtClean="0"/>
              <a:t> </a:t>
            </a:r>
            <a:r>
              <a:rPr lang="en-US" i="1" dirty="0" smtClean="0">
                <a:solidFill>
                  <a:schemeClr val="accent5">
                    <a:lumMod val="40000"/>
                    <a:lumOff val="60000"/>
                  </a:schemeClr>
                </a:solidFill>
              </a:rPr>
              <a:t>How can the death of Christ mean life for us?</a:t>
            </a:r>
          </a:p>
          <a:p>
            <a:pPr marL="862013" lvl="2" indent="0">
              <a:buNone/>
            </a:pPr>
            <a:endParaRPr lang="en-US" sz="700" dirty="0" smtClean="0">
              <a:solidFill>
                <a:schemeClr val="accent5">
                  <a:lumMod val="40000"/>
                  <a:lumOff val="60000"/>
                </a:schemeClr>
              </a:solidFill>
            </a:endParaRPr>
          </a:p>
          <a:p>
            <a:pPr marL="1031875" lvl="1" indent="-514350">
              <a:buFont typeface="+mj-lt"/>
              <a:buAutoNum type="arabicPeriod"/>
            </a:pPr>
            <a:r>
              <a:rPr lang="en-US" dirty="0" smtClean="0"/>
              <a:t>Examining your </a:t>
            </a:r>
            <a:r>
              <a:rPr lang="en-US" b="1" u="sng" dirty="0" smtClean="0"/>
              <a:t>heart</a:t>
            </a:r>
            <a:r>
              <a:rPr lang="en-US" dirty="0" smtClean="0"/>
              <a:t> condition</a:t>
            </a:r>
          </a:p>
          <a:p>
            <a:pPr marL="517525" lvl="1" indent="0">
              <a:buNone/>
            </a:pPr>
            <a:endParaRPr lang="en-US" dirty="0" smtClean="0"/>
          </a:p>
          <a:p>
            <a:pPr marL="1031875" lvl="1" indent="-514350">
              <a:buAutoNum type="arabicPeriod"/>
            </a:pPr>
            <a:endParaRPr lang="en-US" sz="1200" dirty="0"/>
          </a:p>
          <a:p>
            <a:pPr marL="0" indent="0">
              <a:buNone/>
            </a:pPr>
            <a:endParaRPr lang="en-US" sz="1000" dirty="0"/>
          </a:p>
        </p:txBody>
      </p:sp>
      <p:sp>
        <p:nvSpPr>
          <p:cNvPr id="4"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3674040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Pictures\Purchased Images\Depositphotos_5734409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6"/>
            <a:ext cx="9144000" cy="68587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8756" y="396483"/>
            <a:ext cx="7315200" cy="1813317"/>
          </a:xfrm>
          <a:prstGeom prst="rect">
            <a:avLst/>
          </a:prstGeom>
          <a:solidFill>
            <a:schemeClr val="bg1">
              <a:alpha val="63000"/>
            </a:schemeClr>
          </a:solidFill>
        </p:spPr>
        <p:txBody>
          <a:bodyPr vert="horz" wrap="square" rtlCol="0">
            <a:spAutoFit/>
          </a:bodyPr>
          <a:lstStyle/>
          <a:p>
            <a:pPr>
              <a:lnSpc>
                <a:spcPct val="115000"/>
              </a:lnSpc>
              <a:spcAft>
                <a:spcPts val="1000"/>
              </a:spcAft>
            </a:pPr>
            <a:r>
              <a:rPr lang="en-US" sz="3000" b="1" u="sng" dirty="0"/>
              <a:t>Jeremiah 17:9</a:t>
            </a:r>
            <a:r>
              <a:rPr lang="en-US" sz="3000" dirty="0"/>
              <a:t> </a:t>
            </a:r>
          </a:p>
          <a:p>
            <a:pPr>
              <a:lnSpc>
                <a:spcPct val="115000"/>
              </a:lnSpc>
              <a:spcAft>
                <a:spcPts val="1000"/>
              </a:spcAft>
            </a:pPr>
            <a:r>
              <a:rPr lang="en-US" sz="3000" dirty="0"/>
              <a:t>“The heart is deceitful above all things, And desperately wicked; Who can know it? </a:t>
            </a:r>
          </a:p>
        </p:txBody>
      </p:sp>
    </p:spTree>
    <p:extLst>
      <p:ext uri="{BB962C8B-B14F-4D97-AF65-F5344CB8AC3E}">
        <p14:creationId xmlns:p14="http://schemas.microsoft.com/office/powerpoint/2010/main" val="32649550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sz="quarter" idx="10"/>
          </p:nvPr>
        </p:nvSpPr>
        <p:spPr>
          <a:xfrm>
            <a:off x="381000" y="1411552"/>
            <a:ext cx="8382000" cy="1778949"/>
          </a:xfrm>
        </p:spPr>
        <p:txBody>
          <a:bodyPr/>
          <a:lstStyle/>
          <a:p>
            <a:pPr marL="0" indent="0">
              <a:buNone/>
            </a:pPr>
            <a:r>
              <a:rPr lang="en-US" dirty="0" smtClean="0"/>
              <a:t>A.  The meaning of “abundant”</a:t>
            </a:r>
          </a:p>
          <a:p>
            <a:pPr marL="0" indent="0">
              <a:buNone/>
            </a:pPr>
            <a:endParaRPr lang="en-US" sz="1400" dirty="0" smtClean="0"/>
          </a:p>
          <a:p>
            <a:pPr marL="862013" lvl="1" indent="-344488">
              <a:buNone/>
            </a:pPr>
            <a:r>
              <a:rPr lang="en-US" dirty="0" smtClean="0"/>
              <a:t>1. Abundant means more </a:t>
            </a:r>
            <a:r>
              <a:rPr lang="en-US" b="1" u="sng" dirty="0" smtClean="0"/>
              <a:t>than necessary</a:t>
            </a:r>
            <a:r>
              <a:rPr lang="en-US" dirty="0" smtClean="0"/>
              <a:t>, </a:t>
            </a:r>
            <a:r>
              <a:rPr lang="en-US" b="1" u="sng" dirty="0" smtClean="0"/>
              <a:t>over and above</a:t>
            </a:r>
          </a:p>
          <a:p>
            <a:pPr marL="517525" lvl="1" indent="0">
              <a:buNone/>
            </a:pPr>
            <a:endParaRPr lang="en-US" sz="1400" b="1" u="sng" dirty="0" smtClean="0"/>
          </a:p>
        </p:txBody>
      </p:sp>
    </p:spTree>
    <p:extLst>
      <p:ext uri="{BB962C8B-B14F-4D97-AF65-F5344CB8AC3E}">
        <p14:creationId xmlns:p14="http://schemas.microsoft.com/office/powerpoint/2010/main" val="243050455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Pictures\Purchased Images\Depositphotos_5734409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6"/>
            <a:ext cx="9144000" cy="6858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7222" y="609600"/>
            <a:ext cx="7315200" cy="3788345"/>
          </a:xfrm>
          <a:prstGeom prst="rect">
            <a:avLst/>
          </a:prstGeom>
          <a:solidFill>
            <a:schemeClr val="bg1">
              <a:alpha val="62000"/>
            </a:schemeClr>
          </a:solidFill>
        </p:spPr>
        <p:txBody>
          <a:bodyPr vert="horz" wrap="square" rtlCol="0">
            <a:spAutoFit/>
          </a:bodyPr>
          <a:lstStyle/>
          <a:p>
            <a:pPr>
              <a:lnSpc>
                <a:spcPct val="115000"/>
              </a:lnSpc>
              <a:spcAft>
                <a:spcPts val="1000"/>
              </a:spcAft>
            </a:pPr>
            <a:r>
              <a:rPr lang="en-US" sz="2800" b="1" u="sng" dirty="0"/>
              <a:t>Mark 7:21–22</a:t>
            </a:r>
            <a:r>
              <a:rPr lang="en-US" sz="2800" dirty="0"/>
              <a:t> </a:t>
            </a:r>
          </a:p>
          <a:p>
            <a:pPr>
              <a:lnSpc>
                <a:spcPct val="115000"/>
              </a:lnSpc>
              <a:spcAft>
                <a:spcPts val="1000"/>
              </a:spcAft>
            </a:pPr>
            <a:r>
              <a:rPr lang="en-US" sz="2800" dirty="0"/>
              <a:t>For from within, out of the heart of men, proceed evil thoughts, adulteries, fornications, murders, </a:t>
            </a:r>
          </a:p>
          <a:p>
            <a:pPr>
              <a:lnSpc>
                <a:spcPct val="115000"/>
              </a:lnSpc>
              <a:spcAft>
                <a:spcPts val="1000"/>
              </a:spcAft>
            </a:pPr>
            <a:r>
              <a:rPr lang="en-US" sz="2800" dirty="0"/>
              <a:t>thefts, covetousness, wickedness, deceit, lewdness, an evil eye, blasphemy, pride, foolishness. </a:t>
            </a:r>
          </a:p>
        </p:txBody>
      </p:sp>
    </p:spTree>
    <p:extLst>
      <p:ext uri="{BB962C8B-B14F-4D97-AF65-F5344CB8AC3E}">
        <p14:creationId xmlns:p14="http://schemas.microsoft.com/office/powerpoint/2010/main" val="41657478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Pictures\Purchased Images\Depositphotos_5734409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6"/>
            <a:ext cx="9144000" cy="68587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8756" y="2971800"/>
            <a:ext cx="7315200" cy="3547638"/>
          </a:xfrm>
          <a:prstGeom prst="rect">
            <a:avLst/>
          </a:prstGeom>
          <a:solidFill>
            <a:schemeClr val="bg1">
              <a:alpha val="63000"/>
            </a:schemeClr>
          </a:solidFill>
        </p:spPr>
        <p:txBody>
          <a:bodyPr vert="horz" wrap="square" rtlCol="0">
            <a:spAutoFit/>
          </a:bodyPr>
          <a:lstStyle/>
          <a:p>
            <a:pPr>
              <a:lnSpc>
                <a:spcPct val="115000"/>
              </a:lnSpc>
              <a:spcAft>
                <a:spcPts val="1000"/>
              </a:spcAft>
            </a:pPr>
            <a:r>
              <a:rPr lang="en-US" sz="3000" b="1" u="sng" dirty="0" smtClean="0"/>
              <a:t/>
            </a:r>
            <a:br>
              <a:rPr lang="en-US" sz="3000" b="1" u="sng" dirty="0" smtClean="0"/>
            </a:br>
            <a:r>
              <a:rPr lang="en-US" sz="3000" b="1" u="sng" dirty="0" smtClean="0"/>
              <a:t>Romans 3:10-11</a:t>
            </a:r>
            <a:r>
              <a:rPr lang="en-US" sz="3000" dirty="0" smtClean="0"/>
              <a:t> </a:t>
            </a:r>
            <a:endParaRPr lang="en-US" sz="3000" dirty="0"/>
          </a:p>
          <a:p>
            <a:pPr>
              <a:lnSpc>
                <a:spcPct val="115000"/>
              </a:lnSpc>
              <a:spcAft>
                <a:spcPts val="1000"/>
              </a:spcAft>
            </a:pPr>
            <a:r>
              <a:rPr lang="en-US" sz="3200" dirty="0"/>
              <a:t>As it is written: "There is none righteous, no, not one; </a:t>
            </a:r>
            <a:r>
              <a:rPr lang="en-US" sz="3200" dirty="0" smtClean="0"/>
              <a:t> </a:t>
            </a:r>
            <a:r>
              <a:rPr lang="en-US" sz="3200" dirty="0"/>
              <a:t>There is none who understands; There is none who seeks after God</a:t>
            </a:r>
            <a:r>
              <a:rPr lang="en-US" sz="3200" dirty="0" smtClean="0"/>
              <a:t>.”</a:t>
            </a:r>
            <a:endParaRPr lang="en-US" sz="3000" dirty="0"/>
          </a:p>
        </p:txBody>
      </p:sp>
    </p:spTree>
    <p:extLst>
      <p:ext uri="{BB962C8B-B14F-4D97-AF65-F5344CB8AC3E}">
        <p14:creationId xmlns:p14="http://schemas.microsoft.com/office/powerpoint/2010/main" val="173053174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219200"/>
            <a:ext cx="8534400" cy="4956742"/>
          </a:xfrm>
        </p:spPr>
        <p:txBody>
          <a:bodyPr/>
          <a:lstStyle/>
          <a:p>
            <a:pPr marL="514350" indent="-514350">
              <a:buAutoNum type="alphaUcPeriod"/>
            </a:pPr>
            <a:endParaRPr lang="en-US" sz="1200" dirty="0"/>
          </a:p>
          <a:p>
            <a:pPr marL="514350" indent="-514350">
              <a:buAutoNum type="alphaUcPeriod"/>
            </a:pPr>
            <a:r>
              <a:rPr lang="en-US" dirty="0" smtClean="0"/>
              <a:t>Jesus is the Door</a:t>
            </a:r>
          </a:p>
          <a:p>
            <a:pPr marL="514350" indent="-514350">
              <a:buAutoNum type="alphaUcPeriod"/>
            </a:pPr>
            <a:endParaRPr lang="en-US" sz="1200" dirty="0"/>
          </a:p>
          <a:p>
            <a:pPr marL="1031875" lvl="1" indent="-514350">
              <a:buFont typeface="+mj-lt"/>
              <a:buAutoNum type="arabicPeriod"/>
            </a:pPr>
            <a:r>
              <a:rPr lang="en-US" dirty="0" smtClean="0"/>
              <a:t>There is only </a:t>
            </a:r>
            <a:r>
              <a:rPr lang="en-US" b="1" u="sng" dirty="0" smtClean="0"/>
              <a:t>one</a:t>
            </a:r>
            <a:r>
              <a:rPr lang="en-US" dirty="0" smtClean="0"/>
              <a:t> door</a:t>
            </a:r>
          </a:p>
          <a:p>
            <a:pPr marL="1031875" lvl="1" indent="-514350">
              <a:buFont typeface="+mj-lt"/>
              <a:buAutoNum type="arabicPeriod"/>
            </a:pPr>
            <a:endParaRPr lang="en-US" sz="1200" dirty="0" smtClean="0"/>
          </a:p>
          <a:p>
            <a:pPr marL="1031875" lvl="1" indent="-514350">
              <a:buFont typeface="+mj-lt"/>
              <a:buAutoNum type="arabicPeriod"/>
            </a:pPr>
            <a:r>
              <a:rPr lang="en-US" dirty="0" smtClean="0"/>
              <a:t>Jesus is standing before you offering </a:t>
            </a:r>
            <a:r>
              <a:rPr lang="en-US" b="1" u="sng" dirty="0" smtClean="0"/>
              <a:t>eternal life</a:t>
            </a:r>
          </a:p>
          <a:p>
            <a:pPr marL="862013" lvl="2" indent="0">
              <a:buNone/>
            </a:pPr>
            <a:endParaRPr lang="en-US" sz="800" b="1" u="sng" dirty="0"/>
          </a:p>
          <a:p>
            <a:pPr marL="862013" lvl="2" indent="0">
              <a:buNone/>
            </a:pPr>
            <a:r>
              <a:rPr lang="en-US" sz="2600" dirty="0" smtClean="0">
                <a:solidFill>
                  <a:schemeClr val="accent5">
                    <a:lumMod val="40000"/>
                    <a:lumOff val="60000"/>
                  </a:schemeClr>
                </a:solidFill>
              </a:rPr>
              <a:t>*</a:t>
            </a:r>
            <a:r>
              <a:rPr lang="en-US" sz="2600" dirty="0" smtClean="0"/>
              <a:t> </a:t>
            </a:r>
            <a:r>
              <a:rPr lang="en-US" sz="2600" i="1" dirty="0" smtClean="0">
                <a:solidFill>
                  <a:schemeClr val="accent5">
                    <a:lumMod val="40000"/>
                    <a:lumOff val="60000"/>
                  </a:schemeClr>
                </a:solidFill>
              </a:rPr>
              <a:t>How can the death of Christ mean life for us?</a:t>
            </a:r>
          </a:p>
          <a:p>
            <a:pPr marL="862013" lvl="2" indent="0">
              <a:buNone/>
            </a:pPr>
            <a:endParaRPr lang="en-US" sz="700" dirty="0" smtClean="0">
              <a:solidFill>
                <a:schemeClr val="accent5">
                  <a:lumMod val="40000"/>
                  <a:lumOff val="60000"/>
                </a:schemeClr>
              </a:solidFill>
            </a:endParaRPr>
          </a:p>
          <a:p>
            <a:pPr marL="1031875" lvl="1" indent="-514350">
              <a:buFont typeface="+mj-lt"/>
              <a:buAutoNum type="arabicPeriod"/>
            </a:pPr>
            <a:r>
              <a:rPr lang="en-US" dirty="0" smtClean="0"/>
              <a:t>Examining your </a:t>
            </a:r>
            <a:r>
              <a:rPr lang="en-US" b="1" u="sng" dirty="0" smtClean="0"/>
              <a:t>heart</a:t>
            </a:r>
            <a:r>
              <a:rPr lang="en-US" dirty="0" smtClean="0"/>
              <a:t> condition</a:t>
            </a:r>
          </a:p>
          <a:p>
            <a:pPr marL="1376363" lvl="2" indent="-514350">
              <a:buFont typeface="+mj-lt"/>
              <a:buAutoNum type="alphaLcPeriod"/>
            </a:pPr>
            <a:r>
              <a:rPr lang="en-US" sz="2600" dirty="0" smtClean="0"/>
              <a:t>Humanity has a universal heart problem: </a:t>
            </a:r>
            <a:r>
              <a:rPr lang="en-US" sz="2600" b="1" u="sng" dirty="0" smtClean="0"/>
              <a:t>SIN</a:t>
            </a:r>
          </a:p>
          <a:p>
            <a:pPr marL="1376363" lvl="2" indent="-514350">
              <a:buFont typeface="+mj-lt"/>
              <a:buAutoNum type="alphaLcPeriod"/>
            </a:pPr>
            <a:r>
              <a:rPr lang="en-US" sz="2600" dirty="0" smtClean="0"/>
              <a:t>You have a personal heart problem: </a:t>
            </a:r>
            <a:r>
              <a:rPr lang="en-US" sz="2600" b="1" u="sng" dirty="0" smtClean="0"/>
              <a:t>YOUR SIN</a:t>
            </a:r>
          </a:p>
          <a:p>
            <a:pPr marL="517525" lvl="1" indent="0">
              <a:buNone/>
            </a:pPr>
            <a:endParaRPr lang="en-US" dirty="0" smtClean="0"/>
          </a:p>
          <a:p>
            <a:pPr marL="1031875" lvl="1" indent="-514350">
              <a:buAutoNum type="arabicPeriod"/>
            </a:pPr>
            <a:endParaRPr lang="en-US" sz="1200" dirty="0"/>
          </a:p>
          <a:p>
            <a:pPr marL="0" indent="0">
              <a:buNone/>
            </a:pPr>
            <a:endParaRPr lang="en-US" sz="1000" dirty="0"/>
          </a:p>
        </p:txBody>
      </p:sp>
      <p:sp>
        <p:nvSpPr>
          <p:cNvPr id="4"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2205481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Pictures\Purchased Images\Depositphotos_5734409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6" y="-366"/>
            <a:ext cx="9144000" cy="6858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823966"/>
            <a:ext cx="6093178" cy="3706656"/>
          </a:xfrm>
          <a:prstGeom prst="rect">
            <a:avLst/>
          </a:prstGeom>
          <a:solidFill>
            <a:schemeClr val="bg1">
              <a:alpha val="62000"/>
            </a:schemeClr>
          </a:solidFill>
        </p:spPr>
        <p:txBody>
          <a:bodyPr vert="horz" wrap="square" rtlCol="0">
            <a:spAutoFit/>
          </a:bodyPr>
          <a:lstStyle/>
          <a:p>
            <a:pPr marL="514350" indent="-514350">
              <a:lnSpc>
                <a:spcPct val="115000"/>
              </a:lnSpc>
              <a:spcAft>
                <a:spcPts val="1000"/>
              </a:spcAft>
              <a:buAutoNum type="arabicParenR"/>
            </a:pPr>
            <a:endParaRPr lang="en-US" sz="2800" dirty="0" smtClean="0"/>
          </a:p>
          <a:p>
            <a:pPr marL="514350" indent="-514350">
              <a:lnSpc>
                <a:spcPct val="115000"/>
              </a:lnSpc>
              <a:spcAft>
                <a:spcPts val="1000"/>
              </a:spcAft>
              <a:buAutoNum type="arabicParenR"/>
            </a:pPr>
            <a:r>
              <a:rPr lang="en-US" sz="2800" b="1" dirty="0" smtClean="0"/>
              <a:t>You must not steal</a:t>
            </a:r>
          </a:p>
          <a:p>
            <a:pPr marL="514350" indent="-514350">
              <a:lnSpc>
                <a:spcPct val="115000"/>
              </a:lnSpc>
              <a:spcAft>
                <a:spcPts val="1000"/>
              </a:spcAft>
              <a:buAutoNum type="arabicParenR"/>
            </a:pPr>
            <a:r>
              <a:rPr lang="en-US" sz="2800" b="1" dirty="0" smtClean="0"/>
              <a:t>You must not lie</a:t>
            </a:r>
          </a:p>
          <a:p>
            <a:pPr marL="514350" indent="-514350">
              <a:lnSpc>
                <a:spcPct val="115000"/>
              </a:lnSpc>
              <a:spcAft>
                <a:spcPts val="1000"/>
              </a:spcAft>
              <a:buAutoNum type="arabicParenR"/>
            </a:pPr>
            <a:r>
              <a:rPr lang="en-US" sz="2800" b="1" dirty="0" smtClean="0"/>
              <a:t>You must not murder (strong anger)</a:t>
            </a:r>
          </a:p>
          <a:p>
            <a:pPr marL="514350" indent="-514350">
              <a:lnSpc>
                <a:spcPct val="115000"/>
              </a:lnSpc>
              <a:spcAft>
                <a:spcPts val="1000"/>
              </a:spcAft>
              <a:buAutoNum type="arabicParenR"/>
            </a:pPr>
            <a:r>
              <a:rPr lang="en-US" sz="2800" b="1" dirty="0" smtClean="0"/>
              <a:t>You must not covet</a:t>
            </a:r>
          </a:p>
          <a:p>
            <a:pPr marL="514350" indent="-514350">
              <a:lnSpc>
                <a:spcPct val="115000"/>
              </a:lnSpc>
              <a:spcAft>
                <a:spcPts val="1000"/>
              </a:spcAft>
              <a:buAutoNum type="arabicParenR"/>
            </a:pPr>
            <a:endParaRPr lang="en-US" sz="2800" dirty="0"/>
          </a:p>
        </p:txBody>
      </p:sp>
    </p:spTree>
    <p:extLst>
      <p:ext uri="{BB962C8B-B14F-4D97-AF65-F5344CB8AC3E}">
        <p14:creationId xmlns:p14="http://schemas.microsoft.com/office/powerpoint/2010/main" val="395160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162755"/>
            <a:ext cx="8534400" cy="7360476"/>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1000" dirty="0"/>
          </a:p>
          <a:p>
            <a:pPr marL="1031875" lvl="1" indent="-514350">
              <a:buFont typeface="+mj-lt"/>
              <a:buAutoNum type="arabicPeriod"/>
            </a:pPr>
            <a:r>
              <a:rPr lang="en-US" dirty="0" smtClean="0"/>
              <a:t>There is only </a:t>
            </a:r>
            <a:r>
              <a:rPr lang="en-US" b="1" u="sng" dirty="0" smtClean="0"/>
              <a:t>one</a:t>
            </a:r>
            <a:r>
              <a:rPr lang="en-US" dirty="0" smtClean="0"/>
              <a:t> door</a:t>
            </a:r>
          </a:p>
          <a:p>
            <a:pPr marL="1031875" lvl="1" indent="-514350">
              <a:buFont typeface="+mj-lt"/>
              <a:buAutoNum type="arabicPeriod"/>
            </a:pPr>
            <a:endParaRPr lang="en-US" sz="1000" dirty="0" smtClean="0"/>
          </a:p>
          <a:p>
            <a:pPr marL="1031875" lvl="1" indent="-514350">
              <a:buFont typeface="+mj-lt"/>
              <a:buAutoNum type="arabicPeriod"/>
            </a:pPr>
            <a:r>
              <a:rPr lang="en-US" dirty="0" smtClean="0"/>
              <a:t>Jesus is standing before you offering </a:t>
            </a:r>
            <a:r>
              <a:rPr lang="en-US" b="1" u="sng" dirty="0" smtClean="0"/>
              <a:t>eternal life</a:t>
            </a:r>
          </a:p>
          <a:p>
            <a:pPr marL="862013" lvl="2" indent="0">
              <a:buNone/>
            </a:pPr>
            <a:endParaRPr lang="en-US" sz="800" b="1" u="sng" dirty="0"/>
          </a:p>
          <a:p>
            <a:pPr marL="862013" lvl="2" indent="0">
              <a:buNone/>
            </a:pPr>
            <a:r>
              <a:rPr lang="en-US" sz="2600" dirty="0" smtClean="0">
                <a:solidFill>
                  <a:schemeClr val="accent5">
                    <a:lumMod val="40000"/>
                    <a:lumOff val="60000"/>
                  </a:schemeClr>
                </a:solidFill>
              </a:rPr>
              <a:t>*</a:t>
            </a:r>
            <a:r>
              <a:rPr lang="en-US" sz="2600" dirty="0" smtClean="0"/>
              <a:t> </a:t>
            </a:r>
            <a:r>
              <a:rPr lang="en-US" sz="2600" i="1" dirty="0" smtClean="0">
                <a:solidFill>
                  <a:schemeClr val="accent5">
                    <a:lumMod val="40000"/>
                    <a:lumOff val="60000"/>
                  </a:schemeClr>
                </a:solidFill>
              </a:rPr>
              <a:t>How can the death of Christ mean life for us?</a:t>
            </a:r>
          </a:p>
          <a:p>
            <a:pPr marL="862013" lvl="2" indent="0">
              <a:buNone/>
            </a:pPr>
            <a:endParaRPr lang="en-US" sz="700" dirty="0" smtClean="0">
              <a:solidFill>
                <a:schemeClr val="accent5">
                  <a:lumMod val="40000"/>
                  <a:lumOff val="60000"/>
                </a:schemeClr>
              </a:solidFill>
            </a:endParaRPr>
          </a:p>
          <a:p>
            <a:pPr marL="1031875" lvl="1" indent="-514350">
              <a:buFont typeface="+mj-lt"/>
              <a:buAutoNum type="arabicPeriod"/>
            </a:pPr>
            <a:r>
              <a:rPr lang="en-US" dirty="0" smtClean="0"/>
              <a:t>Examining your </a:t>
            </a:r>
            <a:r>
              <a:rPr lang="en-US" b="1" u="sng" dirty="0" smtClean="0"/>
              <a:t>heart</a:t>
            </a:r>
            <a:r>
              <a:rPr lang="en-US" dirty="0" smtClean="0"/>
              <a:t> condition</a:t>
            </a:r>
          </a:p>
          <a:p>
            <a:pPr marL="1376363" lvl="2" indent="-514350">
              <a:buFont typeface="+mj-lt"/>
              <a:buAutoNum type="alphaLcPeriod"/>
            </a:pPr>
            <a:r>
              <a:rPr lang="en-US" sz="2600" dirty="0" smtClean="0"/>
              <a:t>Humanity has a universal heart problem: </a:t>
            </a:r>
            <a:r>
              <a:rPr lang="en-US" sz="2600" b="1" u="sng" dirty="0" smtClean="0"/>
              <a:t>SIN</a:t>
            </a:r>
          </a:p>
          <a:p>
            <a:pPr marL="1376363" lvl="2" indent="-514350">
              <a:buFont typeface="+mj-lt"/>
              <a:buAutoNum type="alphaLcPeriod"/>
            </a:pPr>
            <a:r>
              <a:rPr lang="en-US" sz="2600" dirty="0" smtClean="0"/>
              <a:t>You have a personal heart problem: </a:t>
            </a:r>
            <a:r>
              <a:rPr lang="en-US" sz="2600" b="1" u="sng" dirty="0" smtClean="0"/>
              <a:t>YOUR SIN</a:t>
            </a:r>
          </a:p>
          <a:p>
            <a:pPr marL="862013" lvl="2" indent="0">
              <a:buNone/>
            </a:pPr>
            <a:endParaRPr lang="en-US" sz="1000" b="1" u="sng" dirty="0" smtClean="0"/>
          </a:p>
          <a:p>
            <a:pPr marL="1033463" lvl="2" indent="-514350">
              <a:buFont typeface="+mj-lt"/>
              <a:buAutoNum type="arabicPeriod" startAt="4"/>
            </a:pPr>
            <a:r>
              <a:rPr lang="en-US" sz="2800" dirty="0" smtClean="0"/>
              <a:t>Contrast your heart with Christ’s</a:t>
            </a:r>
          </a:p>
          <a:p>
            <a:pPr marL="1379538" lvl="3" indent="-514350">
              <a:buFont typeface="+mj-lt"/>
              <a:buAutoNum type="alphaLcPeriod"/>
            </a:pPr>
            <a:r>
              <a:rPr lang="en-US" sz="2600" dirty="0" smtClean="0"/>
              <a:t>He has the only </a:t>
            </a:r>
            <a:r>
              <a:rPr lang="en-US" sz="2600" b="1" u="sng" dirty="0" smtClean="0"/>
              <a:t>sinless</a:t>
            </a:r>
            <a:r>
              <a:rPr lang="en-US" sz="2600" dirty="0" smtClean="0"/>
              <a:t> heart in all of history</a:t>
            </a:r>
          </a:p>
          <a:p>
            <a:pPr marL="1379538" lvl="3" indent="-514350">
              <a:buFont typeface="+mj-lt"/>
              <a:buAutoNum type="alphaLcPeriod"/>
            </a:pPr>
            <a:r>
              <a:rPr lang="en-US" sz="2600" dirty="0" smtClean="0"/>
              <a:t>He is Holy which means pure and perfect</a:t>
            </a:r>
            <a:endParaRPr lang="en-US" sz="2600" dirty="0"/>
          </a:p>
          <a:p>
            <a:pPr marL="1376363" lvl="2" indent="-514350">
              <a:buFont typeface="+mj-lt"/>
              <a:buAutoNum type="arabicPeriod" startAt="4"/>
            </a:pPr>
            <a:endParaRPr lang="en-US" sz="2600" b="1" u="sng" dirty="0" smtClean="0"/>
          </a:p>
          <a:p>
            <a:pPr marL="862013" lvl="2" indent="0">
              <a:buNone/>
            </a:pPr>
            <a:endParaRPr lang="en-US" sz="2600" b="1" u="sng" dirty="0" smtClean="0"/>
          </a:p>
          <a:p>
            <a:pPr marL="517525" lvl="1" indent="0">
              <a:buNone/>
            </a:pPr>
            <a:endParaRPr lang="en-US" dirty="0" smtClean="0"/>
          </a:p>
          <a:p>
            <a:pPr marL="1031875" lvl="1" indent="-514350">
              <a:buAutoNum type="arabicPeriod"/>
            </a:pPr>
            <a:endParaRPr lang="en-US" sz="1200" dirty="0"/>
          </a:p>
          <a:p>
            <a:pPr marL="0" indent="0">
              <a:buNone/>
            </a:pPr>
            <a:endParaRPr lang="en-US" sz="1000" dirty="0"/>
          </a:p>
        </p:txBody>
      </p:sp>
      <p:sp>
        <p:nvSpPr>
          <p:cNvPr id="4"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3186163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Pictures\Purchased Images\Depositphotos_5734409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6"/>
            <a:ext cx="9144000" cy="68587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9423" y="533400"/>
            <a:ext cx="5111044" cy="1282402"/>
          </a:xfrm>
          <a:prstGeom prst="rect">
            <a:avLst/>
          </a:prstGeom>
          <a:solidFill>
            <a:schemeClr val="bg1">
              <a:alpha val="63000"/>
            </a:schemeClr>
          </a:solidFill>
        </p:spPr>
        <p:txBody>
          <a:bodyPr vert="horz" wrap="square" rtlCol="0">
            <a:spAutoFit/>
          </a:bodyPr>
          <a:lstStyle/>
          <a:p>
            <a:pPr>
              <a:lnSpc>
                <a:spcPct val="115000"/>
              </a:lnSpc>
              <a:spcAft>
                <a:spcPts val="1000"/>
              </a:spcAft>
            </a:pPr>
            <a:r>
              <a:rPr lang="en-US" sz="3000" b="1" u="sng" dirty="0" smtClean="0"/>
              <a:t>Romans 6:23</a:t>
            </a:r>
            <a:r>
              <a:rPr lang="en-US" sz="3000" dirty="0" smtClean="0"/>
              <a:t> </a:t>
            </a:r>
            <a:endParaRPr lang="en-US" sz="3000" dirty="0"/>
          </a:p>
          <a:p>
            <a:pPr>
              <a:lnSpc>
                <a:spcPct val="115000"/>
              </a:lnSpc>
              <a:spcAft>
                <a:spcPts val="1000"/>
              </a:spcAft>
            </a:pPr>
            <a:r>
              <a:rPr lang="en-US" sz="3000" dirty="0" smtClean="0"/>
              <a:t>“For the wages of sin is death.”</a:t>
            </a:r>
            <a:endParaRPr lang="en-US" sz="3000" dirty="0"/>
          </a:p>
        </p:txBody>
      </p:sp>
      <p:sp>
        <p:nvSpPr>
          <p:cNvPr id="5" name="TextBox 4"/>
          <p:cNvSpPr txBox="1"/>
          <p:nvPr/>
        </p:nvSpPr>
        <p:spPr>
          <a:xfrm>
            <a:off x="1789288" y="3292083"/>
            <a:ext cx="5571068" cy="1597873"/>
          </a:xfrm>
          <a:prstGeom prst="rect">
            <a:avLst/>
          </a:prstGeom>
          <a:solidFill>
            <a:schemeClr val="bg1">
              <a:alpha val="63000"/>
            </a:schemeClr>
          </a:solidFill>
        </p:spPr>
        <p:txBody>
          <a:bodyPr vert="horz" wrap="square" rtlCol="0">
            <a:spAutoFit/>
          </a:bodyPr>
          <a:lstStyle/>
          <a:p>
            <a:pPr>
              <a:lnSpc>
                <a:spcPct val="115000"/>
              </a:lnSpc>
              <a:spcAft>
                <a:spcPts val="1000"/>
              </a:spcAft>
            </a:pPr>
            <a:r>
              <a:rPr lang="en-US" sz="3000" b="1" u="sng" dirty="0" smtClean="0"/>
              <a:t>Ephesians 2:1</a:t>
            </a:r>
            <a:r>
              <a:rPr lang="en-US" sz="3000" dirty="0" smtClean="0"/>
              <a:t> </a:t>
            </a:r>
            <a:endParaRPr lang="en-US" sz="3000" dirty="0"/>
          </a:p>
          <a:p>
            <a:pPr>
              <a:lnSpc>
                <a:spcPts val="2800"/>
              </a:lnSpc>
              <a:spcAft>
                <a:spcPts val="1000"/>
              </a:spcAft>
            </a:pPr>
            <a:r>
              <a:rPr lang="en-US" sz="3000" dirty="0" smtClean="0"/>
              <a:t>“And you He made alive who were </a:t>
            </a:r>
          </a:p>
          <a:p>
            <a:pPr>
              <a:lnSpc>
                <a:spcPts val="2800"/>
              </a:lnSpc>
              <a:spcAft>
                <a:spcPts val="1000"/>
              </a:spcAft>
            </a:pPr>
            <a:r>
              <a:rPr lang="en-US" sz="3000" dirty="0" smtClean="0"/>
              <a:t>dead in trespasses and sins.”</a:t>
            </a:r>
            <a:endParaRPr lang="en-US" sz="3000" dirty="0"/>
          </a:p>
        </p:txBody>
      </p:sp>
    </p:spTree>
    <p:extLst>
      <p:ext uri="{BB962C8B-B14F-4D97-AF65-F5344CB8AC3E}">
        <p14:creationId xmlns:p14="http://schemas.microsoft.com/office/powerpoint/2010/main" val="299347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219200"/>
            <a:ext cx="8534400" cy="6310958"/>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1200" dirty="0"/>
          </a:p>
          <a:p>
            <a:pPr marL="1031875" lvl="1" indent="-514350">
              <a:buFont typeface="+mj-lt"/>
              <a:buAutoNum type="arabicPeriod"/>
            </a:pPr>
            <a:r>
              <a:rPr lang="en-US" dirty="0" smtClean="0"/>
              <a:t>There is only </a:t>
            </a:r>
            <a:r>
              <a:rPr lang="en-US" b="1" u="sng" dirty="0" smtClean="0"/>
              <a:t>one</a:t>
            </a:r>
            <a:r>
              <a:rPr lang="en-US" dirty="0" smtClean="0"/>
              <a:t> door</a:t>
            </a:r>
          </a:p>
          <a:p>
            <a:pPr marL="1031875" lvl="1" indent="-514350">
              <a:buFont typeface="+mj-lt"/>
              <a:buAutoNum type="arabicPeriod"/>
            </a:pPr>
            <a:endParaRPr lang="en-US" sz="1200" dirty="0" smtClean="0"/>
          </a:p>
          <a:p>
            <a:pPr marL="1031875" lvl="1" indent="-514350">
              <a:buFont typeface="+mj-lt"/>
              <a:buAutoNum type="arabicPeriod"/>
            </a:pPr>
            <a:r>
              <a:rPr lang="en-US" dirty="0" smtClean="0"/>
              <a:t>Jesus is standing before you offering </a:t>
            </a:r>
            <a:r>
              <a:rPr lang="en-US" b="1" u="sng" dirty="0" smtClean="0"/>
              <a:t>eternal life</a:t>
            </a:r>
          </a:p>
          <a:p>
            <a:pPr marL="862013" lvl="2" indent="0">
              <a:buNone/>
            </a:pPr>
            <a:endParaRPr lang="en-US" sz="800" b="1" u="sng" dirty="0"/>
          </a:p>
          <a:p>
            <a:pPr marL="862013" lvl="2" indent="0">
              <a:buNone/>
            </a:pPr>
            <a:r>
              <a:rPr lang="en-US" sz="2600" b="1" dirty="0" smtClean="0">
                <a:solidFill>
                  <a:schemeClr val="accent5">
                    <a:lumMod val="40000"/>
                    <a:lumOff val="60000"/>
                  </a:schemeClr>
                </a:solidFill>
              </a:rPr>
              <a:t>*</a:t>
            </a:r>
            <a:r>
              <a:rPr lang="en-US" sz="2600" b="1" dirty="0" smtClean="0"/>
              <a:t> </a:t>
            </a:r>
            <a:r>
              <a:rPr lang="en-US" sz="2600" b="1" i="1" dirty="0" smtClean="0">
                <a:solidFill>
                  <a:schemeClr val="accent5">
                    <a:lumMod val="40000"/>
                    <a:lumOff val="60000"/>
                  </a:schemeClr>
                </a:solidFill>
              </a:rPr>
              <a:t>How can the death of Christ mean life for us?</a:t>
            </a:r>
          </a:p>
          <a:p>
            <a:pPr marL="862013" lvl="2" indent="0">
              <a:buNone/>
            </a:pPr>
            <a:endParaRPr lang="en-US" sz="700" dirty="0" smtClean="0">
              <a:solidFill>
                <a:schemeClr val="accent5">
                  <a:lumMod val="40000"/>
                  <a:lumOff val="60000"/>
                </a:schemeClr>
              </a:solidFill>
            </a:endParaRPr>
          </a:p>
          <a:p>
            <a:pPr marL="1031875" lvl="1" indent="-514350">
              <a:buFont typeface="+mj-lt"/>
              <a:buAutoNum type="arabicPeriod"/>
            </a:pPr>
            <a:r>
              <a:rPr lang="en-US" dirty="0" smtClean="0"/>
              <a:t>Examining your </a:t>
            </a:r>
            <a:r>
              <a:rPr lang="en-US" b="1" u="sng" dirty="0" smtClean="0"/>
              <a:t>heart</a:t>
            </a:r>
            <a:r>
              <a:rPr lang="en-US" dirty="0" smtClean="0"/>
              <a:t> condition</a:t>
            </a:r>
          </a:p>
          <a:p>
            <a:pPr marL="862013" lvl="2" indent="0">
              <a:buNone/>
            </a:pPr>
            <a:endParaRPr lang="en-US" sz="1200" b="1" u="sng" dirty="0" smtClean="0"/>
          </a:p>
          <a:p>
            <a:pPr marL="1033463" lvl="2" indent="-514350">
              <a:buFont typeface="+mj-lt"/>
              <a:buAutoNum type="arabicPeriod" startAt="4"/>
            </a:pPr>
            <a:r>
              <a:rPr lang="en-US" sz="2800" dirty="0" smtClean="0"/>
              <a:t>Contrast your heart with Christ’s</a:t>
            </a:r>
          </a:p>
          <a:p>
            <a:pPr marL="1033463" lvl="2" indent="-514350">
              <a:buFont typeface="+mj-lt"/>
              <a:buAutoNum type="arabicPeriod" startAt="4"/>
            </a:pPr>
            <a:endParaRPr lang="en-US" sz="1200" dirty="0" smtClean="0"/>
          </a:p>
          <a:p>
            <a:pPr marL="1033463" lvl="2" indent="-514350">
              <a:buFont typeface="+mj-lt"/>
              <a:buAutoNum type="arabicPeriod" startAt="4"/>
            </a:pPr>
            <a:r>
              <a:rPr lang="en-US" sz="2800" dirty="0" smtClean="0"/>
              <a:t>Christ is willing to exchange His heart with yours</a:t>
            </a:r>
          </a:p>
          <a:p>
            <a:pPr marL="1376363" lvl="2" indent="-514350">
              <a:buFont typeface="+mj-lt"/>
              <a:buAutoNum type="arabicPeriod" startAt="4"/>
            </a:pPr>
            <a:endParaRPr lang="en-US" sz="2600" b="1" u="sng" dirty="0" smtClean="0"/>
          </a:p>
          <a:p>
            <a:pPr marL="862013" lvl="2" indent="0">
              <a:buNone/>
            </a:pPr>
            <a:endParaRPr lang="en-US" sz="2600" b="1" u="sng" dirty="0" smtClean="0"/>
          </a:p>
          <a:p>
            <a:pPr marL="517525" lvl="1" indent="0">
              <a:buNone/>
            </a:pPr>
            <a:endParaRPr lang="en-US" dirty="0" smtClean="0"/>
          </a:p>
          <a:p>
            <a:pPr marL="1031875" lvl="1" indent="-514350">
              <a:buAutoNum type="arabicPeriod"/>
            </a:pPr>
            <a:endParaRPr lang="en-US" sz="1200" dirty="0"/>
          </a:p>
          <a:p>
            <a:pPr marL="0" indent="0">
              <a:buNone/>
            </a:pPr>
            <a:endParaRPr lang="en-US" sz="1000" dirty="0"/>
          </a:p>
        </p:txBody>
      </p:sp>
      <p:sp>
        <p:nvSpPr>
          <p:cNvPr id="4"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224898509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y Pictures\Purchased Images\Depositphotos_2185083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4797">
            <a:off x="4310610" y="835374"/>
            <a:ext cx="4543778" cy="4974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244" y="1447800"/>
            <a:ext cx="4597400" cy="2698175"/>
          </a:xfrm>
          <a:prstGeom prst="rect">
            <a:avLst/>
          </a:prstGeom>
          <a:noFill/>
        </p:spPr>
        <p:txBody>
          <a:bodyPr vert="horz" wrap="square" rtlCol="0">
            <a:spAutoFit/>
          </a:bodyPr>
          <a:lstStyle/>
          <a:p>
            <a:pPr>
              <a:lnSpc>
                <a:spcPct val="115000"/>
              </a:lnSpc>
              <a:spcAft>
                <a:spcPts val="1000"/>
              </a:spcAft>
            </a:pPr>
            <a:r>
              <a:rPr lang="en-US" sz="2800" b="1" u="sng" dirty="0"/>
              <a:t>Romans 5:8</a:t>
            </a:r>
            <a:r>
              <a:rPr lang="en-US" sz="2800" dirty="0"/>
              <a:t> </a:t>
            </a:r>
          </a:p>
          <a:p>
            <a:pPr>
              <a:lnSpc>
                <a:spcPct val="115000"/>
              </a:lnSpc>
              <a:spcAft>
                <a:spcPts val="1000"/>
              </a:spcAft>
            </a:pPr>
            <a:r>
              <a:rPr lang="en-US" sz="2800" dirty="0"/>
              <a:t>But God demonstrates His own love toward us, in that while we were still sinners, Christ died for us. </a:t>
            </a:r>
          </a:p>
        </p:txBody>
      </p:sp>
    </p:spTree>
    <p:extLst>
      <p:ext uri="{BB962C8B-B14F-4D97-AF65-F5344CB8AC3E}">
        <p14:creationId xmlns:p14="http://schemas.microsoft.com/office/powerpoint/2010/main" val="202388741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9689" y="769586"/>
            <a:ext cx="4388556" cy="1211614"/>
          </a:xfrm>
          <a:prstGeom prst="rect">
            <a:avLst/>
          </a:prstGeom>
          <a:noFill/>
        </p:spPr>
        <p:txBody>
          <a:bodyPr vert="horz" wrap="square" rtlCol="0">
            <a:spAutoFit/>
          </a:bodyPr>
          <a:lstStyle/>
          <a:p>
            <a:pPr>
              <a:lnSpc>
                <a:spcPct val="115000"/>
              </a:lnSpc>
              <a:spcAft>
                <a:spcPts val="1000"/>
              </a:spcAft>
            </a:pPr>
            <a:r>
              <a:rPr lang="en-US" sz="2800" b="1" u="sng" dirty="0"/>
              <a:t>1 Corinthians 15:3</a:t>
            </a:r>
            <a:r>
              <a:rPr lang="en-US" sz="2800" dirty="0"/>
              <a:t> </a:t>
            </a:r>
          </a:p>
          <a:p>
            <a:pPr>
              <a:lnSpc>
                <a:spcPct val="115000"/>
              </a:lnSpc>
              <a:spcAft>
                <a:spcPts val="1000"/>
              </a:spcAft>
            </a:pPr>
            <a:r>
              <a:rPr lang="en-US" sz="2800" dirty="0" smtClean="0"/>
              <a:t>. . . Christ </a:t>
            </a:r>
            <a:r>
              <a:rPr lang="en-US" sz="2800" dirty="0"/>
              <a:t>died for our </a:t>
            </a:r>
            <a:r>
              <a:rPr lang="en-US" sz="2800" dirty="0" smtClean="0"/>
              <a:t>sins</a:t>
            </a:r>
            <a:endParaRPr lang="en-US" sz="2800" dirty="0"/>
          </a:p>
        </p:txBody>
      </p:sp>
      <p:sp>
        <p:nvSpPr>
          <p:cNvPr id="3" name="TextBox 2"/>
          <p:cNvSpPr txBox="1"/>
          <p:nvPr/>
        </p:nvSpPr>
        <p:spPr>
          <a:xfrm>
            <a:off x="2175933" y="3124200"/>
            <a:ext cx="4662312" cy="1588127"/>
          </a:xfrm>
          <a:prstGeom prst="rect">
            <a:avLst/>
          </a:prstGeom>
          <a:noFill/>
        </p:spPr>
        <p:txBody>
          <a:bodyPr vert="horz" wrap="square" rtlCol="0">
            <a:spAutoFit/>
          </a:bodyPr>
          <a:lstStyle/>
          <a:p>
            <a:pPr>
              <a:lnSpc>
                <a:spcPct val="115000"/>
              </a:lnSpc>
              <a:spcAft>
                <a:spcPts val="1000"/>
              </a:spcAft>
            </a:pPr>
            <a:r>
              <a:rPr lang="en-US" sz="2800" b="1" u="sng" dirty="0"/>
              <a:t>Galatians 2:20</a:t>
            </a:r>
            <a:r>
              <a:rPr lang="en-US" sz="2800" dirty="0"/>
              <a:t> </a:t>
            </a:r>
          </a:p>
          <a:p>
            <a:pPr>
              <a:lnSpc>
                <a:spcPts val="2900"/>
              </a:lnSpc>
              <a:spcAft>
                <a:spcPts val="1000"/>
              </a:spcAft>
            </a:pPr>
            <a:r>
              <a:rPr lang="en-US" sz="2800" dirty="0" smtClean="0"/>
              <a:t>. . .the </a:t>
            </a:r>
            <a:r>
              <a:rPr lang="en-US" sz="2800" dirty="0"/>
              <a:t>Son of God, who loved </a:t>
            </a:r>
            <a:endParaRPr lang="en-US" sz="2800" dirty="0" smtClean="0"/>
          </a:p>
          <a:p>
            <a:pPr>
              <a:lnSpc>
                <a:spcPts val="2900"/>
              </a:lnSpc>
              <a:spcAft>
                <a:spcPts val="1000"/>
              </a:spcAft>
            </a:pPr>
            <a:r>
              <a:rPr lang="en-US" sz="2800" dirty="0" smtClean="0"/>
              <a:t>me </a:t>
            </a:r>
            <a:r>
              <a:rPr lang="en-US" sz="2800" dirty="0"/>
              <a:t>and gave Himself for me. </a:t>
            </a:r>
          </a:p>
        </p:txBody>
      </p:sp>
    </p:spTree>
    <p:extLst>
      <p:ext uri="{BB962C8B-B14F-4D97-AF65-F5344CB8AC3E}">
        <p14:creationId xmlns:p14="http://schemas.microsoft.com/office/powerpoint/2010/main" val="2558047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70000"/>
            <a:ext cx="7315200" cy="1211614"/>
          </a:xfrm>
          <a:prstGeom prst="rect">
            <a:avLst/>
          </a:prstGeom>
          <a:noFill/>
        </p:spPr>
        <p:txBody>
          <a:bodyPr vert="horz" wrap="square" rtlCol="0">
            <a:spAutoFit/>
          </a:bodyPr>
          <a:lstStyle/>
          <a:p>
            <a:pPr>
              <a:lnSpc>
                <a:spcPct val="115000"/>
              </a:lnSpc>
              <a:spcAft>
                <a:spcPts val="1000"/>
              </a:spcAft>
            </a:pPr>
            <a:r>
              <a:rPr lang="en-US" sz="2800" b="1" u="sng" dirty="0" smtClean="0"/>
              <a:t>John 10:11</a:t>
            </a:r>
            <a:r>
              <a:rPr lang="en-US" sz="2800" dirty="0" smtClean="0"/>
              <a:t> </a:t>
            </a:r>
            <a:endParaRPr lang="en-US" sz="2800" dirty="0"/>
          </a:p>
          <a:p>
            <a:pPr>
              <a:lnSpc>
                <a:spcPct val="115000"/>
              </a:lnSpc>
              <a:spcAft>
                <a:spcPts val="1000"/>
              </a:spcAft>
            </a:pPr>
            <a:r>
              <a:rPr lang="en-US" sz="2800" dirty="0" smtClean="0"/>
              <a:t>The Good Shepherd gives His life for the sheep.</a:t>
            </a:r>
            <a:endParaRPr lang="en-US" sz="2800" dirty="0"/>
          </a:p>
        </p:txBody>
      </p:sp>
    </p:spTree>
    <p:extLst>
      <p:ext uri="{BB962C8B-B14F-4D97-AF65-F5344CB8AC3E}">
        <p14:creationId xmlns:p14="http://schemas.microsoft.com/office/powerpoint/2010/main" val="4915420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sz="quarter" idx="10"/>
          </p:nvPr>
        </p:nvSpPr>
        <p:spPr>
          <a:xfrm>
            <a:off x="381000" y="1411552"/>
            <a:ext cx="8382000" cy="2726900"/>
          </a:xfrm>
        </p:spPr>
        <p:txBody>
          <a:bodyPr/>
          <a:lstStyle/>
          <a:p>
            <a:pPr marL="0" indent="0">
              <a:buNone/>
            </a:pPr>
            <a:r>
              <a:rPr lang="en-US" dirty="0" smtClean="0"/>
              <a:t>A.  The meaning of “abundant”</a:t>
            </a:r>
          </a:p>
          <a:p>
            <a:pPr marL="0" indent="0">
              <a:buNone/>
            </a:pPr>
            <a:endParaRPr lang="en-US" sz="1400" dirty="0" smtClean="0"/>
          </a:p>
          <a:p>
            <a:pPr marL="862013" lvl="1" indent="-344488">
              <a:buNone/>
            </a:pPr>
            <a:r>
              <a:rPr lang="en-US" dirty="0" smtClean="0"/>
              <a:t>1. “Abundant” means more </a:t>
            </a:r>
            <a:r>
              <a:rPr lang="en-US" b="1" u="sng" dirty="0" smtClean="0"/>
              <a:t>than necessary</a:t>
            </a:r>
            <a:r>
              <a:rPr lang="en-US" dirty="0" smtClean="0"/>
              <a:t>, </a:t>
            </a:r>
            <a:r>
              <a:rPr lang="en-US" b="1" u="sng" dirty="0" smtClean="0"/>
              <a:t>over and above</a:t>
            </a:r>
          </a:p>
          <a:p>
            <a:pPr marL="517525" lvl="1" indent="0">
              <a:buNone/>
            </a:pPr>
            <a:endParaRPr lang="en-US" sz="1400" b="1" u="sng" dirty="0" smtClean="0"/>
          </a:p>
          <a:p>
            <a:pPr marL="517525" lvl="1" indent="0">
              <a:buNone/>
            </a:pPr>
            <a:r>
              <a:rPr lang="en-US" dirty="0" smtClean="0"/>
              <a:t>2. “Abundant” is used to describe God</a:t>
            </a:r>
          </a:p>
          <a:p>
            <a:pPr marL="517525" lvl="1" indent="0">
              <a:buNone/>
            </a:pPr>
            <a:endParaRPr lang="en-US" dirty="0"/>
          </a:p>
        </p:txBody>
      </p:sp>
    </p:spTree>
    <p:extLst>
      <p:ext uri="{BB962C8B-B14F-4D97-AF65-F5344CB8AC3E}">
        <p14:creationId xmlns:p14="http://schemas.microsoft.com/office/powerpoint/2010/main" val="8699260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70000"/>
            <a:ext cx="7315200" cy="2202654"/>
          </a:xfrm>
          <a:prstGeom prst="rect">
            <a:avLst/>
          </a:prstGeom>
          <a:noFill/>
        </p:spPr>
        <p:txBody>
          <a:bodyPr vert="horz" wrap="square" rtlCol="0">
            <a:spAutoFit/>
          </a:bodyPr>
          <a:lstStyle/>
          <a:p>
            <a:pPr>
              <a:lnSpc>
                <a:spcPct val="115000"/>
              </a:lnSpc>
              <a:spcAft>
                <a:spcPts val="1000"/>
              </a:spcAft>
            </a:pPr>
            <a:r>
              <a:rPr lang="en-US" sz="2800" b="1" u="sng" dirty="0" smtClean="0"/>
              <a:t>2 Corinthians 5:21</a:t>
            </a:r>
            <a:r>
              <a:rPr lang="en-US" sz="2800" dirty="0" smtClean="0"/>
              <a:t> </a:t>
            </a:r>
            <a:endParaRPr lang="en-US" sz="2800" dirty="0"/>
          </a:p>
          <a:p>
            <a:pPr>
              <a:lnSpc>
                <a:spcPct val="115000"/>
              </a:lnSpc>
              <a:spcAft>
                <a:spcPts val="1000"/>
              </a:spcAft>
            </a:pPr>
            <a:r>
              <a:rPr lang="en-US" sz="2800" dirty="0" smtClean="0"/>
              <a:t>For He made Him who knew no sin to be sin for us, that we might become the righteousness of God in Him. </a:t>
            </a:r>
            <a:endParaRPr lang="en-US" sz="2800" dirty="0"/>
          </a:p>
        </p:txBody>
      </p:sp>
    </p:spTree>
    <p:extLst>
      <p:ext uri="{BB962C8B-B14F-4D97-AF65-F5344CB8AC3E}">
        <p14:creationId xmlns:p14="http://schemas.microsoft.com/office/powerpoint/2010/main" val="230201344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143000"/>
            <a:ext cx="8458200" cy="7206588"/>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1200" dirty="0"/>
          </a:p>
          <a:p>
            <a:pPr marL="1031875" lvl="1" indent="-514350">
              <a:buFont typeface="+mj-lt"/>
              <a:buAutoNum type="arabicPeriod"/>
            </a:pPr>
            <a:r>
              <a:rPr lang="en-US" dirty="0" smtClean="0"/>
              <a:t>There is only </a:t>
            </a:r>
            <a:r>
              <a:rPr lang="en-US" b="1" u="sng" dirty="0" smtClean="0"/>
              <a:t>one</a:t>
            </a:r>
            <a:r>
              <a:rPr lang="en-US" dirty="0" smtClean="0"/>
              <a:t> door</a:t>
            </a:r>
          </a:p>
          <a:p>
            <a:pPr marL="1031875" lvl="1" indent="-514350">
              <a:buFont typeface="+mj-lt"/>
              <a:buAutoNum type="arabicPeriod"/>
            </a:pPr>
            <a:endParaRPr lang="en-US" sz="1200" dirty="0" smtClean="0"/>
          </a:p>
          <a:p>
            <a:pPr marL="1031875" lvl="1" indent="-514350">
              <a:buFont typeface="+mj-lt"/>
              <a:buAutoNum type="arabicPeriod"/>
            </a:pPr>
            <a:r>
              <a:rPr lang="en-US" dirty="0" smtClean="0"/>
              <a:t>Jesus is standing before you offering </a:t>
            </a:r>
            <a:r>
              <a:rPr lang="en-US" b="1" u="sng" dirty="0" smtClean="0"/>
              <a:t>eternal life</a:t>
            </a:r>
          </a:p>
          <a:p>
            <a:pPr marL="862013" lvl="2" indent="0">
              <a:buNone/>
            </a:pPr>
            <a:endParaRPr lang="en-US" sz="800" b="1" u="sng" dirty="0"/>
          </a:p>
          <a:p>
            <a:pPr marL="862013" lvl="2" indent="0">
              <a:buNone/>
            </a:pPr>
            <a:r>
              <a:rPr lang="en-US" sz="2600" b="1" i="1" dirty="0" smtClean="0">
                <a:solidFill>
                  <a:schemeClr val="accent5">
                    <a:lumMod val="40000"/>
                    <a:lumOff val="60000"/>
                  </a:schemeClr>
                </a:solidFill>
              </a:rPr>
              <a:t>*</a:t>
            </a:r>
            <a:r>
              <a:rPr lang="en-US" sz="2600" b="1" i="1" dirty="0" smtClean="0"/>
              <a:t> </a:t>
            </a:r>
            <a:r>
              <a:rPr lang="en-US" sz="2600" b="1" i="1" dirty="0" smtClean="0">
                <a:solidFill>
                  <a:schemeClr val="accent5">
                    <a:lumMod val="40000"/>
                    <a:lumOff val="60000"/>
                  </a:schemeClr>
                </a:solidFill>
              </a:rPr>
              <a:t>How can the death of Christ mean life for us?</a:t>
            </a:r>
          </a:p>
          <a:p>
            <a:pPr marL="862013" lvl="2" indent="0">
              <a:buNone/>
            </a:pPr>
            <a:endParaRPr lang="en-US" sz="700" dirty="0" smtClean="0">
              <a:solidFill>
                <a:schemeClr val="accent5">
                  <a:lumMod val="40000"/>
                  <a:lumOff val="60000"/>
                </a:schemeClr>
              </a:solidFill>
            </a:endParaRPr>
          </a:p>
          <a:p>
            <a:pPr marL="1031875" lvl="1" indent="-514350">
              <a:buFont typeface="+mj-lt"/>
              <a:buAutoNum type="arabicPeriod"/>
            </a:pPr>
            <a:r>
              <a:rPr lang="en-US" dirty="0" smtClean="0"/>
              <a:t>Examining your </a:t>
            </a:r>
            <a:r>
              <a:rPr lang="en-US" b="1" u="sng" dirty="0" smtClean="0"/>
              <a:t>heart</a:t>
            </a:r>
            <a:r>
              <a:rPr lang="en-US" dirty="0" smtClean="0"/>
              <a:t> condition</a:t>
            </a:r>
          </a:p>
          <a:p>
            <a:pPr marL="862013" lvl="2" indent="0">
              <a:buNone/>
            </a:pPr>
            <a:endParaRPr lang="en-US" sz="1200" b="1" u="sng" dirty="0" smtClean="0"/>
          </a:p>
          <a:p>
            <a:pPr marL="1033463" lvl="2" indent="-514350">
              <a:buFont typeface="+mj-lt"/>
              <a:buAutoNum type="arabicPeriod" startAt="4"/>
            </a:pPr>
            <a:r>
              <a:rPr lang="en-US" sz="2800" dirty="0" smtClean="0"/>
              <a:t>Contrast your heart with Christ’s</a:t>
            </a:r>
          </a:p>
          <a:p>
            <a:pPr marL="1033463" lvl="2" indent="-514350">
              <a:buFont typeface="+mj-lt"/>
              <a:buAutoNum type="arabicPeriod" startAt="4"/>
            </a:pPr>
            <a:endParaRPr lang="en-US" sz="1200" dirty="0" smtClean="0"/>
          </a:p>
          <a:p>
            <a:pPr marL="1033463" lvl="2" indent="-514350">
              <a:buFont typeface="+mj-lt"/>
              <a:buAutoNum type="arabicPeriod" startAt="4"/>
            </a:pPr>
            <a:r>
              <a:rPr lang="en-US" sz="2800" dirty="0" smtClean="0"/>
              <a:t>Christ is willing to exchange His heart with yours</a:t>
            </a:r>
          </a:p>
          <a:p>
            <a:pPr marL="1033463" lvl="2" indent="-514350">
              <a:buFont typeface="+mj-lt"/>
              <a:buAutoNum type="arabicPeriod" startAt="4"/>
            </a:pPr>
            <a:endParaRPr lang="en-US" sz="1200" dirty="0"/>
          </a:p>
          <a:p>
            <a:pPr marL="1033463" lvl="2" indent="-514350">
              <a:buFont typeface="+mj-lt"/>
              <a:buAutoNum type="arabicPeriod" startAt="4"/>
            </a:pPr>
            <a:r>
              <a:rPr lang="en-US" sz="2800" dirty="0" smtClean="0"/>
              <a:t>You receive Christ’s offer and enter His sheepfold by faith alone</a:t>
            </a:r>
            <a:endParaRPr lang="en-US" sz="2600" dirty="0" smtClean="0"/>
          </a:p>
          <a:p>
            <a:pPr marL="862013" lvl="2" indent="0">
              <a:buNone/>
            </a:pPr>
            <a:endParaRPr lang="en-US" sz="2600" b="1" u="sng" dirty="0" smtClean="0"/>
          </a:p>
          <a:p>
            <a:pPr marL="517525" lvl="1" indent="0">
              <a:buNone/>
            </a:pPr>
            <a:endParaRPr lang="en-US" dirty="0" smtClean="0"/>
          </a:p>
          <a:p>
            <a:pPr marL="1031875" lvl="1" indent="-514350">
              <a:buAutoNum type="arabicPeriod"/>
            </a:pPr>
            <a:endParaRPr lang="en-US" sz="1200" dirty="0"/>
          </a:p>
          <a:p>
            <a:pPr marL="0" indent="0">
              <a:buNone/>
            </a:pPr>
            <a:endParaRPr lang="en-US" sz="1000" dirty="0"/>
          </a:p>
        </p:txBody>
      </p:sp>
      <p:sp>
        <p:nvSpPr>
          <p:cNvPr id="4"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248076075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70000"/>
            <a:ext cx="7391400" cy="2202654"/>
          </a:xfrm>
          <a:prstGeom prst="rect">
            <a:avLst/>
          </a:prstGeom>
          <a:noFill/>
        </p:spPr>
        <p:txBody>
          <a:bodyPr vert="horz" wrap="square" rtlCol="0">
            <a:spAutoFit/>
          </a:bodyPr>
          <a:lstStyle/>
          <a:p>
            <a:pPr>
              <a:lnSpc>
                <a:spcPct val="115000"/>
              </a:lnSpc>
              <a:spcAft>
                <a:spcPts val="1000"/>
              </a:spcAft>
            </a:pPr>
            <a:r>
              <a:rPr lang="en-US" sz="2800" b="1" u="sng" dirty="0"/>
              <a:t>John 3:16</a:t>
            </a:r>
            <a:r>
              <a:rPr lang="en-US" sz="2800" dirty="0"/>
              <a:t> </a:t>
            </a:r>
          </a:p>
          <a:p>
            <a:pPr>
              <a:lnSpc>
                <a:spcPct val="115000"/>
              </a:lnSpc>
              <a:spcAft>
                <a:spcPts val="1000"/>
              </a:spcAft>
            </a:pPr>
            <a:r>
              <a:rPr lang="en-US" sz="2800" dirty="0"/>
              <a:t>For God so loved the world that He gave His only begotten Son, that whoever believes in Him should not perish but have everlasting life. </a:t>
            </a:r>
          </a:p>
        </p:txBody>
      </p:sp>
    </p:spTree>
    <p:extLst>
      <p:ext uri="{BB962C8B-B14F-4D97-AF65-F5344CB8AC3E}">
        <p14:creationId xmlns:p14="http://schemas.microsoft.com/office/powerpoint/2010/main" val="204797265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70000"/>
            <a:ext cx="7391400" cy="1707134"/>
          </a:xfrm>
          <a:prstGeom prst="rect">
            <a:avLst/>
          </a:prstGeom>
          <a:noFill/>
        </p:spPr>
        <p:txBody>
          <a:bodyPr vert="horz" wrap="square" rtlCol="0">
            <a:spAutoFit/>
          </a:bodyPr>
          <a:lstStyle/>
          <a:p>
            <a:pPr>
              <a:lnSpc>
                <a:spcPct val="115000"/>
              </a:lnSpc>
              <a:spcAft>
                <a:spcPts val="1000"/>
              </a:spcAft>
            </a:pPr>
            <a:r>
              <a:rPr lang="en-US" sz="2800" b="1" u="sng" dirty="0" smtClean="0"/>
              <a:t>Romans 4:16</a:t>
            </a:r>
            <a:r>
              <a:rPr lang="en-US" sz="2800" dirty="0" smtClean="0"/>
              <a:t> </a:t>
            </a:r>
            <a:endParaRPr lang="en-US" sz="2800" dirty="0"/>
          </a:p>
          <a:p>
            <a:pPr>
              <a:lnSpc>
                <a:spcPct val="115000"/>
              </a:lnSpc>
              <a:spcAft>
                <a:spcPts val="1000"/>
              </a:spcAft>
            </a:pPr>
            <a:r>
              <a:rPr lang="en-US" sz="2800" dirty="0"/>
              <a:t>Therefore it is of faith that it might be according to </a:t>
            </a:r>
            <a:r>
              <a:rPr lang="en-US" sz="2800" dirty="0" smtClean="0"/>
              <a:t>grace</a:t>
            </a:r>
            <a:r>
              <a:rPr lang="en-US" sz="2800" dirty="0"/>
              <a:t> </a:t>
            </a:r>
            <a:r>
              <a:rPr lang="en-US" sz="2800" dirty="0" smtClean="0"/>
              <a:t>. . .</a:t>
            </a:r>
            <a:endParaRPr lang="en-US" sz="2800" dirty="0"/>
          </a:p>
        </p:txBody>
      </p:sp>
    </p:spTree>
    <p:extLst>
      <p:ext uri="{BB962C8B-B14F-4D97-AF65-F5344CB8AC3E}">
        <p14:creationId xmlns:p14="http://schemas.microsoft.com/office/powerpoint/2010/main" val="26037367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70000"/>
            <a:ext cx="7391400" cy="2330895"/>
          </a:xfrm>
          <a:prstGeom prst="rect">
            <a:avLst/>
          </a:prstGeom>
          <a:noFill/>
        </p:spPr>
        <p:txBody>
          <a:bodyPr vert="horz" wrap="square" rtlCol="0">
            <a:spAutoFit/>
          </a:bodyPr>
          <a:lstStyle/>
          <a:p>
            <a:pPr>
              <a:lnSpc>
                <a:spcPct val="115000"/>
              </a:lnSpc>
              <a:spcAft>
                <a:spcPts val="1000"/>
              </a:spcAft>
            </a:pPr>
            <a:r>
              <a:rPr lang="en-US" sz="2800" b="1" u="sng" dirty="0"/>
              <a:t>Ephesians 2:8–9</a:t>
            </a:r>
            <a:r>
              <a:rPr lang="en-US" sz="2800" dirty="0"/>
              <a:t> </a:t>
            </a:r>
          </a:p>
          <a:p>
            <a:pPr>
              <a:lnSpc>
                <a:spcPct val="115000"/>
              </a:lnSpc>
              <a:spcAft>
                <a:spcPts val="1000"/>
              </a:spcAft>
            </a:pPr>
            <a:r>
              <a:rPr lang="en-US" sz="2800" dirty="0"/>
              <a:t>For by grace you have been saved through faith, and that not of yourselves; it is the gift of God, </a:t>
            </a:r>
          </a:p>
          <a:p>
            <a:pPr>
              <a:lnSpc>
                <a:spcPct val="115000"/>
              </a:lnSpc>
              <a:spcAft>
                <a:spcPts val="1000"/>
              </a:spcAft>
            </a:pPr>
            <a:r>
              <a:rPr lang="en-US" sz="2800" dirty="0"/>
              <a:t>not of works, lest anyone should boast. </a:t>
            </a:r>
          </a:p>
        </p:txBody>
      </p:sp>
    </p:spTree>
    <p:extLst>
      <p:ext uri="{BB962C8B-B14F-4D97-AF65-F5344CB8AC3E}">
        <p14:creationId xmlns:p14="http://schemas.microsoft.com/office/powerpoint/2010/main" val="26864259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70000"/>
            <a:ext cx="7467600" cy="3817455"/>
          </a:xfrm>
          <a:prstGeom prst="rect">
            <a:avLst/>
          </a:prstGeom>
          <a:noFill/>
        </p:spPr>
        <p:txBody>
          <a:bodyPr vert="horz" wrap="square" rtlCol="0">
            <a:spAutoFit/>
          </a:bodyPr>
          <a:lstStyle/>
          <a:p>
            <a:pPr>
              <a:lnSpc>
                <a:spcPct val="115000"/>
              </a:lnSpc>
              <a:spcAft>
                <a:spcPts val="1000"/>
              </a:spcAft>
            </a:pPr>
            <a:r>
              <a:rPr lang="en-US" sz="2800" b="1" u="sng" dirty="0"/>
              <a:t>Romans 8:38–39</a:t>
            </a:r>
            <a:r>
              <a:rPr lang="en-US" sz="2800" dirty="0"/>
              <a:t> </a:t>
            </a:r>
          </a:p>
          <a:p>
            <a:pPr>
              <a:lnSpc>
                <a:spcPct val="115000"/>
              </a:lnSpc>
              <a:spcAft>
                <a:spcPts val="1000"/>
              </a:spcAft>
            </a:pPr>
            <a:r>
              <a:rPr lang="en-US" sz="2800" dirty="0"/>
              <a:t>For I am persuaded that neither death nor life, nor angels nor principalities nor powers, nor things present nor things to come, </a:t>
            </a:r>
          </a:p>
          <a:p>
            <a:pPr>
              <a:lnSpc>
                <a:spcPct val="115000"/>
              </a:lnSpc>
              <a:spcAft>
                <a:spcPts val="1000"/>
              </a:spcAft>
            </a:pPr>
            <a:r>
              <a:rPr lang="en-US" sz="2800" dirty="0"/>
              <a:t>nor height nor depth, nor any other created thing, shall be able to separate us from the love of God which is in Christ Jesus our Lord. </a:t>
            </a:r>
          </a:p>
        </p:txBody>
      </p:sp>
    </p:spTree>
    <p:extLst>
      <p:ext uri="{BB962C8B-B14F-4D97-AF65-F5344CB8AC3E}">
        <p14:creationId xmlns:p14="http://schemas.microsoft.com/office/powerpoint/2010/main" val="15350382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120422"/>
            <a:ext cx="8458200" cy="3634841"/>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600" dirty="0" smtClean="0"/>
          </a:p>
          <a:p>
            <a:pPr marL="514350" indent="-514350">
              <a:buAutoNum type="alphaUcPeriod"/>
            </a:pPr>
            <a:r>
              <a:rPr lang="en-US" dirty="0" smtClean="0"/>
              <a:t>Jesus is the Door to Abundant Life </a:t>
            </a:r>
          </a:p>
          <a:p>
            <a:pPr marL="514350" indent="-514350">
              <a:buAutoNum type="alphaUcPeriod"/>
            </a:pPr>
            <a:endParaRPr lang="en-US" sz="600" dirty="0"/>
          </a:p>
          <a:p>
            <a:pPr marL="1031875" lvl="1" indent="-514350">
              <a:buFont typeface="+mj-lt"/>
              <a:buAutoNum type="arabicPeriod"/>
            </a:pPr>
            <a:r>
              <a:rPr lang="en-US" dirty="0" smtClean="0"/>
              <a:t>You receive the abundant life the same way you receive eternal life</a:t>
            </a:r>
          </a:p>
          <a:p>
            <a:pPr marL="1031875" lvl="1" indent="-514350">
              <a:buFont typeface="+mj-lt"/>
              <a:buAutoNum type="arabicPeriod"/>
            </a:pPr>
            <a:endParaRPr lang="en-US" sz="600" dirty="0"/>
          </a:p>
          <a:p>
            <a:pPr marL="1376363" lvl="2" indent="-514350">
              <a:buFont typeface="+mj-lt"/>
              <a:buAutoNum type="alphaLcPeriod"/>
            </a:pPr>
            <a:r>
              <a:rPr lang="en-US" sz="2600" dirty="0" smtClean="0"/>
              <a:t>You receive the abundant life by grace through faith</a:t>
            </a:r>
          </a:p>
          <a:p>
            <a:pPr marL="1376363" lvl="2" indent="-514350">
              <a:buFont typeface="+mj-lt"/>
              <a:buAutoNum type="alphaLcPeriod"/>
            </a:pPr>
            <a:endParaRPr lang="en-US" sz="600" dirty="0"/>
          </a:p>
          <a:p>
            <a:pPr marL="1376363" lvl="2" indent="-514350">
              <a:buFont typeface="+mj-lt"/>
              <a:buAutoNum type="alphaLcPeriod"/>
            </a:pPr>
            <a:endParaRPr lang="en-US" sz="800" dirty="0"/>
          </a:p>
          <a:p>
            <a:pPr marL="1376363" lvl="2" indent="-514350">
              <a:buFont typeface="+mj-lt"/>
              <a:buAutoNum type="alphaLcPeriod"/>
            </a:pPr>
            <a:endParaRPr lang="en-US" sz="800" dirty="0" smtClean="0"/>
          </a:p>
          <a:p>
            <a:pPr marL="519113" lvl="2" indent="0">
              <a:buNone/>
            </a:pPr>
            <a:endParaRPr lang="en-US" sz="1200" dirty="0" smtClean="0"/>
          </a:p>
          <a:p>
            <a:pPr marL="519113" lvl="2" indent="0">
              <a:buNone/>
            </a:pPr>
            <a:endParaRPr lang="en-US" sz="1200" dirty="0"/>
          </a:p>
        </p:txBody>
      </p:sp>
      <p:sp>
        <p:nvSpPr>
          <p:cNvPr id="4"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1788695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70000"/>
            <a:ext cx="7315200" cy="3292824"/>
          </a:xfrm>
          <a:prstGeom prst="rect">
            <a:avLst/>
          </a:prstGeom>
          <a:noFill/>
        </p:spPr>
        <p:txBody>
          <a:bodyPr vert="horz" wrap="square" rtlCol="0">
            <a:spAutoFit/>
          </a:bodyPr>
          <a:lstStyle/>
          <a:p>
            <a:pPr>
              <a:lnSpc>
                <a:spcPct val="115000"/>
              </a:lnSpc>
              <a:spcAft>
                <a:spcPts val="1000"/>
              </a:spcAft>
            </a:pPr>
            <a:r>
              <a:rPr lang="en-US" sz="2800" b="1" u="sng" dirty="0"/>
              <a:t>Colossians 2:6–7</a:t>
            </a:r>
            <a:r>
              <a:rPr lang="en-US" sz="2800" dirty="0"/>
              <a:t> </a:t>
            </a:r>
          </a:p>
          <a:p>
            <a:pPr>
              <a:lnSpc>
                <a:spcPct val="115000"/>
              </a:lnSpc>
              <a:spcAft>
                <a:spcPts val="1000"/>
              </a:spcAft>
            </a:pPr>
            <a:r>
              <a:rPr lang="en-US" sz="2800" dirty="0"/>
              <a:t>As you therefore have received Christ Jesus the Lord, so walk in Him, </a:t>
            </a:r>
          </a:p>
          <a:p>
            <a:pPr>
              <a:lnSpc>
                <a:spcPct val="115000"/>
              </a:lnSpc>
              <a:spcAft>
                <a:spcPts val="1000"/>
              </a:spcAft>
            </a:pPr>
            <a:r>
              <a:rPr lang="en-US" sz="2800" dirty="0"/>
              <a:t>rooted and built up in Him and established in the faith, as you have been taught, abounding in it with thanksgiving. </a:t>
            </a:r>
          </a:p>
        </p:txBody>
      </p:sp>
    </p:spTree>
    <p:extLst>
      <p:ext uri="{BB962C8B-B14F-4D97-AF65-F5344CB8AC3E}">
        <p14:creationId xmlns:p14="http://schemas.microsoft.com/office/powerpoint/2010/main" val="403836313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120422"/>
            <a:ext cx="8458200" cy="6057043"/>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600" dirty="0" smtClean="0"/>
          </a:p>
          <a:p>
            <a:pPr marL="514350" indent="-514350">
              <a:buAutoNum type="alphaUcPeriod"/>
            </a:pPr>
            <a:r>
              <a:rPr lang="en-US" dirty="0" smtClean="0"/>
              <a:t>Jesus is the Door to Abundant Life </a:t>
            </a:r>
          </a:p>
          <a:p>
            <a:pPr marL="514350" indent="-514350">
              <a:buAutoNum type="alphaUcPeriod"/>
            </a:pPr>
            <a:endParaRPr lang="en-US" sz="600" dirty="0"/>
          </a:p>
          <a:p>
            <a:pPr marL="1031875" lvl="1" indent="-514350">
              <a:buFont typeface="+mj-lt"/>
              <a:buAutoNum type="arabicPeriod"/>
            </a:pPr>
            <a:r>
              <a:rPr lang="en-US" dirty="0" smtClean="0"/>
              <a:t>You receive the abundant life the same way you receive eternal life</a:t>
            </a:r>
          </a:p>
          <a:p>
            <a:pPr marL="1031875" lvl="1" indent="-514350">
              <a:buFont typeface="+mj-lt"/>
              <a:buAutoNum type="arabicPeriod"/>
            </a:pPr>
            <a:endParaRPr lang="en-US" sz="600" dirty="0"/>
          </a:p>
          <a:p>
            <a:pPr marL="1376363" lvl="2" indent="-514350">
              <a:buFont typeface="+mj-lt"/>
              <a:buAutoNum type="alphaLcPeriod"/>
            </a:pPr>
            <a:r>
              <a:rPr lang="en-US" sz="2600" dirty="0" smtClean="0"/>
              <a:t>You receive the abundant life by grace through faith</a:t>
            </a:r>
          </a:p>
          <a:p>
            <a:pPr marL="1376363" lvl="2" indent="-514350">
              <a:buFont typeface="+mj-lt"/>
              <a:buAutoNum type="alphaLcPeriod"/>
            </a:pPr>
            <a:endParaRPr lang="en-US" sz="600" dirty="0"/>
          </a:p>
          <a:p>
            <a:pPr marL="1376363" lvl="2" indent="-514350">
              <a:buFont typeface="+mj-lt"/>
              <a:buAutoNum type="alphaLcPeriod"/>
            </a:pPr>
            <a:r>
              <a:rPr lang="en-US" sz="2600" dirty="0" smtClean="0"/>
              <a:t>You enjoy the abundant life by faith in the Word of God</a:t>
            </a:r>
          </a:p>
          <a:p>
            <a:pPr marL="1376363" lvl="2" indent="-514350">
              <a:buFont typeface="+mj-lt"/>
              <a:buAutoNum type="alphaLcPeriod"/>
            </a:pPr>
            <a:endParaRPr lang="en-US" sz="600" dirty="0"/>
          </a:p>
          <a:p>
            <a:pPr marL="1376363" lvl="2" indent="-514350">
              <a:buFont typeface="+mj-lt"/>
              <a:buAutoNum type="alphaLcPeriod"/>
            </a:pPr>
            <a:r>
              <a:rPr lang="en-US" sz="2600" dirty="0" smtClean="0"/>
              <a:t>Being filled with the Spirit, abiding by faith, having fellowship with the Lord, walking by faith, depending on God, and yielding to the Lord are all terms referring to the </a:t>
            </a:r>
            <a:r>
              <a:rPr lang="en-US" sz="2600" b="1" dirty="0" smtClean="0"/>
              <a:t>“how”</a:t>
            </a:r>
            <a:r>
              <a:rPr lang="en-US" sz="2600" dirty="0"/>
              <a:t> </a:t>
            </a:r>
            <a:r>
              <a:rPr lang="en-US" sz="2600" dirty="0" smtClean="0"/>
              <a:t>of the abundant life.</a:t>
            </a:r>
          </a:p>
          <a:p>
            <a:pPr marL="1376363" lvl="2" indent="-514350">
              <a:buFont typeface="+mj-lt"/>
              <a:buAutoNum type="alphaLcPeriod"/>
            </a:pPr>
            <a:endParaRPr lang="en-US" sz="800" dirty="0"/>
          </a:p>
          <a:p>
            <a:pPr marL="1376363" lvl="2" indent="-514350">
              <a:buFont typeface="+mj-lt"/>
              <a:buAutoNum type="alphaLcPeriod"/>
            </a:pPr>
            <a:endParaRPr lang="en-US" sz="800" dirty="0" smtClean="0"/>
          </a:p>
          <a:p>
            <a:pPr marL="519113" lvl="2" indent="0">
              <a:buNone/>
            </a:pPr>
            <a:endParaRPr lang="en-US" sz="1200" dirty="0" smtClean="0"/>
          </a:p>
          <a:p>
            <a:pPr marL="519113" lvl="2" indent="0">
              <a:buNone/>
            </a:pPr>
            <a:endParaRPr lang="en-US" sz="1200" dirty="0"/>
          </a:p>
        </p:txBody>
      </p:sp>
      <p:sp>
        <p:nvSpPr>
          <p:cNvPr id="5"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3535137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120422"/>
            <a:ext cx="8458200" cy="4158061"/>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600" dirty="0" smtClean="0"/>
          </a:p>
          <a:p>
            <a:pPr marL="514350" indent="-514350">
              <a:buAutoNum type="alphaUcPeriod"/>
            </a:pPr>
            <a:r>
              <a:rPr lang="en-US" dirty="0" smtClean="0"/>
              <a:t>Jesus is the Door to Abundant Life </a:t>
            </a:r>
          </a:p>
          <a:p>
            <a:pPr marL="514350" indent="-514350">
              <a:buAutoNum type="alphaUcPeriod"/>
            </a:pPr>
            <a:endParaRPr lang="en-US" sz="600" dirty="0"/>
          </a:p>
          <a:p>
            <a:pPr marL="1031875" lvl="1" indent="-514350">
              <a:buFont typeface="+mj-lt"/>
              <a:buAutoNum type="arabicPeriod"/>
            </a:pPr>
            <a:r>
              <a:rPr lang="en-US" dirty="0" smtClean="0"/>
              <a:t>You receive the abundant life the same way you receive eternal life</a:t>
            </a:r>
          </a:p>
          <a:p>
            <a:pPr marL="1031875" lvl="1" indent="-514350">
              <a:buFont typeface="+mj-lt"/>
              <a:buAutoNum type="arabicPeriod"/>
            </a:pPr>
            <a:endParaRPr lang="en-US" sz="600" dirty="0"/>
          </a:p>
          <a:p>
            <a:pPr marL="1031875" lvl="1" indent="-514350">
              <a:buFont typeface="+mj-lt"/>
              <a:buAutoNum type="arabicPeriod"/>
            </a:pPr>
            <a:r>
              <a:rPr lang="en-US" dirty="0" smtClean="0"/>
              <a:t>The abundant life stems from the </a:t>
            </a:r>
            <a:r>
              <a:rPr lang="en-US" b="1" u="sng" dirty="0" smtClean="0"/>
              <a:t>relationship</a:t>
            </a:r>
            <a:r>
              <a:rPr lang="en-US" dirty="0" smtClean="0"/>
              <a:t> </a:t>
            </a:r>
            <a:r>
              <a:rPr lang="en-US" dirty="0" smtClean="0"/>
              <a:t>we have </a:t>
            </a:r>
            <a:r>
              <a:rPr lang="en-US" dirty="0" smtClean="0"/>
              <a:t>with the Lord Jesus Christ</a:t>
            </a:r>
          </a:p>
          <a:p>
            <a:pPr marL="1031875" lvl="1" indent="-514350">
              <a:buFont typeface="+mj-lt"/>
              <a:buAutoNum type="arabicPeriod"/>
            </a:pPr>
            <a:endParaRPr lang="en-US" sz="600" dirty="0"/>
          </a:p>
          <a:p>
            <a:pPr marL="1376363" lvl="2" indent="-514350">
              <a:buFont typeface="+mj-lt"/>
              <a:buAutoNum type="alphaLcPeriod"/>
            </a:pPr>
            <a:endParaRPr lang="en-US" sz="800" dirty="0"/>
          </a:p>
          <a:p>
            <a:pPr marL="1376363" lvl="2" indent="-514350">
              <a:buFont typeface="+mj-lt"/>
              <a:buAutoNum type="alphaLcPeriod"/>
            </a:pPr>
            <a:endParaRPr lang="en-US" sz="800" dirty="0" smtClean="0"/>
          </a:p>
          <a:p>
            <a:pPr marL="519113" lvl="2" indent="0">
              <a:buNone/>
            </a:pPr>
            <a:endParaRPr lang="en-US" sz="1200" dirty="0" smtClean="0"/>
          </a:p>
          <a:p>
            <a:pPr marL="519113" lvl="2" indent="0">
              <a:buNone/>
            </a:pPr>
            <a:endParaRPr lang="en-US" sz="1200" dirty="0"/>
          </a:p>
        </p:txBody>
      </p:sp>
      <p:sp>
        <p:nvSpPr>
          <p:cNvPr id="5"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40178736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370" y="1270000"/>
            <a:ext cx="7391400" cy="3193695"/>
          </a:xfrm>
          <a:prstGeom prst="rect">
            <a:avLst/>
          </a:prstGeom>
          <a:noFill/>
        </p:spPr>
        <p:txBody>
          <a:bodyPr vert="horz" wrap="square" rtlCol="0">
            <a:spAutoFit/>
          </a:bodyPr>
          <a:lstStyle/>
          <a:p>
            <a:pPr>
              <a:lnSpc>
                <a:spcPct val="115000"/>
              </a:lnSpc>
              <a:spcAft>
                <a:spcPts val="1000"/>
              </a:spcAft>
            </a:pPr>
            <a:r>
              <a:rPr lang="en-US" sz="2800" b="1" u="sng" dirty="0"/>
              <a:t>Numbers 14:18</a:t>
            </a:r>
            <a:r>
              <a:rPr lang="en-US" sz="2800" dirty="0"/>
              <a:t> </a:t>
            </a:r>
          </a:p>
          <a:p>
            <a:pPr>
              <a:lnSpc>
                <a:spcPct val="115000"/>
              </a:lnSpc>
              <a:spcAft>
                <a:spcPts val="1000"/>
              </a:spcAft>
            </a:pPr>
            <a:r>
              <a:rPr lang="en-US" sz="2800" dirty="0"/>
              <a:t>‘The </a:t>
            </a:r>
            <a:r>
              <a:rPr lang="en-US" sz="2800" cap="small" dirty="0"/>
              <a:t>Lord</a:t>
            </a:r>
            <a:r>
              <a:rPr lang="en-US" sz="2800" dirty="0"/>
              <a:t> is longsuffering and </a:t>
            </a:r>
            <a:r>
              <a:rPr lang="en-US" sz="2800" u="sng" dirty="0">
                <a:solidFill>
                  <a:schemeClr val="accent6">
                    <a:lumMod val="20000"/>
                    <a:lumOff val="80000"/>
                  </a:schemeClr>
                </a:solidFill>
              </a:rPr>
              <a:t>abundant in mercy</a:t>
            </a:r>
            <a:r>
              <a:rPr lang="en-US" sz="2800" dirty="0"/>
              <a:t>, forgiving iniquity and transgression; but He by no means clears the guilty, visiting the iniquity of the fathers on the children to the third and fourth generation.’ </a:t>
            </a:r>
          </a:p>
        </p:txBody>
      </p:sp>
    </p:spTree>
    <p:extLst>
      <p:ext uri="{BB962C8B-B14F-4D97-AF65-F5344CB8AC3E}">
        <p14:creationId xmlns:p14="http://schemas.microsoft.com/office/powerpoint/2010/main" val="344670738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120422"/>
            <a:ext cx="8458200" cy="3914918"/>
          </a:xfrm>
        </p:spPr>
        <p:txBody>
          <a:bodyPr/>
          <a:lstStyle/>
          <a:p>
            <a:pPr marL="514350" indent="-514350">
              <a:buAutoNum type="alphaUcPeriod"/>
            </a:pPr>
            <a:endParaRPr lang="en-US" sz="1200" dirty="0"/>
          </a:p>
          <a:p>
            <a:pPr marL="1031875" lvl="1" indent="-514350">
              <a:buFont typeface="+mj-lt"/>
              <a:buAutoNum type="arabicPeriod"/>
            </a:pPr>
            <a:endParaRPr lang="en-US" sz="600" dirty="0"/>
          </a:p>
          <a:p>
            <a:pPr marL="1031875" lvl="1" indent="-514350">
              <a:buFont typeface="+mj-lt"/>
              <a:buAutoNum type="arabicPeriod" startAt="2"/>
            </a:pPr>
            <a:r>
              <a:rPr lang="en-US" dirty="0" smtClean="0"/>
              <a:t>The abundant life stems from the </a:t>
            </a:r>
            <a:r>
              <a:rPr lang="en-US" b="1" u="sng" dirty="0" smtClean="0"/>
              <a:t>relationship</a:t>
            </a:r>
            <a:r>
              <a:rPr lang="en-US" dirty="0" smtClean="0"/>
              <a:t> you have with the Lord Jesus Christ</a:t>
            </a:r>
          </a:p>
          <a:p>
            <a:pPr marL="1031875" lvl="1" indent="-514350">
              <a:buFont typeface="+mj-lt"/>
              <a:buAutoNum type="arabicPeriod" startAt="2"/>
            </a:pPr>
            <a:endParaRPr lang="en-US" sz="600" dirty="0"/>
          </a:p>
          <a:p>
            <a:pPr marL="1376363" lvl="2" indent="-514350">
              <a:buFont typeface="+mj-lt"/>
              <a:buAutoNum type="alphaLcPeriod"/>
            </a:pPr>
            <a:r>
              <a:rPr lang="en-US" sz="2600" dirty="0" smtClean="0"/>
              <a:t>The abundant life has nothing to do with physical blessings as some mistake it to be</a:t>
            </a:r>
          </a:p>
          <a:p>
            <a:pPr marL="1376363" lvl="2" indent="-514350">
              <a:buFont typeface="+mj-lt"/>
              <a:buAutoNum type="alphaLcPeriod"/>
            </a:pPr>
            <a:endParaRPr lang="en-US" sz="600" dirty="0"/>
          </a:p>
          <a:p>
            <a:pPr marL="1376363" lvl="2" indent="-514350">
              <a:buFont typeface="+mj-lt"/>
              <a:buAutoNum type="alphaLcPeriod"/>
            </a:pPr>
            <a:r>
              <a:rPr lang="en-US" sz="2600" dirty="0" smtClean="0"/>
              <a:t>The abundant life is about enjoying your spiritual life in Christ</a:t>
            </a:r>
          </a:p>
          <a:p>
            <a:pPr marL="1376363" lvl="2" indent="-514350">
              <a:buFont typeface="+mj-lt"/>
              <a:buAutoNum type="alphaLcPeriod"/>
            </a:pPr>
            <a:endParaRPr lang="en-US" sz="600" dirty="0"/>
          </a:p>
          <a:p>
            <a:pPr marL="862013" lvl="2" indent="0">
              <a:buNone/>
            </a:pPr>
            <a:endParaRPr lang="en-US" sz="600" dirty="0"/>
          </a:p>
          <a:p>
            <a:pPr marL="1031875" lvl="1" indent="-514350">
              <a:buFont typeface="+mj-lt"/>
              <a:buAutoNum type="arabicPeriod" startAt="2"/>
            </a:pPr>
            <a:endParaRPr lang="en-US" sz="600" dirty="0"/>
          </a:p>
          <a:p>
            <a:pPr marL="1376363" lvl="2" indent="-514350">
              <a:buFont typeface="+mj-lt"/>
              <a:buAutoNum type="alphaLcPeriod"/>
            </a:pPr>
            <a:endParaRPr lang="en-US" sz="800" dirty="0"/>
          </a:p>
          <a:p>
            <a:pPr marL="1376363" lvl="2" indent="-514350">
              <a:buFont typeface="+mj-lt"/>
              <a:buAutoNum type="alphaLcPeriod"/>
            </a:pPr>
            <a:endParaRPr lang="en-US" sz="800" dirty="0" smtClean="0"/>
          </a:p>
          <a:p>
            <a:pPr marL="519113" lvl="2" indent="0">
              <a:buNone/>
            </a:pPr>
            <a:endParaRPr lang="en-US" sz="1200" dirty="0" smtClean="0"/>
          </a:p>
          <a:p>
            <a:pPr marL="519113" lvl="2" indent="0">
              <a:buNone/>
            </a:pPr>
            <a:endParaRPr lang="en-US" sz="1200" dirty="0"/>
          </a:p>
        </p:txBody>
      </p:sp>
      <p:sp>
        <p:nvSpPr>
          <p:cNvPr id="5"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511506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356" y="457200"/>
            <a:ext cx="7391400" cy="4228850"/>
          </a:xfrm>
          <a:prstGeom prst="rect">
            <a:avLst/>
          </a:prstGeom>
          <a:noFill/>
        </p:spPr>
        <p:txBody>
          <a:bodyPr vert="horz" wrap="square" rtlCol="0">
            <a:spAutoFit/>
          </a:bodyPr>
          <a:lstStyle/>
          <a:p>
            <a:pPr>
              <a:lnSpc>
                <a:spcPct val="115000"/>
              </a:lnSpc>
              <a:spcAft>
                <a:spcPts val="1000"/>
              </a:spcAft>
            </a:pPr>
            <a:r>
              <a:rPr lang="en-US" sz="2800" b="1" u="sng" dirty="0" smtClean="0"/>
              <a:t>John 15:4-5</a:t>
            </a:r>
            <a:r>
              <a:rPr lang="en-US" sz="2800" dirty="0" smtClean="0"/>
              <a:t> </a:t>
            </a:r>
            <a:endParaRPr lang="en-US" sz="2800" dirty="0"/>
          </a:p>
          <a:p>
            <a:pPr>
              <a:lnSpc>
                <a:spcPct val="115000"/>
              </a:lnSpc>
              <a:spcAft>
                <a:spcPts val="1000"/>
              </a:spcAft>
            </a:pPr>
            <a:r>
              <a:rPr lang="en-US" sz="2800" dirty="0" smtClean="0"/>
              <a:t>“Abide in Me, and I in you. As the branch cannot bear fruit of itself, unless it abides in the vine, neither can you, unless you abide in Me.  I am the vine, you are the branches. He who abides in Me, and I in </a:t>
            </a:r>
            <a:r>
              <a:rPr lang="en-US" sz="2800" dirty="0" smtClean="0"/>
              <a:t>him, bears much fruit; for without Me you can do nothing.”</a:t>
            </a:r>
          </a:p>
          <a:p>
            <a:pPr>
              <a:lnSpc>
                <a:spcPct val="115000"/>
              </a:lnSpc>
              <a:spcAft>
                <a:spcPts val="1000"/>
              </a:spcAft>
            </a:pPr>
            <a:endParaRPr lang="en-US" sz="1600" dirty="0"/>
          </a:p>
        </p:txBody>
      </p:sp>
      <p:sp>
        <p:nvSpPr>
          <p:cNvPr id="4" name="TextBox 3"/>
          <p:cNvSpPr txBox="1"/>
          <p:nvPr/>
        </p:nvSpPr>
        <p:spPr>
          <a:xfrm>
            <a:off x="883356" y="4465066"/>
            <a:ext cx="7391400" cy="1707134"/>
          </a:xfrm>
          <a:prstGeom prst="rect">
            <a:avLst/>
          </a:prstGeom>
          <a:noFill/>
        </p:spPr>
        <p:txBody>
          <a:bodyPr vert="horz" wrap="square" rtlCol="0">
            <a:spAutoFit/>
          </a:bodyPr>
          <a:lstStyle/>
          <a:p>
            <a:pPr>
              <a:lnSpc>
                <a:spcPct val="115000"/>
              </a:lnSpc>
              <a:spcAft>
                <a:spcPts val="1000"/>
              </a:spcAft>
            </a:pPr>
            <a:r>
              <a:rPr lang="en-US" sz="2800" b="1" u="sng" dirty="0" smtClean="0"/>
              <a:t>John 15:11</a:t>
            </a:r>
          </a:p>
          <a:p>
            <a:pPr>
              <a:lnSpc>
                <a:spcPct val="115000"/>
              </a:lnSpc>
              <a:spcAft>
                <a:spcPts val="1000"/>
              </a:spcAft>
            </a:pPr>
            <a:r>
              <a:rPr lang="en-US" sz="2800" dirty="0" smtClean="0"/>
              <a:t>These things I have spoken to you, that my joy may remain in you, and that your joy may be full.  </a:t>
            </a:r>
            <a:endParaRPr lang="en-US" sz="2800" dirty="0"/>
          </a:p>
        </p:txBody>
      </p:sp>
    </p:spTree>
    <p:extLst>
      <p:ext uri="{BB962C8B-B14F-4D97-AF65-F5344CB8AC3E}">
        <p14:creationId xmlns:p14="http://schemas.microsoft.com/office/powerpoint/2010/main" val="2548936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120422"/>
            <a:ext cx="8458200" cy="4715137"/>
          </a:xfrm>
        </p:spPr>
        <p:txBody>
          <a:bodyPr/>
          <a:lstStyle/>
          <a:p>
            <a:pPr marL="514350" indent="-514350">
              <a:buAutoNum type="alphaUcPeriod"/>
            </a:pPr>
            <a:endParaRPr lang="en-US" sz="1200" dirty="0"/>
          </a:p>
          <a:p>
            <a:pPr marL="1031875" lvl="1" indent="-514350">
              <a:buFont typeface="+mj-lt"/>
              <a:buAutoNum type="arabicPeriod"/>
            </a:pPr>
            <a:endParaRPr lang="en-US" sz="600" dirty="0"/>
          </a:p>
          <a:p>
            <a:pPr marL="1031875" lvl="1" indent="-514350">
              <a:buFont typeface="+mj-lt"/>
              <a:buAutoNum type="arabicPeriod" startAt="2"/>
            </a:pPr>
            <a:r>
              <a:rPr lang="en-US" dirty="0" smtClean="0"/>
              <a:t>The abundant life stems from the </a:t>
            </a:r>
            <a:r>
              <a:rPr lang="en-US" b="1" u="sng" dirty="0" smtClean="0"/>
              <a:t>relationship</a:t>
            </a:r>
            <a:r>
              <a:rPr lang="en-US" dirty="0" smtClean="0"/>
              <a:t> you have with the Lord Jesus Christ</a:t>
            </a:r>
          </a:p>
          <a:p>
            <a:pPr marL="1031875" lvl="1" indent="-514350">
              <a:buFont typeface="+mj-lt"/>
              <a:buAutoNum type="arabicPeriod" startAt="2"/>
            </a:pPr>
            <a:endParaRPr lang="en-US" sz="600" dirty="0"/>
          </a:p>
          <a:p>
            <a:pPr marL="1376363" lvl="2" indent="-514350">
              <a:buFont typeface="+mj-lt"/>
              <a:buAutoNum type="alphaLcPeriod"/>
            </a:pPr>
            <a:r>
              <a:rPr lang="en-US" sz="2600" dirty="0" smtClean="0"/>
              <a:t>The abundant life has nothing to do with physical blessings as some mistake it to be</a:t>
            </a:r>
          </a:p>
          <a:p>
            <a:pPr marL="1376363" lvl="2" indent="-514350">
              <a:buFont typeface="+mj-lt"/>
              <a:buAutoNum type="alphaLcPeriod"/>
            </a:pPr>
            <a:endParaRPr lang="en-US" sz="600" dirty="0"/>
          </a:p>
          <a:p>
            <a:pPr marL="1376363" lvl="2" indent="-514350">
              <a:buFont typeface="+mj-lt"/>
              <a:buAutoNum type="alphaLcPeriod"/>
            </a:pPr>
            <a:r>
              <a:rPr lang="en-US" sz="2600" dirty="0" smtClean="0"/>
              <a:t>The abundant life is about enjoying your spiritual life in Christ</a:t>
            </a:r>
          </a:p>
          <a:p>
            <a:pPr marL="1376363" lvl="2" indent="-514350">
              <a:buFont typeface="+mj-lt"/>
              <a:buAutoNum type="alphaLcPeriod"/>
            </a:pPr>
            <a:endParaRPr lang="en-US" sz="600" dirty="0"/>
          </a:p>
          <a:p>
            <a:pPr marL="862013" lvl="2" indent="0">
              <a:buNone/>
            </a:pPr>
            <a:endParaRPr lang="en-US" sz="600" dirty="0"/>
          </a:p>
          <a:p>
            <a:pPr marL="1376363" lvl="2" indent="-514350">
              <a:buFont typeface="+mj-lt"/>
              <a:buAutoNum type="alphaLcPeriod" startAt="3"/>
            </a:pPr>
            <a:r>
              <a:rPr lang="en-US" sz="2600" dirty="0" smtClean="0"/>
              <a:t>The abundant life is not a performance but a  relationship with Jesus Christ</a:t>
            </a:r>
          </a:p>
          <a:p>
            <a:pPr marL="1031875" lvl="1" indent="-514350">
              <a:buFont typeface="+mj-lt"/>
              <a:buAutoNum type="arabicPeriod" startAt="2"/>
            </a:pPr>
            <a:endParaRPr lang="en-US" sz="600" dirty="0"/>
          </a:p>
          <a:p>
            <a:pPr marL="1376363" lvl="2" indent="-514350">
              <a:buFont typeface="+mj-lt"/>
              <a:buAutoNum type="alphaLcPeriod"/>
            </a:pPr>
            <a:endParaRPr lang="en-US" sz="800" dirty="0"/>
          </a:p>
          <a:p>
            <a:pPr marL="1376363" lvl="2" indent="-514350">
              <a:buFont typeface="+mj-lt"/>
              <a:buAutoNum type="alphaLcPeriod"/>
            </a:pPr>
            <a:endParaRPr lang="en-US" sz="800" dirty="0" smtClean="0"/>
          </a:p>
          <a:p>
            <a:pPr marL="519113" lvl="2" indent="0">
              <a:buNone/>
            </a:pPr>
            <a:endParaRPr lang="en-US" sz="1200" dirty="0" smtClean="0"/>
          </a:p>
          <a:p>
            <a:pPr marL="519113" lvl="2" indent="0">
              <a:buNone/>
            </a:pPr>
            <a:endParaRPr lang="en-US" sz="1200" dirty="0"/>
          </a:p>
        </p:txBody>
      </p:sp>
      <p:sp>
        <p:nvSpPr>
          <p:cNvPr id="5"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330966832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120422"/>
            <a:ext cx="8458200" cy="4699748"/>
          </a:xfrm>
        </p:spPr>
        <p:txBody>
          <a:bodyPr/>
          <a:lstStyle/>
          <a:p>
            <a:pPr marL="514350" indent="-514350">
              <a:buAutoNum type="alphaUcPeriod"/>
            </a:pPr>
            <a:endParaRPr lang="en-US" sz="1200" dirty="0"/>
          </a:p>
          <a:p>
            <a:pPr marL="514350" indent="-514350">
              <a:buAutoNum type="alphaUcPeriod"/>
            </a:pPr>
            <a:r>
              <a:rPr lang="en-US" dirty="0" smtClean="0"/>
              <a:t>Jesus is the Door to Eternal Life</a:t>
            </a:r>
          </a:p>
          <a:p>
            <a:pPr marL="514350" indent="-514350">
              <a:buAutoNum type="alphaUcPeriod"/>
            </a:pPr>
            <a:endParaRPr lang="en-US" sz="600" dirty="0" smtClean="0"/>
          </a:p>
          <a:p>
            <a:pPr marL="514350" indent="-514350">
              <a:buAutoNum type="alphaUcPeriod"/>
            </a:pPr>
            <a:r>
              <a:rPr lang="en-US" dirty="0" smtClean="0"/>
              <a:t>Jesus is the Door to Abundant Life </a:t>
            </a:r>
          </a:p>
          <a:p>
            <a:pPr marL="514350" indent="-514350">
              <a:buAutoNum type="alphaUcPeriod"/>
            </a:pPr>
            <a:endParaRPr lang="en-US" sz="600" dirty="0"/>
          </a:p>
          <a:p>
            <a:pPr marL="1031875" lvl="1" indent="-514350">
              <a:buFont typeface="+mj-lt"/>
              <a:buAutoNum type="arabicPeriod"/>
            </a:pPr>
            <a:r>
              <a:rPr lang="en-US" dirty="0" smtClean="0"/>
              <a:t>You receive the abundant life the same way you receive eternal life</a:t>
            </a:r>
          </a:p>
          <a:p>
            <a:pPr marL="1031875" lvl="1" indent="-514350">
              <a:buFont typeface="+mj-lt"/>
              <a:buAutoNum type="arabicPeriod"/>
            </a:pPr>
            <a:endParaRPr lang="en-US" sz="600" dirty="0"/>
          </a:p>
          <a:p>
            <a:pPr marL="1031875" lvl="1" indent="-514350">
              <a:buFont typeface="+mj-lt"/>
              <a:buAutoNum type="arabicPeriod"/>
            </a:pPr>
            <a:r>
              <a:rPr lang="en-US" dirty="0" smtClean="0"/>
              <a:t>The abundant life stems from the </a:t>
            </a:r>
            <a:r>
              <a:rPr lang="en-US" b="1" u="sng" dirty="0" smtClean="0"/>
              <a:t>relationship</a:t>
            </a:r>
            <a:r>
              <a:rPr lang="en-US" dirty="0" smtClean="0"/>
              <a:t> you have with the Lord Jesus Christ</a:t>
            </a:r>
          </a:p>
          <a:p>
            <a:pPr marL="1031875" lvl="1" indent="-514350">
              <a:buFont typeface="+mj-lt"/>
              <a:buAutoNum type="arabicPeriod"/>
            </a:pPr>
            <a:endParaRPr lang="en-US" sz="600" dirty="0"/>
          </a:p>
          <a:p>
            <a:pPr marL="1031875" lvl="1" indent="-514350">
              <a:buFont typeface="+mj-lt"/>
              <a:buAutoNum type="arabicPeriod"/>
            </a:pPr>
            <a:r>
              <a:rPr lang="en-US" dirty="0" smtClean="0"/>
              <a:t>What keeps you from enjoying the abundant life?</a:t>
            </a:r>
          </a:p>
          <a:p>
            <a:pPr marL="1031875" lvl="1" indent="-514350">
              <a:buFont typeface="+mj-lt"/>
              <a:buAutoNum type="arabicPeriod"/>
            </a:pPr>
            <a:endParaRPr lang="en-US" sz="600" dirty="0"/>
          </a:p>
          <a:p>
            <a:pPr marL="1376363" lvl="2" indent="-514350">
              <a:buFont typeface="+mj-lt"/>
              <a:buAutoNum type="alphaLcPeriod"/>
            </a:pPr>
            <a:endParaRPr lang="en-US" sz="800" dirty="0"/>
          </a:p>
          <a:p>
            <a:pPr marL="1376363" lvl="2" indent="-514350">
              <a:buFont typeface="+mj-lt"/>
              <a:buAutoNum type="alphaLcPeriod"/>
            </a:pPr>
            <a:endParaRPr lang="en-US" sz="800" dirty="0" smtClean="0"/>
          </a:p>
          <a:p>
            <a:pPr marL="519113" lvl="2" indent="0">
              <a:buNone/>
            </a:pPr>
            <a:endParaRPr lang="en-US" sz="1200" dirty="0" smtClean="0"/>
          </a:p>
          <a:p>
            <a:pPr marL="519113" lvl="2" indent="0">
              <a:buNone/>
            </a:pPr>
            <a:endParaRPr lang="en-US" sz="1200" dirty="0"/>
          </a:p>
        </p:txBody>
      </p:sp>
      <p:sp>
        <p:nvSpPr>
          <p:cNvPr id="5" name="Title 1"/>
          <p:cNvSpPr>
            <a:spLocks noGrp="1"/>
          </p:cNvSpPr>
          <p:nvPr>
            <p:ph type="title"/>
          </p:nvPr>
        </p:nvSpPr>
        <p:spPr>
          <a:xfrm>
            <a:off x="381000" y="230188"/>
            <a:ext cx="8382000" cy="997196"/>
          </a:xfrm>
        </p:spPr>
        <p:txBody>
          <a:bodyPr/>
          <a:lstStyle/>
          <a:p>
            <a:r>
              <a:rPr lang="en-US" sz="3600" dirty="0" smtClean="0"/>
              <a:t>Jesus Extends the Illustration to Teach Everyone About Eternal </a:t>
            </a:r>
            <a:r>
              <a:rPr lang="en-US" sz="3600" dirty="0" smtClean="0"/>
              <a:t>Life and then the Abundant Life</a:t>
            </a:r>
            <a:endParaRPr lang="en-US" sz="3600" dirty="0"/>
          </a:p>
        </p:txBody>
      </p:sp>
    </p:spTree>
    <p:extLst>
      <p:ext uri="{BB962C8B-B14F-4D97-AF65-F5344CB8AC3E}">
        <p14:creationId xmlns:p14="http://schemas.microsoft.com/office/powerpoint/2010/main" val="74150383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sz="3800" dirty="0" smtClean="0"/>
              <a:t>Things That Will Keep You From </a:t>
            </a:r>
            <a:br>
              <a:rPr lang="en-US" sz="3800" dirty="0" smtClean="0"/>
            </a:br>
            <a:r>
              <a:rPr lang="en-US" sz="3800" dirty="0" smtClean="0"/>
              <a:t>Enjoying God’s Abundant Life</a:t>
            </a:r>
            <a:endParaRPr lang="en-US" sz="3800" dirty="0"/>
          </a:p>
        </p:txBody>
      </p:sp>
      <p:sp>
        <p:nvSpPr>
          <p:cNvPr id="3" name="Text Placeholder 2"/>
          <p:cNvSpPr>
            <a:spLocks noGrp="1"/>
          </p:cNvSpPr>
          <p:nvPr>
            <p:ph type="body" sz="quarter" idx="10"/>
          </p:nvPr>
        </p:nvSpPr>
        <p:spPr>
          <a:xfrm>
            <a:off x="381000" y="1411552"/>
            <a:ext cx="8382000" cy="387798"/>
          </a:xfrm>
        </p:spPr>
        <p:txBody>
          <a:bodyPr/>
          <a:lstStyle/>
          <a:p>
            <a:r>
              <a:rPr lang="en-US" sz="2800" dirty="0" smtClean="0"/>
              <a:t>Lacking assurance about your eternal life</a:t>
            </a:r>
            <a:endParaRPr lang="en-US" sz="2800" dirty="0" smtClean="0"/>
          </a:p>
        </p:txBody>
      </p:sp>
      <p:sp>
        <p:nvSpPr>
          <p:cNvPr id="4" name="TextBox 3"/>
          <p:cNvSpPr txBox="1"/>
          <p:nvPr/>
        </p:nvSpPr>
        <p:spPr>
          <a:xfrm>
            <a:off x="883356" y="2514600"/>
            <a:ext cx="7391400" cy="2202654"/>
          </a:xfrm>
          <a:prstGeom prst="rect">
            <a:avLst/>
          </a:prstGeom>
          <a:noFill/>
        </p:spPr>
        <p:txBody>
          <a:bodyPr vert="horz" wrap="square" rtlCol="0">
            <a:spAutoFit/>
          </a:bodyPr>
          <a:lstStyle/>
          <a:p>
            <a:pPr>
              <a:lnSpc>
                <a:spcPct val="115000"/>
              </a:lnSpc>
              <a:spcAft>
                <a:spcPts val="1000"/>
              </a:spcAft>
            </a:pPr>
            <a:r>
              <a:rPr lang="en-US" sz="2800" b="1" u="sng" dirty="0" smtClean="0"/>
              <a:t>1 John 5:13</a:t>
            </a:r>
          </a:p>
          <a:p>
            <a:pPr>
              <a:lnSpc>
                <a:spcPct val="115000"/>
              </a:lnSpc>
              <a:spcAft>
                <a:spcPts val="1000"/>
              </a:spcAft>
            </a:pPr>
            <a:r>
              <a:rPr lang="en-US" sz="2800" dirty="0" smtClean="0"/>
              <a:t>These things I have written to you who believe in the name of the Son of God, that you may </a:t>
            </a:r>
            <a:r>
              <a:rPr lang="en-US" sz="2800" u="sng" dirty="0" smtClean="0"/>
              <a:t>know</a:t>
            </a:r>
            <a:r>
              <a:rPr lang="en-US" sz="2800" dirty="0" smtClean="0"/>
              <a:t> that you have eternal life.</a:t>
            </a:r>
            <a:endParaRPr lang="en-US" sz="2800" dirty="0"/>
          </a:p>
        </p:txBody>
      </p:sp>
    </p:spTree>
    <p:extLst>
      <p:ext uri="{BB962C8B-B14F-4D97-AF65-F5344CB8AC3E}">
        <p14:creationId xmlns:p14="http://schemas.microsoft.com/office/powerpoint/2010/main" val="1018147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sz="3800" dirty="0" smtClean="0"/>
              <a:t>Things That Will Keep You From </a:t>
            </a:r>
            <a:br>
              <a:rPr lang="en-US" sz="3800" dirty="0" smtClean="0"/>
            </a:br>
            <a:r>
              <a:rPr lang="en-US" sz="3800" dirty="0" smtClean="0"/>
              <a:t>Enjoying God’s Abundant Life</a:t>
            </a:r>
            <a:endParaRPr lang="en-US" sz="3800" dirty="0"/>
          </a:p>
        </p:txBody>
      </p:sp>
      <p:sp>
        <p:nvSpPr>
          <p:cNvPr id="3" name="Text Placeholder 2"/>
          <p:cNvSpPr>
            <a:spLocks noGrp="1"/>
          </p:cNvSpPr>
          <p:nvPr>
            <p:ph type="body" sz="quarter" idx="10"/>
          </p:nvPr>
        </p:nvSpPr>
        <p:spPr>
          <a:xfrm>
            <a:off x="381000" y="1411552"/>
            <a:ext cx="8382000" cy="4179606"/>
          </a:xfrm>
        </p:spPr>
        <p:txBody>
          <a:bodyPr/>
          <a:lstStyle/>
          <a:p>
            <a:r>
              <a:rPr lang="en-US" sz="2800" dirty="0" smtClean="0"/>
              <a:t>Lacking assurance about your eternal life</a:t>
            </a:r>
            <a:endParaRPr lang="en-US" sz="2800" dirty="0" smtClean="0"/>
          </a:p>
          <a:p>
            <a:r>
              <a:rPr lang="en-US" sz="2800" dirty="0" smtClean="0"/>
              <a:t>Pride</a:t>
            </a:r>
          </a:p>
          <a:p>
            <a:r>
              <a:rPr lang="en-US" sz="2800" dirty="0" smtClean="0"/>
              <a:t>Self-effort</a:t>
            </a:r>
            <a:endParaRPr lang="en-US" sz="2800" dirty="0" smtClean="0"/>
          </a:p>
          <a:p>
            <a:r>
              <a:rPr lang="en-US" sz="2800" dirty="0" smtClean="0"/>
              <a:t>Legalism</a:t>
            </a:r>
          </a:p>
          <a:p>
            <a:r>
              <a:rPr lang="en-US" sz="2800" dirty="0" smtClean="0"/>
              <a:t>Unbelief</a:t>
            </a:r>
          </a:p>
          <a:p>
            <a:r>
              <a:rPr lang="en-US" sz="2800" dirty="0" smtClean="0"/>
              <a:t>Fear</a:t>
            </a:r>
          </a:p>
          <a:p>
            <a:r>
              <a:rPr lang="en-US" sz="2800" dirty="0" smtClean="0"/>
              <a:t>A lack of self-honesty or self-evaluation</a:t>
            </a:r>
            <a:endParaRPr lang="en-US" sz="2800" dirty="0" smtClean="0"/>
          </a:p>
          <a:p>
            <a:pPr marL="0" indent="0">
              <a:buNone/>
            </a:pPr>
            <a:r>
              <a:rPr lang="en-US" sz="2800" dirty="0"/>
              <a:t>	</a:t>
            </a:r>
            <a:endParaRPr lang="en-US" sz="2800" dirty="0" smtClean="0"/>
          </a:p>
          <a:p>
            <a:pPr marL="0" indent="0">
              <a:buNone/>
            </a:pPr>
            <a:endParaRPr lang="en-US" sz="2800" dirty="0" smtClean="0"/>
          </a:p>
        </p:txBody>
      </p:sp>
    </p:spTree>
    <p:extLst>
      <p:ext uri="{BB962C8B-B14F-4D97-AF65-F5344CB8AC3E}">
        <p14:creationId xmlns:p14="http://schemas.microsoft.com/office/powerpoint/2010/main" val="302047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sz="3800" dirty="0" smtClean="0"/>
              <a:t>Things That Will Keep You From </a:t>
            </a:r>
            <a:br>
              <a:rPr lang="en-US" sz="3800" dirty="0" smtClean="0"/>
            </a:br>
            <a:r>
              <a:rPr lang="en-US" sz="3800" dirty="0" smtClean="0"/>
              <a:t>Enjoying God’s Abundant Life</a:t>
            </a:r>
            <a:endParaRPr lang="en-US" sz="3800" dirty="0"/>
          </a:p>
        </p:txBody>
      </p:sp>
      <p:sp>
        <p:nvSpPr>
          <p:cNvPr id="3" name="Text Placeholder 2"/>
          <p:cNvSpPr>
            <a:spLocks noGrp="1"/>
          </p:cNvSpPr>
          <p:nvPr>
            <p:ph type="body" sz="quarter" idx="10"/>
          </p:nvPr>
        </p:nvSpPr>
        <p:spPr>
          <a:xfrm>
            <a:off x="381000" y="1411552"/>
            <a:ext cx="8382000" cy="6549485"/>
          </a:xfrm>
        </p:spPr>
        <p:txBody>
          <a:bodyPr/>
          <a:lstStyle/>
          <a:p>
            <a:r>
              <a:rPr lang="en-US" sz="2800" dirty="0" smtClean="0"/>
              <a:t>Lacking assurance about your eternal life</a:t>
            </a:r>
            <a:endParaRPr lang="en-US" sz="2800" dirty="0" smtClean="0"/>
          </a:p>
          <a:p>
            <a:r>
              <a:rPr lang="en-US" sz="2800" dirty="0" smtClean="0"/>
              <a:t>Pride</a:t>
            </a:r>
          </a:p>
          <a:p>
            <a:r>
              <a:rPr lang="en-US" sz="2800" dirty="0" smtClean="0"/>
              <a:t>Self-effort</a:t>
            </a:r>
            <a:endParaRPr lang="en-US" sz="2800" dirty="0" smtClean="0"/>
          </a:p>
          <a:p>
            <a:r>
              <a:rPr lang="en-US" sz="2800" dirty="0" smtClean="0"/>
              <a:t>Legalism</a:t>
            </a:r>
          </a:p>
          <a:p>
            <a:r>
              <a:rPr lang="en-US" sz="2800" dirty="0" smtClean="0"/>
              <a:t>Unbelief</a:t>
            </a:r>
          </a:p>
          <a:p>
            <a:r>
              <a:rPr lang="en-US" sz="2800" dirty="0" smtClean="0"/>
              <a:t>Fear</a:t>
            </a:r>
          </a:p>
          <a:p>
            <a:r>
              <a:rPr lang="en-US" sz="2800" dirty="0" smtClean="0"/>
              <a:t>A lack of self-honesty or self-evaluation</a:t>
            </a:r>
          </a:p>
          <a:p>
            <a:r>
              <a:rPr lang="en-US" sz="2800" dirty="0"/>
              <a:t>Bitterness  </a:t>
            </a:r>
            <a:r>
              <a:rPr lang="en-US" sz="2800" dirty="0" smtClean="0"/>
              <a:t>or an unwillingness </a:t>
            </a:r>
            <a:r>
              <a:rPr lang="en-US" sz="2800" dirty="0"/>
              <a:t>to forgive someone</a:t>
            </a:r>
          </a:p>
          <a:p>
            <a:r>
              <a:rPr lang="en-US" sz="2800" dirty="0"/>
              <a:t>Idolatry</a:t>
            </a:r>
          </a:p>
          <a:p>
            <a:r>
              <a:rPr lang="en-US" sz="2800" dirty="0"/>
              <a:t>Unbiblical philosophies</a:t>
            </a:r>
          </a:p>
          <a:p>
            <a:r>
              <a:rPr lang="en-US" sz="2800" dirty="0" smtClean="0"/>
              <a:t>Being Martha-like</a:t>
            </a:r>
            <a:endParaRPr lang="en-US" sz="2800" dirty="0"/>
          </a:p>
          <a:p>
            <a:endParaRPr lang="en-US" sz="2800" dirty="0" smtClean="0"/>
          </a:p>
          <a:p>
            <a:pPr marL="0" indent="0">
              <a:buNone/>
            </a:pPr>
            <a:r>
              <a:rPr lang="en-US" sz="2800" dirty="0"/>
              <a:t>	</a:t>
            </a:r>
            <a:endParaRPr lang="en-US" sz="2800" dirty="0" smtClean="0"/>
          </a:p>
          <a:p>
            <a:pPr marL="0" indent="0">
              <a:buNone/>
            </a:pPr>
            <a:endParaRPr lang="en-US" sz="2800" dirty="0" smtClean="0"/>
          </a:p>
        </p:txBody>
      </p:sp>
    </p:spTree>
    <p:extLst>
      <p:ext uri="{BB962C8B-B14F-4D97-AF65-F5344CB8AC3E}">
        <p14:creationId xmlns:p14="http://schemas.microsoft.com/office/powerpoint/2010/main" val="3845452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Eternal Life and Abundant Spiritual Life: </a:t>
            </a:r>
            <a:r>
              <a:rPr lang="en-US" sz="4200" dirty="0" smtClean="0"/>
              <a:t>Yours for the Taking</a:t>
            </a:r>
            <a:endParaRPr lang="en-US" sz="4200"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2012 Sugarland Annual Ladies Luncheon</a:t>
            </a:r>
          </a:p>
          <a:p>
            <a:r>
              <a:rPr lang="en-US" sz="2600" dirty="0" smtClean="0"/>
              <a:t>Sarah </a:t>
            </a:r>
            <a:r>
              <a:rPr lang="en-US" sz="2600" dirty="0" err="1" smtClean="0"/>
              <a:t>Witzig</a:t>
            </a:r>
            <a:endParaRPr lang="en-US" sz="2600" dirty="0" smtClean="0"/>
          </a:p>
        </p:txBody>
      </p:sp>
    </p:spTree>
    <p:extLst>
      <p:ext uri="{BB962C8B-B14F-4D97-AF65-F5344CB8AC3E}">
        <p14:creationId xmlns:p14="http://schemas.microsoft.com/office/powerpoint/2010/main" val="179686210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3912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467600" cy="6644383"/>
          </a:xfrm>
          <a:prstGeom prst="rect">
            <a:avLst/>
          </a:prstGeom>
          <a:noFill/>
        </p:spPr>
        <p:txBody>
          <a:bodyPr vert="horz" wrap="square" rtlCol="0">
            <a:spAutoFit/>
          </a:bodyPr>
          <a:lstStyle/>
          <a:p>
            <a:pPr>
              <a:lnSpc>
                <a:spcPct val="115000"/>
              </a:lnSpc>
              <a:spcAft>
                <a:spcPts val="1000"/>
              </a:spcAft>
            </a:pPr>
            <a:r>
              <a:rPr lang="en-US" sz="2400" b="1" u="sng" dirty="0"/>
              <a:t>Psalm 36:5–11</a:t>
            </a:r>
            <a:r>
              <a:rPr lang="en-US" sz="2400" dirty="0"/>
              <a:t> </a:t>
            </a:r>
          </a:p>
          <a:p>
            <a:pPr>
              <a:lnSpc>
                <a:spcPct val="115000"/>
              </a:lnSpc>
              <a:spcAft>
                <a:spcPts val="1000"/>
              </a:spcAft>
            </a:pPr>
            <a:r>
              <a:rPr lang="en-US" sz="2400" dirty="0"/>
              <a:t>Your mercy, O </a:t>
            </a:r>
            <a:r>
              <a:rPr lang="en-US" sz="2400" cap="small" dirty="0"/>
              <a:t>Lord</a:t>
            </a:r>
            <a:r>
              <a:rPr lang="en-US" sz="2400" dirty="0"/>
              <a:t>, is in the heavens; Your faithfulness reaches to the clouds. </a:t>
            </a:r>
          </a:p>
          <a:p>
            <a:pPr>
              <a:lnSpc>
                <a:spcPct val="115000"/>
              </a:lnSpc>
              <a:spcAft>
                <a:spcPts val="1000"/>
              </a:spcAft>
            </a:pPr>
            <a:r>
              <a:rPr lang="en-US" sz="2400" dirty="0"/>
              <a:t>Your righteousness is like the great mountains; Your judgments are a great deep; O </a:t>
            </a:r>
            <a:r>
              <a:rPr lang="en-US" sz="2400" cap="small" dirty="0"/>
              <a:t>Lord</a:t>
            </a:r>
            <a:r>
              <a:rPr lang="en-US" sz="2400" dirty="0"/>
              <a:t>, You preserve man and beast. </a:t>
            </a:r>
          </a:p>
          <a:p>
            <a:pPr>
              <a:lnSpc>
                <a:spcPct val="115000"/>
              </a:lnSpc>
              <a:spcAft>
                <a:spcPts val="1000"/>
              </a:spcAft>
            </a:pPr>
            <a:r>
              <a:rPr lang="en-US" sz="2400" dirty="0"/>
              <a:t>How precious is Your </a:t>
            </a:r>
            <a:r>
              <a:rPr lang="en-US" sz="2400" dirty="0" err="1"/>
              <a:t>lovingkindness</a:t>
            </a:r>
            <a:r>
              <a:rPr lang="en-US" sz="2400" dirty="0"/>
              <a:t>, O God! Therefore the children of men put their trust under the shadow of Your wings. </a:t>
            </a:r>
          </a:p>
          <a:p>
            <a:pPr>
              <a:lnSpc>
                <a:spcPct val="115000"/>
              </a:lnSpc>
              <a:spcAft>
                <a:spcPts val="1000"/>
              </a:spcAft>
            </a:pPr>
            <a:r>
              <a:rPr lang="en-US" sz="2400" dirty="0"/>
              <a:t>They are </a:t>
            </a:r>
            <a:r>
              <a:rPr lang="en-US" sz="2400" u="sng" dirty="0">
                <a:solidFill>
                  <a:schemeClr val="accent6">
                    <a:lumMod val="20000"/>
                    <a:lumOff val="80000"/>
                  </a:schemeClr>
                </a:solidFill>
              </a:rPr>
              <a:t>abundantly satisfied </a:t>
            </a:r>
            <a:r>
              <a:rPr lang="en-US" sz="2400" dirty="0"/>
              <a:t>with the fullness of Your house, And You give them drink from the river of Your pleasures. </a:t>
            </a:r>
          </a:p>
          <a:p>
            <a:pPr>
              <a:lnSpc>
                <a:spcPct val="115000"/>
              </a:lnSpc>
              <a:spcAft>
                <a:spcPts val="1000"/>
              </a:spcAft>
            </a:pPr>
            <a:r>
              <a:rPr lang="en-US" sz="2400" dirty="0"/>
              <a:t>For with You is the fountain of life; In Your light we see light. </a:t>
            </a:r>
          </a:p>
        </p:txBody>
      </p:sp>
    </p:spTree>
    <p:extLst>
      <p:ext uri="{BB962C8B-B14F-4D97-AF65-F5344CB8AC3E}">
        <p14:creationId xmlns:p14="http://schemas.microsoft.com/office/powerpoint/2010/main" val="4807736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sz="quarter" idx="10"/>
          </p:nvPr>
        </p:nvSpPr>
        <p:spPr>
          <a:xfrm>
            <a:off x="381000" y="1411552"/>
            <a:ext cx="8382000" cy="3200876"/>
          </a:xfrm>
        </p:spPr>
        <p:txBody>
          <a:bodyPr/>
          <a:lstStyle/>
          <a:p>
            <a:pPr marL="0" indent="0">
              <a:buNone/>
            </a:pPr>
            <a:r>
              <a:rPr lang="en-US" dirty="0" smtClean="0"/>
              <a:t>A.  The meaning of “abundant”</a:t>
            </a:r>
          </a:p>
          <a:p>
            <a:pPr marL="0" indent="0">
              <a:buNone/>
            </a:pPr>
            <a:endParaRPr lang="en-US" sz="1400" dirty="0" smtClean="0"/>
          </a:p>
          <a:p>
            <a:pPr marL="862013" lvl="1" indent="-344488">
              <a:buNone/>
            </a:pPr>
            <a:r>
              <a:rPr lang="en-US" dirty="0" smtClean="0"/>
              <a:t>1. “Abundant” means more </a:t>
            </a:r>
            <a:r>
              <a:rPr lang="en-US" b="1" u="sng" dirty="0" smtClean="0"/>
              <a:t>than necessary</a:t>
            </a:r>
            <a:r>
              <a:rPr lang="en-US" dirty="0" smtClean="0"/>
              <a:t>, </a:t>
            </a:r>
            <a:r>
              <a:rPr lang="en-US" b="1" u="sng" dirty="0" smtClean="0"/>
              <a:t>over and above</a:t>
            </a:r>
          </a:p>
          <a:p>
            <a:pPr marL="517525" lvl="1" indent="0">
              <a:buNone/>
            </a:pPr>
            <a:endParaRPr lang="en-US" sz="1400" b="1" u="sng" dirty="0" smtClean="0"/>
          </a:p>
          <a:p>
            <a:pPr marL="517525" lvl="1" indent="0">
              <a:buNone/>
            </a:pPr>
            <a:r>
              <a:rPr lang="en-US" dirty="0" smtClean="0"/>
              <a:t>2. “Abundant” is used to describe God</a:t>
            </a:r>
          </a:p>
          <a:p>
            <a:pPr marL="517525" lvl="1" indent="0">
              <a:buNone/>
            </a:pPr>
            <a:endParaRPr lang="en-US" dirty="0"/>
          </a:p>
          <a:p>
            <a:pPr marL="57150" lvl="1" indent="0">
              <a:buNone/>
            </a:pPr>
            <a:r>
              <a:rPr lang="en-US" dirty="0" smtClean="0"/>
              <a:t>B.  The Context: The Healing of the Blind Man (John 9)</a:t>
            </a:r>
          </a:p>
        </p:txBody>
      </p:sp>
    </p:spTree>
    <p:extLst>
      <p:ext uri="{BB962C8B-B14F-4D97-AF65-F5344CB8AC3E}">
        <p14:creationId xmlns:p14="http://schemas.microsoft.com/office/powerpoint/2010/main" val="3772224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8538" y="173015"/>
            <a:ext cx="7315200" cy="6837385"/>
          </a:xfrm>
          <a:prstGeom prst="rect">
            <a:avLst/>
          </a:prstGeom>
          <a:noFill/>
        </p:spPr>
        <p:txBody>
          <a:bodyPr vert="horz" wrap="square" rtlCol="0">
            <a:spAutoFit/>
          </a:bodyPr>
          <a:lstStyle/>
          <a:p>
            <a:r>
              <a:rPr lang="en-US" sz="2400" b="1" u="sng" dirty="0"/>
              <a:t>John 9:35–41</a:t>
            </a:r>
            <a:endParaRPr lang="en-US" sz="2400" dirty="0"/>
          </a:p>
          <a:p>
            <a:r>
              <a:rPr lang="en-US" sz="2400" dirty="0"/>
              <a:t>Jesus heard that they had cast him out; and when He had found him, He said to him, “Do you believe in the Son of God?” </a:t>
            </a:r>
          </a:p>
          <a:p>
            <a:r>
              <a:rPr lang="en-US" sz="2400" dirty="0"/>
              <a:t>He answered and said, “Who is He, Lord, that I may believe in Him?” </a:t>
            </a:r>
          </a:p>
          <a:p>
            <a:r>
              <a:rPr lang="en-US" sz="2400" dirty="0"/>
              <a:t>And Jesus said to him, “You have both seen Him and it is He who is talking with you.” </a:t>
            </a:r>
          </a:p>
          <a:p>
            <a:r>
              <a:rPr lang="en-US" sz="2400" dirty="0"/>
              <a:t>Then he said, “Lord, I believe!” And he worshiped Him. </a:t>
            </a:r>
          </a:p>
          <a:p>
            <a:r>
              <a:rPr lang="en-US" sz="2400" dirty="0"/>
              <a:t>And Jesus said, “For judgment I have come into this world, that those who do not see may see, and that those who see may be made blind.” </a:t>
            </a:r>
          </a:p>
          <a:p>
            <a:r>
              <a:rPr lang="en-US" sz="2400" dirty="0"/>
              <a:t>Then some of the Pharisees who were with Him heard these words, and said to Him, “Are we blind also?” </a:t>
            </a:r>
          </a:p>
          <a:p>
            <a:r>
              <a:rPr lang="en-US" sz="2400" dirty="0"/>
              <a:t>Jesus said to them, “If you were blind, you would have no sin; but now you say, ‘We see.’ Therefore your sin remains.  </a:t>
            </a:r>
          </a:p>
          <a:p>
            <a:pPr>
              <a:lnSpc>
                <a:spcPct val="115000"/>
              </a:lnSpc>
              <a:spcAft>
                <a:spcPts val="1000"/>
              </a:spcAft>
            </a:pPr>
            <a:endParaRPr lang="en-US" sz="2800" dirty="0"/>
          </a:p>
        </p:txBody>
      </p:sp>
    </p:spTree>
    <p:extLst>
      <p:ext uri="{BB962C8B-B14F-4D97-AF65-F5344CB8AC3E}">
        <p14:creationId xmlns:p14="http://schemas.microsoft.com/office/powerpoint/2010/main" val="36626264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6825" y="4344988"/>
            <a:ext cx="7696200" cy="1370012"/>
          </a:xfrm>
        </p:spPr>
        <p:txBody>
          <a:bodyPr/>
          <a:lstStyle/>
          <a:p>
            <a:pPr marL="688975"/>
            <a:r>
              <a:rPr lang="en-US" b="1" u="sng" dirty="0">
                <a:solidFill>
                  <a:srgbClr val="D2D2FE"/>
                </a:solidFill>
              </a:rPr>
              <a:t>Pride</a:t>
            </a:r>
            <a:r>
              <a:rPr lang="en-US" b="1" dirty="0">
                <a:solidFill>
                  <a:srgbClr val="D2D2FE"/>
                </a:solidFill>
              </a:rPr>
              <a:t> causes spiritual blindness. Humility aids in spiritual sight. </a:t>
            </a:r>
          </a:p>
          <a:p>
            <a:pPr marL="688975"/>
            <a:r>
              <a:rPr lang="en-US" b="1" dirty="0">
                <a:solidFill>
                  <a:srgbClr val="D2D2FE"/>
                </a:solidFill>
              </a:rPr>
              <a:t>This is true for unbelievers to get saved, and for believers to live the Christian Life.</a:t>
            </a:r>
          </a:p>
          <a:p>
            <a:endParaRPr lang="en-US" dirty="0"/>
          </a:p>
        </p:txBody>
      </p:sp>
      <p:sp>
        <p:nvSpPr>
          <p:cNvPr id="4" name="Text Placeholder 3"/>
          <p:cNvSpPr>
            <a:spLocks noGrp="1"/>
          </p:cNvSpPr>
          <p:nvPr>
            <p:ph type="body" sz="quarter" idx="10"/>
          </p:nvPr>
        </p:nvSpPr>
        <p:spPr/>
        <p:txBody>
          <a:bodyPr/>
          <a:lstStyle/>
          <a:p>
            <a:r>
              <a:rPr lang="en-US" sz="10600" dirty="0" smtClean="0"/>
              <a:t>Principle:</a:t>
            </a:r>
            <a:endParaRPr lang="en-US" sz="106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7845" y="4344988"/>
            <a:ext cx="7239000" cy="1370012"/>
          </a:xfrm>
        </p:spPr>
        <p:txBody>
          <a:bodyPr/>
          <a:lstStyle/>
          <a:p>
            <a:pPr marL="688975" lvl="0">
              <a:spcBef>
                <a:spcPct val="20000"/>
              </a:spcBef>
            </a:pPr>
            <a:r>
              <a:rPr lang="en-US" b="1" u="sng" dirty="0">
                <a:solidFill>
                  <a:srgbClr val="D2D2FE"/>
                </a:solidFill>
              </a:rPr>
              <a:t>Grace</a:t>
            </a:r>
            <a:r>
              <a:rPr lang="en-US" b="1" dirty="0">
                <a:solidFill>
                  <a:srgbClr val="D2D2FE"/>
                </a:solidFill>
              </a:rPr>
              <a:t> is the key to eternal life and abundant life </a:t>
            </a:r>
            <a:endParaRPr lang="en-US" dirty="0">
              <a:solidFill>
                <a:srgbClr val="D2D2FE"/>
              </a:solidFill>
            </a:endParaRPr>
          </a:p>
          <a:p>
            <a:endParaRPr lang="en-US" dirty="0"/>
          </a:p>
        </p:txBody>
      </p:sp>
      <p:sp>
        <p:nvSpPr>
          <p:cNvPr id="4" name="Text Placeholder 3"/>
          <p:cNvSpPr>
            <a:spLocks noGrp="1"/>
          </p:cNvSpPr>
          <p:nvPr>
            <p:ph type="body" sz="quarter" idx="10"/>
          </p:nvPr>
        </p:nvSpPr>
        <p:spPr/>
        <p:txBody>
          <a:bodyPr/>
          <a:lstStyle/>
          <a:p>
            <a:r>
              <a:rPr lang="en-US" sz="10600" dirty="0" smtClean="0"/>
              <a:t>Principle:</a:t>
            </a:r>
            <a:endParaRPr lang="en-US" sz="10600" dirty="0"/>
          </a:p>
        </p:txBody>
      </p:sp>
    </p:spTree>
    <p:extLst>
      <p:ext uri="{BB962C8B-B14F-4D97-AF65-F5344CB8AC3E}">
        <p14:creationId xmlns:p14="http://schemas.microsoft.com/office/powerpoint/2010/main" val="261729079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65">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ACFE1E-8DE6-4F77-ACD4-A3C24F67FF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TS010286765</Template>
  <TotalTime>2063</TotalTime>
  <Words>2658</Words>
  <Application>Microsoft Office PowerPoint</Application>
  <PresentationFormat>On-screen Show (4:3)</PresentationFormat>
  <Paragraphs>333</Paragraphs>
  <Slides>48</Slides>
  <Notes>4</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TS010286765</vt:lpstr>
      <vt:lpstr>White with Courier font for code slides</vt:lpstr>
      <vt:lpstr>Eternal Life and Abundant Spiritual Life: Yours for the Taking</vt:lpstr>
      <vt:lpstr>Introduction</vt:lpstr>
      <vt:lpstr>Introduction</vt:lpstr>
      <vt:lpstr>PowerPoint Presentation</vt:lpstr>
      <vt:lpstr>PowerPoint Presentation</vt:lpstr>
      <vt:lpstr>Introduction</vt:lpstr>
      <vt:lpstr>PowerPoint Presentation</vt:lpstr>
      <vt:lpstr>PowerPoint Presentation</vt:lpstr>
      <vt:lpstr>PowerPoint Presentation</vt:lpstr>
      <vt:lpstr>PowerPoint Presentation</vt:lpstr>
      <vt:lpstr>An Illustration to Teach the Pharisees</vt:lpstr>
      <vt:lpstr>An Illustration to Teach the Pharisees</vt:lpstr>
      <vt:lpstr>Jesus Extends the Illustration to Teach Everyone About Eternal Life and then the Abundant Life</vt:lpstr>
      <vt:lpstr>Jesus Extends the Illustration to Teach Everyone About Eternal Life and then the Abundant Life</vt:lpstr>
      <vt:lpstr>Jesus Extends the Illustration to Teach Everyone About Eternal Life and then the Abundant Life</vt:lpstr>
      <vt:lpstr>PowerPoint Presentation</vt:lpstr>
      <vt:lpstr>Jesus Extends the Illustration to Teach Everyone About Eternal Life and then the Abundant Life</vt:lpstr>
      <vt:lpstr>Jesus Extends the Illustration to Teach Everyone About Eternal Life and then the Abundant Life</vt:lpstr>
      <vt:lpstr>PowerPoint Presentation</vt:lpstr>
      <vt:lpstr>PowerPoint Presentation</vt:lpstr>
      <vt:lpstr>PowerPoint Presentation</vt:lpstr>
      <vt:lpstr>Jesus Extends the Illustration to Teach Everyone About Eternal Life and then the Abundant Life</vt:lpstr>
      <vt:lpstr>PowerPoint Presentation</vt:lpstr>
      <vt:lpstr>Jesus Extends the Illustration to Teach Everyone About Eternal Life and then the Abundant Life</vt:lpstr>
      <vt:lpstr>PowerPoint Presentation</vt:lpstr>
      <vt:lpstr>Jesus Extends the Illustration to Teach Everyone About Eternal Life and then the Abundant Life</vt:lpstr>
      <vt:lpstr>PowerPoint Presentation</vt:lpstr>
      <vt:lpstr>PowerPoint Presentation</vt:lpstr>
      <vt:lpstr>PowerPoint Presentation</vt:lpstr>
      <vt:lpstr>PowerPoint Presentation</vt:lpstr>
      <vt:lpstr>Jesus Extends the Illustration to Teach Everyone About Eternal Life and then the Abundant Life</vt:lpstr>
      <vt:lpstr>PowerPoint Presentation</vt:lpstr>
      <vt:lpstr>PowerPoint Presentation</vt:lpstr>
      <vt:lpstr>PowerPoint Presentation</vt:lpstr>
      <vt:lpstr>PowerPoint Presentation</vt:lpstr>
      <vt:lpstr>Jesus Extends the Illustration to Teach Everyone About Eternal Life and then the Abundant Life</vt:lpstr>
      <vt:lpstr>PowerPoint Presentation</vt:lpstr>
      <vt:lpstr>Jesus Extends the Illustration to Teach Everyone About Eternal Life and then the Abundant Life</vt:lpstr>
      <vt:lpstr>Jesus Extends the Illustration to Teach Everyone About Eternal Life and then the Abundant Life</vt:lpstr>
      <vt:lpstr>Jesus Extends the Illustration to Teach Everyone About Eternal Life and then the Abundant Life</vt:lpstr>
      <vt:lpstr>PowerPoint Presentation</vt:lpstr>
      <vt:lpstr>Jesus Extends the Illustration to Teach Everyone About Eternal Life and then the Abundant Life</vt:lpstr>
      <vt:lpstr>Jesus Extends the Illustration to Teach Everyone About Eternal Life and then the Abundant Life</vt:lpstr>
      <vt:lpstr>Things That Will Keep You From  Enjoying God’s Abundant Life</vt:lpstr>
      <vt:lpstr>Things That Will Keep You From  Enjoying God’s Abundant Life</vt:lpstr>
      <vt:lpstr>Things That Will Keep You From  Enjoying God’s Abundant Life</vt:lpstr>
      <vt:lpstr>Eternal Life and Abundant Spiritual Life: Yours for the Taking</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Abundant Spiritual Life: Yours for the Taking</dc:title>
  <dc:creator>Kurt Witzig</dc:creator>
  <cp:lastModifiedBy>Deb</cp:lastModifiedBy>
  <cp:revision>61</cp:revision>
  <dcterms:created xsi:type="dcterms:W3CDTF">2012-03-01T20:12:23Z</dcterms:created>
  <dcterms:modified xsi:type="dcterms:W3CDTF">2012-04-13T15:06:15Z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TC102867659990</vt:lpwstr>
  </property>
</Properties>
</file>