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8920" r:id="rId2"/>
  </p:sldMasterIdLst>
  <p:notesMasterIdLst>
    <p:notesMasterId r:id="rId65"/>
  </p:notesMasterIdLst>
  <p:handoutMasterIdLst>
    <p:handoutMasterId r:id="rId66"/>
  </p:handoutMasterIdLst>
  <p:sldIdLst>
    <p:sldId id="2067" r:id="rId3"/>
    <p:sldId id="7306" r:id="rId4"/>
    <p:sldId id="1544" r:id="rId5"/>
    <p:sldId id="7307" r:id="rId6"/>
    <p:sldId id="3082" r:id="rId7"/>
    <p:sldId id="3081" r:id="rId8"/>
    <p:sldId id="7998" r:id="rId9"/>
    <p:sldId id="7999" r:id="rId10"/>
    <p:sldId id="8000" r:id="rId11"/>
    <p:sldId id="349" r:id="rId12"/>
    <p:sldId id="1352" r:id="rId13"/>
    <p:sldId id="2054" r:id="rId14"/>
    <p:sldId id="7359" r:id="rId15"/>
    <p:sldId id="7360" r:id="rId16"/>
    <p:sldId id="7361" r:id="rId17"/>
    <p:sldId id="7299" r:id="rId18"/>
    <p:sldId id="3177" r:id="rId19"/>
    <p:sldId id="8005" r:id="rId20"/>
    <p:sldId id="7290" r:id="rId21"/>
    <p:sldId id="3264" r:id="rId22"/>
    <p:sldId id="7362" r:id="rId23"/>
    <p:sldId id="5390" r:id="rId24"/>
    <p:sldId id="7502" r:id="rId25"/>
    <p:sldId id="7503" r:id="rId26"/>
    <p:sldId id="7365" r:id="rId27"/>
    <p:sldId id="7379" r:id="rId28"/>
    <p:sldId id="7380" r:id="rId29"/>
    <p:sldId id="7368" r:id="rId30"/>
    <p:sldId id="7321" r:id="rId31"/>
    <p:sldId id="7309" r:id="rId32"/>
    <p:sldId id="8227" r:id="rId33"/>
    <p:sldId id="7370" r:id="rId34"/>
    <p:sldId id="7279" r:id="rId35"/>
    <p:sldId id="7371" r:id="rId36"/>
    <p:sldId id="7372" r:id="rId37"/>
    <p:sldId id="1193" r:id="rId38"/>
    <p:sldId id="1194" r:id="rId39"/>
    <p:sldId id="1195" r:id="rId40"/>
    <p:sldId id="2952" r:id="rId41"/>
    <p:sldId id="2011" r:id="rId42"/>
    <p:sldId id="7324" r:id="rId43"/>
    <p:sldId id="8225" r:id="rId44"/>
    <p:sldId id="8226" r:id="rId45"/>
    <p:sldId id="8039" r:id="rId46"/>
    <p:sldId id="8229" r:id="rId47"/>
    <p:sldId id="8230" r:id="rId48"/>
    <p:sldId id="8231" r:id="rId49"/>
    <p:sldId id="8232" r:id="rId50"/>
    <p:sldId id="8233" r:id="rId51"/>
    <p:sldId id="7377" r:id="rId52"/>
    <p:sldId id="6547" r:id="rId53"/>
    <p:sldId id="2309" r:id="rId54"/>
    <p:sldId id="2311" r:id="rId55"/>
    <p:sldId id="2315" r:id="rId56"/>
    <p:sldId id="2317" r:id="rId57"/>
    <p:sldId id="7373" r:id="rId58"/>
    <p:sldId id="7374" r:id="rId59"/>
    <p:sldId id="3381" r:id="rId60"/>
    <p:sldId id="3379" r:id="rId61"/>
    <p:sldId id="8235" r:id="rId62"/>
    <p:sldId id="8234" r:id="rId63"/>
    <p:sldId id="8228" r:id="rId64"/>
  </p:sldIdLst>
  <p:sldSz cx="12192000" cy="6858000"/>
  <p:notesSz cx="6881813" cy="9296400"/>
  <p:custDataLst>
    <p:tags r:id="rId67"/>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CC"/>
    <a:srgbClr val="006600"/>
    <a:srgbClr val="0000FF"/>
    <a:srgbClr val="FFFF99"/>
    <a:srgbClr val="0099FF"/>
    <a:srgbClr val="FFFF00"/>
    <a:srgbClr val="A50021"/>
    <a:srgbClr val="CCECFF"/>
    <a:srgbClr val="E1C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D0BD2E-2D80-431A-AEE0-B847EEC466E0}" v="24" dt="2022-01-02T16:38:41.437"/>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08" autoAdjust="0"/>
    <p:restoredTop sz="95370" autoAdjust="0"/>
  </p:normalViewPr>
  <p:slideViewPr>
    <p:cSldViewPr>
      <p:cViewPr>
        <p:scale>
          <a:sx n="100" d="100"/>
          <a:sy n="100" d="100"/>
        </p:scale>
        <p:origin x="859" y="18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3" d="100"/>
          <a:sy n="83" d="100"/>
        </p:scale>
        <p:origin x="4219"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36869" name="Rectangle 5"/>
          <p:cNvSpPr>
            <a:spLocks noGrp="1" noChangeArrowheads="1"/>
          </p:cNvSpPr>
          <p:nvPr>
            <p:ph type="sldNum" sz="quarter" idx="3"/>
          </p:nvPr>
        </p:nvSpPr>
        <p:spPr bwMode="auto">
          <a:xfrm>
            <a:off x="389890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6" name="Header Placeholder 1">
            <a:extLst>
              <a:ext uri="{FF2B5EF4-FFF2-40B4-BE49-F238E27FC236}">
                <a16:creationId xmlns:a16="http://schemas.microsoft.com/office/drawing/2014/main" id="{0BC7D7AA-E7C3-412B-B336-6B5EF3586CD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Middle East Meltdown 002 – Eze. 36-39 </a:t>
            </a:r>
          </a:p>
          <a:p>
            <a:pPr>
              <a:defRPr/>
            </a:pPr>
            <a:r>
              <a:rPr lang="en-US" sz="1600" dirty="0"/>
              <a:t>01-09-2022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3897313" y="0"/>
            <a:ext cx="2982912"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1/9/2022</a:t>
            </a:fld>
            <a:endParaRPr lang="en-US" dirty="0"/>
          </a:p>
        </p:txBody>
      </p:sp>
      <p:sp>
        <p:nvSpPr>
          <p:cNvPr id="4" name="Slide Image Placeholder 3"/>
          <p:cNvSpPr>
            <a:spLocks noGrp="1" noRot="1" noChangeAspect="1"/>
          </p:cNvSpPr>
          <p:nvPr>
            <p:ph type="sldImg" idx="2"/>
          </p:nvPr>
        </p:nvSpPr>
        <p:spPr>
          <a:xfrm>
            <a:off x="342900" y="698500"/>
            <a:ext cx="6196013" cy="3486150"/>
          </a:xfrm>
          <a:prstGeom prst="rect">
            <a:avLst/>
          </a:prstGeom>
          <a:noFill/>
          <a:ln w="12700">
            <a:solidFill>
              <a:prstClr val="black"/>
            </a:solidFill>
          </a:ln>
        </p:spPr>
        <p:txBody>
          <a:bodyPr vert="horz" lIns="96632" tIns="48316" rIns="96632" bIns="48316" rtlCol="0" anchor="ctr"/>
          <a:lstStyle/>
          <a:p>
            <a:pPr lvl="0"/>
            <a:endParaRPr lang="en-US" noProof="0" dirty="0"/>
          </a:p>
        </p:txBody>
      </p:sp>
      <p:sp>
        <p:nvSpPr>
          <p:cNvPr id="5" name="Notes Placeholder 4"/>
          <p:cNvSpPr>
            <a:spLocks noGrp="1"/>
          </p:cNvSpPr>
          <p:nvPr>
            <p:ph type="body" sz="quarter" idx="3"/>
          </p:nvPr>
        </p:nvSpPr>
        <p:spPr bwMode="auto">
          <a:xfrm>
            <a:off x="688975" y="4416425"/>
            <a:ext cx="5503863" cy="4181475"/>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8831263"/>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3897313" y="8831263"/>
            <a:ext cx="2982912"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1105255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a:t>
            </a:fld>
            <a:endParaRPr lang="en-US" altLang="en-US" dirty="0"/>
          </a:p>
        </p:txBody>
      </p:sp>
    </p:spTree>
    <p:extLst>
      <p:ext uri="{BB962C8B-B14F-4D97-AF65-F5344CB8AC3E}">
        <p14:creationId xmlns:p14="http://schemas.microsoft.com/office/powerpoint/2010/main" val="4155175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a:t>
            </a:fld>
            <a:endParaRPr lang="en-US" altLang="en-US" dirty="0"/>
          </a:p>
        </p:txBody>
      </p:sp>
    </p:spTree>
    <p:extLst>
      <p:ext uri="{BB962C8B-B14F-4D97-AF65-F5344CB8AC3E}">
        <p14:creationId xmlns:p14="http://schemas.microsoft.com/office/powerpoint/2010/main" val="3443446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44</a:t>
            </a:fld>
            <a:endParaRPr lang="en-US" altLang="en-US" dirty="0"/>
          </a:p>
        </p:txBody>
      </p:sp>
    </p:spTree>
    <p:extLst>
      <p:ext uri="{BB962C8B-B14F-4D97-AF65-F5344CB8AC3E}">
        <p14:creationId xmlns:p14="http://schemas.microsoft.com/office/powerpoint/2010/main" val="3017868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1/9/2022</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587515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2727525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5"/>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288113546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207364112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1/9/2022</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9" r:id="rId12"/>
    <p:sldLayoutId id="2147488936" r:id="rId13"/>
    <p:sldLayoutId id="2147488937" r:id="rId14"/>
    <p:sldLayoutId id="2147488941"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2" r:id="rId12"/>
    <p:sldLayoutId id="2147488934" r:id="rId13"/>
    <p:sldLayoutId id="2147488935"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wmf"/><Relationship Id="rId1" Type="http://schemas.openxmlformats.org/officeDocument/2006/relationships/slideLayout" Target="../slideLayouts/slideLayout10.xml"/><Relationship Id="rId4" Type="http://schemas.openxmlformats.org/officeDocument/2006/relationships/image" Target="../media/image32.wmf"/></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3.png"/><Relationship Id="rId1" Type="http://schemas.openxmlformats.org/officeDocument/2006/relationships/slideLayout" Target="../slideLayouts/slideLayout10.xml"/><Relationship Id="rId4" Type="http://schemas.openxmlformats.org/officeDocument/2006/relationships/image" Target="../media/image32.wmf"/></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4.wmf"/><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5.wmf"/><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sp>
        <p:nvSpPr>
          <p:cNvPr id="6" name="Title 1">
            <a:extLst>
              <a:ext uri="{FF2B5EF4-FFF2-40B4-BE49-F238E27FC236}">
                <a16:creationId xmlns:a16="http://schemas.microsoft.com/office/drawing/2014/main" id="{9D95BC06-BEED-4207-BC6C-3375BD25426E}"/>
              </a:ext>
            </a:extLst>
          </p:cNvPr>
          <p:cNvSpPr>
            <a:spLocks noGrp="1"/>
          </p:cNvSpPr>
          <p:nvPr>
            <p:ph type="ctrTitle"/>
          </p:nvPr>
        </p:nvSpPr>
        <p:spPr>
          <a:xfrm>
            <a:off x="2324100" y="228600"/>
            <a:ext cx="7543800" cy="1820466"/>
          </a:xfrm>
        </p:spPr>
        <p:txBody>
          <a:bodyPr/>
          <a:lstStyle/>
          <a:p>
            <a:pPr eaLnBrk="1" hangingPunct="1"/>
            <a:r>
              <a:rPr lang="en-US" dirty="0">
                <a:solidFill>
                  <a:srgbClr val="00FFFF"/>
                </a:solidFill>
              </a:rPr>
              <a:t>Ezekiel 36</a:t>
            </a:r>
            <a:r>
              <a:rPr lang="en-US" dirty="0">
                <a:solidFill>
                  <a:srgbClr val="00FFFF"/>
                </a:solidFill>
                <a:cs typeface="Calibri" panose="020F0502020204030204" pitchFamily="34" charset="0"/>
              </a:rPr>
              <a:t>‒39</a:t>
            </a:r>
            <a:br>
              <a:rPr lang="en-US" dirty="0">
                <a:solidFill>
                  <a:srgbClr val="00FFFF"/>
                </a:solidFill>
              </a:rPr>
            </a:br>
            <a:r>
              <a:rPr lang="en-US" sz="3600" dirty="0">
                <a:solidFill>
                  <a:srgbClr val="FFC000"/>
                </a:solidFill>
                <a:effectLst>
                  <a:outerShdw blurRad="38100" dist="38100" dir="2700000" algn="tl">
                    <a:srgbClr val="000000"/>
                  </a:outerShdw>
                </a:effectLst>
              </a:rPr>
              <a:t>The Middle </a:t>
            </a:r>
            <a:r>
              <a:rPr lang="en-US" sz="3600">
                <a:solidFill>
                  <a:srgbClr val="FFC000"/>
                </a:solidFill>
                <a:effectLst>
                  <a:outerShdw blurRad="38100" dist="38100" dir="2700000" algn="tl">
                    <a:srgbClr val="000000"/>
                  </a:outerShdw>
                </a:effectLst>
              </a:rPr>
              <a:t>East Meltdown </a:t>
            </a:r>
            <a:r>
              <a:rPr lang="en-US" sz="3600" kern="0">
                <a:solidFill>
                  <a:srgbClr val="FFC000"/>
                </a:solidFill>
                <a:effectLst>
                  <a:outerShdw blurRad="38100" dist="38100" dir="2700000" algn="tl">
                    <a:srgbClr val="000000"/>
                  </a:outerShdw>
                </a:effectLst>
                <a:latin typeface="Calibri" panose="020F0502020204030204" pitchFamily="34" charset="0"/>
                <a:cs typeface="Calibri" panose="020F0502020204030204" pitchFamily="34" charset="0"/>
              </a:rPr>
              <a:t>2022</a:t>
            </a:r>
            <a:endParaRPr lang="en-US" sz="3600" dirty="0">
              <a:solidFill>
                <a:srgbClr val="FFC000"/>
              </a:solidFill>
            </a:endParaRP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5209309"/>
            <a:ext cx="913733" cy="1371600"/>
          </a:xfrm>
          <a:prstGeom prst="rect">
            <a:avLst/>
          </a:prstGeom>
        </p:spPr>
      </p:pic>
      <p:pic>
        <p:nvPicPr>
          <p:cNvPr id="9" name="Picture 4" descr="C:\Documents and Settings\Owner\Application Data\Microsoft\Media Catalog\Downloaded Clips\cl0\SY01462_.wmf">
            <a:extLst>
              <a:ext uri="{FF2B5EF4-FFF2-40B4-BE49-F238E27FC236}">
                <a16:creationId xmlns:a16="http://schemas.microsoft.com/office/drawing/2014/main" id="{E5CEECE7-6950-4DD2-9F5E-809620B5547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981" y="2194290"/>
            <a:ext cx="2840038" cy="291828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954BA4-E059-44F2-8166-85FBB53D139A}"/>
              </a:ext>
            </a:extLst>
          </p:cNvPr>
          <p:cNvPicPr>
            <a:picLocks noChangeAspect="1"/>
          </p:cNvPicPr>
          <p:nvPr/>
        </p:nvPicPr>
        <p:blipFill>
          <a:blip r:embed="rId2"/>
          <a:stretch>
            <a:fillRect/>
          </a:stretch>
        </p:blipFill>
        <p:spPr>
          <a:xfrm>
            <a:off x="2998963" y="112488"/>
            <a:ext cx="6194073" cy="6633023"/>
          </a:xfrm>
          <a:prstGeom prst="rect">
            <a:avLst/>
          </a:prstGeom>
        </p:spPr>
      </p:pic>
    </p:spTree>
    <p:extLst>
      <p:ext uri="{BB962C8B-B14F-4D97-AF65-F5344CB8AC3E}">
        <p14:creationId xmlns:p14="http://schemas.microsoft.com/office/powerpoint/2010/main" val="279050118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BE71E-AD57-4738-97AA-DEB171072F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948406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en/f/f6/Timeimmemorial.jpeg"/>
          <p:cNvPicPr>
            <a:picLocks noChangeAspect="1" noChangeArrowheads="1"/>
          </p:cNvPicPr>
          <p:nvPr/>
        </p:nvPicPr>
        <p:blipFill>
          <a:blip r:embed="rId2" cstate="print"/>
          <a:srcRect/>
          <a:stretch>
            <a:fillRect/>
          </a:stretch>
        </p:blipFill>
        <p:spPr bwMode="auto">
          <a:xfrm>
            <a:off x="609600" y="365866"/>
            <a:ext cx="3924300" cy="6126269"/>
          </a:xfrm>
          <a:prstGeom prst="rect">
            <a:avLst/>
          </a:prstGeom>
          <a:noFill/>
        </p:spPr>
      </p:pic>
      <p:pic>
        <p:nvPicPr>
          <p:cNvPr id="1028" name="Picture 4" descr="Image result for jacques paul gauthi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2600" y="914400"/>
            <a:ext cx="5994398" cy="4495800"/>
          </a:xfrm>
          <a:prstGeom prst="rect">
            <a:avLst/>
          </a:prstGeom>
          <a:noFill/>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276600" y="1828800"/>
            <a:ext cx="8315324" cy="4191000"/>
          </a:xfrm>
        </p:spPr>
        <p:txBody>
          <a:bodyPr/>
          <a:lstStyle/>
          <a:p>
            <a:pPr marL="0" indent="0" algn="just">
              <a:buNone/>
              <a:defRPr/>
            </a:pPr>
            <a:r>
              <a:rPr lang="en-US" dirty="0">
                <a:effectLst>
                  <a:outerShdw blurRad="38100" dist="38100" dir="2700000" algn="tl">
                    <a:srgbClr val="000000">
                      <a:alpha val="43137"/>
                    </a:srgbClr>
                  </a:outerShdw>
                </a:effectLst>
                <a:latin typeface="Calibri" panose="020F0502020204030204" pitchFamily="34" charset="0"/>
              </a:rPr>
              <a:t>“... A desolate country whose soil is rich enough, but is given over wholly to weeds… a silent mournful expanse…. a desolation is here that not even imagination can grace with the pomp of life and action…. we never saw a human being on the whole route…. there was hardly a tree or shrub anywhere. Even the olive tree and the cactus, those fast friends of a worthless soil, had almost deserted the country.”</a:t>
            </a:r>
          </a:p>
        </p:txBody>
      </p:sp>
      <p:sp>
        <p:nvSpPr>
          <p:cNvPr id="49155" name="TextBox 3"/>
          <p:cNvSpPr txBox="1">
            <a:spLocks noChangeArrowheads="1"/>
          </p:cNvSpPr>
          <p:nvPr/>
        </p:nvSpPr>
        <p:spPr bwMode="auto">
          <a:xfrm>
            <a:off x="2667000" y="246727"/>
            <a:ext cx="6858000" cy="1277273"/>
          </a:xfrm>
          <a:prstGeom prst="rect">
            <a:avLst/>
          </a:prstGeom>
          <a:noFill/>
          <a:ln w="9525">
            <a:noFill/>
            <a:miter lim="800000"/>
            <a:headEnd/>
            <a:tailEnd/>
          </a:ln>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Mark Twain</a:t>
            </a:r>
          </a:p>
          <a:p>
            <a:pPr algn="ctr"/>
            <a:r>
              <a:rPr lang="en-US" sz="1200" dirty="0">
                <a:effectLst>
                  <a:outerShdw blurRad="38100" dist="38100" dir="2700000" algn="tl">
                    <a:srgbClr val="000000">
                      <a:alpha val="43137"/>
                    </a:srgbClr>
                  </a:outerShdw>
                </a:effectLst>
                <a:latin typeface="Calibri" panose="020F0502020204030204" pitchFamily="34" charset="0"/>
              </a:rPr>
              <a:t> </a:t>
            </a:r>
            <a:r>
              <a:rPr lang="en-US" sz="1800" i="1" dirty="0">
                <a:effectLst>
                  <a:outerShdw blurRad="38100" dist="38100" dir="2700000" algn="tl">
                    <a:srgbClr val="000000">
                      <a:alpha val="43137"/>
                    </a:srgbClr>
                  </a:outerShdw>
                </a:effectLst>
                <a:latin typeface="Calibri" panose="020F0502020204030204" pitchFamily="34" charset="0"/>
              </a:rPr>
              <a:t>The Innocents Abroad, Complete</a:t>
            </a:r>
            <a:r>
              <a:rPr lang="en-US" sz="1800" dirty="0">
                <a:effectLst>
                  <a:outerShdw blurRad="38100" dist="38100" dir="2700000" algn="tl">
                    <a:srgbClr val="000000">
                      <a:alpha val="43137"/>
                    </a:srgbClr>
                  </a:outerShdw>
                </a:effectLst>
                <a:latin typeface="Calibri" panose="020F0502020204030204" pitchFamily="34" charset="0"/>
              </a:rPr>
              <a:t>, 1st ed. (A Public Domain Book, 1869), 267, 285, 302. These quotes can be found in chapters 47, 49, 52.</a:t>
            </a:r>
          </a:p>
        </p:txBody>
      </p:sp>
      <p:pic>
        <p:nvPicPr>
          <p:cNvPr id="49156" name="Picture 2" descr="http://a4.files.biography.com/image/upload/c_fill,cs_srgb,dpr_1.0,g_face,h_300,q_80,w_300/MTE5NDg0MDU1MTUzNTA5OTAz.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1995535"/>
            <a:ext cx="2195465" cy="2195465"/>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416971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FBFEF1-7F83-4951-AFE9-51325984B436}"/>
              </a:ext>
            </a:extLst>
          </p:cNvPr>
          <p:cNvPicPr>
            <a:picLocks noChangeAspect="1"/>
          </p:cNvPicPr>
          <p:nvPr/>
        </p:nvPicPr>
        <p:blipFill>
          <a:blip r:embed="rId2"/>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37">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Leviticus 26:43</a:t>
            </a:r>
          </a:p>
          <a:p>
            <a:pPr algn="just">
              <a:spcAft>
                <a:spcPts val="75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land will be abandoned by them, and will make up for its sabbaths while it is made desolate without them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meanwhile, will be making amends for their iniquity, because they rejected My ordinances and their soul abhorred My statutes.” </a:t>
            </a:r>
          </a:p>
        </p:txBody>
      </p:sp>
    </p:spTree>
    <p:extLst>
      <p:ext uri="{BB962C8B-B14F-4D97-AF65-F5344CB8AC3E}">
        <p14:creationId xmlns:p14="http://schemas.microsoft.com/office/powerpoint/2010/main" val="114346167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the latter years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you will come into the land</a:t>
            </a:r>
            <a:r>
              <a:rPr lang="en-US" sz="3600" kern="1200" dirty="0">
                <a:effectLst>
                  <a:outerShdw blurRad="38100" dist="38100" dir="2700000" algn="tl">
                    <a:srgbClr val="000000">
                      <a:alpha val="43137"/>
                    </a:srgbClr>
                  </a:outerShdw>
                </a:effectLst>
                <a:cs typeface="Calibri" panose="020F0502020204030204" pitchFamily="34" charset="0"/>
              </a:rPr>
              <a:t> that is restored from the sword, whose inhabitants have been gathered from many nations to the mountains of Israel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which had been a continual waste</a:t>
            </a:r>
            <a:r>
              <a:rPr lang="en-US" sz="3600" kern="1200" dirty="0">
                <a:effectLst>
                  <a:outerShdw blurRad="38100" dist="38100" dir="2700000" algn="tl">
                    <a:srgbClr val="000000">
                      <a:alpha val="43137"/>
                    </a:srgbClr>
                  </a:outerShdw>
                </a:effectLst>
                <a:cs typeface="Calibri" panose="020F0502020204030204" pitchFamily="34" charset="0"/>
              </a:rPr>
              <a:t>; but its people were brought out from the nations, and they are living securely, all of them.”</a:t>
            </a:r>
          </a:p>
        </p:txBody>
      </p:sp>
    </p:spTree>
    <p:extLst>
      <p:ext uri="{BB962C8B-B14F-4D97-AF65-F5344CB8AC3E}">
        <p14:creationId xmlns:p14="http://schemas.microsoft.com/office/powerpoint/2010/main" val="133895099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Tribal land allotment </a:t>
            </a:r>
            <a:r>
              <a:rPr lang="en-US" dirty="0">
                <a:effectLst>
                  <a:outerShdw blurRad="38100" dist="38100" dir="2700000" algn="tl">
                    <a:srgbClr val="000000">
                      <a:alpha val="43137"/>
                    </a:srgbClr>
                  </a:outerShdw>
                </a:effectLst>
                <a:cs typeface="Calibri" pitchFamily="34" charset="0"/>
              </a:rPr>
              <a:t>(47‒48)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6" name="Title 1">
            <a:extLst>
              <a:ext uri="{FF2B5EF4-FFF2-40B4-BE49-F238E27FC236}">
                <a16:creationId xmlns:a16="http://schemas.microsoft.com/office/drawing/2014/main" id="{90CA1E56-59EF-4B03-A085-DDC8E2209FE1}"/>
              </a:ext>
            </a:extLst>
          </p:cNvPr>
          <p:cNvSpPr>
            <a:spLocks noGrp="1"/>
          </p:cNvSpPr>
          <p:nvPr>
            <p:ph type="title"/>
          </p:nvPr>
        </p:nvSpPr>
        <p:spPr>
          <a:xfrm>
            <a:off x="1828800" y="2286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C52C2CD7-5005-4DED-8FCB-C9A6F9C9AC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4141538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HP Desktop\Pictures\Gabe's images\EzekProphAgainstNation.jpg">
            <a:extLst>
              <a:ext uri="{FF2B5EF4-FFF2-40B4-BE49-F238E27FC236}">
                <a16:creationId xmlns:a16="http://schemas.microsoft.com/office/drawing/2014/main" id="{DCC088E8-F0D3-47B3-B366-D81F516F107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43142" y="137160"/>
            <a:ext cx="8905719" cy="658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873526AB-2290-429B-AAF0-025893ABF06C}"/>
              </a:ext>
            </a:extLst>
          </p:cNvPr>
          <p:cNvSpPr/>
          <p:nvPr/>
        </p:nvSpPr>
        <p:spPr bwMode="auto">
          <a:xfrm>
            <a:off x="5715000" y="3657600"/>
            <a:ext cx="1600200" cy="533400"/>
          </a:xfrm>
          <a:prstGeom prst="ellipse">
            <a:avLst/>
          </a:prstGeom>
          <a:noFill/>
          <a:ln w="38100" cap="flat" cmpd="sng" algn="ctr">
            <a:solidFill>
              <a:srgbClr val="00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314310176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866900" y="304800"/>
            <a:ext cx="8458200" cy="76200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rPr>
              <a:t>Source: Charles Dyer, </a:t>
            </a:r>
            <a:r>
              <a:rPr lang="en-US" altLang="en-US" sz="4000" i="1" dirty="0">
                <a:solidFill>
                  <a:srgbClr val="00FFFF"/>
                </a:solidFill>
                <a:effectLst>
                  <a:outerShdw blurRad="38100" dist="38100" dir="2700000" algn="tl">
                    <a:srgbClr val="000000">
                      <a:alpha val="43137"/>
                    </a:srgbClr>
                  </a:outerShdw>
                </a:effectLst>
              </a:rPr>
              <a:t>Notes on Ezekiel</a:t>
            </a:r>
            <a:endParaRPr lang="en-US" altLang="en-US" sz="4000" dirty="0">
              <a:solidFill>
                <a:srgbClr val="00FFFF"/>
              </a:solidFill>
              <a:effectLst>
                <a:outerShdw blurRad="38100" dist="38100" dir="2700000" algn="tl">
                  <a:srgbClr val="000000">
                    <a:alpha val="43137"/>
                  </a:srgbClr>
                </a:outerShdw>
              </a:effectLst>
            </a:endParaRPr>
          </a:p>
        </p:txBody>
      </p:sp>
      <p:sp>
        <p:nvSpPr>
          <p:cNvPr id="8195" name="Rectangle 3"/>
          <p:cNvSpPr>
            <a:spLocks noGrp="1" noChangeArrowheads="1"/>
          </p:cNvSpPr>
          <p:nvPr>
            <p:ph type="body" idx="1"/>
          </p:nvPr>
        </p:nvSpPr>
        <p:spPr>
          <a:xfrm>
            <a:off x="2419350" y="1371600"/>
            <a:ext cx="7353300" cy="1981199"/>
          </a:xfrm>
        </p:spPr>
        <p:txBody>
          <a:bodyPr/>
          <a:lstStyle/>
          <a:p>
            <a:pPr marL="457200" indent="-457200" eaLnBrk="1" hangingPunct="1">
              <a:spcBef>
                <a:spcPts val="0"/>
              </a:spcBef>
              <a:spcAft>
                <a:spcPts val="1600"/>
              </a:spcAft>
              <a:defRPr/>
            </a:pPr>
            <a:r>
              <a:rPr lang="en-US" sz="3600" dirty="0">
                <a:effectLst>
                  <a:outerShdw blurRad="38100" dist="38100" dir="2700000" algn="tl">
                    <a:srgbClr val="000000">
                      <a:alpha val="43137"/>
                    </a:srgbClr>
                  </a:outerShdw>
                </a:effectLst>
              </a:rPr>
              <a:t>Judgment upon Judah (1-24)</a:t>
            </a:r>
          </a:p>
          <a:p>
            <a:pPr marL="457200" indent="-457200" eaLnBrk="1" hangingPunct="1">
              <a:spcBef>
                <a:spcPts val="0"/>
              </a:spcBef>
              <a:spcAft>
                <a:spcPts val="1600"/>
              </a:spcAft>
              <a:defRPr/>
            </a:pPr>
            <a:r>
              <a:rPr lang="en-US" sz="3600" b="1" u="sng" dirty="0">
                <a:solidFill>
                  <a:srgbClr val="FFFFCC"/>
                </a:solidFill>
                <a:effectLst>
                  <a:outerShdw blurRad="38100" dist="38100" dir="2700000" algn="tl">
                    <a:srgbClr val="000000">
                      <a:alpha val="43137"/>
                    </a:srgbClr>
                  </a:outerShdw>
                </a:effectLst>
              </a:rPr>
              <a:t>Judgment upon the nations (25-32)</a:t>
            </a:r>
          </a:p>
          <a:p>
            <a:pPr marL="457200" indent="-457200" eaLnBrk="1" hangingPunct="1">
              <a:spcBef>
                <a:spcPts val="0"/>
              </a:spcBef>
              <a:spcAft>
                <a:spcPts val="1600"/>
              </a:spcAft>
              <a:defRPr/>
            </a:pPr>
            <a:r>
              <a:rPr lang="en-US" sz="3600" dirty="0">
                <a:effectLst>
                  <a:outerShdw blurRad="38100" dist="38100" dir="2700000" algn="tl">
                    <a:srgbClr val="000000">
                      <a:alpha val="43137"/>
                    </a:srgbClr>
                  </a:outerShdw>
                </a:effectLst>
              </a:rPr>
              <a:t>Israel’s future restoration (33-48)</a:t>
            </a:r>
          </a:p>
        </p:txBody>
      </p:sp>
      <p:pic>
        <p:nvPicPr>
          <p:cNvPr id="2" name="Picture 1">
            <a:extLst>
              <a:ext uri="{FF2B5EF4-FFF2-40B4-BE49-F238E27FC236}">
                <a16:creationId xmlns:a16="http://schemas.microsoft.com/office/drawing/2014/main" id="{0D3703D4-726A-4A30-9775-B3E4FA76F08D}"/>
              </a:ext>
            </a:extLst>
          </p:cNvPr>
          <p:cNvPicPr>
            <a:picLocks noChangeAspect="1"/>
          </p:cNvPicPr>
          <p:nvPr/>
        </p:nvPicPr>
        <p:blipFill>
          <a:blip r:embed="rId2"/>
          <a:stretch>
            <a:fillRect/>
          </a:stretch>
        </p:blipFill>
        <p:spPr>
          <a:xfrm>
            <a:off x="4252452" y="3733800"/>
            <a:ext cx="3687097"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220729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63890" y="228600"/>
            <a:ext cx="8264223" cy="6400800"/>
          </a:xfrm>
          <a:prstGeom prst="rect">
            <a:avLst/>
          </a:prstGeom>
          <a:ln w="28575">
            <a:solidFill>
              <a:schemeClr val="tx1"/>
            </a:solidFill>
          </a:ln>
        </p:spPr>
      </p:pic>
    </p:spTree>
    <p:extLst>
      <p:ext uri="{BB962C8B-B14F-4D97-AF65-F5344CB8AC3E}">
        <p14:creationId xmlns:p14="http://schemas.microsoft.com/office/powerpoint/2010/main" val="256494726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a:t>
            </a:r>
            <a:r>
              <a:rPr lang="en-US" dirty="0">
                <a:effectLst>
                  <a:outerShdw blurRad="38100" dist="38100" dir="2700000" algn="tl">
                    <a:srgbClr val="000000">
                      <a:alpha val="43137"/>
                    </a:srgbClr>
                  </a:outerShdw>
                </a:effectLst>
                <a:cs typeface="Calibri" pitchFamily="34" charset="0"/>
              </a:rPr>
              <a:t>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Tribal land allotment (47‒48)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6" name="Title 1">
            <a:extLst>
              <a:ext uri="{FF2B5EF4-FFF2-40B4-BE49-F238E27FC236}">
                <a16:creationId xmlns:a16="http://schemas.microsoft.com/office/drawing/2014/main" id="{FA3B0FA7-EF52-4A87-A7C5-C703699E4065}"/>
              </a:ext>
            </a:extLst>
          </p:cNvPr>
          <p:cNvSpPr>
            <a:spLocks noGrp="1"/>
          </p:cNvSpPr>
          <p:nvPr>
            <p:ph type="title"/>
          </p:nvPr>
        </p:nvSpPr>
        <p:spPr>
          <a:xfrm>
            <a:off x="1828800" y="2286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5F8ECB2E-CBB4-4AD4-B45C-C9AFBEE653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997955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7696200" y="23622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652" name="Oval 7">
            <a:extLst>
              <a:ext uri="{FF2B5EF4-FFF2-40B4-BE49-F238E27FC236}">
                <a16:creationId xmlns:a16="http://schemas.microsoft.com/office/drawing/2014/main" id="{466F3D61-0AB1-4B6A-8036-709416792F86}"/>
              </a:ext>
            </a:extLst>
          </p:cNvPr>
          <p:cNvSpPr>
            <a:spLocks noChangeArrowheads="1"/>
          </p:cNvSpPr>
          <p:nvPr/>
        </p:nvSpPr>
        <p:spPr bwMode="auto">
          <a:xfrm>
            <a:off x="5867400" y="48006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629400" y="5334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36</a:t>
            </a:r>
          </a:p>
        </p:txBody>
      </p:sp>
      <p:sp>
        <p:nvSpPr>
          <p:cNvPr id="3" name="Content Placeholder 2"/>
          <p:cNvSpPr>
            <a:spLocks noGrp="1"/>
          </p:cNvSpPr>
          <p:nvPr>
            <p:ph idx="1"/>
          </p:nvPr>
        </p:nvSpPr>
        <p:spPr>
          <a:xfrm>
            <a:off x="609600" y="1600200"/>
            <a:ext cx="7467600" cy="3124200"/>
          </a:xfrm>
        </p:spPr>
        <p:txBody>
          <a:bodyPr/>
          <a:lstStyle/>
          <a:p>
            <a:pPr marL="457200" indent="-457200">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 to prosper again (1-15)</a:t>
            </a:r>
            <a:endParaRPr lang="en-US" dirty="0">
              <a:effectLst>
                <a:outerShdw blurRad="38100" dist="38100" dir="2700000" algn="tl">
                  <a:srgbClr val="000000">
                    <a:alpha val="43137"/>
                  </a:srgbClr>
                </a:outerShdw>
              </a:effectLst>
              <a:latin typeface="Calibri" pitchFamily="34" charset="0"/>
              <a:cs typeface="Calibri" pitchFamily="34" charset="0"/>
            </a:endParaRPr>
          </a:p>
          <a:p>
            <a:pPr marL="457200" indent="-457200">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sins inhibiting prosperity (16-21)  </a:t>
            </a:r>
          </a:p>
          <a:p>
            <a:pPr marL="457200" indent="-457200">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 to be restored: physically &amp; spiritually (22-38)</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7" name="Picture 6" descr="C:\Documents and Settings\Owner\Application Data\Microsoft\Media Catalog\Downloaded Clips\cl0\SY01462_.wmf">
            <a:extLst>
              <a:ext uri="{FF2B5EF4-FFF2-40B4-BE49-F238E27FC236}">
                <a16:creationId xmlns:a16="http://schemas.microsoft.com/office/drawing/2014/main" id="{6C56A7A1-DE43-449A-A897-9FAB7DC8BD6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429312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800" dirty="0"/>
              <a:t>Six Parts of a Suzerain-Vassal Treaty in Deuteronomy</a:t>
            </a:r>
          </a:p>
        </p:txBody>
      </p:sp>
      <p:sp>
        <p:nvSpPr>
          <p:cNvPr id="36867" name="Rectangle 3"/>
          <p:cNvSpPr>
            <a:spLocks noGrp="1" noChangeArrowheads="1"/>
          </p:cNvSpPr>
          <p:nvPr>
            <p:ph type="body" idx="4294967295"/>
          </p:nvPr>
        </p:nvSpPr>
        <p:spPr>
          <a:xfrm>
            <a:off x="1066800" y="1371599"/>
            <a:ext cx="6400800" cy="5029201"/>
          </a:xfrm>
          <a:noFill/>
        </p:spPr>
        <p:txBody>
          <a:bodyPr/>
          <a:lstStyle/>
          <a:p>
            <a:pPr marL="457200" indent="-457200">
              <a:spcBef>
                <a:spcPts val="0"/>
              </a:spcBef>
              <a:spcAft>
                <a:spcPts val="2400"/>
              </a:spcAft>
            </a:pPr>
            <a:r>
              <a:rPr lang="en-US" dirty="0">
                <a:effectLst/>
              </a:rPr>
              <a:t>Preamble (1:1-5)</a:t>
            </a:r>
          </a:p>
          <a:p>
            <a:pPr marL="457200" indent="-457200">
              <a:spcBef>
                <a:spcPts val="0"/>
              </a:spcBef>
              <a:spcAft>
                <a:spcPts val="2400"/>
              </a:spcAft>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pPr>
            <a:r>
              <a:rPr lang="en-US" dirty="0">
                <a:effectLst/>
              </a:rPr>
              <a:t>Storage and reading instructions (27:2-3; 31:9, 24, 26)</a:t>
            </a:r>
          </a:p>
          <a:p>
            <a:pPr marL="457200" indent="-457200">
              <a:spcBef>
                <a:spcPts val="0"/>
              </a:spcBef>
              <a:spcAft>
                <a:spcPts val="2400"/>
              </a:spcAft>
            </a:pPr>
            <a:r>
              <a:rPr lang="en-US" dirty="0">
                <a:effectLst/>
              </a:rPr>
              <a:t>Witnesses (32:1)</a:t>
            </a:r>
          </a:p>
          <a:p>
            <a:pPr marL="457200" indent="-457200">
              <a:spcBef>
                <a:spcPts val="0"/>
              </a:spcBef>
              <a:spcAft>
                <a:spcPts val="2400"/>
              </a:spcAft>
            </a:pPr>
            <a:r>
              <a:rPr lang="en-US" dirty="0">
                <a:effectLst/>
              </a:rPr>
              <a:t>Blessings and curses (28)</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6B813DF1-FB67-4910-BE71-C2A4DE04380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707153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800" dirty="0"/>
              <a:t>Six Parts of a Suzerain-Vassal Treaty in Deuteronomy</a:t>
            </a:r>
          </a:p>
        </p:txBody>
      </p:sp>
      <p:sp>
        <p:nvSpPr>
          <p:cNvPr id="36867" name="Rectangle 3"/>
          <p:cNvSpPr>
            <a:spLocks noGrp="1" noChangeArrowheads="1"/>
          </p:cNvSpPr>
          <p:nvPr>
            <p:ph type="body" idx="4294967295"/>
          </p:nvPr>
        </p:nvSpPr>
        <p:spPr>
          <a:xfrm>
            <a:off x="1066800" y="1371599"/>
            <a:ext cx="6400800" cy="5029201"/>
          </a:xfrm>
          <a:noFill/>
        </p:spPr>
        <p:txBody>
          <a:bodyPr/>
          <a:lstStyle/>
          <a:p>
            <a:pPr marL="457200" indent="-457200">
              <a:spcBef>
                <a:spcPts val="0"/>
              </a:spcBef>
              <a:spcAft>
                <a:spcPts val="2400"/>
              </a:spcAft>
            </a:pPr>
            <a:r>
              <a:rPr lang="en-US" dirty="0">
                <a:effectLst/>
              </a:rPr>
              <a:t>Preamble (1:1-5)</a:t>
            </a:r>
          </a:p>
          <a:p>
            <a:pPr marL="457200" indent="-457200">
              <a:spcBef>
                <a:spcPts val="0"/>
              </a:spcBef>
              <a:spcAft>
                <a:spcPts val="2400"/>
              </a:spcAft>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pPr>
            <a:r>
              <a:rPr lang="en-US" dirty="0">
                <a:effectLst/>
              </a:rPr>
              <a:t>Storage and reading instructions (27:2-3; 31:9, 24, 26)</a:t>
            </a:r>
          </a:p>
          <a:p>
            <a:pPr marL="457200" indent="-457200">
              <a:spcBef>
                <a:spcPts val="0"/>
              </a:spcBef>
              <a:spcAft>
                <a:spcPts val="2400"/>
              </a:spcAft>
            </a:pPr>
            <a:r>
              <a:rPr lang="en-US" dirty="0">
                <a:effectLst/>
              </a:rPr>
              <a:t>Witnesses (32:1)</a:t>
            </a:r>
          </a:p>
          <a:p>
            <a:pPr marL="457200" indent="-457200">
              <a:spcBef>
                <a:spcPts val="0"/>
              </a:spcBef>
              <a:spcAft>
                <a:spcPts val="2400"/>
              </a:spcAft>
            </a:pPr>
            <a:r>
              <a:rPr lang="en-US" b="1" i="1" u="sng" dirty="0">
                <a:solidFill>
                  <a:srgbClr val="FFFFCC"/>
                </a:solidFill>
                <a:effectLst/>
              </a:rPr>
              <a:t>Blessings and curses (28)</a:t>
            </a:r>
            <a:endParaRPr lang="en-US" sz="3600" b="1" i="1" u="sng" dirty="0">
              <a:solidFill>
                <a:srgbClr val="FFFFCC"/>
              </a:solidFill>
              <a:effectLst/>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96B5ED0F-CB75-49FC-B379-44A852E9419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65456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4176" y="0"/>
            <a:ext cx="9063649" cy="6858000"/>
          </a:xfrm>
          <a:prstGeom prst="rect">
            <a:avLst/>
          </a:prstGeom>
        </p:spPr>
      </p:pic>
    </p:spTree>
    <p:extLst>
      <p:ext uri="{BB962C8B-B14F-4D97-AF65-F5344CB8AC3E}">
        <p14:creationId xmlns:p14="http://schemas.microsoft.com/office/powerpoint/2010/main" val="52869806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sp>
        <p:nvSpPr>
          <p:cNvPr id="32771" name="Rectangle 3"/>
          <p:cNvSpPr>
            <a:spLocks noGrp="1" noChangeArrowheads="1"/>
          </p:cNvSpPr>
          <p:nvPr>
            <p:ph type="body" idx="4294967295"/>
          </p:nvPr>
        </p:nvSpPr>
        <p:spPr>
          <a:xfrm>
            <a:off x="609600" y="1371601"/>
            <a:ext cx="8305800" cy="4689476"/>
          </a:xfrm>
        </p:spPr>
        <p:txBody>
          <a:bodyPr/>
          <a:lstStyle/>
          <a:p>
            <a:pPr marL="457200" indent="-457200">
              <a:spcBef>
                <a:spcPts val="0"/>
              </a:spcBef>
              <a:spcAft>
                <a:spcPts val="24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defRPr/>
            </a:pPr>
            <a:r>
              <a:rPr lang="en-US" dirty="0">
                <a:effectLst>
                  <a:outerShdw blurRad="38100" dist="38100" dir="2700000" algn="tl">
                    <a:srgbClr val="000000">
                      <a:alpha val="43137"/>
                    </a:srgbClr>
                  </a:outerShdw>
                </a:effectLst>
              </a:rPr>
              <a:t>Assyrian judgment in 722 B.C. (2 Kgs. 17)</a:t>
            </a:r>
          </a:p>
          <a:p>
            <a:pPr marL="457200" indent="-457200">
              <a:spcBef>
                <a:spcPts val="0"/>
              </a:spcBef>
              <a:spcAft>
                <a:spcPts val="2400"/>
              </a:spcAft>
              <a:defRPr/>
            </a:pPr>
            <a:r>
              <a:rPr lang="en-US" dirty="0">
                <a:effectLst>
                  <a:outerShdw blurRad="38100" dist="38100" dir="2700000" algn="tl">
                    <a:srgbClr val="000000">
                      <a:alpha val="43137"/>
                    </a:srgbClr>
                  </a:outerShdw>
                </a:effectLst>
              </a:rPr>
              <a:t>Babylonian captivity in 586 B.C. (2 Kgs. 25)</a:t>
            </a:r>
          </a:p>
          <a:p>
            <a:pPr marL="457200" indent="-457200">
              <a:spcBef>
                <a:spcPts val="0"/>
              </a:spcBef>
              <a:spcAft>
                <a:spcPts val="2400"/>
              </a:spcAft>
              <a:defRPr/>
            </a:pPr>
            <a:r>
              <a:rPr lang="en-US" dirty="0">
                <a:effectLst>
                  <a:outerShdw blurRad="38100" dist="38100" dir="2700000" algn="tl">
                    <a:srgbClr val="000000">
                      <a:alpha val="43137"/>
                    </a:srgbClr>
                  </a:outerShdw>
                </a:effectLst>
              </a:rPr>
              <a:t>Rome </a:t>
            </a:r>
            <a:r>
              <a:rPr lang="en-US" i="1" dirty="0">
                <a:effectLst>
                  <a:outerShdw blurRad="38100" dist="38100" dir="2700000" algn="tl">
                    <a:srgbClr val="000000">
                      <a:alpha val="43137"/>
                    </a:srgbClr>
                  </a:outerShdw>
                </a:effectLst>
              </a:rPr>
              <a:t>Diaspora</a:t>
            </a:r>
            <a:r>
              <a:rPr lang="en-US" dirty="0">
                <a:effectLst>
                  <a:outerShdw blurRad="38100" dist="38100" dir="2700000" algn="tl">
                    <a:srgbClr val="000000">
                      <a:alpha val="43137"/>
                    </a:srgbClr>
                  </a:outerShdw>
                </a:effectLst>
              </a:rPr>
              <a:t> in A.D. 70   (Luke 19:41-44)</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69AE0F2F-8F4F-484B-BD8A-F6DCFF2E9C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110290556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sp>
        <p:nvSpPr>
          <p:cNvPr id="32771" name="Rectangle 3"/>
          <p:cNvSpPr>
            <a:spLocks noGrp="1" noChangeArrowheads="1"/>
          </p:cNvSpPr>
          <p:nvPr>
            <p:ph type="body" idx="4294967295"/>
          </p:nvPr>
        </p:nvSpPr>
        <p:spPr>
          <a:xfrm>
            <a:off x="609600" y="1371601"/>
            <a:ext cx="8229600" cy="4689476"/>
          </a:xfrm>
        </p:spPr>
        <p:txBody>
          <a:bodyPr/>
          <a:lstStyle/>
          <a:p>
            <a:pPr marL="457200" indent="-457200">
              <a:spcBef>
                <a:spcPts val="0"/>
              </a:spcBef>
              <a:spcAft>
                <a:spcPts val="24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defRPr/>
            </a:pPr>
            <a:r>
              <a:rPr lang="en-US" dirty="0">
                <a:effectLst>
                  <a:outerShdw blurRad="38100" dist="38100" dir="2700000" algn="tl">
                    <a:srgbClr val="000000">
                      <a:alpha val="43137"/>
                    </a:srgbClr>
                  </a:outerShdw>
                </a:effectLst>
              </a:rPr>
              <a:t>Assyrian judgment in 722 B.C. (2 Kgs. 17)</a:t>
            </a:r>
          </a:p>
          <a:p>
            <a:pPr marL="457200" indent="-457200">
              <a:spcBef>
                <a:spcPts val="0"/>
              </a:spcBef>
              <a:spcAft>
                <a:spcPts val="2400"/>
              </a:spcAft>
              <a:defRPr/>
            </a:pPr>
            <a:r>
              <a:rPr lang="en-US" dirty="0">
                <a:effectLst>
                  <a:outerShdw blurRad="38100" dist="38100" dir="2700000" algn="tl">
                    <a:srgbClr val="000000">
                      <a:alpha val="43137"/>
                    </a:srgbClr>
                  </a:outerShdw>
                </a:effectLst>
              </a:rPr>
              <a:t>Babylonian captivity in 586 B.C. (2 Kgs. 25)</a:t>
            </a:r>
          </a:p>
          <a:p>
            <a:pPr marL="457200" indent="-457200">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Rome </a:t>
            </a:r>
            <a:r>
              <a:rPr lang="en-US" b="1" i="1" u="sng" dirty="0">
                <a:solidFill>
                  <a:srgbClr val="FFFFCC"/>
                </a:solidFill>
                <a:effectLst>
                  <a:outerShdw blurRad="38100" dist="38100" dir="2700000" algn="tl">
                    <a:srgbClr val="000000">
                      <a:alpha val="43137"/>
                    </a:srgbClr>
                  </a:outerShdw>
                </a:effectLst>
              </a:rPr>
              <a:t>Diaspora</a:t>
            </a:r>
            <a:r>
              <a:rPr lang="en-US" b="1" u="sng" dirty="0">
                <a:solidFill>
                  <a:srgbClr val="FFFFCC"/>
                </a:solidFill>
                <a:effectLst>
                  <a:outerShdw blurRad="38100" dist="38100" dir="2700000" algn="tl">
                    <a:srgbClr val="000000">
                      <a:alpha val="43137"/>
                    </a:srgbClr>
                  </a:outerShdw>
                </a:effectLst>
              </a:rPr>
              <a:t> in A.D. 70   (Luke 19:41-44)</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8194C277-A7E9-4FCB-99B8-1A3657CF257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413986834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4176" y="0"/>
            <a:ext cx="9063649" cy="6858000"/>
          </a:xfrm>
          <a:prstGeom prst="rect">
            <a:avLst/>
          </a:prstGeom>
        </p:spPr>
      </p:pic>
    </p:spTree>
    <p:extLst>
      <p:ext uri="{BB962C8B-B14F-4D97-AF65-F5344CB8AC3E}">
        <p14:creationId xmlns:p14="http://schemas.microsoft.com/office/powerpoint/2010/main" val="192191083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These prophecies, especially those in verses 12-15, could not have been fulfilled in the return from Babylon…Thus many take the primary reference to the return from Babylon. But the predictions will not be completely fulfilled until the future restoration, of which the return from Babylon was a foreshadowing.”</a:t>
            </a:r>
          </a:p>
        </p:txBody>
      </p:sp>
      <p:sp>
        <p:nvSpPr>
          <p:cNvPr id="38915" name="TextBox 2"/>
          <p:cNvSpPr txBox="1">
            <a:spLocks noChangeArrowheads="1"/>
          </p:cNvSpPr>
          <p:nvPr/>
        </p:nvSpPr>
        <p:spPr bwMode="auto">
          <a:xfrm>
            <a:off x="2971800" y="228601"/>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207.</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p:spPr>
      </p:pic>
      <p:pic>
        <p:nvPicPr>
          <p:cNvPr id="5" name="Picture 6" descr="C:\Documents and Settings\Owner\Application Data\Microsoft\Media Catalog\clip0063.BMP">
            <a:extLst>
              <a:ext uri="{FF2B5EF4-FFF2-40B4-BE49-F238E27FC236}">
                <a16:creationId xmlns:a16="http://schemas.microsoft.com/office/drawing/2014/main" id="{597F7010-55F8-419E-9152-086A116E701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03450" y="4572000"/>
            <a:ext cx="2185101" cy="20116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455789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36</a:t>
            </a:r>
          </a:p>
        </p:txBody>
      </p:sp>
      <p:sp>
        <p:nvSpPr>
          <p:cNvPr id="3" name="Content Placeholder 2"/>
          <p:cNvSpPr>
            <a:spLocks noGrp="1"/>
          </p:cNvSpPr>
          <p:nvPr>
            <p:ph idx="1"/>
          </p:nvPr>
        </p:nvSpPr>
        <p:spPr>
          <a:xfrm>
            <a:off x="670894" y="1600200"/>
            <a:ext cx="7253906" cy="3124200"/>
          </a:xfrm>
        </p:spPr>
        <p:txBody>
          <a:bodyPr/>
          <a:lstStyle/>
          <a:p>
            <a:pPr marL="457200" indent="-457200">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 to prosper again (1-15)</a:t>
            </a:r>
            <a:endParaRPr lang="en-US" dirty="0">
              <a:effectLst>
                <a:outerShdw blurRad="38100" dist="38100" dir="2700000" algn="tl">
                  <a:srgbClr val="000000">
                    <a:alpha val="43137"/>
                  </a:srgbClr>
                </a:outerShdw>
              </a:effectLst>
              <a:latin typeface="Calibri" pitchFamily="34" charset="0"/>
              <a:cs typeface="Calibri" pitchFamily="34" charset="0"/>
            </a:endParaRPr>
          </a:p>
          <a:p>
            <a:pPr marL="457200" indent="-457200">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Israel’s sins inhibiting prosperity (16-21)  </a:t>
            </a:r>
          </a:p>
          <a:p>
            <a:pPr marL="457200" indent="-457200">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 to be restored: physically &amp; spiritually (22-38)</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36</a:t>
            </a:r>
          </a:p>
        </p:txBody>
      </p:sp>
      <p:sp>
        <p:nvSpPr>
          <p:cNvPr id="3" name="Content Placeholder 2"/>
          <p:cNvSpPr>
            <a:spLocks noGrp="1"/>
          </p:cNvSpPr>
          <p:nvPr>
            <p:ph idx="1"/>
          </p:nvPr>
        </p:nvSpPr>
        <p:spPr>
          <a:xfrm>
            <a:off x="670894" y="1600200"/>
            <a:ext cx="7330106" cy="3124200"/>
          </a:xfrm>
        </p:spPr>
        <p:txBody>
          <a:bodyPr/>
          <a:lstStyle/>
          <a:p>
            <a:pPr marL="457200" indent="-457200">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 to prosper again (1-15)</a:t>
            </a:r>
          </a:p>
          <a:p>
            <a:pPr marL="457200" indent="-457200">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sins inhibiting prosperity (16-21)  </a:t>
            </a:r>
          </a:p>
          <a:p>
            <a:pPr marL="457200" indent="-457200">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 to be restored: physically &amp; spiritually (22-38)</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1299436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2"/>
            <a:ext cx="10972800" cy="3428999"/>
          </a:xfrm>
        </p:spPr>
        <p:txBody>
          <a:bodyPr/>
          <a:lstStyle/>
          <a:p>
            <a:pPr>
              <a:spcBef>
                <a:spcPts val="0"/>
              </a:spcBef>
              <a:spcAft>
                <a:spcPts val="1200"/>
              </a:spcAft>
              <a:defRPr/>
            </a:pPr>
            <a:r>
              <a:rPr lang="en-US" sz="4000" kern="1200" dirty="0">
                <a:solidFill>
                  <a:srgbClr val="00FFFF"/>
                </a:solidFill>
                <a:ea typeface="+mj-ea"/>
                <a:cs typeface="+mj-cs"/>
              </a:rPr>
              <a:t> Ezekiel 36:22</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“Therefore, say to the house of Israel,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This is what the Lord God says</a:t>
            </a:r>
            <a:r>
              <a:rPr lang="en-US" sz="3600" kern="1200" dirty="0">
                <a:effectLst>
                  <a:outerShdw blurRad="38100" dist="38100" dir="2700000" algn="tl">
                    <a:srgbClr val="000000">
                      <a:alpha val="43137"/>
                    </a:srgbClr>
                  </a:outerShdw>
                </a:effectLst>
                <a:cs typeface="Arial" panose="020B0604020202020204" pitchFamily="34" charset="0"/>
              </a:rPr>
              <a:t>: “It is not for your sake, house of Israel, that I am about to act, but for My holy name, which you have profaned among the nations where you went.”</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B390246F-B8B4-4A22-837F-6EFE41C60A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3647" y="2971800"/>
            <a:ext cx="2224706" cy="2286000"/>
          </a:xfrm>
          <a:prstGeom prst="rect">
            <a:avLst/>
          </a:prstGeom>
          <a:noFill/>
          <a:ln w="9525">
            <a:noFill/>
            <a:miter lim="800000"/>
            <a:headEnd/>
            <a:tailEnd/>
          </a:ln>
        </p:spPr>
      </p:pic>
    </p:spTree>
    <p:extLst>
      <p:ext uri="{BB962C8B-B14F-4D97-AF65-F5344CB8AC3E}">
        <p14:creationId xmlns:p14="http://schemas.microsoft.com/office/powerpoint/2010/main" val="2973370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2"/>
            <a:ext cx="10972800" cy="3428999"/>
          </a:xfrm>
        </p:spPr>
        <p:txBody>
          <a:bodyPr/>
          <a:lstStyle/>
          <a:p>
            <a:pPr>
              <a:spcBef>
                <a:spcPts val="0"/>
              </a:spcBef>
              <a:spcAft>
                <a:spcPts val="1200"/>
              </a:spcAft>
              <a:defRPr/>
            </a:pPr>
            <a:r>
              <a:rPr lang="en-US" sz="4000" kern="1200" dirty="0">
                <a:solidFill>
                  <a:srgbClr val="00FFFF"/>
                </a:solidFill>
                <a:ea typeface="+mj-ea"/>
                <a:cs typeface="+mj-cs"/>
              </a:rPr>
              <a:t> Ezekiel 36:22</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“Therefore, say to the house of Israel, ‘This is what the Lord God says: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It is not for your sake, house of Israel, that I am about to act, but for My holy name</a:t>
            </a:r>
            <a:r>
              <a:rPr lang="en-US" sz="3600" kern="1200" dirty="0">
                <a:effectLst>
                  <a:outerShdw blurRad="38100" dist="38100" dir="2700000" algn="tl">
                    <a:srgbClr val="000000">
                      <a:alpha val="43137"/>
                    </a:srgbClr>
                  </a:outerShdw>
                </a:effectLst>
                <a:cs typeface="Arial" panose="020B0604020202020204" pitchFamily="34" charset="0"/>
              </a:rPr>
              <a:t>, which you have profaned among the nations where you went.”</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B390246F-B8B4-4A22-837F-6EFE41C60A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3647" y="2971800"/>
            <a:ext cx="2224706" cy="2286000"/>
          </a:xfrm>
          <a:prstGeom prst="rect">
            <a:avLst/>
          </a:prstGeom>
          <a:noFill/>
          <a:ln w="9525">
            <a:noFill/>
            <a:miter lim="800000"/>
            <a:headEnd/>
            <a:tailEnd/>
          </a:ln>
        </p:spPr>
      </p:pic>
    </p:spTree>
    <p:extLst>
      <p:ext uri="{BB962C8B-B14F-4D97-AF65-F5344CB8AC3E}">
        <p14:creationId xmlns:p14="http://schemas.microsoft.com/office/powerpoint/2010/main" val="2351628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80621"/>
            <a:ext cx="8839966" cy="6663506"/>
          </a:xfrm>
          <a:prstGeom prst="rect">
            <a:avLst/>
          </a:prstGeom>
        </p:spPr>
      </p:pic>
    </p:spTree>
    <p:extLst>
      <p:ext uri="{BB962C8B-B14F-4D97-AF65-F5344CB8AC3E}">
        <p14:creationId xmlns:p14="http://schemas.microsoft.com/office/powerpoint/2010/main" val="228886796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3"/>
            <a:ext cx="10972800" cy="2209798"/>
          </a:xfrm>
        </p:spPr>
        <p:txBody>
          <a:bodyPr/>
          <a:lstStyle/>
          <a:p>
            <a:pPr>
              <a:spcBef>
                <a:spcPts val="0"/>
              </a:spcBef>
              <a:spcAft>
                <a:spcPts val="1200"/>
              </a:spcAft>
              <a:defRPr/>
            </a:pPr>
            <a:r>
              <a:rPr lang="en-US" sz="4000" kern="1200" dirty="0">
                <a:solidFill>
                  <a:srgbClr val="00FFFF"/>
                </a:solidFill>
                <a:ea typeface="+mj-ea"/>
                <a:cs typeface="+mj-cs"/>
              </a:rPr>
              <a:t> Exodus 2:24</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“So God heard their groaning; and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God remembered His covenant</a:t>
            </a:r>
            <a:r>
              <a:rPr lang="en-US" sz="3600" kern="1200" dirty="0">
                <a:effectLst>
                  <a:outerShdw blurRad="38100" dist="38100" dir="2700000" algn="tl">
                    <a:srgbClr val="000000">
                      <a:alpha val="43137"/>
                    </a:srgbClr>
                  </a:outerShdw>
                </a:effectLst>
                <a:cs typeface="Arial" panose="020B0604020202020204" pitchFamily="34" charset="0"/>
              </a:rPr>
              <a:t> with Abraham, Isaac, and Jacob.”</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66CD8C6B-E576-41BC-80D4-8D9E0FD8D4F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28381" y="2424112"/>
            <a:ext cx="2535238" cy="2605088"/>
          </a:xfrm>
          <a:prstGeom prst="rect">
            <a:avLst/>
          </a:prstGeom>
          <a:noFill/>
          <a:ln w="9525">
            <a:noFill/>
            <a:miter lim="800000"/>
            <a:headEnd/>
            <a:tailEnd/>
          </a:ln>
        </p:spPr>
      </p:pic>
    </p:spTree>
    <p:extLst>
      <p:ext uri="{BB962C8B-B14F-4D97-AF65-F5344CB8AC3E}">
        <p14:creationId xmlns:p14="http://schemas.microsoft.com/office/powerpoint/2010/main" val="1800843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It is vital to remember that’s such action on God’s part does not reveal in any sense a partiality toward Israel. It is rather a vindication of God‘s glory and will, for He has condescended to link his purposes on earth with the people of Israel.”</a:t>
            </a:r>
          </a:p>
        </p:txBody>
      </p:sp>
      <p:sp>
        <p:nvSpPr>
          <p:cNvPr id="38915" name="TextBox 2"/>
          <p:cNvSpPr txBox="1">
            <a:spLocks noChangeArrowheads="1"/>
          </p:cNvSpPr>
          <p:nvPr/>
        </p:nvSpPr>
        <p:spPr bwMode="auto">
          <a:xfrm>
            <a:off x="2971800" y="228601"/>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206.</a:t>
            </a:r>
          </a:p>
        </p:txBody>
      </p:sp>
      <p:pic>
        <p:nvPicPr>
          <p:cNvPr id="6" name="Picture 5">
            <a:extLst>
              <a:ext uri="{FF2B5EF4-FFF2-40B4-BE49-F238E27FC236}">
                <a16:creationId xmlns:a16="http://schemas.microsoft.com/office/drawing/2014/main" id="{F35674B5-FA8E-4E74-A600-6C775734F5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p:spPr>
      </p:pic>
      <p:pic>
        <p:nvPicPr>
          <p:cNvPr id="7" name="Picture 6" descr="C:\Documents and Settings\Owner\Application Data\Microsoft\Media Catalog\clip0063.BMP">
            <a:extLst>
              <a:ext uri="{FF2B5EF4-FFF2-40B4-BE49-F238E27FC236}">
                <a16:creationId xmlns:a16="http://schemas.microsoft.com/office/drawing/2014/main" id="{21BE04E4-6C5C-4FE0-9A92-9F8423B5B3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03450" y="4572000"/>
            <a:ext cx="2185101" cy="20116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307862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485901" y="228600"/>
            <a:ext cx="9220198" cy="914400"/>
          </a:xfrm>
        </p:spPr>
        <p:txBody>
          <a:bodyPr/>
          <a:lstStyle/>
          <a:p>
            <a:pPr algn="ctr"/>
            <a:r>
              <a:rPr lang="en-US" altLang="en-US" sz="3600" dirty="0">
                <a:solidFill>
                  <a:srgbClr val="00FFFF"/>
                </a:solidFill>
                <a:effectLst>
                  <a:outerShdw blurRad="38100" dist="38100" dir="2700000" algn="tl">
                    <a:srgbClr val="000000">
                      <a:alpha val="43137"/>
                    </a:srgbClr>
                  </a:outerShdw>
                </a:effectLst>
              </a:rPr>
              <a:t>Dispensational Theology is a System of Theology</a:t>
            </a:r>
          </a:p>
        </p:txBody>
      </p:sp>
      <p:sp>
        <p:nvSpPr>
          <p:cNvPr id="183299" name="Rectangle 3"/>
          <p:cNvSpPr>
            <a:spLocks noChangeArrowheads="1"/>
          </p:cNvSpPr>
          <p:nvPr/>
        </p:nvSpPr>
        <p:spPr bwMode="auto">
          <a:xfrm>
            <a:off x="609600" y="1371600"/>
            <a:ext cx="10972799" cy="4687888"/>
          </a:xfrm>
          <a:prstGeom prst="rect">
            <a:avLst/>
          </a:prstGeom>
          <a:noFill/>
          <a:ln w="9525">
            <a:noFill/>
            <a:miter lim="800000"/>
            <a:headEnd/>
            <a:tailEnd/>
          </a:ln>
          <a:effectLst/>
        </p:spPr>
        <p:txBody>
          <a:bodyPr lIns="91436" tIns="45718" rIns="91436" bIns="45718"/>
          <a:lstStyle/>
          <a:p>
            <a:pPr algn="just" defTabSz="915001">
              <a:spcBef>
                <a:spcPts val="0"/>
              </a:spcBef>
              <a:spcAft>
                <a:spcPts val="2400"/>
              </a:spcAft>
              <a:defRPr/>
            </a:pPr>
            <a:r>
              <a:rPr lang="en-US" sz="3200" dirty="0">
                <a:latin typeface="Calibri" panose="020F0502020204030204" pitchFamily="34" charset="0"/>
                <a:cs typeface="Calibri" panose="020F0502020204030204" pitchFamily="34" charset="0"/>
              </a:rPr>
              <a:t>Traditional-normative dispensational theology is a system that embodies three essential, fundamental concepts called the </a:t>
            </a:r>
            <a:r>
              <a:rPr lang="en-US" sz="3200" b="1" dirty="0">
                <a:solidFill>
                  <a:srgbClr val="FFFFCC"/>
                </a:solidFill>
                <a:latin typeface="Calibri" panose="020F0502020204030204" pitchFamily="34" charset="0"/>
                <a:cs typeface="Calibri" panose="020F0502020204030204" pitchFamily="34" charset="0"/>
              </a:rPr>
              <a:t>sine qua non </a:t>
            </a:r>
            <a:r>
              <a:rPr lang="en-US" sz="3200" dirty="0">
                <a:latin typeface="Calibri" panose="020F0502020204030204" pitchFamily="34" charset="0"/>
                <a:cs typeface="Calibri" panose="020F0502020204030204" pitchFamily="34" charset="0"/>
              </a:rPr>
              <a:t>(lit. “without which is not”):</a:t>
            </a:r>
          </a:p>
          <a:p>
            <a:pPr marL="457200" indent="-457200" defTabSz="915001">
              <a:spcBef>
                <a:spcPts val="0"/>
              </a:spcBef>
              <a:spcAft>
                <a:spcPts val="2400"/>
              </a:spcAft>
              <a:buClr>
                <a:srgbClr val="00FFFF"/>
              </a:buClr>
              <a:buFont typeface="+mj-lt"/>
              <a:buAutoNum type="arabicPeriod"/>
              <a:defRPr/>
            </a:pPr>
            <a:r>
              <a:rPr lang="en-US" sz="3200" dirty="0">
                <a:latin typeface="Calibri" panose="020F0502020204030204" pitchFamily="34" charset="0"/>
                <a:cs typeface="Calibri" panose="020F0502020204030204" pitchFamily="34" charset="0"/>
              </a:rPr>
              <a:t>The </a:t>
            </a:r>
            <a:r>
              <a:rPr lang="en-US" sz="3200" b="1" dirty="0">
                <a:solidFill>
                  <a:srgbClr val="FFFFCC"/>
                </a:solidFill>
                <a:latin typeface="Calibri" panose="020F0502020204030204" pitchFamily="34" charset="0"/>
                <a:cs typeface="Calibri" panose="020F0502020204030204" pitchFamily="34" charset="0"/>
              </a:rPr>
              <a:t>consistent</a:t>
            </a:r>
            <a:r>
              <a:rPr lang="en-US" sz="3200" dirty="0">
                <a:latin typeface="Calibri" panose="020F0502020204030204" pitchFamily="34" charset="0"/>
                <a:cs typeface="Calibri" panose="020F0502020204030204" pitchFamily="34" charset="0"/>
              </a:rPr>
              <a:t> use of a plain, normal, literal, grammatical-historical method of interpretation;</a:t>
            </a:r>
          </a:p>
          <a:p>
            <a:pPr marL="457200" indent="-457200" defTabSz="915001">
              <a:spcBef>
                <a:spcPts val="0"/>
              </a:spcBef>
              <a:spcAft>
                <a:spcPts val="2400"/>
              </a:spcAft>
              <a:buClr>
                <a:srgbClr val="00FFFF"/>
              </a:buClr>
              <a:buFont typeface="+mj-lt"/>
              <a:buAutoNum type="arabicPeriod"/>
              <a:defRPr/>
            </a:pPr>
            <a:r>
              <a:rPr lang="en-US" sz="3200" dirty="0">
                <a:latin typeface="Calibri" panose="020F0502020204030204" pitchFamily="34" charset="0"/>
                <a:cs typeface="Calibri" panose="020F0502020204030204" pitchFamily="34" charset="0"/>
              </a:rPr>
              <a:t>Which reveals that the </a:t>
            </a:r>
            <a:r>
              <a:rPr lang="en-US" sz="3200" b="1" dirty="0">
                <a:solidFill>
                  <a:srgbClr val="FFFFCC"/>
                </a:solidFill>
                <a:latin typeface="Calibri" panose="020F0502020204030204" pitchFamily="34" charset="0"/>
                <a:cs typeface="Calibri" panose="020F0502020204030204" pitchFamily="34" charset="0"/>
              </a:rPr>
              <a:t>Church is distinct from Israel</a:t>
            </a:r>
            <a:r>
              <a:rPr lang="en-US" sz="3200" dirty="0">
                <a:latin typeface="Calibri" panose="020F0502020204030204" pitchFamily="34" charset="0"/>
                <a:cs typeface="Calibri" panose="020F0502020204030204" pitchFamily="34" charset="0"/>
              </a:rPr>
              <a:t>;</a:t>
            </a:r>
          </a:p>
          <a:p>
            <a:pPr marL="457200" indent="-457200" defTabSz="915001">
              <a:spcBef>
                <a:spcPts val="0"/>
              </a:spcBef>
              <a:spcAft>
                <a:spcPts val="2400"/>
              </a:spcAft>
              <a:buClr>
                <a:srgbClr val="00FFFF"/>
              </a:buClr>
              <a:buFont typeface="+mj-lt"/>
              <a:buAutoNum type="arabicPeriod"/>
              <a:defRPr/>
            </a:pPr>
            <a:r>
              <a:rPr lang="en-US" sz="3200" dirty="0">
                <a:latin typeface="Calibri" panose="020F0502020204030204" pitchFamily="34" charset="0"/>
                <a:cs typeface="Calibri" panose="020F0502020204030204" pitchFamily="34" charset="0"/>
              </a:rPr>
              <a:t>God’s overall purpose is to bring </a:t>
            </a:r>
            <a:r>
              <a:rPr lang="en-US" sz="3200" b="1" dirty="0">
                <a:solidFill>
                  <a:srgbClr val="FFFFCC"/>
                </a:solidFill>
                <a:latin typeface="Calibri" panose="020F0502020204030204" pitchFamily="34" charset="0"/>
                <a:cs typeface="Calibri" panose="020F0502020204030204" pitchFamily="34" charset="0"/>
              </a:rPr>
              <a:t>glory to Himself </a:t>
            </a:r>
            <a:r>
              <a:rPr lang="en-US" sz="3200" dirty="0">
                <a:latin typeface="Calibri" panose="020F0502020204030204" pitchFamily="34" charset="0"/>
                <a:cs typeface="Calibri" panose="020F0502020204030204" pitchFamily="34" charset="0"/>
              </a:rPr>
              <a:t>(Eph. 1:6, 12, 14).</a:t>
            </a:r>
          </a:p>
        </p:txBody>
      </p:sp>
      <p:sp>
        <p:nvSpPr>
          <p:cNvPr id="30724" name="Text Box 4"/>
          <p:cNvSpPr txBox="1">
            <a:spLocks noChangeArrowheads="1"/>
          </p:cNvSpPr>
          <p:nvPr/>
        </p:nvSpPr>
        <p:spPr bwMode="auto">
          <a:xfrm>
            <a:off x="4033044" y="6477000"/>
            <a:ext cx="412591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dirty="0">
                <a:latin typeface="Calibri" panose="020F0502020204030204" pitchFamily="34" charset="0"/>
                <a:cs typeface="Calibri" panose="020F0502020204030204" pitchFamily="34" charset="0"/>
              </a:rPr>
              <a:t>Dr. Charles Ryrie, </a:t>
            </a:r>
            <a:r>
              <a:rPr lang="en-US" altLang="en-US" sz="1600" i="1" dirty="0">
                <a:latin typeface="Calibri" panose="020F0502020204030204" pitchFamily="34" charset="0"/>
                <a:cs typeface="Calibri" panose="020F0502020204030204" pitchFamily="34" charset="0"/>
              </a:rPr>
              <a:t>Dispensationalism</a:t>
            </a:r>
            <a:r>
              <a:rPr lang="en-US" altLang="en-US" sz="1600" dirty="0">
                <a:latin typeface="Calibri" panose="020F0502020204030204" pitchFamily="34" charset="0"/>
                <a:cs typeface="Calibri" panose="020F0502020204030204" pitchFamily="34" charset="0"/>
              </a:rPr>
              <a:t>, pp. 38-41</a:t>
            </a:r>
          </a:p>
        </p:txBody>
      </p:sp>
    </p:spTree>
    <p:extLst>
      <p:ext uri="{BB962C8B-B14F-4D97-AF65-F5344CB8AC3E}">
        <p14:creationId xmlns:p14="http://schemas.microsoft.com/office/powerpoint/2010/main" val="2008516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4103689" y="228600"/>
            <a:ext cx="3984625" cy="685800"/>
          </a:xfrm>
        </p:spPr>
        <p:txBody>
          <a:bodyPr/>
          <a:lstStyle/>
          <a:p>
            <a:pPr algn="ctr">
              <a:lnSpc>
                <a:spcPct val="100000"/>
              </a:lnSpc>
              <a:defRPr/>
            </a:pPr>
            <a:r>
              <a:rPr lang="en-US" sz="3600" dirty="0">
                <a:solidFill>
                  <a:srgbClr val="00FFFF"/>
                </a:solidFill>
                <a:effectLst>
                  <a:outerShdw blurRad="38100" dist="38100" dir="2700000" algn="tl">
                    <a:srgbClr val="000000">
                      <a:alpha val="43137"/>
                    </a:srgbClr>
                  </a:outerShdw>
                </a:effectLst>
              </a:rPr>
              <a:t>Doxological Purpose</a:t>
            </a:r>
          </a:p>
        </p:txBody>
      </p:sp>
      <p:sp>
        <p:nvSpPr>
          <p:cNvPr id="31747" name="Text Box 3"/>
          <p:cNvSpPr txBox="1">
            <a:spLocks noChangeArrowheads="1"/>
          </p:cNvSpPr>
          <p:nvPr/>
        </p:nvSpPr>
        <p:spPr bwMode="auto">
          <a:xfrm>
            <a:off x="3593306" y="6477000"/>
            <a:ext cx="50053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i="1" dirty="0">
                <a:latin typeface="Calibri" panose="020F0502020204030204" pitchFamily="34" charset="0"/>
                <a:cs typeface="Calibri" panose="020F0502020204030204" pitchFamily="34" charset="0"/>
              </a:rPr>
              <a:t>Dictionary of Premillennial Theology</a:t>
            </a:r>
            <a:r>
              <a:rPr lang="en-US" altLang="en-US" sz="1600" dirty="0">
                <a:latin typeface="Calibri" panose="020F0502020204030204" pitchFamily="34" charset="0"/>
                <a:cs typeface="Calibri" panose="020F0502020204030204" pitchFamily="34" charset="0"/>
              </a:rPr>
              <a:t>, Charles Ryrie, p. 94</a:t>
            </a:r>
          </a:p>
        </p:txBody>
      </p:sp>
      <p:sp>
        <p:nvSpPr>
          <p:cNvPr id="193541" name="Rectangle 5"/>
          <p:cNvSpPr>
            <a:spLocks noChangeArrowheads="1"/>
          </p:cNvSpPr>
          <p:nvPr/>
        </p:nvSpPr>
        <p:spPr bwMode="auto">
          <a:xfrm>
            <a:off x="609600" y="1143000"/>
            <a:ext cx="109728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549275" indent="-549275"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457200" indent="-457200" algn="just" eaLnBrk="1" hangingPunct="1">
              <a:spcBef>
                <a:spcPts val="0"/>
              </a:spcBef>
              <a:spcAft>
                <a:spcPts val="2400"/>
              </a:spcAft>
              <a:buClr>
                <a:srgbClr val="00FFFF"/>
              </a:buClr>
              <a:buFont typeface="+mj-lt"/>
              <a:buAutoNum type="alphaUcPeriod"/>
            </a:pPr>
            <a:r>
              <a:rPr lang="en-US" altLang="en-US" sz="3200" dirty="0">
                <a:latin typeface="Calibri" panose="020F0502020204030204" pitchFamily="34" charset="0"/>
                <a:cs typeface="Calibri" panose="020F0502020204030204" pitchFamily="34" charset="0"/>
              </a:rPr>
              <a:t>God’s ultimate purpose for the ages is to glorify Himself.  Scripture is not human-centered, as though salvation were the principle point, but God-centered, because His glory is at the center.</a:t>
            </a:r>
          </a:p>
          <a:p>
            <a:pPr marL="457200" indent="-457200" algn="just" eaLnBrk="1" hangingPunct="1">
              <a:spcBef>
                <a:spcPts val="0"/>
              </a:spcBef>
              <a:spcAft>
                <a:spcPts val="2400"/>
              </a:spcAft>
              <a:buClr>
                <a:srgbClr val="00FFFF"/>
              </a:buClr>
              <a:buFont typeface="+mj-lt"/>
              <a:buAutoNum type="alphaUcPeriod"/>
            </a:pPr>
            <a:r>
              <a:rPr lang="en-US" altLang="en-US" sz="3200" dirty="0">
                <a:latin typeface="Calibri" panose="020F0502020204030204" pitchFamily="34" charset="0"/>
                <a:cs typeface="Calibri" panose="020F0502020204030204" pitchFamily="34" charset="0"/>
              </a:rPr>
              <a:t>The glory of God is the primary principle that unifies all dispensations, the program of salvation being just one of the means by which God glorifies Himself.  Each successive revelation of God’s plan for the ages, as well as His dealing with the elect, non-elect, angels, and nations all manifest His glory.	</a:t>
            </a:r>
          </a:p>
        </p:txBody>
      </p:sp>
    </p:spTree>
    <p:extLst>
      <p:ext uri="{BB962C8B-B14F-4D97-AF65-F5344CB8AC3E}">
        <p14:creationId xmlns:p14="http://schemas.microsoft.com/office/powerpoint/2010/main" val="3532070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7270" y="100296"/>
            <a:ext cx="7797460" cy="6657409"/>
          </a:xfrm>
          <a:prstGeom prst="rect">
            <a:avLst/>
          </a:prstGeom>
        </p:spPr>
      </p:pic>
    </p:spTree>
    <p:extLst>
      <p:ext uri="{BB962C8B-B14F-4D97-AF65-F5344CB8AC3E}">
        <p14:creationId xmlns:p14="http://schemas.microsoft.com/office/powerpoint/2010/main" val="226530520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33602-31E9-450B-ABA4-46D0D0A544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6582" y="0"/>
            <a:ext cx="10975818" cy="5401479"/>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36:24-28</a:t>
            </a:r>
          </a:p>
          <a:p>
            <a:pPr algn="just"/>
            <a:r>
              <a:rPr lang="en-US" sz="3000" baseline="30000" dirty="0">
                <a:effectLst>
                  <a:outerShdw blurRad="38100" dist="38100" dir="2700000" algn="tl">
                    <a:srgbClr val="000000">
                      <a:alpha val="43137"/>
                    </a:srgbClr>
                  </a:outerShdw>
                </a:effectLst>
                <a:latin typeface="Calibri" panose="020F0502020204030204" pitchFamily="34" charset="0"/>
              </a:rPr>
              <a:t>24</a:t>
            </a:r>
            <a:r>
              <a:rPr lang="en-US" sz="3000" dirty="0">
                <a:effectLst>
                  <a:outerShdw blurRad="38100" dist="38100" dir="2700000" algn="tl">
                    <a:srgbClr val="000000">
                      <a:alpha val="43137"/>
                    </a:srgbClr>
                  </a:outerShdw>
                </a:effectLst>
                <a:latin typeface="Calibri" panose="020F0502020204030204" pitchFamily="34" charset="0"/>
              </a:rPr>
              <a:t> “For I will take you from the nations,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bring you into your own land</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rPr>
              <a:t>25</a:t>
            </a:r>
            <a:r>
              <a:rPr lang="en-US" sz="3000" b="1" baseline="30000" dirty="0">
                <a:effectLst>
                  <a:outerShdw blurRad="38100" dist="38100" dir="2700000" algn="tl">
                    <a:srgbClr val="000000">
                      <a:alpha val="43137"/>
                    </a:srgbClr>
                  </a:outerShdw>
                </a:effectLst>
                <a:latin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3000"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3000" baseline="30000" dirty="0">
                <a:effectLst>
                  <a:outerShdw blurRad="38100" dist="38100" dir="2700000" algn="tl">
                    <a:srgbClr val="000000">
                      <a:alpha val="43137"/>
                    </a:srgbClr>
                  </a:outerShdw>
                </a:effectLst>
                <a:latin typeface="Calibri" panose="020F0502020204030204" pitchFamily="34" charset="0"/>
              </a:rPr>
              <a:t>26 </a:t>
            </a:r>
            <a:r>
              <a:rPr lang="en-US" sz="3000" dirty="0">
                <a:effectLst>
                  <a:outerShdw blurRad="38100" dist="38100" dir="2700000" algn="tl">
                    <a:srgbClr val="000000">
                      <a:alpha val="43137"/>
                    </a:srgbClr>
                  </a:outerShdw>
                </a:effectLst>
                <a:latin typeface="Calibri" panose="020F0502020204030204" pitchFamily="34" charset="0"/>
              </a:rPr>
              <a:t>Moreover, I will give you a new heart and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3000" dirty="0">
                <a:effectLst>
                  <a:outerShdw blurRad="38100" dist="38100" dir="2700000" algn="tl">
                    <a:srgbClr val="000000">
                      <a:alpha val="43137"/>
                    </a:srgbClr>
                  </a:outerShdw>
                </a:effectLst>
                <a:latin typeface="Calibri" panose="020F0502020204030204" pitchFamily="34" charset="0"/>
              </a:rPr>
              <a:t>; and I will remove the heart of stone from your flesh and give you a heart of flesh. </a:t>
            </a:r>
            <a:r>
              <a:rPr lang="en-US" sz="3000" baseline="30000" dirty="0">
                <a:effectLst>
                  <a:outerShdw blurRad="38100" dist="38100" dir="2700000" algn="tl">
                    <a:srgbClr val="000000">
                      <a:alpha val="43137"/>
                    </a:srgbClr>
                  </a:outerShdw>
                </a:effectLst>
                <a:latin typeface="Calibri" panose="020F0502020204030204" pitchFamily="34" charset="0"/>
              </a:rPr>
              <a:t>27 </a:t>
            </a:r>
            <a:r>
              <a:rPr lang="en-US" sz="3000" dirty="0">
                <a:effectLst>
                  <a:outerShdw blurRad="38100" dist="38100" dir="2700000" algn="tl">
                    <a:srgbClr val="000000">
                      <a:alpha val="43137"/>
                    </a:srgbClr>
                  </a:outerShdw>
                </a:effectLst>
                <a:latin typeface="Calibri" panose="020F0502020204030204" pitchFamily="34" charset="0"/>
              </a:rPr>
              <a:t>I will put My Spirit within you and cause you to walk in My statutes, and you will be careful to observe My ordinances. </a:t>
            </a:r>
            <a:r>
              <a:rPr lang="en-US" sz="3000" baseline="30000" dirty="0">
                <a:effectLst>
                  <a:outerShdw blurRad="38100" dist="38100" dir="2700000" algn="tl">
                    <a:srgbClr val="000000">
                      <a:alpha val="43137"/>
                    </a:srgbClr>
                  </a:outerShdw>
                </a:effectLst>
                <a:latin typeface="Calibri" panose="020F0502020204030204" pitchFamily="34" charset="0"/>
              </a:rPr>
              <a:t>28 </a:t>
            </a:r>
            <a:r>
              <a:rPr lang="en-US" sz="3000" dirty="0">
                <a:effectLst>
                  <a:outerShdw blurRad="38100" dist="38100" dir="2700000" algn="tl">
                    <a:srgbClr val="000000">
                      <a:alpha val="43137"/>
                    </a:srgbClr>
                  </a:outerShdw>
                </a:effectLst>
                <a:latin typeface="Calibri" panose="020F0502020204030204" pitchFamily="34" charset="0"/>
              </a:rPr>
              <a:t>You will live in the land that I gave to your forefathers; so you will be My people, and I will be your God.”</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979386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36</a:t>
            </a:r>
          </a:p>
        </p:txBody>
      </p:sp>
      <p:sp>
        <p:nvSpPr>
          <p:cNvPr id="3" name="Content Placeholder 2"/>
          <p:cNvSpPr>
            <a:spLocks noGrp="1"/>
          </p:cNvSpPr>
          <p:nvPr>
            <p:ph idx="1"/>
          </p:nvPr>
        </p:nvSpPr>
        <p:spPr>
          <a:xfrm>
            <a:off x="670894" y="1600200"/>
            <a:ext cx="7253906" cy="3124200"/>
          </a:xfrm>
        </p:spPr>
        <p:txBody>
          <a:bodyPr/>
          <a:lstStyle/>
          <a:p>
            <a:pPr marL="457200" indent="-457200">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 to prosper again (1-15)</a:t>
            </a:r>
          </a:p>
          <a:p>
            <a:pPr marL="457200" indent="-457200">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Israel’s sins inhibiting prosperity (16-21)  </a:t>
            </a:r>
          </a:p>
          <a:p>
            <a:pPr marL="457200" indent="-457200">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 to be restored: physically &amp; spiritually (22-38)</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2769812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3" name="Group 3"/>
          <p:cNvGraphicFramePr>
            <a:graphicFrameLocks noGrp="1"/>
          </p:cNvGraphicFramePr>
          <p:nvPr>
            <p:ph type="tbl" idx="1"/>
          </p:nvPr>
        </p:nvGraphicFramePr>
        <p:xfrm>
          <a:off x="609600" y="185888"/>
          <a:ext cx="10972800" cy="6486225"/>
        </p:xfrm>
        <a:graphic>
          <a:graphicData uri="http://schemas.openxmlformats.org/drawingml/2006/table">
            <a:tbl>
              <a:tblPr/>
              <a:tblGrid>
                <a:gridCol w="5378824">
                  <a:extLst>
                    <a:ext uri="{9D8B030D-6E8A-4147-A177-3AD203B41FA5}">
                      <a16:colId xmlns:a16="http://schemas.microsoft.com/office/drawing/2014/main" val="20000"/>
                    </a:ext>
                  </a:extLst>
                </a:gridCol>
                <a:gridCol w="5593976">
                  <a:extLst>
                    <a:ext uri="{9D8B030D-6E8A-4147-A177-3AD203B41FA5}">
                      <a16:colId xmlns:a16="http://schemas.microsoft.com/office/drawing/2014/main" val="20001"/>
                    </a:ext>
                  </a:extLst>
                </a:gridCol>
              </a:tblGrid>
              <a:tr h="85223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ISRAEL’S TWO REGATHERINGS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359B"/>
                    </a:solidFill>
                  </a:tcPr>
                </a:tc>
                <a:extLst>
                  <a:ext uri="{0D108BD9-81ED-4DB2-BD59-A6C34878D82A}">
                    <a16:rowId xmlns:a16="http://schemas.microsoft.com/office/drawing/2014/main" val="1791893809"/>
                  </a:ext>
                </a:extLst>
              </a:tr>
              <a:tr h="920416">
                <a:tc>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3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THE PRESENT </a:t>
                      </a:r>
                    </a:p>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3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(FIRST) REGATHERING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3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THE PERMANENT </a:t>
                      </a:r>
                    </a:p>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3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(SECOND) REGATHERING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0000"/>
                  </a:ext>
                </a:extLst>
              </a:tr>
              <a:tr h="1042737">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Return to part of the land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Return to all the land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1042737">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Return in unbelief</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Return in faith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0002"/>
                  </a:ext>
                </a:extLst>
              </a:tr>
              <a:tr h="1042737">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Restored to the land only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Restored to the land and the Lord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1042737">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Sets the stage for Tribulation (discipline)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Sets the stage for Millennium (blessing)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0004"/>
                  </a:ext>
                </a:extLst>
              </a:tr>
              <a:tr h="457200">
                <a:tc gridSpan="2">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defRPr/>
                      </a:pPr>
                      <a:r>
                        <a:rPr lang="en-US" sz="2000" dirty="0">
                          <a:solidFill>
                            <a:schemeClr val="bg2"/>
                          </a:solidFill>
                          <a:effectLst/>
                          <a:latin typeface="Calibri" panose="020F0502020204030204" pitchFamily="34" charset="0"/>
                          <a:cs typeface="Calibri" panose="020F0502020204030204" pitchFamily="34" charset="0"/>
                        </a:rPr>
                        <a:t>Adapted from: Price, </a:t>
                      </a:r>
                      <a:r>
                        <a:rPr lang="en-US" sz="2000" i="1" dirty="0">
                          <a:solidFill>
                            <a:schemeClr val="bg2"/>
                          </a:solidFill>
                          <a:effectLst/>
                          <a:latin typeface="Calibri" panose="020F0502020204030204" pitchFamily="34" charset="0"/>
                          <a:cs typeface="Calibri" panose="020F0502020204030204" pitchFamily="34" charset="0"/>
                        </a:rPr>
                        <a:t>Jerusalem In Prophecy, </a:t>
                      </a:r>
                      <a:r>
                        <a:rPr lang="en-US" sz="2000" dirty="0">
                          <a:solidFill>
                            <a:schemeClr val="bg2"/>
                          </a:solidFill>
                          <a:effectLst/>
                          <a:latin typeface="Calibri" panose="020F0502020204030204" pitchFamily="34" charset="0"/>
                          <a:cs typeface="Calibri" panose="020F0502020204030204" pitchFamily="34" charset="0"/>
                        </a:rPr>
                        <a:t>219</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hMerge="1">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66961291"/>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25345494"/>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8E79B3-7FC6-4D37-919E-91820FB9B702}"/>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Jeremiah 31:31-34</a:t>
            </a:r>
          </a:p>
          <a:p>
            <a:pPr marL="0" indent="0" algn="just">
              <a:spcBef>
                <a:spcPts val="0"/>
              </a:spcBef>
              <a:buNone/>
              <a:defRPr/>
            </a:pPr>
            <a:r>
              <a:rPr lang="en-US" sz="3500" dirty="0"/>
              <a:t>“Behold, days are coming,” declares the </a:t>
            </a:r>
            <a:r>
              <a:rPr lang="en-US" sz="3500" cap="small" dirty="0">
                <a:effectLst/>
              </a:rPr>
              <a:t>Lord</a:t>
            </a:r>
            <a:r>
              <a:rPr lang="en-US" sz="3500" dirty="0"/>
              <a:t>, “when I will make a </a:t>
            </a:r>
            <a:r>
              <a:rPr lang="en-US" sz="3500" b="1" u="sng" dirty="0">
                <a:solidFill>
                  <a:srgbClr val="FFFFCC"/>
                </a:solidFill>
              </a:rPr>
              <a:t>new covenant</a:t>
            </a:r>
            <a:r>
              <a:rPr lang="en-US" sz="3500" dirty="0"/>
              <a:t> </a:t>
            </a:r>
            <a:r>
              <a:rPr lang="en-US" sz="3500" b="1" u="sng" dirty="0">
                <a:solidFill>
                  <a:srgbClr val="FFFFCC"/>
                </a:solidFill>
              </a:rPr>
              <a:t>with the house of Israel and with the house of Judah</a:t>
            </a:r>
            <a:r>
              <a:rPr lang="en-US" sz="3500" dirty="0"/>
              <a:t>, </a:t>
            </a:r>
            <a:r>
              <a:rPr lang="en-US" sz="3500" baseline="30000" dirty="0"/>
              <a:t>32 </a:t>
            </a:r>
            <a:r>
              <a:rPr lang="en-US" sz="3500" dirty="0"/>
              <a:t>not like the covenant which I made with their fathers in the day I took them by the hand to bring them out of the land of Egypt, </a:t>
            </a:r>
            <a:r>
              <a:rPr lang="en-US" sz="3500" b="1" u="sng" dirty="0">
                <a:solidFill>
                  <a:srgbClr val="FFFFCC"/>
                </a:solidFill>
              </a:rPr>
              <a:t>My covenant which they broke</a:t>
            </a:r>
            <a:r>
              <a:rPr lang="en-US" sz="3500" dirty="0"/>
              <a:t>, although I was a husband to them,” declares the </a:t>
            </a:r>
            <a:r>
              <a:rPr lang="en-US" sz="3500" cap="small" dirty="0">
                <a:effectLst/>
              </a:rPr>
              <a:t>Lord</a:t>
            </a:r>
            <a:r>
              <a:rPr lang="en-US" sz="3500" dirty="0"/>
              <a:t>. </a:t>
            </a:r>
            <a:r>
              <a:rPr lang="en-US" sz="3500" baseline="30000" dirty="0"/>
              <a:t>33 </a:t>
            </a:r>
            <a:r>
              <a:rPr lang="en-US" sz="3500" dirty="0"/>
              <a:t>“But this is the covenant which I will make with the house of Israel after those days,” declares the </a:t>
            </a:r>
            <a:r>
              <a:rPr lang="en-US" sz="3500" cap="small" dirty="0">
                <a:effectLst/>
              </a:rPr>
              <a:t>Lord</a:t>
            </a:r>
            <a:r>
              <a:rPr lang="en-US" sz="3500" dirty="0"/>
              <a:t>, . . .</a:t>
            </a:r>
            <a:endParaRPr lang="en-US" sz="3500" dirty="0">
              <a:latin typeface="Arial" pitchFamily="34" charset="0"/>
              <a:cs typeface="Arial" pitchFamily="34" charset="0"/>
            </a:endParaRPr>
          </a:p>
        </p:txBody>
      </p:sp>
    </p:spTree>
    <p:extLst>
      <p:ext uri="{BB962C8B-B14F-4D97-AF65-F5344CB8AC3E}">
        <p14:creationId xmlns:p14="http://schemas.microsoft.com/office/powerpoint/2010/main" val="574260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8E79B3-7FC6-4D37-919E-91820FB9B702}"/>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Jeremiah 31:31-34</a:t>
            </a:r>
          </a:p>
          <a:p>
            <a:pPr marL="0" indent="0" algn="just">
              <a:spcBef>
                <a:spcPts val="0"/>
              </a:spcBef>
              <a:buNone/>
              <a:defRPr/>
            </a:pPr>
            <a:r>
              <a:rPr lang="en-US" sz="3500" dirty="0"/>
              <a:t>...“</a:t>
            </a:r>
            <a:r>
              <a:rPr lang="en-US" sz="3500" b="1" u="sng" dirty="0">
                <a:solidFill>
                  <a:srgbClr val="FFFFCC"/>
                </a:solidFill>
              </a:rPr>
              <a:t>I will put My law within them and on their heart I will write it</a:t>
            </a:r>
            <a:r>
              <a:rPr lang="en-US" sz="3500" dirty="0"/>
              <a:t>; and I will be their God, and they shall be My people. </a:t>
            </a:r>
            <a:r>
              <a:rPr lang="en-US" sz="3500" baseline="30000" dirty="0"/>
              <a:t>34 </a:t>
            </a:r>
            <a:r>
              <a:rPr lang="en-US" sz="3500" dirty="0"/>
              <a:t>They will not teach again, each man his neighbor and each man his brother, saying, ‘Know the </a:t>
            </a:r>
            <a:r>
              <a:rPr lang="en-US" sz="3500" cap="small" dirty="0">
                <a:effectLst/>
              </a:rPr>
              <a:t>Lord</a:t>
            </a:r>
            <a:r>
              <a:rPr lang="en-US" sz="3500" dirty="0"/>
              <a:t>,’ for </a:t>
            </a:r>
            <a:r>
              <a:rPr lang="en-US" sz="3500" b="1" u="sng" dirty="0">
                <a:solidFill>
                  <a:srgbClr val="FFFFCC"/>
                </a:solidFill>
              </a:rPr>
              <a:t>they will all know Me</a:t>
            </a:r>
            <a:r>
              <a:rPr lang="en-US" sz="3500" dirty="0"/>
              <a:t>, from the least of them to the greatest of them,” declares the </a:t>
            </a:r>
            <a:r>
              <a:rPr lang="en-US" sz="3500" cap="small" dirty="0">
                <a:effectLst/>
              </a:rPr>
              <a:t>Lord</a:t>
            </a:r>
            <a:r>
              <a:rPr lang="en-US" sz="3500" dirty="0"/>
              <a:t>, “for I will </a:t>
            </a:r>
            <a:r>
              <a:rPr lang="en-US" sz="3500" b="1" u="sng" dirty="0">
                <a:solidFill>
                  <a:srgbClr val="FFFFCC"/>
                </a:solidFill>
              </a:rPr>
              <a:t>forgive</a:t>
            </a:r>
            <a:r>
              <a:rPr lang="en-US" sz="3500" dirty="0"/>
              <a:t> their iniquity, and their sin I will remember no more.”</a:t>
            </a:r>
            <a:endParaRPr lang="en-US" sz="3500" dirty="0">
              <a:latin typeface="Arial" pitchFamily="34" charset="0"/>
              <a:cs typeface="Arial" pitchFamily="34" charset="0"/>
            </a:endParaRPr>
          </a:p>
        </p:txBody>
      </p:sp>
    </p:spTree>
    <p:extLst>
      <p:ext uri="{BB962C8B-B14F-4D97-AF65-F5344CB8AC3E}">
        <p14:creationId xmlns:p14="http://schemas.microsoft.com/office/powerpoint/2010/main" val="3717035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1" y="1600200"/>
            <a:ext cx="1098011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Ezekiel 36 parallels the New Covenant God promised to Israel and Judah in Jeremiah 31. This covenant includes at least three specific elements: (a) restoration to the land (Ezek. 36:24; Jer. 31:27–29), (b) forgiveness of sin (Ezek. 36:25; Jer. 31:34), and (c) the indwelling presence of God’s Holy Spirit (Ezek. 36:26–27; Jer. 31:33).</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H. Dyer</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Old Testament Explorer, </a:t>
            </a:r>
            <a:r>
              <a:rPr lang="en-US" altLang="en-US" sz="1800" dirty="0">
                <a:effectLst>
                  <a:outerShdw blurRad="38100" dist="38100" dir="2700000" algn="tl">
                    <a:srgbClr val="000000">
                      <a:alpha val="43137"/>
                    </a:srgbClr>
                  </a:outerShdw>
                </a:effectLst>
                <a:cs typeface="Calibri" panose="020F0502020204030204" pitchFamily="34" charset="0"/>
              </a:rPr>
              <a:t>p. 690.</a:t>
            </a:r>
          </a:p>
        </p:txBody>
      </p:sp>
      <p:pic>
        <p:nvPicPr>
          <p:cNvPr id="4" name="Picture 2" descr="The Old Testament Explorer: Discovering the Essence ...">
            <a:extLst>
              <a:ext uri="{FF2B5EF4-FFF2-40B4-BE49-F238E27FC236}">
                <a16:creationId xmlns:a16="http://schemas.microsoft.com/office/drawing/2014/main" id="{E3B3F689-CC98-4253-A9E8-AC88A66A39C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334" t="3016" r="34000" b="4286"/>
          <a:stretch/>
        </p:blipFill>
        <p:spPr bwMode="auto">
          <a:xfrm>
            <a:off x="10668000" y="157844"/>
            <a:ext cx="921715" cy="13661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Love Language ~ Building Relationships Radio ~ Featured ...">
            <a:extLst>
              <a:ext uri="{FF2B5EF4-FFF2-40B4-BE49-F238E27FC236}">
                <a16:creationId xmlns:a16="http://schemas.microsoft.com/office/drawing/2014/main" id="{380C9E33-2E0C-4495-ABEB-EEB29D2040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2" y="121920"/>
            <a:ext cx="89408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32336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800" dirty="0"/>
              <a:t>Six Parts of a Suzerain-Vassal Treaty in Deuteronomy</a:t>
            </a:r>
          </a:p>
        </p:txBody>
      </p:sp>
      <p:sp>
        <p:nvSpPr>
          <p:cNvPr id="36867" name="Rectangle 3"/>
          <p:cNvSpPr>
            <a:spLocks noGrp="1" noChangeArrowheads="1"/>
          </p:cNvSpPr>
          <p:nvPr>
            <p:ph type="body" idx="4294967295"/>
          </p:nvPr>
        </p:nvSpPr>
        <p:spPr>
          <a:xfrm>
            <a:off x="1066800" y="1371599"/>
            <a:ext cx="6400800" cy="5029201"/>
          </a:xfrm>
          <a:noFill/>
        </p:spPr>
        <p:txBody>
          <a:bodyPr/>
          <a:lstStyle/>
          <a:p>
            <a:pPr marL="457200" indent="-457200">
              <a:spcBef>
                <a:spcPts val="0"/>
              </a:spcBef>
              <a:spcAft>
                <a:spcPts val="2400"/>
              </a:spcAft>
            </a:pPr>
            <a:r>
              <a:rPr lang="en-US" dirty="0">
                <a:effectLst/>
              </a:rPr>
              <a:t>Preamble (1:1-5)</a:t>
            </a:r>
          </a:p>
          <a:p>
            <a:pPr marL="457200" indent="-457200">
              <a:spcBef>
                <a:spcPts val="0"/>
              </a:spcBef>
              <a:spcAft>
                <a:spcPts val="2400"/>
              </a:spcAft>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pPr>
            <a:r>
              <a:rPr lang="en-US" dirty="0">
                <a:effectLst/>
              </a:rPr>
              <a:t>Storage and reading instructions (27:2-3; 31:9, 24, 26)</a:t>
            </a:r>
          </a:p>
          <a:p>
            <a:pPr marL="457200" indent="-457200">
              <a:spcBef>
                <a:spcPts val="0"/>
              </a:spcBef>
              <a:spcAft>
                <a:spcPts val="2400"/>
              </a:spcAft>
            </a:pPr>
            <a:r>
              <a:rPr lang="en-US" dirty="0">
                <a:effectLst/>
              </a:rPr>
              <a:t>Witnesses (32:1)</a:t>
            </a:r>
          </a:p>
          <a:p>
            <a:pPr marL="457200" indent="-457200">
              <a:spcBef>
                <a:spcPts val="0"/>
              </a:spcBef>
              <a:spcAft>
                <a:spcPts val="2400"/>
              </a:spcAft>
            </a:pPr>
            <a:r>
              <a:rPr lang="en-US" b="1" i="1" u="sng" dirty="0">
                <a:solidFill>
                  <a:srgbClr val="FFFFCC"/>
                </a:solidFill>
                <a:effectLst/>
              </a:rPr>
              <a:t>Blessings and curses (28)</a:t>
            </a:r>
            <a:endParaRPr lang="en-US" sz="3600" b="1" i="1" u="sng" dirty="0">
              <a:solidFill>
                <a:srgbClr val="FFFFCC"/>
              </a:solidFill>
              <a:effectLst/>
            </a:endParaRP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317066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2"/>
            <a:ext cx="10972800" cy="3428999"/>
          </a:xfrm>
        </p:spPr>
        <p:txBody>
          <a:bodyPr/>
          <a:lstStyle/>
          <a:p>
            <a:pPr>
              <a:spcBef>
                <a:spcPts val="0"/>
              </a:spcBef>
              <a:spcAft>
                <a:spcPts val="1200"/>
              </a:spcAft>
              <a:defRPr/>
            </a:pPr>
            <a:r>
              <a:rPr lang="en-US" sz="4000" kern="1200" dirty="0">
                <a:solidFill>
                  <a:srgbClr val="00FFFF"/>
                </a:solidFill>
                <a:ea typeface="+mj-ea"/>
                <a:cs typeface="+mj-cs"/>
              </a:rPr>
              <a:t> Ezekiel 36:22</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“Therefore, say to the house of Israel, ‘This is what the Lord God says: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It is not for your sake, house of Israel, that I am about to act, but for My holy name</a:t>
            </a:r>
            <a:r>
              <a:rPr lang="en-US" sz="3600" kern="1200" dirty="0">
                <a:effectLst>
                  <a:outerShdw blurRad="38100" dist="38100" dir="2700000" algn="tl">
                    <a:srgbClr val="000000">
                      <a:alpha val="43137"/>
                    </a:srgbClr>
                  </a:outerShdw>
                </a:effectLst>
                <a:cs typeface="Arial" panose="020B0604020202020204" pitchFamily="34" charset="0"/>
              </a:rPr>
              <a:t>, which you have profaned among the nations where you went.”</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B390246F-B8B4-4A22-837F-6EFE41C60A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3647" y="2971800"/>
            <a:ext cx="2224706" cy="2286000"/>
          </a:xfrm>
          <a:prstGeom prst="rect">
            <a:avLst/>
          </a:prstGeom>
          <a:noFill/>
          <a:ln w="9525">
            <a:noFill/>
            <a:miter lim="800000"/>
            <a:headEnd/>
            <a:tailEnd/>
          </a:ln>
        </p:spPr>
      </p:pic>
    </p:spTree>
    <p:extLst>
      <p:ext uri="{BB962C8B-B14F-4D97-AF65-F5344CB8AC3E}">
        <p14:creationId xmlns:p14="http://schemas.microsoft.com/office/powerpoint/2010/main" val="3115878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3"/>
            <a:ext cx="10972800" cy="2209798"/>
          </a:xfrm>
        </p:spPr>
        <p:txBody>
          <a:bodyPr/>
          <a:lstStyle/>
          <a:p>
            <a:pPr>
              <a:spcBef>
                <a:spcPts val="0"/>
              </a:spcBef>
              <a:spcAft>
                <a:spcPts val="1200"/>
              </a:spcAft>
              <a:defRPr/>
            </a:pPr>
            <a:r>
              <a:rPr lang="en-US" sz="4000" kern="1200" dirty="0">
                <a:solidFill>
                  <a:srgbClr val="00FFFF"/>
                </a:solidFill>
                <a:ea typeface="+mj-ea"/>
                <a:cs typeface="+mj-cs"/>
              </a:rPr>
              <a:t> Exodus 2:24</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“So God heard their groaning; and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God remembered His covenant</a:t>
            </a:r>
            <a:r>
              <a:rPr lang="en-US" sz="3600" kern="1200" dirty="0">
                <a:effectLst>
                  <a:outerShdw blurRad="38100" dist="38100" dir="2700000" algn="tl">
                    <a:srgbClr val="000000">
                      <a:alpha val="43137"/>
                    </a:srgbClr>
                  </a:outerShdw>
                </a:effectLst>
                <a:cs typeface="Arial" panose="020B0604020202020204" pitchFamily="34" charset="0"/>
              </a:rPr>
              <a:t> with Abraham, Isaac, and Jacob.”</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66CD8C6B-E576-41BC-80D4-8D9E0FD8D4F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28381" y="2424112"/>
            <a:ext cx="2535238" cy="2605088"/>
          </a:xfrm>
          <a:prstGeom prst="rect">
            <a:avLst/>
          </a:prstGeom>
          <a:noFill/>
          <a:ln w="9525">
            <a:noFill/>
            <a:miter lim="800000"/>
            <a:headEnd/>
            <a:tailEnd/>
          </a:ln>
        </p:spPr>
      </p:pic>
    </p:spTree>
    <p:extLst>
      <p:ext uri="{BB962C8B-B14F-4D97-AF65-F5344CB8AC3E}">
        <p14:creationId xmlns:p14="http://schemas.microsoft.com/office/powerpoint/2010/main" val="40335306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276600" y="1828800"/>
            <a:ext cx="8315324" cy="4191000"/>
          </a:xfrm>
        </p:spPr>
        <p:txBody>
          <a:bodyPr/>
          <a:lstStyle/>
          <a:p>
            <a:pPr marL="0" indent="0" algn="just">
              <a:buNone/>
              <a:defRPr/>
            </a:pPr>
            <a:r>
              <a:rPr lang="en-US" dirty="0">
                <a:effectLst>
                  <a:outerShdw blurRad="38100" dist="38100" dir="2700000" algn="tl">
                    <a:srgbClr val="000000">
                      <a:alpha val="43137"/>
                    </a:srgbClr>
                  </a:outerShdw>
                </a:effectLst>
                <a:latin typeface="Calibri" panose="020F0502020204030204" pitchFamily="34" charset="0"/>
              </a:rPr>
              <a:t>“... A desolate country whose soil is rich enough, but is given over wholly to weeds… a silent mournful expanse…. a desolation is here that not even imagination can grace with the pomp of life and action…. we never saw a human being on the whole route…. there was hardly a tree or shrub anywhere. Even the olive tree and the cactus, those fast friends of a worthless soil, had almost deserted the country.”</a:t>
            </a:r>
          </a:p>
        </p:txBody>
      </p:sp>
      <p:sp>
        <p:nvSpPr>
          <p:cNvPr id="49155" name="TextBox 3"/>
          <p:cNvSpPr txBox="1">
            <a:spLocks noChangeArrowheads="1"/>
          </p:cNvSpPr>
          <p:nvPr/>
        </p:nvSpPr>
        <p:spPr bwMode="auto">
          <a:xfrm>
            <a:off x="2667000" y="246727"/>
            <a:ext cx="6858000" cy="1277273"/>
          </a:xfrm>
          <a:prstGeom prst="rect">
            <a:avLst/>
          </a:prstGeom>
          <a:noFill/>
          <a:ln w="9525">
            <a:noFill/>
            <a:miter lim="800000"/>
            <a:headEnd/>
            <a:tailEnd/>
          </a:ln>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Mark Twain</a:t>
            </a:r>
          </a:p>
          <a:p>
            <a:pPr algn="ctr"/>
            <a:r>
              <a:rPr lang="en-US" sz="1200" dirty="0">
                <a:effectLst>
                  <a:outerShdw blurRad="38100" dist="38100" dir="2700000" algn="tl">
                    <a:srgbClr val="000000">
                      <a:alpha val="43137"/>
                    </a:srgbClr>
                  </a:outerShdw>
                </a:effectLst>
                <a:latin typeface="Calibri" panose="020F0502020204030204" pitchFamily="34" charset="0"/>
              </a:rPr>
              <a:t> </a:t>
            </a:r>
            <a:r>
              <a:rPr lang="en-US" sz="1800" i="1" dirty="0">
                <a:effectLst>
                  <a:outerShdw blurRad="38100" dist="38100" dir="2700000" algn="tl">
                    <a:srgbClr val="000000">
                      <a:alpha val="43137"/>
                    </a:srgbClr>
                  </a:outerShdw>
                </a:effectLst>
                <a:latin typeface="Calibri" panose="020F0502020204030204" pitchFamily="34" charset="0"/>
              </a:rPr>
              <a:t>The Innocents Abroad, Complete</a:t>
            </a:r>
            <a:r>
              <a:rPr lang="en-US" sz="1800" dirty="0">
                <a:effectLst>
                  <a:outerShdw blurRad="38100" dist="38100" dir="2700000" algn="tl">
                    <a:srgbClr val="000000">
                      <a:alpha val="43137"/>
                    </a:srgbClr>
                  </a:outerShdw>
                </a:effectLst>
                <a:latin typeface="Calibri" panose="020F0502020204030204" pitchFamily="34" charset="0"/>
              </a:rPr>
              <a:t>, 1st ed. (A Public Domain Book, 1869), 267, 285, 302. These quotes can be found in chapters 47, 49, 52.</a:t>
            </a:r>
          </a:p>
        </p:txBody>
      </p:sp>
      <p:pic>
        <p:nvPicPr>
          <p:cNvPr id="49156" name="Picture 2" descr="http://a4.files.biography.com/image/upload/c_fill,cs_srgb,dpr_1.0,g_face,h_300,q_80,w_300/MTE5NDg0MDU1MTUzNTA5OTAz.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1995535"/>
            <a:ext cx="2195465" cy="2195465"/>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505547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FBFEF1-7F83-4951-AFE9-51325984B436}"/>
              </a:ext>
            </a:extLst>
          </p:cNvPr>
          <p:cNvPicPr>
            <a:picLocks noChangeAspect="1"/>
          </p:cNvPicPr>
          <p:nvPr/>
        </p:nvPicPr>
        <p:blipFill>
          <a:blip r:embed="rId2"/>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37">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Leviticus 26:43</a:t>
            </a:r>
          </a:p>
          <a:p>
            <a:pPr algn="just">
              <a:spcAft>
                <a:spcPts val="75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land will be abandoned by them, and will make up for its sabbaths while it is made desolate without them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meanwhile, will be making amends for their iniquity, because they rejected My ordinances and their soul abhorred My statutes.” </a:t>
            </a:r>
          </a:p>
        </p:txBody>
      </p:sp>
    </p:spTree>
    <p:extLst>
      <p:ext uri="{BB962C8B-B14F-4D97-AF65-F5344CB8AC3E}">
        <p14:creationId xmlns:p14="http://schemas.microsoft.com/office/powerpoint/2010/main" val="129369387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3943350"/>
          </a:xfrm>
        </p:spPr>
        <p:txBody>
          <a:bodyPr/>
          <a:lstStyle/>
          <a:p>
            <a:pPr algn="ctr">
              <a:spcBef>
                <a:spcPts val="0"/>
              </a:spcBef>
              <a:spcAft>
                <a:spcPts val="9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Ezekiel 39:2, 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and I will turn you around, drive you on, take you up from the remotest parts of the north and bring you against </a:t>
            </a:r>
            <a:r>
              <a:rPr lang="en-US" sz="3600" b="1" u="sng" dirty="0">
                <a:solidFill>
                  <a:srgbClr val="FFFFCC"/>
                </a:solidFill>
                <a:effectLst>
                  <a:outerShdw blurRad="38100" dist="38100" dir="2700000" algn="tl">
                    <a:srgbClr val="000000">
                      <a:alpha val="43137"/>
                    </a:srgbClr>
                  </a:outerShdw>
                </a:effectLst>
              </a:rPr>
              <a:t>the mountains of Israel</a:t>
            </a: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You will fall on </a:t>
            </a:r>
            <a:r>
              <a:rPr lang="en-US" sz="3600" b="1" u="sng" dirty="0">
                <a:solidFill>
                  <a:srgbClr val="FFFFCC"/>
                </a:solidFill>
                <a:effectLst>
                  <a:outerShdw blurRad="38100" dist="38100" dir="2700000" algn="tl">
                    <a:srgbClr val="000000">
                      <a:alpha val="43137"/>
                    </a:srgbClr>
                  </a:outerShdw>
                </a:effectLst>
              </a:rPr>
              <a:t>the mountains of Israel</a:t>
            </a:r>
            <a:r>
              <a:rPr lang="en-US" sz="3600" dirty="0">
                <a:effectLst>
                  <a:outerShdw blurRad="38100" dist="38100" dir="2700000" algn="tl">
                    <a:srgbClr val="000000">
                      <a:alpha val="43137"/>
                    </a:srgbClr>
                  </a:outerShdw>
                </a:effectLst>
              </a:rPr>
              <a:t>, you and all your troops and the peoples who are with you; I will give you as food to every kind of predatory bird and beast of the field.”</a:t>
            </a:r>
          </a:p>
        </p:txBody>
      </p:sp>
    </p:spTree>
    <p:extLst>
      <p:ext uri="{BB962C8B-B14F-4D97-AF65-F5344CB8AC3E}">
        <p14:creationId xmlns:p14="http://schemas.microsoft.com/office/powerpoint/2010/main" val="211534471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the latter years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you will come into the land</a:t>
            </a:r>
            <a:r>
              <a:rPr lang="en-US" sz="3600" kern="1200" dirty="0">
                <a:effectLst>
                  <a:outerShdw blurRad="38100" dist="38100" dir="2700000" algn="tl">
                    <a:srgbClr val="000000">
                      <a:alpha val="43137"/>
                    </a:srgbClr>
                  </a:outerShdw>
                </a:effectLst>
                <a:cs typeface="Calibri" panose="020F0502020204030204" pitchFamily="34" charset="0"/>
              </a:rPr>
              <a:t> that is restored from the sword, whose inhabitants have been gathered from many nations to the mountains of Israel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which had been a continual waste</a:t>
            </a:r>
            <a:r>
              <a:rPr lang="en-US" sz="3600" kern="1200" dirty="0">
                <a:effectLst>
                  <a:outerShdw blurRad="38100" dist="38100" dir="2700000" algn="tl">
                    <a:srgbClr val="000000">
                      <a:alpha val="43137"/>
                    </a:srgbClr>
                  </a:outerShdw>
                </a:effectLst>
                <a:cs typeface="Calibri" panose="020F0502020204030204" pitchFamily="34" charset="0"/>
              </a:rPr>
              <a:t>; but its people were brought out from the nations, and they are living securely, all of them.”</a:t>
            </a:r>
          </a:p>
        </p:txBody>
      </p:sp>
    </p:spTree>
    <p:extLst>
      <p:ext uri="{BB962C8B-B14F-4D97-AF65-F5344CB8AC3E}">
        <p14:creationId xmlns:p14="http://schemas.microsoft.com/office/powerpoint/2010/main" val="37941096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40D568-3BF3-4DAD-9DC3-C8041A557D95}"/>
              </a:ext>
            </a:extLst>
          </p:cNvPr>
          <p:cNvPicPr>
            <a:picLocks noChangeAspect="1"/>
          </p:cNvPicPr>
          <p:nvPr/>
        </p:nvPicPr>
        <p:blipFill>
          <a:blip r:embed="rId2"/>
          <a:stretch>
            <a:fillRect/>
          </a:stretch>
        </p:blipFill>
        <p:spPr>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729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467100" y="228600"/>
            <a:ext cx="5257800" cy="1143000"/>
          </a:xfrm>
        </p:spPr>
        <p:txBody>
          <a:bodyPr/>
          <a:lstStyle/>
          <a:p>
            <a:pPr algn="ctr" eaLnBrk="1" hangingPunct="1"/>
            <a:r>
              <a:rPr lang="en-US" sz="3600" dirty="0">
                <a:effectLst>
                  <a:outerShdw blurRad="38100" dist="38100" dir="2700000" algn="tl">
                    <a:srgbClr val="000000">
                      <a:alpha val="43137"/>
                    </a:srgbClr>
                  </a:outerShdw>
                </a:effectLst>
              </a:rPr>
              <a:t>Divine Judgments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(3:14-19)</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34819" name="Rectangle 3"/>
          <p:cNvSpPr>
            <a:spLocks noGrp="1" noChangeArrowheads="1"/>
          </p:cNvSpPr>
          <p:nvPr>
            <p:ph type="body" idx="1"/>
          </p:nvPr>
        </p:nvSpPr>
        <p:spPr>
          <a:xfrm>
            <a:off x="1981200" y="2078039"/>
            <a:ext cx="3756026" cy="2701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Serpent (3:14-15)</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Woman (3:16)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Man (3:17-19)</a:t>
            </a:r>
          </a:p>
        </p:txBody>
      </p:sp>
      <p:pic>
        <p:nvPicPr>
          <p:cNvPr id="22532" name="Picture 4" descr="C:\Users\awoods\AppData\Local\Microsoft\Windows\Temporary Internet Files\Content.IE5\ELKXEO2H\MCj03536290000[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699142" y="1918494"/>
            <a:ext cx="3527425" cy="3021012"/>
          </a:xfrm>
          <a:prstGeom prst="rect">
            <a:avLst/>
          </a:prstGeom>
          <a:noFill/>
          <a:ln w="9525">
            <a:noFill/>
            <a:miter lim="800000"/>
            <a:headEnd/>
            <a:tailEnd/>
          </a:ln>
        </p:spPr>
      </p:pic>
      <p:pic>
        <p:nvPicPr>
          <p:cNvPr id="5" name="Picture 4">
            <a:extLst>
              <a:ext uri="{FF2B5EF4-FFF2-40B4-BE49-F238E27FC236}">
                <a16:creationId xmlns:a16="http://schemas.microsoft.com/office/drawing/2014/main" id="{D7C88B8F-DAE7-49AE-8D0C-F69F17A17C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67683" y="76200"/>
            <a:ext cx="1075765" cy="914400"/>
          </a:xfrm>
          <a:prstGeom prst="rect">
            <a:avLst/>
          </a:prstGeom>
        </p:spPr>
      </p:pic>
      <p:pic>
        <p:nvPicPr>
          <p:cNvPr id="2" name="Picture 1" descr="C:\Users\awoods\Pictures\Microsoft Clip Organizer\j0364212.wmf">
            <a:extLst>
              <a:ext uri="{FF2B5EF4-FFF2-40B4-BE49-F238E27FC236}">
                <a16:creationId xmlns:a16="http://schemas.microsoft.com/office/drawing/2014/main" id="{0751DBC4-B7D9-48FE-B4FD-25042B547CFB}"/>
              </a:ext>
            </a:extLst>
          </p:cNvPr>
          <p:cNvPicPr>
            <a:picLocks noChangeAspect="1" noChangeArrowheads="1"/>
          </p:cNvPicPr>
          <p:nvPr/>
        </p:nvPicPr>
        <p:blipFill>
          <a:blip r:embed="rId4" cstate="email">
            <a:alphaModFix/>
            <a:extLst>
              <a:ext uri="{28A0092B-C50C-407E-A947-70E740481C1C}">
                <a14:useLocalDpi xmlns:a14="http://schemas.microsoft.com/office/drawing/2010/main"/>
              </a:ext>
            </a:extLst>
          </a:blip>
          <a:srcRect/>
          <a:stretch>
            <a:fillRect/>
          </a:stretch>
        </p:blipFill>
        <p:spPr bwMode="auto">
          <a:xfrm>
            <a:off x="647286" y="114300"/>
            <a:ext cx="876714" cy="914400"/>
          </a:xfrm>
          <a:prstGeom prst="rect">
            <a:avLst/>
          </a:prstGeom>
          <a:solidFill>
            <a:schemeClr val="tx1">
              <a:alpha val="40000"/>
            </a:schemeClr>
          </a:solid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7086600" y="1828800"/>
            <a:ext cx="3075810" cy="3200400"/>
          </a:xfrm>
          <a:prstGeom prst="ellipse">
            <a:avLst/>
          </a:prstGeom>
        </p:spPr>
      </p:pic>
      <p:sp>
        <p:nvSpPr>
          <p:cNvPr id="24579" name="Rectangle 1026"/>
          <p:cNvSpPr>
            <a:spLocks noGrp="1" noChangeArrowheads="1"/>
          </p:cNvSpPr>
          <p:nvPr>
            <p:ph type="title"/>
          </p:nvPr>
        </p:nvSpPr>
        <p:spPr>
          <a:xfrm>
            <a:off x="5105400" y="228600"/>
            <a:ext cx="1981200" cy="1143000"/>
          </a:xfrm>
        </p:spPr>
        <p:txBody>
          <a:bodyPr/>
          <a:lstStyle/>
          <a:p>
            <a:pPr algn="ctr" eaLnBrk="1" hangingPunct="1"/>
            <a:r>
              <a:rPr lang="en-US" sz="3600" dirty="0">
                <a:effectLst>
                  <a:outerShdw blurRad="38100" dist="38100" dir="2700000" algn="tl">
                    <a:srgbClr val="000000">
                      <a:alpha val="43137"/>
                    </a:srgbClr>
                  </a:outerShdw>
                </a:effectLst>
              </a:rPr>
              <a:t>Serpent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(3:14-15)</a:t>
            </a:r>
          </a:p>
        </p:txBody>
      </p:sp>
      <p:sp>
        <p:nvSpPr>
          <p:cNvPr id="35843" name="Rectangle 1027"/>
          <p:cNvSpPr>
            <a:spLocks noGrp="1" noChangeArrowheads="1"/>
          </p:cNvSpPr>
          <p:nvPr>
            <p:ph type="body" idx="1"/>
          </p:nvPr>
        </p:nvSpPr>
        <p:spPr>
          <a:xfrm>
            <a:off x="1981200" y="2611439"/>
            <a:ext cx="4648200" cy="16351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Serpent’s body (3:14)</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Protoevangelium (3:15)</a:t>
            </a:r>
          </a:p>
        </p:txBody>
      </p:sp>
      <p:pic>
        <p:nvPicPr>
          <p:cNvPr id="7" name="Picture 6">
            <a:extLst>
              <a:ext uri="{FF2B5EF4-FFF2-40B4-BE49-F238E27FC236}">
                <a16:creationId xmlns:a16="http://schemas.microsoft.com/office/drawing/2014/main" id="{27916627-0A6F-4640-8797-5F448E4BFD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67683" y="76200"/>
            <a:ext cx="1075765" cy="914400"/>
          </a:xfrm>
          <a:prstGeom prst="rect">
            <a:avLst/>
          </a:prstGeom>
        </p:spPr>
      </p:pic>
      <p:pic>
        <p:nvPicPr>
          <p:cNvPr id="8" name="Picture 7" descr="C:\Users\awoods\Pictures\Microsoft Clip Organizer\j0364212.wmf">
            <a:extLst>
              <a:ext uri="{FF2B5EF4-FFF2-40B4-BE49-F238E27FC236}">
                <a16:creationId xmlns:a16="http://schemas.microsoft.com/office/drawing/2014/main" id="{1A1D4760-4B7A-4EF6-B8D7-82F9DC45F93B}"/>
              </a:ext>
            </a:extLst>
          </p:cNvPr>
          <p:cNvPicPr>
            <a:picLocks noChangeAspect="1" noChangeArrowheads="1"/>
          </p:cNvPicPr>
          <p:nvPr/>
        </p:nvPicPr>
        <p:blipFill>
          <a:blip r:embed="rId4" cstate="email">
            <a:alphaModFix/>
            <a:extLst>
              <a:ext uri="{28A0092B-C50C-407E-A947-70E740481C1C}">
                <a14:useLocalDpi xmlns:a14="http://schemas.microsoft.com/office/drawing/2010/main"/>
              </a:ext>
            </a:extLst>
          </a:blip>
          <a:srcRect/>
          <a:stretch>
            <a:fillRect/>
          </a:stretch>
        </p:blipFill>
        <p:spPr bwMode="auto">
          <a:xfrm>
            <a:off x="647286" y="114300"/>
            <a:ext cx="876714" cy="914400"/>
          </a:xfrm>
          <a:prstGeom prst="rect">
            <a:avLst/>
          </a:prstGeom>
          <a:solidFill>
            <a:schemeClr val="tx1">
              <a:alpha val="40000"/>
            </a:schemeClr>
          </a:solid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876800" y="228600"/>
            <a:ext cx="2438400" cy="1143000"/>
          </a:xfrm>
        </p:spPr>
        <p:txBody>
          <a:bodyPr/>
          <a:lstStyle/>
          <a:p>
            <a:pPr algn="ctr" eaLnBrk="1" hangingPunct="1"/>
            <a:r>
              <a:rPr lang="en-US" sz="3600" dirty="0">
                <a:effectLst>
                  <a:outerShdw blurRad="38100" dist="38100" dir="2700000" algn="tl">
                    <a:srgbClr val="000000">
                      <a:alpha val="43137"/>
                    </a:srgbClr>
                  </a:outerShdw>
                </a:effectLst>
              </a:rPr>
              <a:t>Woman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(3:16)</a:t>
            </a:r>
          </a:p>
        </p:txBody>
      </p:sp>
      <p:sp>
        <p:nvSpPr>
          <p:cNvPr id="37891" name="Rectangle 3"/>
          <p:cNvSpPr>
            <a:spLocks noGrp="1" noChangeArrowheads="1"/>
          </p:cNvSpPr>
          <p:nvPr>
            <p:ph type="body" idx="1"/>
          </p:nvPr>
        </p:nvSpPr>
        <p:spPr>
          <a:xfrm>
            <a:off x="3581400" y="1600201"/>
            <a:ext cx="5029200" cy="2057400"/>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Painful child birth (3:16a)</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Relational conflict (3:16b)</a:t>
            </a:r>
          </a:p>
        </p:txBody>
      </p:sp>
      <p:pic>
        <p:nvPicPr>
          <p:cNvPr id="28676" name="Picture 8" descr="C:\Users\awoods\AppData\Local\Microsoft\Windows\Temporary Internet Files\Content.IE5\77FPK2XC\MCBD20125_0000[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30604" y="3810000"/>
            <a:ext cx="4930792" cy="2743200"/>
          </a:xfrm>
          <a:prstGeom prst="rect">
            <a:avLst/>
          </a:prstGeom>
          <a:noFill/>
          <a:ln w="9525">
            <a:noFill/>
            <a:miter lim="800000"/>
            <a:headEnd/>
            <a:tailEnd/>
          </a:ln>
        </p:spPr>
      </p:pic>
      <p:pic>
        <p:nvPicPr>
          <p:cNvPr id="6" name="Picture 5">
            <a:extLst>
              <a:ext uri="{FF2B5EF4-FFF2-40B4-BE49-F238E27FC236}">
                <a16:creationId xmlns:a16="http://schemas.microsoft.com/office/drawing/2014/main" id="{65D44682-D18C-48AE-8833-D00012B526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67683" y="76200"/>
            <a:ext cx="1075765" cy="9144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295900" y="228600"/>
            <a:ext cx="1600200" cy="1143000"/>
          </a:xfrm>
        </p:spPr>
        <p:txBody>
          <a:bodyPr/>
          <a:lstStyle/>
          <a:p>
            <a:pPr algn="ctr" eaLnBrk="1" hangingPunct="1"/>
            <a:r>
              <a:rPr lang="en-US" sz="3600" dirty="0">
                <a:effectLst>
                  <a:outerShdw blurRad="38100" dist="38100" dir="2700000" algn="tl">
                    <a:srgbClr val="000000">
                      <a:alpha val="43137"/>
                    </a:srgbClr>
                  </a:outerShdw>
                </a:effectLst>
              </a:rPr>
              <a:t>Man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(3:17-19)</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38915" name="Rectangle 3"/>
          <p:cNvSpPr>
            <a:spLocks noGrp="1" noChangeArrowheads="1"/>
          </p:cNvSpPr>
          <p:nvPr>
            <p:ph type="body" idx="1"/>
          </p:nvPr>
        </p:nvSpPr>
        <p:spPr>
          <a:xfrm>
            <a:off x="3785394" y="1600201"/>
            <a:ext cx="4621212" cy="1600200"/>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Painful labor (3:17-19a)</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Death (3:19b)</a:t>
            </a:r>
          </a:p>
        </p:txBody>
      </p:sp>
      <p:pic>
        <p:nvPicPr>
          <p:cNvPr id="30724" name="Picture 4" descr="C:\Users\awoods\AppData\Local\Microsoft\Windows\Temporary Internet Files\Content.IE5\5C7NAJFS\MCj02899890000[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80615" y="3352800"/>
            <a:ext cx="3030773" cy="3200400"/>
          </a:xfrm>
          <a:prstGeom prst="rect">
            <a:avLst/>
          </a:prstGeom>
          <a:noFill/>
          <a:ln w="9525">
            <a:noFill/>
            <a:miter lim="800000"/>
            <a:headEnd/>
            <a:tailEnd/>
          </a:ln>
        </p:spPr>
      </p:pic>
      <p:pic>
        <p:nvPicPr>
          <p:cNvPr id="6" name="Picture 5">
            <a:extLst>
              <a:ext uri="{FF2B5EF4-FFF2-40B4-BE49-F238E27FC236}">
                <a16:creationId xmlns:a16="http://schemas.microsoft.com/office/drawing/2014/main" id="{C71CD496-F32D-4DFA-AAFE-DEAEB1A685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67683" y="76200"/>
            <a:ext cx="1075765" cy="9144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943641-EE04-41F9-B89F-F842D0662505}"/>
              </a:ext>
            </a:extLst>
          </p:cNvPr>
          <p:cNvGraphicFramePr>
            <a:graphicFrameLocks noGrp="1"/>
          </p:cNvGraphicFramePr>
          <p:nvPr/>
        </p:nvGraphicFramePr>
        <p:xfrm>
          <a:off x="609600" y="453014"/>
          <a:ext cx="10972800" cy="6073893"/>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62686256"/>
                    </a:ext>
                  </a:extLst>
                </a:gridCol>
                <a:gridCol w="5486400">
                  <a:extLst>
                    <a:ext uri="{9D8B030D-6E8A-4147-A177-3AD203B41FA5}">
                      <a16:colId xmlns:a16="http://schemas.microsoft.com/office/drawing/2014/main" val="2253723059"/>
                    </a:ext>
                  </a:extLst>
                </a:gridCol>
              </a:tblGrid>
              <a:tr h="10457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4000" b="0" i="0" u="none" strike="noStrike" kern="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Why?</a:t>
                      </a:r>
                      <a:endParaRPr kumimoji="0" lang="en-US" sz="20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63653040"/>
                  </a:ext>
                </a:extLst>
              </a:tr>
              <a:tr h="100584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990000"/>
                          </a:solidFill>
                          <a:effectLst/>
                          <a:uLnTx/>
                          <a:uFillTx/>
                          <a:latin typeface="Calibri" panose="020F0502020204030204" pitchFamily="34" charset="0"/>
                          <a:ea typeface="+mj-ea"/>
                          <a:cs typeface="Calibri" panose="020F0502020204030204" pitchFamily="34" charset="0"/>
                        </a:rPr>
                        <a:t>COUNTRY</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GROSS DOMESTIC PRODUCT</a:t>
                      </a:r>
                    </a:p>
                  </a:txBody>
                  <a:tcPr anchor="ctr" horzOverflow="overflow"/>
                </a:tc>
                <a:extLst>
                  <a:ext uri="{0D108BD9-81ED-4DB2-BD59-A6C34878D82A}">
                    <a16:rowId xmlns:a16="http://schemas.microsoft.com/office/drawing/2014/main" val="434935637"/>
                  </a:ext>
                </a:extLst>
              </a:tr>
              <a:tr h="9144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ISRAEL</a:t>
                      </a: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$123 BILLION</a:t>
                      </a:r>
                    </a:p>
                  </a:txBody>
                  <a:tcPr anchor="ctr" horzOverflow="overflow">
                    <a:solidFill>
                      <a:srgbClr val="FFFFCC"/>
                    </a:solidFill>
                  </a:tcPr>
                </a:tc>
                <a:extLst>
                  <a:ext uri="{0D108BD9-81ED-4DB2-BD59-A6C34878D82A}">
                    <a16:rowId xmlns:a16="http://schemas.microsoft.com/office/drawing/2014/main" val="2723549850"/>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Egypt</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$81 billion</a:t>
                      </a:r>
                    </a:p>
                  </a:txBody>
                  <a:tcPr anchor="ctr" horzOverflow="overflow"/>
                </a:tc>
                <a:extLst>
                  <a:ext uri="{0D108BD9-81ED-4DB2-BD59-A6C34878D82A}">
                    <a16:rowId xmlns:a16="http://schemas.microsoft.com/office/drawing/2014/main" val="1242291419"/>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Syria</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$26 billion</a:t>
                      </a:r>
                    </a:p>
                  </a:txBody>
                  <a:tcPr anchor="ctr" horzOverflow="overflow"/>
                </a:tc>
                <a:extLst>
                  <a:ext uri="{0D108BD9-81ED-4DB2-BD59-A6C34878D82A}">
                    <a16:rowId xmlns:a16="http://schemas.microsoft.com/office/drawing/2014/main" val="3530976444"/>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Lebanon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$21 billion</a:t>
                      </a:r>
                    </a:p>
                  </a:txBody>
                  <a:tcPr anchor="ctr" horzOverflow="overflow"/>
                </a:tc>
                <a:extLst>
                  <a:ext uri="{0D108BD9-81ED-4DB2-BD59-A6C34878D82A}">
                    <a16:rowId xmlns:a16="http://schemas.microsoft.com/office/drawing/2014/main" val="2120563316"/>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Jordan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$12 billion</a:t>
                      </a:r>
                    </a:p>
                  </a:txBody>
                  <a:tcPr anchor="ctr" horzOverflow="overflow"/>
                </a:tc>
                <a:extLst>
                  <a:ext uri="{0D108BD9-81ED-4DB2-BD59-A6C34878D82A}">
                    <a16:rowId xmlns:a16="http://schemas.microsoft.com/office/drawing/2014/main" val="4235103372"/>
                  </a:ext>
                </a:extLst>
              </a:tr>
              <a:tr h="608528">
                <a:tc gridSpan="2">
                  <a:txBody>
                    <a:bodyPr/>
                    <a:lstStyle/>
                    <a:p>
                      <a:pPr marL="457200" marR="0" lvl="1"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Source: CIA World Fact Book, 2005 </a:t>
                      </a:r>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endParaRPr>
                    </a:p>
                  </a:txBody>
                  <a:tcPr anchor="ctr" horzOverflow="overflow"/>
                </a:tc>
                <a:extLst>
                  <a:ext uri="{0D108BD9-81ED-4DB2-BD59-A6C34878D82A}">
                    <a16:rowId xmlns:a16="http://schemas.microsoft.com/office/drawing/2014/main" val="2969579988"/>
                  </a:ext>
                </a:extLst>
              </a:tr>
            </a:tbl>
          </a:graphicData>
        </a:graphic>
      </p:graphicFrame>
    </p:spTree>
    <p:extLst>
      <p:ext uri="{BB962C8B-B14F-4D97-AF65-F5344CB8AC3E}">
        <p14:creationId xmlns:p14="http://schemas.microsoft.com/office/powerpoint/2010/main" val="8960081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1516" y="137160"/>
            <a:ext cx="9308968" cy="6583680"/>
          </a:xfrm>
          <a:prstGeom prst="rect">
            <a:avLst/>
          </a:prstGeom>
        </p:spPr>
      </p:pic>
    </p:spTree>
    <p:extLst>
      <p:ext uri="{BB962C8B-B14F-4D97-AF65-F5344CB8AC3E}">
        <p14:creationId xmlns:p14="http://schemas.microsoft.com/office/powerpoint/2010/main" val="298613846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nvPr>
        </p:nvGraphicFramePr>
        <p:xfrm>
          <a:off x="914400" y="152400"/>
          <a:ext cx="9944100" cy="6477002"/>
        </p:xfrm>
        <a:graphic>
          <a:graphicData uri="http://schemas.openxmlformats.org/drawingml/2006/table">
            <a:tbl>
              <a:tblPr/>
              <a:tblGrid>
                <a:gridCol w="2486025">
                  <a:extLst>
                    <a:ext uri="{9D8B030D-6E8A-4147-A177-3AD203B41FA5}">
                      <a16:colId xmlns:a16="http://schemas.microsoft.com/office/drawing/2014/main" val="20000"/>
                    </a:ext>
                  </a:extLst>
                </a:gridCol>
                <a:gridCol w="2486025">
                  <a:extLst>
                    <a:ext uri="{9D8B030D-6E8A-4147-A177-3AD203B41FA5}">
                      <a16:colId xmlns:a16="http://schemas.microsoft.com/office/drawing/2014/main" val="20001"/>
                    </a:ext>
                  </a:extLst>
                </a:gridCol>
                <a:gridCol w="2486025">
                  <a:extLst>
                    <a:ext uri="{9D8B030D-6E8A-4147-A177-3AD203B41FA5}">
                      <a16:colId xmlns:a16="http://schemas.microsoft.com/office/drawing/2014/main" val="20002"/>
                    </a:ext>
                  </a:extLst>
                </a:gridCol>
                <a:gridCol w="2486025">
                  <a:extLst>
                    <a:ext uri="{9D8B030D-6E8A-4147-A177-3AD203B41FA5}">
                      <a16:colId xmlns:a16="http://schemas.microsoft.com/office/drawing/2014/main" val="20003"/>
                    </a:ext>
                  </a:extLst>
                </a:gridCol>
              </a:tblGrid>
              <a:tr h="730988">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91752">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91752">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107907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91752">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291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591752">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5"/>
                  </a:ext>
                </a:extLst>
              </a:tr>
              <a:tr h="591752">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107907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6011201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446680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3" y="1986552"/>
            <a:ext cx="1097581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According to Ezekiel 39:2, 4, Israel must possess the ‘mountains of Israel’ when this invasion occurs...The famous Six Day war in Israel in 1967 helped set the stage for this to be fulfilled. Before the Six Day War, all the mountains of Israel, with the exception of a small strip of west Jerusalem, were in the hands of the Jordanian Arabs. Only since 1967 have the mountains of Israel been in Israel, thus setting the stage for the fulfillment of this prophecy.”</a:t>
            </a:r>
          </a:p>
        </p:txBody>
      </p:sp>
      <p:sp>
        <p:nvSpPr>
          <p:cNvPr id="26627" name="TextBox 2"/>
          <p:cNvSpPr txBox="1">
            <a:spLocks noChangeArrowheads="1"/>
          </p:cNvSpPr>
          <p:nvPr/>
        </p:nvSpPr>
        <p:spPr bwMode="auto">
          <a:xfrm>
            <a:off x="2133600" y="381000"/>
            <a:ext cx="8229599" cy="13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Mountains of Israel?</a:t>
            </a:r>
          </a:p>
          <a:p>
            <a:pPr algn="ctr" eaLnBrk="1" hangingPunct="1">
              <a:spcBef>
                <a:spcPct val="0"/>
              </a:spcBef>
              <a:buClrTx/>
              <a:buSzTx/>
              <a:buNone/>
            </a:pPr>
            <a:r>
              <a:rPr lang="en-US" sz="1800" dirty="0">
                <a:effectLst>
                  <a:outerShdw blurRad="38100" dist="38100" dir="2700000" algn="tl">
                    <a:srgbClr val="000000">
                      <a:alpha val="43137"/>
                    </a:srgbClr>
                  </a:outerShdw>
                </a:effectLst>
                <a:cs typeface="Calibri" panose="020F0502020204030204" pitchFamily="34" charset="0"/>
              </a:rPr>
              <a:t>Mark Hitchcock, </a:t>
            </a:r>
            <a:r>
              <a:rPr lang="en-US" sz="1800" i="1" dirty="0">
                <a:effectLst>
                  <a:outerShdw blurRad="38100" dist="38100" dir="2700000" algn="tl">
                    <a:srgbClr val="000000">
                      <a:alpha val="43137"/>
                    </a:srgbClr>
                  </a:outerShdw>
                </a:effectLst>
                <a:cs typeface="Calibri" panose="020F0502020204030204" pitchFamily="34" charset="0"/>
              </a:rPr>
              <a:t>The Amazing Claims of Bible Prophecy: What You Need to Know in These Uncertain Times</a:t>
            </a:r>
            <a:r>
              <a:rPr lang="en-US" sz="1800" dirty="0">
                <a:effectLst>
                  <a:outerShdw blurRad="38100" dist="38100" dir="2700000" algn="tl">
                    <a:srgbClr val="000000">
                      <a:alpha val="43137"/>
                    </a:srgbClr>
                  </a:outerShdw>
                </a:effectLst>
                <a:cs typeface="Calibri" panose="020F0502020204030204" pitchFamily="34" charset="0"/>
              </a:rPr>
              <a:t> (Harvest House: Eugene, OR, 2010), 211. </a:t>
            </a:r>
            <a:r>
              <a:rPr lang="en-US" altLang="en-US" sz="1800" dirty="0">
                <a:effectLst>
                  <a:outerShdw blurRad="38100" dist="38100" dir="2700000" algn="tl">
                    <a:srgbClr val="000000">
                      <a:alpha val="43137"/>
                    </a:srgbClr>
                  </a:outerShdw>
                </a:effectLst>
                <a:cs typeface="Calibri" panose="020F0502020204030204" pitchFamily="34" charset="0"/>
              </a:rPr>
              <a:t> </a:t>
            </a:r>
          </a:p>
        </p:txBody>
      </p:sp>
      <p:pic>
        <p:nvPicPr>
          <p:cNvPr id="5" name="Picture 4">
            <a:extLst>
              <a:ext uri="{FF2B5EF4-FFF2-40B4-BE49-F238E27FC236}">
                <a16:creationId xmlns:a16="http://schemas.microsoft.com/office/drawing/2014/main" id="{290DF509-3E6B-4883-B07D-2A762DAE8EC7}"/>
              </a:ext>
            </a:extLst>
          </p:cNvPr>
          <p:cNvPicPr>
            <a:picLocks noChangeAspect="1"/>
          </p:cNvPicPr>
          <p:nvPr/>
        </p:nvPicPr>
        <p:blipFill>
          <a:blip r:embed="rId2"/>
          <a:stretch>
            <a:fillRect/>
          </a:stretch>
        </p:blipFill>
        <p:spPr>
          <a:xfrm>
            <a:off x="606582" y="76200"/>
            <a:ext cx="1286692" cy="1097280"/>
          </a:xfrm>
          <a:prstGeom prst="rect">
            <a:avLst/>
          </a:prstGeom>
        </p:spPr>
      </p:pic>
    </p:spTree>
    <p:extLst>
      <p:ext uri="{BB962C8B-B14F-4D97-AF65-F5344CB8AC3E}">
        <p14:creationId xmlns:p14="http://schemas.microsoft.com/office/powerpoint/2010/main" val="163802266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6638F-E2E0-4A8C-A93C-0206B86F8027}"/>
              </a:ext>
            </a:extLst>
          </p:cNvPr>
          <p:cNvSpPr txBox="1">
            <a:spLocks/>
          </p:cNvSpPr>
          <p:nvPr/>
        </p:nvSpPr>
        <p:spPr>
          <a:xfrm>
            <a:off x="1828800" y="2971800"/>
            <a:ext cx="8534400" cy="9144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6000" kern="0" dirty="0">
                <a:effectLst>
                  <a:outerShdw blurRad="38100" dist="38100" dir="2700000" algn="tl">
                    <a:srgbClr val="000000">
                      <a:alpha val="43137"/>
                    </a:srgbClr>
                  </a:outerShdw>
                </a:effectLst>
                <a:ea typeface="Calibri" pitchFamily="34" charset="0"/>
                <a:cs typeface="Calibri" pitchFamily="34" charset="0"/>
              </a:rPr>
              <a:t>CONCLUSION</a:t>
            </a:r>
          </a:p>
        </p:txBody>
      </p:sp>
    </p:spTree>
    <p:extLst>
      <p:ext uri="{BB962C8B-B14F-4D97-AF65-F5344CB8AC3E}">
        <p14:creationId xmlns:p14="http://schemas.microsoft.com/office/powerpoint/2010/main" val="110618293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36</a:t>
            </a:r>
          </a:p>
        </p:txBody>
      </p:sp>
      <p:sp>
        <p:nvSpPr>
          <p:cNvPr id="3" name="Content Placeholder 2"/>
          <p:cNvSpPr>
            <a:spLocks noGrp="1"/>
          </p:cNvSpPr>
          <p:nvPr>
            <p:ph idx="1"/>
          </p:nvPr>
        </p:nvSpPr>
        <p:spPr>
          <a:xfrm>
            <a:off x="670894" y="1600200"/>
            <a:ext cx="7939706" cy="3124200"/>
          </a:xfrm>
        </p:spPr>
        <p:txBody>
          <a:bodyPr/>
          <a:lstStyle/>
          <a:p>
            <a:pPr marL="457200" indent="-457200">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 to prosper again (1-15)</a:t>
            </a:r>
            <a:endParaRPr lang="en-US" dirty="0">
              <a:effectLst>
                <a:outerShdw blurRad="38100" dist="38100" dir="2700000" algn="tl">
                  <a:srgbClr val="000000">
                    <a:alpha val="43137"/>
                  </a:srgbClr>
                </a:outerShdw>
              </a:effectLst>
              <a:latin typeface="Calibri" pitchFamily="34" charset="0"/>
              <a:cs typeface="Calibri" pitchFamily="34" charset="0"/>
            </a:endParaRPr>
          </a:p>
          <a:p>
            <a:pPr marL="457200" indent="-457200">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Israel’s sins inhibiting prosperity (16-21)  </a:t>
            </a:r>
          </a:p>
          <a:p>
            <a:pPr marL="457200" indent="-457200">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 to be restored: physically &amp; spiritually (22-38)</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CBA2212F-EED8-47A0-824D-522933D818C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1018068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a:t>
            </a:r>
            <a:r>
              <a:rPr lang="en-US" dirty="0">
                <a:effectLst>
                  <a:outerShdw blurRad="38100" dist="38100" dir="2700000" algn="tl">
                    <a:srgbClr val="000000">
                      <a:alpha val="43137"/>
                    </a:srgbClr>
                  </a:outerShdw>
                </a:effectLst>
                <a:cs typeface="Calibri" pitchFamily="34" charset="0"/>
              </a:rPr>
              <a:t>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Tribal land allotment (47‒48)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6" name="Title 1">
            <a:extLst>
              <a:ext uri="{FF2B5EF4-FFF2-40B4-BE49-F238E27FC236}">
                <a16:creationId xmlns:a16="http://schemas.microsoft.com/office/drawing/2014/main" id="{FA3B0FA7-EF52-4A87-A7C5-C703699E4065}"/>
              </a:ext>
            </a:extLst>
          </p:cNvPr>
          <p:cNvSpPr>
            <a:spLocks noGrp="1"/>
          </p:cNvSpPr>
          <p:nvPr>
            <p:ph type="title"/>
          </p:nvPr>
        </p:nvSpPr>
        <p:spPr>
          <a:xfrm>
            <a:off x="1828800" y="2286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7B1D3704-30AA-44CD-A359-C17FCF9873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3265508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800600"/>
          </a:xfrm>
        </p:spPr>
        <p:txBody>
          <a:bodyPr/>
          <a:lstStyle/>
          <a:p>
            <a:pPr marL="0" indent="0" algn="just">
              <a:spcBef>
                <a:spcPts val="0"/>
              </a:spcBef>
              <a:spcAft>
                <a:spcPts val="0"/>
              </a:spcAft>
              <a:buNone/>
            </a:pPr>
            <a:r>
              <a:rPr lang="en-US" sz="2700" dirty="0">
                <a:effectLst>
                  <a:outerShdw blurRad="38100" dist="38100" dir="2700000" algn="tl">
                    <a:srgbClr val="000000">
                      <a:alpha val="43137"/>
                    </a:srgbClr>
                  </a:outerShdw>
                </a:effectLst>
              </a:rPr>
              <a:t>“But where in the Land of Israel will the invading armies be destroyed? The exact location is revealed in Ezekiel 39:2 and 4a: ‘and I will turn you about, and will lead you on, and will cause you to come up from the uttermost parts of the north; and I will bring you upon the mountains of Israel…you shall fall upon the mountains of Israel.’ The phrase ‘the mountains of Israel’ refers to the central mountain range that makes up the backbone of the country. In the Hebrew Scriptures, these mountains were known as the Hill Country of Ephraim and the Hill Country of Judah. Some of the famous biblical cities that lie within these mountains include Dothan, Shechem, Samaria, Shiloh, Bethel, Ai, Ramah, Bethlehem, Hebron, </a:t>
            </a:r>
            <a:r>
              <a:rPr lang="en-US" sz="2700" dirty="0" err="1">
                <a:effectLst>
                  <a:outerShdw blurRad="38100" dist="38100" dir="2700000" algn="tl">
                    <a:srgbClr val="000000">
                      <a:alpha val="43137"/>
                    </a:srgbClr>
                  </a:outerShdw>
                </a:effectLst>
              </a:rPr>
              <a:t>Debir</a:t>
            </a:r>
            <a:r>
              <a:rPr lang="en-US" sz="2700" dirty="0">
                <a:effectLst>
                  <a:outerShdw blurRad="38100" dist="38100" dir="2700000" algn="tl">
                    <a:srgbClr val="000000">
                      <a:alpha val="43137"/>
                    </a:srgbClr>
                  </a:outerShdw>
                </a:effectLst>
              </a:rPr>
              <a:t>, and most importantly, Jerusalem, which seems to be the target of the invading army. However, from 1948 until the Six-Day War in 1967, these mountains were not in Israel, but in Jordan.</a:t>
            </a:r>
            <a:r>
              <a:rPr lang="en-US" altLang="en-US" sz="2700" dirty="0">
                <a:effectLst>
                  <a:outerShdw blurRad="38100" dist="38100" dir="2700000" algn="tl">
                    <a:srgbClr val="000000">
                      <a:alpha val="43137"/>
                    </a:srgbClr>
                  </a:outerShdw>
                </a:effectLst>
                <a:cs typeface="Calibri" panose="020F0502020204030204" pitchFamily="34" charset="0"/>
              </a:rPr>
              <a:t>”</a:t>
            </a:r>
            <a:endParaRPr lang="en-US" altLang="en-US" sz="27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2986088" y="219670"/>
            <a:ext cx="62198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MODERN STATE OF ISRAEL IN BIBLE PROPHECY</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Paper presented to the PTSG on 12-7-21, </a:t>
            </a:r>
            <a:r>
              <a:rPr lang="en-US" sz="1800" dirty="0" err="1">
                <a:effectLst>
                  <a:outerShdw blurRad="38100" dist="38100" dir="2700000" algn="tl">
                    <a:srgbClr val="000000"/>
                  </a:outerShdw>
                </a:effectLst>
                <a:latin typeface="Calibri" panose="020F0502020204030204" pitchFamily="34" charset="0"/>
                <a:ea typeface="Calibri" panose="020F0502020204030204" pitchFamily="34" charset="0"/>
                <a:cs typeface="+mn-cs"/>
              </a:rPr>
              <a:t>pps</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274981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800600"/>
          </a:xfrm>
        </p:spPr>
        <p:txBody>
          <a:bodyPr/>
          <a:lstStyle/>
          <a:p>
            <a:pPr marL="0" indent="0" algn="just">
              <a:spcBef>
                <a:spcPts val="0"/>
              </a:spcBef>
              <a:spcAft>
                <a:spcPts val="0"/>
              </a:spcAft>
              <a:buNone/>
            </a:pPr>
            <a:r>
              <a:rPr lang="en-US" sz="2700" dirty="0">
                <a:effectLst>
                  <a:outerShdw blurRad="38100" dist="38100" dir="2700000" algn="tl">
                    <a:srgbClr val="000000">
                      <a:alpha val="43137"/>
                    </a:srgbClr>
                  </a:outerShdw>
                </a:effectLst>
              </a:rPr>
              <a:t>“They are now referred to politically as the West Bank. In 1948, Jordanian forces took over these mountains and annexed them as part of Jordan. All Israel had was a small corridor leading west to Jerusalem. The border between Israel and Jordan ran down the foot of these mountains, then cut into the mountains, dividing Jerusalem in two, and then went out again and continued along the foot of these mountains. Israel had maybe five percent or less of the mountains, while the rest belonged to Jordan. Only since 1967 have the mountains of Israel been in Israel. Besides the Temple compound falling into Jewish hands, another by-product of the Six-Day War was that these mountains also fell under Israeli sovereignty. Therefore, not only could this prophecy not have been fulfilled before 1948, but it could also not have been fulfilled before 1967.</a:t>
            </a:r>
            <a:r>
              <a:rPr lang="en-US" altLang="en-US" sz="2700" dirty="0">
                <a:effectLst>
                  <a:outerShdw blurRad="38100" dist="38100" dir="2700000" algn="tl">
                    <a:srgbClr val="000000">
                      <a:alpha val="43137"/>
                    </a:srgbClr>
                  </a:outerShdw>
                </a:effectLst>
                <a:cs typeface="Calibri" panose="020F0502020204030204" pitchFamily="34" charset="0"/>
              </a:rPr>
              <a:t>”</a:t>
            </a:r>
            <a:endParaRPr lang="en-US" altLang="en-US" sz="27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MODERN STATE OF ISRAEL IN BIBLE PROPHECY</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Paper presented to the PTSG on 12-7-21, </a:t>
            </a:r>
            <a:r>
              <a:rPr lang="en-US" sz="1800" dirty="0" err="1">
                <a:effectLst>
                  <a:outerShdw blurRad="38100" dist="38100" dir="2700000" algn="tl">
                    <a:srgbClr val="000000"/>
                  </a:outerShdw>
                </a:effectLst>
                <a:latin typeface="Calibri" panose="020F0502020204030204" pitchFamily="34" charset="0"/>
                <a:ea typeface="Calibri" panose="020F0502020204030204" pitchFamily="34" charset="0"/>
                <a:cs typeface="+mn-cs"/>
              </a:rPr>
              <a:t>pps</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257403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854663"/>
            <a:ext cx="10972800" cy="2945937"/>
          </a:xfrm>
        </p:spPr>
        <p:txBody>
          <a:bodyPr/>
          <a:lstStyle/>
          <a:p>
            <a:pPr marL="0" indent="0" algn="just">
              <a:spcBef>
                <a:spcPts val="0"/>
              </a:spcBef>
              <a:spcAft>
                <a:spcPts val="0"/>
              </a:spcAft>
              <a:buNone/>
            </a:pPr>
            <a:r>
              <a:rPr lang="en-US" sz="2800" dirty="0">
                <a:effectLst>
                  <a:outerShdw blurRad="38100" dist="38100" dir="2700000" algn="tl">
                    <a:srgbClr val="000000">
                      <a:alpha val="43137"/>
                    </a:srgbClr>
                  </a:outerShdw>
                </a:effectLst>
              </a:rPr>
              <a:t>“The mountains of Israel (the West Bank) are yet to have a very important and relevant role in Bible prophecy. As for the present State of Israel, they became part of Israel in 1967. This is yet another way the modern Jewish State fits within Bible prophecy.</a:t>
            </a:r>
            <a:r>
              <a:rPr lang="en-US" altLang="en-US" sz="2800" dirty="0">
                <a:effectLst>
                  <a:outerShdw blurRad="38100" dist="38100" dir="2700000" algn="tl">
                    <a:srgbClr val="000000">
                      <a:alpha val="43137"/>
                    </a:srgbClr>
                  </a:outerShdw>
                </a:effectLst>
                <a:cs typeface="Calibri" panose="020F0502020204030204" pitchFamily="34" charset="0"/>
              </a:rPr>
              <a:t>”</a:t>
            </a:r>
            <a:endParaRPr lang="en-US" altLang="en-US" sz="28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MODERN STATE OF ISRAEL IN BIBLE PROPHECY</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Paper presented to the PTSG on 12-7-21,</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a:t>
            </a:r>
            <a:r>
              <a:rPr lang="en-US" sz="1800" dirty="0" err="1">
                <a:effectLst>
                  <a:outerShdw blurRad="38100" dist="38100" dir="2700000" algn="tl">
                    <a:srgbClr val="000000"/>
                  </a:outerShdw>
                </a:effectLst>
                <a:latin typeface="Calibri" panose="020F0502020204030204" pitchFamily="34" charset="0"/>
                <a:ea typeface="Calibri" panose="020F0502020204030204" pitchFamily="34" charset="0"/>
                <a:cs typeface="+mn-cs"/>
              </a:rPr>
              <a:t>pps</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67928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823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9513</TotalTime>
  <Words>3056</Words>
  <Application>Microsoft Office PowerPoint</Application>
  <PresentationFormat>Widescreen</PresentationFormat>
  <Paragraphs>234</Paragraphs>
  <Slides>62</Slides>
  <Notes>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62</vt:i4>
      </vt:variant>
    </vt:vector>
  </HeadingPairs>
  <TitlesOfParts>
    <vt:vector size="68" baseType="lpstr">
      <vt:lpstr>Arial</vt:lpstr>
      <vt:lpstr>Calibri</vt:lpstr>
      <vt:lpstr>Times New Roman</vt:lpstr>
      <vt:lpstr>Wingdings</vt:lpstr>
      <vt:lpstr>Azure</vt:lpstr>
      <vt:lpstr>1_Azure</vt:lpstr>
      <vt:lpstr>Ezekiel 36‒39 The Middle East Meltdown 2022</vt:lpstr>
      <vt:lpstr>Ezekiel 33‒48</vt:lpstr>
      <vt:lpstr>Ezekiel 36</vt:lpstr>
      <vt:lpstr>Ezekiel 36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Ezekiel 33‒48</vt:lpstr>
      <vt:lpstr>PowerPoint Presentation</vt:lpstr>
      <vt:lpstr>Source: Charles Dyer, Notes on Ezekiel</vt:lpstr>
      <vt:lpstr>PowerPoint Presentation</vt:lpstr>
      <vt:lpstr>PowerPoint Presentation</vt:lpstr>
      <vt:lpstr>PowerPoint Presentation</vt:lpstr>
      <vt:lpstr>Ezekiel 36</vt:lpstr>
      <vt:lpstr>Six Parts of a Suzerain-Vassal Treaty in Deuteronomy</vt:lpstr>
      <vt:lpstr>Six Parts of a Suzerain-Vassal Treaty in Deuteronomy</vt:lpstr>
      <vt:lpstr>PowerPoint Presentation</vt:lpstr>
      <vt:lpstr>Israel's Judgments</vt:lpstr>
      <vt:lpstr>Israel's Judgments</vt:lpstr>
      <vt:lpstr>PowerPoint Presentation</vt:lpstr>
      <vt:lpstr>PowerPoint Presentation</vt:lpstr>
      <vt:lpstr>Ezekiel 36</vt:lpstr>
      <vt:lpstr>PowerPoint Presentation</vt:lpstr>
      <vt:lpstr>PowerPoint Presentation</vt:lpstr>
      <vt:lpstr>PowerPoint Presentation</vt:lpstr>
      <vt:lpstr>PowerPoint Presentation</vt:lpstr>
      <vt:lpstr>PowerPoint Presentation</vt:lpstr>
      <vt:lpstr>Dispensational Theology is a System of Theology</vt:lpstr>
      <vt:lpstr>Doxological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Six Parts of a Suzerain-Vassal Treaty in Deuteronomy</vt:lpstr>
      <vt:lpstr>PowerPoint Presentation</vt:lpstr>
      <vt:lpstr>PowerPoint Presentation</vt:lpstr>
      <vt:lpstr>PowerPoint Presentation</vt:lpstr>
      <vt:lpstr>PowerPoint Presentation</vt:lpstr>
      <vt:lpstr>PowerPoint Presentation</vt:lpstr>
      <vt:lpstr>PowerPoint Presentation</vt:lpstr>
      <vt:lpstr>Divine Judgments  (3:14-19)</vt:lpstr>
      <vt:lpstr>Serpent  (3:14-15)</vt:lpstr>
      <vt:lpstr>Woman  (3:16)</vt:lpstr>
      <vt:lpstr>Man  (3:17-19)</vt:lpstr>
      <vt:lpstr>PowerPoint Presentation</vt:lpstr>
      <vt:lpstr>PowerPoint Presentation</vt:lpstr>
      <vt:lpstr>PowerPoint Presentation</vt:lpstr>
      <vt:lpstr>PowerPoint Presentation</vt:lpstr>
      <vt:lpstr>PowerPoint Presentation</vt:lpstr>
      <vt:lpstr>Ezekiel 36</vt:lpstr>
      <vt:lpstr>Ezekiel 33‒48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East Meltdown 002 - Ezek 36</dc:title>
  <dc:subject>Ezek 36-39</dc:subject>
  <dc:creator>A. Woods</dc:creator>
  <dc:description>Modified by Jim McGowan</dc:description>
  <cp:lastModifiedBy>Jim McGowan</cp:lastModifiedBy>
  <cp:revision>1079</cp:revision>
  <cp:lastPrinted>2022-01-09T14:17:21Z</cp:lastPrinted>
  <dcterms:created xsi:type="dcterms:W3CDTF">2009-03-17T12:21:13Z</dcterms:created>
  <dcterms:modified xsi:type="dcterms:W3CDTF">2022-01-09T14:17:34Z</dcterms:modified>
</cp:coreProperties>
</file>