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1"/>
  </p:notesMasterIdLst>
  <p:handoutMasterIdLst>
    <p:handoutMasterId r:id="rId112"/>
  </p:handoutMasterIdLst>
  <p:sldIdLst>
    <p:sldId id="2094" r:id="rId2"/>
    <p:sldId id="2064" r:id="rId3"/>
    <p:sldId id="1984" r:id="rId4"/>
    <p:sldId id="7886" r:id="rId5"/>
    <p:sldId id="7802" r:id="rId6"/>
    <p:sldId id="1985" r:id="rId7"/>
    <p:sldId id="2039" r:id="rId8"/>
    <p:sldId id="7909" r:id="rId9"/>
    <p:sldId id="8024" r:id="rId10"/>
    <p:sldId id="8142" r:id="rId11"/>
    <p:sldId id="8143" r:id="rId12"/>
    <p:sldId id="8145" r:id="rId13"/>
    <p:sldId id="8144" r:id="rId14"/>
    <p:sldId id="8216" r:id="rId15"/>
    <p:sldId id="8177" r:id="rId16"/>
    <p:sldId id="8217" r:id="rId17"/>
    <p:sldId id="8220" r:id="rId18"/>
    <p:sldId id="8218" r:id="rId19"/>
    <p:sldId id="8221" r:id="rId20"/>
    <p:sldId id="8219" r:id="rId21"/>
    <p:sldId id="8235" r:id="rId22"/>
    <p:sldId id="8223" r:id="rId23"/>
    <p:sldId id="2055" r:id="rId24"/>
    <p:sldId id="7561" r:id="rId25"/>
    <p:sldId id="8188" r:id="rId26"/>
    <p:sldId id="8187" r:id="rId27"/>
    <p:sldId id="8189" r:id="rId28"/>
    <p:sldId id="8239" r:id="rId29"/>
    <p:sldId id="8224" r:id="rId30"/>
    <p:sldId id="2241" r:id="rId31"/>
    <p:sldId id="8324" r:id="rId32"/>
    <p:sldId id="2244" r:id="rId33"/>
    <p:sldId id="8196" r:id="rId34"/>
    <p:sldId id="2070" r:id="rId35"/>
    <p:sldId id="8191" r:id="rId36"/>
    <p:sldId id="8192" r:id="rId37"/>
    <p:sldId id="2270" r:id="rId38"/>
    <p:sldId id="2230" r:id="rId39"/>
    <p:sldId id="2276" r:id="rId40"/>
    <p:sldId id="8227" r:id="rId41"/>
    <p:sldId id="8225" r:id="rId42"/>
    <p:sldId id="2272" r:id="rId43"/>
    <p:sldId id="2283" r:id="rId44"/>
    <p:sldId id="8197" r:id="rId45"/>
    <p:sldId id="8198" r:id="rId46"/>
    <p:sldId id="8199" r:id="rId47"/>
    <p:sldId id="8202" r:id="rId48"/>
    <p:sldId id="8200" r:id="rId49"/>
    <p:sldId id="8240" r:id="rId50"/>
    <p:sldId id="8241" r:id="rId51"/>
    <p:sldId id="8242" r:id="rId52"/>
    <p:sldId id="8290" r:id="rId53"/>
    <p:sldId id="8244" r:id="rId54"/>
    <p:sldId id="8245" r:id="rId55"/>
    <p:sldId id="8249" r:id="rId56"/>
    <p:sldId id="8292" r:id="rId57"/>
    <p:sldId id="2313" r:id="rId58"/>
    <p:sldId id="3264" r:id="rId59"/>
    <p:sldId id="8293" r:id="rId60"/>
    <p:sldId id="8281" r:id="rId61"/>
    <p:sldId id="8282" r:id="rId62"/>
    <p:sldId id="2874" r:id="rId63"/>
    <p:sldId id="8294" r:id="rId64"/>
    <p:sldId id="8283" r:id="rId65"/>
    <p:sldId id="5760" r:id="rId66"/>
    <p:sldId id="5480" r:id="rId67"/>
    <p:sldId id="8295" r:id="rId68"/>
    <p:sldId id="8296" r:id="rId69"/>
    <p:sldId id="8297" r:id="rId70"/>
    <p:sldId id="7918" r:id="rId71"/>
    <p:sldId id="8284" r:id="rId72"/>
    <p:sldId id="8298" r:id="rId73"/>
    <p:sldId id="8313" r:id="rId74"/>
    <p:sldId id="8285" r:id="rId75"/>
    <p:sldId id="8300" r:id="rId76"/>
    <p:sldId id="8286" r:id="rId77"/>
    <p:sldId id="8301" r:id="rId78"/>
    <p:sldId id="8246" r:id="rId79"/>
    <p:sldId id="8260" r:id="rId80"/>
    <p:sldId id="8302" r:id="rId81"/>
    <p:sldId id="1232" r:id="rId82"/>
    <p:sldId id="8303" r:id="rId83"/>
    <p:sldId id="7977" r:id="rId84"/>
    <p:sldId id="7989" r:id="rId85"/>
    <p:sldId id="8304" r:id="rId86"/>
    <p:sldId id="8305" r:id="rId87"/>
    <p:sldId id="8306" r:id="rId88"/>
    <p:sldId id="8307" r:id="rId89"/>
    <p:sldId id="8269" r:id="rId90"/>
    <p:sldId id="8314" r:id="rId91"/>
    <p:sldId id="8315" r:id="rId92"/>
    <p:sldId id="8316" r:id="rId93"/>
    <p:sldId id="8317" r:id="rId94"/>
    <p:sldId id="8318" r:id="rId95"/>
    <p:sldId id="8319" r:id="rId96"/>
    <p:sldId id="8287" r:id="rId97"/>
    <p:sldId id="8321" r:id="rId98"/>
    <p:sldId id="8308" r:id="rId99"/>
    <p:sldId id="8309" r:id="rId100"/>
    <p:sldId id="8289" r:id="rId101"/>
    <p:sldId id="8288" r:id="rId102"/>
    <p:sldId id="8247" r:id="rId103"/>
    <p:sldId id="8277" r:id="rId104"/>
    <p:sldId id="8310" r:id="rId105"/>
    <p:sldId id="8322" r:id="rId106"/>
    <p:sldId id="8323" r:id="rId107"/>
    <p:sldId id="7974" r:id="rId108"/>
    <p:sldId id="8248" r:id="rId109"/>
    <p:sldId id="7975" r:id="rId110"/>
  </p:sldIdLst>
  <p:sldSz cx="12192000" cy="6858000"/>
  <p:notesSz cx="7315200" cy="9601200"/>
  <p:custDataLst>
    <p:tags r:id="rId11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FF99FF"/>
    <a:srgbClr val="FF00FF"/>
    <a:srgbClr val="00CCFF"/>
    <a:srgbClr val="000066"/>
    <a:srgbClr val="4D4D4D"/>
    <a:srgbClr val="0000CC"/>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FED86C-58BA-449E-BA7A-A421569B8389}" v="3" dt="2022-01-02T18:26:51.54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varScale="1">
        <p:scale>
          <a:sx n="61" d="100"/>
          <a:sy n="61" d="100"/>
        </p:scale>
        <p:origin x="7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3435"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gs" Target="tags/tag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commentAuthors" Target="commentAuthors.xml"/><Relationship Id="rId119"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FFED86C-58BA-449E-BA7A-A421569B8389}"/>
    <pc:docChg chg="undo custSel addSld modSld sldOrd">
      <pc:chgData name="Jim McGowan" userId="e2c7446dd3aca506" providerId="LiveId" clId="{3FFED86C-58BA-449E-BA7A-A421569B8389}" dt="2022-01-02T18:31:14.607" v="76" actId="6549"/>
      <pc:docMkLst>
        <pc:docMk/>
      </pc:docMkLst>
      <pc:sldChg chg="modSp mod">
        <pc:chgData name="Jim McGowan" userId="e2c7446dd3aca506" providerId="LiveId" clId="{3FFED86C-58BA-449E-BA7A-A421569B8389}" dt="2022-01-02T18:31:14.607" v="76" actId="6549"/>
        <pc:sldMkLst>
          <pc:docMk/>
          <pc:sldMk cId="3455725672" sldId="326"/>
        </pc:sldMkLst>
        <pc:spChg chg="mod">
          <ac:chgData name="Jim McGowan" userId="e2c7446dd3aca506" providerId="LiveId" clId="{3FFED86C-58BA-449E-BA7A-A421569B8389}" dt="2022-01-02T18:31:14.607" v="76" actId="6549"/>
          <ac:spMkLst>
            <pc:docMk/>
            <pc:sldMk cId="3455725672" sldId="326"/>
            <ac:spMk id="145413" creationId="{00000000-0000-0000-0000-000000000000}"/>
          </ac:spMkLst>
        </pc:spChg>
      </pc:sldChg>
      <pc:sldChg chg="modSp mod">
        <pc:chgData name="Jim McGowan" userId="e2c7446dd3aca506" providerId="LiveId" clId="{3FFED86C-58BA-449E-BA7A-A421569B8389}" dt="2022-01-02T18:22:09.856" v="15" actId="1036"/>
        <pc:sldMkLst>
          <pc:docMk/>
          <pc:sldMk cId="0" sldId="730"/>
        </pc:sldMkLst>
        <pc:picChg chg="mod">
          <ac:chgData name="Jim McGowan" userId="e2c7446dd3aca506" providerId="LiveId" clId="{3FFED86C-58BA-449E-BA7A-A421569B8389}" dt="2022-01-02T18:22:09.856" v="15" actId="1036"/>
          <ac:picMkLst>
            <pc:docMk/>
            <pc:sldMk cId="0" sldId="730"/>
            <ac:picMk id="2" creationId="{6E0FB452-6B13-4723-9A47-1587F8BFE61C}"/>
          </ac:picMkLst>
        </pc:picChg>
      </pc:sldChg>
      <pc:sldChg chg="modSp mod">
        <pc:chgData name="Jim McGowan" userId="e2c7446dd3aca506" providerId="LiveId" clId="{3FFED86C-58BA-449E-BA7A-A421569B8389}" dt="2022-01-02T17:52:07.894" v="5" actId="255"/>
        <pc:sldMkLst>
          <pc:docMk/>
          <pc:sldMk cId="3061099433" sldId="2174"/>
        </pc:sldMkLst>
        <pc:graphicFrameChg chg="modGraphic">
          <ac:chgData name="Jim McGowan" userId="e2c7446dd3aca506" providerId="LiveId" clId="{3FFED86C-58BA-449E-BA7A-A421569B8389}" dt="2022-01-02T17:52:07.894" v="5" actId="255"/>
          <ac:graphicFrameMkLst>
            <pc:docMk/>
            <pc:sldMk cId="3061099433" sldId="2174"/>
            <ac:graphicFrameMk id="4" creationId="{00000000-0000-0000-0000-000000000000}"/>
          </ac:graphicFrameMkLst>
        </pc:graphicFrameChg>
      </pc:sldChg>
      <pc:sldChg chg="modSp mod">
        <pc:chgData name="Jim McGowan" userId="e2c7446dd3aca506" providerId="LiveId" clId="{3FFED86C-58BA-449E-BA7A-A421569B8389}" dt="2022-01-02T17:53:46.157" v="10" actId="14734"/>
        <pc:sldMkLst>
          <pc:docMk/>
          <pc:sldMk cId="3632548727" sldId="2175"/>
        </pc:sldMkLst>
        <pc:graphicFrameChg chg="mod modGraphic">
          <ac:chgData name="Jim McGowan" userId="e2c7446dd3aca506" providerId="LiveId" clId="{3FFED86C-58BA-449E-BA7A-A421569B8389}" dt="2022-01-02T17:53:46.157" v="10" actId="14734"/>
          <ac:graphicFrameMkLst>
            <pc:docMk/>
            <pc:sldMk cId="3632548727" sldId="2175"/>
            <ac:graphicFrameMk id="4" creationId="{00000000-0000-0000-0000-000000000000}"/>
          </ac:graphicFrameMkLst>
        </pc:graphicFrameChg>
      </pc:sldChg>
      <pc:sldChg chg="modSp mod">
        <pc:chgData name="Jim McGowan" userId="e2c7446dd3aca506" providerId="LiveId" clId="{3FFED86C-58BA-449E-BA7A-A421569B8389}" dt="2022-01-02T17:54:33.875" v="11" actId="20577"/>
        <pc:sldMkLst>
          <pc:docMk/>
          <pc:sldMk cId="991737052" sldId="8186"/>
        </pc:sldMkLst>
        <pc:spChg chg="mod">
          <ac:chgData name="Jim McGowan" userId="e2c7446dd3aca506" providerId="LiveId" clId="{3FFED86C-58BA-449E-BA7A-A421569B8389}" dt="2022-01-02T17:54:33.875" v="11" actId="20577"/>
          <ac:spMkLst>
            <pc:docMk/>
            <pc:sldMk cId="991737052" sldId="8186"/>
            <ac:spMk id="2" creationId="{7A9EACE1-2347-4090-8A15-E130D974ACBC}"/>
          </ac:spMkLst>
        </pc:spChg>
      </pc:sldChg>
      <pc:sldChg chg="modSp mod">
        <pc:chgData name="Jim McGowan" userId="e2c7446dd3aca506" providerId="LiveId" clId="{3FFED86C-58BA-449E-BA7A-A421569B8389}" dt="2022-01-02T18:31:03.051" v="64"/>
        <pc:sldMkLst>
          <pc:docMk/>
          <pc:sldMk cId="2025276753" sldId="8238"/>
        </pc:sldMkLst>
        <pc:spChg chg="mod">
          <ac:chgData name="Jim McGowan" userId="e2c7446dd3aca506" providerId="LiveId" clId="{3FFED86C-58BA-449E-BA7A-A421569B8389}" dt="2022-01-02T18:31:03.051" v="64"/>
          <ac:spMkLst>
            <pc:docMk/>
            <pc:sldMk cId="2025276753" sldId="8238"/>
            <ac:spMk id="145413" creationId="{00000000-0000-0000-0000-000000000000}"/>
          </ac:spMkLst>
        </pc:spChg>
      </pc:sldChg>
      <pc:sldChg chg="addSp modSp new mod ord">
        <pc:chgData name="Jim McGowan" userId="e2c7446dd3aca506" providerId="LiveId" clId="{3FFED86C-58BA-449E-BA7A-A421569B8389}" dt="2022-01-02T18:28:03.460" v="38"/>
        <pc:sldMkLst>
          <pc:docMk/>
          <pc:sldMk cId="1141446" sldId="8243"/>
        </pc:sldMkLst>
        <pc:spChg chg="add mod">
          <ac:chgData name="Jim McGowan" userId="e2c7446dd3aca506" providerId="LiveId" clId="{3FFED86C-58BA-449E-BA7A-A421569B8389}" dt="2022-01-02T18:27:33.334" v="32" actId="255"/>
          <ac:spMkLst>
            <pc:docMk/>
            <pc:sldMk cId="1141446" sldId="8243"/>
            <ac:spMk id="2" creationId="{E32604AF-1CEE-44B8-912D-27417726C4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065 - 15v18b-21 </a:t>
            </a:r>
          </a:p>
          <a:p>
            <a:pPr>
              <a:defRPr/>
            </a:pPr>
            <a:r>
              <a:rPr lang="en-US" sz="1600" dirty="0"/>
              <a:t>01-09-2022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1/8/2022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839331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96</a:t>
            </a:fld>
            <a:endParaRPr lang="en-US" altLang="en-US" dirty="0"/>
          </a:p>
        </p:txBody>
      </p:sp>
    </p:spTree>
    <p:extLst>
      <p:ext uri="{BB962C8B-B14F-4D97-AF65-F5344CB8AC3E}">
        <p14:creationId xmlns:p14="http://schemas.microsoft.com/office/powerpoint/2010/main" val="131285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109</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27</a:t>
            </a:fld>
            <a:endParaRPr lang="en-US" altLang="en-US" dirty="0"/>
          </a:p>
        </p:txBody>
      </p:sp>
    </p:spTree>
    <p:extLst>
      <p:ext uri="{BB962C8B-B14F-4D97-AF65-F5344CB8AC3E}">
        <p14:creationId xmlns:p14="http://schemas.microsoft.com/office/powerpoint/2010/main" val="19059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926036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60</a:t>
            </a:fld>
            <a:endParaRPr lang="en-US" altLang="en-US" dirty="0"/>
          </a:p>
        </p:txBody>
      </p:sp>
    </p:spTree>
    <p:extLst>
      <p:ext uri="{BB962C8B-B14F-4D97-AF65-F5344CB8AC3E}">
        <p14:creationId xmlns:p14="http://schemas.microsoft.com/office/powerpoint/2010/main" val="4265003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61</a:t>
            </a:fld>
            <a:endParaRPr lang="en-US" altLang="en-US" dirty="0"/>
          </a:p>
        </p:txBody>
      </p:sp>
    </p:spTree>
    <p:extLst>
      <p:ext uri="{BB962C8B-B14F-4D97-AF65-F5344CB8AC3E}">
        <p14:creationId xmlns:p14="http://schemas.microsoft.com/office/powerpoint/2010/main" val="2809411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64</a:t>
            </a:fld>
            <a:endParaRPr lang="en-US" altLang="en-US" dirty="0"/>
          </a:p>
        </p:txBody>
      </p:sp>
    </p:spTree>
    <p:extLst>
      <p:ext uri="{BB962C8B-B14F-4D97-AF65-F5344CB8AC3E}">
        <p14:creationId xmlns:p14="http://schemas.microsoft.com/office/powerpoint/2010/main" val="103792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71</a:t>
            </a:fld>
            <a:endParaRPr lang="en-US" altLang="en-US" dirty="0"/>
          </a:p>
        </p:txBody>
      </p:sp>
    </p:spTree>
    <p:extLst>
      <p:ext uri="{BB962C8B-B14F-4D97-AF65-F5344CB8AC3E}">
        <p14:creationId xmlns:p14="http://schemas.microsoft.com/office/powerpoint/2010/main" val="3190939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74</a:t>
            </a:fld>
            <a:endParaRPr lang="en-US" altLang="en-US" dirty="0"/>
          </a:p>
        </p:txBody>
      </p:sp>
    </p:spTree>
    <p:extLst>
      <p:ext uri="{BB962C8B-B14F-4D97-AF65-F5344CB8AC3E}">
        <p14:creationId xmlns:p14="http://schemas.microsoft.com/office/powerpoint/2010/main" val="218707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140122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1/8/2022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86170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20" r:id="rId14"/>
    <p:sldLayoutId id="2147488921"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18.png"/></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18.png"/></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43616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629400" y="2543175"/>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61482568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5A11-A1DF-49A2-8CF4-9BF982D1ED56}"/>
              </a:ext>
            </a:extLst>
          </p:cNvPr>
          <p:cNvPicPr>
            <a:picLocks noChangeAspect="1"/>
          </p:cNvPicPr>
          <p:nvPr/>
        </p:nvPicPr>
        <p:blipFill>
          <a:blip r:embed="rId2"/>
          <a:stretch>
            <a:fillRect/>
          </a:stretch>
        </p:blipFill>
        <p:spPr>
          <a:xfrm>
            <a:off x="3653162" y="137160"/>
            <a:ext cx="488567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2247BE60-1F06-4AF3-8A03-DFC9D58FFC23}"/>
              </a:ext>
            </a:extLst>
          </p:cNvPr>
          <p:cNvSpPr>
            <a:spLocks noChangeArrowheads="1"/>
          </p:cNvSpPr>
          <p:nvPr/>
        </p:nvSpPr>
        <p:spPr bwMode="auto">
          <a:xfrm>
            <a:off x="5410200" y="4114800"/>
            <a:ext cx="990600" cy="762000"/>
          </a:xfrm>
          <a:prstGeom prst="ellipse">
            <a:avLst/>
          </a:prstGeom>
          <a:solidFill>
            <a:schemeClr val="tx1"/>
          </a:solidFill>
          <a:ln w="3810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00" dirty="0">
                <a:solidFill>
                  <a:schemeClr val="bg2"/>
                </a:solidFill>
                <a:latin typeface="Calibri" panose="020F0502020204030204" pitchFamily="34" charset="0"/>
                <a:cs typeface="Calibri" panose="020F0502020204030204" pitchFamily="34" charset="0"/>
              </a:rPr>
              <a:t>Negev</a:t>
            </a:r>
          </a:p>
        </p:txBody>
      </p:sp>
    </p:spTree>
    <p:extLst>
      <p:ext uri="{BB962C8B-B14F-4D97-AF65-F5344CB8AC3E}">
        <p14:creationId xmlns:p14="http://schemas.microsoft.com/office/powerpoint/2010/main" val="331071131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16:1</a:t>
            </a:r>
            <a:r>
              <a:rPr lang="en-US" sz="3600" dirty="0">
                <a:effectLst>
                  <a:outerShdw blurRad="38100" dist="38100" dir="2700000" algn="tl">
                    <a:srgbClr val="000000">
                      <a:alpha val="43137"/>
                    </a:srgbClr>
                  </a:outerShdw>
                </a:effectLst>
                <a:cs typeface="Calibri" panose="020F0502020204030204" pitchFamily="34" charset="0"/>
              </a:rPr>
              <a:t>‒16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Sarai and Hagar</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Sarai &amp; Hagar (16:1-6)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Angel of the Lord &amp; Hagar (16:7-14)</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Birth (16:15-16)</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05829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1981200"/>
            <a:ext cx="5205983" cy="28956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Birth of a son (15a)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Name: Ishmael (15b)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age (16)</a:t>
            </a:r>
            <a:endParaRPr lang="en-US" sz="24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Ishmael’s Birth</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16:15-16</a:t>
            </a:r>
          </a:p>
        </p:txBody>
      </p:sp>
    </p:spTree>
    <p:extLst>
      <p:ext uri="{BB962C8B-B14F-4D97-AF65-F5344CB8AC3E}">
        <p14:creationId xmlns:p14="http://schemas.microsoft.com/office/powerpoint/2010/main" val="3684182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1981200"/>
            <a:ext cx="5205983" cy="28956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Birth of a son (15a)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Name: Ishmael (15b)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age (16)</a:t>
            </a:r>
            <a:endParaRPr lang="en-US" sz="24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F9ECC0FA-48C9-4B74-A465-6286C5D978E5}"/>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Ishmael’s Birth</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16:15-16</a:t>
            </a:r>
          </a:p>
        </p:txBody>
      </p:sp>
    </p:spTree>
    <p:extLst>
      <p:ext uri="{BB962C8B-B14F-4D97-AF65-F5344CB8AC3E}">
        <p14:creationId xmlns:p14="http://schemas.microsoft.com/office/powerpoint/2010/main" val="435310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1981200"/>
            <a:ext cx="5205983" cy="28956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Birth of a son (15a)</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Name: Ishmael (15b)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age (16)</a:t>
            </a:r>
            <a:endParaRPr lang="en-US" sz="24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F9ECC0FA-48C9-4B74-A465-6286C5D978E5}"/>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Ishmael’s Birth</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16:15-16</a:t>
            </a:r>
          </a:p>
        </p:txBody>
      </p:sp>
    </p:spTree>
    <p:extLst>
      <p:ext uri="{BB962C8B-B14F-4D97-AF65-F5344CB8AC3E}">
        <p14:creationId xmlns:p14="http://schemas.microsoft.com/office/powerpoint/2010/main" val="133746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1981200"/>
            <a:ext cx="5205983" cy="28956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Birth of a son (15a)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Name: Ishmael (15b)</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Abram’s age (16)</a:t>
            </a:r>
          </a:p>
        </p:txBody>
      </p:sp>
      <p:pic>
        <p:nvPicPr>
          <p:cNvPr id="6" name="Picture 5">
            <a:extLst>
              <a:ext uri="{FF2B5EF4-FFF2-40B4-BE49-F238E27FC236}">
                <a16:creationId xmlns:a16="http://schemas.microsoft.com/office/drawing/2014/main" id="{AE2B4097-1AAA-43CD-B2FF-8B01805EC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
        <p:nvSpPr>
          <p:cNvPr id="7" name="Rectangle 2">
            <a:extLst>
              <a:ext uri="{FF2B5EF4-FFF2-40B4-BE49-F238E27FC236}">
                <a16:creationId xmlns:a16="http://schemas.microsoft.com/office/drawing/2014/main" id="{F9ECC0FA-48C9-4B74-A465-6286C5D978E5}"/>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cs typeface="Calibri" panose="020F0502020204030204" pitchFamily="34" charset="0"/>
              </a:rPr>
              <a:t>Ishmael’s Birth</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16:15-16</a:t>
            </a:r>
          </a:p>
        </p:txBody>
      </p:sp>
    </p:spTree>
    <p:extLst>
      <p:ext uri="{BB962C8B-B14F-4D97-AF65-F5344CB8AC3E}">
        <p14:creationId xmlns:p14="http://schemas.microsoft.com/office/powerpoint/2010/main" val="1204870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761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16:1</a:t>
            </a:r>
            <a:r>
              <a:rPr lang="en-US" sz="3600" dirty="0">
                <a:effectLst>
                  <a:outerShdw blurRad="38100" dist="38100" dir="2700000" algn="tl">
                    <a:srgbClr val="000000">
                      <a:alpha val="43137"/>
                    </a:srgbClr>
                  </a:outerShdw>
                </a:effectLst>
                <a:cs typeface="Calibri" panose="020F0502020204030204" pitchFamily="34" charset="0"/>
              </a:rPr>
              <a:t>‒16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Sarai and Hagar</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Sarai &amp; Hagar (16:1-6)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Angel of the Lord &amp; Hagar (16:7-14)</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Birth (16:15-16)</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55873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0006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Seed Promise Clarified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15:1-6</a:t>
            </a:r>
          </a:p>
        </p:txBody>
      </p:sp>
      <p:sp>
        <p:nvSpPr>
          <p:cNvPr id="161795" name="Rectangle 3"/>
          <p:cNvSpPr>
            <a:spLocks noGrp="1" noChangeArrowheads="1"/>
          </p:cNvSpPr>
          <p:nvPr>
            <p:ph type="body" idx="1"/>
          </p:nvPr>
        </p:nvSpPr>
        <p:spPr>
          <a:xfrm>
            <a:off x="1066800" y="1792014"/>
            <a:ext cx="6096000"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misunderstanding (2-3)</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clarification (4-5)</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response (6)</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0050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4931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Covenant ratification ritual (17-21)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43375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4026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53309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6117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767201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Lord made a covenant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149571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Lord made a covenant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river of Egypt</a:t>
            </a:r>
            <a:r>
              <a:rPr lang="en-US" sz="3600" dirty="0">
                <a:effectLst>
                  <a:outerShdw blurRad="38100" dist="38100" dir="2700000" algn="tl">
                    <a:srgbClr val="000000">
                      <a:alpha val="43137"/>
                    </a:srgbClr>
                  </a:outerShdw>
                </a:effectLst>
                <a:latin typeface="Calibri" panose="020F0502020204030204" pitchFamily="34" charset="0"/>
              </a:rPr>
              <a:t> as far as the great river, the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river Euphrates</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65486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514599"/>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River of Egypt’ could hardly be the </a:t>
            </a:r>
            <a:r>
              <a:rPr lang="en-US" dirty="0" err="1">
                <a:effectLst>
                  <a:outerShdw blurRad="38100" dist="38100" dir="2700000" algn="tl">
                    <a:srgbClr val="000000">
                      <a:alpha val="43137"/>
                    </a:srgbClr>
                  </a:outerShdw>
                </a:effectLst>
              </a:rPr>
              <a:t>Wady</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 ‘Arish (</a:t>
            </a:r>
            <a:r>
              <a:rPr lang="en-US" i="1" dirty="0" err="1">
                <a:effectLst>
                  <a:outerShdw blurRad="38100" dist="38100" dir="2700000" algn="tl">
                    <a:srgbClr val="000000">
                      <a:alpha val="43137"/>
                    </a:srgbClr>
                  </a:outerShdw>
                </a:effectLst>
              </a:rPr>
              <a:t>Rhinocolura</a:t>
            </a:r>
            <a:r>
              <a:rPr lang="en-US" dirty="0">
                <a:effectLst>
                  <a:outerShdw blurRad="38100" dist="38100" dir="2700000" algn="tl">
                    <a:srgbClr val="000000">
                      <a:alpha val="43137"/>
                    </a:srgbClr>
                  </a:outerShdw>
                </a:effectLst>
              </a:rPr>
              <a:t>), for that insignificant winter torrent could hardly be set in contrast to the ‘Great River, the River Euphrates.’ Consequently, ‘the River of Egypt’ is the Nile.”</a:t>
            </a:r>
          </a:p>
        </p:txBody>
      </p:sp>
      <p:sp>
        <p:nvSpPr>
          <p:cNvPr id="4" name="Text Box 5"/>
          <p:cNvSpPr txBox="1">
            <a:spLocks noChangeArrowheads="1"/>
          </p:cNvSpPr>
          <p:nvPr/>
        </p:nvSpPr>
        <p:spPr bwMode="auto">
          <a:xfrm>
            <a:off x="2963888" y="22860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490</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0"/>
            <a:ext cx="2743247" cy="197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8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2512416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514600" y="1166648"/>
            <a:ext cx="2133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98012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southern border of the Land is from the river of Egypt. The river of Egypt is not the Nile, as has often been misinterpreted; for if it was the Nile, the Jews were already in the Promised Land before they ever left Egypt. Nor is the River of Egypt the Wadi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-Arish, the wadi that runs through the center of the Sinai Peninsula, because that was referred to in the Bible as the Brook (</a:t>
            </a:r>
            <a:r>
              <a:rPr lang="en-US" i="1" dirty="0" err="1">
                <a:effectLst>
                  <a:outerShdw blurRad="38100" dist="38100" dir="2700000" algn="tl">
                    <a:srgbClr val="000000">
                      <a:alpha val="43137"/>
                    </a:srgbClr>
                  </a:outerShdw>
                </a:effectLst>
              </a:rPr>
              <a:t>nachal</a:t>
            </a:r>
            <a:r>
              <a:rPr lang="en-US" dirty="0">
                <a:effectLst>
                  <a:outerShdw blurRad="38100" dist="38100" dir="2700000" algn="tl">
                    <a:srgbClr val="000000">
                      <a:alpha val="43137"/>
                    </a:srgbClr>
                  </a:outerShdw>
                </a:effectLst>
              </a:rPr>
              <a:t>) of Egypt, not the River (</a:t>
            </a:r>
            <a:r>
              <a:rPr lang="en-US" i="1" dirty="0" err="1">
                <a:effectLst>
                  <a:outerShdw blurRad="38100" dist="38100" dir="2700000" algn="tl">
                    <a:srgbClr val="000000">
                      <a:alpha val="43137"/>
                    </a:srgbClr>
                  </a:outerShdw>
                </a:effectLst>
              </a:rPr>
              <a:t>nahar</a:t>
            </a:r>
            <a:r>
              <a:rPr lang="en-US" dirty="0">
                <a:effectLst>
                  <a:outerShdw blurRad="38100" dist="38100" dir="2700000" algn="tl">
                    <a:srgbClr val="000000">
                      <a:alpha val="43137"/>
                    </a:srgbClr>
                  </a:outerShdw>
                </a:effectLst>
              </a:rPr>
              <a:t>) of Egypt. The river of Egypt refers to the most eastern branch of the Nile Delta. As the Nile River flows from south to north before emptying into the Mediterranean Sea, it breaks up into various branches . . .</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65409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 . . flowing through the Nile Delta, and the most eastern branch was known as the River of Egypt. This is known today as the </a:t>
            </a:r>
            <a:r>
              <a:rPr lang="en-US" i="1" dirty="0" err="1">
                <a:effectLst>
                  <a:outerShdw blurRad="38100" dist="38100" dir="2700000" algn="tl">
                    <a:srgbClr val="000000">
                      <a:alpha val="43137"/>
                    </a:srgbClr>
                  </a:outerShdw>
                </a:effectLst>
              </a:rPr>
              <a:t>Pelogiac</a:t>
            </a:r>
            <a:r>
              <a:rPr 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branch of the Nile Delta, which flows into Lake </a:t>
            </a:r>
            <a:r>
              <a:rPr lang="en-US" i="1" dirty="0" err="1">
                <a:effectLst>
                  <a:outerShdw blurRad="38100" dist="38100" dir="2700000" algn="tl">
                    <a:srgbClr val="000000">
                      <a:alpha val="43137"/>
                    </a:srgbClr>
                  </a:outerShdw>
                </a:effectLst>
              </a:rPr>
              <a:t>Sironbis</a:t>
            </a:r>
            <a:r>
              <a:rPr lang="en-US" dirty="0">
                <a:effectLst>
                  <a:outerShdw blurRad="38100" dist="38100" dir="2700000" algn="tl">
                    <a:srgbClr val="000000">
                      <a:alpha val="43137"/>
                    </a:srgbClr>
                  </a:outerShdw>
                </a:effectLst>
              </a:rPr>
              <a:t>. It is also known as the River </a:t>
            </a:r>
            <a:r>
              <a:rPr lang="en-US" i="1" dirty="0" err="1">
                <a:effectLst>
                  <a:outerShdw blurRad="38100" dist="38100" dir="2700000" algn="tl">
                    <a:srgbClr val="000000">
                      <a:alpha val="43137"/>
                    </a:srgbClr>
                  </a:outerShdw>
                </a:effectLst>
              </a:rPr>
              <a:t>Shihor</a:t>
            </a:r>
            <a:r>
              <a:rPr lang="en-US" dirty="0">
                <a:effectLst>
                  <a:outerShdw blurRad="38100" dist="38100" dir="2700000" algn="tl">
                    <a:srgbClr val="000000">
                      <a:alpha val="43137"/>
                    </a:srgbClr>
                  </a:outerShdw>
                </a:effectLst>
              </a:rPr>
              <a:t>, the fourteenth </a:t>
            </a:r>
            <a:r>
              <a:rPr lang="en-US" i="1" dirty="0" err="1">
                <a:effectLst>
                  <a:outerShdw blurRad="38100" dist="38100" dir="2700000" algn="tl">
                    <a:srgbClr val="000000">
                      <a:alpha val="43137"/>
                    </a:srgbClr>
                  </a:outerShdw>
                </a:effectLst>
              </a:rPr>
              <a:t>nome</a:t>
            </a:r>
            <a:r>
              <a:rPr lang="en-US" dirty="0">
                <a:effectLst>
                  <a:outerShdw blurRad="38100" dist="38100" dir="2700000" algn="tl">
                    <a:srgbClr val="000000">
                      <a:alpha val="43137"/>
                    </a:srgbClr>
                  </a:outerShdw>
                </a:effectLst>
              </a:rPr>
              <a:t> of Egypt.”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6742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74267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36FB9D03-BA80-4099-AEF8-5EF1EC8E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206529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17FC5-7163-4D9A-AA06-AAD7459895CE}"/>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32004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1 Kings 4:25</a:t>
            </a:r>
          </a:p>
          <a:p>
            <a:pPr marL="0" indent="0" algn="just">
              <a:spcBef>
                <a:spcPts val="0"/>
              </a:spcBef>
              <a:buNone/>
              <a:defRPr/>
            </a:pPr>
            <a:r>
              <a:rPr lang="en-US" sz="3600" dirty="0">
                <a:cs typeface="Calibri" panose="020F0502020204030204" pitchFamily="34" charset="0"/>
              </a:rPr>
              <a:t>“So Judah and Israel lived securely, everyone under his vine and his fig tree, </a:t>
            </a:r>
            <a:r>
              <a:rPr lang="en-US" sz="3600" b="1" u="sng" dirty="0">
                <a:solidFill>
                  <a:srgbClr val="FFFFCC"/>
                </a:solidFill>
                <a:cs typeface="Calibri" panose="020F0502020204030204" pitchFamily="34" charset="0"/>
              </a:rPr>
              <a:t>from Dan even to Beersheba</a:t>
            </a:r>
            <a:r>
              <a:rPr lang="en-US" sz="3600" dirty="0">
                <a:cs typeface="Calibri" panose="020F0502020204030204" pitchFamily="34" charset="0"/>
              </a:rPr>
              <a:t>, all the days of Solomon.”</a:t>
            </a:r>
          </a:p>
        </p:txBody>
      </p:sp>
      <p:pic>
        <p:nvPicPr>
          <p:cNvPr id="2" name="Picture 1">
            <a:extLst>
              <a:ext uri="{FF2B5EF4-FFF2-40B4-BE49-F238E27FC236}">
                <a16:creationId xmlns:a16="http://schemas.microsoft.com/office/drawing/2014/main" id="{5D69658B-1E29-473F-801B-A19711557DF7}"/>
              </a:ext>
            </a:extLst>
          </p:cNvPr>
          <p:cNvPicPr>
            <a:picLocks noChangeAspect="1"/>
          </p:cNvPicPr>
          <p:nvPr/>
        </p:nvPicPr>
        <p:blipFill>
          <a:blip r:embed="rId3"/>
          <a:stretch>
            <a:fillRect/>
          </a:stretch>
        </p:blipFill>
        <p:spPr>
          <a:xfrm>
            <a:off x="4815328" y="2971800"/>
            <a:ext cx="2561345" cy="1828800"/>
          </a:xfrm>
          <a:prstGeom prst="rect">
            <a:avLst/>
          </a:prstGeom>
          <a:ln>
            <a:solidFill>
              <a:schemeClr val="tx1"/>
            </a:solidFill>
          </a:ln>
        </p:spPr>
      </p:pic>
    </p:spTree>
    <p:extLst>
      <p:ext uri="{BB962C8B-B14F-4D97-AF65-F5344CB8AC3E}">
        <p14:creationId xmlns:p14="http://schemas.microsoft.com/office/powerpoint/2010/main" val="3172052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n to beer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152400"/>
            <a:ext cx="7010400" cy="646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8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17FC5-7163-4D9A-AA06-AAD7459895CE}"/>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32004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1 Kings 4:21</a:t>
            </a:r>
          </a:p>
          <a:p>
            <a:pPr marL="0" indent="0" algn="just">
              <a:spcBef>
                <a:spcPts val="0"/>
              </a:spcBef>
              <a:buNone/>
              <a:defRPr/>
            </a:pPr>
            <a:r>
              <a:rPr lang="en-US" sz="3600" dirty="0">
                <a:cs typeface="Calibri" panose="020F0502020204030204" pitchFamily="34" charset="0"/>
              </a:rPr>
              <a:t>“Now Solomon ruled over all the kingdoms from the River to the land of the Philistines and to the </a:t>
            </a:r>
            <a:r>
              <a:rPr lang="en-US" sz="3600" b="1" u="sng" dirty="0">
                <a:solidFill>
                  <a:srgbClr val="FFFFCC"/>
                </a:solidFill>
                <a:cs typeface="Calibri" panose="020F0502020204030204" pitchFamily="34" charset="0"/>
              </a:rPr>
              <a:t>border of Egypt</a:t>
            </a:r>
            <a:r>
              <a:rPr lang="en-US" sz="3600" dirty="0">
                <a:cs typeface="Calibri" panose="020F0502020204030204" pitchFamily="34" charset="0"/>
              </a:rPr>
              <a:t>; they brought </a:t>
            </a:r>
            <a:r>
              <a:rPr lang="en-US" sz="3600" b="1" u="sng" dirty="0">
                <a:solidFill>
                  <a:srgbClr val="FFFFCC"/>
                </a:solidFill>
                <a:cs typeface="Calibri" panose="020F0502020204030204" pitchFamily="34" charset="0"/>
              </a:rPr>
              <a:t>tribute</a:t>
            </a:r>
            <a:r>
              <a:rPr lang="en-US" sz="3600" dirty="0">
                <a:cs typeface="Calibri" panose="020F0502020204030204" pitchFamily="34" charset="0"/>
              </a:rPr>
              <a:t> and served Solomon all the days of his life.”</a:t>
            </a:r>
          </a:p>
        </p:txBody>
      </p:sp>
      <p:pic>
        <p:nvPicPr>
          <p:cNvPr id="2" name="Picture 1">
            <a:extLst>
              <a:ext uri="{FF2B5EF4-FFF2-40B4-BE49-F238E27FC236}">
                <a16:creationId xmlns:a16="http://schemas.microsoft.com/office/drawing/2014/main" id="{5D69658B-1E29-473F-801B-A19711557DF7}"/>
              </a:ext>
            </a:extLst>
          </p:cNvPr>
          <p:cNvPicPr>
            <a:picLocks noChangeAspect="1"/>
          </p:cNvPicPr>
          <p:nvPr/>
        </p:nvPicPr>
        <p:blipFill>
          <a:blip r:embed="rId3"/>
          <a:stretch>
            <a:fillRect/>
          </a:stretch>
        </p:blipFill>
        <p:spPr>
          <a:xfrm>
            <a:off x="4815328" y="2971800"/>
            <a:ext cx="2561345" cy="1828800"/>
          </a:xfrm>
          <a:prstGeom prst="rect">
            <a:avLst/>
          </a:prstGeom>
          <a:ln>
            <a:solidFill>
              <a:schemeClr val="tx1"/>
            </a:solidFill>
          </a:ln>
        </p:spPr>
      </p:pic>
    </p:spTree>
    <p:extLst>
      <p:ext uri="{BB962C8B-B14F-4D97-AF65-F5344CB8AC3E}">
        <p14:creationId xmlns:p14="http://schemas.microsoft.com/office/powerpoint/2010/main" val="3484239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09800" y="228600"/>
            <a:ext cx="7772400" cy="762000"/>
          </a:xfrm>
        </p:spPr>
        <p:txBody>
          <a:bodyPr/>
          <a:lstStyle/>
          <a:p>
            <a:pPr algn="ctr" eaLnBrk="1" hangingPunct="1"/>
            <a:r>
              <a:rPr lang="en-US" sz="3600" dirty="0"/>
              <a:t>IMPORTANCE</a:t>
            </a:r>
          </a:p>
        </p:txBody>
      </p:sp>
      <p:sp>
        <p:nvSpPr>
          <p:cNvPr id="2" name="Rectangle 1"/>
          <p:cNvSpPr/>
          <p:nvPr/>
        </p:nvSpPr>
        <p:spPr>
          <a:xfrm>
            <a:off x="596348" y="1143000"/>
            <a:ext cx="7328452" cy="5170646"/>
          </a:xfrm>
          <a:prstGeom prst="rect">
            <a:avLst/>
          </a:prstGeom>
        </p:spPr>
        <p:txBody>
          <a:bodyPr wrap="square">
            <a:spAutoFit/>
          </a:bodyPr>
          <a:lstStyle/>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God’s promises and covenant to Israel remain literal, reliable, unconditional, and unfulfilled (Gen. 23)</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Basis of God’s intervention in history</a:t>
            </a:r>
            <a:r>
              <a:rPr lang="en-US" sz="3000" dirty="0">
                <a:effectLst>
                  <a:outerShdw blurRad="38100" dist="38100" dir="2700000" algn="tl">
                    <a:srgbClr val="000000"/>
                  </a:outerShdw>
                </a:effectLst>
                <a:latin typeface="Calibri" panose="020F0502020204030204" pitchFamily="34" charset="0"/>
              </a:rPr>
              <a:t> (Gen. 15:14-16; Exod. 2:24)</a:t>
            </a:r>
            <a:r>
              <a:rPr lang="en-US" sz="3000" dirty="0">
                <a:effectLst>
                  <a:outerShdw blurRad="38100" dist="38100" dir="2700000" algn="tl">
                    <a:srgbClr val="000000"/>
                  </a:outerShdw>
                </a:effectLst>
                <a:latin typeface="Calibri" panose="020F0502020204030204" pitchFamily="34" charset="0"/>
                <a:cs typeface="+mn-cs"/>
              </a:rPr>
              <a:t> </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 must once again move His hand in history to fulfill His Word (Ezek. 36:22)</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Forms the expectation of a future earthly kingdom</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2959" y="2286000"/>
            <a:ext cx="3409441" cy="2286000"/>
          </a:xfrm>
          <a:prstGeom prst="rect">
            <a:avLst/>
          </a:prstGeom>
          <a:ln w="57150">
            <a:solidFill>
              <a:schemeClr val="tx1"/>
            </a:solidFill>
          </a:ln>
        </p:spPr>
      </p:pic>
    </p:spTree>
    <p:extLst>
      <p:ext uri="{BB962C8B-B14F-4D97-AF65-F5344CB8AC3E}">
        <p14:creationId xmlns:p14="http://schemas.microsoft.com/office/powerpoint/2010/main" val="84427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157761-421D-4D5C-855B-7FF851F32769}"/>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29718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Deuteronomy 29:1</a:t>
            </a:r>
          </a:p>
          <a:p>
            <a:pPr marL="0" indent="0" algn="just">
              <a:spcBef>
                <a:spcPts val="0"/>
              </a:spcBef>
              <a:buNone/>
              <a:defRPr/>
            </a:pPr>
            <a:r>
              <a:rPr lang="en-US" sz="3400" dirty="0">
                <a:cs typeface="Calibri" panose="020F0502020204030204" pitchFamily="34" charset="0"/>
              </a:rPr>
              <a:t>“These are the words of the </a:t>
            </a:r>
            <a:r>
              <a:rPr lang="en-US" sz="3400" b="1" u="sng" dirty="0">
                <a:solidFill>
                  <a:srgbClr val="FFFFCC"/>
                </a:solidFill>
                <a:cs typeface="Calibri" panose="020F0502020204030204" pitchFamily="34" charset="0"/>
              </a:rPr>
              <a:t>covenant</a:t>
            </a:r>
            <a:r>
              <a:rPr lang="en-US" sz="3400" dirty="0">
                <a:cs typeface="Calibri" panose="020F0502020204030204" pitchFamily="34" charset="0"/>
              </a:rPr>
              <a:t> which the </a:t>
            </a:r>
            <a:r>
              <a:rPr lang="en-US" sz="3400" cap="small" dirty="0">
                <a:effectLst/>
                <a:cs typeface="Calibri" panose="020F0502020204030204" pitchFamily="34" charset="0"/>
              </a:rPr>
              <a:t>Lord</a:t>
            </a:r>
            <a:r>
              <a:rPr lang="en-US" sz="3400" dirty="0">
                <a:cs typeface="Calibri" panose="020F0502020204030204" pitchFamily="34" charset="0"/>
              </a:rPr>
              <a:t> commanded Moses to make with the sons of Israel in the land of Moab, </a:t>
            </a:r>
            <a:r>
              <a:rPr lang="en-US" sz="3400" b="1" u="sng" dirty="0">
                <a:solidFill>
                  <a:srgbClr val="FFFFCC"/>
                </a:solidFill>
                <a:cs typeface="Calibri" panose="020F0502020204030204" pitchFamily="34" charset="0"/>
              </a:rPr>
              <a:t>besides the covenant which He had made with them at Horeb</a:t>
            </a:r>
            <a:r>
              <a:rPr lang="en-US" sz="3400" dirty="0">
                <a:cs typeface="Calibri" panose="020F0502020204030204" pitchFamily="34" charset="0"/>
              </a:rPr>
              <a:t>.”</a:t>
            </a:r>
          </a:p>
        </p:txBody>
      </p:sp>
      <p:pic>
        <p:nvPicPr>
          <p:cNvPr id="79876" name="Picture 2" descr="https://graftedinelena.files.wordpress.com/2013/09/mos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639" y="2971800"/>
            <a:ext cx="2640723"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23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14306C-7D5D-4E1C-992A-803EA3721AE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552450" y="0"/>
            <a:ext cx="11087100" cy="2590800"/>
          </a:xfrm>
        </p:spPr>
        <p:txBody>
          <a:bodyPr/>
          <a:lstStyle/>
          <a:p>
            <a:pPr marL="0" indent="0" algn="ctr">
              <a:spcBef>
                <a:spcPts val="0"/>
              </a:spcBef>
              <a:spcAft>
                <a:spcPts val="1200"/>
              </a:spcAft>
              <a:buNone/>
              <a:defRPr/>
            </a:pPr>
            <a:r>
              <a:rPr kumimoji="0" lang="en-US" alt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Deuteronomy 30:3</a:t>
            </a:r>
          </a:p>
          <a:p>
            <a:pPr marL="0" indent="0" algn="just">
              <a:spcBef>
                <a:spcPts val="0"/>
              </a:spcBef>
              <a:buNone/>
              <a:defRPr/>
            </a:pPr>
            <a:r>
              <a:rPr lang="en-US" sz="3400" dirty="0">
                <a:cs typeface="Calibri" panose="020F0502020204030204" pitchFamily="34" charset="0"/>
              </a:rPr>
              <a:t>“Then the </a:t>
            </a:r>
            <a:r>
              <a:rPr lang="en-US" sz="3400" cap="small" dirty="0">
                <a:cs typeface="Calibri" panose="020F0502020204030204" pitchFamily="34" charset="0"/>
              </a:rPr>
              <a:t>Lord</a:t>
            </a:r>
            <a:r>
              <a:rPr lang="en-US" sz="3400" dirty="0">
                <a:cs typeface="Calibri" panose="020F0502020204030204" pitchFamily="34" charset="0"/>
              </a:rPr>
              <a:t> your God will </a:t>
            </a:r>
            <a:r>
              <a:rPr lang="en-US" sz="3400" b="1" u="sng" dirty="0">
                <a:solidFill>
                  <a:srgbClr val="FFFFCC"/>
                </a:solidFill>
                <a:cs typeface="Calibri" panose="020F0502020204030204" pitchFamily="34" charset="0"/>
              </a:rPr>
              <a:t>restore</a:t>
            </a:r>
            <a:r>
              <a:rPr lang="en-US" sz="3400" dirty="0">
                <a:cs typeface="Calibri" panose="020F0502020204030204" pitchFamily="34" charset="0"/>
              </a:rPr>
              <a:t> you from captivity, and have compassion on you, and will </a:t>
            </a:r>
            <a:r>
              <a:rPr lang="en-US" sz="3400" b="1" u="sng" dirty="0">
                <a:solidFill>
                  <a:srgbClr val="FFFFCC"/>
                </a:solidFill>
                <a:cs typeface="Calibri" panose="020F0502020204030204" pitchFamily="34" charset="0"/>
              </a:rPr>
              <a:t>gather you </a:t>
            </a:r>
            <a:r>
              <a:rPr lang="en-US" sz="3400" dirty="0">
                <a:cs typeface="Calibri" panose="020F0502020204030204" pitchFamily="34" charset="0"/>
              </a:rPr>
              <a:t>again from all the peoples where the </a:t>
            </a:r>
            <a:r>
              <a:rPr lang="en-US" sz="3400" cap="small" dirty="0">
                <a:cs typeface="Calibri" panose="020F0502020204030204" pitchFamily="34" charset="0"/>
              </a:rPr>
              <a:t>Lord</a:t>
            </a:r>
            <a:r>
              <a:rPr lang="en-US" sz="3400" dirty="0">
                <a:cs typeface="Calibri" panose="020F0502020204030204" pitchFamily="34" charset="0"/>
              </a:rPr>
              <a:t> your God has </a:t>
            </a:r>
            <a:r>
              <a:rPr lang="en-US" sz="3400" b="1" u="sng" dirty="0">
                <a:solidFill>
                  <a:srgbClr val="FFFFCC"/>
                </a:solidFill>
                <a:cs typeface="Calibri" panose="020F0502020204030204" pitchFamily="34" charset="0"/>
              </a:rPr>
              <a:t>scattered you</a:t>
            </a:r>
            <a:r>
              <a:rPr lang="en-US" sz="3400" dirty="0">
                <a:cs typeface="Calibri" panose="020F0502020204030204" pitchFamily="34" charset="0"/>
              </a:rPr>
              <a:t>.”</a:t>
            </a:r>
          </a:p>
        </p:txBody>
      </p:sp>
      <p:pic>
        <p:nvPicPr>
          <p:cNvPr id="8" name="Picture 2" descr="https://graftedinelena.files.wordpress.com/2013/09/moses.jpg">
            <a:extLst>
              <a:ext uri="{FF2B5EF4-FFF2-40B4-BE49-F238E27FC236}">
                <a16:creationId xmlns:a16="http://schemas.microsoft.com/office/drawing/2014/main" id="{5C1F0965-64F2-492A-8E51-B5618A3995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639" y="2971800"/>
            <a:ext cx="2640723"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90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sz="3600" dirty="0">
                <a:cs typeface="Calibri" panose="020F0502020204030204" pitchFamily="34" charset="0"/>
              </a:rPr>
              <a:t>“</a:t>
            </a:r>
            <a:r>
              <a:rPr lang="en-US" sz="3600" baseline="30000" dirty="0">
                <a:cs typeface="Calibri" panose="020F0502020204030204" pitchFamily="34" charset="0"/>
              </a:rPr>
              <a:t>12</a:t>
            </a:r>
            <a:r>
              <a:rPr lang="en-US" sz="3600" dirty="0">
                <a:cs typeface="Calibri" panose="020F0502020204030204" pitchFamily="34" charset="0"/>
              </a:rPr>
              <a:t>When your days are complete and you lie down with your fathers, I will raise up your </a:t>
            </a:r>
            <a:r>
              <a:rPr lang="en-US" sz="3600" b="1" u="sng" dirty="0">
                <a:solidFill>
                  <a:srgbClr val="FFFFCC"/>
                </a:solidFill>
                <a:cs typeface="Calibri" panose="020F0502020204030204" pitchFamily="34" charset="0"/>
              </a:rPr>
              <a:t>descendant</a:t>
            </a:r>
            <a:r>
              <a:rPr lang="en-US" sz="3600" dirty="0">
                <a:cs typeface="Calibri" panose="020F0502020204030204" pitchFamily="34" charset="0"/>
              </a:rPr>
              <a:t> after you, who will come forth from you, and I will establish his kingdom. </a:t>
            </a:r>
            <a:r>
              <a:rPr lang="en-US" sz="3600" baseline="30000" dirty="0">
                <a:cs typeface="Calibri" panose="020F0502020204030204" pitchFamily="34" charset="0"/>
              </a:rPr>
              <a:t>13 </a:t>
            </a:r>
            <a:r>
              <a:rPr lang="en-US" sz="3600" dirty="0">
                <a:cs typeface="Calibri" panose="020F0502020204030204" pitchFamily="34" charset="0"/>
              </a:rPr>
              <a:t>He shall build a house for My name, and I will establish </a:t>
            </a:r>
            <a:r>
              <a:rPr lang="en-US" sz="3600" b="1" u="sng" dirty="0">
                <a:solidFill>
                  <a:srgbClr val="FFFFCC"/>
                </a:solidFill>
                <a:cs typeface="Calibri" panose="020F0502020204030204" pitchFamily="34" charset="0"/>
              </a:rPr>
              <a:t>the</a:t>
            </a:r>
            <a:r>
              <a:rPr lang="en-US" sz="3600" b="1" u="sng" dirty="0">
                <a:cs typeface="Calibri" panose="020F0502020204030204" pitchFamily="34" charset="0"/>
              </a:rPr>
              <a:t> </a:t>
            </a:r>
            <a:r>
              <a:rPr lang="en-US" sz="3600" b="1" u="sng" dirty="0">
                <a:solidFill>
                  <a:srgbClr val="FFFFCC"/>
                </a:solidFill>
                <a:cs typeface="Calibri" panose="020F0502020204030204" pitchFamily="34" charset="0"/>
              </a:rPr>
              <a:t>throne of his kingdom forever</a:t>
            </a:r>
            <a:r>
              <a:rPr lang="en-US" sz="3600" dirty="0">
                <a:cs typeface="Calibri" panose="020F0502020204030204" pitchFamily="34" charset="0"/>
              </a:rPr>
              <a:t>. </a:t>
            </a:r>
            <a:r>
              <a:rPr lang="en-US" sz="3600" baseline="30000" dirty="0">
                <a:cs typeface="Calibri" panose="020F0502020204030204" pitchFamily="34" charset="0"/>
              </a:rPr>
              <a:t>14 </a:t>
            </a:r>
            <a:r>
              <a:rPr lang="en-US" sz="3600" dirty="0">
                <a:cs typeface="Calibri" panose="020F0502020204030204" pitchFamily="34" charset="0"/>
              </a:rPr>
              <a:t>I will be a father to him and he will be a son to Me; when he commits iniquity, I will correct him with the rod of men. . .</a:t>
            </a:r>
          </a:p>
        </p:txBody>
      </p:sp>
    </p:spTree>
    <p:extLst>
      <p:ext uri="{BB962C8B-B14F-4D97-AF65-F5344CB8AC3E}">
        <p14:creationId xmlns:p14="http://schemas.microsoft.com/office/powerpoint/2010/main" val="350016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sz="3600" dirty="0">
                <a:cs typeface="Calibri" panose="020F0502020204030204" pitchFamily="34" charset="0"/>
              </a:rPr>
              <a:t>. . . and the strokes of the sons of men, 15 but My lovingkindness shall not depart from him, as I took </a:t>
            </a:r>
            <a:r>
              <a:rPr lang="en-US" sz="3600" i="1" dirty="0">
                <a:cs typeface="Calibri" panose="020F0502020204030204" pitchFamily="34" charset="0"/>
              </a:rPr>
              <a:t>it</a:t>
            </a:r>
            <a:r>
              <a:rPr lang="en-US" sz="3600" dirty="0">
                <a:cs typeface="Calibri" panose="020F0502020204030204" pitchFamily="34" charset="0"/>
              </a:rPr>
              <a:t> away from Saul, whom I removed from before you. </a:t>
            </a:r>
            <a:r>
              <a:rPr lang="en-US" sz="3600" baseline="30000" dirty="0">
                <a:cs typeface="Calibri" panose="020F0502020204030204" pitchFamily="34" charset="0"/>
              </a:rPr>
              <a:t>16 </a:t>
            </a:r>
            <a:r>
              <a:rPr lang="en-US" sz="3600" b="1" u="sng" dirty="0">
                <a:solidFill>
                  <a:srgbClr val="FFFFCC"/>
                </a:solidFill>
                <a:cs typeface="Calibri" panose="020F0502020204030204" pitchFamily="34" charset="0"/>
              </a:rPr>
              <a:t>Your house and your kingdom shall endure before Me forever; your throne shall be established forever</a:t>
            </a:r>
            <a:r>
              <a:rPr lang="en-US" sz="3600" dirty="0">
                <a:cs typeface="Calibri" panose="020F0502020204030204" pitchFamily="34" charset="0"/>
              </a:rPr>
              <a:t>.” </a:t>
            </a:r>
            <a:r>
              <a:rPr lang="en-US" sz="3600" baseline="30000" dirty="0">
                <a:cs typeface="Calibri" panose="020F0502020204030204" pitchFamily="34" charset="0"/>
              </a:rPr>
              <a:t>17 </a:t>
            </a:r>
            <a:r>
              <a:rPr lang="en-US" sz="3600" dirty="0">
                <a:cs typeface="Calibri" panose="020F0502020204030204" pitchFamily="34" charset="0"/>
              </a:rPr>
              <a:t>In accordance with all these words and all this vision, so Nathan spoke </a:t>
            </a:r>
            <a:r>
              <a:rPr lang="en-US" sz="3600" b="1" u="sng" dirty="0">
                <a:solidFill>
                  <a:srgbClr val="FFFFCC"/>
                </a:solidFill>
                <a:cs typeface="Calibri" panose="020F0502020204030204" pitchFamily="34" charset="0"/>
              </a:rPr>
              <a:t>to David</a:t>
            </a:r>
            <a:r>
              <a:rPr lang="en-US" sz="3600" dirty="0">
                <a:cs typeface="Calibri" panose="020F0502020204030204" pitchFamily="34" charset="0"/>
              </a:rPr>
              <a:t>.”</a:t>
            </a:r>
          </a:p>
        </p:txBody>
      </p:sp>
    </p:spTree>
    <p:extLst>
      <p:ext uri="{BB962C8B-B14F-4D97-AF65-F5344CB8AC3E}">
        <p14:creationId xmlns:p14="http://schemas.microsoft.com/office/powerpoint/2010/main" val="125242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“Behold, days are coming,” declares the </a:t>
            </a:r>
            <a:r>
              <a:rPr lang="en-US" sz="3500" cap="small" dirty="0">
                <a:effectLst/>
              </a:rPr>
              <a:t>Lord</a:t>
            </a:r>
            <a:r>
              <a:rPr lang="en-US" sz="3500" dirty="0"/>
              <a:t>, “when I will make a </a:t>
            </a:r>
            <a:r>
              <a:rPr lang="en-US" sz="3500" b="1" u="sng" dirty="0">
                <a:solidFill>
                  <a:srgbClr val="FFFFCC"/>
                </a:solidFill>
              </a:rPr>
              <a:t>new covenant</a:t>
            </a:r>
            <a:r>
              <a:rPr lang="en-US" sz="3500" dirty="0"/>
              <a:t> </a:t>
            </a:r>
            <a:r>
              <a:rPr lang="en-US" sz="3500" b="1" u="sng" dirty="0">
                <a:solidFill>
                  <a:srgbClr val="FFFFCC"/>
                </a:solidFill>
              </a:rPr>
              <a:t>with the house of Israel and with the house of Judah</a:t>
            </a:r>
            <a:r>
              <a:rPr lang="en-US" sz="3500" dirty="0"/>
              <a:t>, </a:t>
            </a:r>
            <a:r>
              <a:rPr lang="en-US" sz="3500" baseline="30000" dirty="0"/>
              <a:t>32 </a:t>
            </a:r>
            <a:r>
              <a:rPr lang="en-US" sz="3500" dirty="0"/>
              <a:t>not like the covenant which I made with their fathers in the day I took them by the hand to bring them out of the land of Egypt, </a:t>
            </a:r>
            <a:r>
              <a:rPr lang="en-US" sz="3500" b="1" u="sng" dirty="0">
                <a:solidFill>
                  <a:srgbClr val="FFFFCC"/>
                </a:solidFill>
              </a:rPr>
              <a:t>My covenant which they broke</a:t>
            </a:r>
            <a:r>
              <a:rPr lang="en-US" sz="3500" dirty="0"/>
              <a:t>, although I was a husband to them,” declares the </a:t>
            </a:r>
            <a:r>
              <a:rPr lang="en-US" sz="3500" cap="small" dirty="0">
                <a:effectLst/>
              </a:rPr>
              <a:t>Lord</a:t>
            </a:r>
            <a:r>
              <a:rPr lang="en-US" sz="3500" dirty="0"/>
              <a:t>. </a:t>
            </a:r>
            <a:r>
              <a:rPr lang="en-US" sz="3500" baseline="30000" dirty="0"/>
              <a:t>33 </a:t>
            </a:r>
            <a:r>
              <a:rPr lang="en-US" sz="3500" dirty="0"/>
              <a:t>“But this is the covenant which I will make with the house of Israel after those days,” declares the </a:t>
            </a:r>
            <a:r>
              <a:rPr lang="en-US" sz="3500" cap="small" dirty="0">
                <a:effectLst/>
              </a:rPr>
              <a:t>Lord</a:t>
            </a:r>
            <a:r>
              <a:rPr lang="en-US" sz="3500" dirty="0"/>
              <a:t>, . . .</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57426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a:t>
            </a:r>
            <a:r>
              <a:rPr lang="en-US" sz="3500" b="1" u="sng" dirty="0">
                <a:solidFill>
                  <a:srgbClr val="FFFFCC"/>
                </a:solidFill>
              </a:rPr>
              <a:t>I will put My law within them and on their heart I will write it</a:t>
            </a:r>
            <a:r>
              <a:rPr lang="en-US" sz="3500" dirty="0"/>
              <a:t>; and I will be their God, and they shall be My people. </a:t>
            </a:r>
            <a:r>
              <a:rPr lang="en-US" sz="3500" baseline="30000" dirty="0"/>
              <a:t>34 </a:t>
            </a:r>
            <a:r>
              <a:rPr lang="en-US" sz="3500" dirty="0"/>
              <a:t>They will not teach again, each man his neighbor and each man his brother, saying, ‘Know the </a:t>
            </a:r>
            <a:r>
              <a:rPr lang="en-US" sz="3500" cap="small" dirty="0">
                <a:effectLst/>
              </a:rPr>
              <a:t>Lord</a:t>
            </a:r>
            <a:r>
              <a:rPr lang="en-US" sz="3500" dirty="0"/>
              <a:t>,’ for </a:t>
            </a:r>
            <a:r>
              <a:rPr lang="en-US" sz="3500" b="1" u="sng" dirty="0">
                <a:solidFill>
                  <a:srgbClr val="FFFFCC"/>
                </a:solidFill>
              </a:rPr>
              <a:t>they will all know Me</a:t>
            </a:r>
            <a:r>
              <a:rPr lang="en-US" sz="3500" dirty="0"/>
              <a:t>, from the least of them to the greatest of them,” declares the </a:t>
            </a:r>
            <a:r>
              <a:rPr lang="en-US" sz="3500" cap="small" dirty="0">
                <a:effectLst/>
              </a:rPr>
              <a:t>Lord</a:t>
            </a:r>
            <a:r>
              <a:rPr lang="en-US" sz="3500" dirty="0"/>
              <a:t>, “for I will </a:t>
            </a:r>
            <a:r>
              <a:rPr lang="en-US" sz="3500" b="1" u="sng" dirty="0">
                <a:solidFill>
                  <a:srgbClr val="FFFFCC"/>
                </a:solidFill>
              </a:rPr>
              <a:t>forgive</a:t>
            </a:r>
            <a:r>
              <a:rPr lang="en-US" sz="3500" dirty="0"/>
              <a:t> their iniquity, and their sin I will remember no more.”</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183403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21612F-96C8-436B-B6BC-C061BFA2CC76}"/>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latin typeface="Calibri" panose="020F0502020204030204" pitchFamily="34" charset="0"/>
              </a:rPr>
              <a:t>18</a:t>
            </a:r>
            <a:r>
              <a:rPr lang="en-US" sz="3600" dirty="0">
                <a:latin typeface="Calibri" panose="020F0502020204030204" pitchFamily="34" charset="0"/>
              </a:rPr>
              <a:t> On that day the </a:t>
            </a:r>
            <a:r>
              <a:rPr lang="en-US" sz="3600" cap="small" dirty="0">
                <a:latin typeface="Calibri" panose="020F0502020204030204" pitchFamily="34" charset="0"/>
              </a:rPr>
              <a:t>Lord</a:t>
            </a:r>
            <a:r>
              <a:rPr lang="en-US" sz="3600" dirty="0">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latin typeface="Calibri" panose="020F0502020204030204" pitchFamily="34" charset="0"/>
              </a:rPr>
              <a:t>19 </a:t>
            </a:r>
            <a:r>
              <a:rPr lang="en-US" sz="3600" dirty="0">
                <a:latin typeface="Calibri" panose="020F0502020204030204" pitchFamily="34" charset="0"/>
              </a:rPr>
              <a:t>the </a:t>
            </a:r>
            <a:r>
              <a:rPr lang="en-US" sz="3600" b="1" u="sng" dirty="0">
                <a:solidFill>
                  <a:srgbClr val="FFFFCC"/>
                </a:solidFill>
                <a:latin typeface="Calibri" panose="020F0502020204030204" pitchFamily="34" charset="0"/>
              </a:rPr>
              <a:t>Kenite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Kenizzite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Kadmonite</a:t>
            </a:r>
            <a:r>
              <a:rPr lang="en-US" sz="3600" dirty="0">
                <a:latin typeface="Calibri" panose="020F0502020204030204" pitchFamily="34" charset="0"/>
              </a:rPr>
              <a:t> </a:t>
            </a:r>
            <a:r>
              <a:rPr lang="en-US" sz="3600" baseline="30000" dirty="0">
                <a:latin typeface="Calibri" panose="020F0502020204030204" pitchFamily="34" charset="0"/>
              </a:rPr>
              <a:t>20 </a:t>
            </a:r>
            <a:r>
              <a:rPr lang="en-US" sz="3600" dirty="0">
                <a:latin typeface="Calibri" panose="020F0502020204030204" pitchFamily="34" charset="0"/>
              </a:rPr>
              <a:t>and the </a:t>
            </a:r>
            <a:r>
              <a:rPr lang="en-US" sz="3600" b="1" u="sng" dirty="0">
                <a:solidFill>
                  <a:srgbClr val="FFFFCC"/>
                </a:solidFill>
                <a:latin typeface="Calibri" panose="020F0502020204030204" pitchFamily="34" charset="0"/>
              </a:rPr>
              <a:t>Hittite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Perizzite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Rephaim</a:t>
            </a:r>
            <a:r>
              <a:rPr lang="en-US" sz="3600" dirty="0">
                <a:latin typeface="Calibri" panose="020F0502020204030204" pitchFamily="34" charset="0"/>
              </a:rPr>
              <a:t> </a:t>
            </a:r>
            <a:r>
              <a:rPr lang="en-US" sz="3600" baseline="30000" dirty="0">
                <a:latin typeface="Calibri" panose="020F0502020204030204" pitchFamily="34" charset="0"/>
              </a:rPr>
              <a:t>21 </a:t>
            </a:r>
            <a:r>
              <a:rPr lang="en-US" sz="3600" dirty="0">
                <a:latin typeface="Calibri" panose="020F0502020204030204" pitchFamily="34" charset="0"/>
              </a:rPr>
              <a:t>and the </a:t>
            </a:r>
            <a:r>
              <a:rPr lang="en-US" sz="3600" b="1" u="sng" dirty="0">
                <a:solidFill>
                  <a:srgbClr val="FFFFCC"/>
                </a:solidFill>
                <a:latin typeface="Calibri" panose="020F0502020204030204" pitchFamily="34" charset="0"/>
              </a:rPr>
              <a:t>Amorite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Canaanite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Girgashite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Jebusite</a:t>
            </a:r>
            <a:r>
              <a:rPr lang="en-US" sz="3600" dirty="0">
                <a:latin typeface="Calibri" panose="020F0502020204030204" pitchFamily="34" charset="0"/>
              </a:rPr>
              <a:t>.”</a:t>
            </a:r>
            <a:endParaRPr lang="en-US" sz="3200" b="1" u="sng" dirty="0">
              <a:solidFill>
                <a:srgbClr val="FFFFCC"/>
              </a:solidFill>
              <a:latin typeface="Calibri" panose="020F0502020204030204" pitchFamily="34" charset="0"/>
            </a:endParaRPr>
          </a:p>
        </p:txBody>
      </p:sp>
    </p:spTree>
    <p:extLst>
      <p:ext uri="{BB962C8B-B14F-4D97-AF65-F5344CB8AC3E}">
        <p14:creationId xmlns:p14="http://schemas.microsoft.com/office/powerpoint/2010/main" val="130955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8" name="Picture 7">
            <a:extLst>
              <a:ext uri="{FF2B5EF4-FFF2-40B4-BE49-F238E27FC236}">
                <a16:creationId xmlns:a16="http://schemas.microsoft.com/office/drawing/2014/main" id="{56ECC368-2935-4F80-A6FC-45D90F047F43}"/>
              </a:ext>
            </a:extLst>
          </p:cNvPr>
          <p:cNvPicPr>
            <a:picLocks noChangeAspect="1"/>
          </p:cNvPicPr>
          <p:nvPr/>
        </p:nvPicPr>
        <p:blipFill>
          <a:blip r:embed="rId2"/>
          <a:stretch>
            <a:fillRect/>
          </a:stretch>
        </p:blipFill>
        <p:spPr>
          <a:xfrm>
            <a:off x="10515600" y="152400"/>
            <a:ext cx="1074928"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F914BF04-CCF0-4F8D-95DB-94DB63778EC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862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Canaan’s Sons (vs. 15-18)</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886200" y="1905000"/>
            <a:ext cx="24765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95008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609600"/>
          </a:xfrm>
          <a:prstGeom prst="wedgeRoundRectCallout">
            <a:avLst>
              <a:gd name="adj1" fmla="val 58383"/>
              <a:gd name="adj2" fmla="val -305194"/>
              <a:gd name="adj3" fmla="val 16667"/>
            </a:avLst>
          </a:prstGeom>
          <a:solidFill>
            <a:schemeClr val="tx2">
              <a:lumMod val="60000"/>
              <a:lumOff val="40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CANNAN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2425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7442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086054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2133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576249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1761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Covenant ratification ritual (17-21)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32098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86309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6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6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6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6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6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600"/>
              </a:spcAft>
              <a:buClr>
                <a:schemeClr val="tx2"/>
              </a:buClr>
              <a:buSzPct val="100000"/>
              <a:buFont typeface="+mj-lt"/>
              <a:buAutoNum type="romanUcPeriod"/>
              <a:defRPr/>
            </a:pPr>
            <a:r>
              <a:rPr lang="en-US" dirty="0"/>
              <a:t>Reaffirmation of Abram’s promises (Gen. 13:14-18)</a:t>
            </a:r>
          </a:p>
          <a:p>
            <a:pPr marL="574675" lvl="1" indent="-574675" eaLnBrk="1" hangingPunct="1">
              <a:spcBef>
                <a:spcPts val="0"/>
              </a:spcBef>
              <a:spcAft>
                <a:spcPts val="600"/>
              </a:spcAft>
              <a:buClr>
                <a:schemeClr val="tx2"/>
              </a:buClr>
              <a:buSzPct val="100000"/>
              <a:buFont typeface="+mj-lt"/>
              <a:buAutoNum type="romanUcPeriod"/>
              <a:defRPr/>
            </a:pPr>
            <a:r>
              <a:rPr lang="en-US" dirty="0"/>
              <a:t>Abram Rescues Lot (14:1-24)</a:t>
            </a:r>
          </a:p>
          <a:p>
            <a:pPr marL="574675" lvl="1" indent="-574675" eaLnBrk="1" hangingPunct="1">
              <a:spcBef>
                <a:spcPts val="0"/>
              </a:spcBef>
              <a:spcAft>
                <a:spcPts val="600"/>
              </a:spcAft>
              <a:buClr>
                <a:schemeClr val="tx2"/>
              </a:buClr>
              <a:buSzPct val="100000"/>
              <a:buFont typeface="+mj-lt"/>
              <a:buAutoNum type="romanUcPeriod"/>
              <a:defRPr/>
            </a:pPr>
            <a:r>
              <a:rPr lang="en-US" dirty="0"/>
              <a:t>Abrahamic Covenant (15:1-21)</a:t>
            </a:r>
          </a:p>
          <a:p>
            <a:pPr marL="574675" lvl="1" indent="-574675" eaLnBrk="1" hangingPunct="1">
              <a:spcBef>
                <a:spcPts val="0"/>
              </a:spcBef>
              <a:spcAft>
                <a:spcPts val="600"/>
              </a:spcAft>
              <a:buClr>
                <a:schemeClr val="tx2"/>
              </a:buClr>
              <a:buSzPct val="100000"/>
              <a:buFont typeface="+mj-lt"/>
              <a:buAutoNum type="romanUcPeriod"/>
              <a:defRPr/>
            </a:pPr>
            <a:r>
              <a:rPr lang="en-US" b="1" u="sng" dirty="0">
                <a:solidFill>
                  <a:srgbClr val="FFFFCC"/>
                </a:solidFill>
              </a:rPr>
              <a:t>Hagar &amp; Ishmael (16:1-16)</a:t>
            </a:r>
          </a:p>
        </p:txBody>
      </p:sp>
      <p:pic>
        <p:nvPicPr>
          <p:cNvPr id="5" name="Picture 4">
            <a:extLst>
              <a:ext uri="{FF2B5EF4-FFF2-40B4-BE49-F238E27FC236}">
                <a16:creationId xmlns:a16="http://schemas.microsoft.com/office/drawing/2014/main" id="{D5E75ABD-C1BA-40EB-820C-54F8691F49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0017" y="1531883"/>
            <a:ext cx="3224783" cy="2743200"/>
          </a:xfrm>
          <a:prstGeom prst="rect">
            <a:avLst/>
          </a:prstGeom>
        </p:spPr>
      </p:pic>
    </p:spTree>
    <p:extLst>
      <p:ext uri="{BB962C8B-B14F-4D97-AF65-F5344CB8AC3E}">
        <p14:creationId xmlns:p14="http://schemas.microsoft.com/office/powerpoint/2010/main" val="3161294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16:1</a:t>
            </a:r>
            <a:r>
              <a:rPr lang="en-US" sz="3600" dirty="0">
                <a:effectLst>
                  <a:outerShdw blurRad="38100" dist="38100" dir="2700000" algn="tl">
                    <a:srgbClr val="000000">
                      <a:alpha val="43137"/>
                    </a:srgbClr>
                  </a:outerShdw>
                </a:effectLst>
                <a:cs typeface="Calibri" panose="020F0502020204030204" pitchFamily="34" charset="0"/>
              </a:rPr>
              <a:t>‒16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Sarai and Hagar</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Sarai &amp; Hagar (16:1-6)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Angel of the Lord &amp; Hagar (16:7-14)</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Birth (16:15-16)</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4447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16:1</a:t>
            </a:r>
            <a:r>
              <a:rPr lang="en-US" sz="3600" dirty="0">
                <a:effectLst>
                  <a:outerShdw blurRad="38100" dist="38100" dir="2700000" algn="tl">
                    <a:srgbClr val="000000">
                      <a:alpha val="43137"/>
                    </a:srgbClr>
                  </a:outerShdw>
                </a:effectLst>
                <a:cs typeface="Calibri" panose="020F0502020204030204" pitchFamily="34" charset="0"/>
              </a:rPr>
              <a:t>‒16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Sarai and Hagar</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Sarai &amp; Hagar (16:1-6)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Angel of the Lord &amp; Hagar (16:7-14)</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Birth (16:15-16)</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381602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3242868694"/>
              </p:ext>
            </p:extLst>
          </p:nvPr>
        </p:nvGraphicFramePr>
        <p:xfrm>
          <a:off x="533400" y="1600200"/>
          <a:ext cx="7772400" cy="4053840"/>
        </p:xfrm>
        <a:graphic>
          <a:graphicData uri="http://schemas.openxmlformats.org/drawingml/2006/table">
            <a:tbl>
              <a:tblPr firstRow="1" bandRow="1">
                <a:tableStyleId>{5940675A-B579-460E-94D1-54222C63F5DA}</a:tableStyleId>
              </a:tblPr>
              <a:tblGrid>
                <a:gridCol w="3424714">
                  <a:extLst>
                    <a:ext uri="{9D8B030D-6E8A-4147-A177-3AD203B41FA5}">
                      <a16:colId xmlns:a16="http://schemas.microsoft.com/office/drawing/2014/main" val="3587881310"/>
                    </a:ext>
                  </a:extLst>
                </a:gridCol>
                <a:gridCol w="4347686">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Tree>
    <p:extLst>
      <p:ext uri="{BB962C8B-B14F-4D97-AF65-F5344CB8AC3E}">
        <p14:creationId xmlns:p14="http://schemas.microsoft.com/office/powerpoint/2010/main" val="929794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1300092441"/>
              </p:ext>
            </p:extLst>
          </p:nvPr>
        </p:nvGraphicFramePr>
        <p:xfrm>
          <a:off x="533400" y="1600200"/>
          <a:ext cx="7772400" cy="4053840"/>
        </p:xfrm>
        <a:graphic>
          <a:graphicData uri="http://schemas.openxmlformats.org/drawingml/2006/table">
            <a:tbl>
              <a:tblPr firstRow="1" bandRow="1">
                <a:tableStyleId>{5940675A-B579-460E-94D1-54222C63F5DA}</a:tableStyleId>
              </a:tblPr>
              <a:tblGrid>
                <a:gridCol w="3424714">
                  <a:extLst>
                    <a:ext uri="{9D8B030D-6E8A-4147-A177-3AD203B41FA5}">
                      <a16:colId xmlns:a16="http://schemas.microsoft.com/office/drawing/2014/main" val="3587881310"/>
                    </a:ext>
                  </a:extLst>
                </a:gridCol>
                <a:gridCol w="4347686">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Tree>
    <p:extLst>
      <p:ext uri="{BB962C8B-B14F-4D97-AF65-F5344CB8AC3E}">
        <p14:creationId xmlns:p14="http://schemas.microsoft.com/office/powerpoint/2010/main" val="2408747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55F3F-1ABE-443D-AB2C-1E4D1FD0DB5F}"/>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81642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15:4-5</a:t>
            </a:r>
          </a:p>
          <a:p>
            <a:pPr algn="just"/>
            <a:r>
              <a:rPr lang="en-US" sz="3200" dirty="0">
                <a:latin typeface="Calibri" panose="020F0502020204030204" pitchFamily="34" charset="0"/>
                <a:cs typeface="Calibri" panose="020F0502020204030204" pitchFamily="34" charset="0"/>
              </a:rPr>
              <a:t>Then behold, the word of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came to him, saying, “This man will not be your heir; but </a:t>
            </a:r>
            <a:r>
              <a:rPr lang="en-US" sz="3200" b="1" u="sng" dirty="0">
                <a:solidFill>
                  <a:srgbClr val="FFFFCC"/>
                </a:solidFill>
                <a:latin typeface="Calibri" panose="020F0502020204030204" pitchFamily="34" charset="0"/>
                <a:cs typeface="Calibri" panose="020F0502020204030204" pitchFamily="34" charset="0"/>
              </a:rPr>
              <a:t>one who will come forth from your own body, he shall be your heir</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5 </a:t>
            </a:r>
            <a:r>
              <a:rPr lang="en-US" sz="3200" dirty="0">
                <a:latin typeface="Calibri" panose="020F0502020204030204" pitchFamily="34" charset="0"/>
                <a:cs typeface="Calibri" panose="020F0502020204030204" pitchFamily="34" charset="0"/>
              </a:rPr>
              <a:t>And He took him outside and said, “Now look toward the heavens, and count the stars, if you are able to count them.” And He said to him, “So shall </a:t>
            </a:r>
            <a:r>
              <a:rPr lang="en-US" sz="3200" b="1" u="sng" dirty="0">
                <a:solidFill>
                  <a:srgbClr val="FFFFCC"/>
                </a:solidFill>
                <a:latin typeface="Calibri" panose="020F0502020204030204" pitchFamily="34" charset="0"/>
                <a:cs typeface="Calibri" panose="020F0502020204030204" pitchFamily="34" charset="0"/>
              </a:rPr>
              <a:t>your descendants</a:t>
            </a:r>
            <a:r>
              <a:rPr lang="en-US" sz="3200" dirty="0">
                <a:latin typeface="Calibri" panose="020F0502020204030204" pitchFamily="34" charset="0"/>
                <a:cs typeface="Calibri" panose="020F0502020204030204" pitchFamily="34" charset="0"/>
              </a:rPr>
              <a:t> be.”</a:t>
            </a:r>
          </a:p>
        </p:txBody>
      </p:sp>
      <p:pic>
        <p:nvPicPr>
          <p:cNvPr id="5" name="Picture 2" descr="Genesis 15:1-6, God&amp;#39;s Promise to Abraham - Toward a Sane Faith - Kevin  Ruffcorn Ministries">
            <a:extLst>
              <a:ext uri="{FF2B5EF4-FFF2-40B4-BE49-F238E27FC236}">
                <a16:creationId xmlns:a16="http://schemas.microsoft.com/office/drawing/2014/main" id="{86917750-32E7-458B-80CA-E0B002C8EE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009"/>
          <a:stretch/>
        </p:blipFill>
        <p:spPr bwMode="auto">
          <a:xfrm>
            <a:off x="5177029" y="3505200"/>
            <a:ext cx="1837943" cy="13716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994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2716161536"/>
              </p:ext>
            </p:extLst>
          </p:nvPr>
        </p:nvGraphicFramePr>
        <p:xfrm>
          <a:off x="533400" y="1600200"/>
          <a:ext cx="7772400" cy="4053840"/>
        </p:xfrm>
        <a:graphic>
          <a:graphicData uri="http://schemas.openxmlformats.org/drawingml/2006/table">
            <a:tbl>
              <a:tblPr firstRow="1" bandRow="1">
                <a:tableStyleId>{5940675A-B579-460E-94D1-54222C63F5DA}</a:tableStyleId>
              </a:tblPr>
              <a:tblGrid>
                <a:gridCol w="3424714">
                  <a:extLst>
                    <a:ext uri="{9D8B030D-6E8A-4147-A177-3AD203B41FA5}">
                      <a16:colId xmlns:a16="http://schemas.microsoft.com/office/drawing/2014/main" val="3587881310"/>
                    </a:ext>
                  </a:extLst>
                </a:gridCol>
                <a:gridCol w="4347686">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
        <p:nvSpPr>
          <p:cNvPr id="7" name="Rectangle 2">
            <a:extLst>
              <a:ext uri="{FF2B5EF4-FFF2-40B4-BE49-F238E27FC236}">
                <a16:creationId xmlns:a16="http://schemas.microsoft.com/office/drawing/2014/main" id="{CBE93680-AE64-4B38-91C5-B294D2E97A04}"/>
              </a:ext>
            </a:extLst>
          </p:cNvPr>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spTree>
    <p:extLst>
      <p:ext uri="{BB962C8B-B14F-4D97-AF65-F5344CB8AC3E}">
        <p14:creationId xmlns:p14="http://schemas.microsoft.com/office/powerpoint/2010/main" val="2821982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offer was in keeping with the </a:t>
            </a:r>
            <a:r>
              <a:rPr lang="en-US" dirty="0" err="1">
                <a:effectLst>
                  <a:outerShdw blurRad="38100" dist="38100" dir="2700000" algn="tl">
                    <a:srgbClr val="000000">
                      <a:alpha val="43137"/>
                    </a:srgbClr>
                  </a:outerShdw>
                </a:effectLst>
              </a:rPr>
              <a:t>Nuzi</a:t>
            </a:r>
            <a:r>
              <a:rPr lang="en-US" dirty="0">
                <a:effectLst>
                  <a:outerShdw blurRad="38100" dist="38100" dir="2700000" algn="tl">
                    <a:srgbClr val="000000">
                      <a:alpha val="43137"/>
                    </a:srgbClr>
                  </a:outerShdw>
                </a:effectLst>
              </a:rPr>
              <a:t> Tablets and with the Code of Hammurabi in that if a wife proved to be barren, she was obligated to provide to her husband a handmaid through whom he could have children so that his seed does not die out. Therefore, what Sarai proposed was in keeping with the laws of that day…Hagar was being used to produce children because of the legal wife’s inability to do so. Again, this was quite in keeping with the laws of that day.”</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286-88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011178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sz="3000" dirty="0">
                <a:effectLst>
                  <a:outerShdw blurRad="38100" dist="38100" dir="2700000" algn="tl">
                    <a:srgbClr val="000000">
                      <a:alpha val="43137"/>
                    </a:srgbClr>
                  </a:outerShdw>
                </a:effectLst>
              </a:rPr>
              <a:t>“The Code of Hammurabi, which dates from the second millennium </a:t>
            </a:r>
            <a:r>
              <a:rPr lang="en-US" sz="3000" dirty="0" err="1">
                <a:effectLst>
                  <a:outerShdw blurRad="38100" dist="38100" dir="2700000" algn="tl">
                    <a:srgbClr val="000000">
                      <a:alpha val="43137"/>
                    </a:srgbClr>
                  </a:outerShdw>
                </a:effectLst>
              </a:rPr>
              <a:t>b.c.</a:t>
            </a:r>
            <a:r>
              <a:rPr lang="en-US" sz="3000" dirty="0">
                <a:effectLst>
                  <a:outerShdw blurRad="38100" dist="38100" dir="2700000" algn="tl">
                    <a:srgbClr val="000000">
                      <a:alpha val="43137"/>
                    </a:srgbClr>
                  </a:outerShdw>
                </a:effectLst>
              </a:rPr>
              <a:t>, not that distant from Abraham’s own time, states: ‘When the freemen marries a priestess and she gave a female slave to her husband and she has then born children, if later that female slave has claimed equality with her mistress because she bore children, her mistress may not sell her; she may mark her with the slave mark and count her among the slaves.’ A second example is the </a:t>
            </a:r>
            <a:r>
              <a:rPr lang="en-US" sz="3000" dirty="0" err="1">
                <a:effectLst>
                  <a:outerShdw blurRad="38100" dist="38100" dir="2700000" algn="tl">
                    <a:srgbClr val="000000">
                      <a:alpha val="43137"/>
                    </a:srgbClr>
                  </a:outerShdw>
                </a:effectLst>
              </a:rPr>
              <a:t>Nuzi</a:t>
            </a:r>
            <a:r>
              <a:rPr lang="en-US" sz="3000" dirty="0">
                <a:effectLst>
                  <a:outerShdw blurRad="38100" dist="38100" dir="2700000" algn="tl">
                    <a:srgbClr val="000000">
                      <a:alpha val="43137"/>
                    </a:srgbClr>
                  </a:outerShdw>
                </a:effectLst>
              </a:rPr>
              <a:t> Tablets, also from the second millennium </a:t>
            </a:r>
            <a:r>
              <a:rPr lang="en-US" sz="3000" dirty="0" err="1">
                <a:effectLst>
                  <a:outerShdw blurRad="38100" dist="38100" dir="2700000" algn="tl">
                    <a:srgbClr val="000000">
                      <a:alpha val="43137"/>
                    </a:srgbClr>
                  </a:outerShdw>
                </a:effectLst>
              </a:rPr>
              <a:t>b.c.</a:t>
            </a:r>
            <a:r>
              <a:rPr lang="en-US" sz="3000" dirty="0">
                <a:effectLst>
                  <a:outerShdw blurRad="38100" dist="38100" dir="2700000" algn="tl">
                    <a:srgbClr val="000000">
                      <a:alpha val="43137"/>
                    </a:srgbClr>
                  </a:outerShdw>
                </a:effectLst>
              </a:rPr>
              <a:t>: ‘If </a:t>
            </a:r>
            <a:r>
              <a:rPr lang="en-US" sz="3000" dirty="0" err="1">
                <a:effectLst>
                  <a:outerShdw blurRad="38100" dist="38100" dir="2700000" algn="tl">
                    <a:srgbClr val="000000">
                      <a:alpha val="43137"/>
                    </a:srgbClr>
                  </a:outerShdw>
                </a:effectLst>
              </a:rPr>
              <a:t>Gilimninu</a:t>
            </a:r>
            <a:r>
              <a:rPr lang="en-US" sz="3000" dirty="0">
                <a:effectLst>
                  <a:outerShdw blurRad="38100" dist="38100" dir="2700000" algn="tl">
                    <a:srgbClr val="000000">
                      <a:alpha val="43137"/>
                    </a:srgbClr>
                  </a:outerShdw>
                </a:effectLst>
              </a:rPr>
              <a:t>, [the bride] will not bear children, </a:t>
            </a:r>
            <a:r>
              <a:rPr lang="en-US" sz="3000" dirty="0" err="1">
                <a:effectLst>
                  <a:outerShdw blurRad="38100" dist="38100" dir="2700000" algn="tl">
                    <a:srgbClr val="000000">
                      <a:alpha val="43137"/>
                    </a:srgbClr>
                  </a:outerShdw>
                </a:effectLst>
              </a:rPr>
              <a:t>Gilimninu</a:t>
            </a:r>
            <a:r>
              <a:rPr lang="en-US" sz="3000" dirty="0">
                <a:effectLst>
                  <a:outerShdw blurRad="38100" dist="38100" dir="2700000" algn="tl">
                    <a:srgbClr val="000000">
                      <a:alpha val="43137"/>
                    </a:srgbClr>
                  </a:outerShdw>
                </a:effectLst>
              </a:rPr>
              <a:t> shall take a woman of </a:t>
            </a:r>
            <a:r>
              <a:rPr lang="en-US" sz="3000" dirty="0" err="1">
                <a:effectLst>
                  <a:outerShdw blurRad="38100" dist="38100" dir="2700000" algn="tl">
                    <a:srgbClr val="000000">
                      <a:alpha val="43137"/>
                    </a:srgbClr>
                  </a:outerShdw>
                </a:effectLst>
              </a:rPr>
              <a:t>Lullo</a:t>
            </a:r>
            <a:r>
              <a:rPr lang="en-US" sz="3000" dirty="0">
                <a:effectLst>
                  <a:outerShdw blurRad="38100" dist="38100" dir="2700000" algn="tl">
                    <a:srgbClr val="000000">
                      <a:alpha val="43137"/>
                    </a:srgbClr>
                  </a:outerShdw>
                </a:effectLst>
              </a:rPr>
              <a:t> land as a wife for </a:t>
            </a:r>
            <a:r>
              <a:rPr lang="en-US" sz="3000" dirty="0" err="1">
                <a:effectLst>
                  <a:outerShdw blurRad="38100" dist="38100" dir="2700000" algn="tl">
                    <a:srgbClr val="000000">
                      <a:alpha val="43137"/>
                    </a:srgbClr>
                  </a:outerShdw>
                </a:effectLst>
              </a:rPr>
              <a:t>Shennima</a:t>
            </a:r>
            <a:r>
              <a:rPr lang="en-US" sz="3000" dirty="0">
                <a:effectLst>
                  <a:outerShdw blurRad="38100" dist="38100" dir="2700000" algn="tl">
                    <a:srgbClr val="000000">
                      <a:alpha val="43137"/>
                    </a:srgbClr>
                  </a:outerShdw>
                </a:effectLst>
              </a:rPr>
              <a:t> [the groom].’…Therefore, what Sarai was doing was in keeping with the laws of that day.”</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286-88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66867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F22D8-B6B0-4101-9038-0068046950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Galatians 3:3</a:t>
            </a:r>
          </a:p>
          <a:p>
            <a:pPr algn="just" fontAlgn="auto">
              <a:spcBef>
                <a:spcPts val="0"/>
              </a:spcBef>
              <a:spcAft>
                <a:spcPts val="0"/>
              </a:spcAft>
              <a:defRPr/>
            </a:pPr>
            <a:r>
              <a:rPr lang="en-US" altLang="en-US" sz="3600" kern="0" dirty="0">
                <a:latin typeface="Calibri" panose="020F0502020204030204" pitchFamily="34" charset="0"/>
                <a:cs typeface="+mn-cs"/>
              </a:rPr>
              <a:t>“</a:t>
            </a:r>
            <a:r>
              <a:rPr lang="en-US" sz="3600" dirty="0">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outerShdw>
                </a:effectLst>
                <a:latin typeface="Calibri" panose="020F0502020204030204" pitchFamily="34" charset="0"/>
                <a:cs typeface="+mn-cs"/>
              </a:rPr>
              <a:t>perfected by the flesh</a:t>
            </a:r>
            <a:r>
              <a:rPr lang="en-US" sz="3600" dirty="0">
                <a:latin typeface="Calibri" panose="020F0502020204030204" pitchFamily="34" charset="0"/>
              </a:rPr>
              <a:t>?</a:t>
            </a:r>
            <a:r>
              <a:rPr lang="en-US" sz="3600" dirty="0">
                <a:latin typeface="Calibri" panose="020F0502020204030204" pitchFamily="34" charset="0"/>
                <a:cs typeface="+mn-cs"/>
              </a:rPr>
              <a:t>”</a:t>
            </a:r>
            <a:endParaRPr lang="en-US" altLang="en-US" sz="3600" kern="0" dirty="0">
              <a:latin typeface="Calibri" panose="020F0502020204030204" pitchFamily="34" charset="0"/>
              <a:cs typeface="+mn-cs"/>
            </a:endParaRPr>
          </a:p>
        </p:txBody>
      </p:sp>
      <p:pic>
        <p:nvPicPr>
          <p:cNvPr id="3" name="Picture 2">
            <a:extLst>
              <a:ext uri="{FF2B5EF4-FFF2-40B4-BE49-F238E27FC236}">
                <a16:creationId xmlns:a16="http://schemas.microsoft.com/office/drawing/2014/main" id="{1624EC2F-CFD3-4E71-AE0D-EE3783DA72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3983" y="2971800"/>
            <a:ext cx="4884035" cy="1828800"/>
          </a:xfrm>
          <a:prstGeom prst="rect">
            <a:avLst/>
          </a:prstGeom>
        </p:spPr>
      </p:pic>
    </p:spTree>
    <p:extLst>
      <p:ext uri="{BB962C8B-B14F-4D97-AF65-F5344CB8AC3E}">
        <p14:creationId xmlns:p14="http://schemas.microsoft.com/office/powerpoint/2010/main" val="186675863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1821262091"/>
              </p:ext>
            </p:extLst>
          </p:nvPr>
        </p:nvGraphicFramePr>
        <p:xfrm>
          <a:off x="533400" y="1600200"/>
          <a:ext cx="7772400" cy="4053840"/>
        </p:xfrm>
        <a:graphic>
          <a:graphicData uri="http://schemas.openxmlformats.org/drawingml/2006/table">
            <a:tbl>
              <a:tblPr firstRow="1" bandRow="1">
                <a:tableStyleId>{5940675A-B579-460E-94D1-54222C63F5DA}</a:tableStyleId>
              </a:tblPr>
              <a:tblGrid>
                <a:gridCol w="3424714">
                  <a:extLst>
                    <a:ext uri="{9D8B030D-6E8A-4147-A177-3AD203B41FA5}">
                      <a16:colId xmlns:a16="http://schemas.microsoft.com/office/drawing/2014/main" val="3587881310"/>
                    </a:ext>
                  </a:extLst>
                </a:gridCol>
                <a:gridCol w="4347686">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
        <p:nvSpPr>
          <p:cNvPr id="7" name="Rectangle 2">
            <a:extLst>
              <a:ext uri="{FF2B5EF4-FFF2-40B4-BE49-F238E27FC236}">
                <a16:creationId xmlns:a16="http://schemas.microsoft.com/office/drawing/2014/main" id="{ECA15170-38B8-4D3C-B65C-D5918E786593}"/>
              </a:ext>
            </a:extLst>
          </p:cNvPr>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spTree>
    <p:extLst>
      <p:ext uri="{BB962C8B-B14F-4D97-AF65-F5344CB8AC3E}">
        <p14:creationId xmlns:p14="http://schemas.microsoft.com/office/powerpoint/2010/main" val="228594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1828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same wording was used in Genesis 3:17, when Adam ‘obeyed’ his wife, and both of these ended up with negative consequences.”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20C621CE-EBF7-4AB2-83B7-C0DB781D67DB}"/>
              </a:ext>
            </a:extLst>
          </p:cNvPr>
          <p:cNvPicPr>
            <a:picLocks noChangeAspect="1"/>
          </p:cNvPicPr>
          <p:nvPr/>
        </p:nvPicPr>
        <p:blipFill>
          <a:blip r:embed="rId6"/>
          <a:stretch>
            <a:fillRect/>
          </a:stretch>
        </p:blipFill>
        <p:spPr>
          <a:xfrm>
            <a:off x="2861095" y="2971800"/>
            <a:ext cx="6469811" cy="3657600"/>
          </a:xfrm>
          <a:prstGeom prst="rect">
            <a:avLst/>
          </a:prstGeom>
        </p:spPr>
      </p:pic>
    </p:spTree>
    <p:extLst>
      <p:ext uri="{BB962C8B-B14F-4D97-AF65-F5344CB8AC3E}">
        <p14:creationId xmlns:p14="http://schemas.microsoft.com/office/powerpoint/2010/main" val="2038194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Running </a:t>
            </a:r>
            <a:r>
              <a:rPr lang="en-US" sz="4000" b="1" u="sng" dirty="0">
                <a:solidFill>
                  <a:srgbClr val="FFFFCC"/>
                </a:solidFill>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3810000"/>
          </a:xfrm>
        </p:spPr>
        <p:txBody>
          <a:bodyPr/>
          <a:lstStyle/>
          <a:p>
            <a:pPr marL="742950" indent="-742950">
              <a:spcBef>
                <a:spcPts val="600"/>
              </a:spcBef>
              <a:spcAft>
                <a:spcPts val="1200"/>
              </a:spcAft>
              <a:buSzPct val="100000"/>
              <a:buFont typeface="+mj-lt"/>
              <a:buAutoNum type="alphaUcPeriod"/>
              <a:defRPr/>
            </a:pPr>
            <a:r>
              <a:rPr lang="en-US" sz="3600" b="1" u="sng" dirty="0">
                <a:solidFill>
                  <a:srgbClr val="FFFFCC"/>
                </a:solidFill>
                <a:cs typeface="Calibri" pitchFamily="34" charset="0"/>
              </a:rPr>
              <a:t>T</a:t>
            </a:r>
            <a:r>
              <a:rPr lang="en-US" sz="3600" dirty="0">
                <a:cs typeface="Calibri" pitchFamily="34" charset="0"/>
              </a:rPr>
              <a:t>otal Depravity</a:t>
            </a:r>
          </a:p>
          <a:p>
            <a:pPr marL="742950" indent="-742950">
              <a:spcBef>
                <a:spcPts val="600"/>
              </a:spcBef>
              <a:spcAft>
                <a:spcPts val="1200"/>
              </a:spcAft>
              <a:buSzPct val="100000"/>
              <a:buFont typeface="+mj-lt"/>
              <a:buAutoNum type="alphaUcPeriod"/>
              <a:defRPr/>
            </a:pPr>
            <a:r>
              <a:rPr lang="en-US" sz="3600" b="1" u="sng" dirty="0">
                <a:solidFill>
                  <a:srgbClr val="FFFFCC"/>
                </a:solidFill>
                <a:cs typeface="Calibri" pitchFamily="34" charset="0"/>
              </a:rPr>
              <a:t>U</a:t>
            </a:r>
            <a:r>
              <a:rPr lang="en-US" sz="3600" dirty="0">
                <a:cs typeface="Calibri" pitchFamily="34" charset="0"/>
              </a:rPr>
              <a:t>nconditional Election</a:t>
            </a:r>
          </a:p>
          <a:p>
            <a:pPr marL="742950" indent="-742950">
              <a:spcBef>
                <a:spcPts val="600"/>
              </a:spcBef>
              <a:spcAft>
                <a:spcPts val="1200"/>
              </a:spcAft>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SzPct val="100000"/>
              <a:buFont typeface="+mj-lt"/>
              <a:buAutoNum type="alphaUcPeriod"/>
              <a:defRPr/>
            </a:pPr>
            <a:r>
              <a:rPr lang="en-US" sz="3600" b="1" u="sng" dirty="0">
                <a:solidFill>
                  <a:srgbClr val="FFFFCC"/>
                </a:solidFill>
                <a:cs typeface="Calibri" pitchFamily="34" charset="0"/>
              </a:rPr>
              <a:t>I</a:t>
            </a:r>
            <a:r>
              <a:rPr lang="en-US" sz="3600" dirty="0">
                <a:cs typeface="Calibri" pitchFamily="34" charset="0"/>
              </a:rPr>
              <a:t>rresistible Grace</a:t>
            </a:r>
          </a:p>
          <a:p>
            <a:pPr marL="742950" indent="-742950">
              <a:spcBef>
                <a:spcPts val="600"/>
              </a:spcBef>
              <a:spcAft>
                <a:spcPts val="1200"/>
              </a:spcAft>
              <a:buSzPct val="100000"/>
              <a:buFont typeface="+mj-lt"/>
              <a:buAutoNum type="alphaUcPeriod"/>
              <a:defRPr/>
            </a:pPr>
            <a:r>
              <a:rPr lang="en-US" sz="3600" b="1" u="sng" dirty="0">
                <a:solidFill>
                  <a:srgbClr val="FFFFCC"/>
                </a:solidFill>
                <a:cs typeface="Calibri" pitchFamily="34" charset="0"/>
              </a:rPr>
              <a:t>Perseverance of the Saints</a:t>
            </a: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193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232405" y="5304343"/>
            <a:ext cx="7727190" cy="1401257"/>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625013" y="218389"/>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447800"/>
            <a:ext cx="5062118" cy="3657600"/>
          </a:xfrm>
          <a:prstGeom prst="rect">
            <a:avLst/>
          </a:prstGeom>
        </p:spPr>
      </p:pic>
    </p:spTree>
    <p:extLst>
      <p:ext uri="{BB962C8B-B14F-4D97-AF65-F5344CB8AC3E}">
        <p14:creationId xmlns:p14="http://schemas.microsoft.com/office/powerpoint/2010/main" val="3308752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2458456058"/>
              </p:ext>
            </p:extLst>
          </p:nvPr>
        </p:nvGraphicFramePr>
        <p:xfrm>
          <a:off x="533400" y="1600200"/>
          <a:ext cx="7772400" cy="4053840"/>
        </p:xfrm>
        <a:graphic>
          <a:graphicData uri="http://schemas.openxmlformats.org/drawingml/2006/table">
            <a:tbl>
              <a:tblPr firstRow="1" bandRow="1">
                <a:tableStyleId>{5940675A-B579-460E-94D1-54222C63F5DA}</a:tableStyleId>
              </a:tblPr>
              <a:tblGrid>
                <a:gridCol w="3581400">
                  <a:extLst>
                    <a:ext uri="{9D8B030D-6E8A-4147-A177-3AD203B41FA5}">
                      <a16:colId xmlns:a16="http://schemas.microsoft.com/office/drawing/2014/main" val="3587881310"/>
                    </a:ext>
                  </a:extLst>
                </a:gridCol>
                <a:gridCol w="4191000">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
        <p:nvSpPr>
          <p:cNvPr id="7" name="Rectangle 2">
            <a:extLst>
              <a:ext uri="{FF2B5EF4-FFF2-40B4-BE49-F238E27FC236}">
                <a16:creationId xmlns:a16="http://schemas.microsoft.com/office/drawing/2014/main" id="{C369E578-3920-4C87-B2AE-C9BADC6981C2}"/>
              </a:ext>
            </a:extLst>
          </p:cNvPr>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spTree>
    <p:extLst>
      <p:ext uri="{BB962C8B-B14F-4D97-AF65-F5344CB8AC3E}">
        <p14:creationId xmlns:p14="http://schemas.microsoft.com/office/powerpoint/2010/main" val="3130188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1587206074"/>
              </p:ext>
            </p:extLst>
          </p:nvPr>
        </p:nvGraphicFramePr>
        <p:xfrm>
          <a:off x="533400" y="1600200"/>
          <a:ext cx="7772400" cy="4053840"/>
        </p:xfrm>
        <a:graphic>
          <a:graphicData uri="http://schemas.openxmlformats.org/drawingml/2006/table">
            <a:tbl>
              <a:tblPr firstRow="1" bandRow="1">
                <a:tableStyleId>{5940675A-B579-460E-94D1-54222C63F5DA}</a:tableStyleId>
              </a:tblPr>
              <a:tblGrid>
                <a:gridCol w="3581400">
                  <a:extLst>
                    <a:ext uri="{9D8B030D-6E8A-4147-A177-3AD203B41FA5}">
                      <a16:colId xmlns:a16="http://schemas.microsoft.com/office/drawing/2014/main" val="3587881310"/>
                    </a:ext>
                  </a:extLst>
                </a:gridCol>
                <a:gridCol w="4191000">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
        <p:nvSpPr>
          <p:cNvPr id="7" name="Rectangle 2">
            <a:extLst>
              <a:ext uri="{FF2B5EF4-FFF2-40B4-BE49-F238E27FC236}">
                <a16:creationId xmlns:a16="http://schemas.microsoft.com/office/drawing/2014/main" id="{A84F3D66-8915-4221-A550-5D42219D3427}"/>
              </a:ext>
            </a:extLst>
          </p:cNvPr>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spTree>
    <p:extLst>
      <p:ext uri="{BB962C8B-B14F-4D97-AF65-F5344CB8AC3E}">
        <p14:creationId xmlns:p14="http://schemas.microsoft.com/office/powerpoint/2010/main" val="3560185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2870478483"/>
              </p:ext>
            </p:extLst>
          </p:nvPr>
        </p:nvGraphicFramePr>
        <p:xfrm>
          <a:off x="533400" y="1600200"/>
          <a:ext cx="7772400" cy="4053840"/>
        </p:xfrm>
        <a:graphic>
          <a:graphicData uri="http://schemas.openxmlformats.org/drawingml/2006/table">
            <a:tbl>
              <a:tblPr firstRow="1" bandRow="1">
                <a:tableStyleId>{5940675A-B579-460E-94D1-54222C63F5DA}</a:tableStyleId>
              </a:tblPr>
              <a:tblGrid>
                <a:gridCol w="3581400">
                  <a:extLst>
                    <a:ext uri="{9D8B030D-6E8A-4147-A177-3AD203B41FA5}">
                      <a16:colId xmlns:a16="http://schemas.microsoft.com/office/drawing/2014/main" val="3587881310"/>
                    </a:ext>
                  </a:extLst>
                </a:gridCol>
                <a:gridCol w="4191000">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
        <p:nvSpPr>
          <p:cNvPr id="7" name="Rectangle 2">
            <a:extLst>
              <a:ext uri="{FF2B5EF4-FFF2-40B4-BE49-F238E27FC236}">
                <a16:creationId xmlns:a16="http://schemas.microsoft.com/office/drawing/2014/main" id="{467BCBC3-783F-4CEA-A772-2ED3F4B7AA7E}"/>
              </a:ext>
            </a:extLst>
          </p:cNvPr>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spTree>
    <p:extLst>
      <p:ext uri="{BB962C8B-B14F-4D97-AF65-F5344CB8AC3E}">
        <p14:creationId xmlns:p14="http://schemas.microsoft.com/office/powerpoint/2010/main" val="1690534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curses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kalal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I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06108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7162800"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led to Hagar’s new attitude: When she saw that she had conceived, her mistress was despised in her eyes. In biblical days, few women were more despised than barren women were. Therefore, when Hagar conceived, she began to display this negative attitude toward barren women.”</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4F0250EF-A9CA-4F26-AD25-3F807EA52C86}"/>
              </a:ext>
            </a:extLst>
          </p:cNvPr>
          <p:cNvPicPr>
            <a:picLocks noChangeAspect="1"/>
          </p:cNvPicPr>
          <p:nvPr/>
        </p:nvPicPr>
        <p:blipFill rotWithShape="1">
          <a:blip r:embed="rId6"/>
          <a:srcRect t="11246"/>
          <a:stretch/>
        </p:blipFill>
        <p:spPr>
          <a:xfrm>
            <a:off x="8115300" y="1491041"/>
            <a:ext cx="3467100" cy="488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2500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1372372670"/>
              </p:ext>
            </p:extLst>
          </p:nvPr>
        </p:nvGraphicFramePr>
        <p:xfrm>
          <a:off x="533400" y="1600200"/>
          <a:ext cx="8077200" cy="4053840"/>
        </p:xfrm>
        <a:graphic>
          <a:graphicData uri="http://schemas.openxmlformats.org/drawingml/2006/table">
            <a:tbl>
              <a:tblPr firstRow="1" bandRow="1">
                <a:tableStyleId>{5940675A-B579-460E-94D1-54222C63F5DA}</a:tableStyleId>
              </a:tblPr>
              <a:tblGrid>
                <a:gridCol w="3721847">
                  <a:extLst>
                    <a:ext uri="{9D8B030D-6E8A-4147-A177-3AD203B41FA5}">
                      <a16:colId xmlns:a16="http://schemas.microsoft.com/office/drawing/2014/main" val="3587881310"/>
                    </a:ext>
                  </a:extLst>
                </a:gridCol>
                <a:gridCol w="4355353">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
        <p:nvSpPr>
          <p:cNvPr id="7" name="Rectangle 2">
            <a:extLst>
              <a:ext uri="{FF2B5EF4-FFF2-40B4-BE49-F238E27FC236}">
                <a16:creationId xmlns:a16="http://schemas.microsoft.com/office/drawing/2014/main" id="{3670BD12-4F1F-426E-BA5B-D07AB49BC0FF}"/>
              </a:ext>
            </a:extLst>
          </p:cNvPr>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spTree>
    <p:extLst>
      <p:ext uri="{BB962C8B-B14F-4D97-AF65-F5344CB8AC3E}">
        <p14:creationId xmlns:p14="http://schemas.microsoft.com/office/powerpoint/2010/main" val="3994383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2866449075"/>
              </p:ext>
            </p:extLst>
          </p:nvPr>
        </p:nvGraphicFramePr>
        <p:xfrm>
          <a:off x="533400" y="1600200"/>
          <a:ext cx="8077200" cy="4053840"/>
        </p:xfrm>
        <a:graphic>
          <a:graphicData uri="http://schemas.openxmlformats.org/drawingml/2006/table">
            <a:tbl>
              <a:tblPr firstRow="1" bandRow="1">
                <a:tableStyleId>{5940675A-B579-460E-94D1-54222C63F5DA}</a:tableStyleId>
              </a:tblPr>
              <a:tblGrid>
                <a:gridCol w="3721847">
                  <a:extLst>
                    <a:ext uri="{9D8B030D-6E8A-4147-A177-3AD203B41FA5}">
                      <a16:colId xmlns:a16="http://schemas.microsoft.com/office/drawing/2014/main" val="3587881310"/>
                    </a:ext>
                  </a:extLst>
                </a:gridCol>
                <a:gridCol w="4355353">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
        <p:nvSpPr>
          <p:cNvPr id="7" name="Rectangle 2">
            <a:extLst>
              <a:ext uri="{FF2B5EF4-FFF2-40B4-BE49-F238E27FC236}">
                <a16:creationId xmlns:a16="http://schemas.microsoft.com/office/drawing/2014/main" id="{F32270F5-9650-4476-9CA8-1336CD96F7DE}"/>
              </a:ext>
            </a:extLst>
          </p:cNvPr>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spTree>
    <p:extLst>
      <p:ext uri="{BB962C8B-B14F-4D97-AF65-F5344CB8AC3E}">
        <p14:creationId xmlns:p14="http://schemas.microsoft.com/office/powerpoint/2010/main" val="272481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599" y="1143000"/>
            <a:ext cx="10972801" cy="4267200"/>
          </a:xfrm>
        </p:spPr>
        <p:txBody>
          <a:bodyPr/>
          <a:lstStyle/>
          <a:p>
            <a:pPr marL="0" marR="0" indent="0" algn="just">
              <a:spcBef>
                <a:spcPts val="0"/>
              </a:spcBef>
              <a:spcAft>
                <a:spcPts val="0"/>
              </a:spcAft>
              <a:buNone/>
            </a:pPr>
            <a:r>
              <a:rPr lang="en-US" sz="3000" dirty="0">
                <a:effectLst>
                  <a:outerShdw blurRad="38100" dist="38100" dir="2700000" algn="tl">
                    <a:srgbClr val="000000">
                      <a:alpha val="43137"/>
                    </a:srgbClr>
                  </a:outerShdw>
                </a:effectLst>
              </a:rPr>
              <a:t>“Hagar is still officially, legally, and technically Sarai’s possession. Returning Hagar to slave status was in keeping with the laws of that day. The Code of Hammurabi reads: ‘If she gave a female slave to her husband, and she has then born [sic] children; if that female slave has claimed equality with her mistress because she had born [sic] children, her mistress may not sell her, she may put her among the slaves.’ While Hagar could not be sold to someone else now that she has conceived, she could be returned to slave status, and that is essentially what happened.”</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289-90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63860CF8-E0D0-4D0D-81CF-B8FBDB21A0C9}"/>
              </a:ext>
            </a:extLst>
          </p:cNvPr>
          <p:cNvPicPr>
            <a:picLocks noChangeAspect="1"/>
          </p:cNvPicPr>
          <p:nvPr/>
        </p:nvPicPr>
        <p:blipFill rotWithShape="1">
          <a:blip r:embed="rId6"/>
          <a:srcRect t="11246"/>
          <a:stretch/>
        </p:blipFill>
        <p:spPr>
          <a:xfrm>
            <a:off x="5609389" y="5334000"/>
            <a:ext cx="973223" cy="1371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7757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3014587663"/>
              </p:ext>
            </p:extLst>
          </p:nvPr>
        </p:nvGraphicFramePr>
        <p:xfrm>
          <a:off x="533400" y="1600200"/>
          <a:ext cx="7772400" cy="4053840"/>
        </p:xfrm>
        <a:graphic>
          <a:graphicData uri="http://schemas.openxmlformats.org/drawingml/2006/table">
            <a:tbl>
              <a:tblPr firstRow="1" bandRow="1">
                <a:tableStyleId>{5940675A-B579-460E-94D1-54222C63F5DA}</a:tableStyleId>
              </a:tblPr>
              <a:tblGrid>
                <a:gridCol w="3581400">
                  <a:extLst>
                    <a:ext uri="{9D8B030D-6E8A-4147-A177-3AD203B41FA5}">
                      <a16:colId xmlns:a16="http://schemas.microsoft.com/office/drawing/2014/main" val="3587881310"/>
                    </a:ext>
                  </a:extLst>
                </a:gridCol>
                <a:gridCol w="4191000">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
        <p:nvSpPr>
          <p:cNvPr id="7" name="Rectangle 2">
            <a:extLst>
              <a:ext uri="{FF2B5EF4-FFF2-40B4-BE49-F238E27FC236}">
                <a16:creationId xmlns:a16="http://schemas.microsoft.com/office/drawing/2014/main" id="{E678294D-E6A0-4C5C-895F-61D4B85A5167}"/>
              </a:ext>
            </a:extLst>
          </p:cNvPr>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spTree>
    <p:extLst>
      <p:ext uri="{BB962C8B-B14F-4D97-AF65-F5344CB8AC3E}">
        <p14:creationId xmlns:p14="http://schemas.microsoft.com/office/powerpoint/2010/main" val="869024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27432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“Genesis 16:6b records Hagar’s flight. The cause was: Sarai dealt harshly with her. This is the same word that is used of the Egyptian affliction of Israel in Exodus 1:11–12. The irony here is that the Jewish woman is afflicting the Egyptian. The result was: </a:t>
            </a:r>
            <a:r>
              <a:rPr lang="en-US" i="1" dirty="0">
                <a:effectLst>
                  <a:outerShdw blurRad="38100" dist="38100" dir="2700000" algn="tl">
                    <a:srgbClr val="000000">
                      <a:alpha val="43137"/>
                    </a:srgbClr>
                  </a:outerShdw>
                </a:effectLst>
              </a:rPr>
              <a:t>She [Hagar] fled from her face</a:t>
            </a:r>
            <a:r>
              <a:rPr lang="en-US" dirty="0">
                <a:effectLst>
                  <a:outerShdw blurRad="38100" dist="38100" dir="2700000" algn="tl">
                    <a:srgbClr val="000000">
                      <a:alpha val="43137"/>
                    </a:srgbClr>
                  </a:outerShdw>
                </a:effectLst>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290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270CC3DC-C3DB-4F70-9D7F-A64E3BA1F8DC}"/>
              </a:ext>
            </a:extLst>
          </p:cNvPr>
          <p:cNvPicPr>
            <a:picLocks noChangeAspect="1"/>
          </p:cNvPicPr>
          <p:nvPr/>
        </p:nvPicPr>
        <p:blipFill>
          <a:blip r:embed="rId6"/>
          <a:stretch>
            <a:fillRect/>
          </a:stretch>
        </p:blipFill>
        <p:spPr>
          <a:xfrm>
            <a:off x="4064000" y="4114800"/>
            <a:ext cx="4064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0913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9EBE2-227E-42A3-8438-3E32673AA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7">
            <a:extLst>
              <a:ext uri="{FF2B5EF4-FFF2-40B4-BE49-F238E27FC236}">
                <a16:creationId xmlns:a16="http://schemas.microsoft.com/office/drawing/2014/main" id="{444FAB39-860C-4AEC-886A-59C5B2D2DA5D}"/>
              </a:ext>
            </a:extLst>
          </p:cNvPr>
          <p:cNvGraphicFramePr>
            <a:graphicFrameLocks noGrp="1"/>
          </p:cNvGraphicFramePr>
          <p:nvPr>
            <p:extLst>
              <p:ext uri="{D42A27DB-BD31-4B8C-83A1-F6EECF244321}">
                <p14:modId xmlns:p14="http://schemas.microsoft.com/office/powerpoint/2010/main" val="918166126"/>
              </p:ext>
            </p:extLst>
          </p:nvPr>
        </p:nvGraphicFramePr>
        <p:xfrm>
          <a:off x="533400" y="1600200"/>
          <a:ext cx="7772400" cy="4053840"/>
        </p:xfrm>
        <a:graphic>
          <a:graphicData uri="http://schemas.openxmlformats.org/drawingml/2006/table">
            <a:tbl>
              <a:tblPr firstRow="1" bandRow="1">
                <a:tableStyleId>{5940675A-B579-460E-94D1-54222C63F5DA}</a:tableStyleId>
              </a:tblPr>
              <a:tblGrid>
                <a:gridCol w="3581400">
                  <a:extLst>
                    <a:ext uri="{9D8B030D-6E8A-4147-A177-3AD203B41FA5}">
                      <a16:colId xmlns:a16="http://schemas.microsoft.com/office/drawing/2014/main" val="3587881310"/>
                    </a:ext>
                  </a:extLst>
                </a:gridCol>
                <a:gridCol w="4191000">
                  <a:extLst>
                    <a:ext uri="{9D8B030D-6E8A-4147-A177-3AD203B41FA5}">
                      <a16:colId xmlns:a16="http://schemas.microsoft.com/office/drawing/2014/main" val="1547097492"/>
                    </a:ext>
                  </a:extLst>
                </a:gridCol>
              </a:tblGrid>
              <a:tr h="17272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Circumstances (1)</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Proposal (2a)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Acceptance (2b)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Consummation (3)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rPr>
                        <a:t>Conception (4a)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Change of attitude (4b)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Conflict &amp; complaint (5)</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Response (6a)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Harsh treatment (6b)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6"/>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Flight (6c)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2087793"/>
                  </a:ext>
                </a:extLst>
              </a:tr>
            </a:tbl>
          </a:graphicData>
        </a:graphic>
      </p:graphicFrame>
      <p:sp>
        <p:nvSpPr>
          <p:cNvPr id="7" name="Rectangle 2">
            <a:extLst>
              <a:ext uri="{FF2B5EF4-FFF2-40B4-BE49-F238E27FC236}">
                <a16:creationId xmlns:a16="http://schemas.microsoft.com/office/drawing/2014/main" id="{DC955AE6-7076-4B11-825A-4A6FC4F3137A}"/>
              </a:ext>
            </a:extLst>
          </p:cNvPr>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Sarah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16:1-6</a:t>
            </a:r>
          </a:p>
        </p:txBody>
      </p:sp>
    </p:spTree>
    <p:extLst>
      <p:ext uri="{BB962C8B-B14F-4D97-AF65-F5344CB8AC3E}">
        <p14:creationId xmlns:p14="http://schemas.microsoft.com/office/powerpoint/2010/main" val="683277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16:1</a:t>
            </a:r>
            <a:r>
              <a:rPr lang="en-US" sz="3600" dirty="0">
                <a:effectLst>
                  <a:outerShdw blurRad="38100" dist="38100" dir="2700000" algn="tl">
                    <a:srgbClr val="000000">
                      <a:alpha val="43137"/>
                    </a:srgbClr>
                  </a:outerShdw>
                </a:effectLst>
                <a:cs typeface="Calibri" panose="020F0502020204030204" pitchFamily="34" charset="0"/>
              </a:rPr>
              <a:t>‒16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Sarai and Hagar</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Sarai &amp; Hagar (16:1-6)</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Angel of the Lord &amp; Hagar (16:7-14)</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Birth (16:15-16)</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7192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6D3510-4F8F-40B5-B425-AF0F2F58E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6">
            <a:extLst>
              <a:ext uri="{FF2B5EF4-FFF2-40B4-BE49-F238E27FC236}">
                <a16:creationId xmlns:a16="http://schemas.microsoft.com/office/drawing/2014/main" id="{8EC1C868-BC0C-4E00-8AC9-63FC13BAF0DE}"/>
              </a:ext>
            </a:extLst>
          </p:cNvPr>
          <p:cNvGraphicFramePr>
            <a:graphicFrameLocks noGrp="1"/>
          </p:cNvGraphicFramePr>
          <p:nvPr>
            <p:ph idx="1"/>
            <p:extLst>
              <p:ext uri="{D42A27DB-BD31-4B8C-83A1-F6EECF244321}">
                <p14:modId xmlns:p14="http://schemas.microsoft.com/office/powerpoint/2010/main" val="1155906225"/>
              </p:ext>
            </p:extLst>
          </p:nvPr>
        </p:nvGraphicFramePr>
        <p:xfrm>
          <a:off x="595015" y="1946275"/>
          <a:ext cx="7710786" cy="3169920"/>
        </p:xfrm>
        <a:graphic>
          <a:graphicData uri="http://schemas.openxmlformats.org/drawingml/2006/table">
            <a:tbl>
              <a:tblPr firstRow="1" bandRow="1">
                <a:tableStyleId>{5940675A-B579-460E-94D1-54222C63F5DA}</a:tableStyleId>
              </a:tblPr>
              <a:tblGrid>
                <a:gridCol w="3855393">
                  <a:extLst>
                    <a:ext uri="{9D8B030D-6E8A-4147-A177-3AD203B41FA5}">
                      <a16:colId xmlns:a16="http://schemas.microsoft.com/office/drawing/2014/main" val="3247149250"/>
                    </a:ext>
                  </a:extLst>
                </a:gridCol>
                <a:gridCol w="3855393">
                  <a:extLst>
                    <a:ext uri="{9D8B030D-6E8A-4147-A177-3AD203B41FA5}">
                      <a16:colId xmlns:a16="http://schemas.microsoft.com/office/drawing/2014/main" val="854929324"/>
                    </a:ext>
                  </a:extLst>
                </a:gridCol>
              </a:tblGrid>
              <a:tr h="37084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Angel of the Lord (7a)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Location (7b)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Questions (8a)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Answer (8b)</a:t>
                      </a:r>
                      <a:endParaRPr lang="en-US" sz="28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Command (9)</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Prophecies (10-12)</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Response (13)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(14)</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7061471"/>
                  </a:ext>
                </a:extLst>
              </a:tr>
            </a:tbl>
          </a:graphicData>
        </a:graphic>
      </p:graphicFrame>
      <p:sp>
        <p:nvSpPr>
          <p:cNvPr id="9" name="Rectangle 2">
            <a:extLst>
              <a:ext uri="{FF2B5EF4-FFF2-40B4-BE49-F238E27FC236}">
                <a16:creationId xmlns:a16="http://schemas.microsoft.com/office/drawing/2014/main" id="{7EC26A5D-6994-439D-8658-C7CF551EC18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Angel of the Lord &amp; Hagar</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16:7-14</a:t>
            </a:r>
          </a:p>
        </p:txBody>
      </p:sp>
    </p:spTree>
    <p:extLst>
      <p:ext uri="{BB962C8B-B14F-4D97-AF65-F5344CB8AC3E}">
        <p14:creationId xmlns:p14="http://schemas.microsoft.com/office/powerpoint/2010/main" val="3113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6D3510-4F8F-40B5-B425-AF0F2F58E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6">
            <a:extLst>
              <a:ext uri="{FF2B5EF4-FFF2-40B4-BE49-F238E27FC236}">
                <a16:creationId xmlns:a16="http://schemas.microsoft.com/office/drawing/2014/main" id="{8EC1C868-BC0C-4E00-8AC9-63FC13BAF0DE}"/>
              </a:ext>
            </a:extLst>
          </p:cNvPr>
          <p:cNvGraphicFramePr>
            <a:graphicFrameLocks noGrp="1"/>
          </p:cNvGraphicFramePr>
          <p:nvPr>
            <p:ph idx="1"/>
            <p:extLst>
              <p:ext uri="{D42A27DB-BD31-4B8C-83A1-F6EECF244321}">
                <p14:modId xmlns:p14="http://schemas.microsoft.com/office/powerpoint/2010/main" val="942953387"/>
              </p:ext>
            </p:extLst>
          </p:nvPr>
        </p:nvGraphicFramePr>
        <p:xfrm>
          <a:off x="595015" y="1946275"/>
          <a:ext cx="7710786" cy="3169920"/>
        </p:xfrm>
        <a:graphic>
          <a:graphicData uri="http://schemas.openxmlformats.org/drawingml/2006/table">
            <a:tbl>
              <a:tblPr firstRow="1" bandRow="1">
                <a:tableStyleId>{5940675A-B579-460E-94D1-54222C63F5DA}</a:tableStyleId>
              </a:tblPr>
              <a:tblGrid>
                <a:gridCol w="3855393">
                  <a:extLst>
                    <a:ext uri="{9D8B030D-6E8A-4147-A177-3AD203B41FA5}">
                      <a16:colId xmlns:a16="http://schemas.microsoft.com/office/drawing/2014/main" val="3247149250"/>
                    </a:ext>
                  </a:extLst>
                </a:gridCol>
                <a:gridCol w="3855393">
                  <a:extLst>
                    <a:ext uri="{9D8B030D-6E8A-4147-A177-3AD203B41FA5}">
                      <a16:colId xmlns:a16="http://schemas.microsoft.com/office/drawing/2014/main" val="854929324"/>
                    </a:ext>
                  </a:extLst>
                </a:gridCol>
              </a:tblGrid>
              <a:tr h="37084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lang="en-US" sz="2800" b="1" u="sng" noProof="0" dirty="0">
                          <a:solidFill>
                            <a:srgbClr val="FFFFCC"/>
                          </a:solidFill>
                          <a:effectLst>
                            <a:outerShdw blurRad="38100" dist="38100" dir="2700000" algn="tl">
                              <a:srgbClr val="000000">
                                <a:alpha val="43137"/>
                              </a:srgbClr>
                            </a:outerShdw>
                          </a:effectLst>
                          <a:latin typeface="Calibri" panose="020F0502020204030204" pitchFamily="34" charset="0"/>
                        </a:rPr>
                        <a:t>Angel of the Lord (7a)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Location (7b)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Questions (8a)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Answer (8b)</a:t>
                      </a:r>
                      <a:endParaRPr lang="en-US" sz="28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Command (9)</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Prophecies (10-12)</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Response (13)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(14)</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7061471"/>
                  </a:ext>
                </a:extLst>
              </a:tr>
            </a:tbl>
          </a:graphicData>
        </a:graphic>
      </p:graphicFrame>
      <p:sp>
        <p:nvSpPr>
          <p:cNvPr id="7" name="Rectangle 2">
            <a:extLst>
              <a:ext uri="{FF2B5EF4-FFF2-40B4-BE49-F238E27FC236}">
                <a16:creationId xmlns:a16="http://schemas.microsoft.com/office/drawing/2014/main" id="{CC179735-C5D7-41EF-AB8D-E9C9446AB50E}"/>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Angel of the Lord &amp; Hagar</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16:7-14</a:t>
            </a:r>
          </a:p>
        </p:txBody>
      </p:sp>
    </p:spTree>
    <p:extLst>
      <p:ext uri="{BB962C8B-B14F-4D97-AF65-F5344CB8AC3E}">
        <p14:creationId xmlns:p14="http://schemas.microsoft.com/office/powerpoint/2010/main" val="3938946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6D3510-4F8F-40B5-B425-AF0F2F58E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6">
            <a:extLst>
              <a:ext uri="{FF2B5EF4-FFF2-40B4-BE49-F238E27FC236}">
                <a16:creationId xmlns:a16="http://schemas.microsoft.com/office/drawing/2014/main" id="{8EC1C868-BC0C-4E00-8AC9-63FC13BAF0DE}"/>
              </a:ext>
            </a:extLst>
          </p:cNvPr>
          <p:cNvGraphicFramePr>
            <a:graphicFrameLocks noGrp="1"/>
          </p:cNvGraphicFramePr>
          <p:nvPr>
            <p:ph idx="1"/>
            <p:extLst>
              <p:ext uri="{D42A27DB-BD31-4B8C-83A1-F6EECF244321}">
                <p14:modId xmlns:p14="http://schemas.microsoft.com/office/powerpoint/2010/main" val="3577333426"/>
              </p:ext>
            </p:extLst>
          </p:nvPr>
        </p:nvGraphicFramePr>
        <p:xfrm>
          <a:off x="595015" y="1946275"/>
          <a:ext cx="7710786" cy="3169920"/>
        </p:xfrm>
        <a:graphic>
          <a:graphicData uri="http://schemas.openxmlformats.org/drawingml/2006/table">
            <a:tbl>
              <a:tblPr firstRow="1" bandRow="1">
                <a:tableStyleId>{5940675A-B579-460E-94D1-54222C63F5DA}</a:tableStyleId>
              </a:tblPr>
              <a:tblGrid>
                <a:gridCol w="3855393">
                  <a:extLst>
                    <a:ext uri="{9D8B030D-6E8A-4147-A177-3AD203B41FA5}">
                      <a16:colId xmlns:a16="http://schemas.microsoft.com/office/drawing/2014/main" val="3247149250"/>
                    </a:ext>
                  </a:extLst>
                </a:gridCol>
                <a:gridCol w="3855393">
                  <a:extLst>
                    <a:ext uri="{9D8B030D-6E8A-4147-A177-3AD203B41FA5}">
                      <a16:colId xmlns:a16="http://schemas.microsoft.com/office/drawing/2014/main" val="854929324"/>
                    </a:ext>
                  </a:extLst>
                </a:gridCol>
              </a:tblGrid>
              <a:tr h="37084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Angel of the Lord (7a)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(7b)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Questions (8a)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Answer (8b)</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Command (9)</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Prophecies (10-12)</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Response (13)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(14)</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7061471"/>
                  </a:ext>
                </a:extLst>
              </a:tr>
            </a:tbl>
          </a:graphicData>
        </a:graphic>
      </p:graphicFrame>
      <p:sp>
        <p:nvSpPr>
          <p:cNvPr id="7" name="Rectangle 2">
            <a:extLst>
              <a:ext uri="{FF2B5EF4-FFF2-40B4-BE49-F238E27FC236}">
                <a16:creationId xmlns:a16="http://schemas.microsoft.com/office/drawing/2014/main" id="{A3780ECC-4BA8-491C-9057-01878483ECB5}"/>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Angel of the Lord &amp; Hagar</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16:7-14</a:t>
            </a:r>
          </a:p>
        </p:txBody>
      </p:sp>
    </p:spTree>
    <p:extLst>
      <p:ext uri="{BB962C8B-B14F-4D97-AF65-F5344CB8AC3E}">
        <p14:creationId xmlns:p14="http://schemas.microsoft.com/office/powerpoint/2010/main" val="1501965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5A11-A1DF-49A2-8CF4-9BF982D1ED56}"/>
              </a:ext>
            </a:extLst>
          </p:cNvPr>
          <p:cNvPicPr>
            <a:picLocks noChangeAspect="1"/>
          </p:cNvPicPr>
          <p:nvPr/>
        </p:nvPicPr>
        <p:blipFill>
          <a:blip r:embed="rId2"/>
          <a:stretch>
            <a:fillRect/>
          </a:stretch>
        </p:blipFill>
        <p:spPr>
          <a:xfrm>
            <a:off x="3653162" y="137160"/>
            <a:ext cx="488567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2247BE60-1F06-4AF3-8A03-DFC9D58FFC23}"/>
              </a:ext>
            </a:extLst>
          </p:cNvPr>
          <p:cNvSpPr>
            <a:spLocks noChangeArrowheads="1"/>
          </p:cNvSpPr>
          <p:nvPr/>
        </p:nvSpPr>
        <p:spPr bwMode="auto">
          <a:xfrm>
            <a:off x="5410200" y="4114800"/>
            <a:ext cx="990600" cy="762000"/>
          </a:xfrm>
          <a:prstGeom prst="ellipse">
            <a:avLst/>
          </a:prstGeom>
          <a:solidFill>
            <a:schemeClr val="tx1"/>
          </a:solidFill>
          <a:ln w="3810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00" dirty="0">
                <a:solidFill>
                  <a:schemeClr val="bg2"/>
                </a:solidFill>
                <a:latin typeface="Calibri" panose="020F0502020204030204" pitchFamily="34" charset="0"/>
                <a:cs typeface="Calibri" panose="020F0502020204030204" pitchFamily="34" charset="0"/>
              </a:rPr>
              <a:t>Negev</a:t>
            </a:r>
          </a:p>
        </p:txBody>
      </p:sp>
    </p:spTree>
    <p:extLst>
      <p:ext uri="{BB962C8B-B14F-4D97-AF65-F5344CB8AC3E}">
        <p14:creationId xmlns:p14="http://schemas.microsoft.com/office/powerpoint/2010/main" val="229235295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057400" y="3886200"/>
            <a:ext cx="2057400" cy="990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5733326" y="32004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6286261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6D3510-4F8F-40B5-B425-AF0F2F58E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6">
            <a:extLst>
              <a:ext uri="{FF2B5EF4-FFF2-40B4-BE49-F238E27FC236}">
                <a16:creationId xmlns:a16="http://schemas.microsoft.com/office/drawing/2014/main" id="{8EC1C868-BC0C-4E00-8AC9-63FC13BAF0DE}"/>
              </a:ext>
            </a:extLst>
          </p:cNvPr>
          <p:cNvGraphicFramePr>
            <a:graphicFrameLocks noGrp="1"/>
          </p:cNvGraphicFramePr>
          <p:nvPr>
            <p:ph idx="1"/>
            <p:extLst>
              <p:ext uri="{D42A27DB-BD31-4B8C-83A1-F6EECF244321}">
                <p14:modId xmlns:p14="http://schemas.microsoft.com/office/powerpoint/2010/main" val="3169699328"/>
              </p:ext>
            </p:extLst>
          </p:nvPr>
        </p:nvGraphicFramePr>
        <p:xfrm>
          <a:off x="595015" y="1946275"/>
          <a:ext cx="7710786" cy="3169920"/>
        </p:xfrm>
        <a:graphic>
          <a:graphicData uri="http://schemas.openxmlformats.org/drawingml/2006/table">
            <a:tbl>
              <a:tblPr firstRow="1" bandRow="1">
                <a:tableStyleId>{5940675A-B579-460E-94D1-54222C63F5DA}</a:tableStyleId>
              </a:tblPr>
              <a:tblGrid>
                <a:gridCol w="3855393">
                  <a:extLst>
                    <a:ext uri="{9D8B030D-6E8A-4147-A177-3AD203B41FA5}">
                      <a16:colId xmlns:a16="http://schemas.microsoft.com/office/drawing/2014/main" val="3247149250"/>
                    </a:ext>
                  </a:extLst>
                </a:gridCol>
                <a:gridCol w="3855393">
                  <a:extLst>
                    <a:ext uri="{9D8B030D-6E8A-4147-A177-3AD203B41FA5}">
                      <a16:colId xmlns:a16="http://schemas.microsoft.com/office/drawing/2014/main" val="854929324"/>
                    </a:ext>
                  </a:extLst>
                </a:gridCol>
              </a:tblGrid>
              <a:tr h="37084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Angel of the Lord (7a)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(7b)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Questions (8a)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Answer (8b)</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Command (9)</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Prophecies (10-12)</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Response (13)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(14)</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7061471"/>
                  </a:ext>
                </a:extLst>
              </a:tr>
            </a:tbl>
          </a:graphicData>
        </a:graphic>
      </p:graphicFrame>
      <p:sp>
        <p:nvSpPr>
          <p:cNvPr id="7" name="Rectangle 2">
            <a:extLst>
              <a:ext uri="{FF2B5EF4-FFF2-40B4-BE49-F238E27FC236}">
                <a16:creationId xmlns:a16="http://schemas.microsoft.com/office/drawing/2014/main" id="{8D0F68EB-172F-426D-920C-66AC62434C21}"/>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Angel of the Lord &amp; Hagar</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16:7-14</a:t>
            </a:r>
          </a:p>
        </p:txBody>
      </p:sp>
    </p:spTree>
    <p:extLst>
      <p:ext uri="{BB962C8B-B14F-4D97-AF65-F5344CB8AC3E}">
        <p14:creationId xmlns:p14="http://schemas.microsoft.com/office/powerpoint/2010/main" val="1582377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6D3510-4F8F-40B5-B425-AF0F2F58E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6">
            <a:extLst>
              <a:ext uri="{FF2B5EF4-FFF2-40B4-BE49-F238E27FC236}">
                <a16:creationId xmlns:a16="http://schemas.microsoft.com/office/drawing/2014/main" id="{8EC1C868-BC0C-4E00-8AC9-63FC13BAF0DE}"/>
              </a:ext>
            </a:extLst>
          </p:cNvPr>
          <p:cNvGraphicFramePr>
            <a:graphicFrameLocks noGrp="1"/>
          </p:cNvGraphicFramePr>
          <p:nvPr>
            <p:ph idx="1"/>
            <p:extLst>
              <p:ext uri="{D42A27DB-BD31-4B8C-83A1-F6EECF244321}">
                <p14:modId xmlns:p14="http://schemas.microsoft.com/office/powerpoint/2010/main" val="1483882914"/>
              </p:ext>
            </p:extLst>
          </p:nvPr>
        </p:nvGraphicFramePr>
        <p:xfrm>
          <a:off x="595015" y="1946275"/>
          <a:ext cx="7710786" cy="3169920"/>
        </p:xfrm>
        <a:graphic>
          <a:graphicData uri="http://schemas.openxmlformats.org/drawingml/2006/table">
            <a:tbl>
              <a:tblPr firstRow="1" bandRow="1">
                <a:tableStyleId>{5940675A-B579-460E-94D1-54222C63F5DA}</a:tableStyleId>
              </a:tblPr>
              <a:tblGrid>
                <a:gridCol w="3855393">
                  <a:extLst>
                    <a:ext uri="{9D8B030D-6E8A-4147-A177-3AD203B41FA5}">
                      <a16:colId xmlns:a16="http://schemas.microsoft.com/office/drawing/2014/main" val="3247149250"/>
                    </a:ext>
                  </a:extLst>
                </a:gridCol>
                <a:gridCol w="3855393">
                  <a:extLst>
                    <a:ext uri="{9D8B030D-6E8A-4147-A177-3AD203B41FA5}">
                      <a16:colId xmlns:a16="http://schemas.microsoft.com/office/drawing/2014/main" val="854929324"/>
                    </a:ext>
                  </a:extLst>
                </a:gridCol>
              </a:tblGrid>
              <a:tr h="37084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Angel of the Lord (7a)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(7b)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Questions (8a)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Answer (8b)</a:t>
                      </a:r>
                      <a:endParaRPr kumimoji="0" lang="en-US" sz="2800" b="1" i="0" u="sng"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Command (9)</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Prophecies (10-12)</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Response (13)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(14)</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7061471"/>
                  </a:ext>
                </a:extLst>
              </a:tr>
            </a:tbl>
          </a:graphicData>
        </a:graphic>
      </p:graphicFrame>
      <p:sp>
        <p:nvSpPr>
          <p:cNvPr id="7" name="Rectangle 2">
            <a:extLst>
              <a:ext uri="{FF2B5EF4-FFF2-40B4-BE49-F238E27FC236}">
                <a16:creationId xmlns:a16="http://schemas.microsoft.com/office/drawing/2014/main" id="{2CFE7714-B039-459F-89EE-4063EEEE0EFD}"/>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Angel of the Lord &amp; Hagar</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16:7-14</a:t>
            </a:r>
          </a:p>
        </p:txBody>
      </p:sp>
    </p:spTree>
    <p:extLst>
      <p:ext uri="{BB962C8B-B14F-4D97-AF65-F5344CB8AC3E}">
        <p14:creationId xmlns:p14="http://schemas.microsoft.com/office/powerpoint/2010/main" val="2279139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6D3510-4F8F-40B5-B425-AF0F2F58E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6">
            <a:extLst>
              <a:ext uri="{FF2B5EF4-FFF2-40B4-BE49-F238E27FC236}">
                <a16:creationId xmlns:a16="http://schemas.microsoft.com/office/drawing/2014/main" id="{8EC1C868-BC0C-4E00-8AC9-63FC13BAF0DE}"/>
              </a:ext>
            </a:extLst>
          </p:cNvPr>
          <p:cNvGraphicFramePr>
            <a:graphicFrameLocks noGrp="1"/>
          </p:cNvGraphicFramePr>
          <p:nvPr>
            <p:ph idx="1"/>
            <p:extLst>
              <p:ext uri="{D42A27DB-BD31-4B8C-83A1-F6EECF244321}">
                <p14:modId xmlns:p14="http://schemas.microsoft.com/office/powerpoint/2010/main" val="3911913088"/>
              </p:ext>
            </p:extLst>
          </p:nvPr>
        </p:nvGraphicFramePr>
        <p:xfrm>
          <a:off x="595015" y="1946275"/>
          <a:ext cx="7710786" cy="3169920"/>
        </p:xfrm>
        <a:graphic>
          <a:graphicData uri="http://schemas.openxmlformats.org/drawingml/2006/table">
            <a:tbl>
              <a:tblPr firstRow="1" bandRow="1">
                <a:tableStyleId>{5940675A-B579-460E-94D1-54222C63F5DA}</a:tableStyleId>
              </a:tblPr>
              <a:tblGrid>
                <a:gridCol w="3855393">
                  <a:extLst>
                    <a:ext uri="{9D8B030D-6E8A-4147-A177-3AD203B41FA5}">
                      <a16:colId xmlns:a16="http://schemas.microsoft.com/office/drawing/2014/main" val="3247149250"/>
                    </a:ext>
                  </a:extLst>
                </a:gridCol>
                <a:gridCol w="3855393">
                  <a:extLst>
                    <a:ext uri="{9D8B030D-6E8A-4147-A177-3AD203B41FA5}">
                      <a16:colId xmlns:a16="http://schemas.microsoft.com/office/drawing/2014/main" val="854929324"/>
                    </a:ext>
                  </a:extLst>
                </a:gridCol>
              </a:tblGrid>
              <a:tr h="37084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Angel of the Lord (7a)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(7b)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Questions (8a)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Answer (8b)</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Command (9)</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Prophecies (10-12)</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Response (13)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(14)</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7061471"/>
                  </a:ext>
                </a:extLst>
              </a:tr>
            </a:tbl>
          </a:graphicData>
        </a:graphic>
      </p:graphicFrame>
      <p:sp>
        <p:nvSpPr>
          <p:cNvPr id="7" name="Rectangle 2">
            <a:extLst>
              <a:ext uri="{FF2B5EF4-FFF2-40B4-BE49-F238E27FC236}">
                <a16:creationId xmlns:a16="http://schemas.microsoft.com/office/drawing/2014/main" id="{1BBF01BC-2AB8-435F-9D6F-E992ECAF312A}"/>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Angel of the Lord &amp; Hagar</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16:7-14</a:t>
            </a:r>
          </a:p>
        </p:txBody>
      </p:sp>
    </p:spTree>
    <p:extLst>
      <p:ext uri="{BB962C8B-B14F-4D97-AF65-F5344CB8AC3E}">
        <p14:creationId xmlns:p14="http://schemas.microsoft.com/office/powerpoint/2010/main" val="667849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6D3510-4F8F-40B5-B425-AF0F2F58E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6">
            <a:extLst>
              <a:ext uri="{FF2B5EF4-FFF2-40B4-BE49-F238E27FC236}">
                <a16:creationId xmlns:a16="http://schemas.microsoft.com/office/drawing/2014/main" id="{8EC1C868-BC0C-4E00-8AC9-63FC13BAF0DE}"/>
              </a:ext>
            </a:extLst>
          </p:cNvPr>
          <p:cNvGraphicFramePr>
            <a:graphicFrameLocks noGrp="1"/>
          </p:cNvGraphicFramePr>
          <p:nvPr>
            <p:ph idx="1"/>
            <p:extLst>
              <p:ext uri="{D42A27DB-BD31-4B8C-83A1-F6EECF244321}">
                <p14:modId xmlns:p14="http://schemas.microsoft.com/office/powerpoint/2010/main" val="3281666334"/>
              </p:ext>
            </p:extLst>
          </p:nvPr>
        </p:nvGraphicFramePr>
        <p:xfrm>
          <a:off x="595015" y="1946275"/>
          <a:ext cx="7710786" cy="3169920"/>
        </p:xfrm>
        <a:graphic>
          <a:graphicData uri="http://schemas.openxmlformats.org/drawingml/2006/table">
            <a:tbl>
              <a:tblPr firstRow="1" bandRow="1">
                <a:tableStyleId>{5940675A-B579-460E-94D1-54222C63F5DA}</a:tableStyleId>
              </a:tblPr>
              <a:tblGrid>
                <a:gridCol w="3855393">
                  <a:extLst>
                    <a:ext uri="{9D8B030D-6E8A-4147-A177-3AD203B41FA5}">
                      <a16:colId xmlns:a16="http://schemas.microsoft.com/office/drawing/2014/main" val="3247149250"/>
                    </a:ext>
                  </a:extLst>
                </a:gridCol>
                <a:gridCol w="3855393">
                  <a:extLst>
                    <a:ext uri="{9D8B030D-6E8A-4147-A177-3AD203B41FA5}">
                      <a16:colId xmlns:a16="http://schemas.microsoft.com/office/drawing/2014/main" val="854929324"/>
                    </a:ext>
                  </a:extLst>
                </a:gridCol>
              </a:tblGrid>
              <a:tr h="37084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Angel of the Lord (7a)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(7b)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Questions (8a)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Answer (8b)</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Command (9)</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Prophecies (10-12)</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Response (13)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(14)</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7061471"/>
                  </a:ext>
                </a:extLst>
              </a:tr>
            </a:tbl>
          </a:graphicData>
        </a:graphic>
      </p:graphicFrame>
      <p:sp>
        <p:nvSpPr>
          <p:cNvPr id="7" name="Rectangle 2">
            <a:extLst>
              <a:ext uri="{FF2B5EF4-FFF2-40B4-BE49-F238E27FC236}">
                <a16:creationId xmlns:a16="http://schemas.microsoft.com/office/drawing/2014/main" id="{B09AAE91-B2D0-4A10-AF46-5B1032937D1B}"/>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Angel of the Lord &amp; Hagar</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16:7-14</a:t>
            </a:r>
          </a:p>
        </p:txBody>
      </p:sp>
    </p:spTree>
    <p:extLst>
      <p:ext uri="{BB962C8B-B14F-4D97-AF65-F5344CB8AC3E}">
        <p14:creationId xmlns:p14="http://schemas.microsoft.com/office/powerpoint/2010/main" val="860952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16:10-12</a:t>
            </a:r>
          </a:p>
        </p:txBody>
      </p:sp>
      <p:sp>
        <p:nvSpPr>
          <p:cNvPr id="161795" name="Rectangle 3"/>
          <p:cNvSpPr>
            <a:spLocks noGrp="1" noChangeArrowheads="1"/>
          </p:cNvSpPr>
          <p:nvPr>
            <p:ph type="body" idx="1"/>
          </p:nvPr>
        </p:nvSpPr>
        <p:spPr>
          <a:xfrm>
            <a:off x="585217" y="1524000"/>
            <a:ext cx="7491983" cy="4800600"/>
          </a:xfrm>
        </p:spPr>
        <p:txBody>
          <a:bodyPr/>
          <a:lstStyle/>
          <a:p>
            <a:pPr marL="458788" lvl="1" indent="-458788" eaLnBrk="1" hangingPunct="1">
              <a:spcBef>
                <a:spcPts val="0"/>
              </a:spcBef>
              <a:spcAft>
                <a:spcPts val="1800"/>
              </a:spcAft>
              <a:buClr>
                <a:srgbClr val="FFC000"/>
              </a:buClr>
              <a:buSzPct val="100000"/>
              <a:buFont typeface="+mj-lt"/>
              <a:buAutoNum type="alphaLcParenR"/>
              <a:defRPr/>
            </a:pPr>
            <a:r>
              <a:rPr lang="en-US" sz="3000" dirty="0"/>
              <a:t>Seed (10)</a:t>
            </a:r>
          </a:p>
          <a:p>
            <a:pPr marL="458788" lvl="1" indent="-458788" eaLnBrk="1" hangingPunct="1">
              <a:spcBef>
                <a:spcPts val="0"/>
              </a:spcBef>
              <a:spcAft>
                <a:spcPts val="1800"/>
              </a:spcAft>
              <a:buClr>
                <a:srgbClr val="FFC000"/>
              </a:buClr>
              <a:buSzPct val="100000"/>
              <a:buFont typeface="+mj-lt"/>
              <a:buAutoNum type="alphaLcParenR"/>
              <a:defRPr/>
            </a:pPr>
            <a:r>
              <a:rPr lang="en-US" sz="3000" dirty="0"/>
              <a:t>Name (11)</a:t>
            </a:r>
          </a:p>
          <a:p>
            <a:pPr marL="458788" lvl="1" indent="-458788" eaLnBrk="1" hangingPunct="1">
              <a:spcBef>
                <a:spcPts val="0"/>
              </a:spcBef>
              <a:spcAft>
                <a:spcPts val="1800"/>
              </a:spcAft>
              <a:buClr>
                <a:srgbClr val="FFC000"/>
              </a:buClr>
              <a:buSzPct val="100000"/>
              <a:buFont typeface="+mj-lt"/>
              <a:buAutoNum type="alphaLcParenR"/>
              <a:defRPr/>
            </a:pPr>
            <a:r>
              <a:rPr lang="en-US" sz="3000" dirty="0"/>
              <a:t>Nature (12)</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Roamer (12a)</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Aggressor (12b)</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Retaliated against (12c)</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Against his brother [Israel] (12d)</a:t>
            </a:r>
          </a:p>
          <a:p>
            <a:pPr marL="0" lvl="2" indent="0" eaLnBrk="1" hangingPunct="1">
              <a:spcBef>
                <a:spcPts val="0"/>
              </a:spcBef>
              <a:spcAft>
                <a:spcPts val="600"/>
              </a:spcAft>
              <a:buClr>
                <a:srgbClr val="00FF00"/>
              </a:buClr>
              <a:buSzPct val="100000"/>
              <a:buNone/>
              <a:defRPr/>
            </a:pPr>
            <a:endParaRPr lang="en-US" sz="28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9472FE7E-AAD6-403B-8772-52FC29E528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201445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12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12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12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12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12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1200"/>
              </a:spcAft>
              <a:buClr>
                <a:schemeClr val="tx2"/>
              </a:buClr>
              <a:buSzPct val="100000"/>
              <a:buFont typeface="+mj-lt"/>
              <a:buAutoNum type="romanUcPeriod"/>
              <a:defRPr/>
            </a:pPr>
            <a:r>
              <a:rPr lang="en-US" dirty="0"/>
              <a:t>Reaffirmation of Abram’s promises (Gen. 13:14-18)</a:t>
            </a:r>
          </a:p>
          <a:p>
            <a:pPr marL="574675" lvl="1" indent="-574675" eaLnBrk="1" hangingPunct="1">
              <a:spcBef>
                <a:spcPts val="0"/>
              </a:spcBef>
              <a:spcAft>
                <a:spcPts val="1200"/>
              </a:spcAft>
              <a:buClr>
                <a:schemeClr val="tx2"/>
              </a:buClr>
              <a:buSzPct val="100000"/>
              <a:buFont typeface="+mj-lt"/>
              <a:buAutoNum type="romanUcPeriod"/>
              <a:defRPr/>
            </a:pPr>
            <a:r>
              <a:rPr lang="en-US" dirty="0"/>
              <a:t>Abram Rescues Lot (14:1-24)</a:t>
            </a:r>
          </a:p>
          <a:p>
            <a:pPr marL="574675" lvl="1" indent="-574675" eaLnBrk="1" hangingPunct="1">
              <a:spcBef>
                <a:spcPts val="0"/>
              </a:spcBef>
              <a:spcAft>
                <a:spcPts val="1200"/>
              </a:spcAft>
              <a:buClr>
                <a:schemeClr val="tx2"/>
              </a:buClr>
              <a:buSzPct val="100000"/>
              <a:buFont typeface="+mj-lt"/>
              <a:buAutoNum type="romanUcPeriod"/>
              <a:defRPr/>
            </a:pPr>
            <a:r>
              <a:rPr lang="en-US" b="1" u="sng" dirty="0">
                <a:solidFill>
                  <a:srgbClr val="FFFFCC"/>
                </a:solidFill>
              </a:rPr>
              <a:t>Abrahamic Covenant (15:1-21)</a:t>
            </a:r>
          </a:p>
        </p:txBody>
      </p:sp>
      <p:pic>
        <p:nvPicPr>
          <p:cNvPr id="5" name="Picture 4">
            <a:extLst>
              <a:ext uri="{FF2B5EF4-FFF2-40B4-BE49-F238E27FC236}">
                <a16:creationId xmlns:a16="http://schemas.microsoft.com/office/drawing/2014/main" id="{D5E75ABD-C1BA-40EB-820C-54F8691F49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93105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16:10-12</a:t>
            </a:r>
          </a:p>
        </p:txBody>
      </p:sp>
      <p:sp>
        <p:nvSpPr>
          <p:cNvPr id="161795" name="Rectangle 3"/>
          <p:cNvSpPr>
            <a:spLocks noGrp="1" noChangeArrowheads="1"/>
          </p:cNvSpPr>
          <p:nvPr>
            <p:ph type="body" idx="1"/>
          </p:nvPr>
        </p:nvSpPr>
        <p:spPr>
          <a:xfrm>
            <a:off x="585217" y="1524000"/>
            <a:ext cx="7491983" cy="4800600"/>
          </a:xfrm>
        </p:spPr>
        <p:txBody>
          <a:bodyPr/>
          <a:lstStyle/>
          <a:p>
            <a:pPr marL="458788" lvl="1" indent="-458788" eaLnBrk="1" hangingPunct="1">
              <a:spcBef>
                <a:spcPts val="0"/>
              </a:spcBef>
              <a:spcAft>
                <a:spcPts val="1800"/>
              </a:spcAft>
              <a:buClr>
                <a:srgbClr val="FFC000"/>
              </a:buClr>
              <a:buSzPct val="100000"/>
              <a:buFont typeface="+mj-lt"/>
              <a:buAutoNum type="alphaLcParenR"/>
              <a:defRPr/>
            </a:pPr>
            <a:r>
              <a:rPr lang="en-US" sz="3000" b="1" u="sng" dirty="0">
                <a:solidFill>
                  <a:srgbClr val="FFFFCC"/>
                </a:solidFill>
              </a:rPr>
              <a:t>Seed (10)</a:t>
            </a:r>
          </a:p>
          <a:p>
            <a:pPr marL="458788" lvl="1" indent="-458788" eaLnBrk="1" hangingPunct="1">
              <a:spcBef>
                <a:spcPts val="0"/>
              </a:spcBef>
              <a:spcAft>
                <a:spcPts val="1800"/>
              </a:spcAft>
              <a:buClr>
                <a:srgbClr val="FFC000"/>
              </a:buClr>
              <a:buSzPct val="100000"/>
              <a:buFont typeface="+mj-lt"/>
              <a:buAutoNum type="alphaLcParenR"/>
              <a:defRPr/>
            </a:pPr>
            <a:r>
              <a:rPr lang="en-US" sz="3000" dirty="0"/>
              <a:t>Name (11)</a:t>
            </a:r>
          </a:p>
          <a:p>
            <a:pPr marL="458788" lvl="1" indent="-458788" eaLnBrk="1" hangingPunct="1">
              <a:spcBef>
                <a:spcPts val="0"/>
              </a:spcBef>
              <a:spcAft>
                <a:spcPts val="1800"/>
              </a:spcAft>
              <a:buClr>
                <a:srgbClr val="FFC000"/>
              </a:buClr>
              <a:buSzPct val="100000"/>
              <a:buFont typeface="+mj-lt"/>
              <a:buAutoNum type="alphaLcParenR"/>
              <a:defRPr/>
            </a:pPr>
            <a:r>
              <a:rPr lang="en-US" sz="3000" dirty="0"/>
              <a:t>Nature (12)</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Roamer (12a)</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Aggressor (12b)</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Retaliated against (12c)</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Against his brother [Israel] (12d)</a:t>
            </a:r>
          </a:p>
          <a:p>
            <a:pPr marL="0" lvl="2" indent="0" eaLnBrk="1" hangingPunct="1">
              <a:spcBef>
                <a:spcPts val="0"/>
              </a:spcBef>
              <a:spcAft>
                <a:spcPts val="600"/>
              </a:spcAft>
              <a:buClr>
                <a:srgbClr val="00FF00"/>
              </a:buClr>
              <a:buSzPct val="100000"/>
              <a:buNone/>
              <a:defRPr/>
            </a:pPr>
            <a:endParaRPr lang="en-US" sz="28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9472FE7E-AAD6-403B-8772-52FC29E528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3216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16:10-12</a:t>
            </a:r>
          </a:p>
        </p:txBody>
      </p:sp>
      <p:sp>
        <p:nvSpPr>
          <p:cNvPr id="161795" name="Rectangle 3"/>
          <p:cNvSpPr>
            <a:spLocks noGrp="1" noChangeArrowheads="1"/>
          </p:cNvSpPr>
          <p:nvPr>
            <p:ph type="body" idx="1"/>
          </p:nvPr>
        </p:nvSpPr>
        <p:spPr>
          <a:xfrm>
            <a:off x="585217" y="1524000"/>
            <a:ext cx="7491983" cy="4800600"/>
          </a:xfrm>
        </p:spPr>
        <p:txBody>
          <a:bodyPr/>
          <a:lstStyle/>
          <a:p>
            <a:pPr marL="458788" lvl="1" indent="-458788" eaLnBrk="1" hangingPunct="1">
              <a:spcBef>
                <a:spcPts val="0"/>
              </a:spcBef>
              <a:spcAft>
                <a:spcPts val="1800"/>
              </a:spcAft>
              <a:buClr>
                <a:srgbClr val="FFC000"/>
              </a:buClr>
              <a:buSzPct val="100000"/>
              <a:buFont typeface="+mj-lt"/>
              <a:buAutoNum type="alphaLcParenR"/>
              <a:defRPr/>
            </a:pPr>
            <a:r>
              <a:rPr lang="en-US" sz="3000" dirty="0"/>
              <a:t>Seed (10)</a:t>
            </a:r>
          </a:p>
          <a:p>
            <a:pPr marL="458788" lvl="1" indent="-458788" eaLnBrk="1" hangingPunct="1">
              <a:spcBef>
                <a:spcPts val="0"/>
              </a:spcBef>
              <a:spcAft>
                <a:spcPts val="1800"/>
              </a:spcAft>
              <a:buClr>
                <a:srgbClr val="FFC000"/>
              </a:buClr>
              <a:buSzPct val="100000"/>
              <a:buFont typeface="+mj-lt"/>
              <a:buAutoNum type="alphaLcParenR"/>
              <a:defRPr/>
            </a:pPr>
            <a:r>
              <a:rPr lang="en-US" sz="3000" b="1" u="sng" dirty="0">
                <a:solidFill>
                  <a:srgbClr val="FFFFCC"/>
                </a:solidFill>
              </a:rPr>
              <a:t>Name (11)</a:t>
            </a:r>
          </a:p>
          <a:p>
            <a:pPr marL="458788" lvl="1" indent="-458788" eaLnBrk="1" hangingPunct="1">
              <a:spcBef>
                <a:spcPts val="0"/>
              </a:spcBef>
              <a:spcAft>
                <a:spcPts val="1800"/>
              </a:spcAft>
              <a:buClr>
                <a:srgbClr val="FFC000"/>
              </a:buClr>
              <a:buSzPct val="100000"/>
              <a:buFont typeface="+mj-lt"/>
              <a:buAutoNum type="alphaLcParenR"/>
              <a:defRPr/>
            </a:pPr>
            <a:r>
              <a:rPr lang="en-US" sz="3000" dirty="0"/>
              <a:t>Nature (12)</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Roamer (12a)</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Aggressor (12b)</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Retaliated against (12c)</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Against his brother [Israel] (12d)</a:t>
            </a:r>
          </a:p>
          <a:p>
            <a:pPr marL="0" lvl="2" indent="0" eaLnBrk="1" hangingPunct="1">
              <a:spcBef>
                <a:spcPts val="0"/>
              </a:spcBef>
              <a:spcAft>
                <a:spcPts val="600"/>
              </a:spcAft>
              <a:buClr>
                <a:srgbClr val="00FF00"/>
              </a:buClr>
              <a:buSzPct val="100000"/>
              <a:buNone/>
              <a:defRPr/>
            </a:pPr>
            <a:endParaRPr lang="en-US" sz="28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9472FE7E-AAD6-403B-8772-52FC29E528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985884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16:10-12</a:t>
            </a:r>
          </a:p>
        </p:txBody>
      </p:sp>
      <p:sp>
        <p:nvSpPr>
          <p:cNvPr id="161795" name="Rectangle 3"/>
          <p:cNvSpPr>
            <a:spLocks noGrp="1" noChangeArrowheads="1"/>
          </p:cNvSpPr>
          <p:nvPr>
            <p:ph type="body" idx="1"/>
          </p:nvPr>
        </p:nvSpPr>
        <p:spPr>
          <a:xfrm>
            <a:off x="585217" y="1524000"/>
            <a:ext cx="7491983" cy="4800600"/>
          </a:xfrm>
        </p:spPr>
        <p:txBody>
          <a:bodyPr/>
          <a:lstStyle/>
          <a:p>
            <a:pPr marL="458788" lvl="1" indent="-458788" eaLnBrk="1" hangingPunct="1">
              <a:spcBef>
                <a:spcPts val="0"/>
              </a:spcBef>
              <a:spcAft>
                <a:spcPts val="1800"/>
              </a:spcAft>
              <a:buClr>
                <a:srgbClr val="FFC000"/>
              </a:buClr>
              <a:buSzPct val="100000"/>
              <a:buFont typeface="+mj-lt"/>
              <a:buAutoNum type="alphaLcParenR"/>
              <a:defRPr/>
            </a:pPr>
            <a:r>
              <a:rPr lang="en-US" sz="3000" dirty="0"/>
              <a:t>Seed (10)</a:t>
            </a:r>
          </a:p>
          <a:p>
            <a:pPr marL="458788" lvl="1" indent="-458788" eaLnBrk="1" hangingPunct="1">
              <a:spcBef>
                <a:spcPts val="0"/>
              </a:spcBef>
              <a:spcAft>
                <a:spcPts val="1800"/>
              </a:spcAft>
              <a:buClr>
                <a:srgbClr val="FFC000"/>
              </a:buClr>
              <a:buSzPct val="100000"/>
              <a:buFont typeface="+mj-lt"/>
              <a:buAutoNum type="alphaLcParenR"/>
              <a:defRPr/>
            </a:pPr>
            <a:r>
              <a:rPr lang="en-US" sz="3000" dirty="0"/>
              <a:t>Name (11)</a:t>
            </a:r>
          </a:p>
          <a:p>
            <a:pPr marL="458788" lvl="1" indent="-458788" eaLnBrk="1" hangingPunct="1">
              <a:spcBef>
                <a:spcPts val="0"/>
              </a:spcBef>
              <a:spcAft>
                <a:spcPts val="1800"/>
              </a:spcAft>
              <a:buClr>
                <a:srgbClr val="FFC000"/>
              </a:buClr>
              <a:buSzPct val="100000"/>
              <a:buFont typeface="+mj-lt"/>
              <a:buAutoNum type="alphaLcParenR"/>
              <a:defRPr/>
            </a:pPr>
            <a:r>
              <a:rPr lang="en-US" sz="3000" b="1" u="sng" dirty="0">
                <a:solidFill>
                  <a:srgbClr val="FFFFCC"/>
                </a:solidFill>
              </a:rPr>
              <a:t>Nature (12)</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Roamer (12a)</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Aggressor (12b)</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Retaliated against (12c)</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Against his brother [Israel] (12d)</a:t>
            </a:r>
          </a:p>
          <a:p>
            <a:pPr marL="0" lvl="2" indent="0" eaLnBrk="1" hangingPunct="1">
              <a:spcBef>
                <a:spcPts val="0"/>
              </a:spcBef>
              <a:spcAft>
                <a:spcPts val="600"/>
              </a:spcAft>
              <a:buClr>
                <a:srgbClr val="00FF00"/>
              </a:buClr>
              <a:buSzPct val="100000"/>
              <a:buNone/>
              <a:defRPr/>
            </a:pPr>
            <a:endParaRPr lang="en-US" sz="28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9472FE7E-AAD6-403B-8772-52FC29E528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756967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16:10-12</a:t>
            </a:r>
          </a:p>
        </p:txBody>
      </p:sp>
      <p:sp>
        <p:nvSpPr>
          <p:cNvPr id="161795" name="Rectangle 3"/>
          <p:cNvSpPr>
            <a:spLocks noGrp="1" noChangeArrowheads="1"/>
          </p:cNvSpPr>
          <p:nvPr>
            <p:ph type="body" idx="1"/>
          </p:nvPr>
        </p:nvSpPr>
        <p:spPr>
          <a:xfrm>
            <a:off x="585217" y="1524000"/>
            <a:ext cx="7491983" cy="4800600"/>
          </a:xfrm>
        </p:spPr>
        <p:txBody>
          <a:bodyPr/>
          <a:lstStyle/>
          <a:p>
            <a:pPr marL="458788" lvl="1" indent="-458788" eaLnBrk="1" hangingPunct="1">
              <a:spcBef>
                <a:spcPts val="0"/>
              </a:spcBef>
              <a:spcAft>
                <a:spcPts val="1800"/>
              </a:spcAft>
              <a:buClr>
                <a:srgbClr val="FFC000"/>
              </a:buClr>
              <a:buSzPct val="100000"/>
              <a:buFont typeface="+mj-lt"/>
              <a:buAutoNum type="alphaLcParenR"/>
              <a:defRPr/>
            </a:pPr>
            <a:r>
              <a:rPr lang="en-US" sz="3000" dirty="0"/>
              <a:t>Seed (10)</a:t>
            </a:r>
          </a:p>
          <a:p>
            <a:pPr marL="458788" lvl="1" indent="-458788" eaLnBrk="1" hangingPunct="1">
              <a:spcBef>
                <a:spcPts val="0"/>
              </a:spcBef>
              <a:spcAft>
                <a:spcPts val="1800"/>
              </a:spcAft>
              <a:buClr>
                <a:srgbClr val="FFC000"/>
              </a:buClr>
              <a:buSzPct val="100000"/>
              <a:buFont typeface="+mj-lt"/>
              <a:buAutoNum type="alphaLcParenR"/>
              <a:defRPr/>
            </a:pPr>
            <a:r>
              <a:rPr lang="en-US" sz="3000" dirty="0"/>
              <a:t>Name (11)</a:t>
            </a:r>
          </a:p>
          <a:p>
            <a:pPr marL="458788" lvl="1" indent="-458788" eaLnBrk="1" hangingPunct="1">
              <a:spcBef>
                <a:spcPts val="0"/>
              </a:spcBef>
              <a:spcAft>
                <a:spcPts val="1800"/>
              </a:spcAft>
              <a:buClr>
                <a:srgbClr val="FFC000"/>
              </a:buClr>
              <a:buSzPct val="100000"/>
              <a:buFont typeface="+mj-lt"/>
              <a:buAutoNum type="alphaLcParenR"/>
              <a:defRPr/>
            </a:pPr>
            <a:r>
              <a:rPr lang="en-US" sz="3000" b="1" dirty="0">
                <a:solidFill>
                  <a:srgbClr val="FFFFCC"/>
                </a:solidFill>
              </a:rPr>
              <a:t>Nature (12)</a:t>
            </a:r>
          </a:p>
          <a:p>
            <a:pPr marL="914400" lvl="3" indent="-457200" eaLnBrk="1" hangingPunct="1">
              <a:spcBef>
                <a:spcPts val="0"/>
              </a:spcBef>
              <a:spcAft>
                <a:spcPts val="1200"/>
              </a:spcAft>
              <a:buClr>
                <a:srgbClr val="FF99FF"/>
              </a:buClr>
              <a:buFont typeface="+mj-lt"/>
              <a:buAutoNum type="arabicParenR"/>
              <a:defRPr/>
            </a:pPr>
            <a:r>
              <a:rPr lang="en-US" sz="3000" b="1" u="sng" dirty="0">
                <a:solidFill>
                  <a:srgbClr val="FFFFCC"/>
                </a:solidFill>
              </a:rPr>
              <a:t>Roamer (12a)</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Aggressor (12b)</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Retaliated against (12c)</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Against his brother [Israel] (12d)</a:t>
            </a:r>
          </a:p>
          <a:p>
            <a:pPr marL="0" lvl="2" indent="0" eaLnBrk="1" hangingPunct="1">
              <a:spcBef>
                <a:spcPts val="0"/>
              </a:spcBef>
              <a:spcAft>
                <a:spcPts val="600"/>
              </a:spcAft>
              <a:buClr>
                <a:srgbClr val="00FF00"/>
              </a:buClr>
              <a:buSzPct val="100000"/>
              <a:buNone/>
              <a:defRPr/>
            </a:pPr>
            <a:endParaRPr lang="en-US" sz="28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9472FE7E-AAD6-403B-8772-52FC29E528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380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16:10-12</a:t>
            </a:r>
          </a:p>
        </p:txBody>
      </p:sp>
      <p:sp>
        <p:nvSpPr>
          <p:cNvPr id="161795" name="Rectangle 3"/>
          <p:cNvSpPr>
            <a:spLocks noGrp="1" noChangeArrowheads="1"/>
          </p:cNvSpPr>
          <p:nvPr>
            <p:ph type="body" idx="1"/>
          </p:nvPr>
        </p:nvSpPr>
        <p:spPr>
          <a:xfrm>
            <a:off x="585217" y="1524000"/>
            <a:ext cx="7491983" cy="4800600"/>
          </a:xfrm>
        </p:spPr>
        <p:txBody>
          <a:bodyPr/>
          <a:lstStyle/>
          <a:p>
            <a:pPr marL="458788" lvl="1" indent="-458788" eaLnBrk="1" hangingPunct="1">
              <a:spcBef>
                <a:spcPts val="0"/>
              </a:spcBef>
              <a:spcAft>
                <a:spcPts val="1800"/>
              </a:spcAft>
              <a:buClr>
                <a:srgbClr val="FFC000"/>
              </a:buClr>
              <a:buSzPct val="100000"/>
              <a:buFont typeface="+mj-lt"/>
              <a:buAutoNum type="alphaLcParenR"/>
              <a:defRPr/>
            </a:pPr>
            <a:r>
              <a:rPr lang="en-US" sz="3000" dirty="0"/>
              <a:t>Seed (10)</a:t>
            </a:r>
          </a:p>
          <a:p>
            <a:pPr marL="458788" lvl="1" indent="-458788" eaLnBrk="1" hangingPunct="1">
              <a:spcBef>
                <a:spcPts val="0"/>
              </a:spcBef>
              <a:spcAft>
                <a:spcPts val="1800"/>
              </a:spcAft>
              <a:buClr>
                <a:srgbClr val="FFC000"/>
              </a:buClr>
              <a:buSzPct val="100000"/>
              <a:buFont typeface="+mj-lt"/>
              <a:buAutoNum type="alphaLcParenR"/>
              <a:defRPr/>
            </a:pPr>
            <a:r>
              <a:rPr lang="en-US" sz="3000" dirty="0"/>
              <a:t>Name (11)</a:t>
            </a:r>
          </a:p>
          <a:p>
            <a:pPr marL="458788" lvl="1" indent="-458788" eaLnBrk="1" hangingPunct="1">
              <a:spcBef>
                <a:spcPts val="0"/>
              </a:spcBef>
              <a:spcAft>
                <a:spcPts val="1800"/>
              </a:spcAft>
              <a:buClr>
                <a:srgbClr val="FFC000"/>
              </a:buClr>
              <a:buSzPct val="100000"/>
              <a:buFont typeface="+mj-lt"/>
              <a:buAutoNum type="alphaLcParenR"/>
              <a:defRPr/>
            </a:pPr>
            <a:r>
              <a:rPr lang="en-US" sz="3000" b="1" dirty="0">
                <a:solidFill>
                  <a:srgbClr val="FFFFCC"/>
                </a:solidFill>
              </a:rPr>
              <a:t>Nature (12)</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Roamer (12a)</a:t>
            </a:r>
          </a:p>
          <a:p>
            <a:pPr marL="914400" lvl="3" indent="-457200" eaLnBrk="1" hangingPunct="1">
              <a:spcBef>
                <a:spcPts val="0"/>
              </a:spcBef>
              <a:spcAft>
                <a:spcPts val="1200"/>
              </a:spcAft>
              <a:buClr>
                <a:srgbClr val="FF99FF"/>
              </a:buClr>
              <a:buFont typeface="+mj-lt"/>
              <a:buAutoNum type="arabicParenR"/>
              <a:defRPr/>
            </a:pPr>
            <a:r>
              <a:rPr lang="en-US" sz="3000" b="1" u="sng" dirty="0">
                <a:solidFill>
                  <a:srgbClr val="FFFFCC"/>
                </a:solidFill>
              </a:rPr>
              <a:t>Aggressor (12b)</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Retaliated against (12c)</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Against his brother [Israel] (12d)</a:t>
            </a:r>
          </a:p>
          <a:p>
            <a:pPr marL="0" lvl="2" indent="0" eaLnBrk="1" hangingPunct="1">
              <a:spcBef>
                <a:spcPts val="0"/>
              </a:spcBef>
              <a:spcAft>
                <a:spcPts val="600"/>
              </a:spcAft>
              <a:buClr>
                <a:srgbClr val="00FF00"/>
              </a:buClr>
              <a:buSzPct val="100000"/>
              <a:buNone/>
              <a:defRPr/>
            </a:pPr>
            <a:endParaRPr lang="en-US" sz="28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9472FE7E-AAD6-403B-8772-52FC29E528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232378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16:10-12</a:t>
            </a:r>
          </a:p>
        </p:txBody>
      </p:sp>
      <p:sp>
        <p:nvSpPr>
          <p:cNvPr id="161795" name="Rectangle 3"/>
          <p:cNvSpPr>
            <a:spLocks noGrp="1" noChangeArrowheads="1"/>
          </p:cNvSpPr>
          <p:nvPr>
            <p:ph type="body" idx="1"/>
          </p:nvPr>
        </p:nvSpPr>
        <p:spPr>
          <a:xfrm>
            <a:off x="585217" y="1524000"/>
            <a:ext cx="7491983" cy="4800600"/>
          </a:xfrm>
        </p:spPr>
        <p:txBody>
          <a:bodyPr/>
          <a:lstStyle/>
          <a:p>
            <a:pPr marL="458788" lvl="1" indent="-458788" eaLnBrk="1" hangingPunct="1">
              <a:spcBef>
                <a:spcPts val="0"/>
              </a:spcBef>
              <a:spcAft>
                <a:spcPts val="1800"/>
              </a:spcAft>
              <a:buClr>
                <a:srgbClr val="FFC000"/>
              </a:buClr>
              <a:buSzPct val="100000"/>
              <a:buFont typeface="+mj-lt"/>
              <a:buAutoNum type="alphaLcParenR"/>
              <a:defRPr/>
            </a:pPr>
            <a:r>
              <a:rPr lang="en-US" sz="3000" dirty="0"/>
              <a:t>Seed (10)</a:t>
            </a:r>
          </a:p>
          <a:p>
            <a:pPr marL="458788" lvl="1" indent="-458788" eaLnBrk="1" hangingPunct="1">
              <a:spcBef>
                <a:spcPts val="0"/>
              </a:spcBef>
              <a:spcAft>
                <a:spcPts val="1800"/>
              </a:spcAft>
              <a:buClr>
                <a:srgbClr val="FFC000"/>
              </a:buClr>
              <a:buSzPct val="100000"/>
              <a:buFont typeface="+mj-lt"/>
              <a:buAutoNum type="alphaLcParenR"/>
              <a:defRPr/>
            </a:pPr>
            <a:r>
              <a:rPr lang="en-US" sz="3000" dirty="0"/>
              <a:t>Name (11)</a:t>
            </a:r>
          </a:p>
          <a:p>
            <a:pPr marL="458788" lvl="1" indent="-458788" eaLnBrk="1" hangingPunct="1">
              <a:spcBef>
                <a:spcPts val="0"/>
              </a:spcBef>
              <a:spcAft>
                <a:spcPts val="1800"/>
              </a:spcAft>
              <a:buClr>
                <a:srgbClr val="FFC000"/>
              </a:buClr>
              <a:buSzPct val="100000"/>
              <a:buFont typeface="+mj-lt"/>
              <a:buAutoNum type="alphaLcParenR"/>
              <a:defRPr/>
            </a:pPr>
            <a:r>
              <a:rPr lang="en-US" sz="3000" b="1" dirty="0">
                <a:solidFill>
                  <a:srgbClr val="FFFFCC"/>
                </a:solidFill>
              </a:rPr>
              <a:t>Nature (12)</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Roamer (12a)</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Aggressor (12b)</a:t>
            </a:r>
          </a:p>
          <a:p>
            <a:pPr marL="914400" lvl="3" indent="-457200" eaLnBrk="1" hangingPunct="1">
              <a:spcBef>
                <a:spcPts val="0"/>
              </a:spcBef>
              <a:spcAft>
                <a:spcPts val="1200"/>
              </a:spcAft>
              <a:buClr>
                <a:srgbClr val="FF99FF"/>
              </a:buClr>
              <a:buFont typeface="+mj-lt"/>
              <a:buAutoNum type="arabicParenR"/>
              <a:defRPr/>
            </a:pPr>
            <a:r>
              <a:rPr lang="en-US" sz="3000" b="1" u="sng" dirty="0">
                <a:solidFill>
                  <a:srgbClr val="FFFFCC"/>
                </a:solidFill>
              </a:rPr>
              <a:t>Retaliated against (12c)</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Against his brother [Israel] (12d)</a:t>
            </a:r>
          </a:p>
          <a:p>
            <a:pPr marL="0" lvl="2" indent="0" eaLnBrk="1" hangingPunct="1">
              <a:spcBef>
                <a:spcPts val="0"/>
              </a:spcBef>
              <a:spcAft>
                <a:spcPts val="600"/>
              </a:spcAft>
              <a:buClr>
                <a:srgbClr val="00FF00"/>
              </a:buClr>
              <a:buSzPct val="100000"/>
              <a:buNone/>
              <a:defRPr/>
            </a:pPr>
            <a:endParaRPr lang="en-US" sz="28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9472FE7E-AAD6-403B-8772-52FC29E528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410023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1752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principle has been frequently repeated in the years of Israel’s history since 1948. Arab aggression by means of war and terrorist attacks have led to heavy Israeli retaliation.”</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292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71FD683C-53E4-45C2-97EC-ED6D3CFA21B8}"/>
              </a:ext>
            </a:extLst>
          </p:cNvPr>
          <p:cNvPicPr>
            <a:picLocks noChangeAspect="1"/>
          </p:cNvPicPr>
          <p:nvPr/>
        </p:nvPicPr>
        <p:blipFill>
          <a:blip r:embed="rId6"/>
          <a:stretch>
            <a:fillRect/>
          </a:stretch>
        </p:blipFill>
        <p:spPr>
          <a:xfrm>
            <a:off x="3221255" y="3200400"/>
            <a:ext cx="574949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4487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6"/>
            </a:pPr>
            <a:r>
              <a:rPr lang="en-US" sz="3600" dirty="0">
                <a:effectLst>
                  <a:outerShdw blurRad="38100" dist="38100" dir="2700000" algn="tl">
                    <a:srgbClr val="000000">
                      <a:alpha val="43137"/>
                    </a:srgbClr>
                  </a:outerShdw>
                </a:effectLst>
                <a:cs typeface="Calibri" panose="020F0502020204030204" pitchFamily="34" charset="0"/>
              </a:rPr>
              <a:t>Prophecies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16:10-12</a:t>
            </a:r>
          </a:p>
        </p:txBody>
      </p:sp>
      <p:sp>
        <p:nvSpPr>
          <p:cNvPr id="161795" name="Rectangle 3"/>
          <p:cNvSpPr>
            <a:spLocks noGrp="1" noChangeArrowheads="1"/>
          </p:cNvSpPr>
          <p:nvPr>
            <p:ph type="body" idx="1"/>
          </p:nvPr>
        </p:nvSpPr>
        <p:spPr>
          <a:xfrm>
            <a:off x="585217" y="1524000"/>
            <a:ext cx="7491983" cy="4800600"/>
          </a:xfrm>
        </p:spPr>
        <p:txBody>
          <a:bodyPr/>
          <a:lstStyle/>
          <a:p>
            <a:pPr marL="458788" lvl="1" indent="-458788" eaLnBrk="1" hangingPunct="1">
              <a:spcBef>
                <a:spcPts val="0"/>
              </a:spcBef>
              <a:spcAft>
                <a:spcPts val="1800"/>
              </a:spcAft>
              <a:buClr>
                <a:srgbClr val="FFC000"/>
              </a:buClr>
              <a:buSzPct val="100000"/>
              <a:buFont typeface="+mj-lt"/>
              <a:buAutoNum type="alphaLcParenR"/>
              <a:defRPr/>
            </a:pPr>
            <a:r>
              <a:rPr lang="en-US" sz="3000" dirty="0"/>
              <a:t>Seed (10)</a:t>
            </a:r>
          </a:p>
          <a:p>
            <a:pPr marL="458788" lvl="1" indent="-458788" eaLnBrk="1" hangingPunct="1">
              <a:spcBef>
                <a:spcPts val="0"/>
              </a:spcBef>
              <a:spcAft>
                <a:spcPts val="1800"/>
              </a:spcAft>
              <a:buClr>
                <a:srgbClr val="FFC000"/>
              </a:buClr>
              <a:buSzPct val="100000"/>
              <a:buFont typeface="+mj-lt"/>
              <a:buAutoNum type="alphaLcParenR"/>
              <a:defRPr/>
            </a:pPr>
            <a:r>
              <a:rPr lang="en-US" sz="3000" dirty="0"/>
              <a:t>Name (11)</a:t>
            </a:r>
          </a:p>
          <a:p>
            <a:pPr marL="458788" lvl="1" indent="-458788" eaLnBrk="1" hangingPunct="1">
              <a:spcBef>
                <a:spcPts val="0"/>
              </a:spcBef>
              <a:spcAft>
                <a:spcPts val="1800"/>
              </a:spcAft>
              <a:buClr>
                <a:srgbClr val="FFC000"/>
              </a:buClr>
              <a:buSzPct val="100000"/>
              <a:buFont typeface="+mj-lt"/>
              <a:buAutoNum type="alphaLcParenR"/>
              <a:defRPr/>
            </a:pPr>
            <a:r>
              <a:rPr lang="en-US" sz="3000" b="1" dirty="0">
                <a:solidFill>
                  <a:srgbClr val="FFFFCC"/>
                </a:solidFill>
              </a:rPr>
              <a:t>Nature (12)</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Roamer (12a)</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Aggressor (12b)</a:t>
            </a:r>
          </a:p>
          <a:p>
            <a:pPr marL="914400" lvl="3" indent="-457200" eaLnBrk="1" hangingPunct="1">
              <a:spcBef>
                <a:spcPts val="0"/>
              </a:spcBef>
              <a:spcAft>
                <a:spcPts val="1200"/>
              </a:spcAft>
              <a:buClr>
                <a:srgbClr val="FF99FF"/>
              </a:buClr>
              <a:buFont typeface="+mj-lt"/>
              <a:buAutoNum type="arabicParenR"/>
              <a:defRPr/>
            </a:pPr>
            <a:r>
              <a:rPr lang="en-US" sz="3000" dirty="0">
                <a:effectLst>
                  <a:outerShdw blurRad="38100" dist="38100" dir="2700000" algn="tl">
                    <a:srgbClr val="000000">
                      <a:alpha val="43137"/>
                    </a:srgbClr>
                  </a:outerShdw>
                </a:effectLst>
              </a:rPr>
              <a:t>Retaliated against (12c)</a:t>
            </a:r>
          </a:p>
          <a:p>
            <a:pPr marL="914400" lvl="3" indent="-457200" eaLnBrk="1" hangingPunct="1">
              <a:spcBef>
                <a:spcPts val="0"/>
              </a:spcBef>
              <a:spcAft>
                <a:spcPts val="1200"/>
              </a:spcAft>
              <a:buClr>
                <a:srgbClr val="FF99FF"/>
              </a:buClr>
              <a:buFont typeface="+mj-lt"/>
              <a:buAutoNum type="arabicParenR"/>
              <a:defRPr/>
            </a:pPr>
            <a:r>
              <a:rPr lang="en-US" sz="3000" b="1" u="sng" dirty="0">
                <a:solidFill>
                  <a:srgbClr val="FFFFCC"/>
                </a:solidFill>
              </a:rPr>
              <a:t>Against his brother [Israel] (12d)</a:t>
            </a:r>
          </a:p>
          <a:p>
            <a:pPr marL="0" lvl="2" indent="0" eaLnBrk="1" hangingPunct="1">
              <a:spcBef>
                <a:spcPts val="0"/>
              </a:spcBef>
              <a:spcAft>
                <a:spcPts val="600"/>
              </a:spcAft>
              <a:buClr>
                <a:srgbClr val="00FF00"/>
              </a:buClr>
              <a:buSzPct val="100000"/>
              <a:buNone/>
              <a:defRPr/>
            </a:pPr>
            <a:endParaRPr lang="en-US" sz="2800" b="1" u="sng" dirty="0">
              <a:solidFill>
                <a:srgbClr val="FFFFCC"/>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9472FE7E-AAD6-403B-8772-52FC29E528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27743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algn="ctr" eaLnBrk="1" hangingPunct="1">
              <a:buClr>
                <a:srgbClr val="CC66FF"/>
              </a:buClr>
            </a:pPr>
            <a:r>
              <a:rPr lang="en-US" sz="3600" dirty="0">
                <a:effectLst>
                  <a:outerShdw blurRad="38100" dist="38100" dir="2700000" algn="tl">
                    <a:srgbClr val="000000">
                      <a:alpha val="43137"/>
                    </a:srgbClr>
                  </a:outerShdw>
                </a:effectLst>
                <a:cs typeface="Calibri" panose="020F0502020204030204" pitchFamily="34" charset="0"/>
              </a:rPr>
              <a:t>B. Angel of the Lord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16:7-14</a:t>
            </a:r>
          </a:p>
        </p:txBody>
      </p:sp>
      <p:pic>
        <p:nvPicPr>
          <p:cNvPr id="6" name="Picture 5">
            <a:extLst>
              <a:ext uri="{FF2B5EF4-FFF2-40B4-BE49-F238E27FC236}">
                <a16:creationId xmlns:a16="http://schemas.microsoft.com/office/drawing/2014/main" id="{E86D3510-4F8F-40B5-B425-AF0F2F58E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6">
            <a:extLst>
              <a:ext uri="{FF2B5EF4-FFF2-40B4-BE49-F238E27FC236}">
                <a16:creationId xmlns:a16="http://schemas.microsoft.com/office/drawing/2014/main" id="{8EC1C868-BC0C-4E00-8AC9-63FC13BAF0DE}"/>
              </a:ext>
            </a:extLst>
          </p:cNvPr>
          <p:cNvGraphicFramePr>
            <a:graphicFrameLocks noGrp="1"/>
          </p:cNvGraphicFramePr>
          <p:nvPr>
            <p:ph idx="1"/>
            <p:extLst>
              <p:ext uri="{D42A27DB-BD31-4B8C-83A1-F6EECF244321}">
                <p14:modId xmlns:p14="http://schemas.microsoft.com/office/powerpoint/2010/main" val="580429851"/>
              </p:ext>
            </p:extLst>
          </p:nvPr>
        </p:nvGraphicFramePr>
        <p:xfrm>
          <a:off x="595015" y="1946275"/>
          <a:ext cx="7710786" cy="3169920"/>
        </p:xfrm>
        <a:graphic>
          <a:graphicData uri="http://schemas.openxmlformats.org/drawingml/2006/table">
            <a:tbl>
              <a:tblPr firstRow="1" bandRow="1">
                <a:tableStyleId>{5940675A-B579-460E-94D1-54222C63F5DA}</a:tableStyleId>
              </a:tblPr>
              <a:tblGrid>
                <a:gridCol w="3855393">
                  <a:extLst>
                    <a:ext uri="{9D8B030D-6E8A-4147-A177-3AD203B41FA5}">
                      <a16:colId xmlns:a16="http://schemas.microsoft.com/office/drawing/2014/main" val="3247149250"/>
                    </a:ext>
                  </a:extLst>
                </a:gridCol>
                <a:gridCol w="3855393">
                  <a:extLst>
                    <a:ext uri="{9D8B030D-6E8A-4147-A177-3AD203B41FA5}">
                      <a16:colId xmlns:a16="http://schemas.microsoft.com/office/drawing/2014/main" val="854929324"/>
                    </a:ext>
                  </a:extLst>
                </a:gridCol>
              </a:tblGrid>
              <a:tr h="37084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Angel of the Lord (7a)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(7b)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Questions (8a)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Answer (8b)</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Command (9)</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Prophecies (10-12)</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Response (13)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(14)</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7061471"/>
                  </a:ext>
                </a:extLst>
              </a:tr>
            </a:tbl>
          </a:graphicData>
        </a:graphic>
      </p:graphicFrame>
    </p:spTree>
    <p:extLst>
      <p:ext uri="{BB962C8B-B14F-4D97-AF65-F5344CB8AC3E}">
        <p14:creationId xmlns:p14="http://schemas.microsoft.com/office/powerpoint/2010/main" val="383082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algn="ctr" eaLnBrk="1" hangingPunct="1">
              <a:buClr>
                <a:srgbClr val="CC66FF"/>
              </a:buClr>
            </a:pPr>
            <a:r>
              <a:rPr lang="en-US" sz="3600" dirty="0">
                <a:effectLst>
                  <a:outerShdw blurRad="38100" dist="38100" dir="2700000" algn="tl">
                    <a:srgbClr val="000000">
                      <a:alpha val="43137"/>
                    </a:srgbClr>
                  </a:outerShdw>
                </a:effectLst>
                <a:cs typeface="Calibri" panose="020F0502020204030204" pitchFamily="34" charset="0"/>
              </a:rPr>
              <a:t>B. Angel of the Lord &amp; Hagar</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16:7-14</a:t>
            </a:r>
          </a:p>
        </p:txBody>
      </p:sp>
      <p:pic>
        <p:nvPicPr>
          <p:cNvPr id="6" name="Picture 5">
            <a:extLst>
              <a:ext uri="{FF2B5EF4-FFF2-40B4-BE49-F238E27FC236}">
                <a16:creationId xmlns:a16="http://schemas.microsoft.com/office/drawing/2014/main" id="{E86D3510-4F8F-40B5-B425-AF0F2F58E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graphicFrame>
        <p:nvGraphicFramePr>
          <p:cNvPr id="4" name="Table 6">
            <a:extLst>
              <a:ext uri="{FF2B5EF4-FFF2-40B4-BE49-F238E27FC236}">
                <a16:creationId xmlns:a16="http://schemas.microsoft.com/office/drawing/2014/main" id="{8EC1C868-BC0C-4E00-8AC9-63FC13BAF0DE}"/>
              </a:ext>
            </a:extLst>
          </p:cNvPr>
          <p:cNvGraphicFramePr>
            <a:graphicFrameLocks noGrp="1"/>
          </p:cNvGraphicFramePr>
          <p:nvPr>
            <p:ph idx="1"/>
            <p:extLst>
              <p:ext uri="{D42A27DB-BD31-4B8C-83A1-F6EECF244321}">
                <p14:modId xmlns:p14="http://schemas.microsoft.com/office/powerpoint/2010/main" val="2944322189"/>
              </p:ext>
            </p:extLst>
          </p:nvPr>
        </p:nvGraphicFramePr>
        <p:xfrm>
          <a:off x="595015" y="1946275"/>
          <a:ext cx="7710786" cy="3169920"/>
        </p:xfrm>
        <a:graphic>
          <a:graphicData uri="http://schemas.openxmlformats.org/drawingml/2006/table">
            <a:tbl>
              <a:tblPr firstRow="1" bandRow="1">
                <a:tableStyleId>{5940675A-B579-460E-94D1-54222C63F5DA}</a:tableStyleId>
              </a:tblPr>
              <a:tblGrid>
                <a:gridCol w="3855393">
                  <a:extLst>
                    <a:ext uri="{9D8B030D-6E8A-4147-A177-3AD203B41FA5}">
                      <a16:colId xmlns:a16="http://schemas.microsoft.com/office/drawing/2014/main" val="3247149250"/>
                    </a:ext>
                  </a:extLst>
                </a:gridCol>
                <a:gridCol w="3855393">
                  <a:extLst>
                    <a:ext uri="{9D8B030D-6E8A-4147-A177-3AD203B41FA5}">
                      <a16:colId xmlns:a16="http://schemas.microsoft.com/office/drawing/2014/main" val="854929324"/>
                    </a:ext>
                  </a:extLst>
                </a:gridCol>
              </a:tblGrid>
              <a:tr h="370840">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Angel of the Lord (7a)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(7b)</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Questions (8a)</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Answer (8b)</a:t>
                      </a:r>
                      <a:endParaRPr kumimoji="0" lang="en-US" sz="2800" b="0" i="0" u="none" strike="noStrike" kern="0" cap="none" spc="0" normalizeH="0" baseline="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Command (9)</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Prophecies (10-12)</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Response (13)</a:t>
                      </a:r>
                    </a:p>
                    <a:p>
                      <a:pPr marL="458788" marR="0" lvl="2" indent="-458788" algn="l" defTabSz="914400" rtl="0" eaLnBrk="1" fontAlgn="base" latinLnBrk="0" hangingPunct="1">
                        <a:lnSpc>
                          <a:spcPct val="100000"/>
                        </a:lnSpc>
                        <a:spcBef>
                          <a:spcPts val="0"/>
                        </a:spcBef>
                        <a:spcAft>
                          <a:spcPts val="3600"/>
                        </a:spcAft>
                        <a:buClr>
                          <a:srgbClr val="00FF00"/>
                        </a:buClr>
                        <a:buSzPct val="100000"/>
                        <a:buFont typeface="+mj-lt"/>
                        <a:buAutoNum type="arabicPeriod" startAt="5"/>
                        <a:tabLst/>
                        <a:defRPr/>
                      </a:pPr>
                      <a:r>
                        <a:rPr kumimoji="0" lang="en-US" sz="28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Location (14)</a:t>
                      </a:r>
                      <a:endParaRPr kumimoji="0" lang="en-US" sz="2800" b="1" i="0" u="sng" strike="noStrike" kern="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7061471"/>
                  </a:ext>
                </a:extLst>
              </a:tr>
            </a:tbl>
          </a:graphicData>
        </a:graphic>
      </p:graphicFrame>
    </p:spTree>
    <p:extLst>
      <p:ext uri="{BB962C8B-B14F-4D97-AF65-F5344CB8AC3E}">
        <p14:creationId xmlns:p14="http://schemas.microsoft.com/office/powerpoint/2010/main" val="1348360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23542</TotalTime>
  <Words>4499</Words>
  <Application>Microsoft Office PowerPoint</Application>
  <PresentationFormat>Widescreen</PresentationFormat>
  <Paragraphs>537</Paragraphs>
  <Slides>109</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109</vt:i4>
      </vt:variant>
    </vt:vector>
  </HeadingPairs>
  <TitlesOfParts>
    <vt:vector size="114"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12‒15 Abram’s Early Journeys</vt:lpstr>
      <vt:lpstr>Genesis 15:1‒21 Abrahamic Covenant</vt:lpstr>
      <vt:lpstr>Genesis 15:1‒21 Abrahamic Covenant</vt:lpstr>
      <vt:lpstr>Seed Promise Clarified Genesis 15:1-6</vt:lpstr>
      <vt:lpstr>Genesis 15:1‒21 Abrahamic Covenant</vt:lpstr>
      <vt:lpstr>Land Promise Ratified Genesis 15:7-21</vt:lpstr>
      <vt:lpstr>Covenant Ratification Ritual Genesis 15:17-21</vt:lpstr>
      <vt:lpstr>Covenant Ratification Ritual Genesis 15:17-21</vt:lpstr>
      <vt:lpstr>Evidence of Abrahamic Covenant’s Unconditional Nature</vt:lpstr>
      <vt:lpstr>Covenant Ratification Ritual Genesis 15:17-21</vt:lpstr>
      <vt:lpstr>PowerPoint Presentation</vt:lpstr>
      <vt:lpstr>Covenant Ratification Ritual Genesis 15:17-21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of Abrahamic Covenant’s Unconditional Nature</vt:lpstr>
      <vt:lpstr>Land Promises Fulfilled in the Time of Joshua (Josh. 11:23; 21:43-45) or Solomon (1 Kgs. 4:21)?</vt:lpstr>
      <vt:lpstr>PowerPoint Presentation</vt:lpstr>
      <vt:lpstr>PowerPoint Presentation</vt:lpstr>
      <vt:lpstr>PowerPoint Presentation</vt:lpstr>
      <vt:lpstr>IMPORTANCE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Ham’s Sons (vs. 6)</vt:lpstr>
      <vt:lpstr>Canaan’s Sons (vs. 15-18)</vt:lpstr>
      <vt:lpstr>PowerPoint Presentation</vt:lpstr>
      <vt:lpstr>PowerPoint Presentation</vt:lpstr>
      <vt:lpstr>PowerPoint Presentation</vt:lpstr>
      <vt:lpstr>Genesis 15:1‒21 Abrahamic Covenant</vt:lpstr>
      <vt:lpstr>Land Promise Ratified Genesis 15:7-21</vt:lpstr>
      <vt:lpstr>Covenant Ratification Ritual Genesis 15:17-21</vt:lpstr>
      <vt:lpstr>Genesis 12‒16 Abram’s Early Journeys</vt:lpstr>
      <vt:lpstr>Genesis 16:1‒16 Sarai and Hagar</vt:lpstr>
      <vt:lpstr>Genesis 16:1‒16 Sarai and Hagar</vt:lpstr>
      <vt:lpstr>Sarah &amp; Hagar Genesis 16:1-6</vt:lpstr>
      <vt:lpstr>Sarah &amp; Hagar Genesis 16:1-6</vt:lpstr>
      <vt:lpstr>PowerPoint Presentation</vt:lpstr>
      <vt:lpstr>PowerPoint Presentation</vt:lpstr>
      <vt:lpstr>Sarah &amp; Hagar Genesis 16:1-6</vt:lpstr>
      <vt:lpstr>PowerPoint Presentation</vt:lpstr>
      <vt:lpstr>PowerPoint Presentation</vt:lpstr>
      <vt:lpstr>PowerPoint Presentation</vt:lpstr>
      <vt:lpstr>Sarah &amp; Hagar Genesis 16:1-6</vt:lpstr>
      <vt:lpstr>PowerPoint Presentation</vt:lpstr>
      <vt:lpstr>Running TULIP Through the Grid of Scripture</vt:lpstr>
      <vt:lpstr>PowerPoint Presentation</vt:lpstr>
      <vt:lpstr>Sarah &amp; Hagar Genesis 16:1-6</vt:lpstr>
      <vt:lpstr>Sarah &amp; Hagar Genesis 16:1-6</vt:lpstr>
      <vt:lpstr>Sarah &amp; Hagar Genesis 16:1-6</vt:lpstr>
      <vt:lpstr>PowerPoint Presentation</vt:lpstr>
      <vt:lpstr>PowerPoint Presentation</vt:lpstr>
      <vt:lpstr>Sarah &amp; Hagar Genesis 16:1-6</vt:lpstr>
      <vt:lpstr>Sarah &amp; Hagar Genesis 16:1-6</vt:lpstr>
      <vt:lpstr>PowerPoint Presentation</vt:lpstr>
      <vt:lpstr>Sarah &amp; Hagar Genesis 16:1-6</vt:lpstr>
      <vt:lpstr>PowerPoint Presentation</vt:lpstr>
      <vt:lpstr>Sarah &amp; Hagar Genesis 16:1-6</vt:lpstr>
      <vt:lpstr>Genesis 16:1‒16 Sarai and Hagar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Prophecies Genesis 16:10-12</vt:lpstr>
      <vt:lpstr>Prophecies Genesis 16:10-12</vt:lpstr>
      <vt:lpstr>Prophecies Genesis 16:10-12</vt:lpstr>
      <vt:lpstr>Prophecies Genesis 16:10-12</vt:lpstr>
      <vt:lpstr>Prophecies Genesis 16:10-12</vt:lpstr>
      <vt:lpstr>Prophecies Genesis 16:10-12</vt:lpstr>
      <vt:lpstr>Prophecies Genesis 16:10-12</vt:lpstr>
      <vt:lpstr>PowerPoint Presentation</vt:lpstr>
      <vt:lpstr>Prophecies Genesis 16:10-12</vt:lpstr>
      <vt:lpstr>B. Angel of the Lord &amp; Hagar Genesis 16:7-14</vt:lpstr>
      <vt:lpstr>B. Angel of the Lord &amp; Hagar Genesis 16:7-14</vt:lpstr>
      <vt:lpstr>PowerPoint Presentation</vt:lpstr>
      <vt:lpstr>PowerPoint Presentation</vt:lpstr>
      <vt:lpstr>Genesis 16:1‒16 Sarai and Hagar</vt:lpstr>
      <vt:lpstr>PowerPoint Presentation</vt:lpstr>
      <vt:lpstr>PowerPoint Presentation</vt:lpstr>
      <vt:lpstr>PowerPoint Presentation</vt:lpstr>
      <vt:lpstr>PowerPoint Presentation</vt:lpstr>
      <vt:lpstr>Conclusion</vt:lpstr>
      <vt:lpstr>Genesis 16:1‒16 Sarai and Hagar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065 - 15v18b-21 - 16x9 - MODIFIED</dc:title>
  <dc:subject>Genesis 15</dc:subject>
  <dc:creator>A. Woods</dc:creator>
  <dc:description>Modified by Jim McGowan</dc:description>
  <cp:lastModifiedBy>Andy Woods</cp:lastModifiedBy>
  <cp:revision>2378</cp:revision>
  <cp:lastPrinted>2022-01-06T17:48:16Z</cp:lastPrinted>
  <dcterms:created xsi:type="dcterms:W3CDTF">2009-03-17T12:21:13Z</dcterms:created>
  <dcterms:modified xsi:type="dcterms:W3CDTF">2022-01-08T18:03:12Z</dcterms:modified>
</cp:coreProperties>
</file>