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0"/>
  </p:notesMasterIdLst>
  <p:handoutMasterIdLst>
    <p:handoutMasterId r:id="rId101"/>
  </p:handoutMasterIdLst>
  <p:sldIdLst>
    <p:sldId id="2094" r:id="rId2"/>
    <p:sldId id="2064" r:id="rId3"/>
    <p:sldId id="1984" r:id="rId4"/>
    <p:sldId id="6578" r:id="rId5"/>
    <p:sldId id="6803" r:id="rId6"/>
    <p:sldId id="6856" r:id="rId7"/>
    <p:sldId id="7083" r:id="rId8"/>
    <p:sldId id="2120" r:id="rId9"/>
    <p:sldId id="2121" r:id="rId10"/>
    <p:sldId id="2226" r:id="rId11"/>
    <p:sldId id="2227" r:id="rId12"/>
    <p:sldId id="2122" r:id="rId13"/>
    <p:sldId id="7211" r:id="rId14"/>
    <p:sldId id="2123" r:id="rId15"/>
    <p:sldId id="7234" r:id="rId16"/>
    <p:sldId id="7159" r:id="rId17"/>
    <p:sldId id="7160" r:id="rId18"/>
    <p:sldId id="7161" r:id="rId19"/>
    <p:sldId id="7155" r:id="rId20"/>
    <p:sldId id="7153" r:id="rId21"/>
    <p:sldId id="2307" r:id="rId22"/>
    <p:sldId id="6877" r:id="rId23"/>
    <p:sldId id="7154" r:id="rId24"/>
    <p:sldId id="7235" r:id="rId25"/>
    <p:sldId id="5592" r:id="rId26"/>
    <p:sldId id="5591" r:id="rId27"/>
    <p:sldId id="6544" r:id="rId28"/>
    <p:sldId id="6545" r:id="rId29"/>
    <p:sldId id="5550" r:id="rId30"/>
    <p:sldId id="5551" r:id="rId31"/>
    <p:sldId id="6617" r:id="rId32"/>
    <p:sldId id="630" r:id="rId33"/>
    <p:sldId id="7236" r:id="rId34"/>
    <p:sldId id="2331" r:id="rId35"/>
    <p:sldId id="7215" r:id="rId36"/>
    <p:sldId id="2230" r:id="rId37"/>
    <p:sldId id="7129" r:id="rId38"/>
    <p:sldId id="7157" r:id="rId39"/>
    <p:sldId id="7158" r:id="rId40"/>
    <p:sldId id="5921" r:id="rId41"/>
    <p:sldId id="7217" r:id="rId42"/>
    <p:sldId id="7218" r:id="rId43"/>
    <p:sldId id="1017" r:id="rId44"/>
    <p:sldId id="7219" r:id="rId45"/>
    <p:sldId id="2930" r:id="rId46"/>
    <p:sldId id="7220" r:id="rId47"/>
    <p:sldId id="7216" r:id="rId48"/>
    <p:sldId id="2952" r:id="rId49"/>
    <p:sldId id="1630" r:id="rId50"/>
    <p:sldId id="7200" r:id="rId51"/>
    <p:sldId id="2563" r:id="rId52"/>
    <p:sldId id="7163" r:id="rId53"/>
    <p:sldId id="7164" r:id="rId54"/>
    <p:sldId id="7165" r:id="rId55"/>
    <p:sldId id="7166" r:id="rId56"/>
    <p:sldId id="7156" r:id="rId57"/>
    <p:sldId id="7167" r:id="rId58"/>
    <p:sldId id="7168" r:id="rId59"/>
    <p:sldId id="7169" r:id="rId60"/>
    <p:sldId id="7170" r:id="rId61"/>
    <p:sldId id="7171" r:id="rId62"/>
    <p:sldId id="7172" r:id="rId63"/>
    <p:sldId id="2071" r:id="rId64"/>
    <p:sldId id="7240" r:id="rId65"/>
    <p:sldId id="2191" r:id="rId66"/>
    <p:sldId id="6781" r:id="rId67"/>
    <p:sldId id="1661" r:id="rId68"/>
    <p:sldId id="2912" r:id="rId69"/>
    <p:sldId id="5907" r:id="rId70"/>
    <p:sldId id="1850" r:id="rId71"/>
    <p:sldId id="7173" r:id="rId72"/>
    <p:sldId id="7226" r:id="rId73"/>
    <p:sldId id="7225" r:id="rId74"/>
    <p:sldId id="278" r:id="rId75"/>
    <p:sldId id="7227" r:id="rId76"/>
    <p:sldId id="7228" r:id="rId77"/>
    <p:sldId id="2174" r:id="rId78"/>
    <p:sldId id="7184" r:id="rId79"/>
    <p:sldId id="7229" r:id="rId80"/>
    <p:sldId id="7238" r:id="rId81"/>
    <p:sldId id="7239" r:id="rId82"/>
    <p:sldId id="7178" r:id="rId83"/>
    <p:sldId id="7179" r:id="rId84"/>
    <p:sldId id="7230" r:id="rId85"/>
    <p:sldId id="7231" r:id="rId86"/>
    <p:sldId id="7232" r:id="rId87"/>
    <p:sldId id="1549" r:id="rId88"/>
    <p:sldId id="7224" r:id="rId89"/>
    <p:sldId id="7233" r:id="rId90"/>
    <p:sldId id="1658" r:id="rId91"/>
    <p:sldId id="7221" r:id="rId92"/>
    <p:sldId id="7212" r:id="rId93"/>
    <p:sldId id="7213" r:id="rId94"/>
    <p:sldId id="7209" r:id="rId95"/>
    <p:sldId id="7210" r:id="rId96"/>
    <p:sldId id="2229" r:id="rId97"/>
    <p:sldId id="7237" r:id="rId98"/>
    <p:sldId id="7207" r:id="rId99"/>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66FF66"/>
    <a:srgbClr val="33CC33"/>
    <a:srgbClr val="000066"/>
    <a:srgbClr val="FFCCFF"/>
    <a:srgbClr val="0000FF"/>
    <a:srgbClr val="FFFF99"/>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107" d="100"/>
          <a:sy n="107" d="100"/>
        </p:scale>
        <p:origin x="1315"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9" d="100"/>
          <a:sy n="69" d="100"/>
        </p:scale>
        <p:origin x="2909"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035 - 9v1-7 </a:t>
            </a:r>
          </a:p>
          <a:p>
            <a:pPr>
              <a:defRPr/>
            </a:pPr>
            <a:r>
              <a:rPr lang="en-US" sz="1600" dirty="0"/>
              <a:t>05-09-2021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5/9/2021</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22</a:t>
            </a:fld>
            <a:endParaRPr lang="en-US" altLang="en-US" dirty="0"/>
          </a:p>
        </p:txBody>
      </p:sp>
    </p:spTree>
    <p:extLst>
      <p:ext uri="{BB962C8B-B14F-4D97-AF65-F5344CB8AC3E}">
        <p14:creationId xmlns:p14="http://schemas.microsoft.com/office/powerpoint/2010/main" val="2314174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35</a:t>
            </a:fld>
            <a:endParaRPr lang="en-US" altLang="en-US" dirty="0"/>
          </a:p>
        </p:txBody>
      </p:sp>
    </p:spTree>
    <p:extLst>
      <p:ext uri="{BB962C8B-B14F-4D97-AF65-F5344CB8AC3E}">
        <p14:creationId xmlns:p14="http://schemas.microsoft.com/office/powerpoint/2010/main" val="299300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80</a:t>
            </a:fld>
            <a:endParaRPr lang="en-US" altLang="en-US" dirty="0"/>
          </a:p>
        </p:txBody>
      </p:sp>
    </p:spTree>
    <p:extLst>
      <p:ext uri="{BB962C8B-B14F-4D97-AF65-F5344CB8AC3E}">
        <p14:creationId xmlns:p14="http://schemas.microsoft.com/office/powerpoint/2010/main" val="2372614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81</a:t>
            </a:fld>
            <a:endParaRPr lang="en-US" altLang="en-US" dirty="0"/>
          </a:p>
        </p:txBody>
      </p:sp>
    </p:spTree>
    <p:extLst>
      <p:ext uri="{BB962C8B-B14F-4D97-AF65-F5344CB8AC3E}">
        <p14:creationId xmlns:p14="http://schemas.microsoft.com/office/powerpoint/2010/main" val="4244477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98</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5/9/2021</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1106545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4"/>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401270501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en.wikipedia.org/wiki/Image:Janetreno.jpg" TargetMode="Externa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3.png"/></Relationships>
</file>

<file path=ppt/slides/_rels/slide8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3.png"/></Relationships>
</file>

<file path=ppt/slides/_rels/slide8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5624" y="5334000"/>
            <a:ext cx="5352752" cy="14509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20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1600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6</a:t>
            </a:r>
            <a:r>
              <a:rPr lang="en-US" sz="3600" kern="0" dirty="0">
                <a:effectLst>
                  <a:outerShdw blurRad="38100" dist="38100" dir="2700000" algn="tl">
                    <a:srgbClr val="000000">
                      <a:alpha val="43137"/>
                    </a:srgbClr>
                  </a:outerShdw>
                </a:effectLst>
                <a:cs typeface="Calibri" panose="020F0502020204030204" pitchFamily="34" charset="0"/>
              </a:rPr>
              <a:t>‒9</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The Flood and Continuation of the Messianic Promise</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5" name="Picture 4">
            <a:extLst>
              <a:ext uri="{FF2B5EF4-FFF2-40B4-BE49-F238E27FC236}">
                <a16:creationId xmlns:a16="http://schemas.microsoft.com/office/drawing/2014/main" id="{AE261DFF-69E9-4E90-9C8F-177D2E8C84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830747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ea typeface="+mn-ea"/>
                <a:cs typeface="+mn-cs"/>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5" name="Picture 4">
            <a:extLst>
              <a:ext uri="{FF2B5EF4-FFF2-40B4-BE49-F238E27FC236}">
                <a16:creationId xmlns:a16="http://schemas.microsoft.com/office/drawing/2014/main" id="{FBEC277A-632B-4548-89FC-0E1787AB43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824736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2019300" y="228600"/>
            <a:ext cx="5105400" cy="1143000"/>
          </a:xfrm>
        </p:spPr>
        <p:txBody>
          <a:bodyPr/>
          <a:lstStyle/>
          <a:p>
            <a:pPr algn="ctr" eaLnBrk="1" hangingPunct="1"/>
            <a:r>
              <a:rPr lang="en-US" sz="3600" dirty="0">
                <a:effectLst>
                  <a:outerShdw blurRad="38100" dist="38100" dir="2700000" algn="tl">
                    <a:srgbClr val="000000">
                      <a:alpha val="43137"/>
                    </a:srgbClr>
                  </a:outerShdw>
                </a:effectLst>
              </a:rPr>
              <a:t>Noahic Covenant: Promise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8:20-22)</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154627" name="Rectangle 3"/>
          <p:cNvSpPr>
            <a:spLocks noGrp="1" noChangeArrowheads="1"/>
          </p:cNvSpPr>
          <p:nvPr>
            <p:ph type="body" idx="1"/>
          </p:nvPr>
        </p:nvSpPr>
        <p:spPr>
          <a:xfrm>
            <a:off x="723900" y="1600200"/>
            <a:ext cx="7696200" cy="4460875"/>
          </a:xfrm>
        </p:spPr>
        <p:txBody>
          <a:bodyPr/>
          <a:lstStyle/>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Noah’s initial sacrifice (8:20)</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Divine promise not to flood the earth again (Gen 8:21a)</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Ongoing depravity thus necessitating the work of a future Messiah (Gen 8:21b)</a:t>
            </a:r>
          </a:p>
          <a:p>
            <a:pPr marL="457200" lvl="1" indent="-457200" algn="just" eaLnBrk="1" hangingPunct="1">
              <a:spcBef>
                <a:spcPts val="0"/>
              </a:spcBef>
              <a:spcAft>
                <a:spcPts val="30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Uninterrupted season or cycles (Gen 8:22) – global warming?</a:t>
            </a:r>
          </a:p>
        </p:txBody>
      </p:sp>
      <p:pic>
        <p:nvPicPr>
          <p:cNvPr id="5" name="Picture 4">
            <a:extLst>
              <a:ext uri="{FF2B5EF4-FFF2-40B4-BE49-F238E27FC236}">
                <a16:creationId xmlns:a16="http://schemas.microsoft.com/office/drawing/2014/main" id="{E6629122-5D9F-493E-84C1-CD57545346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ea typeface="+mn-ea"/>
                <a:cs typeface="+mn-cs"/>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5" name="Picture 4">
            <a:extLst>
              <a:ext uri="{FF2B5EF4-FFF2-40B4-BE49-F238E27FC236}">
                <a16:creationId xmlns:a16="http://schemas.microsoft.com/office/drawing/2014/main" id="{434F6A6D-2C37-405D-A1CE-CEE0CC63E8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753859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819150" y="1790700"/>
            <a:ext cx="750570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Re-creation theme (Gen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Man becomes carnivorous (Gen.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Cultural precedent for the Mosaic Law (Gen 9:4; Lev 17:11)</a:t>
            </a:r>
          </a:p>
        </p:txBody>
      </p:sp>
      <p:pic>
        <p:nvPicPr>
          <p:cNvPr id="5" name="Picture 4">
            <a:extLst>
              <a:ext uri="{FF2B5EF4-FFF2-40B4-BE49-F238E27FC236}">
                <a16:creationId xmlns:a16="http://schemas.microsoft.com/office/drawing/2014/main" id="{A3F56838-F2C5-4526-B674-70FFA907DD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819150" y="1790700"/>
            <a:ext cx="750570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Re-creation theme (Gen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Man becomes carnivorous (Gen.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Cultural precedent for the Mosaic Law (Gen 9:4; Lev 17:11)</a:t>
            </a:r>
          </a:p>
        </p:txBody>
      </p:sp>
      <p:pic>
        <p:nvPicPr>
          <p:cNvPr id="5" name="Picture 4">
            <a:extLst>
              <a:ext uri="{FF2B5EF4-FFF2-40B4-BE49-F238E27FC236}">
                <a16:creationId xmlns:a16="http://schemas.microsoft.com/office/drawing/2014/main" id="{A3F56838-F2C5-4526-B674-70FFA907DD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834985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9D1C6-D37D-4CD3-B500-6B518BB5F1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170646"/>
          </a:xfrm>
          <a:prstGeom prst="rect">
            <a:avLst/>
          </a:prstGeom>
          <a:noFill/>
          <a:ln w="28575">
            <a:noFill/>
            <a:miter lim="800000"/>
            <a:headEnd/>
            <a:tailEnd/>
          </a:ln>
        </p:spPr>
        <p:txBody>
          <a:bodyPr wrap="square">
            <a:spAutoFit/>
          </a:bodyPr>
          <a:lstStyle/>
          <a:p>
            <a:pPr algn="ctr">
              <a:spcAft>
                <a:spcPts val="12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effectLst>
                  <a:outerShdw blurRad="38100" dist="38100" dir="2700000" algn="tl">
                    <a:srgbClr val="000000">
                      <a:alpha val="43137"/>
                    </a:srgbClr>
                  </a:outerShdw>
                </a:effectLst>
                <a:latin typeface="Calibri" panose="020F0502020204030204" pitchFamily="34" charset="0"/>
              </a:rPr>
              <a:t>26 </a:t>
            </a:r>
            <a:r>
              <a:rPr lang="en-US" sz="2800" dirty="0">
                <a:effectLst>
                  <a:outerShdw blurRad="38100" dist="38100" dir="2700000" algn="tl">
                    <a:srgbClr val="000000">
                      <a:alpha val="43137"/>
                    </a:srgbClr>
                  </a:outerShdw>
                </a:effectLst>
                <a:latin typeface="Calibri" panose="020F0502020204030204" pitchFamily="34" charset="0"/>
              </a:rPr>
              <a:t>Then God said, “Let Us make man in Our image, according to Our likeness; and let them rule over the fish of the sea and over the birds of the sky and over the cattle and over all the earth, and over every creeping thing that creeps on the earth.” </a:t>
            </a:r>
            <a:r>
              <a:rPr lang="en-US" sz="2800" baseline="30000" dirty="0">
                <a:effectLst>
                  <a:outerShdw blurRad="38100" dist="38100" dir="2700000" algn="tl">
                    <a:srgbClr val="000000">
                      <a:alpha val="43137"/>
                    </a:srgbClr>
                  </a:outerShdw>
                </a:effectLst>
                <a:latin typeface="Calibri" panose="020F0502020204030204" pitchFamily="34" charset="0"/>
              </a:rPr>
              <a:t>27 </a:t>
            </a:r>
            <a:r>
              <a:rPr lang="en-US" sz="2800" dirty="0">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 </a:t>
            </a:r>
            <a:r>
              <a:rPr lang="en-US" sz="2800" baseline="30000" dirty="0">
                <a:effectLst>
                  <a:outerShdw blurRad="38100" dist="38100" dir="2700000" algn="tl">
                    <a:srgbClr val="000000">
                      <a:alpha val="43137"/>
                    </a:srgbClr>
                  </a:outerShdw>
                </a:effectLst>
                <a:latin typeface="Calibri" panose="020F0502020204030204" pitchFamily="34" charset="0"/>
              </a:rPr>
              <a:t>28</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God blessed them</a:t>
            </a:r>
            <a:r>
              <a:rPr lang="en-US" sz="2800" dirty="0">
                <a:effectLst>
                  <a:outerShdw blurRad="38100" dist="38100" dir="2700000" algn="tl">
                    <a:srgbClr val="000000">
                      <a:alpha val="43137"/>
                    </a:srgbClr>
                  </a:outerShdw>
                </a:effectLst>
                <a:latin typeface="Calibri" panose="020F0502020204030204" pitchFamily="34" charset="0"/>
              </a:rPr>
              <a:t>;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3602824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5:1-2</a:t>
            </a:r>
          </a:p>
          <a:p>
            <a:pPr algn="just"/>
            <a:r>
              <a:rPr lang="en-US" alt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rPr>
              <a:t>This is the book of the generations of Adam. In the day when God created man, He made him in the likeness of God.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He created them male and female,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He blessed them</a:t>
            </a:r>
            <a:r>
              <a:rPr lang="en-US" sz="3400" dirty="0">
                <a:effectLst>
                  <a:outerShdw blurRad="38100" dist="38100" dir="2700000" algn="tl">
                    <a:srgbClr val="000000">
                      <a:alpha val="43137"/>
                    </a:srgbClr>
                  </a:outerShdw>
                </a:effectLst>
                <a:latin typeface="Calibri" panose="020F0502020204030204" pitchFamily="34" charset="0"/>
              </a:rPr>
              <a:t> and named them Man in the day when they were created.</a:t>
            </a:r>
            <a:r>
              <a:rPr lang="en-US" altLang="en-US" sz="34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97208792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9D1C6-D37D-4CD3-B500-6B518BB5F1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170646"/>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effectLst>
                  <a:outerShdw blurRad="38100" dist="38100" dir="2700000" algn="tl">
                    <a:srgbClr val="000000">
                      <a:alpha val="43137"/>
                    </a:srgbClr>
                  </a:outerShdw>
                </a:effectLst>
                <a:latin typeface="Calibri" panose="020F0502020204030204" pitchFamily="34" charset="0"/>
              </a:rPr>
              <a:t>26 </a:t>
            </a:r>
            <a:r>
              <a:rPr lang="en-US" sz="2800" dirty="0">
                <a:effectLst>
                  <a:outerShdw blurRad="38100" dist="38100" dir="2700000" algn="tl">
                    <a:srgbClr val="000000">
                      <a:alpha val="43137"/>
                    </a:srgbClr>
                  </a:outerShdw>
                </a:effectLst>
                <a:latin typeface="Calibri" panose="020F0502020204030204" pitchFamily="34" charset="0"/>
              </a:rPr>
              <a:t>Then God said, “Let Us make man in Our image, according to Our likeness; and let them rule over the fish of the sea and over the birds of the sky and over the cattle and over all the earth, and over every creeping thing that creeps on the earth.” </a:t>
            </a:r>
            <a:r>
              <a:rPr lang="en-US" sz="2800" baseline="30000" dirty="0">
                <a:effectLst>
                  <a:outerShdw blurRad="38100" dist="38100" dir="2700000" algn="tl">
                    <a:srgbClr val="000000">
                      <a:alpha val="43137"/>
                    </a:srgbClr>
                  </a:outerShdw>
                </a:effectLst>
                <a:latin typeface="Calibri" panose="020F0502020204030204" pitchFamily="34" charset="0"/>
              </a:rPr>
              <a:t>27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 </a:t>
            </a:r>
            <a:r>
              <a:rPr lang="en-US" sz="2800" baseline="30000" dirty="0">
                <a:effectLst>
                  <a:outerShdw blurRad="38100" dist="38100" dir="2700000" algn="tl">
                    <a:srgbClr val="000000">
                      <a:alpha val="43137"/>
                    </a:srgbClr>
                  </a:outerShdw>
                </a:effectLst>
                <a:latin typeface="Calibri" panose="020F0502020204030204" pitchFamily="34" charset="0"/>
              </a:rPr>
              <a:t>28</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 God blessed them; and God said to them, “Be fruitful and multiply, and fill the earth</a:t>
            </a:r>
            <a:r>
              <a:rPr lang="en-US" sz="2800" dirty="0">
                <a:effectLst>
                  <a:outerShdw blurRad="38100" dist="38100" dir="2700000" algn="tl">
                    <a:srgbClr val="000000">
                      <a:alpha val="43137"/>
                    </a:srgbClr>
                  </a:outerShdw>
                </a:effectLst>
                <a:latin typeface="Calibri" panose="020F0502020204030204" pitchFamily="34" charset="0"/>
              </a:rPr>
              <a:t>,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1322083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9D1C6-D37D-4CD3-B500-6B518BB5F1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170646"/>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2800" baseline="30000" dirty="0">
                <a:effectLst>
                  <a:outerShdw blurRad="38100" dist="38100" dir="2700000" algn="tl">
                    <a:srgbClr val="000000">
                      <a:alpha val="43137"/>
                    </a:srgbClr>
                  </a:outerShdw>
                </a:effectLst>
                <a:latin typeface="Calibri" panose="020F0502020204030204" pitchFamily="34" charset="0"/>
              </a:rPr>
              <a:t>26 </a:t>
            </a:r>
            <a:r>
              <a:rPr lang="en-US" sz="2800" dirty="0">
                <a:effectLst>
                  <a:outerShdw blurRad="38100" dist="38100" dir="2700000" algn="tl">
                    <a:srgbClr val="000000">
                      <a:alpha val="43137"/>
                    </a:srgbClr>
                  </a:outerShdw>
                </a:effectLst>
                <a:latin typeface="Calibri" panose="020F0502020204030204" pitchFamily="34" charset="0"/>
              </a:rPr>
              <a:t>Then God said, “Let Us make man in Our image, according to Our likeness; and let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them rule over the fish of the sea and over the birds of the sky and over the cattle and over all the earth, and over every creeping thing that creeps on the earth</a:t>
            </a:r>
            <a:r>
              <a:rPr lang="en-US" sz="2800" dirty="0">
                <a:effectLst>
                  <a:outerShdw blurRad="38100" dist="38100" dir="2700000" algn="tl">
                    <a:srgbClr val="000000">
                      <a:alpha val="43137"/>
                    </a:srgbClr>
                  </a:outerShdw>
                </a:effectLst>
                <a:latin typeface="Calibri" panose="020F0502020204030204" pitchFamily="34" charset="0"/>
              </a:rPr>
              <a:t>.” </a:t>
            </a:r>
            <a:r>
              <a:rPr lang="en-US" sz="2800" baseline="30000" dirty="0">
                <a:effectLst>
                  <a:outerShdw blurRad="38100" dist="38100" dir="2700000" algn="tl">
                    <a:srgbClr val="000000">
                      <a:alpha val="43137"/>
                    </a:srgbClr>
                  </a:outerShdw>
                </a:effectLst>
                <a:latin typeface="Calibri" panose="020F0502020204030204" pitchFamily="34" charset="0"/>
              </a:rPr>
              <a:t>27 </a:t>
            </a:r>
            <a:r>
              <a:rPr lang="en-US" sz="2800" dirty="0">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 </a:t>
            </a:r>
            <a:r>
              <a:rPr lang="en-US" sz="2800" baseline="30000" dirty="0">
                <a:effectLst>
                  <a:outerShdw blurRad="38100" dist="38100" dir="2700000" algn="tl">
                    <a:srgbClr val="000000">
                      <a:alpha val="43137"/>
                    </a:srgbClr>
                  </a:outerShdw>
                </a:effectLst>
                <a:latin typeface="Calibri" panose="020F0502020204030204" pitchFamily="34" charset="0"/>
              </a:rPr>
              <a:t>28 </a:t>
            </a:r>
            <a:r>
              <a:rPr lang="en-US" sz="28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subdue it; and rule over the fish of the sea and over the birds of the sky and over every living thing that moves on the earth</a:t>
            </a:r>
            <a:r>
              <a:rPr lang="en-US" sz="28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66720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latin typeface="Calibri" panose="020F0502020204030204" pitchFamily="34" charset="0"/>
              </a:rPr>
              <a:t>GENESIS STRUCTURE</a:t>
            </a:r>
          </a:p>
        </p:txBody>
      </p:sp>
      <p:sp>
        <p:nvSpPr>
          <p:cNvPr id="92163" name="Rectangle 2051"/>
          <p:cNvSpPr>
            <a:spLocks noGrp="1" noChangeArrowheads="1"/>
          </p:cNvSpPr>
          <p:nvPr>
            <p:ph type="body" idx="1"/>
          </p:nvPr>
        </p:nvSpPr>
        <p:spPr>
          <a:xfrm>
            <a:off x="495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3821" y="456946"/>
            <a:ext cx="7096359" cy="5944115"/>
          </a:xfrm>
          <a:prstGeom prst="rect">
            <a:avLst/>
          </a:prstGeom>
        </p:spPr>
      </p:pic>
    </p:spTree>
    <p:extLst>
      <p:ext uri="{BB962C8B-B14F-4D97-AF65-F5344CB8AC3E}">
        <p14:creationId xmlns:p14="http://schemas.microsoft.com/office/powerpoint/2010/main" val="1764209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562100" y="228600"/>
            <a:ext cx="6019800" cy="1447800"/>
          </a:xfrm>
        </p:spPr>
        <p:txBody>
          <a:bodyPr/>
          <a:lstStyle/>
          <a:p>
            <a:pPr algn="ctr" eaLnBrk="1" hangingPunct="1"/>
            <a:r>
              <a:rPr lang="en-US" sz="3200" dirty="0"/>
              <a:t>Names &amp; Titles Demonstrating Satan’s Post-Fall, Earthly Authority </a:t>
            </a:r>
            <a:br>
              <a:rPr lang="en-US" sz="2800" dirty="0"/>
            </a:br>
            <a:r>
              <a:rPr lang="en-US" sz="2400" dirty="0">
                <a:solidFill>
                  <a:schemeClr val="tx1"/>
                </a:solidFill>
              </a:rPr>
              <a:t>(Job 1:7; 2:2; Luke 4:5-8; Rom. 8:19-22)</a:t>
            </a:r>
            <a:endParaRPr lang="en-US" sz="2800" dirty="0">
              <a:solidFill>
                <a:schemeClr val="tx1"/>
              </a:solidFill>
            </a:endParaRPr>
          </a:p>
        </p:txBody>
      </p:sp>
      <p:sp>
        <p:nvSpPr>
          <p:cNvPr id="6147" name="Rectangle 3"/>
          <p:cNvSpPr>
            <a:spLocks noGrp="1" noChangeArrowheads="1"/>
          </p:cNvSpPr>
          <p:nvPr>
            <p:ph type="body" idx="1"/>
          </p:nvPr>
        </p:nvSpPr>
        <p:spPr>
          <a:xfrm>
            <a:off x="1714300" y="2057399"/>
            <a:ext cx="7353500" cy="4114801"/>
          </a:xfrm>
        </p:spPr>
        <p:txBody>
          <a:bodyPr/>
          <a:lstStyle/>
          <a:p>
            <a:pPr marL="461963" indent="-461963">
              <a:spcBef>
                <a:spcPts val="0"/>
              </a:spcBef>
              <a:spcAft>
                <a:spcPts val="2400"/>
              </a:spcAft>
              <a:defRPr/>
            </a:pPr>
            <a:r>
              <a:rPr lang="en-US" sz="2800" dirty="0">
                <a:effectLst/>
              </a:rPr>
              <a:t>Prince of this world (John 12:31; 14:30; 16:11)</a:t>
            </a:r>
          </a:p>
          <a:p>
            <a:pPr marL="461963" indent="-461963">
              <a:spcBef>
                <a:spcPts val="0"/>
              </a:spcBef>
              <a:spcAft>
                <a:spcPts val="2400"/>
              </a:spcAft>
              <a:defRPr/>
            </a:pPr>
            <a:r>
              <a:rPr lang="en-US" sz="2800" dirty="0">
                <a:effectLst/>
              </a:rPr>
              <a:t>God of this age (2 Cor. 4:4)</a:t>
            </a:r>
          </a:p>
          <a:p>
            <a:pPr marL="461963" indent="-461963">
              <a:spcBef>
                <a:spcPts val="0"/>
              </a:spcBef>
              <a:spcAft>
                <a:spcPts val="2400"/>
              </a:spcAft>
              <a:defRPr/>
            </a:pPr>
            <a:r>
              <a:rPr lang="en-US" sz="2800" dirty="0">
                <a:effectLst/>
              </a:rPr>
              <a:t>Prince and power of the air (Eph. 2:2)</a:t>
            </a:r>
          </a:p>
          <a:p>
            <a:pPr marL="461963" indent="-461963">
              <a:spcBef>
                <a:spcPts val="0"/>
              </a:spcBef>
              <a:spcAft>
                <a:spcPts val="2400"/>
              </a:spcAft>
              <a:defRPr/>
            </a:pPr>
            <a:r>
              <a:rPr lang="en-US" sz="2800" dirty="0">
                <a:effectLst/>
              </a:rPr>
              <a:t>Who the believer wrestles with (Eph. 6:12)</a:t>
            </a:r>
          </a:p>
          <a:p>
            <a:pPr marL="461963" indent="-461963">
              <a:spcBef>
                <a:spcPts val="0"/>
              </a:spcBef>
              <a:spcAft>
                <a:spcPts val="2400"/>
              </a:spcAft>
              <a:defRPr/>
            </a:pPr>
            <a:r>
              <a:rPr lang="en-US" sz="2800" dirty="0">
                <a:effectLst/>
              </a:rPr>
              <a:t>Roaring lion (1 Pet. 5:8)</a:t>
            </a:r>
          </a:p>
          <a:p>
            <a:pPr marL="461963" indent="-461963">
              <a:spcBef>
                <a:spcPts val="0"/>
              </a:spcBef>
              <a:spcAft>
                <a:spcPts val="2400"/>
              </a:spcAft>
              <a:defRPr/>
            </a:pPr>
            <a:r>
              <a:rPr lang="en-US" sz="2800" dirty="0">
                <a:effectLst/>
              </a:rPr>
              <a:t>Whole world lies in his power (1 John 5:19)</a:t>
            </a:r>
            <a:endParaRPr lang="en-US" sz="2800" dirty="0"/>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9874" y="2133601"/>
            <a:ext cx="1479176" cy="190500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8107" y="1371600"/>
            <a:ext cx="9143999" cy="4800600"/>
          </a:xfrm>
        </p:spPr>
        <p:txBody>
          <a:bodyPr/>
          <a:lstStyle/>
          <a:p>
            <a:pPr marL="0" indent="0" algn="just">
              <a:spcBef>
                <a:spcPts val="0"/>
              </a:spcBef>
              <a:buNone/>
            </a:pPr>
            <a:r>
              <a:rPr lang="en-US" altLang="en-US" sz="2800"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Nevertheless, the command to subdue the earth is not repeated, since this authority now belongs to Satan, who usurped the authority from man when man fell... The command to multiply is repeated again, but the command to subdue the earth is not repeated. So man retains the authority over the animal kingdom and the vegetable kingdom; but he does not have the authority over the earth. That authority has been given to Satan, who usurped the authority from man. John 12:31 states that Satan is the prince of this world; II Corinthians 4:4 states he is the god of this age; and Luke 4:6 states that Satan has the authority over the kingdoms of this world.</a:t>
            </a:r>
            <a:r>
              <a:rPr lang="en-US" altLang="en-US" sz="2800" dirty="0">
                <a:effectLst>
                  <a:outerShdw blurRad="38100" dist="38100" dir="2700000" algn="tl">
                    <a:srgbClr val="000000">
                      <a:alpha val="43137"/>
                    </a:srgbClr>
                  </a:outerShdw>
                </a:effectLst>
                <a:cs typeface="Calibri" panose="020F0502020204030204" pitchFamily="34" charset="0"/>
              </a:rPr>
              <a:t>”</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185, 187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spTree>
    <p:extLst>
      <p:ext uri="{BB962C8B-B14F-4D97-AF65-F5344CB8AC3E}">
        <p14:creationId xmlns:p14="http://schemas.microsoft.com/office/powerpoint/2010/main" val="138550293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838200" y="304800"/>
            <a:ext cx="7458974" cy="685800"/>
          </a:xfrm>
        </p:spPr>
        <p:txBody>
          <a:bodyPr/>
          <a:lstStyle/>
          <a:p>
            <a:pPr algn="ctr" eaLnBrk="1" hangingPunct="1"/>
            <a:r>
              <a:rPr lang="en-US" sz="3600" dirty="0"/>
              <a:t>Biblical Significance of Naming</a:t>
            </a:r>
          </a:p>
        </p:txBody>
      </p:sp>
      <p:sp>
        <p:nvSpPr>
          <p:cNvPr id="6147" name="Rectangle 3"/>
          <p:cNvSpPr>
            <a:spLocks noGrp="1" noChangeArrowheads="1"/>
          </p:cNvSpPr>
          <p:nvPr>
            <p:ph type="body" idx="1"/>
          </p:nvPr>
        </p:nvSpPr>
        <p:spPr>
          <a:xfrm>
            <a:off x="4957313" y="1676400"/>
            <a:ext cx="3729487" cy="3886200"/>
          </a:xfrm>
        </p:spPr>
        <p:txBody>
          <a:bodyPr/>
          <a:lstStyle/>
          <a:p>
            <a:pPr marL="461963" indent="-461963">
              <a:spcBef>
                <a:spcPts val="0"/>
              </a:spcBef>
              <a:spcAft>
                <a:spcPts val="2400"/>
              </a:spcAft>
              <a:defRPr/>
            </a:pPr>
            <a:r>
              <a:rPr lang="en-US" dirty="0">
                <a:effectLst/>
              </a:rPr>
              <a:t>Genesis 1:8</a:t>
            </a:r>
          </a:p>
          <a:p>
            <a:pPr marL="461963" indent="-461963">
              <a:spcBef>
                <a:spcPts val="0"/>
              </a:spcBef>
              <a:spcAft>
                <a:spcPts val="2400"/>
              </a:spcAft>
              <a:defRPr/>
            </a:pPr>
            <a:r>
              <a:rPr lang="en-US" dirty="0">
                <a:effectLst/>
              </a:rPr>
              <a:t>Numbers 32:37-38</a:t>
            </a:r>
          </a:p>
          <a:p>
            <a:pPr marL="461963" indent="-461963">
              <a:spcBef>
                <a:spcPts val="0"/>
              </a:spcBef>
              <a:spcAft>
                <a:spcPts val="2400"/>
              </a:spcAft>
              <a:defRPr/>
            </a:pPr>
            <a:r>
              <a:rPr lang="en-US" dirty="0">
                <a:effectLst/>
              </a:rPr>
              <a:t>2 Kings 23:24</a:t>
            </a:r>
          </a:p>
          <a:p>
            <a:pPr marL="461963" indent="-461963">
              <a:spcBef>
                <a:spcPts val="0"/>
              </a:spcBef>
              <a:spcAft>
                <a:spcPts val="2400"/>
              </a:spcAft>
              <a:defRPr/>
            </a:pPr>
            <a:r>
              <a:rPr lang="en-US" dirty="0">
                <a:effectLst/>
              </a:rPr>
              <a:t>2 Kings 24:17</a:t>
            </a:r>
          </a:p>
          <a:p>
            <a:pPr marL="461963" indent="-461963">
              <a:spcBef>
                <a:spcPts val="0"/>
              </a:spcBef>
              <a:spcAft>
                <a:spcPts val="2400"/>
              </a:spcAft>
              <a:defRPr/>
            </a:pPr>
            <a:r>
              <a:rPr lang="en-US" dirty="0">
                <a:effectLst/>
              </a:rPr>
              <a:t>Daniel 1:6-7</a:t>
            </a:r>
          </a:p>
          <a:p>
            <a:pPr eaLnBrk="1" hangingPunct="1">
              <a:lnSpc>
                <a:spcPct val="90000"/>
              </a:lnSpc>
              <a:buFont typeface="Wingdings" pitchFamily="2" charset="2"/>
              <a:buNone/>
              <a:defRPr/>
            </a:pPr>
            <a:endParaRPr lang="en-US" sz="2800" dirty="0"/>
          </a:p>
        </p:txBody>
      </p:sp>
      <p:sp>
        <p:nvSpPr>
          <p:cNvPr id="2" name="TextBox 1"/>
          <p:cNvSpPr txBox="1"/>
          <p:nvPr/>
        </p:nvSpPr>
        <p:spPr>
          <a:xfrm>
            <a:off x="4572000" y="5486400"/>
            <a:ext cx="4183639" cy="369332"/>
          </a:xfrm>
          <a:prstGeom prst="rect">
            <a:avLst/>
          </a:prstGeom>
          <a:noFill/>
        </p:spPr>
        <p:txBody>
          <a:bodyPr wrap="square" rtlCol="0">
            <a:spAutoFit/>
          </a:bodyPr>
          <a:lstStyle/>
          <a:p>
            <a:pPr algn="ctr">
              <a:spcBef>
                <a:spcPct val="50000"/>
              </a:spcBef>
            </a:pPr>
            <a:r>
              <a:rPr lang="en-US" sz="1800" dirty="0">
                <a:latin typeface="Calibri" panose="020F0502020204030204" pitchFamily="34" charset="0"/>
              </a:rPr>
              <a:t>Fruchtenbaum, </a:t>
            </a:r>
            <a:r>
              <a:rPr lang="en-US" sz="1800" i="1" dirty="0">
                <a:latin typeface="Calibri" panose="020F0502020204030204" pitchFamily="34" charset="0"/>
              </a:rPr>
              <a:t>The Book of Genesis</a:t>
            </a:r>
            <a:r>
              <a:rPr lang="en-US" sz="1800" dirty="0">
                <a:latin typeface="Calibri" panose="020F0502020204030204" pitchFamily="34" charset="0"/>
              </a:rPr>
              <a:t>, 84</a:t>
            </a:r>
          </a:p>
        </p:txBody>
      </p:sp>
      <p:pic>
        <p:nvPicPr>
          <p:cNvPr id="5" name="Picture 4">
            <a:extLst>
              <a:ext uri="{FF2B5EF4-FFF2-40B4-BE49-F238E27FC236}">
                <a16:creationId xmlns:a16="http://schemas.microsoft.com/office/drawing/2014/main" id="{BA859B39-3FD3-4278-B862-07C65A4D57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111" b="5555"/>
          <a:stretch/>
        </p:blipFill>
        <p:spPr>
          <a:xfrm>
            <a:off x="364489" y="1066800"/>
            <a:ext cx="3902711" cy="5486400"/>
          </a:xfrm>
          <a:prstGeom prst="rect">
            <a:avLst/>
          </a:prstGeom>
        </p:spPr>
      </p:pic>
    </p:spTree>
    <p:extLst>
      <p:ext uri="{BB962C8B-B14F-4D97-AF65-F5344CB8AC3E}">
        <p14:creationId xmlns:p14="http://schemas.microsoft.com/office/powerpoint/2010/main" val="245046171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819150" y="1790700"/>
            <a:ext cx="763905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Re-creation theme (Gen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Man becomes carnivorous (Gen.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Cultural precedent for the Mosaic Law (Gen 9:4; Lev 17:11)</a:t>
            </a:r>
          </a:p>
        </p:txBody>
      </p:sp>
      <p:pic>
        <p:nvPicPr>
          <p:cNvPr id="5" name="Picture 4">
            <a:extLst>
              <a:ext uri="{FF2B5EF4-FFF2-40B4-BE49-F238E27FC236}">
                <a16:creationId xmlns:a16="http://schemas.microsoft.com/office/drawing/2014/main" id="{A3F56838-F2C5-4526-B674-70FFA907DD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464604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9:3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moving thing that is alive shall be food for you; I give all to you, as I gave the green plant.”</a:t>
            </a:r>
          </a:p>
        </p:txBody>
      </p:sp>
      <p:pic>
        <p:nvPicPr>
          <p:cNvPr id="4" name="Picture 3">
            <a:extLst>
              <a:ext uri="{FF2B5EF4-FFF2-40B4-BE49-F238E27FC236}">
                <a16:creationId xmlns:a16="http://schemas.microsoft.com/office/drawing/2014/main" id="{B230EA1E-D217-4101-BD8F-0931646E2C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8134" y="3048000"/>
            <a:ext cx="2607733" cy="1828800"/>
          </a:xfrm>
          <a:prstGeom prst="rect">
            <a:avLst/>
          </a:prstGeom>
        </p:spPr>
      </p:pic>
    </p:spTree>
    <p:extLst>
      <p:ext uri="{BB962C8B-B14F-4D97-AF65-F5344CB8AC3E}">
        <p14:creationId xmlns:p14="http://schemas.microsoft.com/office/powerpoint/2010/main" val="2925555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1:29-30</a:t>
            </a:r>
          </a:p>
          <a:p>
            <a:pPr algn="just">
              <a:spcAft>
                <a:spcPts val="100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‘Behold, I have given you every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yielding seed that is on the surface of all the earth, and every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tree</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has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fruit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yielding seed; it shall be food for you; </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30</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to every beast of the earth and to every bird of the sky and to every thing that moves on the earth which has life, I have given every green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plant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food’; and it was so.”</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4100" y="3505200"/>
            <a:ext cx="1955800" cy="1371600"/>
          </a:xfrm>
          <a:prstGeom prst="rect">
            <a:avLst/>
          </a:prstGeom>
        </p:spPr>
      </p:pic>
    </p:spTree>
    <p:extLst>
      <p:ext uri="{BB962C8B-B14F-4D97-AF65-F5344CB8AC3E}">
        <p14:creationId xmlns:p14="http://schemas.microsoft.com/office/powerpoint/2010/main" val="3345414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2:16-17</a:t>
            </a:r>
          </a:p>
          <a:p>
            <a:pPr algn="just">
              <a:spcAft>
                <a:spcPts val="10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God commanded the man, saying, ‘From any tree of the garden you may eat freely;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from the tree of the knowledge of good and evil you shall not eat, for in the day that you eat from it you will surely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die (</a:t>
            </a:r>
            <a:r>
              <a:rPr lang="en-US" sz="34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muwth</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1C016ECA-A9AE-466C-94D2-0F5849CBCF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4100" y="3505200"/>
            <a:ext cx="1955800" cy="1371600"/>
          </a:xfrm>
          <a:prstGeom prst="rect">
            <a:avLst/>
          </a:prstGeom>
        </p:spPr>
      </p:pic>
    </p:spTree>
    <p:extLst>
      <p:ext uri="{BB962C8B-B14F-4D97-AF65-F5344CB8AC3E}">
        <p14:creationId xmlns:p14="http://schemas.microsoft.com/office/powerpoint/2010/main" val="3282537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3:19</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sweat of your face You will eat bread, Till you return to the ground, Because from it you were taken; For you are dust, And to dust you shall return.”</a:t>
            </a:r>
          </a:p>
        </p:txBody>
      </p:sp>
      <p:pic>
        <p:nvPicPr>
          <p:cNvPr id="4" name="Picture 3">
            <a:extLst>
              <a:ext uri="{FF2B5EF4-FFF2-40B4-BE49-F238E27FC236}">
                <a16:creationId xmlns:a16="http://schemas.microsoft.com/office/drawing/2014/main" id="{5658C54C-0E5F-45B3-B075-362C986E6F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8134" y="3048000"/>
            <a:ext cx="2607733" cy="1828800"/>
          </a:xfrm>
          <a:prstGeom prst="rect">
            <a:avLst/>
          </a:prstGeom>
        </p:spPr>
      </p:pic>
    </p:spTree>
    <p:extLst>
      <p:ext uri="{BB962C8B-B14F-4D97-AF65-F5344CB8AC3E}">
        <p14:creationId xmlns:p14="http://schemas.microsoft.com/office/powerpoint/2010/main" val="2444043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15:21-22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since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man came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a man also came the resurrection of the dead.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as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Adam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all die, so also in Christ all will be made alive.”</a:t>
            </a:r>
          </a:p>
        </p:txBody>
      </p:sp>
      <p:pic>
        <p:nvPicPr>
          <p:cNvPr id="2" name="Picture 1">
            <a:extLst>
              <a:ext uri="{FF2B5EF4-FFF2-40B4-BE49-F238E27FC236}">
                <a16:creationId xmlns:a16="http://schemas.microsoft.com/office/drawing/2014/main" id="{82F5B3B9-C260-48F7-92A7-5895634FD7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0880" y="2788920"/>
            <a:ext cx="2682240" cy="2011680"/>
          </a:xfrm>
          <a:prstGeom prst="rect">
            <a:avLst/>
          </a:prstGeom>
        </p:spPr>
      </p:pic>
    </p:spTree>
    <p:extLst>
      <p:ext uri="{BB962C8B-B14F-4D97-AF65-F5344CB8AC3E}">
        <p14:creationId xmlns:p14="http://schemas.microsoft.com/office/powerpoint/2010/main" val="3700378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5" name="Picture 4">
            <a:extLst>
              <a:ext uri="{FF2B5EF4-FFF2-40B4-BE49-F238E27FC236}">
                <a16:creationId xmlns:a16="http://schemas.microsoft.com/office/drawing/2014/main" id="{6742486A-6BFC-4A3C-A472-D594FBA70B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5:12</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just as through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 entered into the world,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sin, 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death spread to all men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all sinned—.”</a:t>
            </a:r>
          </a:p>
        </p:txBody>
      </p:sp>
      <p:pic>
        <p:nvPicPr>
          <p:cNvPr id="2" name="Picture 1">
            <a:extLst>
              <a:ext uri="{FF2B5EF4-FFF2-40B4-BE49-F238E27FC236}">
                <a16:creationId xmlns:a16="http://schemas.microsoft.com/office/drawing/2014/main" id="{D47AE24F-CD9F-4D80-A0C7-0A93DD72C0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7747" y="2788920"/>
            <a:ext cx="2868507" cy="2011680"/>
          </a:xfrm>
          <a:prstGeom prst="rect">
            <a:avLst/>
          </a:prstGeom>
        </p:spPr>
      </p:pic>
    </p:spTree>
    <p:extLst>
      <p:ext uri="{BB962C8B-B14F-4D97-AF65-F5344CB8AC3E}">
        <p14:creationId xmlns:p14="http://schemas.microsoft.com/office/powerpoint/2010/main" val="207362307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9" y="533400"/>
            <a:ext cx="8839201" cy="5791200"/>
          </a:xfrm>
          <a:prstGeom prst="rect">
            <a:avLst/>
          </a:prstGeom>
          <a:ln>
            <a:solidFill>
              <a:srgbClr val="FFFFCC"/>
            </a:solidFill>
          </a:ln>
        </p:spPr>
      </p:pic>
    </p:spTree>
    <p:extLst>
      <p:ext uri="{BB962C8B-B14F-4D97-AF65-F5344CB8AC3E}">
        <p14:creationId xmlns:p14="http://schemas.microsoft.com/office/powerpoint/2010/main" val="3210545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271D19-C9CD-408C-9DEE-197D160261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141886"/>
          </a:xfrm>
          <a:prstGeom prst="rect">
            <a:avLst/>
          </a:prstGeom>
          <a:noFill/>
          <a:ln w="28575">
            <a:noFill/>
            <a:miter lim="800000"/>
            <a:headEnd/>
            <a:tailEnd/>
          </a:ln>
        </p:spPr>
        <p:txBody>
          <a:bodyPr wrap="square">
            <a:spAutoFit/>
          </a:bodyPr>
          <a:lstStyle/>
          <a:p>
            <a:pPr algn="ctr" defTabSz="685800">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21:4</a:t>
            </a:r>
          </a:p>
          <a:p>
            <a:pPr algn="just">
              <a:spcBef>
                <a:spcPts val="450"/>
              </a:spcBef>
              <a:spcAft>
                <a:spcPts val="4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He will wipe away every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tear</a:t>
            </a:r>
            <a:r>
              <a:rPr lang="en-US" sz="3600" dirty="0">
                <a:effectLst>
                  <a:outerShdw blurRad="38100" dist="38100" dir="2700000" algn="tl">
                    <a:srgbClr val="000000">
                      <a:alpha val="43137"/>
                    </a:srgbClr>
                  </a:outerShdw>
                </a:effectLst>
                <a:latin typeface="Calibri" panose="020F0502020204030204" pitchFamily="34" charset="0"/>
              </a:rPr>
              <a:t> from their eyes; and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death</a:t>
            </a:r>
            <a:r>
              <a:rPr lang="en-US" sz="3600" dirty="0">
                <a:effectLst>
                  <a:outerShdw blurRad="38100" dist="38100" dir="2700000" algn="tl">
                    <a:srgbClr val="000000">
                      <a:alpha val="43137"/>
                    </a:srgbClr>
                  </a:outerShdw>
                </a:effectLst>
                <a:latin typeface="Calibri" panose="020F0502020204030204" pitchFamily="34" charset="0"/>
              </a:rPr>
              <a:t>; there will no longer be any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mourning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crying</a:t>
            </a:r>
            <a:r>
              <a:rPr lang="en-US" sz="3600" dirty="0">
                <a:effectLst>
                  <a:outerShdw blurRad="38100" dist="38100" dir="2700000" algn="tl">
                    <a:srgbClr val="000000">
                      <a:alpha val="43137"/>
                    </a:srgbClr>
                  </a:outerShdw>
                </a:effectLst>
                <a:latin typeface="Calibri" panose="020F0502020204030204" pitchFamily="34" charset="0"/>
              </a:rPr>
              <a:t>,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pain</a:t>
            </a:r>
            <a:r>
              <a:rPr lang="en-US" sz="3600" dirty="0">
                <a:effectLst>
                  <a:outerShdw blurRad="38100" dist="38100" dir="2700000" algn="tl">
                    <a:srgbClr val="000000">
                      <a:alpha val="43137"/>
                    </a:srgbClr>
                  </a:outerShdw>
                </a:effectLst>
                <a:latin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first things</a:t>
            </a:r>
            <a:r>
              <a:rPr lang="en-US" sz="3600" dirty="0">
                <a:effectLst>
                  <a:outerShdw blurRad="38100" dist="38100" dir="2700000" algn="tl">
                    <a:srgbClr val="000000">
                      <a:alpha val="43137"/>
                    </a:srgbClr>
                  </a:outerShdw>
                </a:effectLst>
                <a:latin typeface="Calibri" panose="020F0502020204030204" pitchFamily="34" charset="0"/>
              </a:rPr>
              <a:t> have passed away.”</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8EA25A2E-5CBD-4BD6-B8D1-1237D222E3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43732" y="3230880"/>
            <a:ext cx="1856536" cy="1645920"/>
          </a:xfrm>
          <a:prstGeom prst="rect">
            <a:avLst/>
          </a:prstGeom>
        </p:spPr>
      </p:pic>
    </p:spTree>
    <p:extLst>
      <p:ext uri="{BB962C8B-B14F-4D97-AF65-F5344CB8AC3E}">
        <p14:creationId xmlns:p14="http://schemas.microsoft.com/office/powerpoint/2010/main" val="859556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819150" y="1790700"/>
            <a:ext cx="7639050" cy="3276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Re-creation theme (Gen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Man becomes carnivorous (Gen.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Cultural precedent for the Mosaic Law (Gen 9:4; Lev 17:11)</a:t>
            </a:r>
          </a:p>
        </p:txBody>
      </p:sp>
      <p:pic>
        <p:nvPicPr>
          <p:cNvPr id="5" name="Picture 4">
            <a:extLst>
              <a:ext uri="{FF2B5EF4-FFF2-40B4-BE49-F238E27FC236}">
                <a16:creationId xmlns:a16="http://schemas.microsoft.com/office/drawing/2014/main" id="{A3F56838-F2C5-4526-B674-70FFA907DD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3766443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80621"/>
            <a:ext cx="8839966" cy="6663506"/>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4527" y="1600200"/>
            <a:ext cx="9143999" cy="4800600"/>
          </a:xfrm>
        </p:spPr>
        <p:txBody>
          <a:bodyPr/>
          <a:lstStyle/>
          <a:p>
            <a:pPr marL="0" indent="0" algn="just">
              <a:spcBef>
                <a:spcPts val="0"/>
              </a:spcBef>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This principle that the life of the flesh is in the blood is the same prohibition later incorporated into the Mosaic Law (Lev. 3:17, 17:10–14, 7:26–27; Deut. 12:15–16, 12:20–24). This prohibition will play a later role in the advice given to Gentile believers in Acts 15:29. Furthermore, drinking blood is often connected with demonism; thus this prohibition might be, to some degree, a response to the events of Genesis 6:1–4 when intermarriage between humans and fallen angels took place.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spTree>
    <p:extLst>
      <p:ext uri="{BB962C8B-B14F-4D97-AF65-F5344CB8AC3E}">
        <p14:creationId xmlns:p14="http://schemas.microsoft.com/office/powerpoint/2010/main" val="192759704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Origin of human government (Rom 13:1-7; 1 Pet 2:13-14; Titus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Capital punishment (Gen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Rationale (8:21; 6:11;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Scriptural support (Rom 13:4; Matt 26:52)</a:t>
            </a:r>
          </a:p>
        </p:txBody>
      </p:sp>
      <p:pic>
        <p:nvPicPr>
          <p:cNvPr id="5" name="Picture 4">
            <a:extLst>
              <a:ext uri="{FF2B5EF4-FFF2-40B4-BE49-F238E27FC236}">
                <a16:creationId xmlns:a16="http://schemas.microsoft.com/office/drawing/2014/main" id="{62543093-3488-41B6-9C72-7FE9940E67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733717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rPr>
              <a:t>Origin of human government (Rom 13:1-7; 1 Pet 2:13-14; Titus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Capital punishment (Gen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Rationale (8:21; 6:11;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Scriptural support (Rom 13:4; Matt 26:52)</a:t>
            </a:r>
          </a:p>
        </p:txBody>
      </p:sp>
      <p:pic>
        <p:nvPicPr>
          <p:cNvPr id="5" name="Picture 4">
            <a:extLst>
              <a:ext uri="{FF2B5EF4-FFF2-40B4-BE49-F238E27FC236}">
                <a16:creationId xmlns:a16="http://schemas.microsoft.com/office/drawing/2014/main" id="{D8FCF1DA-2522-4870-9BFA-E35BC194DD8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910825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4289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4000" kern="1200" dirty="0">
                <a:solidFill>
                  <a:srgbClr val="00FFFF"/>
                </a:solidFill>
                <a:ea typeface="+mj-ea"/>
                <a:cs typeface="+mj-cs"/>
              </a:rPr>
              <a:t>Romans 13:3-5</a:t>
            </a:r>
          </a:p>
          <a:p>
            <a:pPr lvl="0" algn="just" eaLnBrk="1" hangingPunct="1">
              <a:spcBef>
                <a:spcPct val="0"/>
              </a:spcBef>
              <a:buClrTx/>
              <a:buSzTx/>
              <a:defRPr/>
            </a:pPr>
            <a:r>
              <a:rPr lang="en-US" kern="1200" dirty="0">
                <a:effectLst>
                  <a:outerShdw blurRad="38100" dist="38100" dir="2700000" algn="tl">
                    <a:srgbClr val="000000">
                      <a:alpha val="43137"/>
                    </a:srgbClr>
                  </a:outerShdw>
                </a:effectLst>
                <a:cs typeface="Calibri" panose="020F0502020204030204" pitchFamily="34" charset="0"/>
              </a:rPr>
              <a:t>“For rulers are not a cause of fear for good behavior, but for evil. Do you want to have no fear of authority? Do what is good and you will have praise from the same; for it is a minister of God to you for good. But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if you do what is evil, be afraid; for it does not bear the sword for nothing</a:t>
            </a:r>
            <a:r>
              <a:rPr lang="en-US" kern="1200" dirty="0">
                <a:effectLst>
                  <a:outerShdw blurRad="38100" dist="38100" dir="2700000" algn="tl">
                    <a:srgbClr val="000000">
                      <a:alpha val="43137"/>
                    </a:srgbClr>
                  </a:outerShdw>
                </a:effectLst>
                <a:cs typeface="Calibri" panose="020F0502020204030204" pitchFamily="34" charset="0"/>
              </a:rPr>
              <a:t>; for it is a minister of God,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an avenger who brings wrath on the one who practices evil</a:t>
            </a:r>
            <a:r>
              <a:rPr lang="en-US" kern="12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221274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29717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1 Peter 2:13-14</a:t>
            </a:r>
          </a:p>
          <a:p>
            <a:pPr lvl="0" algn="just" eaLnBrk="1" hangingPunct="1">
              <a:spcBef>
                <a:spcPct val="0"/>
              </a:spcBef>
              <a:buClrTx/>
              <a:buSzTx/>
              <a:defRPr/>
            </a:pPr>
            <a:r>
              <a:rPr lang="en-US" kern="1200" dirty="0">
                <a:effectLst>
                  <a:outerShdw blurRad="38100" dist="38100" dir="2700000" algn="tl">
                    <a:srgbClr val="000000">
                      <a:alpha val="43137"/>
                    </a:srgbClr>
                  </a:outerShdw>
                </a:effectLst>
                <a:cs typeface="Calibri" panose="020F0502020204030204" pitchFamily="34" charset="0"/>
              </a:rPr>
              <a:t>“Submit yourselves for the Lord’s sake to every human institution, whether to a king as the one in authority, or to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governors as sent by him for the punishment of evildoers</a:t>
            </a:r>
            <a:r>
              <a:rPr lang="en-US" kern="1200" dirty="0">
                <a:effectLst>
                  <a:outerShdw blurRad="38100" dist="38100" dir="2700000" algn="tl">
                    <a:srgbClr val="000000">
                      <a:alpha val="43137"/>
                    </a:srgbClr>
                  </a:outerShdw>
                </a:effectLst>
                <a:cs typeface="Arial" panose="020B0604020202020204" pitchFamily="34" charset="0"/>
              </a:rPr>
              <a:t> </a:t>
            </a:r>
            <a:r>
              <a:rPr lang="en-US" kern="1200" dirty="0">
                <a:effectLst>
                  <a:outerShdw blurRad="38100" dist="38100" dir="2700000" algn="tl">
                    <a:srgbClr val="000000">
                      <a:alpha val="43137"/>
                    </a:srgbClr>
                  </a:outerShdw>
                </a:effectLst>
                <a:cs typeface="Calibri" panose="020F0502020204030204" pitchFamily="34" charset="0"/>
              </a:rPr>
              <a:t>and the praise of those who do right.”</a:t>
            </a:r>
          </a:p>
        </p:txBody>
      </p:sp>
      <p:pic>
        <p:nvPicPr>
          <p:cNvPr id="2" name="Picture 1">
            <a:extLst>
              <a:ext uri="{FF2B5EF4-FFF2-40B4-BE49-F238E27FC236}">
                <a16:creationId xmlns:a16="http://schemas.microsoft.com/office/drawing/2014/main" id="{F83C84C2-2A39-4CAA-B97B-CD7D316B4B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1255" y="29718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1563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5" name="Picture 4">
            <a:extLst>
              <a:ext uri="{FF2B5EF4-FFF2-40B4-BE49-F238E27FC236}">
                <a16:creationId xmlns:a16="http://schemas.microsoft.com/office/drawing/2014/main" id="{36CD75EA-9D17-483A-9FE5-B5AFAE933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7293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Founders’ Sources</a:t>
            </a:r>
          </a:p>
        </p:txBody>
      </p:sp>
      <p:sp>
        <p:nvSpPr>
          <p:cNvPr id="3" name="Content Placeholder 2"/>
          <p:cNvSpPr>
            <a:spLocks noGrp="1"/>
          </p:cNvSpPr>
          <p:nvPr>
            <p:ph idx="1"/>
          </p:nvPr>
        </p:nvSpPr>
        <p:spPr>
          <a:xfrm>
            <a:off x="152400" y="1143001"/>
            <a:ext cx="5867400" cy="2895600"/>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cs typeface="Calibri" panose="020F0502020204030204" pitchFamily="34" charset="0"/>
              </a:rPr>
              <a:t>34%  Bible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sp>
        <p:nvSpPr>
          <p:cNvPr id="63492" name="TextBox 3"/>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133600"/>
            <a:ext cx="3678633" cy="3657600"/>
          </a:xfrm>
          <a:prstGeom prst="rect">
            <a:avLst/>
          </a:prstGeom>
          <a:ln>
            <a:noFill/>
          </a:ln>
          <a:effectLst>
            <a:softEdge rad="112500"/>
          </a:effectLst>
        </p:spPr>
      </p:pic>
    </p:spTree>
    <p:extLst>
      <p:ext uri="{BB962C8B-B14F-4D97-AF65-F5344CB8AC3E}">
        <p14:creationId xmlns:p14="http://schemas.microsoft.com/office/powerpoint/2010/main" val="119057738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Founders’ Sources</a:t>
            </a:r>
          </a:p>
        </p:txBody>
      </p:sp>
      <p:sp>
        <p:nvSpPr>
          <p:cNvPr id="3" name="Content Placeholder 2"/>
          <p:cNvSpPr>
            <a:spLocks noGrp="1"/>
          </p:cNvSpPr>
          <p:nvPr>
            <p:ph idx="1"/>
          </p:nvPr>
        </p:nvSpPr>
        <p:spPr>
          <a:xfrm>
            <a:off x="152400" y="1143001"/>
            <a:ext cx="5867400" cy="2895600"/>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34%  Bible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sp>
        <p:nvSpPr>
          <p:cNvPr id="63492" name="TextBox 3"/>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133600"/>
            <a:ext cx="3678633" cy="3657600"/>
          </a:xfrm>
          <a:prstGeom prst="rect">
            <a:avLst/>
          </a:prstGeom>
          <a:ln>
            <a:noFill/>
          </a:ln>
          <a:effectLst>
            <a:softEdge rad="112500"/>
          </a:effectLst>
        </p:spPr>
      </p:pic>
    </p:spTree>
    <p:extLst>
      <p:ext uri="{BB962C8B-B14F-4D97-AF65-F5344CB8AC3E}">
        <p14:creationId xmlns:p14="http://schemas.microsoft.com/office/powerpoint/2010/main" val="359773357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Founders’ Sources</a:t>
            </a:r>
          </a:p>
        </p:txBody>
      </p:sp>
      <p:sp>
        <p:nvSpPr>
          <p:cNvPr id="3" name="Content Placeholder 2"/>
          <p:cNvSpPr>
            <a:spLocks noGrp="1"/>
          </p:cNvSpPr>
          <p:nvPr>
            <p:ph idx="1"/>
          </p:nvPr>
        </p:nvSpPr>
        <p:spPr>
          <a:xfrm>
            <a:off x="152400" y="1143001"/>
            <a:ext cx="6172200" cy="2895600"/>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cs typeface="Calibri" panose="020F0502020204030204" pitchFamily="34" charset="0"/>
              </a:rPr>
              <a:t>34%  Bible</a:t>
            </a:r>
          </a:p>
          <a:p>
            <a:pPr marL="914377" indent="-914377" eaLnBrk="1" hangingPunct="1">
              <a:spcBef>
                <a:spcPts val="0"/>
              </a:spcBef>
              <a:spcAft>
                <a:spcPts val="1200"/>
              </a:spcAft>
              <a:buClr>
                <a:srgbClr val="66FFFF"/>
              </a:buClr>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sp>
        <p:nvSpPr>
          <p:cNvPr id="63492" name="TextBox 3"/>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133600"/>
            <a:ext cx="3678633" cy="3657600"/>
          </a:xfrm>
          <a:prstGeom prst="rect">
            <a:avLst/>
          </a:prstGeom>
          <a:ln>
            <a:noFill/>
          </a:ln>
          <a:effectLst>
            <a:softEdge rad="112500"/>
          </a:effectLst>
        </p:spPr>
      </p:pic>
    </p:spTree>
    <p:extLst>
      <p:ext uri="{BB962C8B-B14F-4D97-AF65-F5344CB8AC3E}">
        <p14:creationId xmlns:p14="http://schemas.microsoft.com/office/powerpoint/2010/main" val="132064082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5">
            <a:extLst>
              <a:ext uri="{FF2B5EF4-FFF2-40B4-BE49-F238E27FC236}">
                <a16:creationId xmlns:a16="http://schemas.microsoft.com/office/drawing/2014/main" id="{BCBBAC35-CFE5-41FE-B5F0-25B95A829C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0" y="1143000"/>
            <a:ext cx="7164049"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itle 1">
            <a:extLst>
              <a:ext uri="{FF2B5EF4-FFF2-40B4-BE49-F238E27FC236}">
                <a16:creationId xmlns:a16="http://schemas.microsoft.com/office/drawing/2014/main" id="{9ED02883-4BA2-4860-B4C2-FF301CAC97F5}"/>
              </a:ext>
            </a:extLst>
          </p:cNvPr>
          <p:cNvSpPr>
            <a:spLocks noGrp="1"/>
          </p:cNvSpPr>
          <p:nvPr>
            <p:ph type="title" idx="4294967295"/>
          </p:nvPr>
        </p:nvSpPr>
        <p:spPr>
          <a:xfrm>
            <a:off x="2171700" y="152400"/>
            <a:ext cx="4800600" cy="838200"/>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Baron Montesquieu</a:t>
            </a:r>
          </a:p>
        </p:txBody>
      </p:sp>
      <p:sp>
        <p:nvSpPr>
          <p:cNvPr id="180228" name="Content Placeholder 2">
            <a:extLst>
              <a:ext uri="{FF2B5EF4-FFF2-40B4-BE49-F238E27FC236}">
                <a16:creationId xmlns:a16="http://schemas.microsoft.com/office/drawing/2014/main" id="{F71A034F-EDD6-4581-94D3-898531432AB0}"/>
              </a:ext>
            </a:extLst>
          </p:cNvPr>
          <p:cNvSpPr>
            <a:spLocks noGrp="1"/>
          </p:cNvSpPr>
          <p:nvPr>
            <p:ph idx="4294967295"/>
          </p:nvPr>
        </p:nvSpPr>
        <p:spPr>
          <a:xfrm>
            <a:off x="1905000" y="1295400"/>
            <a:ext cx="7164049" cy="3962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buNone/>
            </a:pPr>
            <a:r>
              <a:rPr lang="en-US" altLang="en-US" sz="3000" b="1" dirty="0">
                <a:solidFill>
                  <a:schemeClr val="bg2"/>
                </a:solidFill>
                <a:effectLst/>
                <a:latin typeface="Calibri" panose="020F0502020204030204" pitchFamily="34" charset="0"/>
                <a:cs typeface="Calibri" panose="020F0502020204030204" pitchFamily="34" charset="0"/>
              </a:rPr>
              <a:t>“The Christian religion…is a stranger to mere despotic power. The mildness so frequently recommended in the Gospel, is incompatible with the despotic rage with which a prince punishes his subjects, and exercises himself in cruelty…[W]e shall see, that we owe to Christianity, in government, a certain political law; and in war, a certain law of nations; benefits which nature can sufficiently acknowledge.”</a:t>
            </a:r>
          </a:p>
        </p:txBody>
      </p:sp>
      <p:pic>
        <p:nvPicPr>
          <p:cNvPr id="4098" name="Picture 2" descr="Image result for baron montesquieu">
            <a:extLst>
              <a:ext uri="{FF2B5EF4-FFF2-40B4-BE49-F238E27FC236}">
                <a16:creationId xmlns:a16="http://schemas.microsoft.com/office/drawing/2014/main" id="{0B9EEDCA-D3D9-4BF5-B609-4BFFEE27423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953" y="1600200"/>
            <a:ext cx="1535557" cy="18288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730A0F2F-80B7-4B66-A51B-AEC2A9DB5BBB}"/>
              </a:ext>
            </a:extLst>
          </p:cNvPr>
          <p:cNvSpPr/>
          <p:nvPr/>
        </p:nvSpPr>
        <p:spPr>
          <a:xfrm>
            <a:off x="2515221" y="5943602"/>
            <a:ext cx="5942979" cy="584775"/>
          </a:xfrm>
          <a:prstGeom prst="rect">
            <a:avLst/>
          </a:prstGeom>
        </p:spPr>
        <p:txBody>
          <a:bodyPr wrap="square">
            <a:spAutoFit/>
          </a:bodyPr>
          <a:lstStyle/>
          <a:p>
            <a:pPr algn="ctr"/>
            <a:r>
              <a:rPr lang="en-US" altLang="en-US" sz="1600" b="1" dirty="0">
                <a:solidFill>
                  <a:schemeClr val="bg2"/>
                </a:solidFill>
                <a:latin typeface="Calibri" panose="020F0502020204030204" pitchFamily="34" charset="0"/>
                <a:cs typeface="Calibri" panose="020F0502020204030204" pitchFamily="34" charset="0"/>
              </a:rPr>
              <a:t>Alvin J. Schmidt, </a:t>
            </a:r>
            <a:r>
              <a:rPr lang="en-US" altLang="en-US" sz="1600" b="1" i="1" dirty="0">
                <a:solidFill>
                  <a:schemeClr val="bg2"/>
                </a:solidFill>
                <a:latin typeface="Calibri" panose="020F0502020204030204" pitchFamily="34" charset="0"/>
                <a:cs typeface="Calibri" panose="020F0502020204030204" pitchFamily="34" charset="0"/>
              </a:rPr>
              <a:t>Under the Influence: How Christianity Transformed Civilization</a:t>
            </a:r>
            <a:r>
              <a:rPr lang="en-US" altLang="en-US" sz="1600" b="1" dirty="0">
                <a:solidFill>
                  <a:schemeClr val="bg2"/>
                </a:solidFill>
                <a:latin typeface="Calibri" panose="020F0502020204030204" pitchFamily="34" charset="0"/>
                <a:cs typeface="Calibri" panose="020F0502020204030204" pitchFamily="34" charset="0"/>
              </a:rPr>
              <a:t> (Grand Rapids: Zondervan, 2001), 257-58.</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Founders’ Sources</a:t>
            </a:r>
          </a:p>
        </p:txBody>
      </p:sp>
      <p:sp>
        <p:nvSpPr>
          <p:cNvPr id="3" name="Content Placeholder 2"/>
          <p:cNvSpPr>
            <a:spLocks noGrp="1"/>
          </p:cNvSpPr>
          <p:nvPr>
            <p:ph idx="1"/>
          </p:nvPr>
        </p:nvSpPr>
        <p:spPr>
          <a:xfrm>
            <a:off x="152400" y="1143001"/>
            <a:ext cx="5867400" cy="2895600"/>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cs typeface="Calibri" panose="020F0502020204030204" pitchFamily="34" charset="0"/>
              </a:rPr>
              <a:t>34%  Bible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sp>
        <p:nvSpPr>
          <p:cNvPr id="63492" name="TextBox 3"/>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133600"/>
            <a:ext cx="3678633" cy="3657600"/>
          </a:xfrm>
          <a:prstGeom prst="rect">
            <a:avLst/>
          </a:prstGeom>
          <a:ln>
            <a:noFill/>
          </a:ln>
          <a:effectLst>
            <a:softEdge rad="112500"/>
          </a:effectLst>
        </p:spPr>
      </p:pic>
    </p:spTree>
    <p:extLst>
      <p:ext uri="{BB962C8B-B14F-4D97-AF65-F5344CB8AC3E}">
        <p14:creationId xmlns:p14="http://schemas.microsoft.com/office/powerpoint/2010/main" val="56666343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lonang.com/images/wblackstone-s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100075"/>
            <a:ext cx="909121" cy="1005840"/>
          </a:xfrm>
          <a:prstGeom prst="rect">
            <a:avLst/>
          </a:prstGeom>
        </p:spPr>
      </p:pic>
      <p:sp>
        <p:nvSpPr>
          <p:cNvPr id="5" name="Rectangle 4"/>
          <p:cNvSpPr/>
          <p:nvPr/>
        </p:nvSpPr>
        <p:spPr>
          <a:xfrm>
            <a:off x="1390237" y="306050"/>
            <a:ext cx="6363526" cy="1138773"/>
          </a:xfrm>
          <a:prstGeom prst="rect">
            <a:avLst/>
          </a:prstGeom>
        </p:spPr>
        <p:txBody>
          <a:bodyPr wrap="square">
            <a:spAutoFit/>
          </a:bodyPr>
          <a:lstStyle/>
          <a:p>
            <a:pPr algn="ctr" eaLnBrk="0" hangingPunct="0">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Sir William Blackstone</a:t>
            </a:r>
          </a:p>
          <a:p>
            <a:pPr algn="ctr" eaLnBrk="0" hangingPunct="0">
              <a:defRPr/>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Sir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Commentaries on the Laws of New England</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5 vols. (Philadelphia: Robert Bell Union Library, 1771; reprint, NY: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Layston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1967), 1:38-39, 42.</a:t>
            </a:r>
            <a:endParaRPr lang="en-US" sz="1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8E1E3204-364A-4F8D-A412-DD07C13971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156" y="1478280"/>
            <a:ext cx="8207688" cy="5303520"/>
          </a:xfrm>
          <a:prstGeom prst="rect">
            <a:avLst/>
          </a:prstGeom>
        </p:spPr>
      </p:pic>
    </p:spTree>
    <p:extLst>
      <p:ext uri="{BB962C8B-B14F-4D97-AF65-F5344CB8AC3E}">
        <p14:creationId xmlns:p14="http://schemas.microsoft.com/office/powerpoint/2010/main" val="4192573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143000" y="228601"/>
            <a:ext cx="6858000" cy="758827"/>
          </a:xfrm>
        </p:spPr>
        <p:txBody>
          <a:bodyPr/>
          <a:lstStyle/>
          <a:p>
            <a:pPr algn="ctr"/>
            <a:r>
              <a:rPr lang="en-US" sz="3600" dirty="0">
                <a:effectLst>
                  <a:outerShdw blurRad="38100" dist="38100" dir="2700000" algn="tl">
                    <a:srgbClr val="000000">
                      <a:alpha val="43137"/>
                    </a:srgbClr>
                  </a:outerShdw>
                </a:effectLst>
                <a:latin typeface="Calibri" pitchFamily="34" charset="0"/>
                <a:cs typeface="Calibri" pitchFamily="34" charset="0"/>
              </a:rPr>
              <a:t>Declaration of Independence</a:t>
            </a:r>
          </a:p>
        </p:txBody>
      </p:sp>
      <p:sp>
        <p:nvSpPr>
          <p:cNvPr id="3" name="Content Placeholder 2"/>
          <p:cNvSpPr>
            <a:spLocks noGrp="1"/>
          </p:cNvSpPr>
          <p:nvPr>
            <p:ph idx="1"/>
          </p:nvPr>
        </p:nvSpPr>
        <p:spPr>
          <a:xfrm>
            <a:off x="0" y="1143000"/>
            <a:ext cx="9144000" cy="5102227"/>
          </a:xfrm>
        </p:spPr>
        <p:txBody>
          <a:bodyPr rtlCol="0">
            <a:noAutofit/>
          </a:bodyPr>
          <a:lstStyle/>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“the Laws of Nature and of Nature’s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God</a:t>
            </a:r>
            <a:r>
              <a:rPr lang="en-US" sz="2800" dirty="0">
                <a:effectLst>
                  <a:outerShdw blurRad="38100" dist="38100" dir="2700000" algn="tl">
                    <a:srgbClr val="000000">
                      <a:alpha val="43137"/>
                    </a:srgbClr>
                  </a:outerShdw>
                </a:effectLst>
                <a:latin typeface="Calibri" pitchFamily="34" charset="0"/>
                <a:cs typeface="Calibri" pitchFamily="34" charset="0"/>
              </a:rPr>
              <a:t>,”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“we hold these truths to be self evident, that all men are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created</a:t>
            </a:r>
            <a:r>
              <a:rPr lang="en-US" sz="2800" dirty="0">
                <a:effectLst>
                  <a:outerShdw blurRad="38100" dist="38100" dir="2700000" algn="tl">
                    <a:srgbClr val="000000">
                      <a:alpha val="43137"/>
                    </a:srgbClr>
                  </a:outerShdw>
                </a:effectLst>
                <a:latin typeface="Calibri" pitchFamily="34" charset="0"/>
                <a:cs typeface="Calibri" pitchFamily="34" charset="0"/>
              </a:rPr>
              <a:t> equal,”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“they are endowed by their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Creator</a:t>
            </a:r>
            <a:r>
              <a:rPr lang="en-US" sz="2800" dirty="0">
                <a:effectLst>
                  <a:outerShdw blurRad="38100" dist="38100" dir="2700000" algn="tl">
                    <a:srgbClr val="000000">
                      <a:alpha val="43137"/>
                    </a:srgbClr>
                  </a:outerShdw>
                </a:effectLst>
                <a:latin typeface="Calibri" pitchFamily="34" charset="0"/>
                <a:cs typeface="Calibri" pitchFamily="34" charset="0"/>
              </a:rPr>
              <a:t> with certain unalienable Rights,”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“appealing to the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Supreme Judge of the world </a:t>
            </a:r>
            <a:r>
              <a:rPr lang="en-US" sz="2800" dirty="0">
                <a:effectLst>
                  <a:outerShdw blurRad="38100" dist="38100" dir="2700000" algn="tl">
                    <a:srgbClr val="000000">
                      <a:alpha val="43137"/>
                    </a:srgbClr>
                  </a:outerShdw>
                </a:effectLst>
                <a:latin typeface="Calibri" pitchFamily="34" charset="0"/>
                <a:cs typeface="Calibri" pitchFamily="34" charset="0"/>
              </a:rPr>
              <a:t>for the rectitude of our intentions,”</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“with firm reliance on the protection of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Divine</a:t>
            </a:r>
            <a:r>
              <a:rPr lang="en-US" sz="2800" dirty="0">
                <a:effectLst>
                  <a:outerShdw blurRad="38100" dist="38100" dir="2700000" algn="tl">
                    <a:srgbClr val="000000">
                      <a:alpha val="43137"/>
                    </a:srgbClr>
                  </a:outerShdw>
                </a:effectLst>
                <a:latin typeface="Calibri" pitchFamily="34" charset="0"/>
                <a:cs typeface="Calibri" pitchFamily="34" charset="0"/>
              </a:rPr>
              <a:t> Providence.”</a:t>
            </a:r>
          </a:p>
        </p:txBody>
      </p:sp>
      <p:sp>
        <p:nvSpPr>
          <p:cNvPr id="40964" name="TextBox 3"/>
          <p:cNvSpPr txBox="1">
            <a:spLocks noChangeArrowheads="1"/>
          </p:cNvSpPr>
          <p:nvPr/>
        </p:nvSpPr>
        <p:spPr bwMode="auto">
          <a:xfrm>
            <a:off x="2133600" y="6477004"/>
            <a:ext cx="4876800" cy="307777"/>
          </a:xfrm>
          <a:prstGeom prst="rect">
            <a:avLst/>
          </a:prstGeom>
          <a:noFill/>
          <a:ln w="9525">
            <a:noFill/>
            <a:miter lim="800000"/>
            <a:headEnd/>
            <a:tailEnd/>
          </a:ln>
        </p:spPr>
        <p:txBody>
          <a:bodyPr>
            <a:spAutoFit/>
          </a:bodyPr>
          <a:lstStyle/>
          <a:p>
            <a:pPr algn="ctr">
              <a:spcBef>
                <a:spcPts val="1800"/>
              </a:spcBef>
            </a:pPr>
            <a:r>
              <a:rPr lang="en-US" sz="1400" i="1" dirty="0">
                <a:effectLst>
                  <a:outerShdw blurRad="38100" dist="38100" dir="2700000" algn="tl">
                    <a:srgbClr val="000000">
                      <a:alpha val="43137"/>
                    </a:srgbClr>
                  </a:outerShdw>
                </a:effectLst>
                <a:latin typeface="Calibri" pitchFamily="34" charset="0"/>
                <a:cs typeface="Calibri" pitchFamily="34" charset="0"/>
              </a:rPr>
              <a:t>Church of the Holy Trinity v. U.S</a:t>
            </a:r>
            <a:r>
              <a:rPr lang="en-US" sz="1400" dirty="0">
                <a:effectLst>
                  <a:outerShdw blurRad="38100" dist="38100" dir="2700000" algn="tl">
                    <a:srgbClr val="000000">
                      <a:alpha val="43137"/>
                    </a:srgbClr>
                  </a:outerShdw>
                </a:effectLst>
                <a:latin typeface="Calibri" pitchFamily="34" charset="0"/>
                <a:cs typeface="Calibri" pitchFamily="34" charset="0"/>
              </a:rPr>
              <a:t>., 143 U.S. 457, 467-68 (1892)</a:t>
            </a:r>
          </a:p>
        </p:txBody>
      </p:sp>
    </p:spTree>
    <p:extLst>
      <p:ext uri="{BB962C8B-B14F-4D97-AF65-F5344CB8AC3E}">
        <p14:creationId xmlns:p14="http://schemas.microsoft.com/office/powerpoint/2010/main" val="421837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1524000" y="228600"/>
            <a:ext cx="6096000" cy="914400"/>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Founders’ Sources</a:t>
            </a:r>
          </a:p>
        </p:txBody>
      </p:sp>
      <p:sp>
        <p:nvSpPr>
          <p:cNvPr id="3" name="Content Placeholder 2"/>
          <p:cNvSpPr>
            <a:spLocks noGrp="1"/>
          </p:cNvSpPr>
          <p:nvPr>
            <p:ph idx="1"/>
          </p:nvPr>
        </p:nvSpPr>
        <p:spPr>
          <a:xfrm>
            <a:off x="152400" y="1143001"/>
            <a:ext cx="5867400" cy="2895600"/>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cs typeface="Calibri" panose="020F0502020204030204" pitchFamily="34" charset="0"/>
              </a:rPr>
              <a:t>34%  Bible</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John Locke</a:t>
            </a:r>
          </a:p>
        </p:txBody>
      </p:sp>
      <p:sp>
        <p:nvSpPr>
          <p:cNvPr id="63492" name="TextBox 3"/>
          <p:cNvSpPr txBox="1">
            <a:spLocks noChangeArrowheads="1"/>
          </p:cNvSpPr>
          <p:nvPr/>
        </p:nvSpPr>
        <p:spPr bwMode="auto">
          <a:xfrm>
            <a:off x="1524000" y="6172200"/>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133600"/>
            <a:ext cx="3678633" cy="3657600"/>
          </a:xfrm>
          <a:prstGeom prst="rect">
            <a:avLst/>
          </a:prstGeom>
          <a:ln>
            <a:noFill/>
          </a:ln>
          <a:effectLst>
            <a:softEdge rad="112500"/>
          </a:effectLst>
        </p:spPr>
      </p:pic>
    </p:spTree>
    <p:extLst>
      <p:ext uri="{BB962C8B-B14F-4D97-AF65-F5344CB8AC3E}">
        <p14:creationId xmlns:p14="http://schemas.microsoft.com/office/powerpoint/2010/main" val="203979105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5">
            <a:extLst>
              <a:ext uri="{FF2B5EF4-FFF2-40B4-BE49-F238E27FC236}">
                <a16:creationId xmlns:a16="http://schemas.microsoft.com/office/drawing/2014/main" id="{BCBBAC35-CFE5-41FE-B5F0-25B95A829C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0" y="1143000"/>
            <a:ext cx="71628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itle 1">
            <a:extLst>
              <a:ext uri="{FF2B5EF4-FFF2-40B4-BE49-F238E27FC236}">
                <a16:creationId xmlns:a16="http://schemas.microsoft.com/office/drawing/2014/main" id="{9ED02883-4BA2-4860-B4C2-FF301CAC97F5}"/>
              </a:ext>
            </a:extLst>
          </p:cNvPr>
          <p:cNvSpPr>
            <a:spLocks noGrp="1"/>
          </p:cNvSpPr>
          <p:nvPr>
            <p:ph type="title" idx="4294967295"/>
          </p:nvPr>
        </p:nvSpPr>
        <p:spPr>
          <a:xfrm>
            <a:off x="2171700" y="152400"/>
            <a:ext cx="4800600" cy="838200"/>
          </a:xfrm>
        </p:spPr>
        <p:txBody>
          <a:bodyPr/>
          <a:lstStyle/>
          <a:p>
            <a:pPr algn="ctr"/>
            <a:r>
              <a:rPr lang="en-US" altLang="en-US" sz="4000" dirty="0">
                <a:latin typeface="Calibri" panose="020F0502020204030204" pitchFamily="34" charset="0"/>
                <a:cs typeface="Calibri" panose="020F0502020204030204" pitchFamily="34" charset="0"/>
              </a:rPr>
              <a:t>John Locke</a:t>
            </a:r>
          </a:p>
        </p:txBody>
      </p:sp>
      <p:sp>
        <p:nvSpPr>
          <p:cNvPr id="180228" name="Content Placeholder 2">
            <a:extLst>
              <a:ext uri="{FF2B5EF4-FFF2-40B4-BE49-F238E27FC236}">
                <a16:creationId xmlns:a16="http://schemas.microsoft.com/office/drawing/2014/main" id="{F71A034F-EDD6-4581-94D3-898531432AB0}"/>
              </a:ext>
            </a:extLst>
          </p:cNvPr>
          <p:cNvSpPr>
            <a:spLocks noGrp="1"/>
          </p:cNvSpPr>
          <p:nvPr>
            <p:ph idx="4294967295"/>
          </p:nvPr>
        </p:nvSpPr>
        <p:spPr>
          <a:xfrm>
            <a:off x="1905000" y="1143000"/>
            <a:ext cx="7162800" cy="464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buNone/>
            </a:pPr>
            <a:r>
              <a:rPr lang="en-US" altLang="en-US" sz="3000" b="1" dirty="0">
                <a:solidFill>
                  <a:schemeClr val="bg2"/>
                </a:solidFill>
                <a:effectLst/>
                <a:latin typeface="Calibri" panose="020F0502020204030204" pitchFamily="34" charset="0"/>
                <a:cs typeface="Calibri" panose="020F0502020204030204" pitchFamily="34" charset="0"/>
              </a:rPr>
              <a:t>“Locke’s theory reflects St. Paul’s Christian understanding of the natural law. Although he has often been referred to as a deist, it is clear from his writings that he considered himself a Christian. In his monograph The Reasonableness of Christianity (1695), he talks about sinners being ‘restored by Christ at the resurrection.’ Frequently, he also cites Scripture references in support of his arguments.”</a:t>
            </a:r>
          </a:p>
        </p:txBody>
      </p:sp>
      <p:pic>
        <p:nvPicPr>
          <p:cNvPr id="6" name="Picture 2">
            <a:extLst>
              <a:ext uri="{FF2B5EF4-FFF2-40B4-BE49-F238E27FC236}">
                <a16:creationId xmlns:a16="http://schemas.microsoft.com/office/drawing/2014/main" id="{542D07D6-5E64-4563-9B7D-404F9536F81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046" y="1582883"/>
            <a:ext cx="1567354"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D79B95A7-4FB2-4D1B-9E79-1B4F1E2E7890}"/>
              </a:ext>
            </a:extLst>
          </p:cNvPr>
          <p:cNvSpPr/>
          <p:nvPr/>
        </p:nvSpPr>
        <p:spPr>
          <a:xfrm>
            <a:off x="2438400" y="5943602"/>
            <a:ext cx="6096000" cy="584775"/>
          </a:xfrm>
          <a:prstGeom prst="rect">
            <a:avLst/>
          </a:prstGeom>
        </p:spPr>
        <p:txBody>
          <a:bodyPr>
            <a:spAutoFit/>
          </a:bodyPr>
          <a:lstStyle/>
          <a:p>
            <a:pPr algn="ctr"/>
            <a:r>
              <a:rPr lang="en-US" altLang="en-US" sz="1600" dirty="0">
                <a:solidFill>
                  <a:schemeClr val="bg2"/>
                </a:solidFill>
                <a:latin typeface="Calibri" panose="020F0502020204030204" pitchFamily="34" charset="0"/>
                <a:cs typeface="Calibri" panose="020F0502020204030204" pitchFamily="34" charset="0"/>
              </a:rPr>
              <a:t>Alvin J. Schmidt, </a:t>
            </a:r>
            <a:r>
              <a:rPr lang="en-US" altLang="en-US" sz="1600" i="1" dirty="0">
                <a:solidFill>
                  <a:schemeClr val="bg2"/>
                </a:solidFill>
                <a:latin typeface="Calibri" panose="020F0502020204030204" pitchFamily="34" charset="0"/>
                <a:cs typeface="Calibri" panose="020F0502020204030204" pitchFamily="34" charset="0"/>
              </a:rPr>
              <a:t>Under the Influence: How Christianity Transformed Civilization</a:t>
            </a:r>
            <a:r>
              <a:rPr lang="en-US" altLang="en-US" sz="1600" dirty="0">
                <a:solidFill>
                  <a:schemeClr val="bg2"/>
                </a:solidFill>
                <a:latin typeface="Calibri" panose="020F0502020204030204" pitchFamily="34" charset="0"/>
                <a:cs typeface="Calibri" panose="020F0502020204030204" pitchFamily="34" charset="0"/>
              </a:rPr>
              <a:t> (Grand Rapids: Zondervan, 2001), 253-54.</a:t>
            </a:r>
          </a:p>
        </p:txBody>
      </p:sp>
    </p:spTree>
    <p:extLst>
      <p:ext uri="{BB962C8B-B14F-4D97-AF65-F5344CB8AC3E}">
        <p14:creationId xmlns:p14="http://schemas.microsoft.com/office/powerpoint/2010/main" val="155827625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133600" y="304800"/>
            <a:ext cx="4876800" cy="814702"/>
          </a:xfrm>
        </p:spPr>
        <p:txBody>
          <a:bodyPr/>
          <a:lstStyle/>
          <a:p>
            <a:pPr algn="ctr"/>
            <a:r>
              <a:rPr lang="en-US" sz="3600" dirty="0">
                <a:latin typeface="MarkingPen" pitchFamily="2" charset="0"/>
                <a:cs typeface="Times New Roman" charset="0"/>
              </a:rPr>
              <a:t>John Locke</a:t>
            </a:r>
          </a:p>
        </p:txBody>
      </p:sp>
      <p:pic>
        <p:nvPicPr>
          <p:cNvPr id="18436" name="Picture 4" descr="http://www.metrovoice.net/www.metrovoice.net/2003/1003_stlweb/1003_graphics/john_eidsmoe.jpg"/>
          <p:cNvPicPr>
            <a:picLocks noChangeAspect="1" noChangeArrowheads="1"/>
          </p:cNvPicPr>
          <p:nvPr/>
        </p:nvPicPr>
        <p:blipFill>
          <a:blip r:embed="rId2" cstate="print"/>
          <a:srcRect/>
          <a:stretch>
            <a:fillRect/>
          </a:stretch>
        </p:blipFill>
        <p:spPr bwMode="auto">
          <a:xfrm>
            <a:off x="76200" y="59267"/>
            <a:ext cx="762000" cy="1026368"/>
          </a:xfrm>
          <a:prstGeom prst="rect">
            <a:avLst/>
          </a:prstGeom>
          <a:noFill/>
        </p:spPr>
      </p:pic>
      <p:sp>
        <p:nvSpPr>
          <p:cNvPr id="18438" name="Text Box 6"/>
          <p:cNvSpPr txBox="1">
            <a:spLocks noGrp="1" noChangeArrowheads="1"/>
          </p:cNvSpPr>
          <p:nvPr>
            <p:ph type="body" idx="1"/>
          </p:nvPr>
        </p:nvSpPr>
        <p:spPr>
          <a:xfrm>
            <a:off x="0" y="1119502"/>
            <a:ext cx="9144000" cy="5128898"/>
          </a:xfrm>
          <a:noFill/>
          <a:ln/>
        </p:spPr>
        <p:txBody>
          <a:bodyPr/>
          <a:lstStyle/>
          <a:p>
            <a:pPr marL="0" indent="0" algn="just">
              <a:spcBef>
                <a:spcPct val="50000"/>
              </a:spcBef>
              <a:buNone/>
            </a:pPr>
            <a:r>
              <a:rPr lang="en-US" sz="2700" dirty="0">
                <a:cs typeface="Times New Roman" charset="0"/>
              </a:rPr>
              <a:t>“...Locke contributed the theory of social compact: the idea that men in a state of nature realize their rights are insecure, and compact together to establish a government and cede to that government certain power so that government may use that power to secure the rest of their rights...The social compact theory, like the covenant, allows the government only the power God and/or people delegate. This is the cornerstone of limited government. It finds expression in the Tenth Amendment to the Constitution and in the Declaration of Independence which states that governments exist to secure human rights and ‘derive their just powers from the consent of the governed.’"</a:t>
            </a:r>
          </a:p>
        </p:txBody>
      </p:sp>
      <p:sp>
        <p:nvSpPr>
          <p:cNvPr id="2" name="TextBox 1">
            <a:extLst>
              <a:ext uri="{FF2B5EF4-FFF2-40B4-BE49-F238E27FC236}">
                <a16:creationId xmlns:a16="http://schemas.microsoft.com/office/drawing/2014/main" id="{9BC3B690-79EA-40AA-8879-3B85F8F5CB1D}"/>
              </a:ext>
            </a:extLst>
          </p:cNvPr>
          <p:cNvSpPr txBox="1"/>
          <p:nvPr/>
        </p:nvSpPr>
        <p:spPr>
          <a:xfrm>
            <a:off x="152400" y="6474023"/>
            <a:ext cx="8839200" cy="307777"/>
          </a:xfrm>
          <a:prstGeom prst="rect">
            <a:avLst/>
          </a:prstGeom>
          <a:noFill/>
        </p:spPr>
        <p:txBody>
          <a:bodyPr wrap="square" rtlCol="0">
            <a:spAutoFit/>
          </a:bodyPr>
          <a:lstStyle/>
          <a:p>
            <a:pPr algn="ctr"/>
            <a:r>
              <a:rPr lang="en-US" sz="1400" dirty="0">
                <a:effectLst/>
                <a:latin typeface="Calibri" panose="020F0502020204030204" pitchFamily="34" charset="0"/>
                <a:ea typeface="Times New Roman" panose="02020603050405020304" pitchFamily="18" charset="0"/>
                <a:cs typeface="Calibri" panose="020F0502020204030204" pitchFamily="34" charset="0"/>
              </a:rPr>
              <a:t>John Eidsmoe, </a:t>
            </a:r>
            <a:r>
              <a:rPr lang="en-US" sz="1400" i="1" dirty="0">
                <a:effectLst/>
                <a:latin typeface="Calibri" panose="020F0502020204030204" pitchFamily="34" charset="0"/>
                <a:ea typeface="Times New Roman" panose="02020603050405020304" pitchFamily="18" charset="0"/>
                <a:cs typeface="Calibri" panose="020F0502020204030204" pitchFamily="34" charset="0"/>
              </a:rPr>
              <a:t>Christianity and the Constitution: The Faith of Our Founding Fathers</a:t>
            </a:r>
            <a:r>
              <a:rPr lang="en-US" sz="1400" dirty="0">
                <a:effectLst/>
                <a:latin typeface="Calibri" panose="020F0502020204030204" pitchFamily="34" charset="0"/>
                <a:ea typeface="Times New Roman" panose="02020603050405020304" pitchFamily="18" charset="0"/>
                <a:cs typeface="Calibri" panose="020F0502020204030204" pitchFamily="34" charset="0"/>
              </a:rPr>
              <a:t> (Grand Rapids, MI: Baker, 1987), 62.</a:t>
            </a:r>
            <a:endParaRPr lang="en-US" sz="1400"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4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 Box 6"/>
          <p:cNvSpPr txBox="1">
            <a:spLocks noGrp="1" noChangeArrowheads="1"/>
          </p:cNvSpPr>
          <p:nvPr>
            <p:ph type="body" idx="1"/>
          </p:nvPr>
        </p:nvSpPr>
        <p:spPr>
          <a:xfrm>
            <a:off x="0" y="1143000"/>
            <a:ext cx="9144000" cy="3048000"/>
          </a:xfrm>
          <a:noFill/>
          <a:ln/>
        </p:spPr>
        <p:txBody>
          <a:bodyPr/>
          <a:lstStyle/>
          <a:p>
            <a:pPr marL="0" indent="0" algn="just">
              <a:spcBef>
                <a:spcPct val="50000"/>
              </a:spcBef>
              <a:buNone/>
            </a:pPr>
            <a:r>
              <a:rPr lang="en-US" sz="2600" dirty="0">
                <a:cs typeface="Times New Roman" charset="0"/>
              </a:rPr>
              <a:t>“Locke frequently cited the Bible in his political writings. In his first treatise on government he cited the Bible eighty times. Forty-two of these citations are from Genesis, mostly chapters 1 and 3. Twenty-two biblical citations appear in his second treatise in which he argued that parents have authority over their children based upon the creation of Adam and Eve and their offspring. He also argued that man has the right to possess property since God gave the earth to Adam and later to Noah. </a:t>
            </a:r>
            <a:r>
              <a:rPr lang="en-US" sz="2600" b="1" u="sng" dirty="0">
                <a:solidFill>
                  <a:srgbClr val="FFFFCC"/>
                </a:solidFill>
                <a:cs typeface="Times New Roman" charset="0"/>
              </a:rPr>
              <a:t>He based the social compact which government is established upon ‘that Paction which God made with Noah after the Deluge</a:t>
            </a:r>
            <a:r>
              <a:rPr lang="en-US" sz="2600" dirty="0">
                <a:cs typeface="Times New Roman" charset="0"/>
              </a:rPr>
              <a:t>.’ His basic doctrines of parental authority, private property, and </a:t>
            </a:r>
            <a:r>
              <a:rPr lang="en-US" sz="2600" b="1" u="sng" dirty="0">
                <a:solidFill>
                  <a:srgbClr val="FFFFCC"/>
                </a:solidFill>
                <a:cs typeface="Times New Roman" charset="0"/>
              </a:rPr>
              <a:t>social compact</a:t>
            </a:r>
            <a:r>
              <a:rPr lang="en-US" sz="2600" dirty="0">
                <a:cs typeface="Times New Roman" charset="0"/>
              </a:rPr>
              <a:t> were based on the </a:t>
            </a:r>
            <a:r>
              <a:rPr lang="en-US" sz="2600" b="1" u="sng" dirty="0">
                <a:solidFill>
                  <a:srgbClr val="FFFFCC"/>
                </a:solidFill>
                <a:cs typeface="Times New Roman" charset="0"/>
              </a:rPr>
              <a:t>historical existence of</a:t>
            </a:r>
            <a:r>
              <a:rPr lang="en-US" sz="2600" dirty="0">
                <a:cs typeface="Times New Roman" charset="0"/>
              </a:rPr>
              <a:t> Adam and </a:t>
            </a:r>
            <a:r>
              <a:rPr lang="en-US" sz="2600" b="1" u="sng" dirty="0">
                <a:solidFill>
                  <a:srgbClr val="FFFFCC"/>
                </a:solidFill>
                <a:cs typeface="Times New Roman" charset="0"/>
              </a:rPr>
              <a:t>Noah</a:t>
            </a:r>
            <a:r>
              <a:rPr lang="en-US" sz="2800" dirty="0">
                <a:cs typeface="Times New Roman" charset="0"/>
              </a:rPr>
              <a:t>."</a:t>
            </a:r>
          </a:p>
        </p:txBody>
      </p:sp>
      <p:sp>
        <p:nvSpPr>
          <p:cNvPr id="6" name="TextBox 5">
            <a:extLst>
              <a:ext uri="{FF2B5EF4-FFF2-40B4-BE49-F238E27FC236}">
                <a16:creationId xmlns:a16="http://schemas.microsoft.com/office/drawing/2014/main" id="{74171310-F447-4D53-8CAF-71AC79A91801}"/>
              </a:ext>
            </a:extLst>
          </p:cNvPr>
          <p:cNvSpPr txBox="1"/>
          <p:nvPr/>
        </p:nvSpPr>
        <p:spPr>
          <a:xfrm>
            <a:off x="152400" y="6474023"/>
            <a:ext cx="8839200" cy="307777"/>
          </a:xfrm>
          <a:prstGeom prst="rect">
            <a:avLst/>
          </a:prstGeom>
          <a:noFill/>
        </p:spPr>
        <p:txBody>
          <a:bodyPr wrap="square" rtlCol="0">
            <a:spAutoFit/>
          </a:bodyPr>
          <a:lstStyle/>
          <a:p>
            <a:pPr algn="ctr"/>
            <a:r>
              <a:rPr lang="en-US" sz="1400" dirty="0">
                <a:effectLst/>
                <a:latin typeface="Calibri" panose="020F0502020204030204" pitchFamily="34" charset="0"/>
                <a:ea typeface="Times New Roman" panose="02020603050405020304" pitchFamily="18" charset="0"/>
                <a:cs typeface="Calibri" panose="020F0502020204030204" pitchFamily="34" charset="0"/>
              </a:rPr>
              <a:t>John Eidsmoe, </a:t>
            </a:r>
            <a:r>
              <a:rPr lang="en-US" sz="1400" i="1" dirty="0">
                <a:effectLst/>
                <a:latin typeface="Calibri" panose="020F0502020204030204" pitchFamily="34" charset="0"/>
                <a:ea typeface="Times New Roman" panose="02020603050405020304" pitchFamily="18" charset="0"/>
                <a:cs typeface="Calibri" panose="020F0502020204030204" pitchFamily="34" charset="0"/>
              </a:rPr>
              <a:t>Christianity and the Constitution: The Faith of Our Founding Fathers</a:t>
            </a:r>
            <a:r>
              <a:rPr lang="en-US" sz="1400" dirty="0">
                <a:effectLst/>
                <a:latin typeface="Calibri" panose="020F0502020204030204" pitchFamily="34" charset="0"/>
                <a:ea typeface="Times New Roman" panose="02020603050405020304" pitchFamily="18" charset="0"/>
                <a:cs typeface="Calibri" panose="020F0502020204030204" pitchFamily="34" charset="0"/>
              </a:rPr>
              <a:t> (Grand Rapids, MI: Baker, 1987), 61.</a:t>
            </a:r>
            <a:endParaRPr lang="en-US" sz="1400" dirty="0">
              <a:latin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49D62F97-A8FB-4B20-805B-0308E3D104EB}"/>
              </a:ext>
            </a:extLst>
          </p:cNvPr>
          <p:cNvSpPr>
            <a:spLocks noGrp="1" noChangeArrowheads="1"/>
          </p:cNvSpPr>
          <p:nvPr>
            <p:ph type="title"/>
          </p:nvPr>
        </p:nvSpPr>
        <p:spPr>
          <a:xfrm>
            <a:off x="2133600" y="304800"/>
            <a:ext cx="4876800" cy="814702"/>
          </a:xfrm>
        </p:spPr>
        <p:txBody>
          <a:bodyPr/>
          <a:lstStyle/>
          <a:p>
            <a:pPr algn="ctr"/>
            <a:r>
              <a:rPr lang="en-US" sz="3600" dirty="0">
                <a:latin typeface="MarkingPen" pitchFamily="2" charset="0"/>
                <a:cs typeface="Times New Roman" charset="0"/>
              </a:rPr>
              <a:t>John Locke</a:t>
            </a:r>
          </a:p>
        </p:txBody>
      </p:sp>
      <p:pic>
        <p:nvPicPr>
          <p:cNvPr id="9" name="Picture 4" descr="http://www.metrovoice.net/www.metrovoice.net/2003/1003_stlweb/1003_graphics/john_eidsmoe.jpg">
            <a:extLst>
              <a:ext uri="{FF2B5EF4-FFF2-40B4-BE49-F238E27FC236}">
                <a16:creationId xmlns:a16="http://schemas.microsoft.com/office/drawing/2014/main" id="{DF5001E6-1B44-425A-BB5B-DB33CECDABF9}"/>
              </a:ext>
            </a:extLst>
          </p:cNvPr>
          <p:cNvPicPr>
            <a:picLocks noChangeAspect="1" noChangeArrowheads="1"/>
          </p:cNvPicPr>
          <p:nvPr/>
        </p:nvPicPr>
        <p:blipFill>
          <a:blip r:embed="rId2" cstate="print"/>
          <a:srcRect/>
          <a:stretch>
            <a:fillRect/>
          </a:stretch>
        </p:blipFill>
        <p:spPr bwMode="auto">
          <a:xfrm>
            <a:off x="76200" y="59267"/>
            <a:ext cx="762000" cy="1026368"/>
          </a:xfrm>
          <a:prstGeom prst="rect">
            <a:avLst/>
          </a:prstGeom>
          <a:noFill/>
        </p:spPr>
      </p:pic>
    </p:spTree>
    <p:extLst>
      <p:ext uri="{BB962C8B-B14F-4D97-AF65-F5344CB8AC3E}">
        <p14:creationId xmlns:p14="http://schemas.microsoft.com/office/powerpoint/2010/main" val="25573106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body" idx="1"/>
          </p:nvPr>
        </p:nvSpPr>
        <p:spPr>
          <a:xfrm>
            <a:off x="2286000" y="1600200"/>
            <a:ext cx="6629400" cy="5029200"/>
          </a:xfrm>
        </p:spPr>
        <p:txBody>
          <a:bodyPr/>
          <a:lstStyle/>
          <a:p>
            <a:pPr marL="0" lvl="1" indent="0" eaLnBrk="1" hangingPunct="1">
              <a:lnSpc>
                <a:spcPct val="90000"/>
              </a:lnSpc>
              <a:spcBef>
                <a:spcPts val="0"/>
              </a:spcBef>
              <a:spcAft>
                <a:spcPts val="2400"/>
              </a:spcAft>
              <a:buSzPct val="100000"/>
              <a:buNone/>
              <a:defRPr/>
            </a:pPr>
            <a:r>
              <a:rPr lang="en-US" sz="3600" dirty="0"/>
              <a:t>Chiasm in “Aramaic” ( Dan. 2-7)</a:t>
            </a:r>
          </a:p>
          <a:p>
            <a:pPr marL="533400" indent="-533400" eaLnBrk="1" hangingPunct="1">
              <a:lnSpc>
                <a:spcPct val="90000"/>
              </a:lnSpc>
              <a:buFont typeface="Wingdings" panose="05000000000000000000" pitchFamily="2" charset="2"/>
              <a:buNone/>
              <a:defRPr/>
            </a:pPr>
            <a:r>
              <a:rPr lang="en-US" dirty="0"/>
              <a:t>1. Gentile History (2)</a:t>
            </a:r>
          </a:p>
          <a:p>
            <a:pPr marL="952500" lvl="1" indent="-495300" eaLnBrk="1" hangingPunct="1">
              <a:lnSpc>
                <a:spcPct val="90000"/>
              </a:lnSpc>
              <a:buFont typeface="Wingdings" panose="05000000000000000000" pitchFamily="2" charset="2"/>
              <a:buNone/>
              <a:defRPr/>
            </a:pPr>
            <a:r>
              <a:rPr lang="en-US" dirty="0"/>
              <a:t>2. Protection (3)</a:t>
            </a:r>
          </a:p>
          <a:p>
            <a:pPr marL="1371600" lvl="2" indent="-457200" eaLnBrk="1" hangingPunct="1">
              <a:lnSpc>
                <a:spcPct val="90000"/>
              </a:lnSpc>
              <a:buFont typeface="Wingdings" panose="05000000000000000000" pitchFamily="2" charset="2"/>
              <a:buNone/>
              <a:defRPr/>
            </a:pPr>
            <a:r>
              <a:rPr lang="en-US" dirty="0"/>
              <a:t>3. Revelation to a gentile king (4)</a:t>
            </a:r>
            <a:endParaRPr lang="en-US" b="1" dirty="0"/>
          </a:p>
          <a:p>
            <a:pPr marL="1371600" lvl="2" indent="-457200" eaLnBrk="1" hangingPunct="1">
              <a:lnSpc>
                <a:spcPct val="90000"/>
              </a:lnSpc>
              <a:buFont typeface="Wingdings" panose="05000000000000000000" pitchFamily="2" charset="2"/>
              <a:buNone/>
              <a:defRPr/>
            </a:pPr>
            <a:r>
              <a:rPr lang="en-US" dirty="0"/>
              <a:t>3'. Revelation to a gentile king (5)</a:t>
            </a:r>
          </a:p>
          <a:p>
            <a:pPr marL="952500" lvl="1" indent="-495300" eaLnBrk="1" hangingPunct="1">
              <a:lnSpc>
                <a:spcPct val="90000"/>
              </a:lnSpc>
              <a:buFont typeface="Wingdings" panose="05000000000000000000" pitchFamily="2" charset="2"/>
              <a:buNone/>
              <a:defRPr/>
            </a:pPr>
            <a:r>
              <a:rPr lang="en-US" dirty="0"/>
              <a:t>2. Protection (6)</a:t>
            </a:r>
          </a:p>
          <a:p>
            <a:pPr marL="533400" indent="-533400" eaLnBrk="1" hangingPunct="1">
              <a:lnSpc>
                <a:spcPct val="90000"/>
              </a:lnSpc>
              <a:buFont typeface="Wingdings" panose="05000000000000000000" pitchFamily="2" charset="2"/>
              <a:buNone/>
              <a:defRPr/>
            </a:pPr>
            <a:r>
              <a:rPr lang="en-US" dirty="0"/>
              <a:t>1. Gentile history (7)</a:t>
            </a:r>
          </a:p>
          <a:p>
            <a:pPr marL="533400" indent="-533400" eaLnBrk="1" hangingPunct="1">
              <a:lnSpc>
                <a:spcPct val="90000"/>
              </a:lnSpc>
              <a:buFont typeface="Wingdings" panose="05000000000000000000" pitchFamily="2" charset="2"/>
              <a:buNone/>
              <a:defRPr/>
            </a:pPr>
            <a:endParaRPr lang="en-US" dirty="0"/>
          </a:p>
        </p:txBody>
      </p:sp>
      <p:grpSp>
        <p:nvGrpSpPr>
          <p:cNvPr id="4" name="Group 2"/>
          <p:cNvGrpSpPr>
            <a:grpSpLocks/>
          </p:cNvGrpSpPr>
          <p:nvPr/>
        </p:nvGrpSpPr>
        <p:grpSpPr bwMode="auto">
          <a:xfrm>
            <a:off x="457200" y="2590800"/>
            <a:ext cx="1752600" cy="2971800"/>
            <a:chOff x="672" y="1152"/>
            <a:chExt cx="1104" cy="2400"/>
          </a:xfrm>
        </p:grpSpPr>
        <p:sp>
          <p:nvSpPr>
            <p:cNvPr id="5" name="Line 3"/>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pic>
        <p:nvPicPr>
          <p:cNvPr id="7" name="Picture 2"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0" y="5662853"/>
            <a:ext cx="2819400" cy="109037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Grp="1" noChangeArrowheads="1"/>
          </p:cNvSpPr>
          <p:nvPr>
            <p:ph type="title"/>
          </p:nvPr>
        </p:nvSpPr>
        <p:spPr>
          <a:xfrm>
            <a:off x="2438400" y="228600"/>
            <a:ext cx="4267200" cy="1143000"/>
          </a:xfrm>
        </p:spPr>
        <p:txBody>
          <a:bodyPr/>
          <a:lstStyle/>
          <a:p>
            <a:pPr algn="ctr" eaLnBrk="1" hangingPunct="1"/>
            <a:r>
              <a:rPr lang="en-US" altLang="en-US" sz="4000" dirty="0"/>
              <a:t>Synthetic Outline</a:t>
            </a:r>
          </a:p>
        </p:txBody>
      </p:sp>
    </p:spTree>
    <p:extLst>
      <p:ext uri="{BB962C8B-B14F-4D97-AF65-F5344CB8AC3E}">
        <p14:creationId xmlns:p14="http://schemas.microsoft.com/office/powerpoint/2010/main" val="3210174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body" idx="1"/>
          </p:nvPr>
        </p:nvSpPr>
        <p:spPr>
          <a:xfrm>
            <a:off x="2286000" y="1600200"/>
            <a:ext cx="6629400" cy="5029200"/>
          </a:xfrm>
        </p:spPr>
        <p:txBody>
          <a:bodyPr/>
          <a:lstStyle/>
          <a:p>
            <a:pPr marL="0" lvl="1" indent="0" eaLnBrk="1" hangingPunct="1">
              <a:lnSpc>
                <a:spcPct val="90000"/>
              </a:lnSpc>
              <a:spcBef>
                <a:spcPts val="0"/>
              </a:spcBef>
              <a:spcAft>
                <a:spcPts val="2400"/>
              </a:spcAft>
              <a:buSzPct val="100000"/>
              <a:buNone/>
              <a:defRPr/>
            </a:pPr>
            <a:r>
              <a:rPr lang="en-US" sz="3600" dirty="0"/>
              <a:t>Chiasm in “Aramaic” ( Dan. 2-7)</a:t>
            </a:r>
          </a:p>
          <a:p>
            <a:pPr marL="533400" indent="-533400" eaLnBrk="1" hangingPunct="1">
              <a:lnSpc>
                <a:spcPct val="90000"/>
              </a:lnSpc>
              <a:buFont typeface="Wingdings" panose="05000000000000000000" pitchFamily="2" charset="2"/>
              <a:buNone/>
              <a:defRPr/>
            </a:pPr>
            <a:r>
              <a:rPr lang="en-US" dirty="0"/>
              <a:t>1. Gentile History (2)</a:t>
            </a:r>
          </a:p>
          <a:p>
            <a:pPr marL="952500" lvl="1" indent="-495300" eaLnBrk="1" hangingPunct="1">
              <a:lnSpc>
                <a:spcPct val="90000"/>
              </a:lnSpc>
              <a:buFont typeface="Wingdings" panose="05000000000000000000" pitchFamily="2" charset="2"/>
              <a:buNone/>
              <a:defRPr/>
            </a:pPr>
            <a:r>
              <a:rPr lang="en-US" dirty="0"/>
              <a:t>2. </a:t>
            </a:r>
            <a:r>
              <a:rPr lang="en-US" b="1" u="sng" dirty="0">
                <a:solidFill>
                  <a:srgbClr val="FFFFCC"/>
                </a:solidFill>
              </a:rPr>
              <a:t>Protection (3)</a:t>
            </a:r>
          </a:p>
          <a:p>
            <a:pPr marL="1371600" lvl="2" indent="-457200" eaLnBrk="1" hangingPunct="1">
              <a:lnSpc>
                <a:spcPct val="90000"/>
              </a:lnSpc>
              <a:buFont typeface="Wingdings" panose="05000000000000000000" pitchFamily="2" charset="2"/>
              <a:buNone/>
              <a:defRPr/>
            </a:pPr>
            <a:r>
              <a:rPr lang="en-US" dirty="0"/>
              <a:t>3. Revelation to a gentile king (4)</a:t>
            </a:r>
            <a:endParaRPr lang="en-US" b="1" dirty="0"/>
          </a:p>
          <a:p>
            <a:pPr marL="1371600" lvl="2" indent="-457200" eaLnBrk="1" hangingPunct="1">
              <a:lnSpc>
                <a:spcPct val="90000"/>
              </a:lnSpc>
              <a:buFont typeface="Wingdings" panose="05000000000000000000" pitchFamily="2" charset="2"/>
              <a:buNone/>
              <a:defRPr/>
            </a:pPr>
            <a:r>
              <a:rPr lang="en-US" dirty="0"/>
              <a:t>3'. Revelation to a gentile king (5)</a:t>
            </a:r>
          </a:p>
          <a:p>
            <a:pPr marL="952500" lvl="1" indent="-495300" eaLnBrk="1" hangingPunct="1">
              <a:lnSpc>
                <a:spcPct val="90000"/>
              </a:lnSpc>
              <a:buFont typeface="Wingdings" panose="05000000000000000000" pitchFamily="2" charset="2"/>
              <a:buNone/>
              <a:defRPr/>
            </a:pPr>
            <a:r>
              <a:rPr lang="en-US" dirty="0"/>
              <a:t>2. </a:t>
            </a:r>
            <a:r>
              <a:rPr lang="en-US" b="1" u="sng" dirty="0">
                <a:solidFill>
                  <a:srgbClr val="FFFFCC"/>
                </a:solidFill>
              </a:rPr>
              <a:t>Protection (6)</a:t>
            </a:r>
          </a:p>
          <a:p>
            <a:pPr marL="533400" indent="-533400" eaLnBrk="1" hangingPunct="1">
              <a:lnSpc>
                <a:spcPct val="90000"/>
              </a:lnSpc>
              <a:buFont typeface="Wingdings" panose="05000000000000000000" pitchFamily="2" charset="2"/>
              <a:buNone/>
              <a:defRPr/>
            </a:pPr>
            <a:r>
              <a:rPr lang="en-US" dirty="0"/>
              <a:t>1. Gentile history (7)</a:t>
            </a:r>
          </a:p>
          <a:p>
            <a:pPr marL="533400" indent="-533400" eaLnBrk="1" hangingPunct="1">
              <a:lnSpc>
                <a:spcPct val="90000"/>
              </a:lnSpc>
              <a:buFont typeface="Wingdings" panose="05000000000000000000" pitchFamily="2" charset="2"/>
              <a:buNone/>
              <a:defRPr/>
            </a:pPr>
            <a:endParaRPr lang="en-US" dirty="0"/>
          </a:p>
        </p:txBody>
      </p:sp>
      <p:grpSp>
        <p:nvGrpSpPr>
          <p:cNvPr id="4" name="Group 2"/>
          <p:cNvGrpSpPr>
            <a:grpSpLocks/>
          </p:cNvGrpSpPr>
          <p:nvPr/>
        </p:nvGrpSpPr>
        <p:grpSpPr bwMode="auto">
          <a:xfrm>
            <a:off x="457200" y="2590800"/>
            <a:ext cx="1752600" cy="2971800"/>
            <a:chOff x="672" y="1152"/>
            <a:chExt cx="1104" cy="2400"/>
          </a:xfrm>
        </p:grpSpPr>
        <p:sp>
          <p:nvSpPr>
            <p:cNvPr id="5" name="Line 3"/>
            <p:cNvSpPr>
              <a:spLocks noChangeShapeType="1"/>
            </p:cNvSpPr>
            <p:nvPr/>
          </p:nvSpPr>
          <p:spPr bwMode="auto">
            <a:xfrm>
              <a:off x="720" y="1152"/>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6" name="Line 4"/>
            <p:cNvSpPr>
              <a:spLocks noChangeShapeType="1"/>
            </p:cNvSpPr>
            <p:nvPr/>
          </p:nvSpPr>
          <p:spPr bwMode="auto">
            <a:xfrm flipH="1">
              <a:off x="672" y="1200"/>
              <a:ext cx="1056" cy="2352"/>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pic>
        <p:nvPicPr>
          <p:cNvPr id="7" name="Picture 2"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0" y="5662853"/>
            <a:ext cx="2819400" cy="109037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a:spLocks noGrp="1" noChangeArrowheads="1"/>
          </p:cNvSpPr>
          <p:nvPr>
            <p:ph type="title"/>
          </p:nvPr>
        </p:nvSpPr>
        <p:spPr>
          <a:xfrm>
            <a:off x="2438400" y="228600"/>
            <a:ext cx="4267200" cy="1143000"/>
          </a:xfrm>
        </p:spPr>
        <p:txBody>
          <a:bodyPr/>
          <a:lstStyle/>
          <a:p>
            <a:pPr algn="ctr" eaLnBrk="1" hangingPunct="1"/>
            <a:r>
              <a:rPr lang="en-US" altLang="en-US" sz="4000" dirty="0"/>
              <a:t>Synthetic Outline</a:t>
            </a:r>
          </a:p>
        </p:txBody>
      </p:sp>
    </p:spTree>
    <p:extLst>
      <p:ext uri="{BB962C8B-B14F-4D97-AF65-F5344CB8AC3E}">
        <p14:creationId xmlns:p14="http://schemas.microsoft.com/office/powerpoint/2010/main" val="669321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A4DAA6-5060-4A1F-85B9-98D20EB4803E}"/>
              </a:ext>
            </a:extLst>
          </p:cNvPr>
          <p:cNvPicPr>
            <a:picLocks noChangeAspect="1"/>
          </p:cNvPicPr>
          <p:nvPr/>
        </p:nvPicPr>
        <p:blipFill>
          <a:blip r:embed="rId2"/>
          <a:stretch>
            <a:fillRect/>
          </a:stretch>
        </p:blipFill>
        <p:spPr>
          <a:xfrm>
            <a:off x="1895624" y="228322"/>
            <a:ext cx="5352752" cy="6401355"/>
          </a:xfrm>
          <a:prstGeom prst="rect">
            <a:avLst/>
          </a:prstGeom>
        </p:spPr>
      </p:pic>
    </p:spTree>
    <p:extLst>
      <p:ext uri="{BB962C8B-B14F-4D97-AF65-F5344CB8AC3E}">
        <p14:creationId xmlns:p14="http://schemas.microsoft.com/office/powerpoint/2010/main" val="144464999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Origin of human government (Rom 13:1-7; 1 Pet 2:13-14; Titus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rPr>
              <a:t>Capital punishment (Gen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Rationale (6:11; 8:21;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Scriptural support (Rom 13:4; Matt 26:52)</a:t>
            </a:r>
          </a:p>
        </p:txBody>
      </p:sp>
      <p:pic>
        <p:nvPicPr>
          <p:cNvPr id="5" name="Picture 4">
            <a:extLst>
              <a:ext uri="{FF2B5EF4-FFF2-40B4-BE49-F238E27FC236}">
                <a16:creationId xmlns:a16="http://schemas.microsoft.com/office/drawing/2014/main" id="{23DCF773-9C92-4675-A7EA-2FCAD220A0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4967216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228600" y="1600200"/>
            <a:ext cx="8686800" cy="36576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Origin of human government (Rom 13:1-7; 1 Pet 2:13-14; Titus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rPr>
              <a:t>Capital punishment (Gen 9:5-6)</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Rationale (6:11; 8:21; 9:6b)</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Scriptural support (Rom 13:4; Matt 26:52)</a:t>
            </a:r>
          </a:p>
        </p:txBody>
      </p:sp>
      <p:pic>
        <p:nvPicPr>
          <p:cNvPr id="5" name="Picture 4">
            <a:extLst>
              <a:ext uri="{FF2B5EF4-FFF2-40B4-BE49-F238E27FC236}">
                <a16:creationId xmlns:a16="http://schemas.microsoft.com/office/drawing/2014/main" id="{A1DDBC2D-E715-4258-9456-F538F2F818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9322455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a:t>
            </a:r>
          </a:p>
          <a:p>
            <a:pPr algn="just" eaLnBrk="1" hangingPunct="1">
              <a:defRPr/>
            </a:pPr>
            <a:r>
              <a:rPr lang="en-US" sz="3600" dirty="0">
                <a:latin typeface="Calibri" panose="020F0502020204030204" pitchFamily="34" charset="0"/>
                <a:cs typeface="Calibri" panose="020F0502020204030204" pitchFamily="34" charset="0"/>
              </a:rPr>
              <a:t>“Now the earth was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corrupt</a:t>
            </a:r>
            <a:r>
              <a:rPr lang="en-US" sz="3600" dirty="0">
                <a:latin typeface="Calibri" panose="020F0502020204030204" pitchFamily="34" charset="0"/>
                <a:cs typeface="Calibri" panose="020F0502020204030204" pitchFamily="34" charset="0"/>
              </a:rPr>
              <a:t> in the sight of God, and the earth was filled with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violence </a:t>
            </a:r>
            <a:r>
              <a:rPr lang="en-US" sz="3600" b="1" u="sng" dirty="0">
                <a:solidFill>
                  <a:srgbClr val="FFFFCC"/>
                </a:solidFill>
                <a:latin typeface="Calibri" panose="020F0502020204030204" pitchFamily="34" charset="0"/>
                <a:cs typeface="Calibri" panose="020F0502020204030204" pitchFamily="34" charset="0"/>
              </a:rPr>
              <a:t>[</a:t>
            </a:r>
            <a:r>
              <a:rPr lang="en-US" sz="3200" b="1" u="sng" dirty="0" err="1">
                <a:solidFill>
                  <a:srgbClr val="FFFFCC"/>
                </a:solidFill>
                <a:effectLst/>
                <a:latin typeface="Times New Roman" panose="02020603050405020304" pitchFamily="18" charset="0"/>
                <a:ea typeface="Calibri" panose="020F0502020204030204" pitchFamily="34" charset="0"/>
              </a:rPr>
              <a:t>חָמָס</a:t>
            </a:r>
            <a:r>
              <a:rPr lang="en-US" sz="1800" b="1" u="sng" dirty="0">
                <a:solidFill>
                  <a:srgbClr val="FFFFCC"/>
                </a:solidFill>
                <a:effectLst/>
                <a:latin typeface="Times New Roman" panose="02020603050405020304" pitchFamily="18" charset="0"/>
                <a:ea typeface="Calibri" panose="020F0502020204030204" pitchFamily="34" charset="0"/>
              </a:rPr>
              <a:t>; </a:t>
            </a:r>
            <a:r>
              <a:rPr lang="en-US" sz="3600" b="1" i="1" u="sng" dirty="0">
                <a:solidFill>
                  <a:srgbClr val="FFFFCC"/>
                </a:solidFill>
                <a:latin typeface="Calibri" panose="020F0502020204030204" pitchFamily="34" charset="0"/>
                <a:cs typeface="Calibri" panose="020F0502020204030204" pitchFamily="34" charset="0"/>
              </a:rPr>
              <a:t>chamas</a:t>
            </a:r>
            <a:r>
              <a:rPr lang="en-US" sz="3600" b="1" u="sng" dirty="0">
                <a:solidFill>
                  <a:srgbClr val="FFFFCC"/>
                </a:solidFill>
                <a:latin typeface="Calibri" panose="020F0502020204030204" pitchFamily="34" charset="0"/>
                <a:cs typeface="Calibri" panose="020F0502020204030204" pitchFamily="34" charset="0"/>
              </a:rPr>
              <a:t>]</a:t>
            </a:r>
            <a:r>
              <a:rPr lang="en-US" sz="3600" b="1" dirty="0">
                <a:solidFill>
                  <a:srgbClr val="FFFFCC"/>
                </a:solidFill>
                <a:latin typeface="Calibri" panose="020F0502020204030204" pitchFamily="34" charset="0"/>
                <a:cs typeface="Calibri" panose="020F0502020204030204" pitchFamily="34" charset="0"/>
              </a:rPr>
              <a:t>.”</a:t>
            </a:r>
          </a:p>
        </p:txBody>
      </p:sp>
      <p:pic>
        <p:nvPicPr>
          <p:cNvPr id="2050" name="Picture 2" descr="Genesis 6:11-12 – 356 Day Bible Challenge">
            <a:extLst>
              <a:ext uri="{FF2B5EF4-FFF2-40B4-BE49-F238E27FC236}">
                <a16:creationId xmlns:a16="http://schemas.microsoft.com/office/drawing/2014/main" id="{19F0439A-A8B1-4AEF-9500-75A84C5CDCC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54872" y="2423160"/>
            <a:ext cx="263425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85891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428999"/>
          </a:xfrm>
        </p:spPr>
        <p:txBody>
          <a:bodyPr/>
          <a:lstStyle/>
          <a:p>
            <a:pPr lvl="0">
              <a:spcBef>
                <a:spcPts val="0"/>
              </a:spcBef>
              <a:spcAft>
                <a:spcPts val="1200"/>
              </a:spcAft>
              <a:defRPr/>
            </a:pPr>
            <a:r>
              <a:rPr lang="en-US" sz="4000" kern="1200" dirty="0">
                <a:solidFill>
                  <a:srgbClr val="00FFFF"/>
                </a:solidFill>
                <a:ea typeface="+mj-ea"/>
                <a:cs typeface="+mj-cs"/>
              </a:rPr>
              <a:t>Genesis 8:21</a:t>
            </a:r>
          </a:p>
          <a:p>
            <a:pPr lvl="0" algn="just" eaLnBrk="1" hangingPunct="1">
              <a:spcBef>
                <a:spcPct val="0"/>
              </a:spcBef>
              <a:buClrTx/>
              <a:buSzTx/>
              <a:defRPr/>
            </a:pPr>
            <a:r>
              <a:rPr lang="en-US" altLang="en-US" kern="1200" dirty="0">
                <a:effectLst>
                  <a:outerShdw blurRad="38100" dist="38100" dir="2700000" algn="tl">
                    <a:srgbClr val="000000">
                      <a:alpha val="43137"/>
                    </a:srgbClr>
                  </a:outerShdw>
                </a:effectLst>
                <a:cs typeface="Arial" panose="020B0604020202020204" pitchFamily="34" charset="0"/>
              </a:rPr>
              <a:t>The Lord smelled the soothing aroma; and the Lord said to Himself, “I will never again curse the ground on account of man, for </a:t>
            </a:r>
            <a:r>
              <a:rPr lang="en-US" altLang="en-US" b="1" u="sng" kern="1200" dirty="0">
                <a:solidFill>
                  <a:srgbClr val="FFFFCC"/>
                </a:solidFill>
                <a:effectLst>
                  <a:outerShdw blurRad="38100" dist="38100" dir="2700000" algn="tl">
                    <a:srgbClr val="000000">
                      <a:alpha val="43137"/>
                    </a:srgbClr>
                  </a:outerShdw>
                </a:effectLst>
                <a:cs typeface="Arial" panose="020B0604020202020204" pitchFamily="34" charset="0"/>
              </a:rPr>
              <a:t>the intent of man’s heart is evil from his youth</a:t>
            </a:r>
            <a:r>
              <a:rPr lang="en-US" altLang="en-US" kern="1200" dirty="0">
                <a:effectLst>
                  <a:outerShdw blurRad="38100" dist="38100" dir="2700000" algn="tl">
                    <a:srgbClr val="000000">
                      <a:alpha val="43137"/>
                    </a:srgbClr>
                  </a:outerShdw>
                </a:effectLst>
                <a:cs typeface="Arial" panose="020B0604020202020204" pitchFamily="34" charset="0"/>
              </a:rPr>
              <a:t>; and I will never again destroy every living thing, as I have done.[emphasis mine].</a:t>
            </a:r>
          </a:p>
        </p:txBody>
      </p:sp>
      <p:pic>
        <p:nvPicPr>
          <p:cNvPr id="5" name="Picture 4">
            <a:extLst>
              <a:ext uri="{FF2B5EF4-FFF2-40B4-BE49-F238E27FC236}">
                <a16:creationId xmlns:a16="http://schemas.microsoft.com/office/drawing/2014/main" id="{5E105606-4CEA-4A85-8256-78021E7CD4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9217" y="3230880"/>
            <a:ext cx="2425567" cy="1645920"/>
          </a:xfrm>
          <a:prstGeom prst="rect">
            <a:avLst/>
          </a:prstGeom>
        </p:spPr>
      </p:pic>
    </p:spTree>
    <p:extLst>
      <p:ext uri="{BB962C8B-B14F-4D97-AF65-F5344CB8AC3E}">
        <p14:creationId xmlns:p14="http://schemas.microsoft.com/office/powerpoint/2010/main" val="31485805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Whoever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sheds man’s blood, By man </a:t>
            </a:r>
            <a:r>
              <a:rPr lang="en-US" sz="3600" dirty="0">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He made man.”</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5150" y="2438202"/>
            <a:ext cx="2633700" cy="2286198"/>
          </a:xfrm>
          <a:prstGeom prst="rect">
            <a:avLst/>
          </a:prstGeom>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itle 1"/>
          <p:cNvSpPr>
            <a:spLocks noGrp="1"/>
          </p:cNvSpPr>
          <p:nvPr>
            <p:ph type="title" idx="4294967295"/>
          </p:nvPr>
        </p:nvSpPr>
        <p:spPr>
          <a:xfrm>
            <a:off x="1828800" y="274320"/>
            <a:ext cx="5486400" cy="874972"/>
          </a:xfrm>
        </p:spPr>
        <p:txBody>
          <a:bodyPr/>
          <a:lstStyle/>
          <a:p>
            <a:pPr algn="ctr">
              <a:spcBef>
                <a:spcPts val="0"/>
              </a:spcBef>
              <a:spcAft>
                <a:spcPts val="1200"/>
              </a:spcAft>
              <a:buClr>
                <a:schemeClr val="tx2"/>
              </a:buClr>
              <a:buSzPct val="75000"/>
              <a:defRPr/>
            </a:pPr>
            <a:r>
              <a:rPr lang="en-US" altLang="en-US" sz="3600" kern="1200" dirty="0">
                <a:solidFill>
                  <a:srgbClr val="00FFFF"/>
                </a:solidFill>
                <a:effectLst>
                  <a:outerShdw blurRad="38100" dist="38100" dir="2700000" algn="tl">
                    <a:srgbClr val="000000"/>
                  </a:outerShdw>
                </a:effectLst>
              </a:rPr>
              <a:t>Robert Charles Winthrop</a:t>
            </a:r>
          </a:p>
        </p:txBody>
      </p:sp>
      <p:pic>
        <p:nvPicPr>
          <p:cNvPr id="89094" name="Picture 2" descr="https://upload.wikimedia.org/wikipedia/commons/thumb/9/9a/Robert_Charles_Winthrop.jpg/220px-Robert_Charles_Winthrop.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201" y="76200"/>
            <a:ext cx="835062"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B81F6A8-EECA-4AE6-A225-015C42EC856C}"/>
              </a:ext>
            </a:extLst>
          </p:cNvPr>
          <p:cNvPicPr>
            <a:picLocks noChangeAspect="1"/>
          </p:cNvPicPr>
          <p:nvPr/>
        </p:nvPicPr>
        <p:blipFill>
          <a:blip r:embed="rId3"/>
          <a:stretch>
            <a:fillRect/>
          </a:stretch>
        </p:blipFill>
        <p:spPr>
          <a:xfrm>
            <a:off x="121534" y="1401634"/>
            <a:ext cx="8900931" cy="515156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5" name="Picture 4">
            <a:extLst>
              <a:ext uri="{FF2B5EF4-FFF2-40B4-BE49-F238E27FC236}">
                <a16:creationId xmlns:a16="http://schemas.microsoft.com/office/drawing/2014/main" id="{41C26333-839A-430D-B867-71537A869A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17595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3048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sp>
        <p:nvSpPr>
          <p:cNvPr id="155651" name="Rectangle 3"/>
          <p:cNvSpPr>
            <a:spLocks noGrp="1" noChangeArrowheads="1"/>
          </p:cNvSpPr>
          <p:nvPr>
            <p:ph type="body" idx="1"/>
          </p:nvPr>
        </p:nvSpPr>
        <p:spPr>
          <a:xfrm>
            <a:off x="228600" y="1600200"/>
            <a:ext cx="8686800" cy="37338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rPr>
              <a:t>Origin of human government (Rom 13:1-7; 1 Pet 2:13-14; Titus 3:1; 1 Tim 2:1-4)</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rPr>
              <a:t>Capital punishment (Gen 9:5-6)</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Rationale (6:11; 8:21; 9:6b)</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Scriptural support (Rom 13:4; Matt 26:52)</a:t>
            </a:r>
          </a:p>
        </p:txBody>
      </p:sp>
      <p:pic>
        <p:nvPicPr>
          <p:cNvPr id="5" name="Picture 4">
            <a:extLst>
              <a:ext uri="{FF2B5EF4-FFF2-40B4-BE49-F238E27FC236}">
                <a16:creationId xmlns:a16="http://schemas.microsoft.com/office/drawing/2014/main" id="{FB4E83EA-AB71-4E77-BC80-61967A8889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8424908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4289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4000" kern="1200" dirty="0">
                <a:solidFill>
                  <a:srgbClr val="00FFFF"/>
                </a:solidFill>
                <a:ea typeface="+mj-ea"/>
                <a:cs typeface="+mj-cs"/>
              </a:rPr>
              <a:t>Romans 13:3-5</a:t>
            </a:r>
          </a:p>
          <a:p>
            <a:pPr lvl="0" algn="just" eaLnBrk="1" hangingPunct="1">
              <a:spcBef>
                <a:spcPct val="0"/>
              </a:spcBef>
              <a:buClrTx/>
              <a:buSzTx/>
              <a:defRPr/>
            </a:pPr>
            <a:r>
              <a:rPr lang="en-US" kern="1200" dirty="0">
                <a:effectLst>
                  <a:outerShdw blurRad="38100" dist="38100" dir="2700000" algn="tl">
                    <a:srgbClr val="000000">
                      <a:alpha val="43137"/>
                    </a:srgbClr>
                  </a:outerShdw>
                </a:effectLst>
                <a:cs typeface="Calibri" panose="020F0502020204030204" pitchFamily="34" charset="0"/>
              </a:rPr>
              <a:t>“For rulers are not a cause of fear for good behavior, but for evil. Do you want to have no fear of authority? Do what is good and you will have praise from the same; for it is a minister of God to you for good. But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if you do what is evil, be afraid; for it does not bear the sword for nothing</a:t>
            </a:r>
            <a:r>
              <a:rPr lang="en-US" kern="1200" dirty="0">
                <a:effectLst>
                  <a:outerShdw blurRad="38100" dist="38100" dir="2700000" algn="tl">
                    <a:srgbClr val="000000">
                      <a:alpha val="43137"/>
                    </a:srgbClr>
                  </a:outerShdw>
                </a:effectLst>
                <a:cs typeface="Calibri" panose="020F0502020204030204" pitchFamily="34" charset="0"/>
              </a:rPr>
              <a:t>; for it is a minister of God,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an avenger who brings wrath on the one who practices evil</a:t>
            </a:r>
            <a:r>
              <a:rPr lang="en-US" kern="12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4874436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29717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1 Peter 2:13-14</a:t>
            </a:r>
          </a:p>
          <a:p>
            <a:pPr lvl="0" algn="just" eaLnBrk="1" hangingPunct="1">
              <a:spcBef>
                <a:spcPct val="0"/>
              </a:spcBef>
              <a:buClrTx/>
              <a:buSzTx/>
              <a:defRPr/>
            </a:pPr>
            <a:r>
              <a:rPr lang="en-US" kern="1200" dirty="0">
                <a:effectLst>
                  <a:outerShdw blurRad="38100" dist="38100" dir="2700000" algn="tl">
                    <a:srgbClr val="000000">
                      <a:alpha val="43137"/>
                    </a:srgbClr>
                  </a:outerShdw>
                </a:effectLst>
                <a:cs typeface="Calibri" panose="020F0502020204030204" pitchFamily="34" charset="0"/>
              </a:rPr>
              <a:t>“Submit yourselves for the Lord’s sake to every human institution, whether to a king as the one in authority, or to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governors as sent by him for the punishment of evildoers</a:t>
            </a:r>
            <a:r>
              <a:rPr lang="en-US" kern="1200" dirty="0">
                <a:effectLst>
                  <a:outerShdw blurRad="38100" dist="38100" dir="2700000" algn="tl">
                    <a:srgbClr val="000000">
                      <a:alpha val="43137"/>
                    </a:srgbClr>
                  </a:outerShdw>
                </a:effectLst>
                <a:cs typeface="Arial" panose="020B0604020202020204" pitchFamily="34" charset="0"/>
              </a:rPr>
              <a:t> </a:t>
            </a:r>
            <a:r>
              <a:rPr lang="en-US" kern="1200" dirty="0">
                <a:effectLst>
                  <a:outerShdw blurRad="38100" dist="38100" dir="2700000" algn="tl">
                    <a:srgbClr val="000000">
                      <a:alpha val="43137"/>
                    </a:srgbClr>
                  </a:outerShdw>
                </a:effectLst>
                <a:cs typeface="Calibri" panose="020F0502020204030204" pitchFamily="34" charset="0"/>
              </a:rPr>
              <a:t>and the praise of those who do right.”</a:t>
            </a:r>
          </a:p>
        </p:txBody>
      </p:sp>
      <p:pic>
        <p:nvPicPr>
          <p:cNvPr id="2" name="Picture 1">
            <a:extLst>
              <a:ext uri="{FF2B5EF4-FFF2-40B4-BE49-F238E27FC236}">
                <a16:creationId xmlns:a16="http://schemas.microsoft.com/office/drawing/2014/main" id="{F83C84C2-2A39-4CAA-B97B-CD7D316B4B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91255" y="29718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05482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45AC69-C7EC-4CEF-9EFF-A8A611088E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1:27</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 created man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His own image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image of God He created him; male and female He created them.</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5" descr="C:\Users\awoods\Pictures\Microsoft Clip Organizer\pe07654_.wmf">
            <a:extLst>
              <a:ext uri="{FF2B5EF4-FFF2-40B4-BE49-F238E27FC236}">
                <a16:creationId xmlns:a16="http://schemas.microsoft.com/office/drawing/2014/main" id="{B1B37F00-316D-4ADE-8D2D-E8D726A88F6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56828" y="2286000"/>
            <a:ext cx="1630347" cy="2743200"/>
          </a:xfrm>
          <a:prstGeom prst="rect">
            <a:avLst/>
          </a:prstGeom>
          <a:noFill/>
          <a:ln w="9525">
            <a:noFill/>
            <a:miter lim="800000"/>
            <a:headEnd/>
            <a:tailEnd/>
          </a:ln>
        </p:spPr>
      </p:pic>
    </p:spTree>
    <p:extLst>
      <p:ext uri="{BB962C8B-B14F-4D97-AF65-F5344CB8AC3E}">
        <p14:creationId xmlns:p14="http://schemas.microsoft.com/office/powerpoint/2010/main" val="3445470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a:t>
            </a:r>
          </a:p>
          <a:p>
            <a:pPr algn="just" eaLnBrk="1" hangingPunct="1">
              <a:defRPr/>
            </a:pPr>
            <a:r>
              <a:rPr lang="en-US" sz="3600" dirty="0">
                <a:latin typeface="Calibri" panose="020F0502020204030204" pitchFamily="34" charset="0"/>
                <a:cs typeface="Calibri" panose="020F0502020204030204" pitchFamily="34" charset="0"/>
              </a:rPr>
              <a:t>“Now the earth was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corrupt</a:t>
            </a:r>
            <a:r>
              <a:rPr lang="en-US" sz="3600" dirty="0">
                <a:latin typeface="Calibri" panose="020F0502020204030204" pitchFamily="34" charset="0"/>
                <a:cs typeface="Calibri" panose="020F0502020204030204" pitchFamily="34" charset="0"/>
              </a:rPr>
              <a:t> in the sight of God, and the earth was filled with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violence </a:t>
            </a:r>
            <a:r>
              <a:rPr lang="en-US" sz="3600" b="1" u="sng" dirty="0">
                <a:solidFill>
                  <a:srgbClr val="FFFFCC"/>
                </a:solidFill>
                <a:latin typeface="Calibri" panose="020F0502020204030204" pitchFamily="34" charset="0"/>
                <a:cs typeface="Calibri" panose="020F0502020204030204" pitchFamily="34" charset="0"/>
              </a:rPr>
              <a:t>[</a:t>
            </a:r>
            <a:r>
              <a:rPr lang="en-US" sz="3200" b="1" u="sng" dirty="0" err="1">
                <a:solidFill>
                  <a:srgbClr val="FFFFCC"/>
                </a:solidFill>
                <a:effectLst/>
                <a:latin typeface="Times New Roman" panose="02020603050405020304" pitchFamily="18" charset="0"/>
                <a:ea typeface="Calibri" panose="020F0502020204030204" pitchFamily="34" charset="0"/>
              </a:rPr>
              <a:t>חָמָס</a:t>
            </a:r>
            <a:r>
              <a:rPr lang="en-US" sz="1800" b="1" u="sng" dirty="0">
                <a:solidFill>
                  <a:srgbClr val="FFFFCC"/>
                </a:solidFill>
                <a:effectLst/>
                <a:latin typeface="Times New Roman" panose="02020603050405020304" pitchFamily="18" charset="0"/>
                <a:ea typeface="Calibri" panose="020F0502020204030204" pitchFamily="34" charset="0"/>
              </a:rPr>
              <a:t>; </a:t>
            </a:r>
            <a:r>
              <a:rPr lang="en-US" sz="3600" b="1" i="1" u="sng" dirty="0">
                <a:solidFill>
                  <a:srgbClr val="FFFFCC"/>
                </a:solidFill>
                <a:latin typeface="Calibri" panose="020F0502020204030204" pitchFamily="34" charset="0"/>
                <a:cs typeface="Calibri" panose="020F0502020204030204" pitchFamily="34" charset="0"/>
              </a:rPr>
              <a:t>chamas</a:t>
            </a:r>
            <a:r>
              <a:rPr lang="en-US" sz="3600" b="1" u="sng" dirty="0">
                <a:solidFill>
                  <a:srgbClr val="FFFFCC"/>
                </a:solidFill>
                <a:latin typeface="Calibri" panose="020F0502020204030204" pitchFamily="34" charset="0"/>
                <a:cs typeface="Calibri" panose="020F0502020204030204" pitchFamily="34" charset="0"/>
              </a:rPr>
              <a:t>]</a:t>
            </a:r>
            <a:r>
              <a:rPr lang="en-US" sz="3600" b="1" dirty="0">
                <a:solidFill>
                  <a:srgbClr val="FFFFCC"/>
                </a:solidFill>
                <a:latin typeface="Calibri" panose="020F0502020204030204" pitchFamily="34" charset="0"/>
                <a:cs typeface="Calibri" panose="020F0502020204030204" pitchFamily="34" charset="0"/>
              </a:rPr>
              <a:t>.”</a:t>
            </a:r>
          </a:p>
        </p:txBody>
      </p:sp>
      <p:pic>
        <p:nvPicPr>
          <p:cNvPr id="2050" name="Picture 2" descr="Genesis 6:11-12 – 356 Day Bible Challenge">
            <a:extLst>
              <a:ext uri="{FF2B5EF4-FFF2-40B4-BE49-F238E27FC236}">
                <a16:creationId xmlns:a16="http://schemas.microsoft.com/office/drawing/2014/main" id="{19F0439A-A8B1-4AEF-9500-75A84C5CDCC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54872" y="2423160"/>
            <a:ext cx="263425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34895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C0AEA2-EC96-493E-ABC9-B4244016BC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eaLnBrk="1" hangingPunct="1">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Whoever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sheds man’s blood, By man </a:t>
            </a:r>
            <a:r>
              <a:rPr lang="en-US" sz="3600" dirty="0">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He made man.”</a:t>
            </a:r>
            <a:endParaRPr lang="en-US" sz="4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5150" y="2438202"/>
            <a:ext cx="2633700" cy="2286198"/>
          </a:xfrm>
          <a:prstGeom prst="rect">
            <a:avLst/>
          </a:prstGeom>
        </p:spPr>
      </p:pic>
    </p:spTree>
    <p:extLst>
      <p:ext uri="{BB962C8B-B14F-4D97-AF65-F5344CB8AC3E}">
        <p14:creationId xmlns:p14="http://schemas.microsoft.com/office/powerpoint/2010/main" val="75746242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5:1-2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rPr>
              <a:t>This is the book of the generations of Adam. In the day when God created man, He made him 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likeness of God</a:t>
            </a:r>
            <a:r>
              <a:rPr lang="en-US" sz="3600" dirty="0">
                <a:effectLst>
                  <a:outerShdw blurRad="38100" dist="38100" dir="2700000" algn="tl">
                    <a:srgbClr val="000000">
                      <a:alpha val="43137"/>
                    </a:srgbClr>
                  </a:outerShdw>
                </a:effectLst>
                <a:latin typeface="Calibri" panose="020F0502020204030204" pitchFamily="34" charset="0"/>
              </a:rPr>
              <a:t>. </a:t>
            </a:r>
            <a:r>
              <a:rPr lang="en-US" sz="27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He created them male and female, and He blessed them and named them Man in the day when they were created.</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84302902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143000" y="228601"/>
            <a:ext cx="6858000" cy="758827"/>
          </a:xfrm>
        </p:spPr>
        <p:txBody>
          <a:bodyPr/>
          <a:lstStyle/>
          <a:p>
            <a:pPr algn="ctr"/>
            <a:r>
              <a:rPr lang="en-US" sz="3600" dirty="0">
                <a:effectLst>
                  <a:outerShdw blurRad="38100" dist="38100" dir="2700000" algn="tl">
                    <a:srgbClr val="000000">
                      <a:alpha val="43137"/>
                    </a:srgbClr>
                  </a:outerShdw>
                </a:effectLst>
                <a:latin typeface="Calibri" pitchFamily="34" charset="0"/>
                <a:cs typeface="Calibri" pitchFamily="34" charset="0"/>
              </a:rPr>
              <a:t>Declaration of Independence</a:t>
            </a:r>
          </a:p>
        </p:txBody>
      </p:sp>
      <p:sp>
        <p:nvSpPr>
          <p:cNvPr id="3" name="Content Placeholder 2"/>
          <p:cNvSpPr>
            <a:spLocks noGrp="1"/>
          </p:cNvSpPr>
          <p:nvPr>
            <p:ph idx="1"/>
          </p:nvPr>
        </p:nvSpPr>
        <p:spPr>
          <a:xfrm>
            <a:off x="152400" y="1066800"/>
            <a:ext cx="8839200" cy="5102227"/>
          </a:xfrm>
        </p:spPr>
        <p:txBody>
          <a:bodyPr rtlCol="0">
            <a:noAutofit/>
          </a:bodyPr>
          <a:lstStyle/>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“the Laws of Nature and of Nature’s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God</a:t>
            </a:r>
            <a:r>
              <a:rPr lang="en-US" sz="2800" dirty="0">
                <a:effectLst>
                  <a:outerShdw blurRad="38100" dist="38100" dir="2700000" algn="tl">
                    <a:srgbClr val="000000">
                      <a:alpha val="43137"/>
                    </a:srgbClr>
                  </a:outerShdw>
                </a:effectLst>
                <a:latin typeface="Calibri" pitchFamily="34" charset="0"/>
                <a:cs typeface="Calibri" pitchFamily="34" charset="0"/>
              </a:rPr>
              <a:t>,”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“we hold these truths to be self evident, that all men are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created</a:t>
            </a:r>
            <a:r>
              <a:rPr lang="en-US" sz="2800" dirty="0">
                <a:effectLst>
                  <a:outerShdw blurRad="38100" dist="38100" dir="2700000" algn="tl">
                    <a:srgbClr val="000000">
                      <a:alpha val="43137"/>
                    </a:srgbClr>
                  </a:outerShdw>
                </a:effectLst>
                <a:latin typeface="Calibri" pitchFamily="34" charset="0"/>
                <a:cs typeface="Calibri" pitchFamily="34" charset="0"/>
              </a:rPr>
              <a:t> equal,”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“they are endowed by their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Creator</a:t>
            </a:r>
            <a:r>
              <a:rPr lang="en-US" sz="2800" dirty="0">
                <a:effectLst>
                  <a:outerShdw blurRad="38100" dist="38100" dir="2700000" algn="tl">
                    <a:srgbClr val="000000">
                      <a:alpha val="43137"/>
                    </a:srgbClr>
                  </a:outerShdw>
                </a:effectLst>
                <a:latin typeface="Calibri" pitchFamily="34" charset="0"/>
                <a:cs typeface="Calibri" pitchFamily="34" charset="0"/>
              </a:rPr>
              <a:t> with certain unalienable Rights,” </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“appealing to the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Supreme Judge of the world </a:t>
            </a:r>
            <a:r>
              <a:rPr lang="en-US" sz="2800" dirty="0">
                <a:effectLst>
                  <a:outerShdw blurRad="38100" dist="38100" dir="2700000" algn="tl">
                    <a:srgbClr val="000000">
                      <a:alpha val="43137"/>
                    </a:srgbClr>
                  </a:outerShdw>
                </a:effectLst>
                <a:latin typeface="Calibri" pitchFamily="34" charset="0"/>
                <a:cs typeface="Calibri" pitchFamily="34" charset="0"/>
              </a:rPr>
              <a:t>for the rectitude of our intentions,”</a:t>
            </a:r>
          </a:p>
          <a:p>
            <a:pPr marL="685783" indent="-685783"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“with firm reliance on the protection of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Divine</a:t>
            </a:r>
            <a:r>
              <a:rPr lang="en-US" sz="2800" dirty="0">
                <a:effectLst>
                  <a:outerShdw blurRad="38100" dist="38100" dir="2700000" algn="tl">
                    <a:srgbClr val="000000">
                      <a:alpha val="43137"/>
                    </a:srgbClr>
                  </a:outerShdw>
                </a:effectLst>
                <a:latin typeface="Calibri" pitchFamily="34" charset="0"/>
                <a:cs typeface="Calibri" pitchFamily="34" charset="0"/>
              </a:rPr>
              <a:t> Providence.”</a:t>
            </a:r>
          </a:p>
        </p:txBody>
      </p:sp>
      <p:sp>
        <p:nvSpPr>
          <p:cNvPr id="40964" name="TextBox 3"/>
          <p:cNvSpPr txBox="1">
            <a:spLocks noChangeArrowheads="1"/>
          </p:cNvSpPr>
          <p:nvPr/>
        </p:nvSpPr>
        <p:spPr bwMode="auto">
          <a:xfrm>
            <a:off x="2133600" y="6477004"/>
            <a:ext cx="4876800" cy="307777"/>
          </a:xfrm>
          <a:prstGeom prst="rect">
            <a:avLst/>
          </a:prstGeom>
          <a:noFill/>
          <a:ln w="9525">
            <a:noFill/>
            <a:miter lim="800000"/>
            <a:headEnd/>
            <a:tailEnd/>
          </a:ln>
        </p:spPr>
        <p:txBody>
          <a:bodyPr>
            <a:spAutoFit/>
          </a:bodyPr>
          <a:lstStyle/>
          <a:p>
            <a:pPr algn="ctr">
              <a:spcBef>
                <a:spcPts val="1800"/>
              </a:spcBef>
            </a:pPr>
            <a:r>
              <a:rPr lang="en-US" sz="1400" i="1" dirty="0">
                <a:effectLst>
                  <a:outerShdw blurRad="38100" dist="38100" dir="2700000" algn="tl">
                    <a:srgbClr val="000000">
                      <a:alpha val="43137"/>
                    </a:srgbClr>
                  </a:outerShdw>
                </a:effectLst>
                <a:latin typeface="Calibri" pitchFamily="34" charset="0"/>
                <a:cs typeface="Calibri" pitchFamily="34" charset="0"/>
              </a:rPr>
              <a:t>Church of the Holy Trinity v. U.S</a:t>
            </a:r>
            <a:r>
              <a:rPr lang="en-US" sz="1400" dirty="0">
                <a:effectLst>
                  <a:outerShdw blurRad="38100" dist="38100" dir="2700000" algn="tl">
                    <a:srgbClr val="000000">
                      <a:alpha val="43137"/>
                    </a:srgbClr>
                  </a:outerShdw>
                </a:effectLst>
                <a:latin typeface="Calibri" pitchFamily="34" charset="0"/>
                <a:cs typeface="Calibri" pitchFamily="34" charset="0"/>
              </a:rPr>
              <a:t>., 143 U.S. 457, 467-68 (1892)</a:t>
            </a:r>
          </a:p>
        </p:txBody>
      </p:sp>
    </p:spTree>
    <p:extLst>
      <p:ext uri="{BB962C8B-B14F-4D97-AF65-F5344CB8AC3E}">
        <p14:creationId xmlns:p14="http://schemas.microsoft.com/office/powerpoint/2010/main" val="3438452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705100" y="288957"/>
            <a:ext cx="3733800" cy="930243"/>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John Adams</a:t>
            </a:r>
          </a:p>
        </p:txBody>
      </p:sp>
      <p:sp>
        <p:nvSpPr>
          <p:cNvPr id="3" name="Content Placeholder 2"/>
          <p:cNvSpPr>
            <a:spLocks noGrp="1"/>
          </p:cNvSpPr>
          <p:nvPr>
            <p:ph idx="1"/>
          </p:nvPr>
        </p:nvSpPr>
        <p:spPr>
          <a:xfrm>
            <a:off x="2895600" y="1447800"/>
            <a:ext cx="6096000" cy="3886200"/>
          </a:xfrm>
        </p:spPr>
        <p:txBody>
          <a:bodyPr/>
          <a:lstStyle/>
          <a:p>
            <a:pPr marL="0" indent="0" algn="just" eaLnBrk="1" hangingPunct="1">
              <a:buNone/>
              <a:defRPr/>
            </a:pPr>
            <a:r>
              <a:rPr lang="en-US" dirty="0">
                <a:effectLst>
                  <a:outerShdw blurRad="38100" dist="38100" dir="2700000" algn="tl">
                    <a:srgbClr val="000000">
                      <a:alpha val="43137"/>
                    </a:srgbClr>
                  </a:outerShdw>
                </a:effectLst>
                <a:latin typeface="Calibri" pitchFamily="34" charset="0"/>
                <a:cs typeface="Calibri" pitchFamily="34" charset="0"/>
              </a:rPr>
              <a:t>John Adams - America's second President </a:t>
            </a: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a:t>
            </a: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Rights [are]</a:t>
            </a: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 </a:t>
            </a:r>
            <a:r>
              <a:rPr lang="en-US" b="1" u="sng" dirty="0">
                <a:solidFill>
                  <a:srgbClr val="66FF66"/>
                </a:solidFill>
                <a:effectLst>
                  <a:outerShdw blurRad="38100" dist="38100" dir="2700000" algn="tl">
                    <a:srgbClr val="000000">
                      <a:alpha val="43137"/>
                    </a:srgbClr>
                  </a:outerShdw>
                </a:effectLst>
                <a:latin typeface="Calibri" pitchFamily="34" charset="0"/>
                <a:cs typeface="Calibri" pitchFamily="34" charset="0"/>
              </a:rPr>
              <a:t>antecedent</a:t>
            </a:r>
            <a:r>
              <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 to all earthly government; Rights... cannot be repealed or restrained by human laws; Rights [are] derived from the great Legislature of the universe</a:t>
            </a: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a:t>
            </a:r>
          </a:p>
        </p:txBody>
      </p:sp>
      <p:sp>
        <p:nvSpPr>
          <p:cNvPr id="30724" name="TextBox 4"/>
          <p:cNvSpPr txBox="1">
            <a:spLocks noChangeArrowheads="1"/>
          </p:cNvSpPr>
          <p:nvPr/>
        </p:nvSpPr>
        <p:spPr bwMode="auto">
          <a:xfrm>
            <a:off x="381000" y="6019801"/>
            <a:ext cx="8382000" cy="707886"/>
          </a:xfrm>
          <a:prstGeom prst="rect">
            <a:avLst/>
          </a:prstGeom>
          <a:noFill/>
          <a:ln w="9525">
            <a:noFill/>
            <a:miter lim="800000"/>
            <a:headEnd/>
            <a:tailEnd/>
          </a:ln>
        </p:spPr>
        <p:txBody>
          <a:bodyPr wrap="square">
            <a:spAutoFit/>
          </a:bodyPr>
          <a:lstStyle/>
          <a:p>
            <a:pPr algn="ctr" eaLnBrk="0" hangingPunct="0"/>
            <a:r>
              <a:rPr lang="en-US" sz="2000" dirty="0">
                <a:effectLst>
                  <a:outerShdw blurRad="38100" dist="38100" dir="2700000" algn="tl">
                    <a:srgbClr val="000000">
                      <a:alpha val="43137"/>
                    </a:srgbClr>
                  </a:outerShdw>
                </a:effectLst>
                <a:latin typeface="Calibri" pitchFamily="34" charset="0"/>
                <a:cs typeface="Calibri" pitchFamily="34" charset="0"/>
              </a:rPr>
              <a:t>John Adams, The Works of John Adams, Second President of the United States, ed. Charles Francis Adams, 10 vols. (Boston: Little, Brown, 1856), 3:449.</a:t>
            </a:r>
          </a:p>
        </p:txBody>
      </p:sp>
      <p:pic>
        <p:nvPicPr>
          <p:cNvPr id="11266" name="Picture 2" descr="Image result for john adams">
            <a:extLst>
              <a:ext uri="{FF2B5EF4-FFF2-40B4-BE49-F238E27FC236}">
                <a16:creationId xmlns:a16="http://schemas.microsoft.com/office/drawing/2014/main" id="{8F360441-F49A-4266-8B4D-521C4A41A12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676400"/>
            <a:ext cx="2286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6114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39200" cy="5000943"/>
          </a:xfrm>
        </p:spPr>
        <p:txBody>
          <a:bodyPr rtlCol="0">
            <a:noAutofit/>
          </a:bodyPr>
          <a:lstStyle/>
          <a:p>
            <a:pPr marL="685783" indent="-685783" algn="just"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“We hold these truths to be self-evident, that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all men</a:t>
            </a:r>
            <a:r>
              <a:rPr lang="en-US" sz="2800" dirty="0">
                <a:effectLst>
                  <a:outerShdw blurRad="38100" dist="38100" dir="2700000" algn="tl">
                    <a:srgbClr val="000000">
                      <a:alpha val="43137"/>
                    </a:srgbClr>
                  </a:outerShdw>
                </a:effectLst>
                <a:latin typeface="Calibri" pitchFamily="34" charset="0"/>
                <a:cs typeface="Calibri" pitchFamily="34" charset="0"/>
              </a:rPr>
              <a:t> are created equal, that they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are endowed by their Creator with certain unalienable Rights</a:t>
            </a:r>
            <a:r>
              <a:rPr lang="en-US" sz="2800" dirty="0">
                <a:effectLst>
                  <a:outerShdw blurRad="38100" dist="38100" dir="2700000" algn="tl">
                    <a:srgbClr val="000000">
                      <a:alpha val="43137"/>
                    </a:srgbClr>
                  </a:outerShdw>
                </a:effectLst>
                <a:latin typeface="Calibri" pitchFamily="34" charset="0"/>
                <a:cs typeface="Calibri" pitchFamily="34" charset="0"/>
              </a:rPr>
              <a:t>, that among these are Life, Liberty and the pursuit of Happiness.”</a:t>
            </a:r>
          </a:p>
          <a:p>
            <a:pPr marL="685783" indent="-685783" algn="just"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“That </a:t>
            </a:r>
            <a:r>
              <a:rPr lang="en-US" sz="28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TO SECURE THESE RIGHTS, Governments are instituted among Men</a:t>
            </a:r>
            <a:r>
              <a:rPr lang="en-US" sz="2800" dirty="0">
                <a:effectLst>
                  <a:outerShdw blurRad="38100" dist="38100" dir="2700000" algn="tl">
                    <a:srgbClr val="000000">
                      <a:alpha val="43137"/>
                    </a:srgbClr>
                  </a:outerShdw>
                </a:effectLst>
                <a:latin typeface="Calibri" pitchFamily="34" charset="0"/>
                <a:cs typeface="Calibri" pitchFamily="34" charset="0"/>
              </a:rPr>
              <a:t>, deriving their just powers from the consent of the governed,”</a:t>
            </a:r>
          </a:p>
          <a:p>
            <a:pPr marL="685783" indent="-685783" algn="just" fontAlgn="auto">
              <a:spcBef>
                <a:spcPts val="0"/>
              </a:spcBef>
              <a:spcAft>
                <a:spcPts val="2400"/>
              </a:spcAft>
              <a:buClr>
                <a:schemeClr val="tx1">
                  <a:shade val="95000"/>
                </a:schemeClr>
              </a:buClr>
              <a:buSzPct val="125000"/>
              <a:buBlip>
                <a:blip r:embed="rId2"/>
              </a:buBlip>
              <a:defRPr/>
            </a:pPr>
            <a:r>
              <a:rPr lang="en-US" sz="2800" dirty="0">
                <a:effectLst>
                  <a:outerShdw blurRad="38100" dist="38100" dir="2700000" algn="tl">
                    <a:srgbClr val="000000">
                      <a:alpha val="43137"/>
                    </a:srgbClr>
                  </a:outerShdw>
                </a:effectLst>
                <a:latin typeface="Calibri" pitchFamily="34" charset="0"/>
                <a:cs typeface="Calibri" pitchFamily="34" charset="0"/>
              </a:rPr>
              <a:t>“That whenever any Form of Government becomes destructive of these ends, it is the Right of the People to alter or to abolish it, and to institute new </a:t>
            </a:r>
            <a:r>
              <a:rPr lang="en-US" sz="2800" dirty="0">
                <a:effectLst/>
              </a:rPr>
              <a:t>Government…”</a:t>
            </a:r>
            <a:endParaRPr lang="en-US" sz="2800" dirty="0">
              <a:effectLst>
                <a:outerShdw blurRad="38100" dist="38100" dir="2700000" algn="tl">
                  <a:srgbClr val="000000">
                    <a:alpha val="43137"/>
                  </a:srgbClr>
                </a:outerShdw>
              </a:effectLst>
              <a:latin typeface="Calibri" pitchFamily="34" charset="0"/>
              <a:cs typeface="Calibri" pitchFamily="34" charset="0"/>
            </a:endParaRPr>
          </a:p>
        </p:txBody>
      </p:sp>
      <p:sp>
        <p:nvSpPr>
          <p:cNvPr id="40964" name="TextBox 3"/>
          <p:cNvSpPr txBox="1">
            <a:spLocks noChangeArrowheads="1"/>
          </p:cNvSpPr>
          <p:nvPr/>
        </p:nvSpPr>
        <p:spPr bwMode="auto">
          <a:xfrm>
            <a:off x="0" y="6475512"/>
            <a:ext cx="9144000" cy="307777"/>
          </a:xfrm>
          <a:prstGeom prst="rect">
            <a:avLst/>
          </a:prstGeom>
          <a:noFill/>
          <a:ln w="9525">
            <a:noFill/>
            <a:miter lim="800000"/>
            <a:headEnd/>
            <a:tailEnd/>
          </a:ln>
        </p:spPr>
        <p:txBody>
          <a:bodyPr wrap="square">
            <a:spAutoFit/>
          </a:bodyPr>
          <a:lstStyle/>
          <a:p>
            <a:r>
              <a:rPr lang="en-US" sz="1400" dirty="0">
                <a:effectLst>
                  <a:outerShdw blurRad="38100" dist="38100" dir="2700000" algn="tl">
                    <a:srgbClr val="000000">
                      <a:alpha val="43137"/>
                    </a:srgbClr>
                  </a:outerShdw>
                </a:effectLst>
                <a:latin typeface="Calibri" pitchFamily="34" charset="0"/>
                <a:cs typeface="Calibri" pitchFamily="34" charset="0"/>
              </a:rPr>
              <a:t>Declaration of Independence, In Congress, July 4, 1776, The unanimous Declaration of the thirteen united States of America</a:t>
            </a:r>
          </a:p>
        </p:txBody>
      </p:sp>
      <p:sp>
        <p:nvSpPr>
          <p:cNvPr id="6" name="Title 1">
            <a:extLst>
              <a:ext uri="{FF2B5EF4-FFF2-40B4-BE49-F238E27FC236}">
                <a16:creationId xmlns:a16="http://schemas.microsoft.com/office/drawing/2014/main" id="{3719FD97-06FC-4BE9-8229-40D457FD4DE9}"/>
              </a:ext>
            </a:extLst>
          </p:cNvPr>
          <p:cNvSpPr>
            <a:spLocks noGrp="1"/>
          </p:cNvSpPr>
          <p:nvPr>
            <p:ph type="title"/>
          </p:nvPr>
        </p:nvSpPr>
        <p:spPr>
          <a:xfrm>
            <a:off x="1143000" y="307973"/>
            <a:ext cx="6858000" cy="758827"/>
          </a:xfrm>
        </p:spPr>
        <p:txBody>
          <a:bodyPr/>
          <a:lstStyle/>
          <a:p>
            <a:pPr algn="ctr"/>
            <a:r>
              <a:rPr lang="en-US" sz="3600" dirty="0">
                <a:effectLst>
                  <a:outerShdw blurRad="38100" dist="38100" dir="2700000" algn="tl">
                    <a:srgbClr val="000000">
                      <a:alpha val="43137"/>
                    </a:srgbClr>
                  </a:outerShdw>
                </a:effectLst>
                <a:latin typeface="Calibri" pitchFamily="34" charset="0"/>
                <a:cs typeface="Calibri" pitchFamily="34" charset="0"/>
              </a:rPr>
              <a:t>Declaration of Independence</a:t>
            </a:r>
          </a:p>
        </p:txBody>
      </p:sp>
    </p:spTree>
    <p:extLst>
      <p:ext uri="{BB962C8B-B14F-4D97-AF65-F5344CB8AC3E}">
        <p14:creationId xmlns:p14="http://schemas.microsoft.com/office/powerpoint/2010/main" val="2117352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The Flood </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(Gen 6–9)</a:t>
            </a:r>
          </a:p>
        </p:txBody>
      </p:sp>
      <p:sp>
        <p:nvSpPr>
          <p:cNvPr id="35843" name="Rectangle 3"/>
          <p:cNvSpPr>
            <a:spLocks noGrp="1" noChangeArrowheads="1"/>
          </p:cNvSpPr>
          <p:nvPr>
            <p:ph type="body" idx="1"/>
          </p:nvPr>
        </p:nvSpPr>
        <p:spPr>
          <a:xfrm>
            <a:off x="1371599" y="1946275"/>
            <a:ext cx="6620435"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Events before the flood (Gen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The flood (Gen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The abating of the waters (Gen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Events following the flood (Gen 9)</a:t>
            </a:r>
          </a:p>
        </p:txBody>
      </p:sp>
      <p:pic>
        <p:nvPicPr>
          <p:cNvPr id="5" name="Picture 4">
            <a:extLst>
              <a:ext uri="{FF2B5EF4-FFF2-40B4-BE49-F238E27FC236}">
                <a16:creationId xmlns:a16="http://schemas.microsoft.com/office/drawing/2014/main" id="{F263665B-8EB4-457F-875E-508CA2A05D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9847607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71500" y="6019800"/>
            <a:ext cx="8001000" cy="762000"/>
          </a:xfrm>
        </p:spPr>
        <p:txBody>
          <a:bodyPr/>
          <a:lstStyle/>
          <a:p>
            <a:pPr algn="ctr"/>
            <a:r>
              <a:rPr 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Speech by Attorney General Janet Reno, Newark, New Jersey, May 5, 1995. Quoted in James </a:t>
            </a:r>
            <a:r>
              <a:rPr lang="en-US" sz="1800" dirty="0" err="1">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Bovard</a:t>
            </a:r>
            <a:r>
              <a:rPr 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“Waco Must Get a Hearing,” </a:t>
            </a:r>
            <a:r>
              <a:rPr lang="en-US" sz="18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Wall Street Journal</a:t>
            </a:r>
            <a:r>
              <a:rPr 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15, 1995.</a:t>
            </a:r>
          </a:p>
        </p:txBody>
      </p:sp>
      <p:pic>
        <p:nvPicPr>
          <p:cNvPr id="63491" name="Picture 7" descr="Janet Reno">
            <a:hlinkClick r:id="rId2" tooltip="Janet Reno"/>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2561" y="1600200"/>
            <a:ext cx="1939639"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561" name="Text Box 9"/>
          <p:cNvSpPr txBox="1">
            <a:spLocks noGrp="1" noChangeArrowheads="1"/>
          </p:cNvSpPr>
          <p:nvPr>
            <p:ph type="body" idx="1"/>
          </p:nvPr>
        </p:nvSpPr>
        <p:spPr>
          <a:xfrm>
            <a:off x="2819400" y="1371600"/>
            <a:ext cx="5943600" cy="2743200"/>
          </a:xfrm>
        </p:spPr>
        <p:txBody>
          <a:bodyPr/>
          <a:lstStyle/>
          <a:p>
            <a:pPr marL="0" indent="0" algn="just">
              <a:spcBef>
                <a:spcPct val="5000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part of a government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given its people more freedom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 any other government in the history of the world.” </a:t>
            </a:r>
          </a:p>
        </p:txBody>
      </p:sp>
      <p:sp>
        <p:nvSpPr>
          <p:cNvPr id="2" name="Rectangle 1"/>
          <p:cNvSpPr/>
          <p:nvPr/>
        </p:nvSpPr>
        <p:spPr>
          <a:xfrm>
            <a:off x="677409" y="282714"/>
            <a:ext cx="7789184" cy="707886"/>
          </a:xfrm>
          <a:prstGeom prst="rect">
            <a:avLst/>
          </a:prstGeom>
        </p:spPr>
        <p:txBody>
          <a:bodyPr wrap="none">
            <a:spAutoFit/>
          </a:bodyPr>
          <a:lstStyle/>
          <a:p>
            <a:pPr algn="ctr"/>
            <a:r>
              <a:rPr lang="en-US" sz="400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Former Attorney General Janet Reno</a:t>
            </a:r>
          </a:p>
        </p:txBody>
      </p:sp>
    </p:spTree>
    <p:extLst>
      <p:ext uri="{BB962C8B-B14F-4D97-AF65-F5344CB8AC3E}">
        <p14:creationId xmlns:p14="http://schemas.microsoft.com/office/powerpoint/2010/main" val="39171550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93255"/>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E1DEE5C8-63F3-4E68-8997-9D2B5D4EA9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93255"/>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Sixth commandment?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F1394EB-BC7A-43D3-A631-6D1CC02A7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6426744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9623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Exodus 20:13</a:t>
            </a:r>
          </a:p>
          <a:p>
            <a:pPr lvl="0" eaLnBrk="1" hangingPunct="1">
              <a:spcBef>
                <a:spcPct val="0"/>
              </a:spcBef>
              <a:buClrTx/>
              <a:buSzTx/>
              <a:defRPr/>
            </a:pPr>
            <a:r>
              <a:rPr lang="en-US" sz="3600" kern="1200" dirty="0">
                <a:effectLst>
                  <a:outerShdw blurRad="38100" dist="38100" dir="2700000" algn="tl">
                    <a:srgbClr val="000000">
                      <a:alpha val="43137"/>
                    </a:srgbClr>
                  </a:outerShdw>
                </a:effectLst>
                <a:cs typeface="Calibri" panose="020F0502020204030204" pitchFamily="34" charset="0"/>
              </a:rPr>
              <a:t>“You shall not murder [</a:t>
            </a:r>
            <a:r>
              <a:rPr lang="en-US" sz="3600" kern="1200" dirty="0" err="1">
                <a:effectLst>
                  <a:outerShdw blurRad="38100" dist="38100" dir="2700000" algn="tl">
                    <a:srgbClr val="000000">
                      <a:alpha val="43137"/>
                    </a:srgbClr>
                  </a:outerShdw>
                </a:effectLst>
                <a:cs typeface="Calibri" panose="020F0502020204030204" pitchFamily="34" charset="0"/>
              </a:rPr>
              <a:t>רָצַח</a:t>
            </a:r>
            <a:r>
              <a:rPr lang="en-US" sz="3600" kern="1200" dirty="0">
                <a:effectLst>
                  <a:outerShdw blurRad="38100" dist="38100" dir="2700000" algn="tl">
                    <a:srgbClr val="000000">
                      <a:alpha val="43137"/>
                    </a:srgbClr>
                  </a:outerShdw>
                </a:effectLst>
                <a:cs typeface="Calibri" panose="020F0502020204030204" pitchFamily="34" charset="0"/>
              </a:rPr>
              <a:t>; </a:t>
            </a:r>
            <a:r>
              <a:rPr lang="en-US" sz="3600" i="1" kern="1200" dirty="0">
                <a:effectLst>
                  <a:outerShdw blurRad="38100" dist="38100" dir="2700000" algn="tl">
                    <a:srgbClr val="000000">
                      <a:alpha val="43137"/>
                    </a:srgbClr>
                  </a:outerShdw>
                </a:effectLst>
                <a:cs typeface="Calibri" panose="020F0502020204030204" pitchFamily="34" charset="0"/>
              </a:rPr>
              <a:t>ratsach</a:t>
            </a:r>
            <a:r>
              <a:rPr lang="en-US" sz="3600" kern="1200" dirty="0">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E16FF100-CCA0-4874-B175-DE6AB2CCD509}"/>
              </a:ext>
            </a:extLst>
          </p:cNvPr>
          <p:cNvPicPr>
            <a:picLocks noChangeAspect="1"/>
          </p:cNvPicPr>
          <p:nvPr/>
        </p:nvPicPr>
        <p:blipFill>
          <a:blip r:embed="rId3"/>
          <a:stretch>
            <a:fillRect/>
          </a:stretch>
        </p:blipFill>
        <p:spPr>
          <a:xfrm>
            <a:off x="2572385" y="1828800"/>
            <a:ext cx="3999230" cy="2727125"/>
          </a:xfrm>
          <a:prstGeom prst="rect">
            <a:avLst/>
          </a:prstGeom>
        </p:spPr>
      </p:pic>
    </p:spTree>
    <p:extLst>
      <p:ext uri="{BB962C8B-B14F-4D97-AF65-F5344CB8AC3E}">
        <p14:creationId xmlns:p14="http://schemas.microsoft.com/office/powerpoint/2010/main" val="18905515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D4BC9D-033E-4D0A-A162-8CE93B6232C3}"/>
              </a:ext>
            </a:extLst>
          </p:cNvPr>
          <p:cNvPicPr>
            <a:picLocks noChangeAspect="1"/>
          </p:cNvPicPr>
          <p:nvPr/>
        </p:nvPicPr>
        <p:blipFill>
          <a:blip r:embed="rId2"/>
          <a:stretch>
            <a:fillRect/>
          </a:stretch>
        </p:blipFill>
        <p:spPr>
          <a:xfrm>
            <a:off x="1749307" y="112488"/>
            <a:ext cx="5645385" cy="6633023"/>
          </a:xfrm>
          <a:prstGeom prst="rect">
            <a:avLst/>
          </a:prstGeom>
        </p:spPr>
      </p:pic>
    </p:spTree>
    <p:extLst>
      <p:ext uri="{BB962C8B-B14F-4D97-AF65-F5344CB8AC3E}">
        <p14:creationId xmlns:p14="http://schemas.microsoft.com/office/powerpoint/2010/main" val="55927302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93255"/>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Sermon on the Mount?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92D3138-F5F1-4D96-A2AA-103CC0DCE1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9023365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93255"/>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We are no longer under the Mosaic Law?</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7FCFE17C-16E8-4C5E-906F-B241B79BCA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6552567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21438639"/>
              </p:ext>
            </p:extLst>
          </p:nvPr>
        </p:nvGraphicFramePr>
        <p:xfrm>
          <a:off x="76201" y="335280"/>
          <a:ext cx="8991599" cy="5760720"/>
        </p:xfrm>
        <a:graphic>
          <a:graphicData uri="http://schemas.openxmlformats.org/drawingml/2006/table">
            <a:tbl>
              <a:tblPr firstRow="1" bandRow="1">
                <a:tableStyleId>{5C22544A-7EE6-4342-B048-85BDC9FD1C3A}</a:tableStyleId>
              </a:tblPr>
              <a:tblGrid>
                <a:gridCol w="1904999">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822960">
                <a:tc gridSpan="4">
                  <a:txBody>
                    <a:bodyPr/>
                    <a:lstStyle/>
                    <a:p>
                      <a:pPr algn="ctr"/>
                      <a:r>
                        <a:rPr lang="en-US" sz="32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822960">
                <a:tc>
                  <a:txBody>
                    <a:bodyPr/>
                    <a:lstStyle/>
                    <a:p>
                      <a:pPr algn="l"/>
                      <a:r>
                        <a:rPr lang="en-US" sz="2400" b="1" u="none" kern="1200" dirty="0">
                          <a:solidFill>
                            <a:schemeClr val="bg2"/>
                          </a:solidFill>
                          <a:latin typeface="Calibri" panose="020F0502020204030204" pitchFamily="34" charset="0"/>
                          <a:ea typeface="+mn-ea"/>
                          <a:cs typeface="+mn-cs"/>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822960">
                <a:tc>
                  <a:txBody>
                    <a:bodyPr/>
                    <a:lstStyle/>
                    <a:p>
                      <a:r>
                        <a:rPr lang="en-US" sz="2400" b="1" u="none" kern="1200" dirty="0">
                          <a:solidFill>
                            <a:schemeClr val="bg2"/>
                          </a:solidFill>
                          <a:latin typeface="Calibri" panose="020F0502020204030204" pitchFamily="34" charset="0"/>
                          <a:ea typeface="+mn-ea"/>
                          <a:cs typeface="+mn-cs"/>
                        </a:rPr>
                        <a:t>Human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822960">
                <a:tc>
                  <a:txBody>
                    <a:bodyPr/>
                    <a:lstStyle/>
                    <a:p>
                      <a:r>
                        <a:rPr lang="en-US" sz="2400" b="1" u="none" kern="1200" dirty="0">
                          <a:solidFill>
                            <a:schemeClr val="bg2"/>
                          </a:solidFill>
                          <a:latin typeface="Calibri" panose="020F0502020204030204" pitchFamily="34" charset="0"/>
                          <a:ea typeface="+mn-ea"/>
                          <a:cs typeface="+mn-cs"/>
                        </a:rPr>
                        <a:t>Scripture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822960">
                <a:tc>
                  <a:txBody>
                    <a:bodyPr/>
                    <a:lstStyle/>
                    <a:p>
                      <a:r>
                        <a:rPr lang="en-US" sz="2400" b="1" u="none" kern="1200" dirty="0">
                          <a:solidFill>
                            <a:schemeClr val="bg2"/>
                          </a:solidFill>
                          <a:latin typeface="Calibri" panose="020F0502020204030204" pitchFamily="34" charset="0"/>
                          <a:ea typeface="+mn-ea"/>
                          <a:cs typeface="+mn-cs"/>
                        </a:rPr>
                        <a:t>Covenant (</a:t>
                      </a:r>
                      <a:r>
                        <a:rPr lang="en-US" sz="2400" b="1" i="1" u="none" kern="1200" dirty="0" err="1">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Gen.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822960">
                <a:tc>
                  <a:txBody>
                    <a:bodyPr/>
                    <a:lstStyle/>
                    <a:p>
                      <a:r>
                        <a:rPr lang="en-US" sz="2400" b="1" u="none" kern="1200" dirty="0">
                          <a:solidFill>
                            <a:schemeClr val="bg2"/>
                          </a:solidFill>
                          <a:latin typeface="Calibri" panose="020F0502020204030204" pitchFamily="34" charset="0"/>
                          <a:ea typeface="+mn-ea"/>
                          <a:cs typeface="+mn-cs"/>
                        </a:rPr>
                        <a:t>Party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World, </a:t>
                      </a:r>
                    </a:p>
                    <a:p>
                      <a:pPr algn="ctr"/>
                      <a:r>
                        <a:rPr lang="en-US" sz="2400" b="1" u="none" kern="1200" dirty="0">
                          <a:solidFill>
                            <a:srgbClr val="C00000"/>
                          </a:solidFill>
                          <a:latin typeface="Calibri" panose="020F0502020204030204" pitchFamily="34" charset="0"/>
                          <a:ea typeface="+mn-ea"/>
                          <a:cs typeface="+mn-cs"/>
                        </a:rPr>
                        <a:t>humanity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Hebrews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82296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27794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0752925"/>
              </p:ext>
            </p:extLst>
          </p:nvPr>
        </p:nvGraphicFramePr>
        <p:xfrm>
          <a:off x="76200" y="365760"/>
          <a:ext cx="8991599" cy="6156960"/>
        </p:xfrm>
        <a:graphic>
          <a:graphicData uri="http://schemas.openxmlformats.org/drawingml/2006/table">
            <a:tbl>
              <a:tblPr firstRow="1" bandRow="1">
                <a:tableStyleId>{5C22544A-7EE6-4342-B048-85BDC9FD1C3A}</a:tableStyleId>
              </a:tblPr>
              <a:tblGrid>
                <a:gridCol w="2170386">
                  <a:extLst>
                    <a:ext uri="{9D8B030D-6E8A-4147-A177-3AD203B41FA5}">
                      <a16:colId xmlns:a16="http://schemas.microsoft.com/office/drawing/2014/main" val="20000"/>
                    </a:ext>
                  </a:extLst>
                </a:gridCol>
                <a:gridCol w="2092872">
                  <a:extLst>
                    <a:ext uri="{9D8B030D-6E8A-4147-A177-3AD203B41FA5}">
                      <a16:colId xmlns:a16="http://schemas.microsoft.com/office/drawing/2014/main" val="20001"/>
                    </a:ext>
                  </a:extLst>
                </a:gridCol>
                <a:gridCol w="2557955">
                  <a:extLst>
                    <a:ext uri="{9D8B030D-6E8A-4147-A177-3AD203B41FA5}">
                      <a16:colId xmlns:a16="http://schemas.microsoft.com/office/drawing/2014/main" val="20002"/>
                    </a:ext>
                  </a:extLst>
                </a:gridCol>
                <a:gridCol w="2170386">
                  <a:extLst>
                    <a:ext uri="{9D8B030D-6E8A-4147-A177-3AD203B41FA5}">
                      <a16:colId xmlns:a16="http://schemas.microsoft.com/office/drawing/2014/main" val="20003"/>
                    </a:ext>
                  </a:extLst>
                </a:gridCol>
              </a:tblGrid>
              <a:tr h="822960">
                <a:tc gridSpan="4">
                  <a:txBody>
                    <a:bodyPr/>
                    <a:lstStyle/>
                    <a:p>
                      <a:pPr algn="ctr"/>
                      <a:r>
                        <a:rPr lang="en-US" sz="32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200" b="1" u="none" kern="1200" dirty="0">
                          <a:solidFill>
                            <a:schemeClr val="bg2"/>
                          </a:solidFill>
                          <a:latin typeface="Calibri" panose="020F0502020204030204" pitchFamily="34" charset="0"/>
                          <a:ea typeface="+mn-ea"/>
                          <a:cs typeface="+mn-cs"/>
                        </a:rPr>
                        <a:t>Covenant</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NOAHIC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ABRAHAMIC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MOSAIC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200" b="1" u="none" kern="1200" dirty="0">
                          <a:solidFill>
                            <a:schemeClr val="bg2"/>
                          </a:solidFill>
                          <a:latin typeface="Calibri" panose="020F0502020204030204" pitchFamily="34" charset="0"/>
                          <a:ea typeface="+mn-ea"/>
                          <a:cs typeface="+mn-cs"/>
                        </a:rPr>
                        <a:t>Conditional or 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Unconditional</a:t>
                      </a:r>
                    </a:p>
                    <a:p>
                      <a:pPr algn="ctr"/>
                      <a:endParaRPr lang="en-US" sz="2200" b="1" u="none" kern="1200" dirty="0">
                        <a:solidFill>
                          <a:srgbClr val="008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200" b="1" u="none" kern="1200" dirty="0">
                          <a:solidFill>
                            <a:schemeClr val="bg2"/>
                          </a:solidFill>
                          <a:latin typeface="Calibri" panose="020F0502020204030204" pitchFamily="34" charset="0"/>
                          <a:ea typeface="+mn-ea"/>
                          <a:cs typeface="+mn-cs"/>
                        </a:rPr>
                        <a:t>Promises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 more flood judgment, enduring earth, capital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Ownership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Enjoyment or possession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200" b="1" u="none" kern="1200" dirty="0">
                          <a:solidFill>
                            <a:schemeClr val="bg2"/>
                          </a:solidFill>
                          <a:latin typeface="Calibri" panose="020F0502020204030204" pitchFamily="34" charset="0"/>
                          <a:ea typeface="+mn-ea"/>
                          <a:cs typeface="+mn-cs"/>
                        </a:rPr>
                        <a:t>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Rainbow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Circumcision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Sabbath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200" b="1" u="none" kern="1200" dirty="0">
                          <a:solidFill>
                            <a:schemeClr val="bg2"/>
                          </a:solidFill>
                          <a:latin typeface="Calibri" panose="020F0502020204030204" pitchFamily="34" charset="0"/>
                          <a:ea typeface="+mn-ea"/>
                          <a:cs typeface="+mn-cs"/>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Restrain &amp; preserve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200" b="1" u="none" kern="1200" dirty="0">
                          <a:solidFill>
                            <a:schemeClr val="bg2"/>
                          </a:solidFill>
                          <a:latin typeface="Calibri" panose="020F0502020204030204" pitchFamily="34" charset="0"/>
                          <a:ea typeface="+mn-ea"/>
                          <a:cs typeface="+mn-cs"/>
                        </a:rPr>
                        <a:t>Directly binding today?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783487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93255"/>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8" y="1161691"/>
            <a:ext cx="7888941"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Deterrence? (Deut 13:10-11; 19:20; Eccl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4627C3BD-5C5E-44E1-8EC2-B2CB5DA53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1818002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ctrTitle" idx="4294967295"/>
          </p:nvPr>
        </p:nvSpPr>
        <p:spPr>
          <a:xfrm>
            <a:off x="2590800" y="228600"/>
            <a:ext cx="3695700" cy="1371600"/>
          </a:xfrm>
        </p:spPr>
        <p:txBody>
          <a:bodyPr/>
          <a:lstStyle/>
          <a:p>
            <a:pPr lvl="0" algn="ctr" eaLnBrk="1" hangingPunct="1">
              <a:spcBef>
                <a:spcPct val="20000"/>
              </a:spcBef>
              <a:buClr>
                <a:srgbClr val="00FFFF"/>
              </a:buClr>
              <a:buSzPct val="75000"/>
              <a:defRPr/>
            </a:pPr>
            <a:r>
              <a:rPr lang="en-US" sz="3600" dirty="0">
                <a:effectLst>
                  <a:outerShdw blurRad="38100" dist="38100" dir="2700000" algn="tl">
                    <a:srgbClr val="000000">
                      <a:alpha val="43137"/>
                    </a:srgbClr>
                  </a:outerShdw>
                </a:effectLst>
              </a:rPr>
              <a:t>Genesis 8:20</a:t>
            </a:r>
            <a:r>
              <a:rPr lang="en-US" sz="3600" dirty="0">
                <a:effectLst>
                  <a:outerShdw blurRad="38100" dist="38100" dir="2700000" algn="tl">
                    <a:srgbClr val="000000">
                      <a:alpha val="43137"/>
                    </a:srgbClr>
                  </a:outerShdw>
                </a:effectLst>
                <a:cs typeface="Calibri" panose="020F0502020204030204" pitchFamily="34" charset="0"/>
              </a:rPr>
              <a:t>–9:29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FF"/>
                </a:solidFill>
                <a:effectLst>
                  <a:outerShdw blurRad="38100" dist="38100" dir="2700000" algn="tl">
                    <a:srgbClr val="000000">
                      <a:alpha val="43137"/>
                    </a:srgbClr>
                  </a:outerShdw>
                </a:effectLst>
                <a:ea typeface="+mn-ea"/>
                <a:cs typeface="+mn-cs"/>
              </a:rPr>
              <a:t>Post Flood events</a:t>
            </a:r>
            <a:endParaRPr lang="en-US" sz="36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CF11D30-BD1E-467C-8E6A-D2A67842B5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0" y="1828800"/>
            <a:ext cx="7315200" cy="4572000"/>
          </a:xfrm>
          <a:prstGeom prst="rect">
            <a:avLst/>
          </a:prstGeom>
        </p:spPr>
      </p:pic>
      <p:pic>
        <p:nvPicPr>
          <p:cNvPr id="5" name="Picture 4">
            <a:extLst>
              <a:ext uri="{FF2B5EF4-FFF2-40B4-BE49-F238E27FC236}">
                <a16:creationId xmlns:a16="http://schemas.microsoft.com/office/drawing/2014/main" id="{CCF1956F-CD7B-4B60-8D87-443E51466E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5443284"/>
          </a:xfrm>
        </p:spPr>
        <p:txBody>
          <a:bodyPr/>
          <a:lstStyle/>
          <a:p>
            <a:pPr marL="0" indent="0" algn="just">
              <a:spcBef>
                <a:spcPts val="0"/>
              </a:spcBef>
              <a:buNone/>
            </a:pPr>
            <a:r>
              <a:rPr lang="en-US" altLang="en-US" sz="2800"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It is God Who mandates capital punishment...God has already exercised this prerogative of divine retribution with the Flood. However, there is also now to be human retribution, in 9:6: </a:t>
            </a:r>
            <a:r>
              <a:rPr lang="en-US" sz="2800" i="1" dirty="0">
                <a:effectLst>
                  <a:outerShdw blurRad="38100" dist="38100" dir="2700000" algn="tl">
                    <a:srgbClr val="000000">
                      <a:alpha val="43137"/>
                    </a:srgbClr>
                  </a:outerShdw>
                </a:effectLst>
              </a:rPr>
              <a:t>Whoso sheds man’s blood, by man shall his blood be shed</a:t>
            </a:r>
            <a:r>
              <a:rPr lang="en-US" sz="2800" dirty="0">
                <a:effectLst>
                  <a:outerShdw blurRad="38100" dist="38100" dir="2700000" algn="tl">
                    <a:srgbClr val="000000">
                      <a:alpha val="43137"/>
                    </a:srgbClr>
                  </a:outerShdw>
                </a:effectLst>
              </a:rPr>
              <a:t>. Man now has the authority to put another man to death. Capital punishment requires legal execution, and this enactment sets the stage for human government. Under the Noahic Covenant, the mandatory death penalty was only for the crime of premeditated murder. Later, the Mosaic Covenant will add other crimes requiring the death penalty, but as far as the Noahic Covenant goes, it is mandatory only for premeditated murder. The purpose is …</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spTree>
    <p:extLst>
      <p:ext uri="{BB962C8B-B14F-4D97-AF65-F5344CB8AC3E}">
        <p14:creationId xmlns:p14="http://schemas.microsoft.com/office/powerpoint/2010/main" val="344461552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195046"/>
            <a:ext cx="9143999" cy="4800600"/>
          </a:xfrm>
        </p:spPr>
        <p:txBody>
          <a:bodyPr/>
          <a:lstStyle/>
          <a:p>
            <a:pPr marL="0" indent="0" algn="just">
              <a:spcBef>
                <a:spcPts val="0"/>
              </a:spcBef>
              <a:buNone/>
            </a:pPr>
            <a:r>
              <a:rPr lang="en-US" altLang="en-US" sz="2800"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not to deter crime, but to punish the evildoer. Much of the argument today about the use of capital punishment concerns whether it does or does not deter crime. Biblically speaking, that is irrelevant and not the issue. The issue for the Bible is punishing the evildoer, not reforming him or her. Genesis 9:6 concludes by giving the reason why there will be both divine and human retribution for the shedding of human blood: For in the image of God made he man. Therefore, although after the Fall it is a marred image, the image of God is still there.</a:t>
            </a:r>
            <a:r>
              <a:rPr lang="en-US" altLang="en-US" sz="2800" dirty="0">
                <a:effectLst>
                  <a:outerShdw blurRad="38100" dist="38100" dir="2700000" algn="tl">
                    <a:srgbClr val="000000">
                      <a:alpha val="43137"/>
                    </a:srgbClr>
                  </a:outerShdw>
                </a:effectLst>
                <a:cs typeface="Calibri" panose="020F0502020204030204" pitchFamily="34" charset="0"/>
              </a:rPr>
              <a:t>”</a:t>
            </a:r>
            <a:endParaRPr lang="en-US" altLang="en-US" sz="28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186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8305800" y="76200"/>
            <a:ext cx="732253" cy="1097280"/>
          </a:xfrm>
          <a:prstGeom prst="rect">
            <a:avLst/>
          </a:prstGeom>
          <a:ln>
            <a:solidFill>
              <a:schemeClr val="tx1"/>
            </a:solidFill>
          </a:ln>
        </p:spPr>
      </p:pic>
    </p:spTree>
    <p:extLst>
      <p:ext uri="{BB962C8B-B14F-4D97-AF65-F5344CB8AC3E}">
        <p14:creationId xmlns:p14="http://schemas.microsoft.com/office/powerpoint/2010/main" val="293351283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9623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Deuteronomy 13:10-11</a:t>
            </a:r>
          </a:p>
          <a:p>
            <a:pPr lvl="0" algn="just" eaLnBrk="1" hangingPunct="1">
              <a:spcBef>
                <a:spcPct val="0"/>
              </a:spcBef>
              <a:buClrTx/>
              <a:buSzTx/>
              <a:defRPr/>
            </a:pPr>
            <a:r>
              <a:rPr lang="en-US" sz="3800" kern="1200" dirty="0">
                <a:effectLst>
                  <a:outerShdw blurRad="38100" dist="38100" dir="2700000" algn="tl">
                    <a:srgbClr val="000000">
                      <a:alpha val="43137"/>
                    </a:srgbClr>
                  </a:outerShdw>
                </a:effectLst>
                <a:cs typeface="Calibri" panose="020F0502020204030204" pitchFamily="34" charset="0"/>
              </a:rPr>
              <a:t>“</a:t>
            </a:r>
            <a:r>
              <a:rPr lang="en-US" kern="1200" dirty="0">
                <a:effectLst>
                  <a:outerShdw blurRad="38100" dist="38100" dir="2700000" algn="tl">
                    <a:srgbClr val="000000">
                      <a:alpha val="43137"/>
                    </a:srgbClr>
                  </a:outerShdw>
                </a:effectLst>
                <a:cs typeface="Calibri" panose="020F0502020204030204" pitchFamily="34" charset="0"/>
              </a:rPr>
              <a:t>So you shall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stone him to death</a:t>
            </a:r>
            <a:r>
              <a:rPr lang="en-US" sz="3800" kern="1200" dirty="0">
                <a:effectLst>
                  <a:outerShdw blurRad="38100" dist="38100" dir="2700000" algn="tl">
                    <a:srgbClr val="000000">
                      <a:alpha val="43137"/>
                    </a:srgbClr>
                  </a:outerShdw>
                </a:effectLst>
                <a:cs typeface="Arial" panose="020B0604020202020204" pitchFamily="34" charset="0"/>
              </a:rPr>
              <a:t> </a:t>
            </a:r>
            <a:r>
              <a:rPr lang="en-US" kern="1200" dirty="0">
                <a:effectLst>
                  <a:outerShdw blurRad="38100" dist="38100" dir="2700000" algn="tl">
                    <a:srgbClr val="000000">
                      <a:alpha val="43137"/>
                    </a:srgbClr>
                  </a:outerShdw>
                </a:effectLst>
                <a:cs typeface="Calibri" panose="020F0502020204030204" pitchFamily="34" charset="0"/>
              </a:rPr>
              <a:t>because he has sought to seduce you from the Lord your God who brought you out from the land of Egypt, out of the house of slavery. Then </a:t>
            </a:r>
            <a:r>
              <a:rPr lang="en-US" b="1" u="sng" kern="1200" dirty="0">
                <a:solidFill>
                  <a:srgbClr val="FFFFCC"/>
                </a:solidFill>
                <a:effectLst>
                  <a:outerShdw blurRad="38100" dist="38100" dir="2700000" algn="tl">
                    <a:srgbClr val="000000">
                      <a:alpha val="43137"/>
                    </a:srgbClr>
                  </a:outerShdw>
                </a:effectLst>
                <a:cs typeface="Calibri" panose="020F0502020204030204" pitchFamily="34" charset="0"/>
              </a:rPr>
              <a:t>all Israel will hear and be afraid, and will never again do such a wicked thing</a:t>
            </a:r>
            <a:r>
              <a:rPr lang="en-US" sz="3800" kern="1200" dirty="0">
                <a:effectLst>
                  <a:outerShdw blurRad="38100" dist="38100" dir="2700000" algn="tl">
                    <a:srgbClr val="000000">
                      <a:alpha val="43137"/>
                    </a:srgbClr>
                  </a:outerShdw>
                </a:effectLst>
                <a:cs typeface="Arial" panose="020B0604020202020204" pitchFamily="34" charset="0"/>
              </a:rPr>
              <a:t> </a:t>
            </a:r>
            <a:r>
              <a:rPr lang="en-US" kern="1200" dirty="0">
                <a:effectLst>
                  <a:outerShdw blurRad="38100" dist="38100" dir="2700000" algn="tl">
                    <a:srgbClr val="000000">
                      <a:alpha val="43137"/>
                    </a:srgbClr>
                  </a:outerShdw>
                </a:effectLst>
                <a:cs typeface="Calibri" panose="020F0502020204030204" pitchFamily="34" charset="0"/>
              </a:rPr>
              <a:t>among you.”</a:t>
            </a:r>
          </a:p>
        </p:txBody>
      </p:sp>
      <p:pic>
        <p:nvPicPr>
          <p:cNvPr id="6" name="Picture 5">
            <a:extLst>
              <a:ext uri="{FF2B5EF4-FFF2-40B4-BE49-F238E27FC236}">
                <a16:creationId xmlns:a16="http://schemas.microsoft.com/office/drawing/2014/main" id="{9073574C-976A-4F58-A67D-00F7775944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3553" y="3733800"/>
            <a:ext cx="1656895"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76108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0"/>
            <a:ext cx="9144000" cy="6857999"/>
          </a:xfrm>
          <a:prstGeom prst="rect">
            <a:avLst/>
          </a:prstGeom>
        </p:spPr>
      </p:pic>
      <p:sp>
        <p:nvSpPr>
          <p:cNvPr id="4" name="Subtitle 3"/>
          <p:cNvSpPr>
            <a:spLocks noGrp="1"/>
          </p:cNvSpPr>
          <p:nvPr>
            <p:ph type="subTitle" sz="quarter" idx="1"/>
          </p:nvPr>
        </p:nvSpPr>
        <p:spPr>
          <a:xfrm>
            <a:off x="0" y="1"/>
            <a:ext cx="9144000" cy="3962399"/>
          </a:xfrm>
        </p:spPr>
        <p:txBody>
          <a:bodyPr/>
          <a:lstStyle/>
          <a:p>
            <a:pPr lvl="0"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Ecclesiastes 8:11</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Calibri" panose="020F0502020204030204" pitchFamily="34" charset="0"/>
              </a:rPr>
              <a:t>“Because the sentence against an evil deed is not executed quickly, therefore the hearts of the sons of men among them are given fully to do evil.”</a:t>
            </a:r>
          </a:p>
        </p:txBody>
      </p:sp>
      <p:pic>
        <p:nvPicPr>
          <p:cNvPr id="5" name="Picture 4">
            <a:extLst>
              <a:ext uri="{FF2B5EF4-FFF2-40B4-BE49-F238E27FC236}">
                <a16:creationId xmlns:a16="http://schemas.microsoft.com/office/drawing/2014/main" id="{E16FF100-CCA0-4874-B175-DE6AB2CCD509}"/>
              </a:ext>
            </a:extLst>
          </p:cNvPr>
          <p:cNvPicPr>
            <a:picLocks noChangeAspect="1"/>
          </p:cNvPicPr>
          <p:nvPr/>
        </p:nvPicPr>
        <p:blipFill>
          <a:blip r:embed="rId3"/>
          <a:stretch>
            <a:fillRect/>
          </a:stretch>
        </p:blipFill>
        <p:spPr>
          <a:xfrm>
            <a:off x="3105785" y="2953339"/>
            <a:ext cx="2932430" cy="1999661"/>
          </a:xfrm>
          <a:prstGeom prst="rect">
            <a:avLst/>
          </a:prstGeom>
        </p:spPr>
      </p:pic>
    </p:spTree>
    <p:extLst>
      <p:ext uri="{BB962C8B-B14F-4D97-AF65-F5344CB8AC3E}">
        <p14:creationId xmlns:p14="http://schemas.microsoft.com/office/powerpoint/2010/main" val="36800012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93255"/>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Executed innocent?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EA5C91B-EF41-4044-A170-D1F1556EDE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4114719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93255"/>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Racist?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DB6D1927-C53A-400B-B409-9EA1935200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0382920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93255"/>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8th Amendment?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203FB09-DAEF-48AE-840C-886E3BD49E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2262222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47900" y="304800"/>
            <a:ext cx="4648200" cy="838200"/>
          </a:xfrm>
        </p:spPr>
        <p:txBody>
          <a:bodyPr/>
          <a:lstStyle/>
          <a:p>
            <a:pPr algn="ctr" eaLnBrk="1" hangingPunct="1"/>
            <a:r>
              <a:rPr lang="en-US" sz="4000" dirty="0">
                <a:cs typeface="Calibri" pitchFamily="34" charset="0"/>
              </a:rPr>
              <a:t>Eighth</a:t>
            </a:r>
            <a:r>
              <a:rPr lang="en-US" sz="4000" dirty="0">
                <a:latin typeface="Calibri" pitchFamily="34" charset="0"/>
                <a:cs typeface="Calibri" pitchFamily="34" charset="0"/>
              </a:rPr>
              <a:t> Amendment</a:t>
            </a:r>
          </a:p>
        </p:txBody>
      </p:sp>
      <p:sp>
        <p:nvSpPr>
          <p:cNvPr id="2" name="Content Placeholder 2"/>
          <p:cNvSpPr>
            <a:spLocks noGrp="1"/>
          </p:cNvSpPr>
          <p:nvPr>
            <p:ph idx="1"/>
          </p:nvPr>
        </p:nvSpPr>
        <p:spPr>
          <a:xfrm>
            <a:off x="228600" y="1600200"/>
            <a:ext cx="5105400" cy="2971800"/>
          </a:xfrm>
        </p:spPr>
        <p:txBody>
          <a:bodyPr>
            <a:normAutofit/>
          </a:bodyPr>
          <a:lstStyle/>
          <a:p>
            <a:pPr marL="1588" indent="0" algn="just" eaLnBrk="1" fontAlgn="auto" hangingPunct="1">
              <a:spcAft>
                <a:spcPts val="0"/>
              </a:spcAft>
              <a:buClr>
                <a:schemeClr val="tx1">
                  <a:shade val="95000"/>
                </a:schemeClr>
              </a:buClr>
              <a:buNone/>
              <a:defRPr/>
            </a:pPr>
            <a:r>
              <a:rPr lang="en-US" sz="3600" dirty="0">
                <a:cs typeface="Calibri" pitchFamily="34" charset="0"/>
              </a:rPr>
              <a:t>“Excessive bail shall not be required, nor excessive fines imposed, nor </a:t>
            </a:r>
            <a:r>
              <a:rPr lang="en-US" sz="3600" b="1" u="sng" dirty="0">
                <a:solidFill>
                  <a:srgbClr val="FFFFCC"/>
                </a:solidFill>
                <a:cs typeface="Calibri" pitchFamily="34" charset="0"/>
              </a:rPr>
              <a:t>cruel and unusual punishments inflicted</a:t>
            </a:r>
            <a:r>
              <a:rPr lang="en-US" sz="3600" dirty="0">
                <a:latin typeface="Calibri" pitchFamily="34" charset="0"/>
                <a:cs typeface="Calibri" pitchFamily="34" charset="0"/>
              </a:rPr>
              <a:t>.”</a:t>
            </a:r>
          </a:p>
        </p:txBody>
      </p:sp>
      <p:pic>
        <p:nvPicPr>
          <p:cNvPr id="18436" name="Picture 1"/>
          <p:cNvPicPr>
            <a:picLocks noChangeAspect="1" noChangeArrowheads="1"/>
          </p:cNvPicPr>
          <p:nvPr/>
        </p:nvPicPr>
        <p:blipFill>
          <a:blip r:embed="rId2" cstate="print"/>
          <a:srcRect/>
          <a:stretch>
            <a:fillRect/>
          </a:stretch>
        </p:blipFill>
        <p:spPr bwMode="auto">
          <a:xfrm>
            <a:off x="5715000" y="1790700"/>
            <a:ext cx="3062288" cy="27813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476500" y="304800"/>
            <a:ext cx="4191000" cy="838200"/>
          </a:xfrm>
        </p:spPr>
        <p:txBody>
          <a:bodyPr/>
          <a:lstStyle/>
          <a:p>
            <a:pPr algn="ctr" eaLnBrk="1" hangingPunct="1"/>
            <a:r>
              <a:rPr lang="en-US" sz="4000" dirty="0">
                <a:cs typeface="Calibri" pitchFamily="34" charset="0"/>
              </a:rPr>
              <a:t>Fifth</a:t>
            </a:r>
            <a:r>
              <a:rPr lang="en-US" sz="4000" dirty="0">
                <a:latin typeface="Calibri" pitchFamily="34" charset="0"/>
                <a:cs typeface="Calibri" pitchFamily="34" charset="0"/>
              </a:rPr>
              <a:t> Amendment</a:t>
            </a:r>
          </a:p>
        </p:txBody>
      </p:sp>
      <p:sp>
        <p:nvSpPr>
          <p:cNvPr id="2" name="Content Placeholder 2"/>
          <p:cNvSpPr>
            <a:spLocks noGrp="1"/>
          </p:cNvSpPr>
          <p:nvPr>
            <p:ph idx="1"/>
          </p:nvPr>
        </p:nvSpPr>
        <p:spPr>
          <a:xfrm>
            <a:off x="0" y="1600200"/>
            <a:ext cx="8991600" cy="4114800"/>
          </a:xfrm>
        </p:spPr>
        <p:txBody>
          <a:bodyPr>
            <a:noAutofit/>
          </a:bodyPr>
          <a:lstStyle/>
          <a:p>
            <a:pPr marL="1588" indent="0" algn="just" eaLnBrk="1" fontAlgn="auto" hangingPunct="1">
              <a:spcAft>
                <a:spcPts val="0"/>
              </a:spcAft>
              <a:buClr>
                <a:schemeClr val="tx1">
                  <a:shade val="95000"/>
                </a:schemeClr>
              </a:buClr>
              <a:buNone/>
              <a:defRPr/>
            </a:pPr>
            <a:r>
              <a:rPr lang="en-US" sz="2800" dirty="0">
                <a:cs typeface="Calibri" pitchFamily="34" charset="0"/>
              </a:rPr>
              <a:t>“No person shall be held to answer for a </a:t>
            </a:r>
            <a:r>
              <a:rPr lang="en-US" sz="2800" b="1" u="sng" dirty="0">
                <a:solidFill>
                  <a:srgbClr val="FFFFCC"/>
                </a:solidFill>
                <a:cs typeface="Calibri" pitchFamily="34" charset="0"/>
              </a:rPr>
              <a:t>capital</a:t>
            </a:r>
            <a:r>
              <a:rPr lang="en-US" sz="2800" dirty="0">
                <a:cs typeface="Calibri" pitchFamily="34" charset="0"/>
              </a:rPr>
              <a:t>, or otherwise infamous </a:t>
            </a:r>
            <a:r>
              <a:rPr lang="en-US" sz="2800" b="1" u="sng" dirty="0">
                <a:solidFill>
                  <a:srgbClr val="FFFFCC"/>
                </a:solidFill>
                <a:cs typeface="Calibri" pitchFamily="34" charset="0"/>
              </a:rPr>
              <a:t>crime, unless</a:t>
            </a:r>
            <a:r>
              <a:rPr lang="en-US" sz="2800" dirty="0">
                <a:cs typeface="Calibri" pitchFamily="34" charset="0"/>
              </a:rPr>
              <a:t> on a presentment or indictment of a grand jury, except in cases arising in the land or naval forces, or in the militia, when in actual service in time of war or public danger; nor shall any person be subject for the same offense to be twice put in jeopardy of life or limb; nor shall be compelled in any criminal case to be a witness against himself, nor be </a:t>
            </a:r>
            <a:r>
              <a:rPr lang="en-US" sz="2800" b="1" u="sng" dirty="0">
                <a:solidFill>
                  <a:srgbClr val="FFFFCC"/>
                </a:solidFill>
                <a:cs typeface="Calibri" pitchFamily="34" charset="0"/>
              </a:rPr>
              <a:t>deprived of life</a:t>
            </a:r>
            <a:r>
              <a:rPr lang="en-US" sz="2800" dirty="0">
                <a:cs typeface="Calibri" pitchFamily="34" charset="0"/>
              </a:rPr>
              <a:t>, liberty, or property, </a:t>
            </a:r>
            <a:r>
              <a:rPr lang="en-US" sz="2800" b="1" u="sng" dirty="0">
                <a:solidFill>
                  <a:srgbClr val="FFFFCC"/>
                </a:solidFill>
                <a:cs typeface="Calibri" pitchFamily="34" charset="0"/>
              </a:rPr>
              <a:t>without due process of law</a:t>
            </a:r>
            <a:r>
              <a:rPr lang="en-US" sz="2800" dirty="0">
                <a:cs typeface="Calibri" pitchFamily="34" charset="0"/>
              </a:rPr>
              <a:t>; nor shall private property be taken for public use, without just compensation</a:t>
            </a:r>
            <a:r>
              <a:rPr lang="en-US" sz="2800" dirty="0">
                <a:latin typeface="Calibri" pitchFamily="34" charset="0"/>
                <a:cs typeface="Calibri" pitchFamily="34" charset="0"/>
              </a:rPr>
              <a:t>.”</a:t>
            </a:r>
          </a:p>
        </p:txBody>
      </p:sp>
      <p:pic>
        <p:nvPicPr>
          <p:cNvPr id="18436" name="Picture 1"/>
          <p:cNvPicPr>
            <a:picLocks noChangeAspect="1" noChangeArrowheads="1"/>
          </p:cNvPicPr>
          <p:nvPr/>
        </p:nvPicPr>
        <p:blipFill>
          <a:blip r:embed="rId2" cstate="print"/>
          <a:srcRect/>
          <a:stretch>
            <a:fillRect/>
          </a:stretch>
        </p:blipFill>
        <p:spPr bwMode="auto">
          <a:xfrm>
            <a:off x="8061020" y="76200"/>
            <a:ext cx="1006780" cy="914400"/>
          </a:xfrm>
          <a:prstGeom prst="rect">
            <a:avLst/>
          </a:prstGeom>
          <a:noFill/>
          <a:ln w="9525">
            <a:noFill/>
            <a:miter lim="800000"/>
            <a:headEnd/>
            <a:tailEnd/>
          </a:ln>
        </p:spPr>
      </p:pic>
    </p:spTree>
    <p:extLst>
      <p:ext uri="{BB962C8B-B14F-4D97-AF65-F5344CB8AC3E}">
        <p14:creationId xmlns:p14="http://schemas.microsoft.com/office/powerpoint/2010/main" val="6271675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371600" y="293255"/>
            <a:ext cx="6400800" cy="925945"/>
          </a:xfrm>
        </p:spPr>
        <p:txBody>
          <a:bodyPr/>
          <a:lstStyle/>
          <a:p>
            <a:pPr algn="ctr" eaLnBrk="1" hangingPunct="1"/>
            <a:r>
              <a:rPr lang="en-US" sz="3600" kern="1200" dirty="0">
                <a:solidFill>
                  <a:srgbClr val="00FFFF"/>
                </a:solidFill>
                <a:effectLst>
                  <a:outerShdw blurRad="38100" dist="38100" dir="2700000" algn="tl">
                    <a:srgbClr val="000000"/>
                  </a:outerShdw>
                </a:effectLst>
              </a:rPr>
              <a:t>Objections to Capital Punishment</a:t>
            </a:r>
          </a:p>
        </p:txBody>
      </p:sp>
      <p:sp>
        <p:nvSpPr>
          <p:cNvPr id="156675" name="Rectangle 3"/>
          <p:cNvSpPr>
            <a:spLocks noGrp="1" noChangeArrowheads="1"/>
          </p:cNvSpPr>
          <p:nvPr>
            <p:ph type="body" idx="1"/>
          </p:nvPr>
        </p:nvSpPr>
        <p:spPr>
          <a:xfrm>
            <a:off x="645459" y="1161691"/>
            <a:ext cx="7772400" cy="5029200"/>
          </a:xfrm>
        </p:spPr>
        <p:txBody>
          <a:bodyPr/>
          <a:lstStyle/>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Sixth commandment?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Sermon on the Mount?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We are no longer under the Mosaic Law?</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Deterrence? (Deut 13:10-11; 19:20; Eccl 8:11)</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Executed innocent?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Racist?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dirty="0">
                <a:effectLst>
                  <a:outerShdw blurRad="38100" dist="38100" dir="2700000" algn="tl">
                    <a:srgbClr val="000000">
                      <a:alpha val="43137"/>
                    </a:srgbClr>
                  </a:outerShdw>
                </a:effectLst>
              </a:rPr>
              <a:t>8th Amendment?</a:t>
            </a:r>
          </a:p>
          <a:p>
            <a:pPr marL="457200" lvl="1" indent="-457200" eaLnBrk="1" hangingPunct="1">
              <a:lnSpc>
                <a:spcPct val="90000"/>
              </a:lnSpc>
              <a:spcBef>
                <a:spcPts val="0"/>
              </a:spcBef>
              <a:spcAft>
                <a:spcPts val="2400"/>
              </a:spcAft>
              <a:buClr>
                <a:schemeClr val="tx2"/>
              </a:buClr>
              <a:buSzPct val="75000"/>
              <a:buFont typeface="Wingdings" panose="05000000000000000000" pitchFamily="2" charset="2"/>
              <a:buChar char="n"/>
              <a:defRPr/>
            </a:pPr>
            <a:r>
              <a:rPr lang="en-US" sz="3000" b="1" u="sng" dirty="0">
                <a:solidFill>
                  <a:srgbClr val="FFFFCC"/>
                </a:solidFill>
                <a:effectLst>
                  <a:outerShdw blurRad="38100" dist="38100" dir="2700000" algn="tl">
                    <a:srgbClr val="000000">
                      <a:alpha val="43137"/>
                    </a:srgbClr>
                  </a:outerShdw>
                </a:effectLst>
              </a:rPr>
              <a:t>Pro-life?</a:t>
            </a:r>
          </a:p>
        </p:txBody>
      </p:sp>
      <p:pic>
        <p:nvPicPr>
          <p:cNvPr id="2" name="Picture 1">
            <a:extLst>
              <a:ext uri="{FF2B5EF4-FFF2-40B4-BE49-F238E27FC236}">
                <a16:creationId xmlns:a16="http://schemas.microsoft.com/office/drawing/2014/main" id="{C815312C-0388-4CB6-8E3A-AF6C294AC8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2200" y="4775201"/>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1484C2B-5E45-4669-ABDD-72810A4C42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738629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5" name="Picture 4">
            <a:extLst>
              <a:ext uri="{FF2B5EF4-FFF2-40B4-BE49-F238E27FC236}">
                <a16:creationId xmlns:a16="http://schemas.microsoft.com/office/drawing/2014/main" id="{3CF6CB25-9A8E-45EB-8C25-B1916A2F5A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14300" y="594360"/>
          <a:ext cx="8915400" cy="5669280"/>
        </p:xfrm>
        <a:graphic>
          <a:graphicData uri="http://schemas.openxmlformats.org/drawingml/2006/table">
            <a:tbl>
              <a:tblPr firstRow="1" bandRow="1">
                <a:tableStyleId>{073A0DAA-6AF3-43AB-8588-CEC1D06C72B9}</a:tableStyleId>
              </a:tblPr>
              <a:tblGrid>
                <a:gridCol w="15621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4305300">
                  <a:extLst>
                    <a:ext uri="{9D8B030D-6E8A-4147-A177-3AD203B41FA5}">
                      <a16:colId xmlns:a16="http://schemas.microsoft.com/office/drawing/2014/main" val="20002"/>
                    </a:ext>
                  </a:extLst>
                </a:gridCol>
              </a:tblGrid>
              <a:tr h="944880">
                <a:tc gridSpan="3">
                  <a:txBody>
                    <a:bodyPr/>
                    <a:lstStyle/>
                    <a:p>
                      <a:pPr algn="ctr"/>
                      <a:r>
                        <a:rPr lang="en-US" sz="3600" b="0" kern="1200" dirty="0">
                          <a:solidFill>
                            <a:srgbClr val="00FFFF"/>
                          </a:solidFill>
                          <a:effectLst>
                            <a:outerShdw blurRad="38100" dist="38100" dir="2700000" algn="tl">
                              <a:srgbClr val="000000"/>
                            </a:outerShdw>
                          </a:effectLst>
                          <a:latin typeface="Calibri" panose="020F0502020204030204" pitchFamily="34" charset="0"/>
                          <a:ea typeface="+mj-ea"/>
                          <a:cs typeface="+mj-cs"/>
                        </a:rPr>
                        <a:t>ABORTION OR CAPITAL PUNISHMENT?</a:t>
                      </a:r>
                    </a:p>
                  </a:txBody>
                  <a:tcPr anchor="ctr"/>
                </a:tc>
                <a:tc hMerge="1">
                  <a:txBody>
                    <a:bodyPr/>
                    <a:lstStyle/>
                    <a:p>
                      <a:pPr algn="ct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ndParaRPr>
                    </a:p>
                  </a:txBody>
                  <a:tcPr anchor="ctr">
                    <a:solidFill>
                      <a:schemeClr val="tx2">
                        <a:lumMod val="50000"/>
                      </a:schemeClr>
                    </a:solidFill>
                  </a:tcPr>
                </a:tc>
                <a:tc hMerge="1">
                  <a:txBody>
                    <a:bodyPr/>
                    <a:lstStyle/>
                    <a:p>
                      <a:pPr algn="ct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endParaRPr>
                    </a:p>
                  </a:txBody>
                  <a:tcPr anchor="ctr">
                    <a:solidFill>
                      <a:schemeClr val="tx2">
                        <a:lumMod val="50000"/>
                      </a:schemeClr>
                    </a:solidFill>
                  </a:tcPr>
                </a:tc>
                <a:extLst>
                  <a:ext uri="{0D108BD9-81ED-4DB2-BD59-A6C34878D82A}">
                    <a16:rowId xmlns:a16="http://schemas.microsoft.com/office/drawing/2014/main" val="2285671058"/>
                  </a:ext>
                </a:extLst>
              </a:tr>
              <a:tr h="944880">
                <a:tc>
                  <a:txBody>
                    <a:bodyPr/>
                    <a:lstStyle/>
                    <a:p>
                      <a:pPr algn="ctr"/>
                      <a:endParaRPr lang="en-US" sz="28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a:tc>
                <a:tc>
                  <a:txBody>
                    <a:bodyPr/>
                    <a:lstStyle/>
                    <a:p>
                      <a:pPr algn="ctr"/>
                      <a:r>
                        <a:rPr lang="en-US" sz="2800" b="1" dirty="0">
                          <a:solidFill>
                            <a:srgbClr val="C00000"/>
                          </a:solidFill>
                          <a:effectLst/>
                          <a:latin typeface="Calibri" panose="020F0502020204030204" pitchFamily="34" charset="0"/>
                          <a:cs typeface="Calibri" panose="020F0502020204030204" pitchFamily="34" charset="0"/>
                        </a:rPr>
                        <a:t>ABORTION</a:t>
                      </a:r>
                    </a:p>
                  </a:txBody>
                  <a:tcPr anchor="ctr"/>
                </a:tc>
                <a:tc>
                  <a:txBody>
                    <a:bodyPr/>
                    <a:lstStyle/>
                    <a:p>
                      <a:pPr algn="ctr"/>
                      <a:r>
                        <a:rPr lang="en-US" sz="2800" b="1" dirty="0">
                          <a:solidFill>
                            <a:srgbClr val="0000CC"/>
                          </a:solidFill>
                          <a:effectLst/>
                          <a:latin typeface="Calibri" panose="020F0502020204030204" pitchFamily="34" charset="0"/>
                          <a:cs typeface="Calibri" panose="020F0502020204030204" pitchFamily="34" charset="0"/>
                        </a:rPr>
                        <a:t>CAPITAL</a:t>
                      </a:r>
                      <a:r>
                        <a:rPr lang="en-US" sz="2800" b="1" baseline="0" dirty="0">
                          <a:solidFill>
                            <a:srgbClr val="0000CC"/>
                          </a:solidFill>
                          <a:effectLst/>
                          <a:latin typeface="Calibri" panose="020F0502020204030204" pitchFamily="34" charset="0"/>
                          <a:cs typeface="Calibri" panose="020F0502020204030204" pitchFamily="34" charset="0"/>
                        </a:rPr>
                        <a:t> PUNISHMENT</a:t>
                      </a:r>
                      <a:endParaRPr lang="en-US" sz="2800" b="1" dirty="0">
                        <a:solidFill>
                          <a:srgbClr val="0000CC"/>
                        </a:solidFill>
                        <a:effectLst/>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0000"/>
                  </a:ext>
                </a:extLst>
              </a:tr>
              <a:tr h="944880">
                <a:tc>
                  <a:txBody>
                    <a:bodyPr/>
                    <a:lstStyle/>
                    <a:p>
                      <a:pPr marL="114300" indent="0" algn="l"/>
                      <a:r>
                        <a:rPr lang="en-US" sz="2800" b="1" dirty="0">
                          <a:effectLst/>
                          <a:latin typeface="Calibri" panose="020F0502020204030204" pitchFamily="34" charset="0"/>
                          <a:cs typeface="Calibri" panose="020F0502020204030204" pitchFamily="34" charset="0"/>
                        </a:rPr>
                        <a:t>Birth?</a:t>
                      </a:r>
                    </a:p>
                  </a:txBody>
                  <a:tcPr anchor="ctr"/>
                </a:tc>
                <a:tc>
                  <a:txBody>
                    <a:bodyPr/>
                    <a:lstStyle/>
                    <a:p>
                      <a:pPr algn="ctr"/>
                      <a:r>
                        <a:rPr lang="en-US" sz="2800" b="1" kern="1200" dirty="0">
                          <a:solidFill>
                            <a:srgbClr val="C00000"/>
                          </a:solidFill>
                          <a:effectLst/>
                          <a:latin typeface="Calibri" panose="020F0502020204030204" pitchFamily="34" charset="0"/>
                          <a:ea typeface="+mn-ea"/>
                          <a:cs typeface="Calibri" panose="020F0502020204030204" pitchFamily="34" charset="0"/>
                        </a:rPr>
                        <a:t>Unborn</a:t>
                      </a:r>
                    </a:p>
                  </a:txBody>
                  <a:tcPr anchor="ctr"/>
                </a:tc>
                <a:tc>
                  <a:txBody>
                    <a:bodyPr/>
                    <a:lstStyle/>
                    <a:p>
                      <a:pPr algn="ctr"/>
                      <a:r>
                        <a:rPr lang="en-US" sz="2800" b="1" kern="1200" dirty="0">
                          <a:solidFill>
                            <a:srgbClr val="0000CC"/>
                          </a:solidFill>
                          <a:effectLst/>
                          <a:latin typeface="Calibri" panose="020F0502020204030204" pitchFamily="34" charset="0"/>
                          <a:ea typeface="+mn-ea"/>
                          <a:cs typeface="Calibri" panose="020F0502020204030204" pitchFamily="34" charset="0"/>
                        </a:rPr>
                        <a:t>Born</a:t>
                      </a:r>
                    </a:p>
                  </a:txBody>
                  <a:tcPr anchor="ctr"/>
                </a:tc>
                <a:extLst>
                  <a:ext uri="{0D108BD9-81ED-4DB2-BD59-A6C34878D82A}">
                    <a16:rowId xmlns:a16="http://schemas.microsoft.com/office/drawing/2014/main" val="10001"/>
                  </a:ext>
                </a:extLst>
              </a:tr>
              <a:tr h="944880">
                <a:tc>
                  <a:txBody>
                    <a:bodyPr/>
                    <a:lstStyle/>
                    <a:p>
                      <a:pPr marL="114300" indent="0" algn="l" defTabSz="914400" rtl="0" eaLnBrk="1" latinLnBrk="0" hangingPunct="1"/>
                      <a:r>
                        <a:rPr lang="en-US" sz="2800" b="1" kern="1200" dirty="0">
                          <a:solidFill>
                            <a:schemeClr val="dk1"/>
                          </a:solidFill>
                          <a:effectLst/>
                          <a:latin typeface="Calibri" panose="020F0502020204030204" pitchFamily="34" charset="0"/>
                          <a:ea typeface="+mn-ea"/>
                          <a:cs typeface="Calibri" panose="020F0502020204030204" pitchFamily="34" charset="0"/>
                        </a:rPr>
                        <a:t>Crime?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C00000"/>
                          </a:solidFill>
                          <a:effectLst/>
                          <a:latin typeface="Calibri" panose="020F0502020204030204" pitchFamily="34" charset="0"/>
                          <a:ea typeface="+mn-ea"/>
                          <a:cs typeface="Calibri" panose="020F0502020204030204" pitchFamily="34" charset="0"/>
                        </a:rPr>
                        <a:t>No crime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0000CC"/>
                          </a:solidFill>
                          <a:effectLst/>
                          <a:latin typeface="Calibri" panose="020F0502020204030204" pitchFamily="34" charset="0"/>
                          <a:ea typeface="+mn-ea"/>
                          <a:cs typeface="Calibri" panose="020F0502020204030204" pitchFamily="34" charset="0"/>
                        </a:rPr>
                        <a:t>Committed a crime</a:t>
                      </a:r>
                    </a:p>
                  </a:txBody>
                  <a:tcPr anchor="ctr"/>
                </a:tc>
                <a:extLst>
                  <a:ext uri="{0D108BD9-81ED-4DB2-BD59-A6C34878D82A}">
                    <a16:rowId xmlns:a16="http://schemas.microsoft.com/office/drawing/2014/main" val="10002"/>
                  </a:ext>
                </a:extLst>
              </a:tr>
              <a:tr h="944880">
                <a:tc>
                  <a:txBody>
                    <a:bodyPr/>
                    <a:lstStyle/>
                    <a:p>
                      <a:pPr marL="114300" indent="0" algn="l" defTabSz="914400" rtl="0" eaLnBrk="1" latinLnBrk="0" hangingPunct="1"/>
                      <a:r>
                        <a:rPr lang="en-US" sz="2800" b="1" kern="1200" dirty="0">
                          <a:solidFill>
                            <a:schemeClr val="dk1"/>
                          </a:solidFill>
                          <a:effectLst/>
                          <a:latin typeface="Calibri" panose="020F0502020204030204" pitchFamily="34" charset="0"/>
                          <a:ea typeface="+mn-ea"/>
                          <a:cs typeface="Calibri" panose="020F0502020204030204" pitchFamily="34" charset="0"/>
                        </a:rPr>
                        <a:t>Trial?</a:t>
                      </a:r>
                    </a:p>
                  </a:txBody>
                  <a:tcPr anchor="ctr"/>
                </a:tc>
                <a:tc>
                  <a:txBody>
                    <a:bodyPr/>
                    <a:lstStyle/>
                    <a:p>
                      <a:pPr algn="ctr"/>
                      <a:r>
                        <a:rPr lang="en-US" sz="2800" b="1" kern="1200" dirty="0">
                          <a:solidFill>
                            <a:srgbClr val="C00000"/>
                          </a:solidFill>
                          <a:effectLst/>
                          <a:latin typeface="Calibri" panose="020F0502020204030204" pitchFamily="34" charset="0"/>
                          <a:ea typeface="+mn-ea"/>
                          <a:cs typeface="Calibri" panose="020F0502020204030204" pitchFamily="34" charset="0"/>
                        </a:rPr>
                        <a:t>Not tried by a jury of peers</a:t>
                      </a:r>
                    </a:p>
                  </a:txBody>
                  <a:tcPr anchor="ctr"/>
                </a:tc>
                <a:tc>
                  <a:txBody>
                    <a:bodyPr/>
                    <a:lstStyle/>
                    <a:p>
                      <a:pPr algn="ctr"/>
                      <a:r>
                        <a:rPr lang="en-US" sz="2800" b="1" kern="1200" dirty="0">
                          <a:solidFill>
                            <a:srgbClr val="0000CC"/>
                          </a:solidFill>
                          <a:effectLst/>
                          <a:latin typeface="Calibri" panose="020F0502020204030204" pitchFamily="34" charset="0"/>
                          <a:ea typeface="+mn-ea"/>
                          <a:cs typeface="Calibri" panose="020F0502020204030204" pitchFamily="34" charset="0"/>
                        </a:rPr>
                        <a:t>Tried by a jury of peers</a:t>
                      </a:r>
                    </a:p>
                  </a:txBody>
                  <a:tcPr anchor="ctr"/>
                </a:tc>
                <a:extLst>
                  <a:ext uri="{0D108BD9-81ED-4DB2-BD59-A6C34878D82A}">
                    <a16:rowId xmlns:a16="http://schemas.microsoft.com/office/drawing/2014/main" val="10003"/>
                  </a:ext>
                </a:extLst>
              </a:tr>
              <a:tr h="944880">
                <a:tc>
                  <a:txBody>
                    <a:bodyPr/>
                    <a:lstStyle/>
                    <a:p>
                      <a:pPr marL="114300" indent="0" algn="l" defTabSz="914400" rtl="0" eaLnBrk="1" latinLnBrk="0" hangingPunct="1"/>
                      <a:r>
                        <a:rPr lang="en-US" sz="2800" b="1" kern="1200" dirty="0">
                          <a:solidFill>
                            <a:schemeClr val="dk1"/>
                          </a:solidFill>
                          <a:effectLst/>
                          <a:latin typeface="Calibri" panose="020F0502020204030204" pitchFamily="34" charset="0"/>
                          <a:ea typeface="+mn-ea"/>
                          <a:cs typeface="Calibri" panose="020F0502020204030204" pitchFamily="34" charset="0"/>
                        </a:rPr>
                        <a:t>Guilt?</a:t>
                      </a:r>
                    </a:p>
                  </a:txBody>
                  <a:tcPr anchor="ctr"/>
                </a:tc>
                <a:tc>
                  <a:txBody>
                    <a:bodyPr/>
                    <a:lstStyle/>
                    <a:p>
                      <a:pPr algn="ctr"/>
                      <a:r>
                        <a:rPr lang="en-US" sz="2800" b="1" kern="1200" dirty="0">
                          <a:solidFill>
                            <a:srgbClr val="C00000"/>
                          </a:solidFill>
                          <a:effectLst/>
                          <a:latin typeface="Calibri" panose="020F0502020204030204" pitchFamily="34" charset="0"/>
                          <a:ea typeface="+mn-ea"/>
                          <a:cs typeface="Calibri" panose="020F0502020204030204" pitchFamily="34" charset="0"/>
                        </a:rPr>
                        <a:t>Innocent</a:t>
                      </a:r>
                    </a:p>
                  </a:txBody>
                  <a:tcPr anchor="ctr"/>
                </a:tc>
                <a:tc>
                  <a:txBody>
                    <a:bodyPr/>
                    <a:lstStyle/>
                    <a:p>
                      <a:pPr algn="ctr"/>
                      <a:r>
                        <a:rPr lang="en-US" sz="2800" b="1" kern="1200" dirty="0">
                          <a:solidFill>
                            <a:srgbClr val="0000CC"/>
                          </a:solidFill>
                          <a:effectLst/>
                          <a:latin typeface="Calibri" panose="020F0502020204030204" pitchFamily="34" charset="0"/>
                          <a:ea typeface="+mn-ea"/>
                          <a:cs typeface="Calibri" panose="020F0502020204030204" pitchFamily="34" charset="0"/>
                        </a:rPr>
                        <a:t>Guilty</a:t>
                      </a:r>
                    </a:p>
                  </a:txBody>
                  <a:tcPr anchor="ct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pic>
        <p:nvPicPr>
          <p:cNvPr id="5" name="Picture 4">
            <a:extLst>
              <a:ext uri="{FF2B5EF4-FFF2-40B4-BE49-F238E27FC236}">
                <a16:creationId xmlns:a16="http://schemas.microsoft.com/office/drawing/2014/main" id="{C67BAC87-BD02-469A-ADAD-ED393906B1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
        <p:nvSpPr>
          <p:cNvPr id="6" name="Rectangle 3">
            <a:extLst>
              <a:ext uri="{FF2B5EF4-FFF2-40B4-BE49-F238E27FC236}">
                <a16:creationId xmlns:a16="http://schemas.microsoft.com/office/drawing/2014/main" id="{2104AE33-BD90-446E-AB1A-4C50F931A9B0}"/>
              </a:ext>
            </a:extLst>
          </p:cNvPr>
          <p:cNvSpPr txBox="1">
            <a:spLocks noChangeArrowheads="1"/>
          </p:cNvSpPr>
          <p:nvPr/>
        </p:nvSpPr>
        <p:spPr bwMode="auto">
          <a:xfrm>
            <a:off x="819150" y="1790700"/>
            <a:ext cx="763905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kern="0" dirty="0">
                <a:solidFill>
                  <a:srgbClr val="FFFFCC"/>
                </a:solidFill>
                <a:effectLst>
                  <a:outerShdw blurRad="38100" dist="38100" dir="2700000" algn="tl">
                    <a:srgbClr val="000000">
                      <a:alpha val="43137"/>
                    </a:srgbClr>
                  </a:outerShdw>
                </a:effectLst>
                <a:cs typeface="+mn-cs"/>
              </a:rPr>
              <a:t>Re-creation theme (Gen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kern="0" dirty="0">
                <a:effectLst>
                  <a:outerShdw blurRad="38100" dist="38100" dir="2700000" algn="tl">
                    <a:srgbClr val="000000">
                      <a:alpha val="43137"/>
                    </a:srgbClr>
                  </a:outerShdw>
                </a:effectLst>
                <a:ea typeface="+mn-ea"/>
                <a:cs typeface="+mn-cs"/>
              </a:rPr>
              <a:t>Man becomes carnivorous (Gen.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kern="0" dirty="0">
                <a:effectLst>
                  <a:outerShdw blurRad="38100" dist="38100" dir="2700000" algn="tl">
                    <a:srgbClr val="000000">
                      <a:alpha val="43137"/>
                    </a:srgbClr>
                  </a:outerShdw>
                </a:effectLst>
                <a:cs typeface="+mn-cs"/>
              </a:rPr>
              <a:t>Cultural precedent for the Mosaic Law (Gen 9:4; Lev 17:11)</a:t>
            </a:r>
          </a:p>
        </p:txBody>
      </p:sp>
    </p:spTree>
    <p:extLst>
      <p:ext uri="{BB962C8B-B14F-4D97-AF65-F5344CB8AC3E}">
        <p14:creationId xmlns:p14="http://schemas.microsoft.com/office/powerpoint/2010/main" val="14449786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l Rugh | Resources | Indian Hills Community Church">
            <a:extLst>
              <a:ext uri="{FF2B5EF4-FFF2-40B4-BE49-F238E27FC236}">
                <a16:creationId xmlns:a16="http://schemas.microsoft.com/office/drawing/2014/main" id="{E6F13CB0-63A5-4013-A161-3988843B99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985838"/>
            <a:ext cx="8686800" cy="488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67834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spensationalism versus Covenantalism | Evidence Unseen">
            <a:extLst>
              <a:ext uri="{FF2B5EF4-FFF2-40B4-BE49-F238E27FC236}">
                <a16:creationId xmlns:a16="http://schemas.microsoft.com/office/drawing/2014/main" id="{7AC067C2-31BB-4C31-92F4-23AF7AA543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71450"/>
            <a:ext cx="8686800" cy="6515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950949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8500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2438400" y="228600"/>
            <a:ext cx="426720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Genesis 8</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rPr>
              <a:t> Outline</a:t>
            </a:r>
          </a:p>
        </p:txBody>
      </p:sp>
      <p:sp>
        <p:nvSpPr>
          <p:cNvPr id="148483" name="Rectangle 3"/>
          <p:cNvSpPr>
            <a:spLocks noGrp="1" noChangeArrowheads="1"/>
          </p:cNvSpPr>
          <p:nvPr>
            <p:ph type="body" idx="1"/>
          </p:nvPr>
        </p:nvSpPr>
        <p:spPr>
          <a:xfrm>
            <a:off x="1371599" y="1294514"/>
            <a:ext cx="7074297" cy="4268972"/>
          </a:xfrm>
        </p:spPr>
        <p:txBody>
          <a:bodyPr/>
          <a:lstStyle/>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Abating of the waters (8:1-5)</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Tests for dry land (8:6-14)</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Exit from the ark (8:15-19)</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Post-flood events (8:20</a:t>
            </a: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‒9:29)</a:t>
            </a:r>
            <a:endParaRPr lang="en-US" b="1" u="sng" dirty="0">
              <a:solidFill>
                <a:srgbClr val="FFFFCC"/>
              </a:solidFill>
              <a:effectLst>
                <a:outerShdw blurRad="38100" dist="38100" dir="2700000" algn="tl">
                  <a:srgbClr val="000000">
                    <a:alpha val="43137"/>
                  </a:srgbClr>
                </a:outerShdw>
              </a:effectLst>
              <a:ea typeface="+mn-ea"/>
              <a:cs typeface="+mn-cs"/>
            </a:endParaRPr>
          </a:p>
          <a:p>
            <a:pPr marL="0" lvl="1" indent="0" eaLnBrk="1" hangingPunct="1">
              <a:spcBef>
                <a:spcPts val="0"/>
              </a:spcBef>
              <a:spcAft>
                <a:spcPts val="2400"/>
              </a:spcAft>
              <a:buClr>
                <a:schemeClr val="tx2"/>
              </a:buClr>
              <a:buSzPct val="75000"/>
              <a:buNone/>
              <a:defRPr/>
            </a:pP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DA6F0368-AD09-48BE-B69B-C2E402E2CC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30334650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733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1346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ea typeface="+mn-ea"/>
                <a:cs typeface="+mn-cs"/>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5" name="Picture 4">
            <a:extLst>
              <a:ext uri="{FF2B5EF4-FFF2-40B4-BE49-F238E27FC236}">
                <a16:creationId xmlns:a16="http://schemas.microsoft.com/office/drawing/2014/main" id="{434F6A6D-2C37-405D-A1CE-CEE0CC63E8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Tree>
    <p:extLst>
      <p:ext uri="{BB962C8B-B14F-4D97-AF65-F5344CB8AC3E}">
        <p14:creationId xmlns:p14="http://schemas.microsoft.com/office/powerpoint/2010/main" val="29856365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1905000" y="228600"/>
            <a:ext cx="5334000" cy="1143000"/>
          </a:xfrm>
        </p:spPr>
        <p:txBody>
          <a:bodyPr/>
          <a:lstStyle/>
          <a:p>
            <a:pPr algn="ctr" eaLnBrk="1" hangingPunct="1"/>
            <a:r>
              <a:rPr lang="en-US" sz="3600" dirty="0">
                <a:effectLst>
                  <a:outerShdw blurRad="38100" dist="38100" dir="2700000" algn="tl">
                    <a:srgbClr val="000000">
                      <a:alpha val="43137"/>
                    </a:srgbClr>
                  </a:outerShdw>
                </a:effectLst>
              </a:rPr>
              <a:t>Noahic Covenant: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ea typeface="+mn-ea"/>
                <a:cs typeface="+mn-cs"/>
              </a:rPr>
              <a:t>(Gen 9:1-7)</a:t>
            </a:r>
          </a:p>
        </p:txBody>
      </p:sp>
      <p:pic>
        <p:nvPicPr>
          <p:cNvPr id="5" name="Picture 4">
            <a:extLst>
              <a:ext uri="{FF2B5EF4-FFF2-40B4-BE49-F238E27FC236}">
                <a16:creationId xmlns:a16="http://schemas.microsoft.com/office/drawing/2014/main" id="{C67BAC87-BD02-469A-ADAD-ED393906B1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76200"/>
            <a:ext cx="1075765" cy="914400"/>
          </a:xfrm>
          <a:prstGeom prst="rect">
            <a:avLst/>
          </a:prstGeom>
        </p:spPr>
      </p:pic>
      <p:sp>
        <p:nvSpPr>
          <p:cNvPr id="6" name="Rectangle 3">
            <a:extLst>
              <a:ext uri="{FF2B5EF4-FFF2-40B4-BE49-F238E27FC236}">
                <a16:creationId xmlns:a16="http://schemas.microsoft.com/office/drawing/2014/main" id="{2104AE33-BD90-446E-AB1A-4C50F931A9B0}"/>
              </a:ext>
            </a:extLst>
          </p:cNvPr>
          <p:cNvSpPr txBox="1">
            <a:spLocks noChangeArrowheads="1"/>
          </p:cNvSpPr>
          <p:nvPr/>
        </p:nvSpPr>
        <p:spPr bwMode="auto">
          <a:xfrm>
            <a:off x="819150" y="1790700"/>
            <a:ext cx="763905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kern="0" dirty="0">
                <a:effectLst>
                  <a:outerShdw blurRad="38100" dist="38100" dir="2700000" algn="tl">
                    <a:srgbClr val="000000">
                      <a:alpha val="43137"/>
                    </a:srgbClr>
                  </a:outerShdw>
                </a:effectLst>
                <a:cs typeface="+mn-cs"/>
              </a:rPr>
              <a:t>Re-creation theme (Gen 9:1, 2,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kern="0" dirty="0">
                <a:effectLst>
                  <a:outerShdw blurRad="38100" dist="38100" dir="2700000" algn="tl">
                    <a:srgbClr val="000000">
                      <a:alpha val="43137"/>
                    </a:srgbClr>
                  </a:outerShdw>
                </a:effectLst>
                <a:ea typeface="+mn-ea"/>
                <a:cs typeface="+mn-cs"/>
              </a:rPr>
              <a:t>Man becomes carnivorous (Gen. 1:29-30; 2:17; 9:3) </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kern="0" dirty="0">
                <a:effectLst>
                  <a:outerShdw blurRad="38100" dist="38100" dir="2700000" algn="tl">
                    <a:srgbClr val="000000">
                      <a:alpha val="43137"/>
                    </a:srgbClr>
                  </a:outerShdw>
                </a:effectLst>
                <a:cs typeface="+mn-cs"/>
              </a:rPr>
              <a:t>Cultural precedent for the Mosaic Law (Gen 9:4; Lev 17:11)</a:t>
            </a:r>
          </a:p>
        </p:txBody>
      </p:sp>
    </p:spTree>
    <p:extLst>
      <p:ext uri="{BB962C8B-B14F-4D97-AF65-F5344CB8AC3E}">
        <p14:creationId xmlns:p14="http://schemas.microsoft.com/office/powerpoint/2010/main" val="20244934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0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1947664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15951</TotalTime>
  <Words>5084</Words>
  <Application>Microsoft Office PowerPoint</Application>
  <PresentationFormat>On-screen Show (4:3)</PresentationFormat>
  <Paragraphs>445</Paragraphs>
  <Slides>98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98</vt:i4>
      </vt:variant>
    </vt:vector>
  </HeadingPairs>
  <TitlesOfParts>
    <vt:vector size="103" baseType="lpstr">
      <vt:lpstr>Calibri</vt:lpstr>
      <vt:lpstr>MarkingPen</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The Flood  (Gen 6–9)</vt:lpstr>
      <vt:lpstr>Genesis 8:20–9:29 Post Flood events</vt:lpstr>
      <vt:lpstr>Outline</vt:lpstr>
      <vt:lpstr>Outline</vt:lpstr>
      <vt:lpstr>Outline</vt:lpstr>
      <vt:lpstr>Noahic Covenant: Promise  (Gen 8:20-22)</vt:lpstr>
      <vt:lpstr>Outline</vt:lpstr>
      <vt:lpstr>Noahic Covenant: Provision  (Gen 9:1-7)</vt:lpstr>
      <vt:lpstr>Noahic Covenant: Provision  (Gen 9:1-7)</vt:lpstr>
      <vt:lpstr>PowerPoint Presentation</vt:lpstr>
      <vt:lpstr>PowerPoint Presentation</vt:lpstr>
      <vt:lpstr>PowerPoint Presentation</vt:lpstr>
      <vt:lpstr>PowerPoint Presentation</vt:lpstr>
      <vt:lpstr>PowerPoint Presentation</vt:lpstr>
      <vt:lpstr>Names &amp; Titles Demonstrating Satan’s Post-Fall, Earthly Authority  (Job 1:7; 2:2; Luke 4:5-8; Rom. 8:19-22)</vt:lpstr>
      <vt:lpstr>PowerPoint Presentation</vt:lpstr>
      <vt:lpstr>Biblical Significance of Naming</vt:lpstr>
      <vt:lpstr>Noahic Covenant: Provision  (Gen 9:1-7)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Noahic Covenant: Provision  (Gen 9:1-7)</vt:lpstr>
      <vt:lpstr>PowerPoint Presentation</vt:lpstr>
      <vt:lpstr>PowerPoint Presentation</vt:lpstr>
      <vt:lpstr>Noahic Covenant: Provision  (Gen 9:1-7)</vt:lpstr>
      <vt:lpstr>Noahic Covenant: Provision  (Gen 9:1-7)</vt:lpstr>
      <vt:lpstr>PowerPoint Presentation</vt:lpstr>
      <vt:lpstr>PowerPoint Presentation</vt:lpstr>
      <vt:lpstr>Founders’ Sources</vt:lpstr>
      <vt:lpstr>Founders’ Sources</vt:lpstr>
      <vt:lpstr>Founders’ Sources</vt:lpstr>
      <vt:lpstr>Baron Montesquieu</vt:lpstr>
      <vt:lpstr>Founders’ Sources</vt:lpstr>
      <vt:lpstr>PowerPoint Presentation</vt:lpstr>
      <vt:lpstr>Declaration of Independence</vt:lpstr>
      <vt:lpstr>Founders’ Sources</vt:lpstr>
      <vt:lpstr>John Locke</vt:lpstr>
      <vt:lpstr>John Locke</vt:lpstr>
      <vt:lpstr>John Locke</vt:lpstr>
      <vt:lpstr>Synthetic Outline</vt:lpstr>
      <vt:lpstr>Synthetic Outline</vt:lpstr>
      <vt:lpstr>PowerPoint Presentation</vt:lpstr>
      <vt:lpstr>Noahic Covenant: Provision  (Gen 9:1-7)</vt:lpstr>
      <vt:lpstr>Noahic Covenant: Provision  (Gen 9:1-7)</vt:lpstr>
      <vt:lpstr>PowerPoint Presentation</vt:lpstr>
      <vt:lpstr>PowerPoint Presentation</vt:lpstr>
      <vt:lpstr>PowerPoint Presentation</vt:lpstr>
      <vt:lpstr>Robert Charles Winthrop</vt:lpstr>
      <vt:lpstr>Noahic Covenant: Provision  (Gen 9:1-7)</vt:lpstr>
      <vt:lpstr>PowerPoint Presentation</vt:lpstr>
      <vt:lpstr>PowerPoint Presentation</vt:lpstr>
      <vt:lpstr>PowerPoint Presentation</vt:lpstr>
      <vt:lpstr>PowerPoint Presentation</vt:lpstr>
      <vt:lpstr>PowerPoint Presentation</vt:lpstr>
      <vt:lpstr>PowerPoint Presentation</vt:lpstr>
      <vt:lpstr>Declaration of Independence</vt:lpstr>
      <vt:lpstr>John Adams</vt:lpstr>
      <vt:lpstr>Declaration of Independence</vt:lpstr>
      <vt:lpstr>Speech by Attorney General Janet Reno, Newark, New Jersey, May 5, 1995. Quoted in James Bovard, “Waco Must Get a Hearing,” Wall Street Journal, May 15, 1995.</vt:lpstr>
      <vt:lpstr>Objections to Capital Punishment</vt:lpstr>
      <vt:lpstr>Objections to Capital Punishment</vt:lpstr>
      <vt:lpstr>PowerPoint Presentation</vt:lpstr>
      <vt:lpstr>PowerPoint Presentation</vt:lpstr>
      <vt:lpstr>Objections to Capital Punishment</vt:lpstr>
      <vt:lpstr>Objections to Capital Punishment</vt:lpstr>
      <vt:lpstr>PowerPoint Presentation</vt:lpstr>
      <vt:lpstr>PowerPoint Presentation</vt:lpstr>
      <vt:lpstr>Objections to Capital Punishment</vt:lpstr>
      <vt:lpstr>PowerPoint Presentation</vt:lpstr>
      <vt:lpstr>PowerPoint Presentation</vt:lpstr>
      <vt:lpstr>PowerPoint Presentation</vt:lpstr>
      <vt:lpstr>PowerPoint Presentation</vt:lpstr>
      <vt:lpstr>Objections to Capital Punishment</vt:lpstr>
      <vt:lpstr>Objections to Capital Punishment</vt:lpstr>
      <vt:lpstr>Objections to Capital Punishment</vt:lpstr>
      <vt:lpstr>Eighth Amendment</vt:lpstr>
      <vt:lpstr>Fifth Amendment</vt:lpstr>
      <vt:lpstr>Objections to Capital Punishment</vt:lpstr>
      <vt:lpstr>PowerPoint Presentation</vt:lpstr>
      <vt:lpstr>Noahic Covenant: Provision  (Gen 9:1-7)</vt:lpstr>
      <vt:lpstr>PowerPoint Presentation</vt:lpstr>
      <vt:lpstr>PowerPoint Presentation</vt:lpstr>
      <vt:lpstr>Conclusion</vt:lpstr>
      <vt:lpstr>Genesis 8‒9 Outline</vt:lpstr>
      <vt:lpstr>Outline</vt:lpstr>
      <vt:lpstr>Noahic Covenant: Provision  (Gen 9:1-7)</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035 - 9v1-7</dc:title>
  <dc:subject>Genesis 9</dc:subject>
  <dc:creator>A. Woods</dc:creator>
  <dc:description>Modified by Jim McGowan</dc:description>
  <cp:lastModifiedBy>Jim McGowan</cp:lastModifiedBy>
  <cp:revision>1654</cp:revision>
  <cp:lastPrinted>2021-05-07T18:47:45Z</cp:lastPrinted>
  <dcterms:created xsi:type="dcterms:W3CDTF">2009-03-17T12:21:13Z</dcterms:created>
  <dcterms:modified xsi:type="dcterms:W3CDTF">2021-05-09T11:56:01Z</dcterms:modified>
</cp:coreProperties>
</file>