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40"/>
  </p:notesMasterIdLst>
  <p:handoutMasterIdLst>
    <p:handoutMasterId r:id="rId41"/>
  </p:handoutMasterIdLst>
  <p:sldIdLst>
    <p:sldId id="435" r:id="rId3"/>
    <p:sldId id="6809" r:id="rId4"/>
    <p:sldId id="2064" r:id="rId5"/>
    <p:sldId id="6789" r:id="rId6"/>
    <p:sldId id="271" r:id="rId7"/>
    <p:sldId id="7043" r:id="rId8"/>
    <p:sldId id="6747" r:id="rId9"/>
    <p:sldId id="6748" r:id="rId10"/>
    <p:sldId id="6755" r:id="rId11"/>
    <p:sldId id="7089" r:id="rId12"/>
    <p:sldId id="291" r:id="rId13"/>
    <p:sldId id="7176" r:id="rId14"/>
    <p:sldId id="7177" r:id="rId15"/>
    <p:sldId id="7191" r:id="rId16"/>
    <p:sldId id="7192" r:id="rId17"/>
    <p:sldId id="7194" r:id="rId18"/>
    <p:sldId id="6768" r:id="rId19"/>
    <p:sldId id="3866" r:id="rId20"/>
    <p:sldId id="7201" r:id="rId21"/>
    <p:sldId id="7195" r:id="rId22"/>
    <p:sldId id="7193" r:id="rId23"/>
    <p:sldId id="7196" r:id="rId24"/>
    <p:sldId id="6765" r:id="rId25"/>
    <p:sldId id="6794" r:id="rId26"/>
    <p:sldId id="5580" r:id="rId27"/>
    <p:sldId id="6555" r:id="rId28"/>
    <p:sldId id="6556" r:id="rId29"/>
    <p:sldId id="5578" r:id="rId30"/>
    <p:sldId id="5579" r:id="rId31"/>
    <p:sldId id="7197" r:id="rId32"/>
    <p:sldId id="270" r:id="rId33"/>
    <p:sldId id="7200" r:id="rId34"/>
    <p:sldId id="7198" r:id="rId35"/>
    <p:sldId id="6981" r:id="rId36"/>
    <p:sldId id="7199" r:id="rId37"/>
    <p:sldId id="7202" r:id="rId38"/>
    <p:sldId id="7190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66"/>
    <a:srgbClr val="0000CC"/>
    <a:srgbClr val="000066"/>
    <a:srgbClr val="FF99FF"/>
    <a:srgbClr val="FF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5478" autoAdjust="0"/>
  </p:normalViewPr>
  <p:slideViewPr>
    <p:cSldViewPr>
      <p:cViewPr varScale="1">
        <p:scale>
          <a:sx n="91" d="100"/>
          <a:sy n="91" d="100"/>
        </p:scale>
        <p:origin x="10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90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AF9EEA1C-1F64-4EF4-9C23-5B2ECBB9B095}"/>
    <pc:docChg chg="modSld">
      <pc:chgData name="Jim McGowan" userId="e2c7446dd3aca506" providerId="LiveId" clId="{AF9EEA1C-1F64-4EF4-9C23-5B2ECBB9B095}" dt="2021-04-29T00:26:42.457" v="8" actId="20577"/>
      <pc:docMkLst>
        <pc:docMk/>
      </pc:docMkLst>
      <pc:sldChg chg="modSp mod">
        <pc:chgData name="Jim McGowan" userId="e2c7446dd3aca506" providerId="LiveId" clId="{AF9EEA1C-1F64-4EF4-9C23-5B2ECBB9B095}" dt="2021-04-29T00:26:42.457" v="8" actId="20577"/>
        <pc:sldMkLst>
          <pc:docMk/>
          <pc:sldMk cId="0" sldId="446"/>
        </pc:sldMkLst>
        <pc:spChg chg="mod">
          <ac:chgData name="Jim McGowan" userId="e2c7446dd3aca506" providerId="LiveId" clId="{AF9EEA1C-1F64-4EF4-9C23-5B2ECBB9B095}" dt="2021-04-29T00:26:42.457" v="8" actId="20577"/>
          <ac:spMkLst>
            <pc:docMk/>
            <pc:sldMk cId="0" sldId="446"/>
            <ac:spMk id="20482" creationId="{592F55D8-9CA3-4032-B2AD-26AFF97866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1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6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090" tIns="51546" rIns="103090" bIns="51546" numCol="1" anchor="b" anchorCtr="0" compatLnSpc="1">
            <a:prstTxWarp prst="textNoShape">
              <a:avLst/>
            </a:prstTxWarp>
          </a:bodyPr>
          <a:lstStyle>
            <a:lvl1pPr defTabSz="974842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33975" y="76200"/>
            <a:ext cx="3847253" cy="762000"/>
          </a:xfrm>
          <a:prstGeom prst="rect">
            <a:avLst/>
          </a:prstGeom>
        </p:spPr>
        <p:txBody>
          <a:bodyPr vert="horz" lIns="113073" tIns="56536" rIns="113073" bIns="56536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026 - James 5:1-6</a:t>
            </a:r>
          </a:p>
          <a:p>
            <a:pPr>
              <a:defRPr/>
            </a:pPr>
            <a:r>
              <a:rPr lang="en-US" sz="1500" dirty="0"/>
              <a:t>05-05-2021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810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34CF6D9-3ED1-491D-ABBF-4171F7330A3B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4"/>
            <a:ext cx="5851525" cy="377983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E4B972-4244-4A88-9730-342E1454F0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344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RIGHTEOUSNESS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7E12048-F2EC-48AA-9594-5B70DD729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413" y="1828800"/>
            <a:ext cx="679117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72B837D0-368C-4AB1-85B6-7DA0C84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4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Life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wrangling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worldliness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Essence of spiritual wisdom (4:7-12)</a:t>
            </a:r>
          </a:p>
        </p:txBody>
      </p:sp>
      <p:pic>
        <p:nvPicPr>
          <p:cNvPr id="79876" name="Picture 1">
            <a:extLst>
              <a:ext uri="{FF2B5EF4-FFF2-40B4-BE49-F238E27FC236}">
                <a16:creationId xmlns:a16="http://schemas.microsoft.com/office/drawing/2014/main" id="{6C4521FF-B95B-4FFB-AFEA-AE0E14E0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8811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72B837D0-368C-4AB1-85B6-7DA0C84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74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Life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(4:13-17)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Need to Plan while Depending Upon God (4:13-15)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 of Planning without Depending  Upon God (4:16-17)</a:t>
            </a:r>
          </a:p>
        </p:txBody>
      </p:sp>
      <p:pic>
        <p:nvPicPr>
          <p:cNvPr id="79876" name="Picture 1">
            <a:extLst>
              <a:ext uri="{FF2B5EF4-FFF2-40B4-BE49-F238E27FC236}">
                <a16:creationId xmlns:a16="http://schemas.microsoft.com/office/drawing/2014/main" id="{6C4521FF-B95B-4FFB-AFEA-AE0E14E0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85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8811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72B837D0-368C-4AB1-85B6-7DA0C84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52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 judgment coming on rich oppressors (5:1-3)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coming judgment (5:4-6)</a:t>
            </a:r>
          </a:p>
        </p:txBody>
      </p:sp>
      <p:pic>
        <p:nvPicPr>
          <p:cNvPr id="79876" name="Picture 1">
            <a:extLst>
              <a:ext uri="{FF2B5EF4-FFF2-40B4-BE49-F238E27FC236}">
                <a16:creationId xmlns:a16="http://schemas.microsoft.com/office/drawing/2014/main" id="{6C4521FF-B95B-4FFB-AFEA-AE0E14E0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3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 judgment coming on rich oppressors (5:1-3)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coming judgment (5:4-6)</a:t>
            </a:r>
          </a:p>
        </p:txBody>
      </p:sp>
      <p:pic>
        <p:nvPicPr>
          <p:cNvPr id="79876" name="Picture 1">
            <a:extLst>
              <a:ext uri="{FF2B5EF4-FFF2-40B4-BE49-F238E27FC236}">
                <a16:creationId xmlns:a16="http://schemas.microsoft.com/office/drawing/2014/main" id="{6C4521FF-B95B-4FFB-AFEA-AE0E14E0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0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4B6B20-9749-47E2-BA37-A7489816B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3048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2CB4090-338F-4E77-80EB-E997025F8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8300" y="1143000"/>
            <a:ext cx="58674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(Acts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Babylon-Mesopotamia or North-Central Turkey?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(Jas 1:2-4)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0FA25DB-1DB4-498C-8020-4A1DF2395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44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7397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3:10-15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10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According to the grace of God which was given to me, like a wise master builder I laid a foundation, and another is building on it. But each man must be careful how he builds on it.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11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For no man can lay a foundation other than the one which is laid, which is Jesus Christ.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12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Now if any man builds on the foundation with gold,…</a:t>
            </a:r>
          </a:p>
        </p:txBody>
      </p:sp>
    </p:spTree>
    <p:extLst>
      <p:ext uri="{BB962C8B-B14F-4D97-AF65-F5344CB8AC3E}">
        <p14:creationId xmlns:p14="http://schemas.microsoft.com/office/powerpoint/2010/main" val="22186752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3:10-15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…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silver, precious stones, wood, hay, straw,…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14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If any man’s work which he has built on it remains, he will receive a reward.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15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If any man’s work is burned up, he will suffer loss; but he himself will be saved, yet so as through fire.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90FC0-6D4A-4A57-88B5-53CB9406D4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595" y="3505200"/>
            <a:ext cx="15328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498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Eleven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1" y="923577"/>
            <a:ext cx="8915399" cy="5412557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James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do we know about the author?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½ Brother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was the audience?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Believing Jews in the Diaspora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if written from?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Jerusalem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the book written?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44‒47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was the book’s occasion?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 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purpose?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Achieving practical righteousness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 about?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theme?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Daily living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Practicality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the book organized?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 and Wisdom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685" y="76200"/>
            <a:ext cx="1143115" cy="1005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495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3771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 judgment coming on rich oppressors (5:1-3)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coming judgment (5:4-6)</a:t>
            </a:r>
          </a:p>
        </p:txBody>
      </p:sp>
      <p:pic>
        <p:nvPicPr>
          <p:cNvPr id="79876" name="Picture 1">
            <a:extLst>
              <a:ext uri="{FF2B5EF4-FFF2-40B4-BE49-F238E27FC236}">
                <a16:creationId xmlns:a16="http://schemas.microsoft.com/office/drawing/2014/main" id="{6C4521FF-B95B-4FFB-AFEA-AE0E14E0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530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Reasons for the Coming Judgment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Unpaid wages (5:4)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Wanton luxury (5:5)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Condemnation of the innocent (5:6)</a:t>
            </a:r>
          </a:p>
        </p:txBody>
      </p:sp>
      <p:pic>
        <p:nvPicPr>
          <p:cNvPr id="79876" name="Picture 1">
            <a:extLst>
              <a:ext uri="{FF2B5EF4-FFF2-40B4-BE49-F238E27FC236}">
                <a16:creationId xmlns:a16="http://schemas.microsoft.com/office/drawing/2014/main" id="{6C4521FF-B95B-4FFB-AFEA-AE0E14E0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333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Reasons for the Coming Judgment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Unpaid wages (5:4)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Wanton luxury (5:5)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Condemnation of the innocent (5:6)</a:t>
            </a:r>
          </a:p>
        </p:txBody>
      </p:sp>
      <p:pic>
        <p:nvPicPr>
          <p:cNvPr id="79876" name="Picture 1">
            <a:extLst>
              <a:ext uri="{FF2B5EF4-FFF2-40B4-BE49-F238E27FC236}">
                <a16:creationId xmlns:a16="http://schemas.microsoft.com/office/drawing/2014/main" id="{6C4521FF-B95B-4FFB-AFEA-AE0E14E0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91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4B6B20-9749-47E2-BA37-A7489816B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3048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2CB4090-338F-4E77-80EB-E997025F8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143000"/>
            <a:ext cx="61722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(Acts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Babylon-Mesopotamia or North-Central Turkey?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(Jas 1:2-4)</a:t>
            </a:r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5AF90EE1-F243-42E0-B498-4695ACC4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04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CF153-62BE-4F20-9EB5-A40BD12A1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1B97D78-C3F5-46F9-A2E7-F4BC644E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2971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BE75C-1E98-4076-8D8D-B066B29A35DC}"/>
              </a:ext>
            </a:extLst>
          </p:cNvPr>
          <p:cNvSpPr txBox="1"/>
          <p:nvPr/>
        </p:nvSpPr>
        <p:spPr>
          <a:xfrm>
            <a:off x="0" y="0"/>
            <a:ext cx="91440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James 1:1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effectLst/>
                <a:latin typeface="Calibri" panose="020F0502020204030204" pitchFamily="34" charset="0"/>
              </a:rPr>
              <a:t>James, a bond-servant of God and of the Lord Jesus Christ, 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To</a:t>
            </a:r>
            <a:r>
              <a:rPr lang="en-US" sz="3600" dirty="0">
                <a:effectLst/>
                <a:latin typeface="Calibri" panose="020F0502020204030204" pitchFamily="34" charset="0"/>
              </a:rPr>
              <a:t>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twelve tribes</a:t>
            </a:r>
            <a:r>
              <a:rPr lang="en-US" sz="3600" dirty="0">
                <a:effectLst/>
                <a:latin typeface="Calibri" panose="020F0502020204030204" pitchFamily="34" charset="0"/>
              </a:rPr>
              <a:t> who are dispersed abroad: Greetings. </a:t>
            </a:r>
          </a:p>
        </p:txBody>
      </p:sp>
    </p:spTree>
    <p:extLst>
      <p:ext uri="{BB962C8B-B14F-4D97-AF65-F5344CB8AC3E}">
        <p14:creationId xmlns:p14="http://schemas.microsoft.com/office/powerpoint/2010/main" val="222694343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ECE6C0-0C29-4271-B54C-0AB1258038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" y="0"/>
            <a:ext cx="9144000" cy="47397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Matthew 24:15-16, 20</a:t>
            </a:r>
          </a:p>
          <a:p>
            <a:pPr algn="just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3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Therefore when you see the </a:t>
            </a:r>
            <a:r>
              <a:rPr lang="en-US" sz="3600" cap="small" dirty="0">
                <a:latin typeface="Calibri" panose="020F0502020204030204" pitchFamily="34" charset="0"/>
                <a:cs typeface="Calibri" panose="020F0502020204030204" pitchFamily="34" charset="0"/>
              </a:rPr>
              <a:t>abomination of desolation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which was spoken of through Daniel the prophet, standing in the holy place (let the reader understand) 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then those who are in Judea must flee to the mountains…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3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But pray that your flight will not be in the winter, or on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Sabbath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1184623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ADAE8-A9B1-4DCE-9645-4D182CA412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4724400"/>
          </a:xfrm>
        </p:spPr>
        <p:txBody>
          <a:bodyPr/>
          <a:lstStyle/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Exodus 20:8-11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8 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“Remember the sabbath day, to keep it holy. 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9 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Six days you shall labor and do all your work, 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10 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but the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seventh day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is a sabbath of the </a:t>
            </a:r>
            <a:r>
              <a:rPr lang="en-US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your God; 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in it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you shall not do any work, you or your son or your daughter, your male or your female servant or your cattle or your sojourner who stays with you. 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11 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For in six days the </a:t>
            </a:r>
            <a:r>
              <a:rPr lang="en-US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made the heavens and the earth, the sea and all that is in them, and rested on the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seventh day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; therefore the </a:t>
            </a:r>
            <a:r>
              <a:rPr lang="en-US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blessed the sabbath day and made it holy.”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586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1F7DE-2F88-490D-B190-3E2ADCBA82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Exodus 31:15-17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‘For six days work may be done, but on the seventh day there is a sabbath of complete rest, holy to the </a:t>
            </a:r>
            <a:r>
              <a:rPr lang="en-US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whoever does any work on the sabbath day shall surely be put to death.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‘So the sons of Israel shall observe the sabbath, to celebrate the sabbath throughout their generations as a perpetual covenant.’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“It is a sign between Me and the sons of Israel forever; for in six days the </a:t>
            </a:r>
            <a:r>
              <a:rPr lang="en-US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made heaven and earth, but on the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seventh day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ceased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labor,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was refreshed.” </a:t>
            </a:r>
          </a:p>
        </p:txBody>
      </p:sp>
    </p:spTree>
    <p:extLst>
      <p:ext uri="{BB962C8B-B14F-4D97-AF65-F5344CB8AC3E}">
        <p14:creationId xmlns:p14="http://schemas.microsoft.com/office/powerpoint/2010/main" val="2714578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95034-EE27-49AA-AB8F-8204BDE311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" y="0"/>
            <a:ext cx="9144000" cy="28315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Acts 20:7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 the first day of the week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when we were gathered together to break bread, Paul began talking to them, intending to leave the next day, and he prolonged his message until midnight.”</a:t>
            </a:r>
          </a:p>
        </p:txBody>
      </p:sp>
      <p:pic>
        <p:nvPicPr>
          <p:cNvPr id="1026" name="Picture 2" descr="First Day Of The Week &quot; Sunday&quot; - The Final Calling Ministry.com">
            <a:extLst>
              <a:ext uri="{FF2B5EF4-FFF2-40B4-BE49-F238E27FC236}">
                <a16:creationId xmlns:a16="http://schemas.microsoft.com/office/drawing/2014/main" id="{17EA5AD0-9BC8-4C28-A824-03ABF7BB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75" y="3076575"/>
            <a:ext cx="23812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631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6D966-33D4-49C3-9366-14E5845111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" y="0"/>
            <a:ext cx="9144000" cy="3323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Corinthians 16:2</a:t>
            </a:r>
          </a:p>
          <a:p>
            <a:pPr algn="just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1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Now concerning the collection for the saints, as I directed the </a:t>
            </a:r>
            <a:r>
              <a:rPr lang="en-US" sz="31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churches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of Galatia, so do you also. </a:t>
            </a:r>
            <a:r>
              <a:rPr lang="en-US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1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 the first day of every week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each one of you is to put aside and save, as he may prosper, so that no collections be made when I come.”</a:t>
            </a:r>
          </a:p>
        </p:txBody>
      </p:sp>
      <p:pic>
        <p:nvPicPr>
          <p:cNvPr id="2050" name="Picture 2" descr="First Day Of The Week &quot; Sunday&quot; - The Final Calling Ministry.com">
            <a:extLst>
              <a:ext uri="{FF2B5EF4-FFF2-40B4-BE49-F238E27FC236}">
                <a16:creationId xmlns:a16="http://schemas.microsoft.com/office/drawing/2014/main" id="{01D9937F-6FB8-48F2-8675-E5D7C096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75" y="3076575"/>
            <a:ext cx="23812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703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24050" y="1600200"/>
            <a:ext cx="52959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(James 3:13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‒5:20)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57855C1-DB9F-4C5F-96D2-EA6C30E50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3733800"/>
            <a:ext cx="355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740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Reasons for the Coming Judgment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Unpaid wages (5:4)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Wanton luxury (5:5)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Condemnation of the innocent (5:6)</a:t>
            </a:r>
          </a:p>
        </p:txBody>
      </p:sp>
      <p:pic>
        <p:nvPicPr>
          <p:cNvPr id="79876" name="Picture 1">
            <a:extLst>
              <a:ext uri="{FF2B5EF4-FFF2-40B4-BE49-F238E27FC236}">
                <a16:creationId xmlns:a16="http://schemas.microsoft.com/office/drawing/2014/main" id="{6C4521FF-B95B-4FFB-AFEA-AE0E14E0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489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DB269CC-B0A3-40A2-92B5-A72FDCFF84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180011"/>
              </p:ext>
            </p:extLst>
          </p:nvPr>
        </p:nvGraphicFramePr>
        <p:xfrm>
          <a:off x="114300" y="350838"/>
          <a:ext cx="8915400" cy="55165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34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UNIQUE CHARACTERISTICS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Sermon on Mt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Concise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High quality GK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Illustrations from nature &amp; daily living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Proverbs &amp; Amos of the NT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Undeveloped Christology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Imperatives (54)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Practical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Oldest book in NT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Many literary devices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Difficult to outline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DB269CC-B0A3-40A2-92B5-A72FDCFF84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618209"/>
              </p:ext>
            </p:extLst>
          </p:nvPr>
        </p:nvGraphicFramePr>
        <p:xfrm>
          <a:off x="114300" y="350838"/>
          <a:ext cx="8915400" cy="55165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34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UNIQUE CHARACTERISTICS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Sermon on Mt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Concise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High quality GK</a:t>
                      </a:r>
                    </a:p>
                  </a:txBody>
                  <a:tcPr marT="45714" marB="45714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Illustrations from nature &amp; daily living</a:t>
                      </a:r>
                    </a:p>
                  </a:txBody>
                  <a:tcPr marT="45714" marB="45714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Proverbs &amp; Amos of the NT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Undeveloped Christology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Imperatives (54)</a:t>
                      </a:r>
                    </a:p>
                  </a:txBody>
                  <a:tcPr marT="45714" marB="45714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Practical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Oldest book in NT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Many literary devices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Difficult to outline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512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Reasons for the Coming Judgment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Unpaid wages (5:4)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Wanton luxury (5:5)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Condemnation of the innocent (5:6)</a:t>
            </a:r>
          </a:p>
        </p:txBody>
      </p:sp>
      <p:pic>
        <p:nvPicPr>
          <p:cNvPr id="79876" name="Picture 1">
            <a:extLst>
              <a:ext uri="{FF2B5EF4-FFF2-40B4-BE49-F238E27FC236}">
                <a16:creationId xmlns:a16="http://schemas.microsoft.com/office/drawing/2014/main" id="{6C4521FF-B95B-4FFB-AFEA-AE0E14E0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585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97330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 judgment coming on rich oppressors (5:1-3)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coming judgment (5:4-6)</a:t>
            </a:r>
          </a:p>
        </p:txBody>
      </p:sp>
      <p:pic>
        <p:nvPicPr>
          <p:cNvPr id="79876" name="Picture 1">
            <a:extLst>
              <a:ext uri="{FF2B5EF4-FFF2-40B4-BE49-F238E27FC236}">
                <a16:creationId xmlns:a16="http://schemas.microsoft.com/office/drawing/2014/main" id="{6C4521FF-B95B-4FFB-AFEA-AE0E14E0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2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Reasons for the Coming Judgment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Unpaid wages (5:4)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Wanton luxury (5:5)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Condemnation of the innocent (5:6)</a:t>
            </a:r>
          </a:p>
        </p:txBody>
      </p:sp>
      <p:pic>
        <p:nvPicPr>
          <p:cNvPr id="79876" name="Picture 1">
            <a:extLst>
              <a:ext uri="{FF2B5EF4-FFF2-40B4-BE49-F238E27FC236}">
                <a16:creationId xmlns:a16="http://schemas.microsoft.com/office/drawing/2014/main" id="{6C4521FF-B95B-4FFB-AFEA-AE0E14E0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90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8811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72B837D0-368C-4AB1-85B6-7DA0C84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24050" y="1600200"/>
            <a:ext cx="52959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(James 3:13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‒5:20)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12FE2FD-950C-4A31-9A34-DCE80C93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3733800"/>
            <a:ext cx="355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0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24050" y="1600200"/>
            <a:ext cx="52959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(James 3:13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‒5:20)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57855C1-DB9F-4C5F-96D2-EA6C30E50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3733800"/>
            <a:ext cx="355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7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8811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72B837D0-368C-4AB1-85B6-7DA0C84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9F9A138-F89E-419C-B558-79548E5C3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75EF4DA-6FCB-488A-A6B2-12A254F34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4756" name="Picture 2">
            <a:extLst>
              <a:ext uri="{FF2B5EF4-FFF2-40B4-BE49-F238E27FC236}">
                <a16:creationId xmlns:a16="http://schemas.microsoft.com/office/drawing/2014/main" id="{796BAF74-4E31-46DE-BBF0-1E80CCD5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17D5717-56C9-4A7E-994A-4261BA975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A1016DD-B458-4B97-8982-29F49C71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34390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is demonstrated by her actions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or earthly wisdom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wisdom (3:17-18)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D17233F-0C44-4453-985C-8ACE9D11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4038600"/>
            <a:ext cx="355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4802</TotalTime>
  <Words>1446</Words>
  <Application>Microsoft Office PowerPoint</Application>
  <PresentationFormat>On-screen Show (4:3)</PresentationFormat>
  <Paragraphs>182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system-ui</vt:lpstr>
      <vt:lpstr>Times New Roman</vt:lpstr>
      <vt:lpstr>Wingdings</vt:lpstr>
      <vt:lpstr>Azure</vt:lpstr>
      <vt:lpstr>1_Azure</vt:lpstr>
      <vt:lpstr>PowerPoint Presentation</vt:lpstr>
      <vt:lpstr>Answering Eleven Questions</vt:lpstr>
      <vt:lpstr>JAMES STRUCTURE</vt:lpstr>
      <vt:lpstr>JAMES STRUCTURE</vt:lpstr>
      <vt:lpstr>JAMES STRUCTURE</vt:lpstr>
      <vt:lpstr>JAMES STRUCTURE</vt:lpstr>
      <vt:lpstr>Structure</vt:lpstr>
      <vt:lpstr>Structure</vt:lpstr>
      <vt:lpstr>Wisdom  (3:13-18)</vt:lpstr>
      <vt:lpstr>Structure</vt:lpstr>
      <vt:lpstr>Spiritual Life (4:1-12)</vt:lpstr>
      <vt:lpstr>Structure</vt:lpstr>
      <vt:lpstr>Commercial Life (4:13-17)</vt:lpstr>
      <vt:lpstr>Structure</vt:lpstr>
      <vt:lpstr>Use of Wealth (5:1-6)</vt:lpstr>
      <vt:lpstr>Use of Wealth (5:1-6)</vt:lpstr>
      <vt:lpstr>Audience</vt:lpstr>
      <vt:lpstr>PowerPoint Presentation</vt:lpstr>
      <vt:lpstr>PowerPoint Presentation</vt:lpstr>
      <vt:lpstr>Use of Wealth (5:1-6)</vt:lpstr>
      <vt:lpstr>II. Reasons for the Coming Judgment (5:4-6)</vt:lpstr>
      <vt:lpstr>II. Reasons for the Coming Judgment (5:4-6)</vt:lpstr>
      <vt:lpstr>Audience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Reasons for the Coming Judgment (5:4-6)</vt:lpstr>
      <vt:lpstr>PowerPoint Presentation</vt:lpstr>
      <vt:lpstr>PowerPoint Presentation</vt:lpstr>
      <vt:lpstr>II. Reasons for the Coming Judgment (5:4-6)</vt:lpstr>
      <vt:lpstr>CONCLUSION</vt:lpstr>
      <vt:lpstr>Use of Wealth (5:1-6)</vt:lpstr>
      <vt:lpstr>II. Reasons for the Coming Judgment (5:4-6)</vt:lpstr>
      <vt:lpstr>Structure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026 - James 5v1-6</dc:title>
  <dc:subject>James</dc:subject>
  <dc:creator>A. Woods</dc:creator>
  <cp:lastModifiedBy>James McGowan</cp:lastModifiedBy>
  <cp:revision>530</cp:revision>
  <cp:lastPrinted>2021-05-04T17:14:38Z</cp:lastPrinted>
  <dcterms:created xsi:type="dcterms:W3CDTF">2009-02-05T03:17:51Z</dcterms:created>
  <dcterms:modified xsi:type="dcterms:W3CDTF">2021-05-05T18:21:33Z</dcterms:modified>
</cp:coreProperties>
</file>