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handoutMasterIdLst>
    <p:handoutMasterId r:id="rId72"/>
  </p:handoutMasterIdLst>
  <p:sldIdLst>
    <p:sldId id="4643" r:id="rId2"/>
    <p:sldId id="6678" r:id="rId3"/>
    <p:sldId id="6700" r:id="rId4"/>
    <p:sldId id="4644" r:id="rId5"/>
    <p:sldId id="6701" r:id="rId6"/>
    <p:sldId id="4647" r:id="rId7"/>
    <p:sldId id="6703" r:id="rId8"/>
    <p:sldId id="4665" r:id="rId9"/>
    <p:sldId id="6704" r:id="rId10"/>
    <p:sldId id="6683" r:id="rId11"/>
    <p:sldId id="4646" r:id="rId12"/>
    <p:sldId id="6987" r:id="rId13"/>
    <p:sldId id="6988" r:id="rId14"/>
    <p:sldId id="6989" r:id="rId15"/>
    <p:sldId id="7002" r:id="rId16"/>
    <p:sldId id="7004" r:id="rId17"/>
    <p:sldId id="6906" r:id="rId18"/>
    <p:sldId id="7015" r:id="rId19"/>
    <p:sldId id="7050" r:id="rId20"/>
    <p:sldId id="481" r:id="rId21"/>
    <p:sldId id="6453" r:id="rId22"/>
    <p:sldId id="679" r:id="rId23"/>
    <p:sldId id="5564" r:id="rId24"/>
    <p:sldId id="7001" r:id="rId25"/>
    <p:sldId id="7044" r:id="rId26"/>
    <p:sldId id="7066" r:id="rId27"/>
    <p:sldId id="7051" r:id="rId28"/>
    <p:sldId id="7046" r:id="rId29"/>
    <p:sldId id="7047" r:id="rId30"/>
    <p:sldId id="7054" r:id="rId31"/>
    <p:sldId id="2807" r:id="rId32"/>
    <p:sldId id="7045" r:id="rId33"/>
    <p:sldId id="7048" r:id="rId34"/>
    <p:sldId id="7049" r:id="rId35"/>
    <p:sldId id="7052" r:id="rId36"/>
    <p:sldId id="7032" r:id="rId37"/>
    <p:sldId id="6980" r:id="rId38"/>
    <p:sldId id="7017" r:id="rId39"/>
    <p:sldId id="7018" r:id="rId40"/>
    <p:sldId id="7064" r:id="rId41"/>
    <p:sldId id="7033" r:id="rId42"/>
    <p:sldId id="3057" r:id="rId43"/>
    <p:sldId id="7034" r:id="rId44"/>
    <p:sldId id="6407" r:id="rId45"/>
    <p:sldId id="6982" r:id="rId46"/>
    <p:sldId id="6979" r:id="rId47"/>
    <p:sldId id="4907" r:id="rId48"/>
    <p:sldId id="7053" r:id="rId49"/>
    <p:sldId id="5545" r:id="rId50"/>
    <p:sldId id="7065" r:id="rId51"/>
    <p:sldId id="6291" r:id="rId52"/>
    <p:sldId id="6402" r:id="rId53"/>
    <p:sldId id="7055" r:id="rId54"/>
    <p:sldId id="5547" r:id="rId55"/>
    <p:sldId id="5548" r:id="rId56"/>
    <p:sldId id="2674" r:id="rId57"/>
    <p:sldId id="6983" r:id="rId58"/>
    <p:sldId id="4847" r:id="rId59"/>
    <p:sldId id="7058" r:id="rId60"/>
    <p:sldId id="3679" r:id="rId61"/>
    <p:sldId id="3669" r:id="rId62"/>
    <p:sldId id="5611" r:id="rId63"/>
    <p:sldId id="284" r:id="rId64"/>
    <p:sldId id="7028" r:id="rId65"/>
    <p:sldId id="7062" r:id="rId66"/>
    <p:sldId id="7063" r:id="rId67"/>
    <p:sldId id="6650" r:id="rId68"/>
    <p:sldId id="3148" r:id="rId69"/>
    <p:sldId id="6910" r:id="rId7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F99"/>
    <a:srgbClr val="000099"/>
    <a:srgbClr val="FF99FF"/>
    <a:srgbClr val="FFFF99"/>
    <a:srgbClr val="0000CC"/>
    <a:srgbClr val="00CC00"/>
    <a:srgbClr val="663300"/>
    <a:srgbClr val="A6A6A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6E6AD8-39B3-4E34-9A35-314BA0619429}" v="1" dt="2021-04-25T15:45:36.415"/>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1" autoAdjust="0"/>
    <p:restoredTop sz="96318" autoAdjust="0"/>
  </p:normalViewPr>
  <p:slideViewPr>
    <p:cSldViewPr>
      <p:cViewPr varScale="1">
        <p:scale>
          <a:sx n="111" d="100"/>
          <a:sy n="111" d="100"/>
        </p:scale>
        <p:origin x="768"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3163"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a:t>
            </a:r>
          </a:p>
          <a:p>
            <a:pPr algn="ctr">
              <a:defRPr/>
            </a:pPr>
            <a:r>
              <a:rPr lang="en-US" sz="1300" dirty="0">
                <a:latin typeface="Calibri" panose="020F0502020204030204" pitchFamily="34" charset="0"/>
                <a:cs typeface="Calibri" panose="020F0502020204030204" pitchFamily="34" charset="0"/>
              </a:rPr>
              <a:t>THE RAPTURE 047 – Pre-Wrath – Part 6</a:t>
            </a:r>
          </a:p>
          <a:p>
            <a:pPr algn="ctr">
              <a:defRPr/>
            </a:pPr>
            <a:r>
              <a:rPr lang="en-US" sz="1300" dirty="0">
                <a:latin typeface="Calibri" panose="020F0502020204030204" pitchFamily="34" charset="0"/>
                <a:cs typeface="Calibri" panose="020F0502020204030204" pitchFamily="34" charset="0"/>
              </a:rPr>
              <a:t>05-02-2021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9/06/2017</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31</a:t>
            </a:fld>
            <a:endParaRPr lang="en-US" dirty="0"/>
          </a:p>
        </p:txBody>
      </p:sp>
    </p:spTree>
    <p:extLst>
      <p:ext uri="{BB962C8B-B14F-4D97-AF65-F5344CB8AC3E}">
        <p14:creationId xmlns:p14="http://schemas.microsoft.com/office/powerpoint/2010/main" val="463001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9/06/2017</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32</a:t>
            </a:fld>
            <a:endParaRPr lang="en-US" dirty="0"/>
          </a:p>
        </p:txBody>
      </p:sp>
    </p:spTree>
    <p:extLst>
      <p:ext uri="{BB962C8B-B14F-4D97-AF65-F5344CB8AC3E}">
        <p14:creationId xmlns:p14="http://schemas.microsoft.com/office/powerpoint/2010/main" val="140511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5/1/2021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5/1/2021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dirty="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85478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13476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5" r:id="rId11"/>
    <p:sldLayoutId id="2147492668" r:id="rId12"/>
    <p:sldLayoutId id="2147492669" r:id="rId13"/>
    <p:sldLayoutId id="2147492671"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00.emf"/><Relationship Id="rId7" Type="http://schemas.openxmlformats.org/officeDocument/2006/relationships/image" Target="../media/image620.emf"/><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610.emf"/><Relationship Id="rId4" Type="http://schemas.openxmlformats.org/officeDocument/2006/relationships/customXml" Target="../ink/ink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47</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823" y="228600"/>
            <a:ext cx="8188355" cy="6400800"/>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04850" y="1371599"/>
            <a:ext cx="7734300" cy="2819401"/>
          </a:xfrm>
        </p:spPr>
        <p:txBody>
          <a:bodyPr/>
          <a:lstStyle/>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Description of the view</a:t>
            </a:r>
          </a:p>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Six problems with the view considering prior Pre-Tribulational Arguments</a:t>
            </a:r>
          </a:p>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Four additional problems with the view</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Pre-Wrath Rapturism</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098" name="Picture 2" descr="The Pre Wrath Rapture - YouTube">
            <a:extLst>
              <a:ext uri="{FF2B5EF4-FFF2-40B4-BE49-F238E27FC236}">
                <a16:creationId xmlns:a16="http://schemas.microsoft.com/office/drawing/2014/main" id="{BDECEFE7-6C29-46D7-B256-965D2D6485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6400" y="4800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10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04850" y="1371599"/>
            <a:ext cx="7734300" cy="2819401"/>
          </a:xfrm>
        </p:spPr>
        <p:txBody>
          <a:bodyPr/>
          <a:lstStyle/>
          <a:p>
            <a:pPr marL="574675" indent="-574675" algn="just" eaLnBrk="1" hangingPunct="1">
              <a:spcBef>
                <a:spcPts val="0"/>
              </a:spcBef>
              <a:spcAft>
                <a:spcPts val="36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Description of the view</a:t>
            </a:r>
          </a:p>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Six problems with the view considering prior Pre-Tribulational Arguments</a:t>
            </a:r>
          </a:p>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Four additional problems with the view</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Pre-Wrath Rapturism</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098" name="Picture 2" descr="The Pre Wrath Rapture - YouTube">
            <a:extLst>
              <a:ext uri="{FF2B5EF4-FFF2-40B4-BE49-F238E27FC236}">
                <a16:creationId xmlns:a16="http://schemas.microsoft.com/office/drawing/2014/main" id="{BDECEFE7-6C29-46D7-B256-965D2D6485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6400" y="4800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56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44408F-C33D-45B1-81DD-A0CC53FFC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5" y="1066800"/>
            <a:ext cx="770021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87EE9D22-2A61-4863-A7EF-ECCDFDEDEA60}"/>
              </a:ext>
            </a:extLst>
          </p:cNvPr>
          <p:cNvSpPr txBox="1"/>
          <p:nvPr/>
        </p:nvSpPr>
        <p:spPr>
          <a:xfrm>
            <a:off x="0" y="228600"/>
            <a:ext cx="9144000" cy="707886"/>
          </a:xfrm>
          <a:prstGeom prst="rect">
            <a:avLst/>
          </a:prstGeom>
          <a:noFill/>
        </p:spPr>
        <p:txBody>
          <a:bodyPr wrap="square" rtlCol="0">
            <a:spAutoFit/>
          </a:bodyPr>
          <a:lstStyle/>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Marvin J. Rosenthal,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The Pre-Wrath Rapture of the Church: A New Understanding of the Tribulation, and the Second Coming</a:t>
            </a:r>
            <a:r>
              <a:rPr lang="en-US" sz="2000" dirty="0">
                <a:effectLst/>
                <a:latin typeface="Calibri" panose="020F0502020204030204" pitchFamily="34" charset="0"/>
                <a:ea typeface="Calibri" panose="020F0502020204030204" pitchFamily="34" charset="0"/>
                <a:cs typeface="Times New Roman" panose="02020603050405020304" pitchFamily="18" charset="0"/>
              </a:rPr>
              <a:t> (Nashville, TN: Thomas Nelson, 1990), 112.</a:t>
            </a:r>
            <a:endParaRPr lang="en-US" sz="2000" dirty="0"/>
          </a:p>
        </p:txBody>
      </p:sp>
    </p:spTree>
    <p:extLst>
      <p:ext uri="{BB962C8B-B14F-4D97-AF65-F5344CB8AC3E}">
        <p14:creationId xmlns:p14="http://schemas.microsoft.com/office/powerpoint/2010/main" val="107087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04850" y="1371599"/>
            <a:ext cx="7734300" cy="2819401"/>
          </a:xfrm>
        </p:spPr>
        <p:txBody>
          <a:bodyPr/>
          <a:lstStyle/>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Description of the view</a:t>
            </a:r>
          </a:p>
          <a:p>
            <a:pPr marL="574675" indent="-574675" algn="just" eaLnBrk="1" hangingPunct="1">
              <a:spcBef>
                <a:spcPts val="0"/>
              </a:spcBef>
              <a:spcAft>
                <a:spcPts val="36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Six problems with the view considering prior Pre-Tribulational Arguments</a:t>
            </a:r>
          </a:p>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Four additional problems with the view</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Pre-Wrath Rapturism</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098" name="Picture 2" descr="The Pre Wrath Rapture - YouTube">
            <a:extLst>
              <a:ext uri="{FF2B5EF4-FFF2-40B4-BE49-F238E27FC236}">
                <a16:creationId xmlns:a16="http://schemas.microsoft.com/office/drawing/2014/main" id="{BDECEFE7-6C29-46D7-B256-965D2D6485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6400" y="4800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12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8600" y="1149927"/>
            <a:ext cx="8686800" cy="5479474"/>
          </a:xfrm>
        </p:spPr>
        <p:txBody>
          <a:bodyPr/>
          <a:lstStyle/>
          <a:p>
            <a:pPr marL="514350" indent="-514350" algn="just" eaLnBrk="1" hangingPunct="1">
              <a:spcBef>
                <a:spcPts val="0"/>
              </a:spcBef>
              <a:spcAft>
                <a:spcPts val="18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Places the Church in Daniel’s 70</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Week</a:t>
            </a:r>
          </a:p>
          <a:p>
            <a:pPr marL="514350" indent="-514350" algn="just" eaLnBrk="1" hangingPunct="1">
              <a:spcBef>
                <a:spcPts val="0"/>
              </a:spcBef>
              <a:spcAft>
                <a:spcPts val="18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Fails to acknowledge the missing Church (Rev. 4‒22)</a:t>
            </a:r>
          </a:p>
          <a:p>
            <a:pPr marL="514350" indent="-514350" algn="just" eaLnBrk="1" hangingPunct="1">
              <a:spcBef>
                <a:spcPts val="0"/>
              </a:spcBef>
              <a:spcAft>
                <a:spcPts val="18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Confines God’s wrath to only a portion of the Tribulation's second half</a:t>
            </a:r>
          </a:p>
          <a:p>
            <a:pPr marL="514350" indent="-514350" algn="just" eaLnBrk="1" hangingPunct="1">
              <a:spcBef>
                <a:spcPts val="0"/>
              </a:spcBef>
              <a:spcAft>
                <a:spcPts val="18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Denies the Rapture’s imminency</a:t>
            </a:r>
          </a:p>
          <a:p>
            <a:pPr marL="514350" indent="-514350" algn="just" eaLnBrk="1" hangingPunct="1">
              <a:spcBef>
                <a:spcPts val="0"/>
              </a:spcBef>
              <a:spcAft>
                <a:spcPts val="18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Fails to consistently explain how the rapture is a comfort to the believer (John 14:1; 1 Thess. 4:18; Titus 2:13)</a:t>
            </a:r>
          </a:p>
          <a:p>
            <a:pPr marL="514350" indent="-514350" algn="just" eaLnBrk="1" hangingPunct="1">
              <a:spcBef>
                <a:spcPts val="0"/>
              </a:spcBef>
              <a:spcAft>
                <a:spcPts val="18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Misinterprets the restrainer (2 Thess. 2:6-7) as Michael the Archangel rather than the Holy Spirit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21328"/>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II. Pre-Wrath Rapture Theory Problems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507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04850" y="1371599"/>
            <a:ext cx="7734300" cy="2819401"/>
          </a:xfrm>
        </p:spPr>
        <p:txBody>
          <a:bodyPr/>
          <a:lstStyle/>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Description of the view</a:t>
            </a:r>
          </a:p>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Six problems with the view considering prior Pre-Tribulational Arguments</a:t>
            </a:r>
          </a:p>
          <a:p>
            <a:pPr marL="574675" indent="-574675" algn="just" eaLnBrk="1" hangingPunct="1">
              <a:spcBef>
                <a:spcPts val="0"/>
              </a:spcBef>
              <a:spcAft>
                <a:spcPts val="36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Four additional problems with the view</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Pre-Wrath Rapturism</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098" name="Picture 2" descr="The Pre Wrath Rapture - YouTube">
            <a:extLst>
              <a:ext uri="{FF2B5EF4-FFF2-40B4-BE49-F238E27FC236}">
                <a16:creationId xmlns:a16="http://schemas.microsoft.com/office/drawing/2014/main" id="{BDECEFE7-6C29-46D7-B256-965D2D6485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6400" y="4800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57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85800" y="1600200"/>
            <a:ext cx="7772400" cy="2971800"/>
          </a:xfrm>
        </p:spPr>
        <p:txBody>
          <a:bodyPr/>
          <a:lstStyle/>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It imposes an artificial construct on Daniel’s 70th Week</a:t>
            </a:r>
          </a:p>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Great Tribulation (unequaled distress) before God’s wrath?</a:t>
            </a:r>
          </a:p>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It places the Rapture in Revelation 7:9-17</a:t>
            </a:r>
          </a:p>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It places the Rapture in Matthew 24:31, 40-41</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1701800" y="228600"/>
            <a:ext cx="5740400" cy="1142999"/>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III. Additional Problems with Pre-Wrath Rapturism</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2" descr="The Pre Wrath Rapture - YouTube">
            <a:extLst>
              <a:ext uri="{FF2B5EF4-FFF2-40B4-BE49-F238E27FC236}">
                <a16:creationId xmlns:a16="http://schemas.microsoft.com/office/drawing/2014/main" id="{54930B1A-0D5F-479F-8110-DAEE4BD4EC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1" y="5243512"/>
            <a:ext cx="24383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121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85800" y="1600200"/>
            <a:ext cx="7772400" cy="2971800"/>
          </a:xfrm>
        </p:spPr>
        <p:txBody>
          <a:bodyPr/>
          <a:lstStyle/>
          <a:p>
            <a:pPr marL="574675" indent="-574675" algn="just" eaLnBrk="1" hangingPunct="1">
              <a:spcBef>
                <a:spcPts val="0"/>
              </a:spcBef>
              <a:spcAft>
                <a:spcPts val="2400"/>
              </a:spcAft>
              <a:buClr>
                <a:srgbClr val="FF99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It imposes an artificial construct on Daniel’s 70th Week</a:t>
            </a:r>
          </a:p>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Great Tribulation (unequaled distress) before God’s wrath?</a:t>
            </a:r>
          </a:p>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It places the Rapture in Revelation 7:9-17</a:t>
            </a:r>
          </a:p>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It places the Rapture in Matthew 24:31, 40-41</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1701800" y="228600"/>
            <a:ext cx="5740400" cy="1142999"/>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III. Additional Problems with Pre-Wrath Rapturism</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2" descr="The Pre Wrath Rapture - YouTube">
            <a:extLst>
              <a:ext uri="{FF2B5EF4-FFF2-40B4-BE49-F238E27FC236}">
                <a16:creationId xmlns:a16="http://schemas.microsoft.com/office/drawing/2014/main" id="{FBE2B196-F14A-418D-A89D-8D390B6FD8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1" y="5243512"/>
            <a:ext cx="24383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43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7338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49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9FA598-C9AF-4C75-AD24-D76E2F01A7E5}"/>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9:27</a:t>
            </a:r>
          </a:p>
          <a:p>
            <a:pPr algn="just">
              <a:spcAft>
                <a:spcPts val="10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make a firm covenant with the many for one week, but in the middle of the week he will put a stop to sacrifice and grain offering; and on the wing of abominations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2077871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59"/>
            <a:ext cx="8961120" cy="5440683"/>
          </a:xfrm>
          <a:prstGeom prst="rect">
            <a:avLst/>
          </a:prstGeom>
          <a:ln w="28575">
            <a:solidFill>
              <a:srgbClr val="FFFFCC"/>
            </a:solidFill>
          </a:ln>
        </p:spPr>
      </p:pic>
    </p:spTree>
    <p:extLst>
      <p:ext uri="{BB962C8B-B14F-4D97-AF65-F5344CB8AC3E}">
        <p14:creationId xmlns:p14="http://schemas.microsoft.com/office/powerpoint/2010/main" val="2606771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2">
            <a:extLst>
              <a:ext uri="{FF2B5EF4-FFF2-40B4-BE49-F238E27FC236}">
                <a16:creationId xmlns:a16="http://schemas.microsoft.com/office/drawing/2014/main" id="{B0732E65-F70D-4BEA-A28A-87745067A49F}"/>
              </a:ext>
            </a:extLst>
          </p:cNvPr>
          <p:cNvSpPr>
            <a:spLocks noGrp="1" noChangeArrowheads="1"/>
          </p:cNvSpPr>
          <p:nvPr>
            <p:ph type="title"/>
          </p:nvPr>
        </p:nvSpPr>
        <p:spPr>
          <a:xfrm>
            <a:off x="685800" y="228600"/>
            <a:ext cx="7772400" cy="914400"/>
          </a:xfrm>
        </p:spPr>
        <p:txBody>
          <a:bodyPr>
            <a:normAutofit/>
          </a:bodyPr>
          <a:lstStyle/>
          <a:p>
            <a:pPr marL="838200" indent="-838200" algn="ctr" eaLnBrk="1" hangingPunct="1"/>
            <a:r>
              <a:rPr lang="en-US" altLang="en-US" sz="4000" dirty="0">
                <a:solidFill>
                  <a:srgbClr val="00FFFF"/>
                </a:solidFill>
                <a:effectLst>
                  <a:outerShdw blurRad="38100" dist="38100" dir="2700000" algn="tl">
                    <a:srgbClr val="000000">
                      <a:alpha val="43137"/>
                    </a:srgbClr>
                  </a:outerShdw>
                </a:effectLst>
              </a:rPr>
              <a:t>PROPHETIC SYNONYMNS</a:t>
            </a:r>
            <a:endPar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sp>
        <p:nvSpPr>
          <p:cNvPr id="54278" name="Rectangle 3">
            <a:extLst>
              <a:ext uri="{FF2B5EF4-FFF2-40B4-BE49-F238E27FC236}">
                <a16:creationId xmlns:a16="http://schemas.microsoft.com/office/drawing/2014/main" id="{AE737042-3F80-4184-8607-9322EBD33205}"/>
              </a:ext>
            </a:extLst>
          </p:cNvPr>
          <p:cNvSpPr>
            <a:spLocks noGrp="1" noChangeArrowheads="1"/>
          </p:cNvSpPr>
          <p:nvPr>
            <p:ph idx="1"/>
          </p:nvPr>
        </p:nvSpPr>
        <p:spPr>
          <a:xfrm>
            <a:off x="381000" y="1447800"/>
            <a:ext cx="8077200" cy="4343400"/>
          </a:xfrm>
        </p:spPr>
        <p:txBody>
          <a:bodyPr/>
          <a:lstStyle/>
          <a:p>
            <a:pPr marL="457200" indent="-457200" algn="just" eaLnBrk="1" hangingPunct="1">
              <a:spcBef>
                <a:spcPts val="0"/>
              </a:spcBef>
              <a:spcAft>
                <a:spcPts val="2400"/>
              </a:spcAft>
              <a:buClr>
                <a:srgbClr val="00FFFF"/>
              </a:buClr>
              <a:buSzPct val="100000"/>
              <a:buFont typeface="+mj-lt"/>
              <a:buAutoNum type="alphaUcPeriod"/>
              <a:defRPr/>
            </a:pPr>
            <a:r>
              <a:rPr lang="en-US" altLang="en-US" dirty="0">
                <a:effectLst>
                  <a:outerShdw blurRad="38100" dist="38100" dir="2700000" algn="tl">
                    <a:srgbClr val="000000">
                      <a:alpha val="43137"/>
                    </a:srgbClr>
                  </a:outerShdw>
                </a:effectLst>
                <a:cs typeface="Calibri" panose="020F0502020204030204" pitchFamily="34" charset="0"/>
              </a:rPr>
              <a:t>Division of the Tribulation into two 3½ year periods </a:t>
            </a:r>
          </a:p>
          <a:p>
            <a:pPr marL="914400" lvl="1" indent="-457200">
              <a:spcBef>
                <a:spcPts val="0"/>
              </a:spcBef>
              <a:spcAft>
                <a:spcPts val="2400"/>
              </a:spcAft>
              <a:buClr>
                <a:srgbClr val="FF99FF"/>
              </a:buClr>
              <a:buSzPct val="100000"/>
              <a:buAutoNum type="arabicPeriod"/>
            </a:pPr>
            <a:r>
              <a:rPr lang="en-US" altLang="en-US" dirty="0">
                <a:solidFill>
                  <a:srgbClr val="FFFFFF"/>
                </a:solidFill>
                <a:latin typeface="Calibri" panose="020F0502020204030204" pitchFamily="34" charset="0"/>
              </a:rPr>
              <a:t>42 </a:t>
            </a:r>
            <a:r>
              <a:rPr lang="en-US" altLang="en-US" dirty="0">
                <a:solidFill>
                  <a:srgbClr val="FFFFFF"/>
                </a:solidFill>
              </a:rPr>
              <a:t>months - </a:t>
            </a:r>
            <a:r>
              <a:rPr lang="en-US" altLang="en-US" dirty="0">
                <a:solidFill>
                  <a:srgbClr val="FFFFFF"/>
                </a:solidFill>
                <a:latin typeface="Calibri" panose="020F0502020204030204" pitchFamily="34" charset="0"/>
              </a:rPr>
              <a:t>Rev. 11:2; 13:5</a:t>
            </a:r>
          </a:p>
          <a:p>
            <a:pPr marL="914400" lvl="1" indent="-457200">
              <a:spcBef>
                <a:spcPts val="0"/>
              </a:spcBef>
              <a:spcAft>
                <a:spcPts val="2400"/>
              </a:spcAft>
              <a:buClr>
                <a:srgbClr val="FF99FF"/>
              </a:buClr>
              <a:buSzPct val="100000"/>
              <a:buAutoNum type="arabicPeriod"/>
            </a:pPr>
            <a:r>
              <a:rPr lang="en-US" altLang="en-US" dirty="0">
                <a:solidFill>
                  <a:srgbClr val="FFFFFF"/>
                </a:solidFill>
              </a:rPr>
              <a:t>1260 days – Rev. 11:3; </a:t>
            </a:r>
            <a:r>
              <a:rPr lang="en-US" altLang="en-US" dirty="0">
                <a:solidFill>
                  <a:srgbClr val="FFFFFF"/>
                </a:solidFill>
                <a:latin typeface="Calibri" panose="020F0502020204030204" pitchFamily="34" charset="0"/>
              </a:rPr>
              <a:t>12:6</a:t>
            </a:r>
          </a:p>
          <a:p>
            <a:pPr marL="914400" lvl="1" indent="-457200">
              <a:spcBef>
                <a:spcPts val="0"/>
              </a:spcBef>
              <a:spcAft>
                <a:spcPts val="2400"/>
              </a:spcAft>
              <a:buClr>
                <a:srgbClr val="FF99FF"/>
              </a:buClr>
              <a:buSzPct val="100000"/>
              <a:buAutoNum type="arabicPeriod"/>
            </a:pPr>
            <a:r>
              <a:rPr lang="en-US" altLang="en-US" dirty="0">
                <a:solidFill>
                  <a:srgbClr val="FFFFFF"/>
                </a:solidFill>
              </a:rPr>
              <a:t>Time, times, and a half a time – Dan. 7:25; 12:7; 12:</a:t>
            </a:r>
            <a:r>
              <a:rPr lang="en-US" altLang="en-US" dirty="0">
                <a:solidFill>
                  <a:srgbClr val="FFFFFF"/>
                </a:solidFill>
                <a:latin typeface="Calibri" panose="020F0502020204030204" pitchFamily="34" charset="0"/>
              </a:rPr>
              <a:t>14</a:t>
            </a:r>
          </a:p>
        </p:txBody>
      </p:sp>
    </p:spTree>
    <p:extLst>
      <p:ext uri="{BB962C8B-B14F-4D97-AF65-F5344CB8AC3E}">
        <p14:creationId xmlns:p14="http://schemas.microsoft.com/office/powerpoint/2010/main" val="256446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A44AD-D814-46E2-9E9C-6CF03B3783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4739759"/>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24:15-16, 20</a:t>
            </a:r>
          </a:p>
          <a:p>
            <a:pPr algn="just"/>
            <a:r>
              <a:rPr lang="en-US" sz="3600" dirty="0">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15</a:t>
            </a:r>
            <a:r>
              <a:rPr lang="en-US" sz="3600" b="1"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Therefore when you see </a:t>
            </a:r>
            <a:r>
              <a:rPr lang="en-US" sz="3600" b="1" u="sng" dirty="0">
                <a:solidFill>
                  <a:srgbClr val="FFFFCC"/>
                </a:solidFill>
                <a:latin typeface="Calibri" panose="020F0502020204030204" pitchFamily="34" charset="0"/>
                <a:cs typeface="Calibri" panose="020F0502020204030204" pitchFamily="34" charset="0"/>
              </a:rPr>
              <a:t>the </a:t>
            </a:r>
            <a:r>
              <a:rPr lang="en-US" sz="3600" b="1" u="sng" cap="small" dirty="0">
                <a:solidFill>
                  <a:srgbClr val="FFFFCC"/>
                </a:solidFill>
                <a:latin typeface="Calibri" panose="020F0502020204030204" pitchFamily="34" charset="0"/>
                <a:cs typeface="Calibri" panose="020F0502020204030204" pitchFamily="34" charset="0"/>
              </a:rPr>
              <a:t>abomination of desolation</a:t>
            </a:r>
            <a:r>
              <a:rPr lang="en-US" sz="3600" b="1" u="sng" dirty="0">
                <a:solidFill>
                  <a:srgbClr val="FFFFCC"/>
                </a:solidFill>
                <a:latin typeface="Calibri" panose="020F0502020204030204" pitchFamily="34" charset="0"/>
                <a:cs typeface="Calibri" panose="020F0502020204030204" pitchFamily="34" charset="0"/>
              </a:rPr>
              <a:t> which was spoken of through Daniel the prophet, standing in the holy place</a:t>
            </a:r>
            <a:r>
              <a:rPr lang="en-US" sz="3600" dirty="0">
                <a:latin typeface="Calibri" panose="020F0502020204030204" pitchFamily="34" charset="0"/>
                <a:cs typeface="Calibri" panose="020F0502020204030204" pitchFamily="34" charset="0"/>
              </a:rPr>
              <a:t> (let the reader understand) </a:t>
            </a:r>
            <a:r>
              <a:rPr lang="en-US" sz="3600" baseline="30000" dirty="0">
                <a:latin typeface="Calibri" panose="020F0502020204030204" pitchFamily="34" charset="0"/>
                <a:cs typeface="Calibri" panose="020F0502020204030204" pitchFamily="34" charset="0"/>
              </a:rPr>
              <a:t>16</a:t>
            </a:r>
            <a:r>
              <a:rPr lang="en-US" sz="3600" dirty="0">
                <a:latin typeface="Calibri" panose="020F0502020204030204" pitchFamily="34" charset="0"/>
                <a:cs typeface="Calibri" panose="020F0502020204030204" pitchFamily="34" charset="0"/>
              </a:rPr>
              <a:t> then those who are in Judea must flee to the mountains…</a:t>
            </a:r>
            <a:r>
              <a:rPr lang="en-US" sz="3600" baseline="30000" dirty="0">
                <a:latin typeface="Calibri" panose="020F0502020204030204" pitchFamily="34" charset="0"/>
                <a:cs typeface="Calibri" panose="020F0502020204030204" pitchFamily="34" charset="0"/>
              </a:rPr>
              <a:t>20</a:t>
            </a:r>
            <a:r>
              <a:rPr lang="en-US" sz="3600" b="1"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But pray that your flight will not be in the winter, or on a Sabbath.”</a:t>
            </a:r>
          </a:p>
        </p:txBody>
      </p:sp>
    </p:spTree>
    <p:extLst>
      <p:ext uri="{BB962C8B-B14F-4D97-AF65-F5344CB8AC3E}">
        <p14:creationId xmlns:p14="http://schemas.microsoft.com/office/powerpoint/2010/main" val="1388677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44408F-C33D-45B1-81DD-A0CC53FFC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5" y="1066800"/>
            <a:ext cx="770021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C992660D-15B0-41FC-8D87-9B829616FA9C}"/>
              </a:ext>
            </a:extLst>
          </p:cNvPr>
          <p:cNvSpPr txBox="1"/>
          <p:nvPr/>
        </p:nvSpPr>
        <p:spPr>
          <a:xfrm>
            <a:off x="0" y="228600"/>
            <a:ext cx="9144000" cy="707886"/>
          </a:xfrm>
          <a:prstGeom prst="rect">
            <a:avLst/>
          </a:prstGeom>
          <a:noFill/>
        </p:spPr>
        <p:txBody>
          <a:bodyPr wrap="square" rtlCol="0">
            <a:spAutoFit/>
          </a:bodyPr>
          <a:lstStyle/>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Marvin J. Rosenthal,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The Pre-Wrath Rapture of the Church: A New Understanding of the Tribulation, and the Second Coming</a:t>
            </a:r>
            <a:r>
              <a:rPr lang="en-US" sz="2000" dirty="0">
                <a:effectLst/>
                <a:latin typeface="Calibri" panose="020F0502020204030204" pitchFamily="34" charset="0"/>
                <a:ea typeface="Calibri" panose="020F0502020204030204" pitchFamily="34" charset="0"/>
                <a:cs typeface="Times New Roman" panose="02020603050405020304" pitchFamily="18" charset="0"/>
              </a:rPr>
              <a:t> (Nashville, TN: Thomas Nelson, 1990), 112.</a:t>
            </a:r>
            <a:endParaRPr lang="en-US" sz="2000" dirty="0"/>
          </a:p>
        </p:txBody>
      </p:sp>
    </p:spTree>
    <p:extLst>
      <p:ext uri="{BB962C8B-B14F-4D97-AF65-F5344CB8AC3E}">
        <p14:creationId xmlns:p14="http://schemas.microsoft.com/office/powerpoint/2010/main" val="2662775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91037"/>
            <a:ext cx="9144000" cy="4708981"/>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Scriptures never divide the Tribulation period into thirds. Daniel’s prophecy divides the seventieth week in two (Dan 9:27); half of the Tribulation is described as numbering 1260 days (Rev 11:3; 12:6). In fact, since Revelation 12:14 explains that God will protect fleeing Jews for ‘a time, and times, and half a time’ (1260 days); and since the beginning of this period is the beginning of the last three and one-half years, the Great Tribulation (Matt 24:15-22) must last for 1260 days. The Bible never divides the 1260 days into two 630 days.”</a:t>
            </a:r>
          </a:p>
        </p:txBody>
      </p:sp>
      <p:sp>
        <p:nvSpPr>
          <p:cNvPr id="8" name="TextBox 7"/>
          <p:cNvSpPr txBox="1"/>
          <p:nvPr/>
        </p:nvSpPr>
        <p:spPr>
          <a:xfrm>
            <a:off x="381001" y="6248400"/>
            <a:ext cx="8381999"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Larry D.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Pettegrew</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Messiah's Lecture on the Future of Israel," in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Forsaking Israel: How It Happened and Why It Matters</a:t>
            </a:r>
            <a:r>
              <a:rPr lang="en-US" sz="1400" dirty="0">
                <a:effectLst/>
                <a:latin typeface="Calibri" panose="020F0502020204030204" pitchFamily="34" charset="0"/>
                <a:ea typeface="Calibri" panose="020F0502020204030204" pitchFamily="34" charset="0"/>
                <a:cs typeface="Times New Roman" panose="02020603050405020304" pitchFamily="18" charset="0"/>
              </a:rPr>
              <a:t>, ed. Larry D.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Petegrew</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Woodlands, TX: Kress Biblical Resources, 2020), 340..</a:t>
            </a:r>
          </a:p>
        </p:txBody>
      </p:sp>
      <p:sp>
        <p:nvSpPr>
          <p:cNvPr id="3" name="Rectangle 2"/>
          <p:cNvSpPr/>
          <p:nvPr/>
        </p:nvSpPr>
        <p:spPr>
          <a:xfrm>
            <a:off x="3038476" y="228600"/>
            <a:ext cx="3067048" cy="707886"/>
          </a:xfrm>
          <a:prstGeom prst="rect">
            <a:avLst/>
          </a:prstGeom>
        </p:spPr>
        <p:txBody>
          <a:bodyPr wrap="square">
            <a:spAutoFit/>
          </a:bodyPr>
          <a:lstStyle/>
          <a:p>
            <a:pPr algn="ct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Three Parts?</a:t>
            </a:r>
          </a:p>
        </p:txBody>
      </p:sp>
      <p:pic>
        <p:nvPicPr>
          <p:cNvPr id="1026" name="Picture 2" descr="Forsaking Israel: Douglas D. Bookman, David L. Burggraff ...">
            <a:extLst>
              <a:ext uri="{FF2B5EF4-FFF2-40B4-BE49-F238E27FC236}">
                <a16:creationId xmlns:a16="http://schemas.microsoft.com/office/drawing/2014/main" id="{ACD52CC9-ED5D-4169-9D87-7A67F21962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86542"/>
            <a:ext cx="857707"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077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9FA598-C9AF-4C75-AD24-D76E2F01A7E5}"/>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Colossians 2:8</a:t>
            </a:r>
          </a:p>
          <a:p>
            <a:pPr algn="just">
              <a:spcAft>
                <a:spcPts val="10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 to it that there is no one who takes you captive through philosophy and empty deception in accordance with human tradition, in accordance with the elementary principles of the world, rather than in accordance with Christ.”</a:t>
            </a:r>
          </a:p>
        </p:txBody>
      </p:sp>
      <p:pic>
        <p:nvPicPr>
          <p:cNvPr id="4" name="Picture 2" descr="The Pre Wrath Rapture - YouTube">
            <a:extLst>
              <a:ext uri="{FF2B5EF4-FFF2-40B4-BE49-F238E27FC236}">
                <a16:creationId xmlns:a16="http://schemas.microsoft.com/office/drawing/2014/main" id="{7AF2A3EA-CCC7-43E0-B37D-A3392CE4CF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444139"/>
            <a:ext cx="24383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10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85800" y="1600200"/>
            <a:ext cx="7772400" cy="2971800"/>
          </a:xfrm>
        </p:spPr>
        <p:txBody>
          <a:bodyPr/>
          <a:lstStyle/>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It imposes an artificial construct on Daniel’s 70th Week</a:t>
            </a:r>
          </a:p>
          <a:p>
            <a:pPr marL="574675" indent="-574675" algn="just" eaLnBrk="1" hangingPunct="1">
              <a:spcBef>
                <a:spcPts val="0"/>
              </a:spcBef>
              <a:spcAft>
                <a:spcPts val="2400"/>
              </a:spcAft>
              <a:buClr>
                <a:srgbClr val="FF99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Great Tribulation (unequaled distress) before God’s wrath?</a:t>
            </a:r>
          </a:p>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It places the Rapture in Revelation 7:9-17</a:t>
            </a:r>
          </a:p>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It places the Rapture in Matthew 24:31, 40-41</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1701800" y="228600"/>
            <a:ext cx="5740400" cy="1142999"/>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III. Additional Problems with Pre-Wrath Rapturism</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2" descr="The Pre Wrath Rapture - YouTube">
            <a:extLst>
              <a:ext uri="{FF2B5EF4-FFF2-40B4-BE49-F238E27FC236}">
                <a16:creationId xmlns:a16="http://schemas.microsoft.com/office/drawing/2014/main" id="{E322E562-C342-4D5C-B673-FF3B71F51A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1" y="5243512"/>
            <a:ext cx="24383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736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44408F-C33D-45B1-81DD-A0CC53FFC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5" y="1066800"/>
            <a:ext cx="770021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C992660D-15B0-41FC-8D87-9B829616FA9C}"/>
              </a:ext>
            </a:extLst>
          </p:cNvPr>
          <p:cNvSpPr txBox="1"/>
          <p:nvPr/>
        </p:nvSpPr>
        <p:spPr>
          <a:xfrm>
            <a:off x="0" y="228600"/>
            <a:ext cx="9144000" cy="707886"/>
          </a:xfrm>
          <a:prstGeom prst="rect">
            <a:avLst/>
          </a:prstGeom>
          <a:noFill/>
        </p:spPr>
        <p:txBody>
          <a:bodyPr wrap="square" rtlCol="0">
            <a:spAutoFit/>
          </a:bodyPr>
          <a:lstStyle/>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Marvin J. Rosenthal,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The Pre-Wrath Rapture of the Church: A New Understanding of the Tribulation, and the Second Coming</a:t>
            </a:r>
            <a:r>
              <a:rPr lang="en-US" sz="2000" dirty="0">
                <a:effectLst/>
                <a:latin typeface="Calibri" panose="020F0502020204030204" pitchFamily="34" charset="0"/>
                <a:ea typeface="Calibri" panose="020F0502020204030204" pitchFamily="34" charset="0"/>
                <a:cs typeface="Times New Roman" panose="02020603050405020304" pitchFamily="18" charset="0"/>
              </a:rPr>
              <a:t> (Nashville, TN: Thomas Nelson, 1990), 112.</a:t>
            </a:r>
            <a:endParaRPr lang="en-US" sz="2000" dirty="0"/>
          </a:p>
        </p:txBody>
      </p:sp>
    </p:spTree>
    <p:extLst>
      <p:ext uri="{BB962C8B-B14F-4D97-AF65-F5344CB8AC3E}">
        <p14:creationId xmlns:p14="http://schemas.microsoft.com/office/powerpoint/2010/main" val="2226630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A44AD-D814-46E2-9E9C-6CF03B3783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523768"/>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24:21</a:t>
            </a:r>
          </a:p>
          <a:p>
            <a:pPr algn="just"/>
            <a:r>
              <a:rPr lang="en-US" sz="3600" dirty="0">
                <a:latin typeface="Calibri" panose="020F0502020204030204" pitchFamily="34" charset="0"/>
                <a:cs typeface="Calibri" panose="020F0502020204030204" pitchFamily="34" charset="0"/>
              </a:rPr>
              <a:t>“For then there will be a </a:t>
            </a:r>
            <a:r>
              <a:rPr lang="en-US" sz="3600" b="1" u="sng" dirty="0">
                <a:solidFill>
                  <a:srgbClr val="FFFFCC"/>
                </a:solidFill>
                <a:latin typeface="Calibri" panose="020F0502020204030204" pitchFamily="34" charset="0"/>
                <a:cs typeface="Calibri" panose="020F0502020204030204" pitchFamily="34" charset="0"/>
              </a:rPr>
              <a:t>great tribulation</a:t>
            </a:r>
            <a:r>
              <a:rPr lang="en-US" sz="3600" dirty="0">
                <a:latin typeface="Calibri" panose="020F0502020204030204" pitchFamily="34" charset="0"/>
                <a:cs typeface="Calibri" panose="020F0502020204030204" pitchFamily="34" charset="0"/>
              </a:rPr>
              <a:t>, such as has not occurred since the beginning of the world until now, nor ever will.”</a:t>
            </a:r>
          </a:p>
        </p:txBody>
      </p:sp>
      <p:pic>
        <p:nvPicPr>
          <p:cNvPr id="2" name="Picture 1">
            <a:extLst>
              <a:ext uri="{FF2B5EF4-FFF2-40B4-BE49-F238E27FC236}">
                <a16:creationId xmlns:a16="http://schemas.microsoft.com/office/drawing/2014/main" id="{9A830375-6EF7-4A30-AE96-D21CE43A227A}"/>
              </a:ext>
            </a:extLst>
          </p:cNvPr>
          <p:cNvPicPr>
            <a:picLocks noChangeAspect="1"/>
          </p:cNvPicPr>
          <p:nvPr/>
        </p:nvPicPr>
        <p:blipFill>
          <a:blip r:embed="rId3"/>
          <a:stretch>
            <a:fillRect/>
          </a:stretch>
        </p:blipFill>
        <p:spPr>
          <a:xfrm>
            <a:off x="3025275" y="2590800"/>
            <a:ext cx="3093450" cy="2286000"/>
          </a:xfrm>
          <a:prstGeom prst="rect">
            <a:avLst/>
          </a:prstGeom>
        </p:spPr>
      </p:pic>
    </p:spTree>
    <p:extLst>
      <p:ext uri="{BB962C8B-B14F-4D97-AF65-F5344CB8AC3E}">
        <p14:creationId xmlns:p14="http://schemas.microsoft.com/office/powerpoint/2010/main" val="392296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975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44408F-C33D-45B1-81DD-A0CC53FFC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5" y="1066800"/>
            <a:ext cx="770021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C992660D-15B0-41FC-8D87-9B829616FA9C}"/>
              </a:ext>
            </a:extLst>
          </p:cNvPr>
          <p:cNvSpPr txBox="1"/>
          <p:nvPr/>
        </p:nvSpPr>
        <p:spPr>
          <a:xfrm>
            <a:off x="0" y="228600"/>
            <a:ext cx="9144000" cy="707886"/>
          </a:xfrm>
          <a:prstGeom prst="rect">
            <a:avLst/>
          </a:prstGeom>
          <a:noFill/>
        </p:spPr>
        <p:txBody>
          <a:bodyPr wrap="square" rtlCol="0">
            <a:spAutoFit/>
          </a:bodyPr>
          <a:lstStyle/>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Marvin J. Rosenthal,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The Pre-Wrath Rapture of the Church: A New Understanding of the Tribulation, and the Second Coming</a:t>
            </a:r>
            <a:r>
              <a:rPr lang="en-US" sz="2000" dirty="0">
                <a:effectLst/>
                <a:latin typeface="Calibri" panose="020F0502020204030204" pitchFamily="34" charset="0"/>
                <a:ea typeface="Calibri" panose="020F0502020204030204" pitchFamily="34" charset="0"/>
                <a:cs typeface="Times New Roman" panose="02020603050405020304" pitchFamily="18" charset="0"/>
              </a:rPr>
              <a:t> (Nashville, TN: Thomas Nelson, 1990), 112.</a:t>
            </a:r>
            <a:endParaRPr lang="en-US" sz="2000" dirty="0"/>
          </a:p>
        </p:txBody>
      </p:sp>
    </p:spTree>
    <p:extLst>
      <p:ext uri="{BB962C8B-B14F-4D97-AF65-F5344CB8AC3E}">
        <p14:creationId xmlns:p14="http://schemas.microsoft.com/office/powerpoint/2010/main" val="3954153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71650" y="228600"/>
            <a:ext cx="5600700" cy="1143000"/>
          </a:xfrm>
        </p:spPr>
        <p:txBody>
          <a:bodyPr/>
          <a:lstStyle/>
          <a:p>
            <a:pPr algn="ctr"/>
            <a:r>
              <a:rPr lang="en-US" sz="3600" dirty="0"/>
              <a:t>George Zeller</a:t>
            </a:r>
            <a:br>
              <a:rPr lang="en-US" sz="3600" dirty="0"/>
            </a:br>
            <a:r>
              <a:rPr lang="en-US" sz="1400" b="0" i="0" dirty="0">
                <a:solidFill>
                  <a:schemeClr val="tx1"/>
                </a:solidFill>
                <a:effectLst/>
                <a:latin typeface="Open Sans"/>
              </a:rPr>
              <a:t> "Pre-Wrath Confusion," online: </a:t>
            </a:r>
            <a:r>
              <a:rPr lang="en-US" sz="1400" b="0" i="0" u="none" strike="noStrike" dirty="0">
                <a:solidFill>
                  <a:schemeClr val="tx1"/>
                </a:solidFill>
                <a:effectLst/>
                <a:latin typeface="Open Sans"/>
              </a:rPr>
              <a:t>http://www.middletownbiblechurch.org/proph/prewrath.htm</a:t>
            </a:r>
            <a:r>
              <a:rPr lang="en-US" sz="1400" b="0" i="0" dirty="0">
                <a:solidFill>
                  <a:schemeClr val="tx1"/>
                </a:solidFill>
                <a:effectLst/>
                <a:latin typeface="Open Sans"/>
              </a:rPr>
              <a:t>, accessed 01 September 2015.</a:t>
            </a:r>
            <a:endParaRPr lang="en-US" sz="2000" dirty="0"/>
          </a:p>
        </p:txBody>
      </p:sp>
      <p:sp>
        <p:nvSpPr>
          <p:cNvPr id="16387" name="Rectangle 3"/>
          <p:cNvSpPr>
            <a:spLocks noGrp="1" noChangeArrowheads="1"/>
          </p:cNvSpPr>
          <p:nvPr>
            <p:ph type="body" idx="1"/>
          </p:nvPr>
        </p:nvSpPr>
        <p:spPr>
          <a:xfrm>
            <a:off x="0" y="1600200"/>
            <a:ext cx="9144000" cy="502920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“The PRE-WRATH view teaches that the Day of the Lord begins after the Great Tribulation and that the Day of the Lord is the time of God's wrath. Matthew 24:21, Daniel 12:1 and Jeremiah 30:7 all teach that the Great Tribulation is the greatest time of trouble that the world has ever known. Therefore, if the Day of the Lord is distinct from the Great Tribulation, then the Day of the Lord must be LESS SEVERE than the Great Tribulation. But how can the great day of God's wrath be less severe and less troublesome than the Great Tribulation?”</a:t>
            </a:r>
          </a:p>
        </p:txBody>
      </p:sp>
      <p:pic>
        <p:nvPicPr>
          <p:cNvPr id="3" name="Picture 2"/>
          <p:cNvPicPr>
            <a:picLocks noChangeAspect="1"/>
          </p:cNvPicPr>
          <p:nvPr/>
        </p:nvPicPr>
        <p:blipFill>
          <a:blip r:embed="rId3"/>
          <a:stretch>
            <a:fillRect/>
          </a:stretch>
        </p:blipFill>
        <p:spPr>
          <a:xfrm>
            <a:off x="76200" y="76200"/>
            <a:ext cx="844062" cy="1097280"/>
          </a:xfrm>
          <a:prstGeom prst="rect">
            <a:avLst/>
          </a:prstGeom>
          <a:ln w="28575">
            <a:solidFill>
              <a:schemeClr val="tx1"/>
            </a:solidFill>
          </a:ln>
        </p:spPr>
      </p:pic>
    </p:spTree>
    <p:extLst>
      <p:ext uri="{BB962C8B-B14F-4D97-AF65-F5344CB8AC3E}">
        <p14:creationId xmlns:p14="http://schemas.microsoft.com/office/powerpoint/2010/main" val="2860796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71650" y="228600"/>
            <a:ext cx="5600700" cy="1143000"/>
          </a:xfrm>
        </p:spPr>
        <p:txBody>
          <a:bodyPr/>
          <a:lstStyle/>
          <a:p>
            <a:pPr algn="ctr"/>
            <a:r>
              <a:rPr lang="en-US" sz="3600" dirty="0"/>
              <a:t>George Zeller</a:t>
            </a:r>
            <a:br>
              <a:rPr lang="en-US" sz="3600" dirty="0"/>
            </a:br>
            <a:r>
              <a:rPr lang="en-US" sz="1400" b="0" i="0" dirty="0">
                <a:solidFill>
                  <a:schemeClr val="tx1"/>
                </a:solidFill>
                <a:effectLst/>
                <a:latin typeface="Open Sans"/>
              </a:rPr>
              <a:t> "Pre-Wrath Confusion," online: </a:t>
            </a:r>
            <a:r>
              <a:rPr lang="en-US" sz="1400" b="0" i="0" u="none" strike="noStrike" dirty="0">
                <a:solidFill>
                  <a:schemeClr val="tx1"/>
                </a:solidFill>
                <a:effectLst/>
                <a:latin typeface="Open Sans"/>
              </a:rPr>
              <a:t>http://www.middletownbiblechurch.org/proph/prewrath.htm</a:t>
            </a:r>
            <a:r>
              <a:rPr lang="en-US" sz="1400" b="0" i="0" dirty="0">
                <a:solidFill>
                  <a:schemeClr val="tx1"/>
                </a:solidFill>
                <a:effectLst/>
                <a:latin typeface="Open Sans"/>
              </a:rPr>
              <a:t>, accessed 01 September 2015.</a:t>
            </a:r>
            <a:endParaRPr lang="en-US" sz="2000" dirty="0"/>
          </a:p>
        </p:txBody>
      </p:sp>
      <p:sp>
        <p:nvSpPr>
          <p:cNvPr id="16387" name="Rectangle 3"/>
          <p:cNvSpPr>
            <a:spLocks noGrp="1" noChangeArrowheads="1"/>
          </p:cNvSpPr>
          <p:nvPr>
            <p:ph type="body" idx="1"/>
          </p:nvPr>
        </p:nvSpPr>
        <p:spPr>
          <a:xfrm>
            <a:off x="0" y="1600200"/>
            <a:ext cx="9144000" cy="50292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“How can God's wrath be less severe than man's wrath? How can the trumpets and bowls be less severe than the fifth seal? How can God's wrath be less severe than Satan's wrath? How can unregenerate men and Satan cause more trouble for this world than the wrathful JUDGE Himself? The PRE-WRATH view, when compared with Matthew 24:21 and these other verses, makes the Day of the Lord an ANTICLIMAX!”</a:t>
            </a:r>
          </a:p>
        </p:txBody>
      </p:sp>
      <p:pic>
        <p:nvPicPr>
          <p:cNvPr id="3" name="Picture 2"/>
          <p:cNvPicPr>
            <a:picLocks noChangeAspect="1"/>
          </p:cNvPicPr>
          <p:nvPr/>
        </p:nvPicPr>
        <p:blipFill>
          <a:blip r:embed="rId3"/>
          <a:stretch>
            <a:fillRect/>
          </a:stretch>
        </p:blipFill>
        <p:spPr>
          <a:xfrm>
            <a:off x="76200" y="76200"/>
            <a:ext cx="844062" cy="1097280"/>
          </a:xfrm>
          <a:prstGeom prst="rect">
            <a:avLst/>
          </a:prstGeom>
          <a:ln w="28575">
            <a:solidFill>
              <a:schemeClr val="tx1"/>
            </a:solidFill>
          </a:ln>
        </p:spPr>
      </p:pic>
    </p:spTree>
    <p:extLst>
      <p:ext uri="{BB962C8B-B14F-4D97-AF65-F5344CB8AC3E}">
        <p14:creationId xmlns:p14="http://schemas.microsoft.com/office/powerpoint/2010/main" val="3624922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91037"/>
            <a:ext cx="9144000" cy="4524315"/>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“A…flaw in the prewrath interpretation of Matthew 24:22 is its logical failure. The reason that the Great Tribulation is shortened, according to this verse, is that if it were not, no flesh would be saved. The point of the Scripture is that when the Great Tribulation is over, something better comes on the scene. In the prewrath scheme, however, something more horrible occurs after the Great Tribulation—the Day of the Lord.”</a:t>
            </a:r>
          </a:p>
        </p:txBody>
      </p:sp>
      <p:sp>
        <p:nvSpPr>
          <p:cNvPr id="8" name="TextBox 7"/>
          <p:cNvSpPr txBox="1"/>
          <p:nvPr/>
        </p:nvSpPr>
        <p:spPr>
          <a:xfrm>
            <a:off x="897294" y="6324600"/>
            <a:ext cx="7484705" cy="461665"/>
          </a:xfrm>
          <a:prstGeom prst="rect">
            <a:avLst/>
          </a:prstGeom>
          <a:noFill/>
        </p:spPr>
        <p:txBody>
          <a:bodyPr wrap="square" rtlCol="0">
            <a:spAutoFit/>
          </a:bodyPr>
          <a:lstStyle/>
          <a:p>
            <a:pPr algn="ctr"/>
            <a:r>
              <a:rPr lang="en-US" sz="1200" dirty="0">
                <a:effectLst/>
                <a:latin typeface="Calibri" panose="020F0502020204030204" pitchFamily="34" charset="0"/>
                <a:ea typeface="Calibri" panose="020F0502020204030204" pitchFamily="34" charset="0"/>
                <a:cs typeface="Times New Roman" panose="02020603050405020304" pitchFamily="18" charset="0"/>
              </a:rPr>
              <a:t>Larry 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Pettegrew</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Messiah's Lecture on the Future of Israel," in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Forsaking Israel: How It Happened and Why It Matters</a:t>
            </a:r>
            <a:r>
              <a:rPr lang="en-US" sz="1200" dirty="0">
                <a:effectLst/>
                <a:latin typeface="Calibri" panose="020F0502020204030204" pitchFamily="34" charset="0"/>
                <a:ea typeface="Calibri" panose="020F0502020204030204" pitchFamily="34" charset="0"/>
                <a:cs typeface="Times New Roman" panose="02020603050405020304" pitchFamily="18" charset="0"/>
              </a:rPr>
              <a:t>, ed. Larry 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Petegrew</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Woodlands, TX: Kress Biblical Resources, 2020), 341.</a:t>
            </a:r>
          </a:p>
        </p:txBody>
      </p:sp>
      <p:sp>
        <p:nvSpPr>
          <p:cNvPr id="3" name="Rectangle 2"/>
          <p:cNvSpPr/>
          <p:nvPr/>
        </p:nvSpPr>
        <p:spPr>
          <a:xfrm>
            <a:off x="2281238" y="200383"/>
            <a:ext cx="4581524" cy="707886"/>
          </a:xfrm>
          <a:prstGeom prst="rect">
            <a:avLst/>
          </a:prstGeom>
        </p:spPr>
        <p:txBody>
          <a:bodyPr wrap="square">
            <a:spAutoFit/>
          </a:bodyPr>
          <a:lstStyle/>
          <a:p>
            <a:pPr algn="ct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Unequaled Distress?</a:t>
            </a:r>
          </a:p>
        </p:txBody>
      </p:sp>
      <p:pic>
        <p:nvPicPr>
          <p:cNvPr id="1026" name="Picture 2" descr="Forsaking Israel: Douglas D. Bookman, David L. Burggraff ...">
            <a:extLst>
              <a:ext uri="{FF2B5EF4-FFF2-40B4-BE49-F238E27FC236}">
                <a16:creationId xmlns:a16="http://schemas.microsoft.com/office/drawing/2014/main" id="{ACD52CC9-ED5D-4169-9D87-7A67F21962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86542"/>
            <a:ext cx="857707"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968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91037"/>
            <a:ext cx="9144000" cy="4832092"/>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no flesh would have survived if the Great Tribulation were allowed to continue on twenty-one months, surely no flesh would survive if the Great Tribulation were to be cut short and followed by twenty-one months of a more horrible Day of the Lord. Moreover, Matthew 24:21 says that the Great Tribulation will be the worst time ever. So, how can it be replaced by the Day of the Lord which is more horrible? Wouldn’t that be the worst time ever? In fact, the Great Tribulation (Matt 24:21) and the Day of the Lord (Dan 12:1;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30:7) are both said to be the worst time ever, so they must be the same time period or at least overlap.”</a:t>
            </a:r>
          </a:p>
        </p:txBody>
      </p:sp>
      <p:sp>
        <p:nvSpPr>
          <p:cNvPr id="8" name="TextBox 7"/>
          <p:cNvSpPr txBox="1"/>
          <p:nvPr/>
        </p:nvSpPr>
        <p:spPr>
          <a:xfrm>
            <a:off x="897294" y="6324600"/>
            <a:ext cx="7484705" cy="461665"/>
          </a:xfrm>
          <a:prstGeom prst="rect">
            <a:avLst/>
          </a:prstGeom>
          <a:noFill/>
        </p:spPr>
        <p:txBody>
          <a:bodyPr wrap="square" rtlCol="0">
            <a:spAutoFit/>
          </a:bodyPr>
          <a:lstStyle/>
          <a:p>
            <a:pPr algn="ctr"/>
            <a:r>
              <a:rPr lang="en-US" sz="1200" dirty="0">
                <a:effectLst/>
                <a:latin typeface="Calibri" panose="020F0502020204030204" pitchFamily="34" charset="0"/>
                <a:ea typeface="Calibri" panose="020F0502020204030204" pitchFamily="34" charset="0"/>
                <a:cs typeface="Times New Roman" panose="02020603050405020304" pitchFamily="18" charset="0"/>
              </a:rPr>
              <a:t>Larry 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Pettegrew</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Messiah's Lecture on the Future of Israel," in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Forsaking Israel: How It Happened and Why It Matters</a:t>
            </a:r>
            <a:r>
              <a:rPr lang="en-US" sz="1200" dirty="0">
                <a:effectLst/>
                <a:latin typeface="Calibri" panose="020F0502020204030204" pitchFamily="34" charset="0"/>
                <a:ea typeface="Calibri" panose="020F0502020204030204" pitchFamily="34" charset="0"/>
                <a:cs typeface="Times New Roman" panose="02020603050405020304" pitchFamily="18" charset="0"/>
              </a:rPr>
              <a:t>, ed. Larry 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Petegrew</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Woodlands, TX: Kress Biblical Resources, 2020), 341.</a:t>
            </a:r>
          </a:p>
        </p:txBody>
      </p:sp>
      <p:sp>
        <p:nvSpPr>
          <p:cNvPr id="3" name="Rectangle 2"/>
          <p:cNvSpPr/>
          <p:nvPr/>
        </p:nvSpPr>
        <p:spPr>
          <a:xfrm>
            <a:off x="2281238" y="200383"/>
            <a:ext cx="4581524" cy="707886"/>
          </a:xfrm>
          <a:prstGeom prst="rect">
            <a:avLst/>
          </a:prstGeom>
        </p:spPr>
        <p:txBody>
          <a:bodyPr wrap="square">
            <a:spAutoFit/>
          </a:bodyPr>
          <a:lstStyle/>
          <a:p>
            <a:pPr algn="ct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Unequaled Distress?</a:t>
            </a:r>
          </a:p>
        </p:txBody>
      </p:sp>
      <p:pic>
        <p:nvPicPr>
          <p:cNvPr id="1026" name="Picture 2" descr="Forsaking Israel: Douglas D. Bookman, David L. Burggraff ...">
            <a:extLst>
              <a:ext uri="{FF2B5EF4-FFF2-40B4-BE49-F238E27FC236}">
                <a16:creationId xmlns:a16="http://schemas.microsoft.com/office/drawing/2014/main" id="{ACD52CC9-ED5D-4169-9D87-7A67F21962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86542"/>
            <a:ext cx="857707"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942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85800" y="1600200"/>
            <a:ext cx="7772400" cy="2971800"/>
          </a:xfrm>
        </p:spPr>
        <p:txBody>
          <a:bodyPr/>
          <a:lstStyle/>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It imposes an artificial construct on Daniel’s 70th Week</a:t>
            </a:r>
          </a:p>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Great Tribulation (unequaled distress) before God’s wrath?</a:t>
            </a:r>
          </a:p>
          <a:p>
            <a:pPr marL="574675" indent="-574675" algn="just" eaLnBrk="1" hangingPunct="1">
              <a:spcBef>
                <a:spcPts val="0"/>
              </a:spcBef>
              <a:spcAft>
                <a:spcPts val="2400"/>
              </a:spcAft>
              <a:buClr>
                <a:srgbClr val="FF99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It places the Rapture in Revelation 7:9-17</a:t>
            </a:r>
          </a:p>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It places the Rapture in Matthew 24:31, 40-41</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1701800" y="228600"/>
            <a:ext cx="5740400" cy="1142999"/>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III. Additional Problems with Pre-Wrath Rapturism</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2" descr="The Pre Wrath Rapture - YouTube">
            <a:extLst>
              <a:ext uri="{FF2B5EF4-FFF2-40B4-BE49-F238E27FC236}">
                <a16:creationId xmlns:a16="http://schemas.microsoft.com/office/drawing/2014/main" id="{3DFA943C-2524-4B90-A6A0-B5BD0AD543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1" y="5243512"/>
            <a:ext cx="24383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499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823" y="228600"/>
            <a:ext cx="8188355" cy="6400800"/>
          </a:xfrm>
          <a:prstGeom prst="rect">
            <a:avLst/>
          </a:prstGeom>
          <a:ln w="28575">
            <a:solidFill>
              <a:srgbClr val="FFFFCC"/>
            </a:solidFill>
          </a:ln>
        </p:spPr>
      </p:pic>
    </p:spTree>
    <p:extLst>
      <p:ext uri="{BB962C8B-B14F-4D97-AF65-F5344CB8AC3E}">
        <p14:creationId xmlns:p14="http://schemas.microsoft.com/office/powerpoint/2010/main" val="3556428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8ED549-868D-44AC-BFB0-A0E392E813B1}"/>
              </a:ext>
            </a:extLst>
          </p:cNvPr>
          <p:cNvPicPr>
            <a:picLocks noChangeAspect="1"/>
          </p:cNvPicPr>
          <p:nvPr/>
        </p:nvPicPr>
        <p:blipFill>
          <a:blip r:embed="rId2"/>
          <a:stretch>
            <a:fillRect/>
          </a:stretch>
        </p:blipFill>
        <p:spPr>
          <a:xfrm>
            <a:off x="0" y="0"/>
            <a:ext cx="9144000" cy="6857999"/>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Revelation 7:9, 13-14</a:t>
            </a:r>
          </a:p>
          <a:p>
            <a:pPr marL="0" indent="0" algn="just">
              <a:spcBef>
                <a:spcPts val="0"/>
              </a:spcBef>
              <a:buNone/>
            </a:pPr>
            <a:r>
              <a:rPr lang="en-US" sz="3600" dirty="0">
                <a:effectLst>
                  <a:outerShdw blurRad="38100" dist="38100" dir="2700000" algn="tl">
                    <a:srgbClr val="000000">
                      <a:alpha val="43137"/>
                    </a:srgbClr>
                  </a:outerShdw>
                </a:effectLst>
                <a:cs typeface="Calibri" panose="020F0502020204030204" pitchFamily="34" charset="0"/>
              </a:rPr>
              <a:t>“</a:t>
            </a:r>
            <a:r>
              <a:rPr lang="en-US" sz="3600" baseline="30000" dirty="0">
                <a:effectLst>
                  <a:outerShdw blurRad="38100" dist="38100" dir="2700000" algn="tl">
                    <a:srgbClr val="000000">
                      <a:alpha val="43137"/>
                    </a:srgbClr>
                  </a:outerShdw>
                </a:effectLst>
                <a:cs typeface="Calibri" panose="020F0502020204030204" pitchFamily="34" charset="0"/>
              </a:rPr>
              <a:t>9</a:t>
            </a:r>
            <a:r>
              <a:rPr lang="en-US" sz="3600" dirty="0">
                <a:effectLst>
                  <a:outerShdw blurRad="38100" dist="38100" dir="2700000" algn="tl">
                    <a:srgbClr val="000000">
                      <a:alpha val="43137"/>
                    </a:srgbClr>
                  </a:outerShdw>
                </a:effectLst>
                <a:cs typeface="Calibri" panose="020F0502020204030204" pitchFamily="34" charset="0"/>
              </a:rPr>
              <a:t> After these things I looked, and behold, a great multitude which no one could count, from every nation and </a:t>
            </a:r>
            <a:r>
              <a:rPr lang="en-US" sz="3600" i="1" dirty="0">
                <a:effectLst>
                  <a:outerShdw blurRad="38100" dist="38100" dir="2700000" algn="tl">
                    <a:srgbClr val="000000">
                      <a:alpha val="43137"/>
                    </a:srgbClr>
                  </a:outerShdw>
                </a:effectLst>
                <a:cs typeface="Calibri" panose="020F0502020204030204" pitchFamily="34" charset="0"/>
              </a:rPr>
              <a:t>all</a:t>
            </a:r>
            <a:r>
              <a:rPr lang="en-US" sz="3600" dirty="0">
                <a:effectLst>
                  <a:outerShdw blurRad="38100" dist="38100" dir="2700000" algn="tl">
                    <a:srgbClr val="000000">
                      <a:alpha val="43137"/>
                    </a:srgbClr>
                  </a:outerShdw>
                </a:effectLst>
                <a:cs typeface="Calibri" panose="020F0502020204030204" pitchFamily="34" charset="0"/>
              </a:rPr>
              <a:t> </a:t>
            </a:r>
            <a:r>
              <a:rPr lang="en-US" sz="3600" i="1" dirty="0">
                <a:effectLst>
                  <a:outerShdw blurRad="38100" dist="38100" dir="2700000" algn="tl">
                    <a:srgbClr val="000000">
                      <a:alpha val="43137"/>
                    </a:srgbClr>
                  </a:outerShdw>
                </a:effectLst>
                <a:cs typeface="Calibri" panose="020F0502020204030204" pitchFamily="34" charset="0"/>
              </a:rPr>
              <a:t>the</a:t>
            </a:r>
            <a:r>
              <a:rPr lang="en-US" sz="3600" dirty="0">
                <a:effectLst>
                  <a:outerShdw blurRad="38100" dist="38100" dir="2700000" algn="tl">
                    <a:srgbClr val="000000">
                      <a:alpha val="43137"/>
                    </a:srgbClr>
                  </a:outerShdw>
                </a:effectLst>
                <a:cs typeface="Calibri" panose="020F0502020204030204" pitchFamily="34" charset="0"/>
              </a:rPr>
              <a:t> tribes, peoples, and languages, standing before the throne and before the Lamb, clothed in white robes, and palm branches were in their hands…</a:t>
            </a:r>
            <a:r>
              <a:rPr lang="en-US" sz="3600" baseline="30000" dirty="0">
                <a:effectLst>
                  <a:outerShdw blurRad="38100" dist="38100" dir="2700000" algn="tl">
                    <a:srgbClr val="000000">
                      <a:alpha val="43137"/>
                    </a:srgbClr>
                  </a:outerShdw>
                </a:effectLst>
                <a:cs typeface="Calibri" panose="020F0502020204030204" pitchFamily="34" charset="0"/>
              </a:rPr>
              <a:t>13</a:t>
            </a:r>
            <a:r>
              <a:rPr lang="en-US" sz="3600" dirty="0">
                <a:effectLst>
                  <a:outerShdw blurRad="38100" dist="38100" dir="2700000" algn="tl">
                    <a:srgbClr val="000000">
                      <a:alpha val="43137"/>
                    </a:srgbClr>
                  </a:outerShdw>
                </a:effectLst>
                <a:cs typeface="Calibri" panose="020F0502020204030204" pitchFamily="34" charset="0"/>
              </a:rPr>
              <a:t> Then one of the elders responded, saying to me, . . .</a:t>
            </a:r>
          </a:p>
        </p:txBody>
      </p:sp>
    </p:spTree>
    <p:extLst>
      <p:ext uri="{BB962C8B-B14F-4D97-AF65-F5344CB8AC3E}">
        <p14:creationId xmlns:p14="http://schemas.microsoft.com/office/powerpoint/2010/main" val="3066992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8ED549-868D-44AC-BFB0-A0E392E813B1}"/>
              </a:ext>
            </a:extLst>
          </p:cNvPr>
          <p:cNvPicPr>
            <a:picLocks noChangeAspect="1"/>
          </p:cNvPicPr>
          <p:nvPr/>
        </p:nvPicPr>
        <p:blipFill>
          <a:blip r:embed="rId2"/>
          <a:stretch>
            <a:fillRect/>
          </a:stretch>
        </p:blipFill>
        <p:spPr>
          <a:xfrm>
            <a:off x="0" y="0"/>
            <a:ext cx="9144000" cy="6857999"/>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Revelation 7:9, 13-14</a:t>
            </a:r>
          </a:p>
          <a:p>
            <a:pPr marL="0" indent="0" algn="just">
              <a:spcBef>
                <a:spcPts val="0"/>
              </a:spcBef>
              <a:buNone/>
            </a:pPr>
            <a:r>
              <a:rPr lang="en-US" sz="3600" dirty="0">
                <a:effectLst>
                  <a:outerShdw blurRad="38100" dist="38100" dir="2700000" algn="tl">
                    <a:srgbClr val="000000">
                      <a:alpha val="43137"/>
                    </a:srgbClr>
                  </a:outerShdw>
                </a:effectLst>
                <a:cs typeface="Calibri" panose="020F0502020204030204" pitchFamily="34" charset="0"/>
              </a:rPr>
              <a:t>. . ‘These who are clothed in the white robes, who are they, and where have they come from?’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600" dirty="0">
                <a:effectLst>
                  <a:outerShdw blurRad="38100" dist="38100" dir="2700000" algn="tl">
                    <a:srgbClr val="000000">
                      <a:alpha val="43137"/>
                    </a:srgbClr>
                  </a:outerShdw>
                </a:effectLst>
                <a:cs typeface="Calibri" panose="020F0502020204030204" pitchFamily="34" charset="0"/>
              </a:rPr>
              <a:t>I said to him, ‘My lord, you know.’ And he said to me, ‘These are the ones who come out of the great tribulation [</a:t>
            </a:r>
            <a:r>
              <a:rPr lang="en-US" sz="3600" i="1" dirty="0" err="1">
                <a:effectLst>
                  <a:outerShdw blurRad="38100" dist="38100" dir="2700000" algn="tl">
                    <a:srgbClr val="000000">
                      <a:alpha val="43137"/>
                    </a:srgbClr>
                  </a:outerShdw>
                </a:effectLst>
                <a:cs typeface="Calibri" panose="020F0502020204030204" pitchFamily="34" charset="0"/>
              </a:rPr>
              <a:t>thlípsis</a:t>
            </a:r>
            <a:r>
              <a:rPr lang="en-US" sz="3600" dirty="0">
                <a:effectLst>
                  <a:outerShdw blurRad="38100" dist="38100" dir="2700000" algn="tl">
                    <a:srgbClr val="000000">
                      <a:alpha val="43137"/>
                    </a:srgbClr>
                  </a:outerShdw>
                </a:effectLst>
                <a:cs typeface="Calibri" panose="020F0502020204030204" pitchFamily="34" charset="0"/>
              </a:rPr>
              <a:t>], and they have washed their robes and made them white in the blood of the Lamb.’”</a:t>
            </a:r>
          </a:p>
        </p:txBody>
      </p:sp>
    </p:spTree>
    <p:extLst>
      <p:ext uri="{BB962C8B-B14F-4D97-AF65-F5344CB8AC3E}">
        <p14:creationId xmlns:p14="http://schemas.microsoft.com/office/powerpoint/2010/main" val="3752238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33500" y="228600"/>
            <a:ext cx="6477000" cy="929640"/>
          </a:xfrm>
        </p:spPr>
        <p:txBody>
          <a:bodyPr/>
          <a:lstStyle/>
          <a:p>
            <a:pPr algn="ctr"/>
            <a:r>
              <a:rPr lang="en-US" sz="3600" kern="1200" dirty="0">
                <a:solidFill>
                  <a:srgbClr val="00FFFF"/>
                </a:solidFill>
                <a:effectLst>
                  <a:outerShdw blurRad="38100" dist="38100" dir="2700000" algn="tl">
                    <a:srgbClr val="000000"/>
                  </a:outerShdw>
                </a:effectLst>
                <a:cs typeface="Calibri" panose="020F0502020204030204" pitchFamily="34" charset="0"/>
              </a:rPr>
              <a:t>Marvin Rosenthal</a:t>
            </a:r>
            <a:endParaRPr lang="en-US" sz="2000" dirty="0">
              <a:solidFill>
                <a:schemeClr val="tx1"/>
              </a:solidFill>
              <a:effectLst>
                <a:outerShdw blurRad="38100" dist="38100" dir="2700000" algn="tl">
                  <a:srgbClr val="000000">
                    <a:alpha val="43137"/>
                  </a:srgbClr>
                </a:outerShdw>
              </a:effectLst>
            </a:endParaRPr>
          </a:p>
        </p:txBody>
      </p:sp>
      <p:sp>
        <p:nvSpPr>
          <p:cNvPr id="16387" name="Rectangle 3"/>
          <p:cNvSpPr>
            <a:spLocks noGrp="1" noChangeArrowheads="1"/>
          </p:cNvSpPr>
          <p:nvPr>
            <p:ph type="body" idx="1"/>
          </p:nvPr>
        </p:nvSpPr>
        <p:spPr>
          <a:xfrm>
            <a:off x="0" y="1371600"/>
            <a:ext cx="9144000" cy="4038600"/>
          </a:xfrm>
        </p:spPr>
        <p:txBody>
          <a:bodyPr/>
          <a:lstStyle/>
          <a:p>
            <a:pPr marL="0" indent="0" algn="just">
              <a:buNone/>
              <a:defRPr/>
            </a:pPr>
            <a:r>
              <a:rPr lang="en-US" sz="2800" dirty="0">
                <a:effectLst>
                  <a:outerShdw blurRad="38100" dist="38100" dir="2700000" algn="tl">
                    <a:srgbClr val="000000">
                      <a:alpha val="43137"/>
                    </a:srgbClr>
                  </a:outerShdw>
                </a:effectLst>
              </a:rPr>
              <a:t>“That great multitude represents the true Church which goes into the Seventieth Week of Daniel. They are raptured and at the end of the Great Tribulation but before the Day of the Lord begins. They are raptured before God’s wrath is poured out but are not exempt from the ultimate rebellion of unregenerate men...Therefore, in chapter 7 the Church is raptured. But immediately prior to the rapture of the Church the 144,000 Jews are sealed...The 144,000 must be sealed for protection to go through the Day of the Lord before the Church can be caught up to the throne in heaven.”</a:t>
            </a:r>
          </a:p>
        </p:txBody>
      </p:sp>
      <p:pic>
        <p:nvPicPr>
          <p:cNvPr id="2050" name="Picture 2">
            <a:extLst>
              <a:ext uri="{FF2B5EF4-FFF2-40B4-BE49-F238E27FC236}">
                <a16:creationId xmlns:a16="http://schemas.microsoft.com/office/drawing/2014/main" id="{98BA394E-E301-4D6F-8736-3BD47A2430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821" y="76200"/>
            <a:ext cx="731520"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74CB9D-2478-4629-87F3-17E4CCA3CF8B}"/>
              </a:ext>
            </a:extLst>
          </p:cNvPr>
          <p:cNvSpPr txBox="1"/>
          <p:nvPr/>
        </p:nvSpPr>
        <p:spPr>
          <a:xfrm>
            <a:off x="1333500" y="6248400"/>
            <a:ext cx="6477000" cy="523220"/>
          </a:xfrm>
          <a:prstGeom prst="rect">
            <a:avLst/>
          </a:prstGeom>
          <a:noFill/>
        </p:spPr>
        <p:txBody>
          <a:bodyPr wrap="square">
            <a:spAutoFit/>
          </a:bodyPr>
          <a:lstStyle/>
          <a:p>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Marvin J. Rosenthal, </a:t>
            </a:r>
            <a:r>
              <a:rPr lang="en-US" sz="14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Pre-Wrath Rapture of the Church: A New Understanding of the Tribulation, and the Second Coming</a:t>
            </a:r>
            <a:r>
              <a:rPr lang="en-US" sz="1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TN: Thomas Nelson, 1990), 185.</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714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4160682-87C6-4957-987F-D3490896BB60}"/>
              </a:ext>
            </a:extLst>
          </p:cNvPr>
          <p:cNvGraphicFramePr>
            <a:graphicFrameLocks noGrp="1"/>
          </p:cNvGraphicFramePr>
          <p:nvPr>
            <p:extLst>
              <p:ext uri="{D42A27DB-BD31-4B8C-83A1-F6EECF244321}">
                <p14:modId xmlns:p14="http://schemas.microsoft.com/office/powerpoint/2010/main" val="3403180713"/>
              </p:ext>
            </p:extLst>
          </p:nvPr>
        </p:nvGraphicFramePr>
        <p:xfrm>
          <a:off x="109424" y="137267"/>
          <a:ext cx="8925153" cy="6583466"/>
        </p:xfrm>
        <a:graphic>
          <a:graphicData uri="http://schemas.openxmlformats.org/drawingml/2006/table">
            <a:tbl>
              <a:tblPr firstRow="1" bandRow="1">
                <a:tableStyleId>{073A0DAA-6AF3-43AB-8588-CEC1D06C72B9}</a:tableStyleId>
              </a:tblPr>
              <a:tblGrid>
                <a:gridCol w="2024177">
                  <a:extLst>
                    <a:ext uri="{9D8B030D-6E8A-4147-A177-3AD203B41FA5}">
                      <a16:colId xmlns:a16="http://schemas.microsoft.com/office/drawing/2014/main" val="1645055627"/>
                    </a:ext>
                  </a:extLst>
                </a:gridCol>
                <a:gridCol w="3925925">
                  <a:extLst>
                    <a:ext uri="{9D8B030D-6E8A-4147-A177-3AD203B41FA5}">
                      <a16:colId xmlns:a16="http://schemas.microsoft.com/office/drawing/2014/main" val="2004674889"/>
                    </a:ext>
                  </a:extLst>
                </a:gridCol>
                <a:gridCol w="2975051">
                  <a:extLst>
                    <a:ext uri="{9D8B030D-6E8A-4147-A177-3AD203B41FA5}">
                      <a16:colId xmlns:a16="http://schemas.microsoft.com/office/drawing/2014/main" val="2028072538"/>
                    </a:ext>
                  </a:extLst>
                </a:gridCol>
              </a:tblGrid>
              <a:tr h="914400">
                <a:tc gridSpan="3">
                  <a:txBody>
                    <a:bodyPr/>
                    <a:lstStyle/>
                    <a:p>
                      <a:pPr algn="ctr"/>
                      <a:r>
                        <a:rPr lang="en-US" sz="28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RAPTURIST – ALAN KURSCHNER</a:t>
                      </a:r>
                    </a:p>
                  </a:txBody>
                  <a:tcPr marL="133877" marR="133877" marT="60853" marB="60853" anchor="ctr"/>
                </a:tc>
                <a:tc hMerge="1">
                  <a:txBody>
                    <a:bodyPr/>
                    <a:lstStyle/>
                    <a:p>
                      <a:endParaRPr lang="en-US" sz="2400" dirty="0"/>
                    </a:p>
                  </a:txBody>
                  <a:tcPr marL="133877" marR="133877" marT="60853" marB="60853"/>
                </a:tc>
                <a:tc hMerge="1">
                  <a:txBody>
                    <a:bodyPr/>
                    <a:lstStyle/>
                    <a:p>
                      <a:endParaRPr lang="en-US" sz="2400" dirty="0"/>
                    </a:p>
                  </a:txBody>
                  <a:tcPr marL="133877" marR="133877" marT="60853" marB="60853"/>
                </a:tc>
                <a:extLst>
                  <a:ext uri="{0D108BD9-81ED-4DB2-BD59-A6C34878D82A}">
                    <a16:rowId xmlns:a16="http://schemas.microsoft.com/office/drawing/2014/main" val="1165698511"/>
                  </a:ext>
                </a:extLst>
              </a:tr>
              <a:tr h="548640">
                <a:tc>
                  <a:txBody>
                    <a:bodyPr/>
                    <a:lstStyle/>
                    <a:p>
                      <a:pPr algn="ctr"/>
                      <a:r>
                        <a:rPr lang="en-US" sz="2400" b="1" dirty="0">
                          <a:latin typeface="Calibri" panose="020F0502020204030204" pitchFamily="34" charset="0"/>
                          <a:cs typeface="Calibri" panose="020F0502020204030204" pitchFamily="34" charset="0"/>
                        </a:rPr>
                        <a:t>MATTHEW 24</a:t>
                      </a:r>
                    </a:p>
                  </a:txBody>
                  <a:tcPr marL="133877" marR="133877" marT="60853" marB="60853" anchor="ctr"/>
                </a:tc>
                <a:tc>
                  <a:txBody>
                    <a:bodyPr/>
                    <a:lstStyle/>
                    <a:p>
                      <a:pPr algn="ctr"/>
                      <a:r>
                        <a:rPr lang="en-US" sz="2400" b="1" dirty="0">
                          <a:latin typeface="Calibri" panose="020F0502020204030204" pitchFamily="34" charset="0"/>
                          <a:cs typeface="Calibri" panose="020F0502020204030204" pitchFamily="34" charset="0"/>
                        </a:rPr>
                        <a:t>PARALLELS</a:t>
                      </a:r>
                    </a:p>
                  </a:txBody>
                  <a:tcPr marL="133877" marR="133877" marT="60853" marB="60853" anchor="ctr"/>
                </a:tc>
                <a:tc>
                  <a:txBody>
                    <a:bodyPr/>
                    <a:lstStyle/>
                    <a:p>
                      <a:pPr algn="ctr"/>
                      <a:r>
                        <a:rPr lang="en-US" sz="2400" b="1" dirty="0">
                          <a:latin typeface="Calibri" panose="020F0502020204030204" pitchFamily="34" charset="0"/>
                          <a:cs typeface="Calibri" panose="020F0502020204030204" pitchFamily="34" charset="0"/>
                        </a:rPr>
                        <a:t>REVELATION 6-7</a:t>
                      </a:r>
                    </a:p>
                  </a:txBody>
                  <a:tcPr marL="133877" marR="133877" marT="60853" marB="60853" anchor="ctr"/>
                </a:tc>
                <a:extLst>
                  <a:ext uri="{0D108BD9-81ED-4DB2-BD59-A6C34878D82A}">
                    <a16:rowId xmlns:a16="http://schemas.microsoft.com/office/drawing/2014/main" val="1516849211"/>
                  </a:ext>
                </a:extLst>
              </a:tr>
              <a:tr h="548640">
                <a:tc>
                  <a:txBody>
                    <a:bodyPr/>
                    <a:lstStyle/>
                    <a:p>
                      <a:pPr algn="ctr"/>
                      <a:r>
                        <a:rPr lang="en-US" sz="2000" dirty="0">
                          <a:latin typeface="Calibri" panose="020F0502020204030204" pitchFamily="34" charset="0"/>
                          <a:cs typeface="Calibri" panose="020F0502020204030204" pitchFamily="34" charset="0"/>
                        </a:rPr>
                        <a:t>4-5</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The Antichrist / False Christs</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1</a:t>
                      </a:r>
                      <a:r>
                        <a:rPr lang="en-US" sz="2000" baseline="30000" dirty="0">
                          <a:latin typeface="Calibri" panose="020F0502020204030204" pitchFamily="34" charset="0"/>
                          <a:cs typeface="Calibri" panose="020F0502020204030204" pitchFamily="34" charset="0"/>
                        </a:rPr>
                        <a:t>st</a:t>
                      </a:r>
                      <a:r>
                        <a:rPr lang="en-US" sz="2000" dirty="0">
                          <a:latin typeface="Calibri" panose="020F0502020204030204" pitchFamily="34" charset="0"/>
                          <a:cs typeface="Calibri" panose="020F0502020204030204" pitchFamily="34" charset="0"/>
                        </a:rPr>
                        <a:t> Seal (6:1-2)</a:t>
                      </a:r>
                    </a:p>
                  </a:txBody>
                  <a:tcPr marL="133877" marR="133877" marT="60853" marB="60853" anchor="ctr"/>
                </a:tc>
                <a:extLst>
                  <a:ext uri="{0D108BD9-81ED-4DB2-BD59-A6C34878D82A}">
                    <a16:rowId xmlns:a16="http://schemas.microsoft.com/office/drawing/2014/main" val="3638238239"/>
                  </a:ext>
                </a:extLst>
              </a:tr>
              <a:tr h="548640">
                <a:tc>
                  <a:txBody>
                    <a:bodyPr/>
                    <a:lstStyle/>
                    <a:p>
                      <a:pPr algn="ctr"/>
                      <a:r>
                        <a:rPr lang="en-US" sz="2000" dirty="0">
                          <a:latin typeface="Calibri" panose="020F0502020204030204" pitchFamily="34" charset="0"/>
                          <a:cs typeface="Calibri" panose="020F0502020204030204" pitchFamily="34" charset="0"/>
                        </a:rPr>
                        <a:t>6-7</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Wars</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2</a:t>
                      </a:r>
                      <a:r>
                        <a:rPr lang="en-US" sz="2000" baseline="30000" dirty="0">
                          <a:latin typeface="Calibri" panose="020F0502020204030204" pitchFamily="34" charset="0"/>
                          <a:cs typeface="Calibri" panose="020F0502020204030204" pitchFamily="34" charset="0"/>
                        </a:rPr>
                        <a:t>nd</a:t>
                      </a:r>
                      <a:r>
                        <a:rPr lang="en-US" sz="2000" dirty="0">
                          <a:latin typeface="Calibri" panose="020F0502020204030204" pitchFamily="34" charset="0"/>
                          <a:cs typeface="Calibri" panose="020F0502020204030204" pitchFamily="34" charset="0"/>
                        </a:rPr>
                        <a:t> Seal (6:3-4)</a:t>
                      </a:r>
                    </a:p>
                  </a:txBody>
                  <a:tcPr marL="133877" marR="133877" marT="60853" marB="60853" anchor="ctr"/>
                </a:tc>
                <a:extLst>
                  <a:ext uri="{0D108BD9-81ED-4DB2-BD59-A6C34878D82A}">
                    <a16:rowId xmlns:a16="http://schemas.microsoft.com/office/drawing/2014/main" val="2147941397"/>
                  </a:ext>
                </a:extLst>
              </a:tr>
              <a:tr h="548640">
                <a:tc>
                  <a:txBody>
                    <a:bodyPr/>
                    <a:lstStyle/>
                    <a:p>
                      <a:pPr algn="ctr"/>
                      <a:r>
                        <a:rPr lang="en-US" sz="2000" dirty="0">
                          <a:latin typeface="Calibri" panose="020F0502020204030204" pitchFamily="34" charset="0"/>
                          <a:cs typeface="Calibri" panose="020F0502020204030204" pitchFamily="34" charset="0"/>
                        </a:rPr>
                        <a:t>7</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Famine</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3</a:t>
                      </a:r>
                      <a:r>
                        <a:rPr lang="en-US" sz="2000" baseline="30000" dirty="0">
                          <a:latin typeface="Calibri" panose="020F0502020204030204" pitchFamily="34" charset="0"/>
                          <a:cs typeface="Calibri" panose="020F0502020204030204" pitchFamily="34" charset="0"/>
                        </a:rPr>
                        <a:t>rd</a:t>
                      </a:r>
                      <a:r>
                        <a:rPr lang="en-US" sz="2000" dirty="0">
                          <a:latin typeface="Calibri" panose="020F0502020204030204" pitchFamily="34" charset="0"/>
                          <a:cs typeface="Calibri" panose="020F0502020204030204" pitchFamily="34" charset="0"/>
                        </a:rPr>
                        <a:t> Seal (6:5-6)</a:t>
                      </a:r>
                    </a:p>
                  </a:txBody>
                  <a:tcPr marL="133877" marR="133877" marT="60853" marB="60853" anchor="ctr"/>
                </a:tc>
                <a:extLst>
                  <a:ext uri="{0D108BD9-81ED-4DB2-BD59-A6C34878D82A}">
                    <a16:rowId xmlns:a16="http://schemas.microsoft.com/office/drawing/2014/main" val="4222494621"/>
                  </a:ext>
                </a:extLst>
              </a:tr>
              <a:tr h="548640">
                <a:tc>
                  <a:txBody>
                    <a:bodyPr/>
                    <a:lstStyle/>
                    <a:p>
                      <a:pPr algn="ctr"/>
                      <a:r>
                        <a:rPr lang="en-US" sz="2000" dirty="0">
                          <a:latin typeface="Calibri" panose="020F0502020204030204" pitchFamily="34" charset="0"/>
                          <a:cs typeface="Calibri" panose="020F0502020204030204" pitchFamily="34" charset="0"/>
                        </a:rPr>
                        <a:t>9, 21-22</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Martyrdom / (Great Tribulation)</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4</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Seal (6:7-8)</a:t>
                      </a:r>
                    </a:p>
                  </a:txBody>
                  <a:tcPr marL="133877" marR="133877" marT="60853" marB="60853" anchor="ctr"/>
                </a:tc>
                <a:extLst>
                  <a:ext uri="{0D108BD9-81ED-4DB2-BD59-A6C34878D82A}">
                    <a16:rowId xmlns:a16="http://schemas.microsoft.com/office/drawing/2014/main" val="720154548"/>
                  </a:ext>
                </a:extLst>
              </a:tr>
              <a:tr h="548640">
                <a:tc>
                  <a:txBody>
                    <a:bodyPr/>
                    <a:lstStyle/>
                    <a:p>
                      <a:pPr algn="ctr"/>
                      <a:r>
                        <a:rPr lang="en-US" sz="2000" dirty="0">
                          <a:latin typeface="Calibri" panose="020F0502020204030204" pitchFamily="34" charset="0"/>
                          <a:cs typeface="Calibri" panose="020F0502020204030204" pitchFamily="34" charset="0"/>
                        </a:rPr>
                        <a:t>9, 21-22</a:t>
                      </a:r>
                    </a:p>
                  </a:txBody>
                  <a:tcPr marL="133877" marR="133877" marT="60853" marB="6085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Result of Martyrdom / (Great Tribulation)</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5</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Seal (6:9-11)</a:t>
                      </a:r>
                    </a:p>
                  </a:txBody>
                  <a:tcPr marL="133877" marR="133877" marT="60853" marB="60853" anchor="ctr"/>
                </a:tc>
                <a:extLst>
                  <a:ext uri="{0D108BD9-81ED-4DB2-BD59-A6C34878D82A}">
                    <a16:rowId xmlns:a16="http://schemas.microsoft.com/office/drawing/2014/main" val="2095879687"/>
                  </a:ext>
                </a:extLst>
              </a:tr>
              <a:tr h="548640">
                <a:tc>
                  <a:txBody>
                    <a:bodyPr/>
                    <a:lstStyle/>
                    <a:p>
                      <a:pPr algn="ctr"/>
                      <a:r>
                        <a:rPr lang="en-US" sz="2000" dirty="0">
                          <a:latin typeface="Calibri" panose="020F0502020204030204" pitchFamily="34" charset="0"/>
                          <a:cs typeface="Calibri" panose="020F0502020204030204" pitchFamily="34" charset="0"/>
                        </a:rPr>
                        <a:t>29</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Celestial Disturbances</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6</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Seal (6:12-17)</a:t>
                      </a:r>
                    </a:p>
                  </a:txBody>
                  <a:tcPr marL="133877" marR="133877" marT="60853" marB="60853" anchor="ctr"/>
                </a:tc>
                <a:extLst>
                  <a:ext uri="{0D108BD9-81ED-4DB2-BD59-A6C34878D82A}">
                    <a16:rowId xmlns:a16="http://schemas.microsoft.com/office/drawing/2014/main" val="2067122403"/>
                  </a:ext>
                </a:extLst>
              </a:tr>
              <a:tr h="548640">
                <a:tc>
                  <a:txBody>
                    <a:bodyPr/>
                    <a:lstStyle/>
                    <a:p>
                      <a:pPr algn="ctr"/>
                      <a:r>
                        <a:rPr lang="en-US" sz="2000" b="1" dirty="0">
                          <a:latin typeface="Calibri" panose="020F0502020204030204" pitchFamily="34" charset="0"/>
                          <a:cs typeface="Calibri" panose="020F0502020204030204" pitchFamily="34" charset="0"/>
                        </a:rPr>
                        <a:t>30-31</a:t>
                      </a:r>
                    </a:p>
                  </a:txBody>
                  <a:tcPr marL="133877" marR="133877" marT="60853" marB="60853" anchor="ctr">
                    <a:solidFill>
                      <a:srgbClr val="FFFFCC"/>
                    </a:solidFill>
                  </a:tcPr>
                </a:tc>
                <a:tc>
                  <a:txBody>
                    <a:bodyPr/>
                    <a:lstStyle/>
                    <a:p>
                      <a:pPr algn="ctr"/>
                      <a:r>
                        <a:rPr lang="en-US" sz="2000" b="1" dirty="0">
                          <a:latin typeface="Calibri" panose="020F0502020204030204" pitchFamily="34" charset="0"/>
                          <a:cs typeface="Calibri" panose="020F0502020204030204" pitchFamily="34" charset="0"/>
                        </a:rPr>
                        <a:t>Raptured Saints</a:t>
                      </a:r>
                    </a:p>
                  </a:txBody>
                  <a:tcPr marL="133877" marR="133877" marT="60853" marB="60853" anchor="ctr">
                    <a:solidFill>
                      <a:srgbClr val="FFFFCC"/>
                    </a:solidFill>
                  </a:tcPr>
                </a:tc>
                <a:tc>
                  <a:txBody>
                    <a:bodyPr/>
                    <a:lstStyle/>
                    <a:p>
                      <a:pPr algn="ctr"/>
                      <a:r>
                        <a:rPr lang="en-US" sz="2000" b="1" dirty="0">
                          <a:latin typeface="Calibri" panose="020F0502020204030204" pitchFamily="34" charset="0"/>
                          <a:cs typeface="Calibri" panose="020F0502020204030204" pitchFamily="34" charset="0"/>
                        </a:rPr>
                        <a:t>Interlude (7:9-17)</a:t>
                      </a:r>
                      <a:r>
                        <a:rPr lang="en-US" sz="2000" b="1" dirty="0">
                          <a:solidFill>
                            <a:srgbClr val="FFFFCC"/>
                          </a:solidFill>
                          <a:latin typeface="Calibri" panose="020F0502020204030204" pitchFamily="34" charset="0"/>
                          <a:cs typeface="Calibri" panose="020F0502020204030204" pitchFamily="34" charset="0"/>
                        </a:rPr>
                        <a:t>)</a:t>
                      </a:r>
                    </a:p>
                  </a:txBody>
                  <a:tcPr marL="133877" marR="133877" marT="60853" marB="60853" anchor="ctr">
                    <a:solidFill>
                      <a:srgbClr val="FFFFCC"/>
                    </a:solidFill>
                  </a:tcPr>
                </a:tc>
                <a:extLst>
                  <a:ext uri="{0D108BD9-81ED-4DB2-BD59-A6C34878D82A}">
                    <a16:rowId xmlns:a16="http://schemas.microsoft.com/office/drawing/2014/main" val="1474153423"/>
                  </a:ext>
                </a:extLst>
              </a:tr>
              <a:tr h="548640">
                <a:tc>
                  <a:txBody>
                    <a:bodyPr/>
                    <a:lstStyle/>
                    <a:p>
                      <a:pPr algn="ctr"/>
                      <a:r>
                        <a:rPr lang="en-US" sz="2000" dirty="0">
                          <a:latin typeface="Calibri" panose="020F0502020204030204" pitchFamily="34" charset="0"/>
                          <a:cs typeface="Calibri" panose="020F0502020204030204" pitchFamily="34" charset="0"/>
                        </a:rPr>
                        <a:t>14, 30, 37-40</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Day of the Lord’s Wrath</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7</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Seal (Trumpet, Bowls)</a:t>
                      </a:r>
                    </a:p>
                  </a:txBody>
                  <a:tcPr marL="133877" marR="133877" marT="60853" marB="60853" anchor="ctr"/>
                </a:tc>
                <a:extLst>
                  <a:ext uri="{0D108BD9-81ED-4DB2-BD59-A6C34878D82A}">
                    <a16:rowId xmlns:a16="http://schemas.microsoft.com/office/drawing/2014/main" val="859076214"/>
                  </a:ext>
                </a:extLst>
              </a:tr>
              <a:tr h="548640">
                <a:tc gridSpan="3">
                  <a:txBody>
                    <a:bodyPr/>
                    <a:lstStyle/>
                    <a:p>
                      <a:pPr algn="ctr"/>
                      <a:r>
                        <a:rPr lang="en-US" sz="1400" dirty="0">
                          <a:latin typeface="Calibri" panose="020F0502020204030204" pitchFamily="34" charset="0"/>
                          <a:cs typeface="Calibri" panose="020F0502020204030204" pitchFamily="34" charset="0"/>
                        </a:rPr>
                        <a:t>Alan </a:t>
                      </a:r>
                      <a:r>
                        <a:rPr lang="en-US" sz="1400" dirty="0" err="1">
                          <a:latin typeface="Calibri" panose="020F0502020204030204" pitchFamily="34" charset="0"/>
                          <a:cs typeface="Calibri" panose="020F0502020204030204" pitchFamily="34" charset="0"/>
                        </a:rPr>
                        <a:t>Kurschner</a:t>
                      </a:r>
                      <a:r>
                        <a:rPr lang="en-US" sz="1400" dirty="0">
                          <a:latin typeface="Calibri" panose="020F0502020204030204" pitchFamily="34" charset="0"/>
                          <a:cs typeface="Calibri" panose="020F0502020204030204" pitchFamily="34" charset="0"/>
                        </a:rPr>
                        <a:t>, The Antichrist Before the Day of the Lord: What Every Christian </a:t>
                      </a:r>
                    </a:p>
                    <a:p>
                      <a:pPr algn="ctr"/>
                      <a:r>
                        <a:rPr lang="en-US" sz="1400" dirty="0">
                          <a:latin typeface="Calibri" panose="020F0502020204030204" pitchFamily="34" charset="0"/>
                          <a:cs typeface="Calibri" panose="020F0502020204030204" pitchFamily="34" charset="0"/>
                        </a:rPr>
                        <a:t>Needs to Know About the Return of Christ (Pompton Lakes, NI: </a:t>
                      </a:r>
                      <a:r>
                        <a:rPr lang="en-US" sz="1400" dirty="0" err="1">
                          <a:latin typeface="Calibri" panose="020F0502020204030204" pitchFamily="34" charset="0"/>
                          <a:cs typeface="Calibri" panose="020F0502020204030204" pitchFamily="34" charset="0"/>
                        </a:rPr>
                        <a:t>Eschatos</a:t>
                      </a:r>
                      <a:r>
                        <a:rPr lang="en-US" sz="1400" dirty="0">
                          <a:latin typeface="Calibri" panose="020F0502020204030204" pitchFamily="34" charset="0"/>
                          <a:cs typeface="Calibri" panose="020F0502020204030204" pitchFamily="34" charset="0"/>
                        </a:rPr>
                        <a:t>, 2013, 99.</a:t>
                      </a:r>
                    </a:p>
                  </a:txBody>
                  <a:tcPr marL="133877" marR="133877" marT="60853" marB="60853" anchor="ctr"/>
                </a:tc>
                <a:tc hMerge="1">
                  <a:txBody>
                    <a:bodyPr/>
                    <a:lstStyle/>
                    <a:p>
                      <a:pPr algn="ctr"/>
                      <a:endParaRPr lang="en-US" sz="2000">
                        <a:latin typeface="Calibri" panose="020F0502020204030204" pitchFamily="34" charset="0"/>
                        <a:cs typeface="Calibri" panose="020F0502020204030204" pitchFamily="34" charset="0"/>
                      </a:endParaRPr>
                    </a:p>
                  </a:txBody>
                  <a:tcPr marL="133877" marR="133877" marT="60853" marB="60853" anchor="ctr"/>
                </a:tc>
                <a:tc hMerge="1">
                  <a:txBody>
                    <a:bodyPr/>
                    <a:lstStyle/>
                    <a:p>
                      <a:pPr algn="ctr"/>
                      <a:endParaRPr lang="en-US" sz="2000" dirty="0">
                        <a:latin typeface="Calibri" panose="020F0502020204030204" pitchFamily="34" charset="0"/>
                        <a:cs typeface="Calibri" panose="020F0502020204030204" pitchFamily="34" charset="0"/>
                      </a:endParaRPr>
                    </a:p>
                  </a:txBody>
                  <a:tcPr marL="133877" marR="133877" marT="60853" marB="60853" anchor="ctr"/>
                </a:tc>
                <a:extLst>
                  <a:ext uri="{0D108BD9-81ED-4DB2-BD59-A6C34878D82A}">
                    <a16:rowId xmlns:a16="http://schemas.microsoft.com/office/drawing/2014/main" val="3213313290"/>
                  </a:ext>
                </a:extLst>
              </a:tr>
            </a:tbl>
          </a:graphicData>
        </a:graphic>
      </p:graphicFrame>
    </p:spTree>
    <p:extLst>
      <p:ext uri="{BB962C8B-B14F-4D97-AF65-F5344CB8AC3E}">
        <p14:creationId xmlns:p14="http://schemas.microsoft.com/office/powerpoint/2010/main" val="575535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8ED549-868D-44AC-BFB0-A0E392E813B1}"/>
              </a:ext>
            </a:extLst>
          </p:cNvPr>
          <p:cNvPicPr>
            <a:picLocks noChangeAspect="1"/>
          </p:cNvPicPr>
          <p:nvPr/>
        </p:nvPicPr>
        <p:blipFill>
          <a:blip r:embed="rId2"/>
          <a:stretch>
            <a:fillRect/>
          </a:stretch>
        </p:blipFill>
        <p:spPr>
          <a:xfrm>
            <a:off x="0" y="0"/>
            <a:ext cx="9144000" cy="6857999"/>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514350">
              <a:spcBef>
                <a:spcPts val="0"/>
              </a:spcBef>
              <a:spcAft>
                <a:spcPts val="1200"/>
              </a:spcAft>
              <a:buNone/>
              <a:defRPr/>
            </a:pPr>
            <a:r>
              <a:rPr lang="en-US" sz="4000" kern="1200" dirty="0">
                <a:solidFill>
                  <a:srgbClr val="00FFFF"/>
                </a:solidFill>
                <a:ea typeface="+mj-ea"/>
                <a:cs typeface="Calibri" panose="020F0502020204030204" pitchFamily="34" charset="0"/>
              </a:rPr>
              <a:t>Revelation 7:9, 13-14</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13</a:t>
            </a:r>
            <a:r>
              <a:rPr lang="en-US" sz="3600" dirty="0">
                <a:effectLst>
                  <a:outerShdw blurRad="38100" dist="38100" dir="2700000" algn="tl">
                    <a:srgbClr val="000000">
                      <a:alpha val="43137"/>
                    </a:srgbClr>
                  </a:outerShdw>
                </a:effectLst>
                <a:cs typeface="Calibri" panose="020F0502020204030204" pitchFamily="34" charset="0"/>
              </a:rPr>
              <a:t> . . .‘These who are clothed in the white robes, who are they, and where have they come from?’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600" dirty="0">
                <a:effectLst>
                  <a:outerShdw blurRad="38100" dist="38100" dir="2700000" algn="tl">
                    <a:srgbClr val="000000">
                      <a:alpha val="43137"/>
                    </a:srgbClr>
                  </a:outerShdw>
                </a:effectLst>
                <a:cs typeface="Calibri" panose="020F0502020204030204" pitchFamily="34" charset="0"/>
              </a:rPr>
              <a:t>I said to him,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My lord, you know</a:t>
            </a:r>
            <a:r>
              <a:rPr lang="en-US" sz="3600" dirty="0">
                <a:effectLst>
                  <a:outerShdw blurRad="38100" dist="38100" dir="2700000" algn="tl">
                    <a:srgbClr val="000000">
                      <a:alpha val="43137"/>
                    </a:srgbClr>
                  </a:outerShdw>
                </a:effectLst>
                <a:cs typeface="Calibri" panose="020F0502020204030204" pitchFamily="34" charset="0"/>
              </a:rPr>
              <a:t>.’ And he said to me, ‘These are the ones who come out of the great tribulation [</a:t>
            </a:r>
            <a:r>
              <a:rPr lang="en-US" sz="3600" i="1" dirty="0" err="1">
                <a:effectLst>
                  <a:outerShdw blurRad="38100" dist="38100" dir="2700000" algn="tl">
                    <a:srgbClr val="000000">
                      <a:alpha val="43137"/>
                    </a:srgbClr>
                  </a:outerShdw>
                </a:effectLst>
                <a:cs typeface="Calibri" panose="020F0502020204030204" pitchFamily="34" charset="0"/>
              </a:rPr>
              <a:t>thlípsis</a:t>
            </a:r>
            <a:r>
              <a:rPr lang="en-US" sz="3600" dirty="0">
                <a:effectLst>
                  <a:outerShdw blurRad="38100" dist="38100" dir="2700000" algn="tl">
                    <a:srgbClr val="000000">
                      <a:alpha val="43137"/>
                    </a:srgbClr>
                  </a:outerShdw>
                </a:effectLst>
                <a:cs typeface="Calibri" panose="020F0502020204030204" pitchFamily="34" charset="0"/>
              </a:rPr>
              <a:t>], and they have washed their robes and made them white in the blood of the Lamb.’”</a:t>
            </a:r>
          </a:p>
        </p:txBody>
      </p:sp>
    </p:spTree>
    <p:extLst>
      <p:ext uri="{BB962C8B-B14F-4D97-AF65-F5344CB8AC3E}">
        <p14:creationId xmlns:p14="http://schemas.microsoft.com/office/powerpoint/2010/main" val="2798418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2953FF-71A9-4894-89C2-DED40930ADBF}"/>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514350"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2:20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F3E757D-15F5-4979-BC34-D6BCEB1672AD}"/>
              </a:ext>
            </a:extLst>
          </p:cNvPr>
          <p:cNvPicPr>
            <a:picLocks noChangeAspect="1"/>
          </p:cNvPicPr>
          <p:nvPr/>
        </p:nvPicPr>
        <p:blipFill>
          <a:blip r:embed="rId3"/>
          <a:stretch>
            <a:fillRect/>
          </a:stretch>
        </p:blipFill>
        <p:spPr>
          <a:xfrm>
            <a:off x="2150140" y="2590800"/>
            <a:ext cx="4843720" cy="2286000"/>
          </a:xfrm>
          <a:prstGeom prst="rect">
            <a:avLst/>
          </a:prstGeom>
        </p:spPr>
      </p:pic>
    </p:spTree>
    <p:extLst>
      <p:ext uri="{BB962C8B-B14F-4D97-AF65-F5344CB8AC3E}">
        <p14:creationId xmlns:p14="http://schemas.microsoft.com/office/powerpoint/2010/main" val="1856341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8ED549-868D-44AC-BFB0-A0E392E813B1}"/>
              </a:ext>
            </a:extLst>
          </p:cNvPr>
          <p:cNvPicPr>
            <a:picLocks noChangeAspect="1"/>
          </p:cNvPicPr>
          <p:nvPr/>
        </p:nvPicPr>
        <p:blipFill>
          <a:blip r:embed="rId2"/>
          <a:stretch>
            <a:fillRect/>
          </a:stretch>
        </p:blipFill>
        <p:spPr>
          <a:xfrm>
            <a:off x="0" y="0"/>
            <a:ext cx="9144000" cy="6857999"/>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kern="1200" dirty="0">
                <a:solidFill>
                  <a:srgbClr val="00FFFF"/>
                </a:solidFill>
                <a:ea typeface="+mj-ea"/>
                <a:cs typeface="Calibri" panose="020F0502020204030204" pitchFamily="34" charset="0"/>
              </a:rPr>
              <a:t>Revelation 7:9, 13-14</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13</a:t>
            </a:r>
            <a:r>
              <a:rPr lang="en-US" sz="3600" dirty="0">
                <a:effectLst>
                  <a:outerShdw blurRad="38100" dist="38100" dir="2700000" algn="tl">
                    <a:srgbClr val="000000">
                      <a:alpha val="43137"/>
                    </a:srgbClr>
                  </a:outerShdw>
                </a:effectLst>
                <a:cs typeface="Calibri" panose="020F0502020204030204" pitchFamily="34" charset="0"/>
              </a:rPr>
              <a:t> . . .‘These who are clothed in the white robes, who are they, and where have they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come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erchomai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from?’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600" dirty="0">
                <a:effectLst>
                  <a:outerShdw blurRad="38100" dist="38100" dir="2700000" algn="tl">
                    <a:srgbClr val="000000">
                      <a:alpha val="43137"/>
                    </a:srgbClr>
                  </a:outerShdw>
                </a:effectLst>
                <a:cs typeface="Calibri" panose="020F0502020204030204" pitchFamily="34" charset="0"/>
              </a:rPr>
              <a:t>I said to him, ‘My lord, you know.’ And he said to me, ‘These are the ones 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come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erchomai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out of the great tribulation [</a:t>
            </a:r>
            <a:r>
              <a:rPr lang="en-US" sz="3600" i="1" dirty="0" err="1">
                <a:effectLst>
                  <a:outerShdw blurRad="38100" dist="38100" dir="2700000" algn="tl">
                    <a:srgbClr val="000000">
                      <a:alpha val="43137"/>
                    </a:srgbClr>
                  </a:outerShdw>
                </a:effectLst>
                <a:cs typeface="Calibri" panose="020F0502020204030204" pitchFamily="34" charset="0"/>
              </a:rPr>
              <a:t>thlípsis</a:t>
            </a:r>
            <a:r>
              <a:rPr lang="en-US" sz="3600" dirty="0">
                <a:effectLst>
                  <a:outerShdw blurRad="38100" dist="38100" dir="2700000" algn="tl">
                    <a:srgbClr val="000000">
                      <a:alpha val="43137"/>
                    </a:srgbClr>
                  </a:outerShdw>
                </a:effectLst>
                <a:cs typeface="Calibri" panose="020F0502020204030204" pitchFamily="34" charset="0"/>
              </a:rPr>
              <a:t>], and they have washed their robes and made them white in the blood of the Lamb.’”</a:t>
            </a:r>
          </a:p>
        </p:txBody>
      </p:sp>
    </p:spTree>
    <p:extLst>
      <p:ext uri="{BB962C8B-B14F-4D97-AF65-F5344CB8AC3E}">
        <p14:creationId xmlns:p14="http://schemas.microsoft.com/office/powerpoint/2010/main" val="665755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0162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15:52</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moment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atomos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twinkling of an eye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the last trumpet; for the trumpet will sound, and the dead will be raised imperishable, and we will be changed.”</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442D5F9-C7C5-40C8-8AD9-3B921752AD1A}"/>
              </a:ext>
            </a:extLst>
          </p:cNvPr>
          <p:cNvPicPr>
            <a:picLocks noChangeAspect="1"/>
          </p:cNvPicPr>
          <p:nvPr/>
        </p:nvPicPr>
        <p:blipFill>
          <a:blip r:embed="rId3"/>
          <a:stretch>
            <a:fillRect/>
          </a:stretch>
        </p:blipFill>
        <p:spPr>
          <a:xfrm>
            <a:off x="3330734" y="3048000"/>
            <a:ext cx="2482533" cy="1828800"/>
          </a:xfrm>
          <a:prstGeom prst="rect">
            <a:avLst/>
          </a:prstGeom>
        </p:spPr>
      </p:pic>
    </p:spTree>
    <p:extLst>
      <p:ext uri="{BB962C8B-B14F-4D97-AF65-F5344CB8AC3E}">
        <p14:creationId xmlns:p14="http://schemas.microsoft.com/office/powerpoint/2010/main" val="1831854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1409700" y="227012"/>
            <a:ext cx="6324600" cy="1144588"/>
          </a:xfrm>
        </p:spPr>
        <p:txBody>
          <a:bodyPr/>
          <a:lstStyle/>
          <a:p>
            <a:pPr algn="ctr" eaLnBrk="1" hangingPunct="1">
              <a:spcBef>
                <a:spcPts val="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7:14</a:t>
            </a:r>
            <a:b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16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 Thomas, Revelation 1–7: An Exegetical Commentary, ed. Kenneth Barker (Chicago: Moody, 1992), 497, n. 119. </a:t>
            </a:r>
            <a:endParaRPr lang="en-US" alt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5843" name="Rectangle 3"/>
          <p:cNvSpPr>
            <a:spLocks noGrp="1"/>
          </p:cNvSpPr>
          <p:nvPr>
            <p:ph type="body" sz="half" idx="2"/>
          </p:nvPr>
        </p:nvSpPr>
        <p:spPr>
          <a:xfrm>
            <a:off x="-33867" y="1600199"/>
            <a:ext cx="9144000" cy="4868333"/>
          </a:xfrm>
        </p:spPr>
        <p:txBody>
          <a:bodyPr/>
          <a:lstStyle/>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"A…possible understanding that it is a departure after the Great Tribulation is completed (Marvin Rosenthal, The Pre-Wrath Rapture of the Church [Nashville: Thomas Nelson, 1990], p. 185) can be dismissed because it neglects the ongoing nature of the departure indicated by the present participle </a:t>
            </a:r>
            <a:r>
              <a:rPr lang="en-US" dirty="0" err="1">
                <a:effectLst>
                  <a:outerShdw blurRad="38100" dist="38100" dir="2700000" algn="tl">
                    <a:srgbClr val="000000">
                      <a:alpha val="43137"/>
                    </a:srgbClr>
                  </a:outerShdw>
                </a:effectLst>
                <a:cs typeface="Calibri" panose="020F0502020204030204" pitchFamily="34" charset="0"/>
              </a:rPr>
              <a:t>ἐρχόμενοι</a:t>
            </a:r>
            <a:r>
              <a:rPr lang="en-US" dirty="0">
                <a:effectLst>
                  <a:outerShdw blurRad="38100" dist="38100" dir="2700000" algn="tl">
                    <a:srgbClr val="000000">
                      <a:alpha val="43137"/>
                    </a:srgbClr>
                  </a:outerShdw>
                </a:effectLst>
                <a:cs typeface="Calibri" panose="020F0502020204030204" pitchFamily="34" charset="0"/>
              </a:rPr>
              <a:t> and rests on an unwarranted distinction between the Great Tribulation and the day of the God’s wrath." </a:t>
            </a:r>
          </a:p>
        </p:txBody>
      </p:sp>
      <p:pic>
        <p:nvPicPr>
          <p:cNvPr id="61445" name="Picture 2" descr="https://encrypted-tbn3.gstatic.com/images?q=tbn:ANd9GcRR4VQVxzrvddGZwdcX10jRK8c4rNR7mJ6YoXpiuHi-m_8PZjB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1" y="74612"/>
            <a:ext cx="785293"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790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546745"/>
          </a:xfrm>
        </p:spPr>
        <p:txBody>
          <a:bodyPr/>
          <a:lstStyle/>
          <a:p>
            <a:pPr marL="0" indent="0" algn="just">
              <a:spcBef>
                <a:spcPts val="0"/>
              </a:spcBef>
              <a:buNone/>
            </a:pPr>
            <a:r>
              <a:rPr lang="en-US" sz="2700" dirty="0">
                <a:effectLst>
                  <a:outerShdw blurRad="38100" dist="38100" dir="2700000" algn="tl">
                    <a:srgbClr val="000000">
                      <a:alpha val="43137"/>
                    </a:srgbClr>
                  </a:outerShdw>
                </a:effectLst>
              </a:rPr>
              <a:t>“However, the innumerable multitude is not like the Church, which goes to heaven as a group at the rapture. Rather, they are martyrs who one at a time lay down their lives throughout the seven-year period. The Greek present tense in Revelation 7:14 stresses that they ‘continually come’ out of great Tribulation, and obviously do not go to heaven as a single group. It is likewise strange, if they do represent the Church, that John could not recognize them, for John was an apostle of Christ, a member of the early Church, and part of its essential foundation. Also, the Church is composed of all believers since Pentecost, and cannot be limited solely to Tribulation martyrs.”</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14" name="Rectangle 2">
            <a:extLst>
              <a:ext uri="{FF2B5EF4-FFF2-40B4-BE49-F238E27FC236}">
                <a16:creationId xmlns:a16="http://schemas.microsoft.com/office/drawing/2014/main" id="{F7E7955C-99DE-4417-9397-20921ADE7418}"/>
              </a:ext>
            </a:extLst>
          </p:cNvPr>
          <p:cNvSpPr txBox="1">
            <a:spLocks noChangeArrowheads="1"/>
          </p:cNvSpPr>
          <p:nvPr/>
        </p:nvSpPr>
        <p:spPr bwMode="auto">
          <a:xfrm>
            <a:off x="1295399" y="228600"/>
            <a:ext cx="7038975" cy="109728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solidFill>
                  <a:srgbClr val="00FFFF"/>
                </a:solidFill>
                <a:effectLst>
                  <a:outerShdw blurRad="38100" dist="38100" dir="2700000" algn="tl">
                    <a:srgbClr val="000000">
                      <a:alpha val="43137"/>
                    </a:srgbClr>
                  </a:outerShdw>
                </a:effectLst>
                <a:cs typeface="Calibri" panose="020F0502020204030204" pitchFamily="34" charset="0"/>
              </a:rPr>
              <a:t>Gerald B. Stanton</a:t>
            </a:r>
          </a:p>
          <a:p>
            <a:pPr algn="ctr" eaLnBrk="1" hangingPunct="1">
              <a:spcAft>
                <a:spcPts val="600"/>
              </a:spcAft>
            </a:pPr>
            <a:r>
              <a:rPr lang="en-US" sz="1600" i="1" dirty="0">
                <a:solidFill>
                  <a:schemeClr val="tx1"/>
                </a:solidFill>
                <a:effectLst>
                  <a:outerShdw blurRad="38100" dist="38100" dir="2700000" algn="tl">
                    <a:srgbClr val="000000">
                      <a:alpha val="43137"/>
                    </a:srgbClr>
                  </a:outerShdw>
                </a:effectLst>
                <a:ea typeface="+mn-ea"/>
                <a:cs typeface="Arial" charset="0"/>
              </a:rPr>
              <a:t>Kept from the Hour: Biblical Evidence for the Pretribulational Return of Christ </a:t>
            </a:r>
            <a:r>
              <a:rPr lang="en-US" sz="1600" dirty="0">
                <a:solidFill>
                  <a:schemeClr val="tx1"/>
                </a:solidFill>
                <a:effectLst>
                  <a:outerShdw blurRad="38100" dist="38100" dir="2700000" algn="tl">
                    <a:srgbClr val="000000">
                      <a:alpha val="43137"/>
                    </a:srgbClr>
                  </a:outerShdw>
                </a:effectLst>
                <a:ea typeface="+mn-ea"/>
                <a:cs typeface="Arial" charset="0"/>
              </a:rPr>
              <a:t>(Grand Rapids: Zondervan, 1956; reprint, Miami Springs, FL: </a:t>
            </a:r>
            <a:r>
              <a:rPr lang="en-US" sz="1600" dirty="0" err="1">
                <a:solidFill>
                  <a:schemeClr val="tx1"/>
                </a:solidFill>
                <a:effectLst>
                  <a:outerShdw blurRad="38100" dist="38100" dir="2700000" algn="tl">
                    <a:srgbClr val="000000">
                      <a:alpha val="43137"/>
                    </a:srgbClr>
                  </a:outerShdw>
                </a:effectLst>
                <a:ea typeface="+mn-ea"/>
                <a:cs typeface="Arial" charset="0"/>
              </a:rPr>
              <a:t>Schoettle</a:t>
            </a:r>
            <a:r>
              <a:rPr lang="en-US" sz="1600" dirty="0">
                <a:solidFill>
                  <a:schemeClr val="tx1"/>
                </a:solidFill>
                <a:effectLst>
                  <a:outerShdw blurRad="38100" dist="38100" dir="2700000" algn="tl">
                    <a:srgbClr val="000000">
                      <a:alpha val="43137"/>
                    </a:srgbClr>
                  </a:outerShdw>
                </a:effectLst>
                <a:ea typeface="+mn-ea"/>
                <a:cs typeface="Arial" charset="0"/>
              </a:rPr>
              <a:t>, 1991), 390.</a:t>
            </a:r>
          </a:p>
        </p:txBody>
      </p:sp>
      <p:pic>
        <p:nvPicPr>
          <p:cNvPr id="13" name="Picture 2" descr="KEPT FROM HOUR By Gerald B. Stanton | eBay">
            <a:extLst>
              <a:ext uri="{FF2B5EF4-FFF2-40B4-BE49-F238E27FC236}">
                <a16:creationId xmlns:a16="http://schemas.microsoft.com/office/drawing/2014/main" id="{211E957B-BB3A-49E8-808C-444350BD502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8621" y="107484"/>
            <a:ext cx="693481"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59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76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685800" y="1600200"/>
            <a:ext cx="7772400" cy="2971800"/>
          </a:xfrm>
        </p:spPr>
        <p:txBody>
          <a:bodyPr/>
          <a:lstStyle/>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It imposes an artificial construct on Daniel’s 70th Week</a:t>
            </a:r>
          </a:p>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Great Tribulation (unequaled distress) before God’s wrath?</a:t>
            </a:r>
          </a:p>
          <a:p>
            <a:pPr marL="574675" indent="-574675" algn="just" eaLnBrk="1" hangingPunct="1">
              <a:spcBef>
                <a:spcPts val="0"/>
              </a:spcBef>
              <a:spcAft>
                <a:spcPts val="2400"/>
              </a:spcAft>
              <a:buClr>
                <a:srgbClr val="FF99FF"/>
              </a:buClr>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It places the Rapture in Revelation 7:9-17</a:t>
            </a:r>
          </a:p>
          <a:p>
            <a:pPr marL="574675" indent="-574675" algn="just" eaLnBrk="1" hangingPunct="1">
              <a:spcBef>
                <a:spcPts val="0"/>
              </a:spcBef>
              <a:spcAft>
                <a:spcPts val="2400"/>
              </a:spcAft>
              <a:buClr>
                <a:srgbClr val="FF99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It places the Rapture in Matthew 24:31, 40-41</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1701800" y="228600"/>
            <a:ext cx="5740400" cy="1142999"/>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III. Additional Problems with Pre-Wrath Rapturism</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2" descr="The Pre Wrath Rapture - YouTube">
            <a:extLst>
              <a:ext uri="{FF2B5EF4-FFF2-40B4-BE49-F238E27FC236}">
                <a16:creationId xmlns:a16="http://schemas.microsoft.com/office/drawing/2014/main" id="{B21AB7F6-B65E-4962-949E-5DDB52C5F5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1" y="5243512"/>
            <a:ext cx="24383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070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4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gather together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elect from the four winds, from one end of the sky to the other.”</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958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4160682-87C6-4957-987F-D3490896BB60}"/>
              </a:ext>
            </a:extLst>
          </p:cNvPr>
          <p:cNvGraphicFramePr>
            <a:graphicFrameLocks noGrp="1"/>
          </p:cNvGraphicFramePr>
          <p:nvPr>
            <p:extLst>
              <p:ext uri="{D42A27DB-BD31-4B8C-83A1-F6EECF244321}">
                <p14:modId xmlns:p14="http://schemas.microsoft.com/office/powerpoint/2010/main" val="1261309478"/>
              </p:ext>
            </p:extLst>
          </p:nvPr>
        </p:nvGraphicFramePr>
        <p:xfrm>
          <a:off x="109424" y="137267"/>
          <a:ext cx="8925153" cy="6583466"/>
        </p:xfrm>
        <a:graphic>
          <a:graphicData uri="http://schemas.openxmlformats.org/drawingml/2006/table">
            <a:tbl>
              <a:tblPr firstRow="1" bandRow="1">
                <a:tableStyleId>{073A0DAA-6AF3-43AB-8588-CEC1D06C72B9}</a:tableStyleId>
              </a:tblPr>
              <a:tblGrid>
                <a:gridCol w="2024177">
                  <a:extLst>
                    <a:ext uri="{9D8B030D-6E8A-4147-A177-3AD203B41FA5}">
                      <a16:colId xmlns:a16="http://schemas.microsoft.com/office/drawing/2014/main" val="1645055627"/>
                    </a:ext>
                  </a:extLst>
                </a:gridCol>
                <a:gridCol w="3925925">
                  <a:extLst>
                    <a:ext uri="{9D8B030D-6E8A-4147-A177-3AD203B41FA5}">
                      <a16:colId xmlns:a16="http://schemas.microsoft.com/office/drawing/2014/main" val="2004674889"/>
                    </a:ext>
                  </a:extLst>
                </a:gridCol>
                <a:gridCol w="2975051">
                  <a:extLst>
                    <a:ext uri="{9D8B030D-6E8A-4147-A177-3AD203B41FA5}">
                      <a16:colId xmlns:a16="http://schemas.microsoft.com/office/drawing/2014/main" val="2028072538"/>
                    </a:ext>
                  </a:extLst>
                </a:gridCol>
              </a:tblGrid>
              <a:tr h="914400">
                <a:tc gridSpan="3">
                  <a:txBody>
                    <a:bodyPr/>
                    <a:lstStyle/>
                    <a:p>
                      <a:pPr algn="ctr"/>
                      <a:r>
                        <a:rPr lang="en-US" sz="28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RAPTURIST – ALAN KURSCHNER</a:t>
                      </a:r>
                    </a:p>
                  </a:txBody>
                  <a:tcPr marL="133877" marR="133877" marT="60853" marB="60853" anchor="ctr"/>
                </a:tc>
                <a:tc hMerge="1">
                  <a:txBody>
                    <a:bodyPr/>
                    <a:lstStyle/>
                    <a:p>
                      <a:endParaRPr lang="en-US" sz="2400" dirty="0"/>
                    </a:p>
                  </a:txBody>
                  <a:tcPr marL="133877" marR="133877" marT="60853" marB="60853"/>
                </a:tc>
                <a:tc hMerge="1">
                  <a:txBody>
                    <a:bodyPr/>
                    <a:lstStyle/>
                    <a:p>
                      <a:endParaRPr lang="en-US" sz="2400" dirty="0"/>
                    </a:p>
                  </a:txBody>
                  <a:tcPr marL="133877" marR="133877" marT="60853" marB="60853"/>
                </a:tc>
                <a:extLst>
                  <a:ext uri="{0D108BD9-81ED-4DB2-BD59-A6C34878D82A}">
                    <a16:rowId xmlns:a16="http://schemas.microsoft.com/office/drawing/2014/main" val="1165698511"/>
                  </a:ext>
                </a:extLst>
              </a:tr>
              <a:tr h="548640">
                <a:tc>
                  <a:txBody>
                    <a:bodyPr/>
                    <a:lstStyle/>
                    <a:p>
                      <a:pPr algn="ctr"/>
                      <a:r>
                        <a:rPr lang="en-US" sz="2400" b="1" dirty="0">
                          <a:latin typeface="Calibri" panose="020F0502020204030204" pitchFamily="34" charset="0"/>
                          <a:cs typeface="Calibri" panose="020F0502020204030204" pitchFamily="34" charset="0"/>
                        </a:rPr>
                        <a:t>MATTHEW 24</a:t>
                      </a:r>
                    </a:p>
                  </a:txBody>
                  <a:tcPr marL="133877" marR="133877" marT="60853" marB="60853" anchor="ctr"/>
                </a:tc>
                <a:tc>
                  <a:txBody>
                    <a:bodyPr/>
                    <a:lstStyle/>
                    <a:p>
                      <a:pPr algn="ctr"/>
                      <a:r>
                        <a:rPr lang="en-US" sz="2400" b="1" dirty="0">
                          <a:latin typeface="Calibri" panose="020F0502020204030204" pitchFamily="34" charset="0"/>
                          <a:cs typeface="Calibri" panose="020F0502020204030204" pitchFamily="34" charset="0"/>
                        </a:rPr>
                        <a:t>PARALLELS</a:t>
                      </a:r>
                    </a:p>
                  </a:txBody>
                  <a:tcPr marL="133877" marR="133877" marT="60853" marB="60853" anchor="ctr"/>
                </a:tc>
                <a:tc>
                  <a:txBody>
                    <a:bodyPr/>
                    <a:lstStyle/>
                    <a:p>
                      <a:pPr algn="ctr"/>
                      <a:r>
                        <a:rPr lang="en-US" sz="2400" b="1" dirty="0">
                          <a:latin typeface="Calibri" panose="020F0502020204030204" pitchFamily="34" charset="0"/>
                          <a:cs typeface="Calibri" panose="020F0502020204030204" pitchFamily="34" charset="0"/>
                        </a:rPr>
                        <a:t>REVELATION 6-7</a:t>
                      </a:r>
                    </a:p>
                  </a:txBody>
                  <a:tcPr marL="133877" marR="133877" marT="60853" marB="60853" anchor="ctr"/>
                </a:tc>
                <a:extLst>
                  <a:ext uri="{0D108BD9-81ED-4DB2-BD59-A6C34878D82A}">
                    <a16:rowId xmlns:a16="http://schemas.microsoft.com/office/drawing/2014/main" val="1516849211"/>
                  </a:ext>
                </a:extLst>
              </a:tr>
              <a:tr h="548640">
                <a:tc>
                  <a:txBody>
                    <a:bodyPr/>
                    <a:lstStyle/>
                    <a:p>
                      <a:pPr algn="ctr"/>
                      <a:r>
                        <a:rPr lang="en-US" sz="2000" dirty="0">
                          <a:latin typeface="Calibri" panose="020F0502020204030204" pitchFamily="34" charset="0"/>
                          <a:cs typeface="Calibri" panose="020F0502020204030204" pitchFamily="34" charset="0"/>
                        </a:rPr>
                        <a:t>4-5</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The Antichrist / False Christs</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1</a:t>
                      </a:r>
                      <a:r>
                        <a:rPr lang="en-US" sz="2000" baseline="30000" dirty="0">
                          <a:latin typeface="Calibri" panose="020F0502020204030204" pitchFamily="34" charset="0"/>
                          <a:cs typeface="Calibri" panose="020F0502020204030204" pitchFamily="34" charset="0"/>
                        </a:rPr>
                        <a:t>st</a:t>
                      </a:r>
                      <a:r>
                        <a:rPr lang="en-US" sz="2000" dirty="0">
                          <a:latin typeface="Calibri" panose="020F0502020204030204" pitchFamily="34" charset="0"/>
                          <a:cs typeface="Calibri" panose="020F0502020204030204" pitchFamily="34" charset="0"/>
                        </a:rPr>
                        <a:t> Seal (6:1-2)</a:t>
                      </a:r>
                    </a:p>
                  </a:txBody>
                  <a:tcPr marL="133877" marR="133877" marT="60853" marB="60853" anchor="ctr"/>
                </a:tc>
                <a:extLst>
                  <a:ext uri="{0D108BD9-81ED-4DB2-BD59-A6C34878D82A}">
                    <a16:rowId xmlns:a16="http://schemas.microsoft.com/office/drawing/2014/main" val="3638238239"/>
                  </a:ext>
                </a:extLst>
              </a:tr>
              <a:tr h="548640">
                <a:tc>
                  <a:txBody>
                    <a:bodyPr/>
                    <a:lstStyle/>
                    <a:p>
                      <a:pPr algn="ctr"/>
                      <a:r>
                        <a:rPr lang="en-US" sz="2000" dirty="0">
                          <a:latin typeface="Calibri" panose="020F0502020204030204" pitchFamily="34" charset="0"/>
                          <a:cs typeface="Calibri" panose="020F0502020204030204" pitchFamily="34" charset="0"/>
                        </a:rPr>
                        <a:t>6-7</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Wars</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2</a:t>
                      </a:r>
                      <a:r>
                        <a:rPr lang="en-US" sz="2000" baseline="30000" dirty="0">
                          <a:latin typeface="Calibri" panose="020F0502020204030204" pitchFamily="34" charset="0"/>
                          <a:cs typeface="Calibri" panose="020F0502020204030204" pitchFamily="34" charset="0"/>
                        </a:rPr>
                        <a:t>nd</a:t>
                      </a:r>
                      <a:r>
                        <a:rPr lang="en-US" sz="2000" dirty="0">
                          <a:latin typeface="Calibri" panose="020F0502020204030204" pitchFamily="34" charset="0"/>
                          <a:cs typeface="Calibri" panose="020F0502020204030204" pitchFamily="34" charset="0"/>
                        </a:rPr>
                        <a:t> Seal (6:3-4)</a:t>
                      </a:r>
                    </a:p>
                  </a:txBody>
                  <a:tcPr marL="133877" marR="133877" marT="60853" marB="60853" anchor="ctr"/>
                </a:tc>
                <a:extLst>
                  <a:ext uri="{0D108BD9-81ED-4DB2-BD59-A6C34878D82A}">
                    <a16:rowId xmlns:a16="http://schemas.microsoft.com/office/drawing/2014/main" val="2147941397"/>
                  </a:ext>
                </a:extLst>
              </a:tr>
              <a:tr h="548640">
                <a:tc>
                  <a:txBody>
                    <a:bodyPr/>
                    <a:lstStyle/>
                    <a:p>
                      <a:pPr algn="ctr"/>
                      <a:r>
                        <a:rPr lang="en-US" sz="2000" dirty="0">
                          <a:latin typeface="Calibri" panose="020F0502020204030204" pitchFamily="34" charset="0"/>
                          <a:cs typeface="Calibri" panose="020F0502020204030204" pitchFamily="34" charset="0"/>
                        </a:rPr>
                        <a:t>7</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Famine</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3</a:t>
                      </a:r>
                      <a:r>
                        <a:rPr lang="en-US" sz="2000" baseline="30000" dirty="0">
                          <a:latin typeface="Calibri" panose="020F0502020204030204" pitchFamily="34" charset="0"/>
                          <a:cs typeface="Calibri" panose="020F0502020204030204" pitchFamily="34" charset="0"/>
                        </a:rPr>
                        <a:t>rd</a:t>
                      </a:r>
                      <a:r>
                        <a:rPr lang="en-US" sz="2000" dirty="0">
                          <a:latin typeface="Calibri" panose="020F0502020204030204" pitchFamily="34" charset="0"/>
                          <a:cs typeface="Calibri" panose="020F0502020204030204" pitchFamily="34" charset="0"/>
                        </a:rPr>
                        <a:t> Seal (6:5-6)</a:t>
                      </a:r>
                    </a:p>
                  </a:txBody>
                  <a:tcPr marL="133877" marR="133877" marT="60853" marB="60853" anchor="ctr"/>
                </a:tc>
                <a:extLst>
                  <a:ext uri="{0D108BD9-81ED-4DB2-BD59-A6C34878D82A}">
                    <a16:rowId xmlns:a16="http://schemas.microsoft.com/office/drawing/2014/main" val="4222494621"/>
                  </a:ext>
                </a:extLst>
              </a:tr>
              <a:tr h="548640">
                <a:tc>
                  <a:txBody>
                    <a:bodyPr/>
                    <a:lstStyle/>
                    <a:p>
                      <a:pPr algn="ctr"/>
                      <a:r>
                        <a:rPr lang="en-US" sz="2000" dirty="0">
                          <a:latin typeface="Calibri" panose="020F0502020204030204" pitchFamily="34" charset="0"/>
                          <a:cs typeface="Calibri" panose="020F0502020204030204" pitchFamily="34" charset="0"/>
                        </a:rPr>
                        <a:t>9, 21-22</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Martyrdom / (Great Tribulation)</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4</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Seal (6:7-8)</a:t>
                      </a:r>
                    </a:p>
                  </a:txBody>
                  <a:tcPr marL="133877" marR="133877" marT="60853" marB="60853" anchor="ctr"/>
                </a:tc>
                <a:extLst>
                  <a:ext uri="{0D108BD9-81ED-4DB2-BD59-A6C34878D82A}">
                    <a16:rowId xmlns:a16="http://schemas.microsoft.com/office/drawing/2014/main" val="720154548"/>
                  </a:ext>
                </a:extLst>
              </a:tr>
              <a:tr h="548640">
                <a:tc>
                  <a:txBody>
                    <a:bodyPr/>
                    <a:lstStyle/>
                    <a:p>
                      <a:pPr algn="ctr"/>
                      <a:r>
                        <a:rPr lang="en-US" sz="2000" dirty="0">
                          <a:latin typeface="Calibri" panose="020F0502020204030204" pitchFamily="34" charset="0"/>
                          <a:cs typeface="Calibri" panose="020F0502020204030204" pitchFamily="34" charset="0"/>
                        </a:rPr>
                        <a:t>9, 21-22</a:t>
                      </a:r>
                    </a:p>
                  </a:txBody>
                  <a:tcPr marL="133877" marR="133877" marT="60853" marB="6085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Result of Martyrdom / (Great Tribulation)</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5</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Seal (6:9-11)</a:t>
                      </a:r>
                    </a:p>
                  </a:txBody>
                  <a:tcPr marL="133877" marR="133877" marT="60853" marB="60853" anchor="ctr"/>
                </a:tc>
                <a:extLst>
                  <a:ext uri="{0D108BD9-81ED-4DB2-BD59-A6C34878D82A}">
                    <a16:rowId xmlns:a16="http://schemas.microsoft.com/office/drawing/2014/main" val="2095879687"/>
                  </a:ext>
                </a:extLst>
              </a:tr>
              <a:tr h="548640">
                <a:tc>
                  <a:txBody>
                    <a:bodyPr/>
                    <a:lstStyle/>
                    <a:p>
                      <a:pPr algn="ctr"/>
                      <a:r>
                        <a:rPr lang="en-US" sz="2000" dirty="0">
                          <a:latin typeface="Calibri" panose="020F0502020204030204" pitchFamily="34" charset="0"/>
                          <a:cs typeface="Calibri" panose="020F0502020204030204" pitchFamily="34" charset="0"/>
                        </a:rPr>
                        <a:t>29</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Celestial Disturbances</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6</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Seal (6:12-17)</a:t>
                      </a:r>
                    </a:p>
                  </a:txBody>
                  <a:tcPr marL="133877" marR="133877" marT="60853" marB="60853" anchor="ctr"/>
                </a:tc>
                <a:extLst>
                  <a:ext uri="{0D108BD9-81ED-4DB2-BD59-A6C34878D82A}">
                    <a16:rowId xmlns:a16="http://schemas.microsoft.com/office/drawing/2014/main" val="2067122403"/>
                  </a:ext>
                </a:extLst>
              </a:tr>
              <a:tr h="548640">
                <a:tc>
                  <a:txBody>
                    <a:bodyPr/>
                    <a:lstStyle/>
                    <a:p>
                      <a:pPr algn="ctr"/>
                      <a:r>
                        <a:rPr lang="en-US" sz="2000" b="1" dirty="0">
                          <a:latin typeface="Calibri" panose="020F0502020204030204" pitchFamily="34" charset="0"/>
                          <a:cs typeface="Calibri" panose="020F0502020204030204" pitchFamily="34" charset="0"/>
                        </a:rPr>
                        <a:t>30-31</a:t>
                      </a:r>
                    </a:p>
                  </a:txBody>
                  <a:tcPr marL="133877" marR="133877" marT="60853" marB="60853" anchor="ctr">
                    <a:solidFill>
                      <a:srgbClr val="FFFFCC"/>
                    </a:solidFill>
                  </a:tcPr>
                </a:tc>
                <a:tc>
                  <a:txBody>
                    <a:bodyPr/>
                    <a:lstStyle/>
                    <a:p>
                      <a:pPr algn="ctr"/>
                      <a:r>
                        <a:rPr lang="en-US" sz="2000" b="1" dirty="0">
                          <a:latin typeface="Calibri" panose="020F0502020204030204" pitchFamily="34" charset="0"/>
                          <a:cs typeface="Calibri" panose="020F0502020204030204" pitchFamily="34" charset="0"/>
                        </a:rPr>
                        <a:t>Raptured Saints</a:t>
                      </a:r>
                    </a:p>
                  </a:txBody>
                  <a:tcPr marL="133877" marR="133877" marT="60853" marB="60853" anchor="ctr">
                    <a:solidFill>
                      <a:srgbClr val="FFFFCC"/>
                    </a:solidFill>
                  </a:tcPr>
                </a:tc>
                <a:tc>
                  <a:txBody>
                    <a:bodyPr/>
                    <a:lstStyle/>
                    <a:p>
                      <a:pPr algn="ctr"/>
                      <a:r>
                        <a:rPr lang="en-US" sz="2000" b="1" dirty="0">
                          <a:latin typeface="Calibri" panose="020F0502020204030204" pitchFamily="34" charset="0"/>
                          <a:cs typeface="Calibri" panose="020F0502020204030204" pitchFamily="34" charset="0"/>
                        </a:rPr>
                        <a:t>Interlude (7:9-17)</a:t>
                      </a:r>
                      <a:r>
                        <a:rPr lang="en-US" sz="2000" b="1" dirty="0">
                          <a:solidFill>
                            <a:srgbClr val="FFFFCC"/>
                          </a:solidFill>
                          <a:latin typeface="Calibri" panose="020F0502020204030204" pitchFamily="34" charset="0"/>
                          <a:cs typeface="Calibri" panose="020F0502020204030204" pitchFamily="34" charset="0"/>
                        </a:rPr>
                        <a:t>)</a:t>
                      </a:r>
                    </a:p>
                  </a:txBody>
                  <a:tcPr marL="133877" marR="133877" marT="60853" marB="60853" anchor="ctr">
                    <a:solidFill>
                      <a:srgbClr val="FFFFCC"/>
                    </a:solidFill>
                  </a:tcPr>
                </a:tc>
                <a:extLst>
                  <a:ext uri="{0D108BD9-81ED-4DB2-BD59-A6C34878D82A}">
                    <a16:rowId xmlns:a16="http://schemas.microsoft.com/office/drawing/2014/main" val="1474153423"/>
                  </a:ext>
                </a:extLst>
              </a:tr>
              <a:tr h="548640">
                <a:tc>
                  <a:txBody>
                    <a:bodyPr/>
                    <a:lstStyle/>
                    <a:p>
                      <a:pPr algn="ctr"/>
                      <a:r>
                        <a:rPr lang="en-US" sz="2000" dirty="0">
                          <a:latin typeface="Calibri" panose="020F0502020204030204" pitchFamily="34" charset="0"/>
                          <a:cs typeface="Calibri" panose="020F0502020204030204" pitchFamily="34" charset="0"/>
                        </a:rPr>
                        <a:t>14, 30, 37-40</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Day of the Lord’s Wrath</a:t>
                      </a:r>
                    </a:p>
                  </a:txBody>
                  <a:tcPr marL="133877" marR="133877" marT="60853" marB="60853" anchor="ctr"/>
                </a:tc>
                <a:tc>
                  <a:txBody>
                    <a:bodyPr/>
                    <a:lstStyle/>
                    <a:p>
                      <a:pPr algn="ctr"/>
                      <a:r>
                        <a:rPr lang="en-US" sz="2000" dirty="0">
                          <a:latin typeface="Calibri" panose="020F0502020204030204" pitchFamily="34" charset="0"/>
                          <a:cs typeface="Calibri" panose="020F0502020204030204" pitchFamily="34" charset="0"/>
                        </a:rPr>
                        <a:t>7</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Seal (Trumpet, Bowls)</a:t>
                      </a:r>
                    </a:p>
                  </a:txBody>
                  <a:tcPr marL="133877" marR="133877" marT="60853" marB="60853" anchor="ctr"/>
                </a:tc>
                <a:extLst>
                  <a:ext uri="{0D108BD9-81ED-4DB2-BD59-A6C34878D82A}">
                    <a16:rowId xmlns:a16="http://schemas.microsoft.com/office/drawing/2014/main" val="859076214"/>
                  </a:ext>
                </a:extLst>
              </a:tr>
              <a:tr h="548640">
                <a:tc gridSpan="3">
                  <a:txBody>
                    <a:bodyPr/>
                    <a:lstStyle/>
                    <a:p>
                      <a:pPr algn="ctr"/>
                      <a:r>
                        <a:rPr lang="en-US" sz="1400" dirty="0">
                          <a:latin typeface="Calibri" panose="020F0502020204030204" pitchFamily="34" charset="0"/>
                          <a:cs typeface="Calibri" panose="020F0502020204030204" pitchFamily="34" charset="0"/>
                        </a:rPr>
                        <a:t>Alan </a:t>
                      </a:r>
                      <a:r>
                        <a:rPr lang="en-US" sz="1400" dirty="0" err="1">
                          <a:latin typeface="Calibri" panose="020F0502020204030204" pitchFamily="34" charset="0"/>
                          <a:cs typeface="Calibri" panose="020F0502020204030204" pitchFamily="34" charset="0"/>
                        </a:rPr>
                        <a:t>Kurschner</a:t>
                      </a:r>
                      <a:r>
                        <a:rPr lang="en-US" sz="1400" dirty="0">
                          <a:latin typeface="Calibri" panose="020F0502020204030204" pitchFamily="34" charset="0"/>
                          <a:cs typeface="Calibri" panose="020F0502020204030204" pitchFamily="34" charset="0"/>
                        </a:rPr>
                        <a:t>, The Antichrist Before the Day of the Lord: What Every Christian </a:t>
                      </a:r>
                    </a:p>
                    <a:p>
                      <a:pPr algn="ctr"/>
                      <a:r>
                        <a:rPr lang="en-US" sz="1400" dirty="0">
                          <a:latin typeface="Calibri" panose="020F0502020204030204" pitchFamily="34" charset="0"/>
                          <a:cs typeface="Calibri" panose="020F0502020204030204" pitchFamily="34" charset="0"/>
                        </a:rPr>
                        <a:t>Needs to Know About the Return of Christ (Pompton Lakes, NI: </a:t>
                      </a:r>
                      <a:r>
                        <a:rPr lang="en-US" sz="1400" dirty="0" err="1">
                          <a:latin typeface="Calibri" panose="020F0502020204030204" pitchFamily="34" charset="0"/>
                          <a:cs typeface="Calibri" panose="020F0502020204030204" pitchFamily="34" charset="0"/>
                        </a:rPr>
                        <a:t>Eschatos</a:t>
                      </a:r>
                      <a:r>
                        <a:rPr lang="en-US" sz="1400" dirty="0">
                          <a:latin typeface="Calibri" panose="020F0502020204030204" pitchFamily="34" charset="0"/>
                          <a:cs typeface="Calibri" panose="020F0502020204030204" pitchFamily="34" charset="0"/>
                        </a:rPr>
                        <a:t>, 2013, 99.</a:t>
                      </a:r>
                    </a:p>
                  </a:txBody>
                  <a:tcPr marL="133877" marR="133877" marT="60853" marB="60853" anchor="ctr"/>
                </a:tc>
                <a:tc hMerge="1">
                  <a:txBody>
                    <a:bodyPr/>
                    <a:lstStyle/>
                    <a:p>
                      <a:pPr algn="ctr"/>
                      <a:endParaRPr lang="en-US" sz="2000">
                        <a:latin typeface="Calibri" panose="020F0502020204030204" pitchFamily="34" charset="0"/>
                        <a:cs typeface="Calibri" panose="020F0502020204030204" pitchFamily="34" charset="0"/>
                      </a:endParaRPr>
                    </a:p>
                  </a:txBody>
                  <a:tcPr marL="133877" marR="133877" marT="60853" marB="60853" anchor="ctr"/>
                </a:tc>
                <a:tc hMerge="1">
                  <a:txBody>
                    <a:bodyPr/>
                    <a:lstStyle/>
                    <a:p>
                      <a:pPr algn="ctr"/>
                      <a:endParaRPr lang="en-US" sz="2000" dirty="0">
                        <a:latin typeface="Calibri" panose="020F0502020204030204" pitchFamily="34" charset="0"/>
                        <a:cs typeface="Calibri" panose="020F0502020204030204" pitchFamily="34" charset="0"/>
                      </a:endParaRPr>
                    </a:p>
                  </a:txBody>
                  <a:tcPr marL="133877" marR="133877" marT="60853" marB="60853" anchor="ctr"/>
                </a:tc>
                <a:extLst>
                  <a:ext uri="{0D108BD9-81ED-4DB2-BD59-A6C34878D82A}">
                    <a16:rowId xmlns:a16="http://schemas.microsoft.com/office/drawing/2014/main" val="3213313290"/>
                  </a:ext>
                </a:extLst>
              </a:tr>
            </a:tbl>
          </a:graphicData>
        </a:graphic>
      </p:graphicFrame>
    </p:spTree>
    <p:extLst>
      <p:ext uri="{BB962C8B-B14F-4D97-AF65-F5344CB8AC3E}">
        <p14:creationId xmlns:p14="http://schemas.microsoft.com/office/powerpoint/2010/main" val="4076960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a:spcBef>
                <a:spcPts val="0"/>
              </a:spcBef>
              <a:spcAft>
                <a:spcPts val="1200"/>
              </a:spcAft>
              <a:buNone/>
            </a:pPr>
            <a:r>
              <a:rPr lang="en-US" sz="4000" kern="1200" dirty="0">
                <a:solidFill>
                  <a:srgbClr val="00FFFF"/>
                </a:solidFill>
                <a:ea typeface="+mj-ea"/>
                <a:cs typeface="Calibri" panose="020F0502020204030204" pitchFamily="34" charset="0"/>
              </a:rPr>
              <a:t>1 Thessalonians 4:16-18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757002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400" baseline="30000" dirty="0">
                <a:latin typeface="Calibri" panose="020F0502020204030204" pitchFamily="34" charset="0"/>
                <a:cs typeface="Calibri" panose="020F0502020204030204" pitchFamily="34" charset="0"/>
              </a:rPr>
              <a:t>51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tell you a mystery; we will not all sleep, but we will all be changed.”</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D0F9D63-A316-4952-95D3-13635600A7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3"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465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4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gather together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elect from the four winds, from one end of the sky to the other.”</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86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9624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rPr>
              <a:t>“Where does Paul mention the darkening of the sun (Matt. 24:29), the moon not giving its light (Matt. 24:29), the stars falling from the sky (Matt. 24:29), the powers of the heavens being shaken (Matt. 24:29), all the tribes of the earth mourning (Matt. 24:30), all the world seeing the coming of the Son of Man (Matt. 24:30), or God sending forth angels (Matt.24:31)?”</a:t>
            </a:r>
          </a:p>
        </p:txBody>
      </p:sp>
      <p:sp>
        <p:nvSpPr>
          <p:cNvPr id="2" name="Rectangle 1">
            <a:extLst>
              <a:ext uri="{FF2B5EF4-FFF2-40B4-BE49-F238E27FC236}">
                <a16:creationId xmlns:a16="http://schemas.microsoft.com/office/drawing/2014/main" id="{7E8AEF8E-0416-47D2-BEA1-15CD85CE23CD}"/>
              </a:ext>
            </a:extLst>
          </p:cNvPr>
          <p:cNvSpPr/>
          <p:nvPr/>
        </p:nvSpPr>
        <p:spPr>
          <a:xfrm>
            <a:off x="2324100" y="228600"/>
            <a:ext cx="4495800" cy="1215717"/>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A. Sproule</a:t>
            </a:r>
          </a:p>
          <a:p>
            <a:pPr algn="ctr"/>
            <a:r>
              <a:rPr lang="en-US" sz="1600" dirty="0">
                <a:effectLst>
                  <a:outerShdw blurRad="38100" dist="38100" dir="2700000" algn="tl">
                    <a:srgbClr val="000000">
                      <a:alpha val="43137"/>
                    </a:srgbClr>
                  </a:outerShdw>
                </a:effectLst>
                <a:latin typeface="Calibri" panose="020F0502020204030204" pitchFamily="34" charset="0"/>
                <a:ea typeface="+mj-ea"/>
                <a:cs typeface="+mj-cs"/>
              </a:rPr>
              <a:t>"An Exegetical Defense of Pretribulationalism" (Th.D. diss., Grace Theological Seminary, 1981), 53.</a:t>
            </a:r>
          </a:p>
        </p:txBody>
      </p:sp>
      <p:pic>
        <p:nvPicPr>
          <p:cNvPr id="3" name="Picture 2">
            <a:extLst>
              <a:ext uri="{FF2B5EF4-FFF2-40B4-BE49-F238E27FC236}">
                <a16:creationId xmlns:a16="http://schemas.microsoft.com/office/drawing/2014/main" id="{75E379E1-DE9E-4D23-8FDC-AC071BA77153}"/>
              </a:ext>
            </a:extLst>
          </p:cNvPr>
          <p:cNvPicPr>
            <a:picLocks noChangeAspect="1"/>
          </p:cNvPicPr>
          <p:nvPr/>
        </p:nvPicPr>
        <p:blipFill>
          <a:blip r:embed="rId2"/>
          <a:stretch>
            <a:fillRect/>
          </a:stretch>
        </p:blipFill>
        <p:spPr>
          <a:xfrm>
            <a:off x="76200" y="76200"/>
            <a:ext cx="778956" cy="1097280"/>
          </a:xfrm>
          <a:prstGeom prst="rect">
            <a:avLst/>
          </a:prstGeom>
          <a:ln w="19050">
            <a:solidFill>
              <a:schemeClr val="tx1"/>
            </a:solidFill>
          </a:ln>
        </p:spPr>
      </p:pic>
    </p:spTree>
    <p:extLst>
      <p:ext uri="{BB962C8B-B14F-4D97-AF65-F5344CB8AC3E}">
        <p14:creationId xmlns:p14="http://schemas.microsoft.com/office/powerpoint/2010/main" val="3083737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5029200"/>
          </a:xfrm>
        </p:spPr>
        <p:txBody>
          <a:bodyPr/>
          <a:lstStyle/>
          <a:p>
            <a:pPr marL="0" indent="0" algn="just">
              <a:spcBef>
                <a:spcPts val="0"/>
              </a:spcBef>
              <a:buNone/>
              <a:defRPr/>
            </a:pPr>
            <a:r>
              <a:rPr lang="en-US" sz="2800" dirty="0">
                <a:effectLst>
                  <a:outerShdw blurRad="38100" dist="38100" dir="2700000" algn="tl">
                    <a:srgbClr val="000000">
                      <a:alpha val="43137"/>
                    </a:srgbClr>
                  </a:outerShdw>
                </a:effectLst>
              </a:rPr>
              <a:t>“Notice what happens when you examine both passages carefully. In Matthew the Son of Man comes on the clouds, while in 1 Thessalonians 4 the ascending believers are in them. In Matthew the angels gather the elect; in 1 Thessalonians the Lord Himself (note the emphasis) gathers the believers. Thessalonians only speaks of the voice of the archangel. In the Olivet Discourse nothing is said about a resurrection, while in the latter text it is the central point. In the two passages the differences in what will take place prior to the appearance of Christ is striking. Moreover, the order of ascent is absent from Matthew in spite of the fact that it is the central part of the epistle.”</a:t>
            </a:r>
          </a:p>
        </p:txBody>
      </p:sp>
      <p:sp>
        <p:nvSpPr>
          <p:cNvPr id="4" name="Rectangle 3">
            <a:extLst>
              <a:ext uri="{FF2B5EF4-FFF2-40B4-BE49-F238E27FC236}">
                <a16:creationId xmlns:a16="http://schemas.microsoft.com/office/drawing/2014/main" id="{FC4E3EA3-3F42-4E1D-8D76-B60CE10CCB30}"/>
              </a:ext>
            </a:extLst>
          </p:cNvPr>
          <p:cNvSpPr/>
          <p:nvPr/>
        </p:nvSpPr>
        <p:spPr>
          <a:xfrm>
            <a:off x="1238250" y="228600"/>
            <a:ext cx="6667500" cy="1215717"/>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Paul D. Feinberg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charset="0"/>
              </a:rPr>
              <a:t>"Response: Paul D. Feinberg," in The Rapture: Pre-, Mid-, or </a:t>
            </a:r>
            <a:r>
              <a:rPr kumimoji="0" lang="en-US" sz="16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charset="0"/>
              </a:rPr>
              <a:t>Posttribulational</a:t>
            </a: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Arial" charset="0"/>
              </a:rPr>
              <a:t>, ed. Richard R. Reiter (Grand Rapids: Zondervan, 1984), 225.</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p:txBody>
      </p:sp>
      <p:pic>
        <p:nvPicPr>
          <p:cNvPr id="1026" name="Picture 2" descr="Amazon.com: R. E. O. White: Books, Biography, Blog, Audiobooks, Kindle">
            <a:extLst>
              <a:ext uri="{FF2B5EF4-FFF2-40B4-BE49-F238E27FC236}">
                <a16:creationId xmlns:a16="http://schemas.microsoft.com/office/drawing/2014/main" id="{15D8C982-D408-4AE1-944C-6CEBA8D003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
            <a:ext cx="863194" cy="109728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252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5B256B-F878-45B4-B773-00D7C45CF7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2523768"/>
          </a:xfrm>
          <a:prstGeom prst="rect">
            <a:avLst/>
          </a:prstGeom>
        </p:spPr>
        <p:txBody>
          <a:bodyPr wrap="square">
            <a:spAutoFit/>
          </a:body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the coming of our Lord Jesus Christ and 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together to Him.”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430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599"/>
            <a:ext cx="6549683" cy="914401"/>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152400" y="1143000"/>
            <a:ext cx="7239000" cy="5562600"/>
          </a:xfrm>
        </p:spPr>
        <p:txBody>
          <a:bodyPr/>
          <a:lstStyle/>
          <a:p>
            <a:pPr marL="801688" indent="-801688">
              <a:spcBef>
                <a:spcPct val="0"/>
              </a:spcBef>
              <a:spcAft>
                <a:spcPts val="14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4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4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4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4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4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4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4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4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1864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1683C-DE88-47F5-9B76-E65E0F89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801314"/>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8215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great trumpet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4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  [episynagō]</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elect from the four winds, from one end of the sky to the other.”</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550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14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992F8-09FF-4F07-B149-A1FCCBB84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323987"/>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27:13</a:t>
            </a:r>
          </a:p>
          <a:p>
            <a:pPr algn="just"/>
            <a:r>
              <a:rPr lang="en-US" sz="3200" dirty="0">
                <a:effectLst>
                  <a:outerShdw blurRad="38100" dist="38100" dir="2700000" algn="tl">
                    <a:srgbClr val="000000">
                      <a:alpha val="43137"/>
                    </a:srgbClr>
                  </a:outerShdw>
                </a:effectLst>
                <a:latin typeface="Calibri" panose="020F0502020204030204" pitchFamily="34" charset="0"/>
              </a:rPr>
              <a:t>“It will come about also in that day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 great trumpet will be blown</a:t>
            </a:r>
            <a:r>
              <a:rPr lang="en-US" sz="3200" dirty="0">
                <a:effectLst>
                  <a:outerShdw blurRad="38100" dist="38100" dir="2700000" algn="tl">
                    <a:srgbClr val="000000">
                      <a:alpha val="43137"/>
                    </a:srgbClr>
                  </a:outerShdw>
                </a:effectLst>
                <a:latin typeface="Calibri" panose="020F0502020204030204" pitchFamily="34" charset="0"/>
              </a:rPr>
              <a:t>, and those who were perishing in the land of Assyria and who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scattered</a:t>
            </a:r>
            <a:r>
              <a:rPr lang="en-US" sz="3200" dirty="0">
                <a:effectLst>
                  <a:outerShdw blurRad="38100" dist="38100" dir="2700000" algn="tl">
                    <a:srgbClr val="000000">
                      <a:alpha val="43137"/>
                    </a:srgbClr>
                  </a:outerShdw>
                </a:effectLst>
                <a:latin typeface="Calibri" panose="020F0502020204030204" pitchFamily="34" charset="0"/>
              </a:rPr>
              <a:t> in the land of Egypt will come and worship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in the holy mountain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Jerusalem</a:t>
            </a:r>
            <a:r>
              <a:rPr lang="en-US" sz="3200" dirty="0">
                <a:effectLst>
                  <a:outerShdw blurRad="38100" dist="38100" dir="2700000" algn="tl">
                    <a:srgbClr val="000000">
                      <a:alpha val="43137"/>
                    </a:srgbClr>
                  </a:outerShdw>
                </a:effectLst>
                <a:latin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AB81E93-1EE0-4BFF-9E47-EFCEB03FF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2712" y="3307080"/>
            <a:ext cx="1718576" cy="1645920"/>
          </a:xfrm>
          <a:prstGeom prst="rect">
            <a:avLst/>
          </a:prstGeom>
        </p:spPr>
      </p:pic>
    </p:spTree>
    <p:extLst>
      <p:ext uri="{BB962C8B-B14F-4D97-AF65-F5344CB8AC3E}">
        <p14:creationId xmlns:p14="http://schemas.microsoft.com/office/powerpoint/2010/main" val="452568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633A5-B96A-4886-B7AF-7D2B0514CB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1"/>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11:11-12</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rPr>
              <a:t>“11 </a:t>
            </a:r>
            <a:r>
              <a:rPr lang="en-US" sz="3200" dirty="0">
                <a:effectLst>
                  <a:outerShdw blurRad="38100" dist="38100" dir="2700000" algn="tl">
                    <a:srgbClr val="000000">
                      <a:alpha val="43137"/>
                    </a:srgbClr>
                  </a:outerShdw>
                </a:effectLst>
                <a:latin typeface="Calibri" panose="020F0502020204030204" pitchFamily="34" charset="0"/>
              </a:rPr>
              <a:t>Then it will happen on that day that the Lord Will again recover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second time</a:t>
            </a:r>
            <a:r>
              <a:rPr lang="en-US" sz="3200" dirty="0">
                <a:effectLst>
                  <a:outerShdw blurRad="38100" dist="38100" dir="2700000" algn="tl">
                    <a:srgbClr val="000000">
                      <a:alpha val="43137"/>
                    </a:srgbClr>
                  </a:outerShdw>
                </a:effectLst>
                <a:latin typeface="Calibri" panose="020F0502020204030204" pitchFamily="34" charset="0"/>
              </a:rPr>
              <a:t> with His hand The remnant of His people, who will remain, From Assyria, Egypt, </a:t>
            </a:r>
            <a:r>
              <a:rPr lang="en-US" sz="3200" dirty="0" err="1">
                <a:effectLst>
                  <a:outerShdw blurRad="38100" dist="38100" dir="2700000" algn="tl">
                    <a:srgbClr val="000000">
                      <a:alpha val="43137"/>
                    </a:srgbClr>
                  </a:outerShdw>
                </a:effectLst>
                <a:latin typeface="Calibri" panose="020F0502020204030204" pitchFamily="34" charset="0"/>
              </a:rPr>
              <a:t>Pathros</a:t>
            </a:r>
            <a:r>
              <a:rPr lang="en-US" sz="3200" dirty="0">
                <a:effectLst>
                  <a:outerShdw blurRad="38100" dist="38100" dir="2700000" algn="tl">
                    <a:srgbClr val="000000">
                      <a:alpha val="43137"/>
                    </a:srgbClr>
                  </a:outerShdw>
                </a:effectLst>
                <a:latin typeface="Calibri" panose="020F0502020204030204" pitchFamily="34" charset="0"/>
              </a:rPr>
              <a:t>, Cush, Elam, Shinar, Hamath, And from the islands of the sea.</a:t>
            </a:r>
            <a:r>
              <a:rPr lang="en-US" sz="3200" baseline="30000" dirty="0">
                <a:effectLst>
                  <a:outerShdw blurRad="38100" dist="38100" dir="2700000" algn="tl">
                    <a:srgbClr val="000000">
                      <a:alpha val="43137"/>
                    </a:srgbClr>
                  </a:outerShdw>
                </a:effectLst>
                <a:latin typeface="Calibri" panose="020F0502020204030204" pitchFamily="34" charset="0"/>
              </a:rPr>
              <a:t>12 </a:t>
            </a:r>
            <a:r>
              <a:rPr lang="en-US" sz="3200" dirty="0">
                <a:effectLst>
                  <a:outerShdw blurRad="38100" dist="38100" dir="2700000" algn="tl">
                    <a:srgbClr val="000000">
                      <a:alpha val="43137"/>
                    </a:srgbClr>
                  </a:outerShdw>
                </a:effectLst>
                <a:latin typeface="Calibri" panose="020F0502020204030204" pitchFamily="34" charset="0"/>
              </a:rPr>
              <a:t>And He will lift up a standard for the nations And assemble the banished ones of Israel,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will gather the dispersed of Judah From the four corners of the earth</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1692554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6032421"/>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24:36-41</a:t>
            </a:r>
          </a:p>
          <a:p>
            <a:pPr algn="just"/>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took (</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 all away; so will the coming of the Son of Man be.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a:t>
            </a:r>
            <a:r>
              <a:rPr lang="en-US" sz="27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a:t>
            </a:r>
          </a:p>
          <a:p>
            <a:pPr algn="just"/>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6233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A12CB0-1C86-4D8C-AF78-7AB3B106B9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6160" y="3505200"/>
            <a:ext cx="1131681" cy="137160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3877985"/>
          </a:xfrm>
          <a:prstGeom prst="rect">
            <a:avLst/>
          </a:prstGeom>
        </p:spPr>
        <p:txBody>
          <a:bodyPr wrap="square">
            <a:spAutoFit/>
          </a:bodyPr>
          <a:lstStyle/>
          <a:p>
            <a:pPr algn="ctr" defTabSz="685800"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14:1–4</a:t>
            </a:r>
          </a:p>
          <a:p>
            <a:pPr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rPr>
              <a:t>1</a:t>
            </a:r>
            <a:r>
              <a:rPr lang="en-US" sz="28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2800" baseline="30000" dirty="0">
                <a:effectLst>
                  <a:outerShdw blurRad="38100" dist="38100" dir="2700000" algn="tl">
                    <a:srgbClr val="000000">
                      <a:alpha val="43137"/>
                    </a:srgbClr>
                  </a:outerShdw>
                </a:effectLst>
                <a:latin typeface="Calibri" panose="020F0502020204030204" pitchFamily="34" charset="0"/>
              </a:rPr>
              <a:t>2</a:t>
            </a:r>
            <a:r>
              <a:rPr lang="en-US" sz="28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2800" baseline="30000" dirty="0">
                <a:effectLst>
                  <a:outerShdw blurRad="38100" dist="38100" dir="2700000" algn="tl">
                    <a:srgbClr val="000000">
                      <a:alpha val="43137"/>
                    </a:srgbClr>
                  </a:outerShdw>
                </a:effectLst>
                <a:latin typeface="Calibri" panose="020F0502020204030204" pitchFamily="34" charset="0"/>
              </a:rPr>
              <a:t>3</a:t>
            </a:r>
            <a:r>
              <a:rPr lang="en-US" sz="2800" dirty="0">
                <a:effectLst>
                  <a:outerShdw blurRad="38100" dist="38100" dir="2700000" algn="tl">
                    <a:srgbClr val="000000">
                      <a:alpha val="43137"/>
                    </a:srgbClr>
                  </a:outerShdw>
                </a:effectLst>
                <a:latin typeface="Calibri" panose="020F0502020204030204" pitchFamily="34" charset="0"/>
              </a:rPr>
              <a:t> “If I go and prepare a place for you, I will come again and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receive you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rPr>
              <a:t>to Myself, that where I am, </a:t>
            </a:r>
            <a:r>
              <a:rPr lang="en-US" sz="2800" i="1" dirty="0">
                <a:effectLst>
                  <a:outerShdw blurRad="38100" dist="38100" dir="2700000" algn="tl">
                    <a:srgbClr val="000000">
                      <a:alpha val="43137"/>
                    </a:srgbClr>
                  </a:outerShdw>
                </a:effectLst>
                <a:latin typeface="Calibri" panose="020F0502020204030204" pitchFamily="34" charset="0"/>
              </a:rPr>
              <a:t>there</a:t>
            </a:r>
            <a:r>
              <a:rPr lang="en-US" sz="2800" dirty="0">
                <a:effectLst>
                  <a:outerShdw blurRad="38100" dist="38100" dir="2700000" algn="tl">
                    <a:srgbClr val="000000">
                      <a:alpha val="43137"/>
                    </a:srgbClr>
                  </a:outerShdw>
                </a:effectLst>
                <a:latin typeface="Calibri" panose="020F0502020204030204" pitchFamily="34" charset="0"/>
              </a:rPr>
              <a:t> you may be also. </a:t>
            </a:r>
            <a:r>
              <a:rPr lang="en-US" sz="2800" baseline="30000" dirty="0">
                <a:effectLst>
                  <a:outerShdw blurRad="38100" dist="38100" dir="2700000" algn="tl">
                    <a:srgbClr val="000000">
                      <a:alpha val="43137"/>
                    </a:srgbClr>
                  </a:outerShdw>
                </a:effectLst>
                <a:latin typeface="Calibri" panose="020F0502020204030204" pitchFamily="34" charset="0"/>
              </a:rPr>
              <a:t>4</a:t>
            </a:r>
            <a:r>
              <a:rPr lang="en-US" sz="28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73107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703320"/>
          </a:xfrm>
        </p:spPr>
        <p:txBody>
          <a:bodyPr/>
          <a:lstStyle/>
          <a:p>
            <a:pPr marL="0" indent="0" algn="just">
              <a:buNone/>
              <a:defRPr/>
            </a:pPr>
            <a:r>
              <a:rPr lang="en-US" sz="2800" dirty="0">
                <a:effectLst>
                  <a:outerShdw blurRad="38100" dist="38100" dir="2700000" algn="tl">
                    <a:srgbClr val="000000">
                      <a:alpha val="43137"/>
                    </a:srgbClr>
                  </a:outerShdw>
                </a:effectLst>
              </a:rPr>
              <a:t>“But is that what the text really teaches? The Greek answers, ‘No!’ The Greek word behind took that is used in connection with Noah—’the flood came and took them all away’—is from the Greek word </a:t>
            </a:r>
            <a:r>
              <a:rPr lang="en-US" sz="2800" dirty="0" err="1">
                <a:effectLst>
                  <a:outerShdw blurRad="38100" dist="38100" dir="2700000" algn="tl">
                    <a:srgbClr val="000000">
                      <a:alpha val="43137"/>
                    </a:srgbClr>
                  </a:outerShdw>
                </a:effectLst>
              </a:rPr>
              <a:t>aírō</a:t>
            </a:r>
            <a:r>
              <a:rPr lang="en-US" sz="2800" dirty="0">
                <a:effectLst>
                  <a:outerShdw blurRad="38100" dist="38100" dir="2700000" algn="tl">
                    <a:srgbClr val="000000">
                      <a:alpha val="43137"/>
                    </a:srgbClr>
                  </a:outerShdw>
                </a:effectLst>
              </a:rPr>
              <a:t>. But when Christ describes how it will be at ‘the coming of the Son of Man,’ when ‘one will be taken and one will be left,’ the Greek word for taken is entirely different. Here the Greek verb is </a:t>
            </a:r>
            <a:r>
              <a:rPr lang="en-US" sz="2800" dirty="0" err="1">
                <a:effectLst>
                  <a:outerShdw blurRad="38100" dist="38100" dir="2700000" algn="tl">
                    <a:srgbClr val="000000">
                      <a:alpha val="43137"/>
                    </a:srgbClr>
                  </a:outerShdw>
                </a:effectLst>
              </a:rPr>
              <a:t>paralambánō</a:t>
            </a:r>
            <a:r>
              <a:rPr lang="en-US" sz="2800" dirty="0">
                <a:effectLst>
                  <a:outerShdw blurRad="38100" dist="38100" dir="2700000" algn="tl">
                    <a:srgbClr val="000000">
                      <a:alpha val="43137"/>
                    </a:srgbClr>
                  </a:outerShdw>
                </a:effectLst>
              </a:rPr>
              <a:t>. That difference is both important and exciting! </a:t>
            </a:r>
            <a:r>
              <a:rPr lang="en-US" sz="2800" dirty="0" err="1">
                <a:effectLst>
                  <a:outerShdw blurRad="38100" dist="38100" dir="2700000" algn="tl">
                    <a:srgbClr val="000000">
                      <a:alpha val="43137"/>
                    </a:srgbClr>
                  </a:outerShdw>
                </a:effectLst>
              </a:rPr>
              <a:t>Paralambánō</a:t>
            </a:r>
            <a:r>
              <a:rPr lang="en-US" sz="2800" dirty="0">
                <a:effectLst>
                  <a:outerShdw blurRad="38100" dist="38100" dir="2700000" algn="tl">
                    <a:srgbClr val="000000">
                      <a:alpha val="43137"/>
                    </a:srgbClr>
                  </a:outerShdw>
                </a:effectLst>
              </a:rPr>
              <a:t> does not mean ‘to be taken away,’ as does the Greek verb </a:t>
            </a:r>
            <a:r>
              <a:rPr lang="en-US" sz="2800" dirty="0" err="1">
                <a:effectLst>
                  <a:outerShdw blurRad="38100" dist="38100" dir="2700000" algn="tl">
                    <a:srgbClr val="000000">
                      <a:alpha val="43137"/>
                    </a:srgbClr>
                  </a:outerShdw>
                </a:effectLst>
              </a:rPr>
              <a:t>aírō</a:t>
            </a:r>
            <a:r>
              <a:rPr lang="en-US" sz="2800" dirty="0">
                <a:effectLst>
                  <a:outerShdw blurRad="38100" dist="38100" dir="2700000" algn="tl">
                    <a:srgbClr val="000000">
                      <a:alpha val="43137"/>
                    </a:srgbClr>
                  </a:outerShdw>
                </a:effectLst>
              </a:rPr>
              <a:t>; it means ‘to embrace or to receive intimately, to or for oneself.’... Christ uses this word…in John 14:3…the most…</a:t>
            </a:r>
          </a:p>
        </p:txBody>
      </p:sp>
      <p:pic>
        <p:nvPicPr>
          <p:cNvPr id="1026" name="Picture 2" descr="The Rapture Question Answered: Plain and Simple: Robert D ...">
            <a:extLst>
              <a:ext uri="{FF2B5EF4-FFF2-40B4-BE49-F238E27FC236}">
                <a16:creationId xmlns:a16="http://schemas.microsoft.com/office/drawing/2014/main" id="{1A71FE8F-DB39-4F57-8CB0-BB8DEC63AB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 y="76200"/>
            <a:ext cx="880069"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6CC5715-E7EF-4D54-BA1C-ED3CDDD9BC36}"/>
              </a:ext>
            </a:extLst>
          </p:cNvPr>
          <p:cNvSpPr txBox="1"/>
          <p:nvPr/>
        </p:nvSpPr>
        <p:spPr>
          <a:xfrm>
            <a:off x="2047875" y="246727"/>
            <a:ext cx="5048250" cy="1277273"/>
          </a:xfrm>
          <a:prstGeom prst="rect">
            <a:avLst/>
          </a:prstGeom>
          <a:noFill/>
        </p:spPr>
        <p:txBody>
          <a:bodyPr wrap="square">
            <a:spAutoFit/>
          </a:bodyPr>
          <a:lstStyle/>
          <a:p>
            <a:pPr algn="ctr">
              <a:spcAft>
                <a:spcPts val="600"/>
              </a:spcAft>
            </a:pPr>
            <a:r>
              <a:rPr lang="en-US" sz="36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Robert Van </a:t>
            </a:r>
            <a:r>
              <a:rPr lang="en-US" sz="3600" dirty="0" err="1">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Kampen</a:t>
            </a:r>
            <a:endParaRPr lang="en-US" sz="36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endParaRPr>
          </a:p>
          <a:p>
            <a:pPr algn="ctr"/>
            <a:r>
              <a:rPr lang="en-US" sz="1800" i="1" dirty="0">
                <a:solidFill>
                  <a:srgbClr val="FFFFFF"/>
                </a:solidFill>
                <a:latin typeface="Calibri" panose="020F0502020204030204" pitchFamily="34" charset="0"/>
                <a:cs typeface="Times New Roman" panose="02020603050405020304" pitchFamily="18" charset="0"/>
              </a:rPr>
              <a:t>The Rapture Questioned Answered: Plain and Simple </a:t>
            </a:r>
            <a:r>
              <a:rPr lang="en-US" sz="1800" dirty="0">
                <a:solidFill>
                  <a:srgbClr val="FFFFFF"/>
                </a:solidFill>
                <a:latin typeface="Calibri" panose="020F0502020204030204" pitchFamily="34" charset="0"/>
                <a:cs typeface="Times New Roman" panose="02020603050405020304" pitchFamily="18" charset="0"/>
              </a:rPr>
              <a:t>(Grand Rapids: Fleming Revell, 1997), 181-82.</a:t>
            </a:r>
            <a:endParaRPr lang="en-US" dirty="0"/>
          </a:p>
        </p:txBody>
      </p:sp>
    </p:spTree>
    <p:extLst>
      <p:ext uri="{BB962C8B-B14F-4D97-AF65-F5344CB8AC3E}">
        <p14:creationId xmlns:p14="http://schemas.microsoft.com/office/powerpoint/2010/main" val="17178371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703320"/>
          </a:xfrm>
        </p:spPr>
        <p:txBody>
          <a:bodyPr/>
          <a:lstStyle/>
          <a:p>
            <a:pPr marL="0" indent="0" algn="just">
              <a:buNone/>
              <a:defRPr/>
            </a:pPr>
            <a:r>
              <a:rPr lang="en-US" sz="2800" dirty="0">
                <a:effectLst>
                  <a:outerShdw blurRad="38100" dist="38100" dir="2700000" algn="tl">
                    <a:srgbClr val="000000">
                      <a:alpha val="43137"/>
                    </a:srgbClr>
                  </a:outerShdw>
                </a:effectLst>
              </a:rPr>
              <a:t>“…quoted of all Rapture passages in the New Testament…’ Receive’ translates </a:t>
            </a:r>
            <a:r>
              <a:rPr lang="en-US" sz="2800" dirty="0" err="1">
                <a:effectLst>
                  <a:outerShdw blurRad="38100" dist="38100" dir="2700000" algn="tl">
                    <a:srgbClr val="000000">
                      <a:alpha val="43137"/>
                    </a:srgbClr>
                  </a:outerShdw>
                </a:effectLst>
              </a:rPr>
              <a:t>paralambánō</a:t>
            </a:r>
            <a:r>
              <a:rPr lang="en-US" sz="2800" dirty="0">
                <a:effectLst>
                  <a:outerShdw blurRad="38100" dist="38100" dir="2700000" algn="tl">
                    <a:srgbClr val="000000">
                      <a:alpha val="43137"/>
                    </a:srgbClr>
                  </a:outerShdw>
                </a:effectLst>
              </a:rPr>
              <a:t>. Rather than picturing someone who is being taken away to judgment, this Greek verb conveys quite the opposite. </a:t>
            </a:r>
            <a:r>
              <a:rPr lang="en-US" sz="2800" dirty="0" err="1">
                <a:effectLst>
                  <a:outerShdw blurRad="38100" dist="38100" dir="2700000" algn="tl">
                    <a:srgbClr val="000000">
                      <a:alpha val="43137"/>
                    </a:srgbClr>
                  </a:outerShdw>
                </a:effectLst>
              </a:rPr>
              <a:t>Paralambánō</a:t>
            </a:r>
            <a:r>
              <a:rPr lang="en-US" sz="2800" dirty="0">
                <a:effectLst>
                  <a:outerShdw blurRad="38100" dist="38100" dir="2700000" algn="tl">
                    <a:srgbClr val="000000">
                      <a:alpha val="43137"/>
                    </a:srgbClr>
                  </a:outerShdw>
                </a:effectLst>
              </a:rPr>
              <a:t> means to intimately receive someone to oneself, as in the passage above. It would be more than a little confusing, then, if Christ used the word </a:t>
            </a:r>
            <a:r>
              <a:rPr lang="en-US" sz="2800" dirty="0" err="1">
                <a:effectLst>
                  <a:outerShdw blurRad="38100" dist="38100" dir="2700000" algn="tl">
                    <a:srgbClr val="000000">
                      <a:alpha val="43137"/>
                    </a:srgbClr>
                  </a:outerShdw>
                </a:effectLst>
              </a:rPr>
              <a:t>paralambánō</a:t>
            </a:r>
            <a:r>
              <a:rPr lang="en-US" sz="2800" dirty="0">
                <a:effectLst>
                  <a:outerShdw blurRad="38100" dist="38100" dir="2700000" algn="tl">
                    <a:srgbClr val="000000">
                      <a:alpha val="43137"/>
                    </a:srgbClr>
                  </a:outerShdw>
                </a:effectLst>
              </a:rPr>
              <a:t> five times to refer to the wicked being taken away to judgment—which is absolutely contrary to the real intent of the Greek verb—and then the last time used it to refer to the righteous being received in an intimate manner by Himself at the rapture of His saints!”</a:t>
            </a:r>
          </a:p>
        </p:txBody>
      </p:sp>
      <p:pic>
        <p:nvPicPr>
          <p:cNvPr id="7" name="Picture 2" descr="The Rapture Question Answered: Plain and Simple: Robert D ...">
            <a:extLst>
              <a:ext uri="{FF2B5EF4-FFF2-40B4-BE49-F238E27FC236}">
                <a16:creationId xmlns:a16="http://schemas.microsoft.com/office/drawing/2014/main" id="{A47D79BF-94C4-4E51-9CC7-30C4B8B350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 y="76200"/>
            <a:ext cx="880069"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9016F92-7B3B-4F0A-8F15-50319E4197F5}"/>
              </a:ext>
            </a:extLst>
          </p:cNvPr>
          <p:cNvSpPr txBox="1"/>
          <p:nvPr/>
        </p:nvSpPr>
        <p:spPr>
          <a:xfrm>
            <a:off x="2047875" y="246727"/>
            <a:ext cx="5048250" cy="1277273"/>
          </a:xfrm>
          <a:prstGeom prst="rect">
            <a:avLst/>
          </a:prstGeom>
          <a:noFill/>
        </p:spPr>
        <p:txBody>
          <a:bodyPr wrap="square">
            <a:spAutoFit/>
          </a:bodyPr>
          <a:lstStyle/>
          <a:p>
            <a:pPr algn="ctr">
              <a:spcAft>
                <a:spcPts val="600"/>
              </a:spcAft>
            </a:pPr>
            <a:r>
              <a:rPr lang="en-US" sz="36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Robert Van </a:t>
            </a:r>
            <a:r>
              <a:rPr lang="en-US" sz="3600" dirty="0" err="1">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Kampen</a:t>
            </a:r>
            <a:endParaRPr lang="en-US" sz="36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endParaRPr>
          </a:p>
          <a:p>
            <a:pPr algn="ctr"/>
            <a:r>
              <a:rPr lang="en-US" sz="1800" i="1" dirty="0">
                <a:solidFill>
                  <a:srgbClr val="FFFFFF"/>
                </a:solidFill>
                <a:latin typeface="Calibri" panose="020F0502020204030204" pitchFamily="34" charset="0"/>
                <a:cs typeface="Times New Roman" panose="02020603050405020304" pitchFamily="18" charset="0"/>
              </a:rPr>
              <a:t>The Rapture Questioned Answered: Plain and Simple </a:t>
            </a:r>
            <a:r>
              <a:rPr lang="en-US" sz="1800" dirty="0">
                <a:solidFill>
                  <a:srgbClr val="FFFFFF"/>
                </a:solidFill>
                <a:latin typeface="Calibri" panose="020F0502020204030204" pitchFamily="34" charset="0"/>
                <a:cs typeface="Times New Roman" panose="02020603050405020304" pitchFamily="18" charset="0"/>
              </a:rPr>
              <a:t>(Grand Rapids: Fleming Revell, 1997), 181-82.</a:t>
            </a:r>
            <a:endParaRPr lang="en-US" dirty="0"/>
          </a:p>
        </p:txBody>
      </p:sp>
    </p:spTree>
    <p:extLst>
      <p:ext uri="{BB962C8B-B14F-4D97-AF65-F5344CB8AC3E}">
        <p14:creationId xmlns:p14="http://schemas.microsoft.com/office/powerpoint/2010/main" val="13573734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19:15-16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they cried out, “Away with Him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away with Him, crucify Him!” Pilate said to them, “Shall I crucify your King?” The chief priests answered, “We have no king but Caesar.”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he then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handed Him over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them to be crucified.</a:t>
            </a:r>
          </a:p>
        </p:txBody>
      </p:sp>
    </p:spTree>
    <p:extLst>
      <p:ext uri="{BB962C8B-B14F-4D97-AF65-F5344CB8AC3E}">
        <p14:creationId xmlns:p14="http://schemas.microsoft.com/office/powerpoint/2010/main" val="26876468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defTabSz="685800" eaLnBrk="0" hangingPunct="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19:15-16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they cried out,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Away with Him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away with Him, crucify Him!” Pilate said to them, “Shall I crucify your King?” The chief priests answered, “We have no king but Caesar.”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he then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handed Him over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them to be crucified.</a:t>
            </a:r>
          </a:p>
        </p:txBody>
      </p:sp>
    </p:spTree>
    <p:extLst>
      <p:ext uri="{BB962C8B-B14F-4D97-AF65-F5344CB8AC3E}">
        <p14:creationId xmlns:p14="http://schemas.microsoft.com/office/powerpoint/2010/main" val="9624727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04850" y="1371599"/>
            <a:ext cx="7734300" cy="2819401"/>
          </a:xfrm>
        </p:spPr>
        <p:txBody>
          <a:bodyPr/>
          <a:lstStyle/>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Description of the view</a:t>
            </a:r>
          </a:p>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Six problems with the view considering prior Pre-Tribulational Arguments</a:t>
            </a:r>
          </a:p>
          <a:p>
            <a:pPr marL="574675" indent="-574675" algn="just" eaLnBrk="1" hangingPunct="1">
              <a:spcBef>
                <a:spcPts val="0"/>
              </a:spcBef>
              <a:spcAft>
                <a:spcPts val="36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Four additional problems with the view</a:t>
            </a:r>
          </a:p>
        </p:txBody>
      </p:sp>
      <p:sp>
        <p:nvSpPr>
          <p:cNvPr id="6" name="Rectangle 2">
            <a:extLst>
              <a:ext uri="{FF2B5EF4-FFF2-40B4-BE49-F238E27FC236}">
                <a16:creationId xmlns:a16="http://schemas.microsoft.com/office/drawing/2014/main" id="{63049566-1728-4B49-A90D-ECEE8CDB23F7}"/>
              </a:ext>
            </a:extLst>
          </p:cNvPr>
          <p:cNvSpPr>
            <a:spLocks noGrp="1" noChangeArrowheads="1"/>
          </p:cNvSpPr>
          <p:nvPr>
            <p:ph type="title"/>
          </p:nvPr>
        </p:nvSpPr>
        <p:spPr>
          <a:xfrm>
            <a:off x="342900" y="228599"/>
            <a:ext cx="8458200" cy="914401"/>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Pre-Wrath Rapturism</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098" name="Picture 2" descr="The Pre Wrath Rapture - YouTube">
            <a:extLst>
              <a:ext uri="{FF2B5EF4-FFF2-40B4-BE49-F238E27FC236}">
                <a16:creationId xmlns:a16="http://schemas.microsoft.com/office/drawing/2014/main" id="{BDECEFE7-6C29-46D7-B256-965D2D6485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6400" y="48006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8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32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endParaRPr lang="en-US" altLang="en-US" sz="3200" dirty="0">
              <a:solidFill>
                <a:srgbClr val="FF99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9459" name="Rectangle 3"/>
          <p:cNvSpPr>
            <a:spLocks noGrp="1" noChangeArrowheads="1"/>
          </p:cNvSpPr>
          <p:nvPr>
            <p:ph idx="1"/>
          </p:nvPr>
        </p:nvSpPr>
        <p:spPr>
          <a:xfrm>
            <a:off x="846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The opposing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1246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21581</TotalTime>
  <Words>4598</Words>
  <Application>Microsoft Office PowerPoint</Application>
  <PresentationFormat>On-screen Show (4:3)</PresentationFormat>
  <Paragraphs>300</Paragraphs>
  <Slides>69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Calibri</vt:lpstr>
      <vt:lpstr>Open Sans</vt:lpstr>
      <vt:lpstr>Times New Roman</vt:lpstr>
      <vt:lpstr>Wingdings</vt:lpstr>
      <vt:lpstr>Azure</vt:lpstr>
      <vt:lpstr>PowerPoint Presentation</vt:lpstr>
      <vt:lpstr>The Rapture Course Overview</vt:lpstr>
      <vt:lpstr>The Rapture Course Overview</vt:lpstr>
      <vt:lpstr>What is the Rapture?</vt:lpstr>
      <vt:lpstr>The Rapture Course Overview</vt:lpstr>
      <vt:lpstr>PowerPoint Presentation</vt:lpstr>
      <vt:lpstr>The Rapture Course Overview</vt:lpstr>
      <vt:lpstr>Strengthening the Pre-Tribulation Case</vt:lpstr>
      <vt:lpstr>The Rapture Course Overview</vt:lpstr>
      <vt:lpstr>When Will the Rapture Take Place Relative to the Tribulation Period?</vt:lpstr>
      <vt:lpstr>PowerPoint Presentation</vt:lpstr>
      <vt:lpstr>Pre-Wrath Rapturism</vt:lpstr>
      <vt:lpstr>Pre-Wrath Rapturism</vt:lpstr>
      <vt:lpstr>PowerPoint Presentation</vt:lpstr>
      <vt:lpstr>Pre-Wrath Rapturism</vt:lpstr>
      <vt:lpstr>II. Pre-Wrath Rapture Theory Problems</vt:lpstr>
      <vt:lpstr>Pre-Wrath Rapturism</vt:lpstr>
      <vt:lpstr>III. Additional Problems with Pre-Wrath Rapturism</vt:lpstr>
      <vt:lpstr>III. Additional Problems with Pre-Wrath Rapturism</vt:lpstr>
      <vt:lpstr>PowerPoint Presentation</vt:lpstr>
      <vt:lpstr>PowerPoint Presentation</vt:lpstr>
      <vt:lpstr>PROPHETIC SYNONYMNS</vt:lpstr>
      <vt:lpstr>PowerPoint Presentation</vt:lpstr>
      <vt:lpstr>PowerPoint Presentation</vt:lpstr>
      <vt:lpstr>PowerPoint Presentation</vt:lpstr>
      <vt:lpstr>PowerPoint Presentation</vt:lpstr>
      <vt:lpstr>III. Additional Problems with Pre-Wrath Rapturism</vt:lpstr>
      <vt:lpstr>PowerPoint Presentation</vt:lpstr>
      <vt:lpstr>PowerPoint Presentation</vt:lpstr>
      <vt:lpstr>PowerPoint Presentation</vt:lpstr>
      <vt:lpstr>George Zeller  "Pre-Wrath Confusion," online: http://www.middletownbiblechurch.org/proph/prewrath.htm, accessed 01 September 2015.</vt:lpstr>
      <vt:lpstr>George Zeller  "Pre-Wrath Confusion," online: http://www.middletownbiblechurch.org/proph/prewrath.htm, accessed 01 September 2015.</vt:lpstr>
      <vt:lpstr>PowerPoint Presentation</vt:lpstr>
      <vt:lpstr>PowerPoint Presentation</vt:lpstr>
      <vt:lpstr>III. Additional Problems with Pre-Wrath Rapturism</vt:lpstr>
      <vt:lpstr>PowerPoint Presentation</vt:lpstr>
      <vt:lpstr>PowerPoint Presentation</vt:lpstr>
      <vt:lpstr>PowerPoint Presentation</vt:lpstr>
      <vt:lpstr>Marvin Rosenthal</vt:lpstr>
      <vt:lpstr>PowerPoint Presentation</vt:lpstr>
      <vt:lpstr>PowerPoint Presentation</vt:lpstr>
      <vt:lpstr>PowerPoint Presentation</vt:lpstr>
      <vt:lpstr>PowerPoint Presentation</vt:lpstr>
      <vt:lpstr>PowerPoint Presentation</vt:lpstr>
      <vt:lpstr>Rev. 7:14 Robert L. Thomas, Revelation 1–7: An Exegetical Commentary, ed. Kenneth Barker (Chicago: Moody, 1992), 497, n. 119. </vt:lpstr>
      <vt:lpstr>PowerPoint Presentation</vt:lpstr>
      <vt:lpstr>PowerPoint Presentation</vt:lpstr>
      <vt:lpstr>III. Additional Problems with Pre-Wrath Rapturism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Pre-Wrath Rapturism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047 - Pre-Wrath - Part 6</dc:title>
  <dc:subject>RAPTURE - Pre-Wrath</dc:subject>
  <dc:creator>A. Woods</dc:creator>
  <dc:description>Modified by Jim McGowan</dc:description>
  <cp:lastModifiedBy>Andy Woods</cp:lastModifiedBy>
  <cp:revision>2406</cp:revision>
  <cp:lastPrinted>2021-04-30T12:32:56Z</cp:lastPrinted>
  <dcterms:created xsi:type="dcterms:W3CDTF">2009-03-17T12:21:13Z</dcterms:created>
  <dcterms:modified xsi:type="dcterms:W3CDTF">2021-05-01T17:23:18Z</dcterms:modified>
</cp:coreProperties>
</file>