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handoutMasterIdLst>
    <p:handoutMasterId r:id="rId77"/>
  </p:handoutMasterIdLst>
  <p:sldIdLst>
    <p:sldId id="2094" r:id="rId2"/>
    <p:sldId id="2064" r:id="rId3"/>
    <p:sldId id="1984" r:id="rId4"/>
    <p:sldId id="6578" r:id="rId5"/>
    <p:sldId id="6803" r:id="rId6"/>
    <p:sldId id="6856" r:id="rId7"/>
    <p:sldId id="7040" r:id="rId8"/>
    <p:sldId id="2109" r:id="rId9"/>
    <p:sldId id="7083" r:id="rId10"/>
    <p:sldId id="7084" r:id="rId11"/>
    <p:sldId id="7085" r:id="rId12"/>
    <p:sldId id="7086" r:id="rId13"/>
    <p:sldId id="7104" r:id="rId14"/>
    <p:sldId id="7087" r:id="rId15"/>
    <p:sldId id="7201" r:id="rId16"/>
    <p:sldId id="7109" r:id="rId17"/>
    <p:sldId id="6906" r:id="rId18"/>
    <p:sldId id="7113" r:id="rId19"/>
    <p:sldId id="1138" r:id="rId20"/>
    <p:sldId id="7114" r:id="rId21"/>
    <p:sldId id="7115" r:id="rId22"/>
    <p:sldId id="6505" r:id="rId23"/>
    <p:sldId id="2254" r:id="rId24"/>
    <p:sldId id="6575" r:id="rId25"/>
    <p:sldId id="7061" r:id="rId26"/>
    <p:sldId id="384" r:id="rId27"/>
    <p:sldId id="7063" r:id="rId28"/>
    <p:sldId id="2224" r:id="rId29"/>
    <p:sldId id="2225" r:id="rId30"/>
    <p:sldId id="7116" r:id="rId31"/>
    <p:sldId id="7117" r:id="rId32"/>
    <p:sldId id="7069" r:id="rId33"/>
    <p:sldId id="7088" r:id="rId34"/>
    <p:sldId id="2120" r:id="rId35"/>
    <p:sldId id="7148" r:id="rId36"/>
    <p:sldId id="2121" r:id="rId37"/>
    <p:sldId id="2226" r:id="rId38"/>
    <p:sldId id="2227" r:id="rId39"/>
    <p:sldId id="2122" r:id="rId40"/>
    <p:sldId id="7118" r:id="rId41"/>
    <p:sldId id="6595" r:id="rId42"/>
    <p:sldId id="6638" r:id="rId43"/>
    <p:sldId id="2092" r:id="rId44"/>
    <p:sldId id="7213" r:id="rId45"/>
    <p:sldId id="5610" r:id="rId46"/>
    <p:sldId id="7202" r:id="rId47"/>
    <p:sldId id="7119" r:id="rId48"/>
    <p:sldId id="7122" r:id="rId49"/>
    <p:sldId id="7120" r:id="rId50"/>
    <p:sldId id="7123" r:id="rId51"/>
    <p:sldId id="7149" r:id="rId52"/>
    <p:sldId id="6814" r:id="rId53"/>
    <p:sldId id="6815" r:id="rId54"/>
    <p:sldId id="7203" r:id="rId55"/>
    <p:sldId id="7124" r:id="rId56"/>
    <p:sldId id="7121" r:id="rId57"/>
    <p:sldId id="7125" r:id="rId58"/>
    <p:sldId id="7204" r:id="rId59"/>
    <p:sldId id="7205" r:id="rId60"/>
    <p:sldId id="6405" r:id="rId61"/>
    <p:sldId id="7206" r:id="rId62"/>
    <p:sldId id="7150" r:id="rId63"/>
    <p:sldId id="312" r:id="rId64"/>
    <p:sldId id="451" r:id="rId65"/>
    <p:sldId id="459" r:id="rId66"/>
    <p:sldId id="458" r:id="rId67"/>
    <p:sldId id="420" r:id="rId68"/>
    <p:sldId id="7151" r:id="rId69"/>
    <p:sldId id="7152" r:id="rId70"/>
    <p:sldId id="7209" r:id="rId71"/>
    <p:sldId id="7210" r:id="rId72"/>
    <p:sldId id="7212" r:id="rId73"/>
    <p:sldId id="2229" r:id="rId74"/>
    <p:sldId id="7207" r:id="rId7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66FF66"/>
    <a:srgbClr val="33CC33"/>
    <a:srgbClr val="000066"/>
    <a:srgbClr val="FFCCFF"/>
    <a:srgbClr val="0000FF"/>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106" d="100"/>
          <a:sy n="106"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909"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033 - 8v15-22 </a:t>
            </a:r>
          </a:p>
          <a:p>
            <a:pPr>
              <a:defRPr/>
            </a:pPr>
            <a:r>
              <a:rPr lang="en-US" sz="1600" dirty="0"/>
              <a:t>04-25-2021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4/24/2021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16</a:t>
            </a:fld>
            <a:endParaRPr lang="en-US" altLang="en-US" dirty="0"/>
          </a:p>
        </p:txBody>
      </p:sp>
    </p:spTree>
    <p:extLst>
      <p:ext uri="{BB962C8B-B14F-4D97-AF65-F5344CB8AC3E}">
        <p14:creationId xmlns:p14="http://schemas.microsoft.com/office/powerpoint/2010/main" val="302546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74</a:t>
            </a:fld>
            <a:endParaRPr lang="en-US" altLang="en-US" dirty="0"/>
          </a:p>
        </p:txBody>
      </p:sp>
    </p:spTree>
    <p:extLst>
      <p:ext uri="{BB962C8B-B14F-4D97-AF65-F5344CB8AC3E}">
        <p14:creationId xmlns:p14="http://schemas.microsoft.com/office/powerpoint/2010/main" val="4742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wmf"/><Relationship Id="rId1" Type="http://schemas.openxmlformats.org/officeDocument/2006/relationships/slideLayout" Target="../slideLayouts/slideLayout10.xml"/><Relationship Id="rId4" Type="http://schemas.openxmlformats.org/officeDocument/2006/relationships/image" Target="../media/image21.wmf"/></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3048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600" y="1294514"/>
            <a:ext cx="6242249"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37723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3048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600" y="1294514"/>
            <a:ext cx="6127949"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9426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3048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599" y="1294514"/>
            <a:ext cx="7074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7213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600200" y="304800"/>
            <a:ext cx="5943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Tests for Dry Land: Four Stages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8:7-12)</a:t>
            </a:r>
          </a:p>
        </p:txBody>
      </p:sp>
      <p:sp>
        <p:nvSpPr>
          <p:cNvPr id="124931" name="Rectangle 3"/>
          <p:cNvSpPr>
            <a:spLocks noGrp="1" noChangeArrowheads="1"/>
          </p:cNvSpPr>
          <p:nvPr>
            <p:ph type="body" idx="1"/>
          </p:nvPr>
        </p:nvSpPr>
        <p:spPr>
          <a:xfrm>
            <a:off x="457200" y="1905000"/>
            <a:ext cx="8606118"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Raven – no return (8:7)</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First dove - returns (8:8-9)</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Second dove – returns with Olive leaf (8:10-11)</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Third dove – no return (8:12)</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02679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3048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599" y="1294514"/>
            <a:ext cx="7074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25730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600200" y="304800"/>
            <a:ext cx="5943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Tests for Dry Land: Four Stages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8:7-12)</a:t>
            </a:r>
          </a:p>
        </p:txBody>
      </p:sp>
      <p:sp>
        <p:nvSpPr>
          <p:cNvPr id="124931" name="Rectangle 3"/>
          <p:cNvSpPr>
            <a:spLocks noGrp="1" noChangeArrowheads="1"/>
          </p:cNvSpPr>
          <p:nvPr>
            <p:ph type="body" idx="1"/>
          </p:nvPr>
        </p:nvSpPr>
        <p:spPr>
          <a:xfrm>
            <a:off x="457200" y="1905000"/>
            <a:ext cx="8606118" cy="2819400"/>
          </a:xfrm>
        </p:spPr>
        <p:txBody>
          <a:bodyPr/>
          <a:lstStyle/>
          <a:p>
            <a:pPr marL="519113" lvl="1" indent="-51435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Raven – no return (8:7)</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First dove - returns (8:8-9)</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Second dove – returns with Olive leaf (8:10-11)</a:t>
            </a:r>
          </a:p>
          <a:p>
            <a:pPr marL="461963" lvl="1" indent="-457200"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Third dove – no return (8:12)</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033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Until now, Noah received direct revelation from God, but now he must use natural means to find out the condition of the earth, since God is not speaking to him at this moment. </a:t>
            </a:r>
            <a:r>
              <a:rPr lang="en-US" b="1" u="sng" dirty="0">
                <a:solidFill>
                  <a:srgbClr val="FFFFCC"/>
                </a:solidFill>
                <a:effectLst>
                  <a:outerShdw blurRad="38100" dist="38100" dir="2700000" algn="tl">
                    <a:srgbClr val="000000">
                      <a:alpha val="43137"/>
                    </a:srgbClr>
                  </a:outerShdw>
                </a:effectLst>
              </a:rPr>
              <a:t>This shows the balance between learning things by divine revelation and learning things by natural means. Both are seen as being valid options everywhere in the Scriptures</a:t>
            </a:r>
            <a:r>
              <a:rPr lang="en-US" dirty="0">
                <a:effectLst>
                  <a:outerShdw blurRad="38100" dist="38100" dir="2700000" algn="tl">
                    <a:srgbClr val="000000">
                      <a:alpha val="43137"/>
                    </a:srgbClr>
                  </a:outerShdw>
                </a:effectLst>
              </a:rPr>
              <a:t>. Therefore, he first used the raven, and now he uses the dove to find out the actual conditions on the earth.”</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177-78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7F0BCAE0-8BDF-4F1F-91FD-EAE9B815DED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8305800" y="76200"/>
            <a:ext cx="732253" cy="1097280"/>
          </a:xfrm>
          <a:prstGeom prst="rect">
            <a:avLst/>
          </a:prstGeom>
          <a:ln>
            <a:solidFill>
              <a:schemeClr val="tx1"/>
            </a:solidFill>
          </a:ln>
        </p:spPr>
      </p:pic>
    </p:spTree>
    <p:extLst>
      <p:ext uri="{BB962C8B-B14F-4D97-AF65-F5344CB8AC3E}">
        <p14:creationId xmlns:p14="http://schemas.microsoft.com/office/powerpoint/2010/main" val="6136288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outerShdw blurRad="38100" dist="38100" dir="2700000" algn="tl">
                    <a:srgbClr val="000000">
                      <a:alpha val="43137"/>
                    </a:srgbClr>
                  </a:outerShdw>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 </a:t>
            </a:r>
            <a:r>
              <a:rPr lang="en-US" sz="2700" baseline="30000" dirty="0">
                <a:effectLst>
                  <a:outerShdw blurRad="38100" dist="38100" dir="2700000" algn="tl">
                    <a:srgbClr val="000000">
                      <a:alpha val="43137"/>
                    </a:srgbClr>
                  </a:outerShdw>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outerShdw blurRad="38100" dist="38100" dir="2700000" algn="tl">
                    <a:srgbClr val="000000">
                      <a:alpha val="43137"/>
                    </a:srgbClr>
                  </a:outerShdw>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a:t>
            </a:r>
            <a:r>
              <a:rPr lang="en-US" sz="2700" b="1" u="sng" dirty="0">
                <a:solidFill>
                  <a:srgbClr val="FFFFCC"/>
                </a:solidFill>
                <a:effectLst>
                  <a:outerShdw blurRad="38100" dist="38100" dir="2700000" algn="tl">
                    <a:srgbClr val="000000">
                      <a:alpha val="43137"/>
                    </a:srgbClr>
                  </a:outerShdw>
                </a:effectLst>
              </a:rPr>
              <a:t>his days shall be one hundred and twenty years</a:t>
            </a:r>
            <a:r>
              <a:rPr lang="en-US" sz="2700" dirty="0">
                <a:effectLst>
                  <a:outerShdw blurRad="38100" dist="38100" dir="2700000" algn="tl">
                    <a:srgbClr val="000000">
                      <a:alpha val="43137"/>
                    </a:srgbClr>
                  </a:outerShdw>
                </a:effectLst>
              </a:rPr>
              <a:t>.’ </a:t>
            </a:r>
            <a:r>
              <a:rPr lang="en-US" sz="2700" baseline="30000" dirty="0">
                <a:effectLst>
                  <a:outerShdw blurRad="38100" dist="38100" dir="2700000" algn="tl">
                    <a:srgbClr val="000000">
                      <a:alpha val="43137"/>
                    </a:srgbClr>
                  </a:outerShdw>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757869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3290588978"/>
              </p:ext>
            </p:extLst>
          </p:nvPr>
        </p:nvGraphicFramePr>
        <p:xfrm>
          <a:off x="114300" y="222708"/>
          <a:ext cx="8778240" cy="6369692"/>
        </p:xfrm>
        <a:graphic>
          <a:graphicData uri="http://schemas.openxmlformats.org/drawingml/2006/table">
            <a:tbl>
              <a:tblPr firstRow="1" bandRow="1">
                <a:tableStyleId>{5C22544A-7EE6-4342-B048-85BDC9FD1C3A}</a:tableStyleId>
              </a:tblPr>
              <a:tblGrid>
                <a:gridCol w="3162300">
                  <a:extLst>
                    <a:ext uri="{9D8B030D-6E8A-4147-A177-3AD203B41FA5}">
                      <a16:colId xmlns:a16="http://schemas.microsoft.com/office/drawing/2014/main" val="690753193"/>
                    </a:ext>
                  </a:extLst>
                </a:gridCol>
                <a:gridCol w="1371600">
                  <a:extLst>
                    <a:ext uri="{9D8B030D-6E8A-4147-A177-3AD203B41FA5}">
                      <a16:colId xmlns:a16="http://schemas.microsoft.com/office/drawing/2014/main" val="286287145"/>
                    </a:ext>
                  </a:extLst>
                </a:gridCol>
                <a:gridCol w="2743200">
                  <a:extLst>
                    <a:ext uri="{9D8B030D-6E8A-4147-A177-3AD203B41FA5}">
                      <a16:colId xmlns:a16="http://schemas.microsoft.com/office/drawing/2014/main" val="1241431906"/>
                    </a:ext>
                  </a:extLst>
                </a:gridCol>
                <a:gridCol w="1501140">
                  <a:extLst>
                    <a:ext uri="{9D8B030D-6E8A-4147-A177-3AD203B41FA5}">
                      <a16:colId xmlns:a16="http://schemas.microsoft.com/office/drawing/2014/main" val="1804750111"/>
                    </a:ext>
                  </a:extLst>
                </a:gridCol>
              </a:tblGrid>
              <a:tr h="791852">
                <a:tc gridSpan="4">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Chronology of the Flood</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L="68580" marR="68580" marT="34290" marB="34290"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a:p>
                  </a:txBody>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1188720">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Event</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scripture</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Calendar</a:t>
                      </a:r>
                    </a:p>
                  </a:txBody>
                  <a:tcPr marL="68580" marR="68580" marT="34290" marB="34290" anchor="ctr"/>
                </a:tc>
                <a:tc>
                  <a:txBody>
                    <a:bodyPr/>
                    <a:lstStyle/>
                    <a:p>
                      <a:pPr marL="0" algn="ctr" defTabSz="914400" rtl="0" eaLnBrk="1" latinLnBrk="0" hangingPunct="1"/>
                      <a:r>
                        <a:rPr lang="en-US" sz="2600" b="1" kern="1200" cap="small" baseline="0" dirty="0">
                          <a:solidFill>
                            <a:srgbClr val="0000CC"/>
                          </a:solidFill>
                          <a:latin typeface="Calibri" panose="020F0502020204030204" pitchFamily="34" charset="0"/>
                          <a:ea typeface="+mn-ea"/>
                          <a:cs typeface="Calibri" panose="020F0502020204030204" pitchFamily="34" charset="0"/>
                        </a:rPr>
                        <a:t>Total days</a:t>
                      </a:r>
                    </a:p>
                  </a:txBody>
                  <a:tcPr marL="68580" marR="68580" marT="34290" marB="34290" anchor="ctr"/>
                </a:tc>
                <a:extLst>
                  <a:ext uri="{0D108BD9-81ED-4DB2-BD59-A6C34878D82A}">
                    <a16:rowId xmlns:a16="http://schemas.microsoft.com/office/drawing/2014/main" val="1318531292"/>
                  </a:ext>
                </a:extLst>
              </a:tr>
              <a:tr h="1188720">
                <a:tc>
                  <a:txBody>
                    <a:bodyPr/>
                    <a:lstStyle/>
                    <a:p>
                      <a:r>
                        <a:rPr lang="en-US" sz="2600" b="0" dirty="0">
                          <a:latin typeface="Calibri" panose="020F0502020204030204" pitchFamily="34" charset="0"/>
                          <a:cs typeface="Calibri" panose="020F0502020204030204" pitchFamily="34" charset="0"/>
                        </a:rPr>
                        <a:t>Water receded</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8:12</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12</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month 17</a:t>
                      </a:r>
                      <a:r>
                        <a:rPr lang="en-US" sz="2600" baseline="30000" dirty="0">
                          <a:latin typeface="Calibri" panose="020F0502020204030204" pitchFamily="34" charset="0"/>
                          <a:cs typeface="Calibri" panose="020F0502020204030204" pitchFamily="34" charset="0"/>
                        </a:rPr>
                        <a:t>th </a:t>
                      </a:r>
                      <a:r>
                        <a:rPr lang="en-US" sz="2600" dirty="0">
                          <a:latin typeface="Calibri" panose="020F0502020204030204" pitchFamily="34" charset="0"/>
                          <a:cs typeface="Calibri" panose="020F0502020204030204" pitchFamily="34" charset="0"/>
                        </a:rPr>
                        <a:t>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321 days</a:t>
                      </a:r>
                    </a:p>
                  </a:txBody>
                  <a:tcPr marL="68580" marR="68580" marT="34290" marB="34290" anchor="ctr"/>
                </a:tc>
                <a:extLst>
                  <a:ext uri="{0D108BD9-81ED-4DB2-BD59-A6C34878D82A}">
                    <a16:rowId xmlns:a16="http://schemas.microsoft.com/office/drawing/2014/main" val="777567912"/>
                  </a:ext>
                </a:extLst>
              </a:tr>
              <a:tr h="1188720">
                <a:tc>
                  <a:txBody>
                    <a:bodyPr/>
                    <a:lstStyle/>
                    <a:p>
                      <a:r>
                        <a:rPr lang="en-US" sz="2600" b="0" dirty="0">
                          <a:latin typeface="Calibri" panose="020F0502020204030204" pitchFamily="34" charset="0"/>
                          <a:cs typeface="Calibri" panose="020F0502020204030204" pitchFamily="34" charset="0"/>
                        </a:rPr>
                        <a:t>Noah removes the covering</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8:13</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Calibri" panose="020F0502020204030204" pitchFamily="34" charset="0"/>
                          <a:ea typeface="+mn-ea"/>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month 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day</a:t>
                      </a:r>
                    </a:p>
                  </a:txBody>
                  <a:tcPr marL="68580" marR="68580" marT="34290" marB="34290" anchor="ctr"/>
                </a:tc>
                <a:tc>
                  <a:txBody>
                    <a:bodyPr/>
                    <a:lstStyle/>
                    <a:p>
                      <a:pPr algn="ctr"/>
                      <a:r>
                        <a:rPr lang="en-US" sz="2600" dirty="0">
                          <a:latin typeface="Calibri" panose="020F0502020204030204" pitchFamily="34" charset="0"/>
                          <a:cs typeface="Calibri" panose="020F0502020204030204" pitchFamily="34" charset="0"/>
                        </a:rPr>
                        <a:t>378 days</a:t>
                      </a:r>
                    </a:p>
                  </a:txBody>
                  <a:tcPr marL="68580" marR="68580" marT="34290" marB="34290" anchor="ctr"/>
                </a:tc>
                <a:extLst>
                  <a:ext uri="{0D108BD9-81ED-4DB2-BD59-A6C34878D82A}">
                    <a16:rowId xmlns:a16="http://schemas.microsoft.com/office/drawing/2014/main" val="2088523037"/>
                  </a:ext>
                </a:extLst>
              </a:tr>
              <a:tr h="1188720">
                <a:tc>
                  <a:txBody>
                    <a:bodyPr/>
                    <a:lstStyle/>
                    <a:p>
                      <a:r>
                        <a:rPr lang="en-US" sz="2600" b="1" dirty="0">
                          <a:latin typeface="Calibri" panose="020F0502020204030204" pitchFamily="34" charset="0"/>
                          <a:cs typeface="Calibri" panose="020F0502020204030204" pitchFamily="34" charset="0"/>
                        </a:rPr>
                        <a:t>Noah opens the ark door and disembarks</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8:14</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2</a:t>
                      </a:r>
                      <a:r>
                        <a:rPr lang="en-US" sz="2600" b="1" baseline="30000" dirty="0">
                          <a:latin typeface="Calibri" panose="020F0502020204030204" pitchFamily="34" charset="0"/>
                          <a:cs typeface="Calibri" panose="020F0502020204030204" pitchFamily="34" charset="0"/>
                        </a:rPr>
                        <a:t>nd</a:t>
                      </a:r>
                      <a:r>
                        <a:rPr lang="en-US" sz="2600" b="1" dirty="0">
                          <a:latin typeface="Calibri" panose="020F0502020204030204" pitchFamily="34" charset="0"/>
                          <a:cs typeface="Calibri" panose="020F0502020204030204" pitchFamily="34" charset="0"/>
                        </a:rPr>
                        <a:t> month 27</a:t>
                      </a:r>
                      <a:r>
                        <a:rPr lang="en-US" sz="2600" b="1" baseline="30000" dirty="0">
                          <a:latin typeface="Calibri" panose="020F0502020204030204" pitchFamily="34" charset="0"/>
                          <a:cs typeface="Calibri" panose="020F0502020204030204" pitchFamily="34" charset="0"/>
                        </a:rPr>
                        <a:t>th</a:t>
                      </a:r>
                      <a:r>
                        <a:rPr lang="en-US" sz="2600" b="1" dirty="0">
                          <a:latin typeface="Calibri" panose="020F0502020204030204" pitchFamily="34" charset="0"/>
                          <a:cs typeface="Calibri" panose="020F0502020204030204" pitchFamily="34" charset="0"/>
                        </a:rPr>
                        <a:t> day</a:t>
                      </a:r>
                    </a:p>
                  </a:txBody>
                  <a:tcPr marL="68580" marR="68580" marT="34290" marB="34290"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anose="020F0502020204030204" pitchFamily="34" charset="0"/>
                          <a:cs typeface="Calibri" panose="020F0502020204030204" pitchFamily="34" charset="0"/>
                        </a:rPr>
                        <a:t>378 days</a:t>
                      </a:r>
                    </a:p>
                  </a:txBody>
                  <a:tcPr marL="68580" marR="68580" marT="34290" marB="34290" anchor="ctr">
                    <a:solidFill>
                      <a:srgbClr val="FFFFCC"/>
                    </a:solidFill>
                  </a:tcPr>
                </a:tc>
                <a:extLst>
                  <a:ext uri="{0D108BD9-81ED-4DB2-BD59-A6C34878D82A}">
                    <a16:rowId xmlns:a16="http://schemas.microsoft.com/office/drawing/2014/main" val="3167288718"/>
                  </a:ext>
                </a:extLst>
              </a:tr>
              <a:tr h="822960">
                <a:tc gridSpan="4">
                  <a:txBody>
                    <a:bodyPr/>
                    <a:lstStyle/>
                    <a:p>
                      <a:pPr algn="ctr"/>
                      <a:r>
                        <a:rPr lang="en-US" sz="2000" b="0" dirty="0">
                          <a:latin typeface="Calibri" panose="020F0502020204030204" pitchFamily="34" charset="0"/>
                          <a:cs typeface="Calibri" panose="020F0502020204030204" pitchFamily="34" charset="0"/>
                        </a:rPr>
                        <a:t>Arnold Fruchtenbaum, </a:t>
                      </a:r>
                      <a:r>
                        <a:rPr lang="en-US" sz="2000" b="0" i="1" dirty="0">
                          <a:latin typeface="Calibri" panose="020F0502020204030204" pitchFamily="34" charset="0"/>
                          <a:cs typeface="Calibri" panose="020F0502020204030204" pitchFamily="34" charset="0"/>
                        </a:rPr>
                        <a:t>The Book of Genesis</a:t>
                      </a:r>
                      <a:r>
                        <a:rPr lang="en-US" sz="2000" b="0" dirty="0">
                          <a:latin typeface="Calibri" panose="020F0502020204030204" pitchFamily="34" charset="0"/>
                          <a:cs typeface="Calibri" panose="020F0502020204030204" pitchFamily="34" charset="0"/>
                        </a:rPr>
                        <a:t>, 179</a:t>
                      </a: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794150214"/>
                  </a:ext>
                </a:extLst>
              </a:tr>
            </a:tbl>
          </a:graphicData>
        </a:graphic>
      </p:graphicFrame>
    </p:spTree>
    <p:extLst>
      <p:ext uri="{BB962C8B-B14F-4D97-AF65-F5344CB8AC3E}">
        <p14:creationId xmlns:p14="http://schemas.microsoft.com/office/powerpoint/2010/main" val="237699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722E3-4DEA-4E93-83E9-C922EF7901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0062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 6:9-11</a:t>
            </a:r>
          </a:p>
          <a:p>
            <a:pPr algn="just">
              <a:defRPr/>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know that the unrighteous will not inherit the kingdom of God? Do not be deceived; neither fornicators, nor idolaters, nor adulterers, nor effeminate,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homosexuals [</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arsenokoitēs</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covetous, nor drunkards, nor revilers, nor swindlers, will inherit the kingdom of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were some of you; but you were washed, but you were sanctified, but you were justified in the name of the Lord Jesus Christ and in the Spirit of our God.”</a:t>
            </a:r>
          </a:p>
        </p:txBody>
      </p:sp>
    </p:spTree>
    <p:extLst>
      <p:ext uri="{BB962C8B-B14F-4D97-AF65-F5344CB8AC3E}">
        <p14:creationId xmlns:p14="http://schemas.microsoft.com/office/powerpoint/2010/main" val="22824599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3048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722E3-4DEA-4E93-83E9-C922EF7901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0062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 6:9-11</a:t>
            </a:r>
          </a:p>
          <a:p>
            <a:pPr algn="just">
              <a:defRPr/>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know that the unrighteous will not inherit the kingdom of God? Do not be deceived; neither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fornicators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idolaters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adulterers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effeminate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homosexuals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thieves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covetous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drunkards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revilers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swindlers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inherit the kingdom of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were some of you; but you were washed, but you were sanctified, but you were justified in the name of the Lord Jesus Christ and in the Spirit of our God.”</a:t>
            </a:r>
          </a:p>
        </p:txBody>
      </p:sp>
    </p:spTree>
    <p:extLst>
      <p:ext uri="{BB962C8B-B14F-4D97-AF65-F5344CB8AC3E}">
        <p14:creationId xmlns:p14="http://schemas.microsoft.com/office/powerpoint/2010/main" val="21795561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722E3-4DEA-4E93-83E9-C922EF7901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0062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 6:9-11</a:t>
            </a:r>
          </a:p>
          <a:p>
            <a:pPr algn="just">
              <a:defRPr/>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know that the unrighteous will not inherit the kingdom of God? Do not be deceived; neither fornicators, nor idolaters, nor adulterers, nor effeminate, nor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homosexuals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covetous, nor drunkards, nor revilers, nor swindlers, will inherit the kingdom of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some of 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you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washed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you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sanctified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you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name of the Lord Jesus Christ and in the Spirit of our God.”</a:t>
            </a:r>
          </a:p>
        </p:txBody>
      </p:sp>
    </p:spTree>
    <p:extLst>
      <p:ext uri="{BB962C8B-B14F-4D97-AF65-F5344CB8AC3E}">
        <p14:creationId xmlns:p14="http://schemas.microsoft.com/office/powerpoint/2010/main" val="33213023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66333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304800"/>
            <a:ext cx="7458974" cy="685800"/>
          </a:xfrm>
        </p:spPr>
        <p:txBody>
          <a:bodyPr/>
          <a:lstStyle/>
          <a:p>
            <a:pPr algn="ctr" eaLnBrk="1" hangingPunct="1"/>
            <a:r>
              <a:rPr lang="en-US" sz="3600" dirty="0"/>
              <a:t>Biblical Significance of Naming</a:t>
            </a:r>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Genesis 1:8</a:t>
            </a:r>
          </a:p>
          <a:p>
            <a:pPr marL="461963" indent="-461963">
              <a:spcBef>
                <a:spcPts val="0"/>
              </a:spcBef>
              <a:spcAft>
                <a:spcPts val="2400"/>
              </a:spcAft>
              <a:defRPr/>
            </a:pPr>
            <a:r>
              <a:rPr lang="en-US" dirty="0">
                <a:effectLst/>
              </a:rPr>
              <a:t>Numbers 32:37-38</a:t>
            </a:r>
          </a:p>
          <a:p>
            <a:pPr marL="461963" indent="-461963">
              <a:spcBef>
                <a:spcPts val="0"/>
              </a:spcBef>
              <a:spcAft>
                <a:spcPts val="2400"/>
              </a:spcAft>
              <a:defRPr/>
            </a:pPr>
            <a:r>
              <a:rPr lang="en-US" dirty="0">
                <a:effectLst/>
              </a:rPr>
              <a:t>2 Kings 23:24</a:t>
            </a:r>
          </a:p>
          <a:p>
            <a:pPr marL="461963" indent="-461963">
              <a:spcBef>
                <a:spcPts val="0"/>
              </a:spcBef>
              <a:spcAft>
                <a:spcPts val="2400"/>
              </a:spcAft>
              <a:defRPr/>
            </a:pPr>
            <a:r>
              <a:rPr lang="en-US" dirty="0">
                <a:effectLst/>
              </a:rPr>
              <a:t>2 Kings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800600" y="6412468"/>
            <a:ext cx="4183639"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The Book of 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9377787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3048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86459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scontent-dfw1-1.xx.fbcdn.net/hphotos-xtf1/t31.0-8/11794619_10207462667233113_7088908926816719446_o.jpg">
            <a:extLst>
              <a:ext uri="{FF2B5EF4-FFF2-40B4-BE49-F238E27FC236}">
                <a16:creationId xmlns:a16="http://schemas.microsoft.com/office/drawing/2014/main" id="{5E3E0726-1B74-45CA-BA41-2E8E8867B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015" y="228600"/>
            <a:ext cx="795997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3048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4115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extLst>
              <p:ext uri="{D42A27DB-BD31-4B8C-83A1-F6EECF244321}">
                <p14:modId xmlns:p14="http://schemas.microsoft.com/office/powerpoint/2010/main" val="2909390247"/>
              </p:ext>
            </p:extLst>
          </p:nvPr>
        </p:nvGraphicFramePr>
        <p:xfrm>
          <a:off x="209550" y="197976"/>
          <a:ext cx="8724902" cy="6462048"/>
        </p:xfrm>
        <a:graphic>
          <a:graphicData uri="http://schemas.openxmlformats.org/drawingml/2006/table">
            <a:tbl>
              <a:tblPr>
                <a:tableStyleId>{D7AC3CCA-C797-4891-BE02-D94E43425B78}</a:tableStyleId>
              </a:tblPr>
              <a:tblGrid>
                <a:gridCol w="3524250">
                  <a:extLst>
                    <a:ext uri="{9D8B030D-6E8A-4147-A177-3AD203B41FA5}">
                      <a16:colId xmlns:a16="http://schemas.microsoft.com/office/drawing/2014/main" val="740347930"/>
                    </a:ext>
                  </a:extLst>
                </a:gridCol>
                <a:gridCol w="2600326">
                  <a:extLst>
                    <a:ext uri="{9D8B030D-6E8A-4147-A177-3AD203B41FA5}">
                      <a16:colId xmlns:a16="http://schemas.microsoft.com/office/drawing/2014/main" val="20000"/>
                    </a:ext>
                  </a:extLst>
                </a:gridCol>
                <a:gridCol w="2600326">
                  <a:extLst>
                    <a:ext uri="{9D8B030D-6E8A-4147-A177-3AD203B41FA5}">
                      <a16:colId xmlns:a16="http://schemas.microsoft.com/office/drawing/2014/main" val="20001"/>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Writer</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Local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Flood</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Global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Flood</a:t>
                      </a:r>
                    </a:p>
                  </a:txBody>
                  <a:tcPr marT="45736" marB="4573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algn="ct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Josephus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Justin Martyr</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Theophilus of Antioch</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Tertullian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Gregory of </a:t>
                      </a:r>
                      <a:r>
                        <a:rPr kumimoji="0" lang="en-US" sz="28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Nazianus</a:t>
                      </a:r>
                      <a:endPar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4801045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John Chrysostom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17134561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Augustine of Hippo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3419978033"/>
                  </a:ext>
                </a:extLst>
              </a:tr>
              <a:tr h="4572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Jonathan </a:t>
                      </a:r>
                      <a:r>
                        <a:rPr kumimoji="0" lang="en-US" sz="1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Sarfati</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a:t>
                      </a:r>
                      <a:r>
                        <a:rPr kumimoji="0" lang="en-US" sz="1800" b="0" i="1" u="none" strike="noStrike" cap="none" normalizeH="0" baseline="0" dirty="0">
                          <a:ln>
                            <a:noFill/>
                          </a:ln>
                          <a:solidFill>
                            <a:schemeClr val="bg2"/>
                          </a:solidFill>
                          <a:effectLst/>
                          <a:latin typeface="Calibri" panose="020F0502020204030204" pitchFamily="34" charset="0"/>
                          <a:cs typeface="Calibri" panose="020F0502020204030204" pitchFamily="34" charset="0"/>
                        </a:rPr>
                        <a:t>Refuting Compromise </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(Green Forest, AR: Master Books), 244. </a:t>
                      </a:r>
                    </a:p>
                  </a:txBody>
                  <a:tcPr marT="45726" marB="4572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770886374"/>
                  </a:ext>
                </a:extLst>
              </a:tr>
            </a:tbl>
          </a:graphicData>
        </a:graphic>
      </p:graphicFrame>
    </p:spTree>
    <p:extLst>
      <p:ext uri="{BB962C8B-B14F-4D97-AF65-F5344CB8AC3E}">
        <p14:creationId xmlns:p14="http://schemas.microsoft.com/office/powerpoint/2010/main" val="7269855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2676525" y="2078038"/>
            <a:ext cx="6238876" cy="2701925"/>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Calibri" panose="020F0502020204030204" pitchFamily="34" charset="0"/>
              </a:rPr>
              <a:t>“</a:t>
            </a:r>
            <a:r>
              <a:rPr lang="en-US" i="1" dirty="0">
                <a:effectLst>
                  <a:outerShdw blurRad="38100" dist="38100" dir="2700000" algn="tl">
                    <a:srgbClr val="000000">
                      <a:alpha val="43137"/>
                    </a:srgbClr>
                  </a:outerShdw>
                </a:effectLst>
                <a:cs typeface="Calibri" panose="020F0502020204030204" pitchFamily="34" charset="0"/>
              </a:rPr>
              <a:t>And the flood was forty days, etc</a:t>
            </a:r>
            <a:r>
              <a:rPr lang="en-US" dirty="0">
                <a:effectLst>
                  <a:outerShdw blurRad="38100" dist="38100" dir="2700000" algn="tl">
                    <a:srgbClr val="000000">
                      <a:alpha val="43137"/>
                    </a:srgbClr>
                  </a:outerShdw>
                </a:effectLst>
                <a:cs typeface="Calibri" panose="020F0502020204030204" pitchFamily="34" charset="0"/>
              </a:rPr>
              <a:t>. Moses conspicuously insists on this fact, in order to show that the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whole world</a:t>
            </a:r>
            <a:r>
              <a:rPr lang="en-US"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was immersed in the waters.”</a:t>
            </a:r>
          </a:p>
        </p:txBody>
      </p:sp>
      <p:sp>
        <p:nvSpPr>
          <p:cNvPr id="4" name="Rectangle 3">
            <a:extLst>
              <a:ext uri="{FF2B5EF4-FFF2-40B4-BE49-F238E27FC236}">
                <a16:creationId xmlns:a16="http://schemas.microsoft.com/office/drawing/2014/main" id="{0B571A8C-43E3-46D7-84D8-B20DECB10E5B}"/>
              </a:ext>
            </a:extLst>
          </p:cNvPr>
          <p:cNvSpPr/>
          <p:nvPr/>
        </p:nvSpPr>
        <p:spPr>
          <a:xfrm>
            <a:off x="2390775" y="304800"/>
            <a:ext cx="436245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Calvin</a:t>
            </a:r>
          </a:p>
          <a:p>
            <a:pPr algn="ctr"/>
            <a:r>
              <a:rPr lang="en-US" sz="2000" i="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a:t>
            </a:r>
            <a:r>
              <a:rPr lang="en-US" sz="20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1554 (Edinburgh, UK: Banner of Truth, 1984), p. 272, emphasis mine. </a:t>
            </a:r>
            <a:endParaRPr lang="en-US" sz="20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228600" y="1895475"/>
            <a:ext cx="2143125" cy="3067050"/>
          </a:xfrm>
          <a:prstGeom prst="ellipse">
            <a:avLst/>
          </a:prstGeom>
        </p:spPr>
      </p:pic>
      <p:pic>
        <p:nvPicPr>
          <p:cNvPr id="2" name="Picture 1">
            <a:extLst>
              <a:ext uri="{FF2B5EF4-FFF2-40B4-BE49-F238E27FC236}">
                <a16:creationId xmlns:a16="http://schemas.microsoft.com/office/drawing/2014/main" id="{2A1C59B9-F26A-4381-BE23-2C2E8A4B57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43384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extLst>
              <p:ext uri="{D42A27DB-BD31-4B8C-83A1-F6EECF244321}">
                <p14:modId xmlns:p14="http://schemas.microsoft.com/office/powerpoint/2010/main" val="3577791784"/>
              </p:ext>
            </p:extLst>
          </p:nvPr>
        </p:nvGraphicFramePr>
        <p:xfrm>
          <a:off x="219074" y="137144"/>
          <a:ext cx="8705852" cy="65837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DISTINCTIVES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CREATION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FALL</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FLOOD</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7-10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tc>
                <a:extLst>
                  <a:ext uri="{0D108BD9-81ED-4DB2-BD59-A6C34878D82A}">
                    <a16:rowId xmlns:a16="http://schemas.microsoft.com/office/drawing/2014/main" val="10004"/>
                  </a:ext>
                </a:extLst>
              </a:tr>
              <a:tr h="457200">
                <a:tc>
                  <a:txBody>
                    <a:bodyPr/>
                    <a:lstStyle/>
                    <a:p>
                      <a:r>
                        <a:rPr lang="en-US" sz="2000" b="0" u="none" dirty="0">
                          <a:latin typeface="Calibri" panose="020F0502020204030204" pitchFamily="34" charset="0"/>
                          <a:cs typeface="Calibri" panose="020F0502020204030204" pitchFamily="34" charset="0"/>
                        </a:rPr>
                        <a:t>4.</a:t>
                      </a:r>
                    </a:p>
                  </a:txBody>
                  <a:tcPr anchor="ctr">
                    <a:solidFill>
                      <a:schemeClr val="accent4"/>
                    </a:solidFill>
                  </a:tcPr>
                </a:tc>
                <a:tc>
                  <a:txBody>
                    <a:bodyPr/>
                    <a:lstStyle/>
                    <a:p>
                      <a:pPr algn="ctr"/>
                      <a:r>
                        <a:rPr lang="en-US" sz="2000" b="0" u="none" dirty="0">
                          <a:latin typeface="Calibri" panose="020F0502020204030204" pitchFamily="34" charset="0"/>
                          <a:cs typeface="Calibri" panose="020F0502020204030204" pitchFamily="34" charset="0"/>
                        </a:rPr>
                        <a:t>BABEL</a:t>
                      </a:r>
                    </a:p>
                  </a:txBody>
                  <a:tcPr anchor="ctr">
                    <a:solidFill>
                      <a:schemeClr val="accent4"/>
                    </a:solidFill>
                  </a:tcPr>
                </a:tc>
                <a:tc>
                  <a:txBody>
                    <a:bodyPr/>
                    <a:lstStyle/>
                    <a:p>
                      <a:r>
                        <a:rPr lang="en-US" sz="2000" b="0" u="none" dirty="0">
                          <a:solidFill>
                            <a:srgbClr val="C00000"/>
                          </a:solidFill>
                          <a:latin typeface="Calibri" panose="020F0502020204030204" pitchFamily="34" charset="0"/>
                          <a:cs typeface="Calibri" panose="020F0502020204030204" pitchFamily="34" charset="0"/>
                        </a:rPr>
                        <a:t>Genesis 11-present</a:t>
                      </a:r>
                    </a:p>
                  </a:txBody>
                  <a:tcPr anchor="ctr">
                    <a:solidFill>
                      <a:schemeClr val="accent4"/>
                    </a:solidFill>
                  </a:tcPr>
                </a:tc>
                <a:tc>
                  <a:txBody>
                    <a:bodyPr/>
                    <a:lstStyle/>
                    <a:p>
                      <a:r>
                        <a:rPr kumimoji="0" lang="en-US" sz="2000" b="0"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chemeClr val="accent4"/>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ANTICHRIST</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Rapture to 2</a:t>
                      </a:r>
                      <a:r>
                        <a:rPr lang="en-US" sz="2000" b="1" baseline="30000" dirty="0">
                          <a:solidFill>
                            <a:srgbClr val="C00000"/>
                          </a:solidFill>
                          <a:latin typeface="Calibri" panose="020F0502020204030204" pitchFamily="34" charset="0"/>
                          <a:cs typeface="Calibri" panose="020F0502020204030204" pitchFamily="34" charset="0"/>
                        </a:rPr>
                        <a:t>nd</a:t>
                      </a:r>
                      <a:r>
                        <a:rPr lang="en-US" sz="20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KINGDOM</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000" dirty="0">
                          <a:latin typeface="Calibri" panose="020F0502020204030204" pitchFamily="34" charset="0"/>
                          <a:cs typeface="Calibri" panose="020F0502020204030204" pitchFamily="34" charset="0"/>
                        </a:rPr>
                        <a:t>ETERNAL STATE</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1030838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extLst>
              <p:ext uri="{D42A27DB-BD31-4B8C-83A1-F6EECF244321}">
                <p14:modId xmlns:p14="http://schemas.microsoft.com/office/powerpoint/2010/main" val="999231029"/>
              </p:ext>
            </p:extLst>
          </p:nvPr>
        </p:nvGraphicFramePr>
        <p:xfrm>
          <a:off x="219074" y="137144"/>
          <a:ext cx="8705852" cy="65837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DISTINCTIVES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CREATION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FALL</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457200">
                <a:tc>
                  <a:txBody>
                    <a:bodyPr/>
                    <a:lstStyle/>
                    <a:p>
                      <a:r>
                        <a:rPr lang="en-US" sz="2000" b="1" u="sng" dirty="0">
                          <a:latin typeface="Calibri" panose="020F0502020204030204" pitchFamily="34" charset="0"/>
                          <a:cs typeface="Calibri" panose="020F0502020204030204" pitchFamily="34" charset="0"/>
                        </a:rPr>
                        <a:t>3.</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FLOOD</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Genesis 7-10</a:t>
                      </a:r>
                    </a:p>
                  </a:txBody>
                  <a:tcPr anchor="ctr">
                    <a:solidFill>
                      <a:srgbClr val="FFFFCC"/>
                    </a:solidFill>
                  </a:tcPr>
                </a:tc>
                <a:tc>
                  <a:txBody>
                    <a:bodyPr/>
                    <a:lstStyle/>
                    <a:p>
                      <a:r>
                        <a:rPr kumimoji="0" lang="en-US"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solidFill>
                      <a:srgbClr val="FFFFCC"/>
                    </a:solidFill>
                  </a:tcPr>
                </a:tc>
                <a:extLst>
                  <a:ext uri="{0D108BD9-81ED-4DB2-BD59-A6C34878D82A}">
                    <a16:rowId xmlns:a16="http://schemas.microsoft.com/office/drawing/2014/main" val="10004"/>
                  </a:ext>
                </a:extLst>
              </a:tr>
              <a:tr h="457200">
                <a:tc>
                  <a:txBody>
                    <a:bodyPr/>
                    <a:lstStyle/>
                    <a:p>
                      <a:r>
                        <a:rPr lang="en-US" sz="2000" b="0" u="none" dirty="0">
                          <a:latin typeface="Calibri" panose="020F0502020204030204" pitchFamily="34" charset="0"/>
                          <a:cs typeface="Calibri" panose="020F0502020204030204" pitchFamily="34" charset="0"/>
                        </a:rPr>
                        <a:t>4.</a:t>
                      </a:r>
                    </a:p>
                  </a:txBody>
                  <a:tcPr anchor="ctr">
                    <a:solidFill>
                      <a:schemeClr val="accent4"/>
                    </a:solidFill>
                  </a:tcPr>
                </a:tc>
                <a:tc>
                  <a:txBody>
                    <a:bodyPr/>
                    <a:lstStyle/>
                    <a:p>
                      <a:pPr algn="ctr"/>
                      <a:r>
                        <a:rPr lang="en-US" sz="2000" b="0" u="none" dirty="0">
                          <a:latin typeface="Calibri" panose="020F0502020204030204" pitchFamily="34" charset="0"/>
                          <a:cs typeface="Calibri" panose="020F0502020204030204" pitchFamily="34" charset="0"/>
                        </a:rPr>
                        <a:t>BABEL</a:t>
                      </a:r>
                    </a:p>
                  </a:txBody>
                  <a:tcPr anchor="ctr">
                    <a:solidFill>
                      <a:schemeClr val="accent4"/>
                    </a:solidFill>
                  </a:tcPr>
                </a:tc>
                <a:tc>
                  <a:txBody>
                    <a:bodyPr/>
                    <a:lstStyle/>
                    <a:p>
                      <a:r>
                        <a:rPr lang="en-US" sz="2000" b="0" u="none" dirty="0">
                          <a:solidFill>
                            <a:srgbClr val="C00000"/>
                          </a:solidFill>
                          <a:latin typeface="Calibri" panose="020F0502020204030204" pitchFamily="34" charset="0"/>
                          <a:cs typeface="Calibri" panose="020F0502020204030204" pitchFamily="34" charset="0"/>
                        </a:rPr>
                        <a:t>Genesis 11-present</a:t>
                      </a:r>
                    </a:p>
                  </a:txBody>
                  <a:tcPr anchor="ctr">
                    <a:solidFill>
                      <a:schemeClr val="accent4"/>
                    </a:solidFill>
                  </a:tcPr>
                </a:tc>
                <a:tc>
                  <a:txBody>
                    <a:bodyPr/>
                    <a:lstStyle/>
                    <a:p>
                      <a:r>
                        <a:rPr kumimoji="0" lang="en-US" sz="2000" b="0"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chemeClr val="accent4"/>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ANTICHRIST</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Rapture to 2</a:t>
                      </a:r>
                      <a:r>
                        <a:rPr lang="en-US" sz="2000" b="1" baseline="30000" dirty="0">
                          <a:solidFill>
                            <a:srgbClr val="C00000"/>
                          </a:solidFill>
                          <a:latin typeface="Calibri" panose="020F0502020204030204" pitchFamily="34" charset="0"/>
                          <a:cs typeface="Calibri" panose="020F0502020204030204" pitchFamily="34" charset="0"/>
                        </a:rPr>
                        <a:t>nd</a:t>
                      </a:r>
                      <a:r>
                        <a:rPr lang="en-US" sz="20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KINGDOM</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000" dirty="0">
                          <a:latin typeface="Calibri" panose="020F0502020204030204" pitchFamily="34" charset="0"/>
                          <a:cs typeface="Calibri" panose="020F0502020204030204" pitchFamily="34" charset="0"/>
                        </a:rPr>
                        <a:t>ETERNAL STATE</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19699234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19074" y="137144"/>
          <a:ext cx="8705852" cy="65837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DISTINCTIVES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CREATION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FALL</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FLOOD</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7-10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tc>
                <a:extLst>
                  <a:ext uri="{0D108BD9-81ED-4DB2-BD59-A6C34878D82A}">
                    <a16:rowId xmlns:a16="http://schemas.microsoft.com/office/drawing/2014/main" val="10004"/>
                  </a:ext>
                </a:extLst>
              </a:tr>
              <a:tr h="457200">
                <a:tc>
                  <a:txBody>
                    <a:bodyPr/>
                    <a:lstStyle/>
                    <a:p>
                      <a:r>
                        <a:rPr lang="en-US" sz="2000" b="1" u="sng"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Genesis 11-present</a:t>
                      </a:r>
                    </a:p>
                  </a:txBody>
                  <a:tcPr anchor="ctr">
                    <a:solidFill>
                      <a:srgbClr val="FFFFCC"/>
                    </a:solidFill>
                  </a:tcPr>
                </a:tc>
                <a:tc>
                  <a:txBody>
                    <a:bodyPr/>
                    <a:lstStyle/>
                    <a:p>
                      <a:r>
                        <a:rPr kumimoji="0" lang="en-US"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rgbClr val="FFFFCC"/>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ANTICHRIST</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Rapture to 2</a:t>
                      </a:r>
                      <a:r>
                        <a:rPr lang="en-US" sz="2000" b="1" baseline="30000" dirty="0">
                          <a:solidFill>
                            <a:srgbClr val="C00000"/>
                          </a:solidFill>
                          <a:latin typeface="Calibri" panose="020F0502020204030204" pitchFamily="34" charset="0"/>
                          <a:cs typeface="Calibri" panose="020F0502020204030204" pitchFamily="34" charset="0"/>
                        </a:rPr>
                        <a:t>nd</a:t>
                      </a:r>
                      <a:r>
                        <a:rPr lang="en-US" sz="20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KINGDOM</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000" dirty="0">
                          <a:latin typeface="Calibri" panose="020F0502020204030204" pitchFamily="34" charset="0"/>
                          <a:cs typeface="Calibri" panose="020F0502020204030204" pitchFamily="34" charset="0"/>
                        </a:rPr>
                        <a:t>ETERNAL STATE</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27878618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3048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599" y="1294514"/>
            <a:ext cx="7074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Post-flood events (8:20‒9:29)</a:t>
            </a: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99452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idx="4294967295"/>
          </p:nvPr>
        </p:nvSpPr>
        <p:spPr>
          <a:xfrm>
            <a:off x="2590800" y="304800"/>
            <a:ext cx="3695700" cy="1371600"/>
          </a:xfrm>
        </p:spPr>
        <p:txBody>
          <a:bodyPr/>
          <a:lstStyle/>
          <a:p>
            <a:pPr lvl="0" algn="ctr" eaLnBrk="1" hangingPunct="1">
              <a:spcBef>
                <a:spcPct val="20000"/>
              </a:spcBef>
              <a:buClr>
                <a:srgbClr val="00FFFF"/>
              </a:buClr>
              <a:buSzPct val="75000"/>
              <a:defRPr/>
            </a:pPr>
            <a:r>
              <a:rPr lang="en-US" sz="3600" dirty="0">
                <a:effectLst>
                  <a:outerShdw blurRad="38100" dist="38100" dir="2700000" algn="tl">
                    <a:srgbClr val="000000">
                      <a:alpha val="43137"/>
                    </a:srgbClr>
                  </a:outerShdw>
                </a:effectLst>
              </a:rPr>
              <a:t>Genesis 8:20</a:t>
            </a:r>
            <a:r>
              <a:rPr lang="en-US" sz="3600" dirty="0">
                <a:effectLst>
                  <a:outerShdw blurRad="38100" dist="38100" dir="2700000" algn="tl">
                    <a:srgbClr val="000000">
                      <a:alpha val="43137"/>
                    </a:srgbClr>
                  </a:outerShdw>
                </a:effectLst>
                <a:cs typeface="Calibri" panose="020F0502020204030204" pitchFamily="34" charset="0"/>
              </a:rPr>
              <a:t>–9:29</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rgbClr val="FFFFFF"/>
                </a:solidFill>
                <a:effectLst>
                  <a:outerShdw blurRad="38100" dist="38100" dir="2700000" algn="tl">
                    <a:srgbClr val="000000">
                      <a:alpha val="43137"/>
                    </a:srgbClr>
                  </a:outerShdw>
                </a:effectLst>
                <a:ea typeface="+mn-ea"/>
                <a:cs typeface="+mn-cs"/>
              </a:rPr>
              <a:t>Post Flood events</a:t>
            </a:r>
            <a:endParaRPr 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D0D782F-9BE4-4C1E-BA5C-50A4F78119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3" name="Picture 2">
            <a:extLst>
              <a:ext uri="{FF2B5EF4-FFF2-40B4-BE49-F238E27FC236}">
                <a16:creationId xmlns:a16="http://schemas.microsoft.com/office/drawing/2014/main" id="{BCF11D30-BD1E-467C-8E6A-D2A67842B5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828800"/>
            <a:ext cx="7315200" cy="4572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3048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409699" y="1946275"/>
            <a:ext cx="6582335"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22882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3048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2" name="Picture 1">
            <a:extLst>
              <a:ext uri="{FF2B5EF4-FFF2-40B4-BE49-F238E27FC236}">
                <a16:creationId xmlns:a16="http://schemas.microsoft.com/office/drawing/2014/main" id="{4344E119-6A00-428C-9A86-0105B4A75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3048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2" name="Picture 1">
            <a:extLst>
              <a:ext uri="{FF2B5EF4-FFF2-40B4-BE49-F238E27FC236}">
                <a16:creationId xmlns:a16="http://schemas.microsoft.com/office/drawing/2014/main" id="{4344E119-6A00-428C-9A86-0105B4A75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830747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3048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2" name="Picture 1">
            <a:extLst>
              <a:ext uri="{FF2B5EF4-FFF2-40B4-BE49-F238E27FC236}">
                <a16:creationId xmlns:a16="http://schemas.microsoft.com/office/drawing/2014/main" id="{4344E119-6A00-428C-9A86-0105B4A75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824736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3048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2" name="Picture 1">
            <a:extLst>
              <a:ext uri="{FF2B5EF4-FFF2-40B4-BE49-F238E27FC236}">
                <a16:creationId xmlns:a16="http://schemas.microsoft.com/office/drawing/2014/main" id="{8BB22350-2E98-41CF-AD4D-0D922D810B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3048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2" name="Picture 1">
            <a:extLst>
              <a:ext uri="{FF2B5EF4-FFF2-40B4-BE49-F238E27FC236}">
                <a16:creationId xmlns:a16="http://schemas.microsoft.com/office/drawing/2014/main" id="{8BB22350-2E98-41CF-AD4D-0D922D810B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8552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val="0"/>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72400" y="76200"/>
            <a:ext cx="1290918" cy="1097280"/>
          </a:xfrm>
          <a:prstGeom prst="rect">
            <a:avLst/>
          </a:prstGeom>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850647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352217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330714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513460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Exodus 12:5</a:t>
            </a:r>
          </a:p>
          <a:p>
            <a:pPr marL="0" indent="0" algn="just">
              <a:spcBef>
                <a:spcPts val="0"/>
              </a:spcBef>
              <a:buNone/>
            </a:pPr>
            <a:r>
              <a:rPr lang="en-US" sz="3600" dirty="0"/>
              <a:t>“Your lamb shall be an </a:t>
            </a:r>
            <a:r>
              <a:rPr lang="en-US" sz="3600" b="1" u="sng" dirty="0">
                <a:solidFill>
                  <a:srgbClr val="FFFFCC"/>
                </a:solidFill>
              </a:rPr>
              <a:t>unblemished</a:t>
            </a:r>
            <a:r>
              <a:rPr lang="en-US" sz="3600" dirty="0"/>
              <a:t> male a year old; you may take it from the sheep or from the goats.”</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971800" y="3000375"/>
            <a:ext cx="3200400" cy="1800225"/>
          </a:xfrm>
          <a:prstGeom prst="rect">
            <a:avLst/>
          </a:prstGeom>
          <a:noFill/>
        </p:spPr>
      </p:pic>
    </p:spTree>
    <p:extLst>
      <p:ext uri="{BB962C8B-B14F-4D97-AF65-F5344CB8AC3E}">
        <p14:creationId xmlns:p14="http://schemas.microsoft.com/office/powerpoint/2010/main" val="30373417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John 1:29</a:t>
            </a:r>
          </a:p>
          <a:p>
            <a:pPr marL="0" indent="0" algn="just">
              <a:spcBef>
                <a:spcPts val="0"/>
              </a:spcBef>
              <a:buNone/>
            </a:pPr>
            <a:r>
              <a:rPr lang="en-US" sz="3600" dirty="0"/>
              <a:t>“ The next day he saw Jesus coming to him, and said, ‘Behold, </a:t>
            </a:r>
            <a:r>
              <a:rPr lang="en-US" sz="3600" b="1" u="sng" dirty="0">
                <a:solidFill>
                  <a:srgbClr val="FFFFCC"/>
                </a:solidFill>
              </a:rPr>
              <a:t>the Lamb of God</a:t>
            </a:r>
            <a:r>
              <a:rPr lang="en-US" sz="3600" dirty="0"/>
              <a:t> who takes away the sin of the world.’”</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971800" y="3000375"/>
            <a:ext cx="3200400" cy="1800225"/>
          </a:xfrm>
          <a:prstGeom prst="rect">
            <a:avLst/>
          </a:prstGeom>
          <a:noFill/>
        </p:spPr>
      </p:pic>
    </p:spTree>
    <p:extLst>
      <p:ext uri="{BB962C8B-B14F-4D97-AF65-F5344CB8AC3E}">
        <p14:creationId xmlns:p14="http://schemas.microsoft.com/office/powerpoint/2010/main" val="238045265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3048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2" name="Picture 1">
            <a:extLst>
              <a:ext uri="{FF2B5EF4-FFF2-40B4-BE49-F238E27FC236}">
                <a16:creationId xmlns:a16="http://schemas.microsoft.com/office/drawing/2014/main" id="{8BB22350-2E98-41CF-AD4D-0D922D810B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63422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428999"/>
          </a:xfrm>
        </p:spPr>
        <p:txBody>
          <a:bodyPr/>
          <a:lstStyle/>
          <a:p>
            <a:pPr lvl="0">
              <a:spcBef>
                <a:spcPts val="0"/>
              </a:spcBef>
              <a:spcAft>
                <a:spcPts val="1200"/>
              </a:spcAft>
              <a:defRPr/>
            </a:pPr>
            <a:r>
              <a:rPr lang="en-US" sz="4000" kern="1200" dirty="0">
                <a:solidFill>
                  <a:srgbClr val="00FFFF"/>
                </a:solidFill>
                <a:ea typeface="+mj-ea"/>
                <a:cs typeface="+mj-cs"/>
              </a:rPr>
              <a:t>Genesis 8:21</a:t>
            </a:r>
          </a:p>
          <a:p>
            <a:pPr lvl="0" algn="just" eaLnBrk="1" hangingPunct="1">
              <a:spcBef>
                <a:spcPct val="0"/>
              </a:spcBef>
              <a:buClrTx/>
              <a:buSzTx/>
              <a:defRPr/>
            </a:pPr>
            <a:r>
              <a:rPr lang="en-US" altLang="en-US" kern="1200" dirty="0">
                <a:effectLst>
                  <a:outerShdw blurRad="38100" dist="38100" dir="2700000" algn="tl">
                    <a:srgbClr val="000000">
                      <a:alpha val="43137"/>
                    </a:srgbClr>
                  </a:outerShdw>
                </a:effectLst>
                <a:cs typeface="Arial" panose="020B0604020202020204" pitchFamily="34" charset="0"/>
              </a:rPr>
              <a:t>The Lord smelled the soothing aroma; and the Lord said to Himself,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I will never again curse the ground on account of man</a:t>
            </a:r>
            <a:r>
              <a:rPr lang="en-US" altLang="en-US" kern="1200" dirty="0">
                <a:effectLst>
                  <a:outerShdw blurRad="38100" dist="38100" dir="2700000" algn="tl">
                    <a:srgbClr val="000000">
                      <a:alpha val="43137"/>
                    </a:srgbClr>
                  </a:outerShdw>
                </a:effectLst>
                <a:cs typeface="Arial" panose="020B0604020202020204" pitchFamily="34" charset="0"/>
              </a:rPr>
              <a:t>, for the intent of man’s heart is evil from his youth; and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I will never again destroy every living thing, as I have done</a:t>
            </a:r>
            <a:r>
              <a:rPr lang="en-US" altLang="en-US" kern="1200" dirty="0">
                <a:effectLst>
                  <a:outerShdw blurRad="38100" dist="38100" dir="2700000" algn="tl">
                    <a:srgbClr val="000000">
                      <a:alpha val="43137"/>
                    </a:srgbClr>
                  </a:outerShdw>
                </a:effectLst>
                <a:cs typeface="Arial" panose="020B0604020202020204" pitchFamily="34" charset="0"/>
              </a:rPr>
              <a:t>.[emphasis mine].</a:t>
            </a:r>
          </a:p>
        </p:txBody>
      </p:sp>
      <p:pic>
        <p:nvPicPr>
          <p:cNvPr id="5" name="Picture 4">
            <a:extLst>
              <a:ext uri="{FF2B5EF4-FFF2-40B4-BE49-F238E27FC236}">
                <a16:creationId xmlns:a16="http://schemas.microsoft.com/office/drawing/2014/main" id="{5E105606-4CEA-4A85-8256-78021E7CD4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3971" y="3413760"/>
            <a:ext cx="2156059" cy="1463040"/>
          </a:xfrm>
          <a:prstGeom prst="rect">
            <a:avLst/>
          </a:prstGeom>
        </p:spPr>
      </p:pic>
    </p:spTree>
    <p:extLst>
      <p:ext uri="{BB962C8B-B14F-4D97-AF65-F5344CB8AC3E}">
        <p14:creationId xmlns:p14="http://schemas.microsoft.com/office/powerpoint/2010/main" val="3570750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3048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Uninterrupted season or cycles (Gen 8:22) – global warming?</a:t>
            </a:r>
          </a:p>
        </p:txBody>
      </p:sp>
      <p:pic>
        <p:nvPicPr>
          <p:cNvPr id="2" name="Picture 1">
            <a:extLst>
              <a:ext uri="{FF2B5EF4-FFF2-40B4-BE49-F238E27FC236}">
                <a16:creationId xmlns:a16="http://schemas.microsoft.com/office/drawing/2014/main" id="{8BB22350-2E98-41CF-AD4D-0D922D810B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88667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0" y="0"/>
            <a:ext cx="9144000" cy="6857999"/>
          </a:xfrm>
          <a:prstGeom prst="rect">
            <a:avLst/>
          </a:prstGeom>
        </p:spPr>
      </p:pic>
      <p:sp>
        <p:nvSpPr>
          <p:cNvPr id="4" name="Subtitle 3"/>
          <p:cNvSpPr>
            <a:spLocks noGrp="1"/>
          </p:cNvSpPr>
          <p:nvPr>
            <p:ph type="subTitle" sz="quarter" idx="1"/>
          </p:nvPr>
        </p:nvSpPr>
        <p:spPr>
          <a:xfrm>
            <a:off x="0" y="1"/>
            <a:ext cx="9144000" cy="3428999"/>
          </a:xfrm>
        </p:spPr>
        <p:txBody>
          <a:bodyPr/>
          <a:lstStyle/>
          <a:p>
            <a:pPr lvl="0">
              <a:spcBef>
                <a:spcPts val="0"/>
              </a:spcBef>
              <a:spcAft>
                <a:spcPts val="1200"/>
              </a:spcAft>
              <a:defRPr/>
            </a:pPr>
            <a:r>
              <a:rPr lang="en-US" sz="4000" kern="1200" dirty="0">
                <a:solidFill>
                  <a:srgbClr val="00FFFF"/>
                </a:solidFill>
                <a:ea typeface="+mj-ea"/>
                <a:cs typeface="+mj-cs"/>
              </a:rPr>
              <a:t>Genesis 8:21</a:t>
            </a:r>
          </a:p>
          <a:p>
            <a:pPr lvl="0" algn="just" eaLnBrk="1" hangingPunct="1">
              <a:spcBef>
                <a:spcPct val="0"/>
              </a:spcBef>
              <a:buClrTx/>
              <a:buSzTx/>
              <a:defRPr/>
            </a:pPr>
            <a:r>
              <a:rPr lang="en-US" altLang="en-US" kern="1200" dirty="0">
                <a:effectLst>
                  <a:outerShdw blurRad="38100" dist="38100" dir="2700000" algn="tl">
                    <a:srgbClr val="000000">
                      <a:alpha val="43137"/>
                    </a:srgbClr>
                  </a:outerShdw>
                </a:effectLst>
                <a:cs typeface="Arial" panose="020B0604020202020204" pitchFamily="34" charset="0"/>
              </a:rPr>
              <a:t>The Lord smelled the soothing aroma; and the Lord said to Himself, “I will never again curse the ground on account of man, for </a:t>
            </a:r>
            <a:r>
              <a:rPr lang="en-US" altLang="en-US" b="1" u="sng" kern="1200" dirty="0">
                <a:solidFill>
                  <a:srgbClr val="FFFFCC"/>
                </a:solidFill>
                <a:effectLst>
                  <a:outerShdw blurRad="38100" dist="38100" dir="2700000" algn="tl">
                    <a:srgbClr val="000000">
                      <a:alpha val="43137"/>
                    </a:srgbClr>
                  </a:outerShdw>
                </a:effectLst>
                <a:cs typeface="Arial" panose="020B0604020202020204" pitchFamily="34" charset="0"/>
              </a:rPr>
              <a:t>the intent of man’s heart is evil from his youth</a:t>
            </a:r>
            <a:r>
              <a:rPr lang="en-US" altLang="en-US" kern="1200" dirty="0">
                <a:effectLst>
                  <a:outerShdw blurRad="38100" dist="38100" dir="2700000" algn="tl">
                    <a:srgbClr val="000000">
                      <a:alpha val="43137"/>
                    </a:srgbClr>
                  </a:outerShdw>
                </a:effectLst>
                <a:cs typeface="Arial" panose="020B0604020202020204" pitchFamily="34" charset="0"/>
              </a:rPr>
              <a:t>; and I will never again destroy every living thing, as I have done.[emphasis mine].</a:t>
            </a:r>
          </a:p>
        </p:txBody>
      </p:sp>
      <p:pic>
        <p:nvPicPr>
          <p:cNvPr id="6" name="Picture 5">
            <a:extLst>
              <a:ext uri="{FF2B5EF4-FFF2-40B4-BE49-F238E27FC236}">
                <a16:creationId xmlns:a16="http://schemas.microsoft.com/office/drawing/2014/main" id="{0BC8A7EB-8579-44C6-AED2-161092315A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3971" y="3413760"/>
            <a:ext cx="2156059" cy="1463040"/>
          </a:xfrm>
          <a:prstGeom prst="rect">
            <a:avLst/>
          </a:prstGeom>
        </p:spPr>
      </p:pic>
    </p:spTree>
    <p:extLst>
      <p:ext uri="{BB962C8B-B14F-4D97-AF65-F5344CB8AC3E}">
        <p14:creationId xmlns:p14="http://schemas.microsoft.com/office/powerpoint/2010/main" val="2493164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800100" y="3"/>
            <a:ext cx="7543800" cy="1969770"/>
          </a:xfrm>
          <a:prstGeom prst="rect">
            <a:avLst/>
          </a:prstGeom>
          <a:noFill/>
          <a:ln w="28575">
            <a:noFill/>
            <a:miter lim="800000"/>
            <a:headEnd/>
            <a:tailEnd/>
          </a:ln>
        </p:spPr>
        <p:txBody>
          <a:bodyPr wrap="square">
            <a:spAutoFit/>
          </a:bodyPr>
          <a:lstStyle/>
          <a:p>
            <a:pPr marL="342891" indent="-342891" algn="ctr" defTabSz="685783">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51:5</a:t>
            </a:r>
          </a:p>
          <a:p>
            <a:pPr algn="just" fontAlgn="auto">
              <a:spcBef>
                <a:spcPts val="0"/>
              </a:spcBef>
              <a:spcAft>
                <a:spcPts val="0"/>
              </a:spcAft>
              <a:defRPr/>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Behold, I was brought forth in guilt,</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And in sin my mother conceived me.”</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270481879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0" y="3"/>
            <a:ext cx="9144000" cy="1969770"/>
          </a:xfrm>
          <a:prstGeom prst="rect">
            <a:avLst/>
          </a:prstGeom>
          <a:noFill/>
          <a:ln w="28575">
            <a:noFill/>
            <a:miter lim="800000"/>
            <a:headEnd/>
            <a:tailEnd/>
          </a:ln>
        </p:spPr>
        <p:txBody>
          <a:bodyPr wrap="square">
            <a:spAutoFit/>
          </a:bodyPr>
          <a:lstStyle/>
          <a:p>
            <a:pPr marL="342891" indent="-342891" algn="ctr" defTabSz="685783">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fontAlgn="auto">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b="1" u="sng" dirty="0">
                <a:solidFill>
                  <a:srgbClr val="FFFFCC"/>
                </a:solidFill>
                <a:latin typeface="Calibri" panose="020F0502020204030204" pitchFamily="34" charset="0"/>
                <a:cs typeface="Calibri" panose="020F0502020204030204" pitchFamily="34" charset="0"/>
              </a:rPr>
              <a:t>heart</a:t>
            </a:r>
            <a:r>
              <a:rPr lang="en-US" sz="3600" dirty="0">
                <a:latin typeface="Calibri" panose="020F0502020204030204" pitchFamily="34" charset="0"/>
                <a:cs typeface="Calibri" panose="020F0502020204030204" pitchFamily="34" charset="0"/>
              </a:rPr>
              <a:t> is more </a:t>
            </a:r>
            <a:r>
              <a:rPr lang="en-US" sz="3600" b="1" u="sng" dirty="0">
                <a:solidFill>
                  <a:srgbClr val="FFFFCC"/>
                </a:solidFill>
                <a:latin typeface="Calibri" panose="020F0502020204030204" pitchFamily="34" charset="0"/>
                <a:cs typeface="Calibri" panose="020F0502020204030204" pitchFamily="34" charset="0"/>
              </a:rPr>
              <a:t>deceitful</a:t>
            </a:r>
            <a:r>
              <a:rPr lang="en-US" sz="3600" dirty="0">
                <a:latin typeface="Calibri" panose="020F0502020204030204" pitchFamily="34" charset="0"/>
                <a:cs typeface="Calibri" panose="020F0502020204030204" pitchFamily="34" charset="0"/>
              </a:rPr>
              <a:t> than all else And is desperately </a:t>
            </a:r>
            <a:r>
              <a:rPr lang="en-US" sz="3600" b="1" u="sng" dirty="0">
                <a:solidFill>
                  <a:srgbClr val="FFFFCC"/>
                </a:solidFill>
                <a:latin typeface="Calibri" panose="020F0502020204030204" pitchFamily="34" charset="0"/>
                <a:cs typeface="Calibri" panose="020F0502020204030204" pitchFamily="34" charset="0"/>
              </a:rPr>
              <a:t>sick</a:t>
            </a:r>
            <a:r>
              <a:rPr lang="en-US" sz="3600" dirty="0">
                <a:latin typeface="Calibri" panose="020F0502020204030204" pitchFamily="34" charset="0"/>
                <a:cs typeface="Calibri" panose="020F0502020204030204" pitchFamily="34" charset="0"/>
              </a:rPr>
              <a:t>; Who can </a:t>
            </a:r>
            <a:r>
              <a:rPr lang="en-US" sz="3600" b="1" u="sng" dirty="0">
                <a:solidFill>
                  <a:srgbClr val="FFFFCC"/>
                </a:solidFill>
                <a:latin typeface="Calibri" panose="020F0502020204030204" pitchFamily="34" charset="0"/>
                <a:cs typeface="Calibri" panose="020F0502020204030204" pitchFamily="34" charset="0"/>
              </a:rPr>
              <a:t>understand</a:t>
            </a:r>
            <a:r>
              <a:rPr lang="en-US" sz="3600" dirty="0">
                <a:latin typeface="Calibri" panose="020F0502020204030204" pitchFamily="34" charset="0"/>
                <a:cs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13762422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3"/>
            <a:ext cx="9144000" cy="4801314"/>
          </a:xfrm>
          <a:prstGeom prst="rect">
            <a:avLst/>
          </a:prstGeom>
        </p:spPr>
        <p:txBody>
          <a:bodyPr wrap="square">
            <a:spAutoFit/>
          </a:bodyPr>
          <a:lstStyle/>
          <a:p>
            <a:pPr marL="342891" indent="-342891" algn="ctr" defTabSz="685783">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5753538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3955550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891" indent="-342891" algn="ctr" defTabSz="685783">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67743789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019300" y="228600"/>
            <a:ext cx="5105400" cy="1143000"/>
          </a:xfrm>
        </p:spPr>
        <p:txBody>
          <a:bodyPr/>
          <a:lstStyle/>
          <a:p>
            <a:pPr algn="ctr" eaLnBrk="1" hangingPunct="1"/>
            <a:r>
              <a:rPr lang="en-US" sz="3600" dirty="0">
                <a:effectLst>
                  <a:outerShdw blurRad="38100" dist="38100" dir="2700000" algn="tl">
                    <a:srgbClr val="000000">
                      <a:alpha val="43137"/>
                    </a:srgbClr>
                  </a:outerShdw>
                </a:effectLst>
              </a:rPr>
              <a:t>Noahic Covenant: Promise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8:20-22)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154627" name="Rectangle 3"/>
          <p:cNvSpPr>
            <a:spLocks noGrp="1" noChangeArrowheads="1"/>
          </p:cNvSpPr>
          <p:nvPr>
            <p:ph type="body" idx="1"/>
          </p:nvPr>
        </p:nvSpPr>
        <p:spPr>
          <a:xfrm>
            <a:off x="723900" y="1600200"/>
            <a:ext cx="7696200" cy="4460875"/>
          </a:xfrm>
        </p:spPr>
        <p:txBody>
          <a:bodyPr/>
          <a:lstStyle/>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Noah’s initial sacrifice (8:20)</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Divine promise not to flood the earth again (Gen 8:21a)</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Ongoing depravity thus necessitating the work of a future Messiah (Gen 8:21b)</a:t>
            </a:r>
          </a:p>
          <a:p>
            <a:pPr marL="457200" lvl="1" indent="-457200" algn="just" eaLnBrk="1" hangingPunct="1">
              <a:spcBef>
                <a:spcPts val="0"/>
              </a:spcBef>
              <a:spcAft>
                <a:spcPts val="30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Uninterrupted season or cycles (Gen 8:22) – global warming?</a:t>
            </a:r>
            <a:endParaRPr lang="en-US" dirty="0">
              <a:effectLst>
                <a:outerShdw blurRad="38100" dist="38100" dir="2700000" algn="tl">
                  <a:srgbClr val="000000">
                    <a:alpha val="43137"/>
                  </a:srgbClr>
                </a:outerShdw>
              </a:effectLst>
              <a:ea typeface="+mn-ea"/>
              <a:cs typeface="+mn-cs"/>
            </a:endParaRPr>
          </a:p>
        </p:txBody>
      </p:sp>
      <p:pic>
        <p:nvPicPr>
          <p:cNvPr id="2" name="Picture 1">
            <a:extLst>
              <a:ext uri="{FF2B5EF4-FFF2-40B4-BE49-F238E27FC236}">
                <a16:creationId xmlns:a16="http://schemas.microsoft.com/office/drawing/2014/main" id="{8BB22350-2E98-41CF-AD4D-0D922D810B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15418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cold and heat, And summer and winter, And day and night Shall not cease.</a:t>
            </a:r>
          </a:p>
        </p:txBody>
      </p:sp>
      <p:pic>
        <p:nvPicPr>
          <p:cNvPr id="5" name="Picture 4">
            <a:extLst>
              <a:ext uri="{FF2B5EF4-FFF2-40B4-BE49-F238E27FC236}">
                <a16:creationId xmlns:a16="http://schemas.microsoft.com/office/drawing/2014/main" id="{DA22F9EF-511B-4D07-8DB0-EA61C5965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650" y="2590800"/>
            <a:ext cx="3048700" cy="2286000"/>
          </a:xfrm>
          <a:prstGeom prst="ellipse">
            <a:avLst/>
          </a:prstGeom>
        </p:spPr>
      </p:pic>
    </p:spTree>
    <p:extLst>
      <p:ext uri="{BB962C8B-B14F-4D97-AF65-F5344CB8AC3E}">
        <p14:creationId xmlns:p14="http://schemas.microsoft.com/office/powerpoint/2010/main" val="55487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a:t>
            </a:r>
            <a:r>
              <a:rPr lang="en-US" sz="3600" b="1" u="sng" dirty="0">
                <a:solidFill>
                  <a:srgbClr val="FFFFCC"/>
                </a:solidFill>
                <a:latin typeface="Calibri" pitchFamily="34" charset="0"/>
                <a:cs typeface="Calibri" pitchFamily="34" charset="0"/>
              </a:rPr>
              <a:t>Seedtime and harvest</a:t>
            </a:r>
            <a:r>
              <a:rPr lang="en-US" sz="3600" dirty="0">
                <a:latin typeface="Calibri" pitchFamily="34" charset="0"/>
                <a:cs typeface="Calibri" pitchFamily="34" charset="0"/>
              </a:rPr>
              <a:t>, And cold and heat, And summer and winter, And day and night Shall not cease.</a:t>
            </a:r>
          </a:p>
        </p:txBody>
      </p:sp>
      <p:pic>
        <p:nvPicPr>
          <p:cNvPr id="5" name="Picture 4">
            <a:extLst>
              <a:ext uri="{FF2B5EF4-FFF2-40B4-BE49-F238E27FC236}">
                <a16:creationId xmlns:a16="http://schemas.microsoft.com/office/drawing/2014/main" id="{DA22F9EF-511B-4D07-8DB0-EA61C5965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650" y="2590800"/>
            <a:ext cx="3048700" cy="2286000"/>
          </a:xfrm>
          <a:prstGeom prst="ellipse">
            <a:avLst/>
          </a:prstGeom>
        </p:spPr>
      </p:pic>
    </p:spTree>
    <p:extLst>
      <p:ext uri="{BB962C8B-B14F-4D97-AF65-F5344CB8AC3E}">
        <p14:creationId xmlns:p14="http://schemas.microsoft.com/office/powerpoint/2010/main" val="2096002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cold and heat, And </a:t>
            </a:r>
            <a:r>
              <a:rPr lang="en-US" sz="3600" b="1" u="sng" dirty="0">
                <a:solidFill>
                  <a:srgbClr val="FFFFCC"/>
                </a:solidFill>
                <a:latin typeface="Calibri" pitchFamily="34" charset="0"/>
                <a:cs typeface="Calibri" pitchFamily="34" charset="0"/>
              </a:rPr>
              <a:t>summer and winter</a:t>
            </a:r>
            <a:r>
              <a:rPr lang="en-US" sz="3600" dirty="0">
                <a:latin typeface="Calibri" pitchFamily="34" charset="0"/>
                <a:cs typeface="Calibri" pitchFamily="34" charset="0"/>
              </a:rPr>
              <a:t>, And day and night Shall not cease.</a:t>
            </a:r>
          </a:p>
        </p:txBody>
      </p:sp>
      <p:pic>
        <p:nvPicPr>
          <p:cNvPr id="5" name="Picture 4">
            <a:extLst>
              <a:ext uri="{FF2B5EF4-FFF2-40B4-BE49-F238E27FC236}">
                <a16:creationId xmlns:a16="http://schemas.microsoft.com/office/drawing/2014/main" id="{DA22F9EF-511B-4D07-8DB0-EA61C5965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650" y="2590800"/>
            <a:ext cx="3048700" cy="2286000"/>
          </a:xfrm>
          <a:prstGeom prst="ellipse">
            <a:avLst/>
          </a:prstGeom>
        </p:spPr>
      </p:pic>
    </p:spTree>
    <p:extLst>
      <p:ext uri="{BB962C8B-B14F-4D97-AF65-F5344CB8AC3E}">
        <p14:creationId xmlns:p14="http://schemas.microsoft.com/office/powerpoint/2010/main" val="389499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1:14</a:t>
            </a:r>
          </a:p>
          <a:p>
            <a:pPr algn="just">
              <a:defRPr/>
            </a:pPr>
            <a:r>
              <a:rPr lang="en-US" sz="3600" dirty="0">
                <a:effectLst>
                  <a:outerShdw blurRad="38100" dist="38100" dir="2700000" algn="tl">
                    <a:srgbClr val="000000">
                      <a:alpha val="43137"/>
                    </a:srgbClr>
                  </a:outerShdw>
                </a:effectLst>
                <a:latin typeface="Calibri" panose="020F0502020204030204" pitchFamily="34" charset="0"/>
              </a:rPr>
              <a:t>Then God said, “Let there be lights in the expanse of the heavens to separate the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a:t>
            </a:r>
            <a:r>
              <a:rPr lang="en-US" sz="3600" dirty="0">
                <a:effectLst>
                  <a:outerShdw blurRad="38100" dist="38100" dir="2700000" algn="tl">
                    <a:srgbClr val="000000">
                      <a:alpha val="43137"/>
                    </a:srgbClr>
                  </a:outerShdw>
                </a:effectLst>
                <a:latin typeface="Calibri" panose="020F0502020204030204" pitchFamily="34" charset="0"/>
              </a:rPr>
              <a:t> from the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night</a:t>
            </a:r>
            <a:r>
              <a:rPr lang="en-US" sz="3600" dirty="0">
                <a:effectLst>
                  <a:outerShdw blurRad="38100" dist="38100" dir="2700000" algn="tl">
                    <a:srgbClr val="000000">
                      <a:alpha val="43137"/>
                    </a:srgbClr>
                  </a:outerShdw>
                </a:effectLst>
                <a:latin typeface="Calibri" panose="020F0502020204030204" pitchFamily="34" charset="0"/>
              </a:rPr>
              <a:t>, and let them be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signs and for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seasons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and for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and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years</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4">
            <a:extLst>
              <a:ext uri="{FF2B5EF4-FFF2-40B4-BE49-F238E27FC236}">
                <a16:creationId xmlns:a16="http://schemas.microsoft.com/office/drawing/2014/main" id="{35360E96-C404-4978-A3C0-BAB4ED65A0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0" y="3124200"/>
            <a:ext cx="2134090" cy="1600200"/>
          </a:xfrm>
          <a:prstGeom prst="ellipse">
            <a:avLst/>
          </a:prstGeom>
        </p:spPr>
      </p:pic>
    </p:spTree>
    <p:extLst>
      <p:ext uri="{BB962C8B-B14F-4D97-AF65-F5344CB8AC3E}">
        <p14:creationId xmlns:p14="http://schemas.microsoft.com/office/powerpoint/2010/main" val="399137949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cold and heat, And summer and winter, And </a:t>
            </a:r>
            <a:r>
              <a:rPr lang="en-US" sz="3600" b="1" u="sng" dirty="0">
                <a:solidFill>
                  <a:srgbClr val="FFFFCC"/>
                </a:solidFill>
                <a:latin typeface="Calibri" pitchFamily="34" charset="0"/>
                <a:cs typeface="Calibri" pitchFamily="34" charset="0"/>
              </a:rPr>
              <a:t>day and night</a:t>
            </a:r>
            <a:r>
              <a:rPr lang="en-US" sz="3600" dirty="0">
                <a:latin typeface="Calibri" pitchFamily="34" charset="0"/>
                <a:cs typeface="Calibri" pitchFamily="34" charset="0"/>
              </a:rPr>
              <a:t> Shall not cease.</a:t>
            </a:r>
          </a:p>
        </p:txBody>
      </p:sp>
      <p:pic>
        <p:nvPicPr>
          <p:cNvPr id="5" name="Picture 4">
            <a:extLst>
              <a:ext uri="{FF2B5EF4-FFF2-40B4-BE49-F238E27FC236}">
                <a16:creationId xmlns:a16="http://schemas.microsoft.com/office/drawing/2014/main" id="{DA22F9EF-511B-4D07-8DB0-EA61C5965F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7650" y="2590800"/>
            <a:ext cx="3048700" cy="2286000"/>
          </a:xfrm>
          <a:prstGeom prst="ellipse">
            <a:avLst/>
          </a:prstGeom>
        </p:spPr>
      </p:pic>
    </p:spTree>
    <p:extLst>
      <p:ext uri="{BB962C8B-B14F-4D97-AF65-F5344CB8AC3E}">
        <p14:creationId xmlns:p14="http://schemas.microsoft.com/office/powerpoint/2010/main" val="805970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A06F4-5CFC-4427-BD81-E8C66D2ED1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8:22</a:t>
            </a:r>
          </a:p>
          <a:p>
            <a:pPr marL="0" indent="0" algn="just" eaLnBrk="1" hangingPunct="1">
              <a:buNone/>
              <a:defRPr/>
            </a:pPr>
            <a:r>
              <a:rPr lang="en-US" sz="3600" dirty="0">
                <a:latin typeface="Calibri" pitchFamily="34" charset="0"/>
                <a:cs typeface="Calibri" pitchFamily="34" charset="0"/>
              </a:rPr>
              <a:t>While the earth remains, Seedtime and harvest, And </a:t>
            </a:r>
            <a:r>
              <a:rPr lang="en-US" sz="3600" b="1" u="sng" dirty="0">
                <a:solidFill>
                  <a:srgbClr val="FFFFCC"/>
                </a:solidFill>
                <a:latin typeface="Calibri" pitchFamily="34" charset="0"/>
                <a:cs typeface="Calibri" pitchFamily="34" charset="0"/>
              </a:rPr>
              <a:t>cold and heat</a:t>
            </a:r>
            <a:r>
              <a:rPr lang="en-US" sz="3600" dirty="0">
                <a:latin typeface="Calibri" pitchFamily="34" charset="0"/>
                <a:cs typeface="Calibri" pitchFamily="34" charset="0"/>
              </a:rPr>
              <a:t>, And summer and winter, And day and night Shall not cease.</a:t>
            </a:r>
          </a:p>
        </p:txBody>
      </p:sp>
      <p:pic>
        <p:nvPicPr>
          <p:cNvPr id="6" name="Picture 5">
            <a:extLst>
              <a:ext uri="{FF2B5EF4-FFF2-40B4-BE49-F238E27FC236}">
                <a16:creationId xmlns:a16="http://schemas.microsoft.com/office/drawing/2014/main" id="{6610A00B-048D-41BE-A278-FEBF79A3967D}"/>
              </a:ext>
            </a:extLst>
          </p:cNvPr>
          <p:cNvPicPr>
            <a:picLocks noChangeAspect="1"/>
          </p:cNvPicPr>
          <p:nvPr/>
        </p:nvPicPr>
        <p:blipFill>
          <a:blip r:embed="rId3"/>
          <a:stretch>
            <a:fillRect/>
          </a:stretch>
        </p:blipFill>
        <p:spPr>
          <a:xfrm>
            <a:off x="2057400" y="2700158"/>
            <a:ext cx="5467350" cy="1990725"/>
          </a:xfrm>
          <a:prstGeom prst="rect">
            <a:avLst/>
          </a:prstGeom>
        </p:spPr>
      </p:pic>
    </p:spTree>
    <p:extLst>
      <p:ext uri="{BB962C8B-B14F-4D97-AF65-F5344CB8AC3E}">
        <p14:creationId xmlns:p14="http://schemas.microsoft.com/office/powerpoint/2010/main" val="3269514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85937" y="285750"/>
            <a:ext cx="5572125" cy="628650"/>
          </a:xfrm>
        </p:spPr>
        <p:txBody>
          <a:bodyPr/>
          <a:lstStyle/>
          <a:p>
            <a:pPr algn="ctr" eaLnBrk="1" hangingPunct="1"/>
            <a:r>
              <a:rPr lang="en-US" dirty="0">
                <a:solidFill>
                  <a:srgbClr val="00FFFF"/>
                </a:solidFill>
              </a:rPr>
              <a:t>Management by Crisis</a:t>
            </a:r>
          </a:p>
        </p:txBody>
      </p:sp>
      <p:sp>
        <p:nvSpPr>
          <p:cNvPr id="40963" name="Content Placeholder 2"/>
          <p:cNvSpPr>
            <a:spLocks noGrp="1"/>
          </p:cNvSpPr>
          <p:nvPr>
            <p:ph idx="1"/>
          </p:nvPr>
        </p:nvSpPr>
        <p:spPr>
          <a:xfrm>
            <a:off x="228600" y="1685925"/>
            <a:ext cx="4914899" cy="3086100"/>
          </a:xfrm>
        </p:spPr>
        <p:txBody>
          <a:bodyPr/>
          <a:lstStyle/>
          <a:p>
            <a:pPr marL="0" indent="0" algn="just" eaLnBrk="1" hangingPunct="1">
              <a:buNone/>
            </a:pPr>
            <a:r>
              <a:rPr lang="en-US" dirty="0">
                <a:ea typeface="Calibri" pitchFamily="34" charset="0"/>
                <a:cs typeface="Calibri" pitchFamily="34" charset="0"/>
              </a:rPr>
              <a:t>“</a:t>
            </a:r>
            <a:r>
              <a:rPr lang="en-US" i="1" dirty="0"/>
              <a:t>You never let a serious crisis go to waste. And what I mean by that it’s an opportunity to do things you think you could not do before.</a:t>
            </a:r>
            <a:r>
              <a:rPr lang="en-US" dirty="0"/>
              <a:t>” Rahm Emanuel</a:t>
            </a:r>
            <a:endParaRPr lang="en-US" dirty="0">
              <a:ea typeface="Calibri" pitchFamily="34" charset="0"/>
              <a:cs typeface="Calibri" pitchFamily="34" charset="0"/>
            </a:endParaRPr>
          </a:p>
        </p:txBody>
      </p:sp>
      <p:sp>
        <p:nvSpPr>
          <p:cNvPr id="40964" name="TextBox 3"/>
          <p:cNvSpPr txBox="1">
            <a:spLocks noChangeArrowheads="1"/>
          </p:cNvSpPr>
          <p:nvPr/>
        </p:nvSpPr>
        <p:spPr bwMode="auto">
          <a:xfrm>
            <a:off x="2114549" y="6136459"/>
            <a:ext cx="4914900" cy="300082"/>
          </a:xfrm>
          <a:prstGeom prst="rect">
            <a:avLst/>
          </a:prstGeom>
          <a:noFill/>
          <a:ln w="9525">
            <a:noFill/>
            <a:miter lim="800000"/>
            <a:headEnd/>
            <a:tailEnd/>
          </a:ln>
        </p:spPr>
        <p:txBody>
          <a:bodyPr>
            <a:spAutoFit/>
          </a:bodyPr>
          <a:lstStyle/>
          <a:p>
            <a:pPr algn="ctr" eaLnBrk="0" hangingPunct="0"/>
            <a:r>
              <a:rPr lang="en-US" sz="1350" dirty="0">
                <a:latin typeface="Calibri" panose="020F0502020204030204" pitchFamily="34" charset="0"/>
              </a:rPr>
              <a:t>www.youtube.com/watch?v=Pb-YuhFWCr4</a:t>
            </a:r>
            <a:endParaRPr lang="en-US" sz="1350" dirty="0">
              <a:solidFill>
                <a:srgbClr val="FFFFFF"/>
              </a:solidFill>
              <a:latin typeface="Calibri" pitchFamily="34" charset="0"/>
            </a:endParaRPr>
          </a:p>
        </p:txBody>
      </p:sp>
      <p:pic>
        <p:nvPicPr>
          <p:cNvPr id="40965" name="Picture 2" descr="https://encrypted-tbn1.gstatic.com/images?q=tbn:ANd9GcSIKdhBFxiOXm7dIMxBcmmwjp_RUOe30d3s0l5aLm6HbPaab2L04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400300"/>
            <a:ext cx="2946797" cy="1657350"/>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156206"/>
          <a:ext cx="8991600" cy="6545588"/>
        </p:xfrm>
        <a:graphic>
          <a:graphicData uri="http://schemas.openxmlformats.org/drawingml/2006/table">
            <a:tbl>
              <a:tblPr firstRow="1" bandRow="1">
                <a:tableStyleId>{5202B0CA-FC54-4496-8BCA-5EF66A818D29}</a:tableStyleId>
              </a:tblPr>
              <a:tblGrid>
                <a:gridCol w="4495800">
                  <a:extLst>
                    <a:ext uri="{9D8B030D-6E8A-4147-A177-3AD203B41FA5}">
                      <a16:colId xmlns:a16="http://schemas.microsoft.com/office/drawing/2014/main" val="154548770"/>
                    </a:ext>
                  </a:extLst>
                </a:gridCol>
                <a:gridCol w="4495800">
                  <a:extLst>
                    <a:ext uri="{9D8B030D-6E8A-4147-A177-3AD203B41FA5}">
                      <a16:colId xmlns:a16="http://schemas.microsoft.com/office/drawing/2014/main" val="3164247623"/>
                    </a:ext>
                  </a:extLst>
                </a:gridCol>
              </a:tblGrid>
              <a:tr h="5486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UN Globalism Conferences</a:t>
                      </a:r>
                      <a:endParaRPr kumimoji="0" lang="en-US" sz="3200" b="0" i="0" u="none" strike="noStrike" cap="none" normalizeH="0" baseline="0" dirty="0">
                        <a:ln>
                          <a:noFill/>
                        </a:ln>
                        <a:solidFill>
                          <a:srgbClr val="FFFF66"/>
                        </a:solidFill>
                        <a:effectLst/>
                        <a:latin typeface="Calibri" panose="020F0502020204030204" pitchFamily="34" charset="0"/>
                      </a:endParaRPr>
                    </a:p>
                  </a:txBody>
                  <a:tcPr marL="68580" marR="68580" marT="34293" marB="34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cap="none" normalizeH="0" baseline="0" dirty="0">
                        <a:ln>
                          <a:noFill/>
                        </a:ln>
                        <a:solidFill>
                          <a:srgbClr val="FFFF66"/>
                        </a:solidFill>
                        <a:effectLst/>
                        <a:latin typeface="Calibri" panose="020F0502020204030204" pitchFamily="34" charset="0"/>
                      </a:endParaRPr>
                    </a:p>
                  </a:txBody>
                  <a:tcPr marL="68580" marR="68580" marT="34293" marB="34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391300"/>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u="none" strike="noStrike" cap="none" normalizeH="0" baseline="0" dirty="0">
                          <a:ln>
                            <a:noFill/>
                          </a:ln>
                          <a:effectLst/>
                          <a:latin typeface="Calibri" panose="020F0502020204030204" pitchFamily="34" charset="0"/>
                        </a:rPr>
                        <a:t>UN CONFERENCE</a:t>
                      </a:r>
                      <a:endParaRPr kumimoji="0" lang="en-US" sz="2800" b="1" i="0" u="none" strike="noStrike" cap="none" normalizeH="0" baseline="0" dirty="0">
                        <a:ln>
                          <a:noFill/>
                        </a:ln>
                        <a:solidFill>
                          <a:srgbClr val="FFFF66"/>
                        </a:solidFill>
                        <a:effectLst/>
                        <a:latin typeface="Calibri" panose="020F0502020204030204" pitchFamily="34" charset="0"/>
                      </a:endParaRPr>
                    </a:p>
                  </a:txBody>
                  <a:tcPr marL="68580" marR="68580" marT="34293" marB="34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u="none" strike="noStrike" cap="none" normalizeH="0" baseline="0" dirty="0">
                          <a:ln>
                            <a:noFill/>
                          </a:ln>
                          <a:effectLst/>
                          <a:latin typeface="Calibri" panose="020F0502020204030204" pitchFamily="34" charset="0"/>
                        </a:rPr>
                        <a:t>STATED GOAL</a:t>
                      </a:r>
                      <a:endParaRPr kumimoji="0" lang="en-US" sz="2800" b="1" i="0" u="none" strike="noStrike" cap="none" normalizeH="0" baseline="0" dirty="0">
                        <a:ln>
                          <a:noFill/>
                        </a:ln>
                        <a:solidFill>
                          <a:srgbClr val="FFFF66"/>
                        </a:solidFill>
                        <a:effectLst/>
                        <a:latin typeface="Calibri" panose="020F0502020204030204" pitchFamily="34" charset="0"/>
                      </a:endParaRPr>
                    </a:p>
                  </a:txBody>
                  <a:tcPr marL="68580" marR="68580" marT="34293" marB="34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928093"/>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Earth summit, Río de Janeiro, 1992</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Protect the environment</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534291"/>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Human rights conference, Vienna, 1993</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Protect human rights</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067110"/>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Population Conference, Cairo, 1994</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cap="none" normalizeH="0" baseline="0" dirty="0">
                          <a:ln>
                            <a:noFill/>
                          </a:ln>
                          <a:effectLst/>
                          <a:latin typeface="Calibri" panose="020F0502020204030204" pitchFamily="34" charset="0"/>
                        </a:rPr>
                        <a:t>Prevent starvation and poverty</a:t>
                      </a:r>
                      <a:endParaRPr kumimoji="0" lang="en-US" sz="2200" b="1" i="0" u="none" strike="noStrike" cap="none" normalizeH="0" baseline="0" dirty="0">
                        <a:ln>
                          <a:noFill/>
                        </a:ln>
                        <a:solidFill>
                          <a:schemeClr val="tx1"/>
                        </a:solidFill>
                        <a:effectLst/>
                        <a:latin typeface="Calibri" panose="020F0502020204030204" pitchFamily="34" charset="0"/>
                      </a:endParaRPr>
                    </a:p>
                  </a:txBody>
                  <a:tcPr marL="68580" marR="68580"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879980"/>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Women’s conference, Beijing, 1995</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Protect women’s rights</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949381"/>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Habitat conference,  Istanbul, 1996</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Provide global housing for all</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763764"/>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Climate change conference, Copenhagen, 2009</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200" b="1" u="none" strike="noStrike" kern="1200" cap="none" normalizeH="0" baseline="0" dirty="0">
                          <a:ln>
                            <a:noFill/>
                          </a:ln>
                          <a:solidFill>
                            <a:schemeClr val="dk1"/>
                          </a:solidFill>
                          <a:effectLst/>
                          <a:latin typeface="Calibri" panose="020F0502020204030204" pitchFamily="34" charset="0"/>
                          <a:ea typeface="+mn-ea"/>
                          <a:cs typeface="+mn-cs"/>
                        </a:rPr>
                        <a:t>Implement climate change policy</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48632"/>
                  </a:ext>
                </a:extLst>
              </a:tr>
              <a:tr h="548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Christopher Corbett, "The U.S. And Other U.N. Serfdoms," in </a:t>
                      </a:r>
                      <a:r>
                        <a:rPr kumimoji="0" lang="en-US" sz="1600" b="0" i="1"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Foreshocks of the Antichrist</a:t>
                      </a:r>
                      <a:r>
                        <a:rPr kumimoji="0" lang="en-US" sz="16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ed. William T. James(Eugene, OR: Harvest House, 1997), 210-19.</a:t>
                      </a: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0" lang="en-US" sz="2200" b="1" u="none" strike="noStrike" kern="1200" cap="none" normalizeH="0" baseline="0" dirty="0">
                        <a:ln>
                          <a:noFill/>
                        </a:ln>
                        <a:solidFill>
                          <a:schemeClr val="dk1"/>
                        </a:solidFill>
                        <a:effectLst/>
                        <a:latin typeface="Calibri" panose="020F0502020204030204" pitchFamily="34" charset="0"/>
                        <a:ea typeface="+mn-ea"/>
                        <a:cs typeface="+mn-cs"/>
                      </a:endParaRPr>
                    </a:p>
                  </a:txBody>
                  <a:tcPr marL="68580" marR="6858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9306904"/>
                  </a:ext>
                </a:extLst>
              </a:tr>
            </a:tbl>
          </a:graphicData>
        </a:graphic>
      </p:graphicFrame>
    </p:spTree>
    <p:extLst>
      <p:ext uri="{BB962C8B-B14F-4D97-AF65-F5344CB8AC3E}">
        <p14:creationId xmlns:p14="http://schemas.microsoft.com/office/powerpoint/2010/main" val="128984910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2895600" y="1143000"/>
            <a:ext cx="609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rPr>
              <a:t>“In searching for a new enemy to unite us, we came up with the idea that pollution, the threat of global warming, water shortages, famine and the like would fit the bill...” </a:t>
            </a:r>
          </a:p>
        </p:txBody>
      </p:sp>
      <p:sp>
        <p:nvSpPr>
          <p:cNvPr id="64515" name="TextBox 10"/>
          <p:cNvSpPr txBox="1">
            <a:spLocks noChangeArrowheads="1"/>
          </p:cNvSpPr>
          <p:nvPr/>
        </p:nvSpPr>
        <p:spPr bwMode="auto">
          <a:xfrm>
            <a:off x="342900" y="6477000"/>
            <a:ext cx="845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dirty="0">
                <a:latin typeface="Calibri" panose="020F0502020204030204" pitchFamily="34" charset="0"/>
              </a:rPr>
              <a:t>Alexander King and </a:t>
            </a:r>
            <a:r>
              <a:rPr lang="en-US" altLang="en-US" sz="1600" dirty="0" err="1">
                <a:latin typeface="Calibri" panose="020F0502020204030204" pitchFamily="34" charset="0"/>
              </a:rPr>
              <a:t>Betrand</a:t>
            </a:r>
            <a:r>
              <a:rPr lang="en-US" altLang="en-US" sz="1600" dirty="0">
                <a:latin typeface="Calibri" panose="020F0502020204030204" pitchFamily="34" charset="0"/>
              </a:rPr>
              <a:t> Schneider, </a:t>
            </a:r>
            <a:r>
              <a:rPr lang="en-US" altLang="en-US" sz="1600" i="1" dirty="0">
                <a:latin typeface="Calibri" panose="020F0502020204030204" pitchFamily="34" charset="0"/>
              </a:rPr>
              <a:t>The First Global Revolution</a:t>
            </a:r>
            <a:r>
              <a:rPr lang="en-US" altLang="en-US" sz="1600" dirty="0">
                <a:latin typeface="Calibri" panose="020F0502020204030204" pitchFamily="34" charset="0"/>
              </a:rPr>
              <a:t> (New York: Pantheon, 1991), 115.</a:t>
            </a:r>
          </a:p>
        </p:txBody>
      </p:sp>
      <p:sp>
        <p:nvSpPr>
          <p:cNvPr id="6" name="Rectangle 1026"/>
          <p:cNvSpPr txBox="1">
            <a:spLocks noChangeArrowheads="1"/>
          </p:cNvSpPr>
          <p:nvPr/>
        </p:nvSpPr>
        <p:spPr bwMode="auto">
          <a:xfrm>
            <a:off x="2643187" y="304800"/>
            <a:ext cx="3686175" cy="8382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sz="3600" b="0" kern="0" dirty="0">
                <a:solidFill>
                  <a:srgbClr val="00FFFF"/>
                </a:solidFill>
                <a:effectLst>
                  <a:outerShdw blurRad="38100" dist="38100" dir="2700000" algn="tl">
                    <a:srgbClr val="000000">
                      <a:alpha val="43137"/>
                    </a:srgbClr>
                  </a:outerShdw>
                </a:effectLst>
              </a:rPr>
              <a:t>The Ultimate Crisis</a:t>
            </a:r>
          </a:p>
        </p:txBody>
      </p:sp>
      <p:pic>
        <p:nvPicPr>
          <p:cNvPr id="2" name="Picture 1">
            <a:extLst>
              <a:ext uri="{FF2B5EF4-FFF2-40B4-BE49-F238E27FC236}">
                <a16:creationId xmlns:a16="http://schemas.microsoft.com/office/drawing/2014/main" id="{CE625615-DA40-4F79-AE73-9266D2B1FBA2}"/>
              </a:ext>
            </a:extLst>
          </p:cNvPr>
          <p:cNvPicPr>
            <a:picLocks noChangeAspect="1"/>
          </p:cNvPicPr>
          <p:nvPr/>
        </p:nvPicPr>
        <p:blipFill>
          <a:blip r:embed="rId2"/>
          <a:stretch>
            <a:fillRect/>
          </a:stretch>
        </p:blipFill>
        <p:spPr>
          <a:xfrm>
            <a:off x="342900" y="1371600"/>
            <a:ext cx="2352886" cy="3657600"/>
          </a:xfrm>
          <a:prstGeom prst="rect">
            <a:avLst/>
          </a:prstGeom>
          <a:ln w="38100">
            <a:solidFill>
              <a:schemeClr val="tx1"/>
            </a:solidFill>
          </a:ln>
        </p:spPr>
      </p:pic>
    </p:spTree>
    <p:extLst>
      <p:ext uri="{BB962C8B-B14F-4D97-AF65-F5344CB8AC3E}">
        <p14:creationId xmlns:p14="http://schemas.microsoft.com/office/powerpoint/2010/main" val="276783458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ChangeArrowheads="1"/>
          </p:cNvSpPr>
          <p:nvPr/>
        </p:nvSpPr>
        <p:spPr bwMode="auto">
          <a:xfrm>
            <a:off x="114300" y="1171546"/>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dirty="0">
                <a:effectLst>
                  <a:outerShdw blurRad="38100" dist="38100" dir="2700000" algn="tl">
                    <a:srgbClr val="000000">
                      <a:alpha val="43137"/>
                    </a:srgbClr>
                  </a:outerShdw>
                </a:effectLst>
                <a:latin typeface="Calibri" panose="020F0502020204030204" pitchFamily="34" charset="0"/>
              </a:rPr>
              <a:t>According to Al Gore, “we must make the rescue of the environment the central organizing principle for civilization.” </a:t>
            </a:r>
          </a:p>
        </p:txBody>
      </p:sp>
      <p:sp>
        <p:nvSpPr>
          <p:cNvPr id="63491" name="TextBox 8"/>
          <p:cNvSpPr txBox="1">
            <a:spLocks noChangeArrowheads="1"/>
          </p:cNvSpPr>
          <p:nvPr/>
        </p:nvSpPr>
        <p:spPr bwMode="auto">
          <a:xfrm>
            <a:off x="1714500" y="502920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latin typeface="Calibri" panose="020F0502020204030204" pitchFamily="34" charset="0"/>
            </a:endParaRPr>
          </a:p>
        </p:txBody>
      </p:sp>
      <p:sp>
        <p:nvSpPr>
          <p:cNvPr id="63492" name="TextBox 10"/>
          <p:cNvSpPr txBox="1">
            <a:spLocks noChangeArrowheads="1"/>
          </p:cNvSpPr>
          <p:nvPr/>
        </p:nvSpPr>
        <p:spPr bwMode="auto">
          <a:xfrm>
            <a:off x="1107546" y="6400800"/>
            <a:ext cx="6928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latin typeface="Calibri" panose="020F0502020204030204" pitchFamily="34" charset="0"/>
              </a:rPr>
              <a:t>Al Gore, </a:t>
            </a:r>
            <a:r>
              <a:rPr lang="en-US" altLang="en-US" sz="1800" i="1" dirty="0">
                <a:latin typeface="Calibri" panose="020F0502020204030204" pitchFamily="34" charset="0"/>
              </a:rPr>
              <a:t>Earth in the Balance</a:t>
            </a:r>
            <a:r>
              <a:rPr lang="en-US" altLang="en-US" sz="1800" dirty="0">
                <a:latin typeface="Calibri" panose="020F0502020204030204" pitchFamily="34" charset="0"/>
              </a:rPr>
              <a:t> (New York: Houghton Mifflin, 1992), 269</a:t>
            </a:r>
            <a:r>
              <a:rPr lang="en-US" altLang="en-US" sz="1500" dirty="0">
                <a:latin typeface="Calibri" panose="020F0502020204030204" pitchFamily="34" charset="0"/>
              </a:rPr>
              <a:t>.</a:t>
            </a:r>
          </a:p>
        </p:txBody>
      </p:sp>
      <p:pic>
        <p:nvPicPr>
          <p:cNvPr id="63493" name="Picture 2" descr="https://encrypted-tbn1.gstatic.com/images?q=tbn:ANd9GcQ0BUY0hu91OprAv236auoakAIvSHPygX9ZdVBgD93bJ37yikw5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2986087"/>
            <a:ext cx="230505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26"/>
          <p:cNvSpPr>
            <a:spLocks noGrp="1" noChangeArrowheads="1"/>
          </p:cNvSpPr>
          <p:nvPr>
            <p:ph type="title"/>
          </p:nvPr>
        </p:nvSpPr>
        <p:spPr>
          <a:xfrm>
            <a:off x="2133600" y="304800"/>
            <a:ext cx="4876800" cy="727472"/>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Gaia Hypothesis</a:t>
            </a:r>
          </a:p>
        </p:txBody>
      </p:sp>
    </p:spTree>
    <p:extLst>
      <p:ext uri="{BB962C8B-B14F-4D97-AF65-F5344CB8AC3E}">
        <p14:creationId xmlns:p14="http://schemas.microsoft.com/office/powerpoint/2010/main" val="14106038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http://upload.wikimedia.org/wikipedia/commons/2/2c/John_Kerry_official_Secretary_of_State_portrai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6200"/>
            <a:ext cx="811817" cy="1028700"/>
          </a:xfrm>
          <a:prstGeom prst="rect">
            <a:avLst/>
          </a:prstGeom>
          <a:noFill/>
          <a:ln w="9525">
            <a:noFill/>
            <a:miter lim="800000"/>
            <a:headEnd/>
            <a:tailEnd/>
          </a:ln>
        </p:spPr>
      </p:pic>
      <p:sp>
        <p:nvSpPr>
          <p:cNvPr id="44036" name="Rectangle 5"/>
          <p:cNvSpPr>
            <a:spLocks noChangeArrowheads="1"/>
          </p:cNvSpPr>
          <p:nvPr/>
        </p:nvSpPr>
        <p:spPr bwMode="auto">
          <a:xfrm>
            <a:off x="0" y="1123950"/>
            <a:ext cx="9144000" cy="501675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“When I think about the array of…</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global threats –… terrorism, epidemics, poverty, the proliferation of weapons of mass destruction</a:t>
            </a:r>
            <a:r>
              <a:rPr lang="en-US" sz="3200" dirty="0">
                <a:effectLst>
                  <a:outerShdw blurRad="38100" dist="38100" dir="2700000" algn="tl">
                    <a:srgbClr val="000000">
                      <a:alpha val="43137"/>
                    </a:srgbClr>
                  </a:outerShdw>
                </a:effectLst>
                <a:latin typeface="Calibri" panose="020F0502020204030204" pitchFamily="34" charset="0"/>
              </a:rPr>
              <a:t> – all challenges that know no borders – the reality is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climate change ranks right up there with every single one of them</a:t>
            </a:r>
            <a:r>
              <a:rPr lang="en-US" sz="3200" dirty="0">
                <a:effectLst>
                  <a:outerShdw blurRad="38100" dist="38100" dir="2700000" algn="tl">
                    <a:srgbClr val="000000">
                      <a:alpha val="43137"/>
                    </a:srgbClr>
                  </a:outerShdw>
                </a:effectLst>
                <a:latin typeface="Calibri" panose="020F0502020204030204" pitchFamily="34" charset="0"/>
              </a:rPr>
              <a:t>...Or think about the proliferation of weapons of mass destruction. It doesn’t keep us safe if the United States secures 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nuclear arsenal</a:t>
            </a:r>
            <a:r>
              <a:rPr lang="en-US" sz="3200" dirty="0">
                <a:effectLst>
                  <a:outerShdw blurRad="38100" dist="38100" dir="2700000" algn="tl">
                    <a:srgbClr val="000000">
                      <a:alpha val="43137"/>
                    </a:srgbClr>
                  </a:outerShdw>
                </a:effectLst>
                <a:latin typeface="Calibri" panose="020F0502020204030204" pitchFamily="34" charset="0"/>
              </a:rPr>
              <a:t>, while other countries fail to prevent theirs from falling into the hands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terrorists</a:t>
            </a:r>
            <a:r>
              <a:rPr lang="en-US" sz="3200" dirty="0">
                <a:effectLst>
                  <a:outerShdw blurRad="38100" dist="38100" dir="2700000" algn="tl">
                    <a:srgbClr val="000000">
                      <a:alpha val="43137"/>
                    </a:srgbClr>
                  </a:outerShdw>
                </a:effectLst>
                <a:latin typeface="Calibri" panose="020F0502020204030204" pitchFamily="34" charset="0"/>
              </a:rPr>
              <a:t>…”</a:t>
            </a:r>
          </a:p>
        </p:txBody>
      </p:sp>
      <p:sp>
        <p:nvSpPr>
          <p:cNvPr id="44037" name="TextBox 6"/>
          <p:cNvSpPr txBox="1">
            <a:spLocks noChangeArrowheads="1"/>
          </p:cNvSpPr>
          <p:nvPr/>
        </p:nvSpPr>
        <p:spPr bwMode="auto">
          <a:xfrm>
            <a:off x="1943100" y="6477000"/>
            <a:ext cx="5257800" cy="307777"/>
          </a:xfrm>
          <a:prstGeom prst="rect">
            <a:avLst/>
          </a:prstGeom>
          <a:noFill/>
          <a:ln w="9525">
            <a:noFill/>
            <a:miter lim="800000"/>
            <a:headEnd/>
            <a:tailEnd/>
          </a:ln>
        </p:spPr>
        <p:txBody>
          <a:bodyPr>
            <a:spAutoFit/>
          </a:bodyPr>
          <a:lstStyle/>
          <a:p>
            <a:pPr algn="ctr"/>
            <a:r>
              <a:rPr lang="en-US" sz="1400" dirty="0">
                <a:latin typeface="Calibri" panose="020F0502020204030204" pitchFamily="34" charset="0"/>
              </a:rPr>
              <a:t>http://www.state.gov/secretary/remarks/2014/02/221704.htm</a:t>
            </a:r>
          </a:p>
        </p:txBody>
      </p:sp>
      <p:sp>
        <p:nvSpPr>
          <p:cNvPr id="2" name="Rectangle 1"/>
          <p:cNvSpPr/>
          <p:nvPr/>
        </p:nvSpPr>
        <p:spPr>
          <a:xfrm>
            <a:off x="1867510" y="313267"/>
            <a:ext cx="5408981" cy="646331"/>
          </a:xfrm>
          <a:prstGeom prst="rect">
            <a:avLst/>
          </a:prstGeom>
        </p:spPr>
        <p:txBody>
          <a:bodyPr wrap="none">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Remarks on Climate Change</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effectLst>
                  <a:outerShdw blurRad="38100" dist="38100" dir="2700000" algn="tl">
                    <a:srgbClr val="000000">
                      <a:alpha val="43137"/>
                    </a:srgbClr>
                  </a:outerShdw>
                </a:effectLst>
                <a:latin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2800" baseline="30000" dirty="0">
                <a:effectLst>
                  <a:outerShdw blurRad="38100" dist="38100" dir="2700000" algn="tl">
                    <a:srgbClr val="000000">
                      <a:alpha val="43137"/>
                    </a:srgbClr>
                  </a:outerShdw>
                </a:effectLst>
                <a:latin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28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81968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extLst>
      <p:ext uri="{BB962C8B-B14F-4D97-AF65-F5344CB8AC3E}">
        <p14:creationId xmlns:p14="http://schemas.microsoft.com/office/powerpoint/2010/main" val="239243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3048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371600" y="1946275"/>
            <a:ext cx="63627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005546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48500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22860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8</a:t>
            </a:r>
            <a:r>
              <a:rPr lang="en-US" sz="36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Outline</a:t>
            </a:r>
          </a:p>
        </p:txBody>
      </p:sp>
      <p:sp>
        <p:nvSpPr>
          <p:cNvPr id="148483" name="Rectangle 3"/>
          <p:cNvSpPr>
            <a:spLocks noGrp="1" noChangeArrowheads="1"/>
          </p:cNvSpPr>
          <p:nvPr>
            <p:ph type="body" idx="1"/>
          </p:nvPr>
        </p:nvSpPr>
        <p:spPr>
          <a:xfrm>
            <a:off x="1371599" y="1294514"/>
            <a:ext cx="7074297"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Abating of the waters (8:1-5)</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Tests for dry land (8:6-14)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Exit from the ark (8:15-19)</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Post-flood events (8:20</a:t>
            </a:r>
            <a:r>
              <a:rPr lang="en-US" dirty="0">
                <a:effectLst>
                  <a:outerShdw blurRad="38100" dist="38100" dir="2700000" algn="tl">
                    <a:srgbClr val="000000">
                      <a:alpha val="43137"/>
                    </a:srgbClr>
                  </a:outerShdw>
                </a:effectLst>
                <a:ea typeface="+mn-ea"/>
                <a:cs typeface="Calibri" panose="020F0502020204030204" pitchFamily="34" charset="0"/>
              </a:rPr>
              <a:t>‒9:29)</a:t>
            </a:r>
            <a:endParaRPr lang="en-US" dirty="0">
              <a:effectLst>
                <a:outerShdw blurRad="38100" dist="38100" dir="2700000" algn="tl">
                  <a:srgbClr val="000000">
                    <a:alpha val="43137"/>
                  </a:srgbClr>
                </a:outerShdw>
              </a:effectLst>
              <a:ea typeface="+mn-ea"/>
              <a:cs typeface="+mn-cs"/>
            </a:endParaRPr>
          </a:p>
          <a:p>
            <a:pPr marL="0" lvl="1" indent="0" eaLnBrk="1" hangingPunct="1">
              <a:spcBef>
                <a:spcPts val="0"/>
              </a:spcBef>
              <a:spcAft>
                <a:spcPts val="2400"/>
              </a:spcAft>
              <a:buClr>
                <a:schemeClr val="tx2"/>
              </a:buClr>
              <a:buSzPct val="75000"/>
              <a:buNone/>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33465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Promise (Gen 8:20-22) </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2" name="Picture 1">
            <a:extLst>
              <a:ext uri="{FF2B5EF4-FFF2-40B4-BE49-F238E27FC236}">
                <a16:creationId xmlns:a16="http://schemas.microsoft.com/office/drawing/2014/main" id="{4344E119-6A00-428C-9A86-0105B4A75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708733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733800" y="228600"/>
            <a:ext cx="16764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53603" name="Rectangle 3"/>
          <p:cNvSpPr>
            <a:spLocks noGrp="1" noChangeArrowheads="1"/>
          </p:cNvSpPr>
          <p:nvPr>
            <p:ph type="body" idx="1"/>
          </p:nvPr>
        </p:nvSpPr>
        <p:spPr>
          <a:xfrm>
            <a:off x="1346994" y="1600201"/>
            <a:ext cx="6450012" cy="3962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Noahic Covenant (Gen 8:20–9:17)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Promise (Gen 8:20-22) </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ea typeface="+mn-ea"/>
                <a:cs typeface="+mn-cs"/>
              </a:rPr>
              <a:t>Provision (Gen 9:1-7)</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Covenant and sign (Gen 9:8-17)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Post Flood Sin (Gen 9:18-29)</a:t>
            </a:r>
          </a:p>
        </p:txBody>
      </p:sp>
      <p:pic>
        <p:nvPicPr>
          <p:cNvPr id="2" name="Picture 1">
            <a:extLst>
              <a:ext uri="{FF2B5EF4-FFF2-40B4-BE49-F238E27FC236}">
                <a16:creationId xmlns:a16="http://schemas.microsoft.com/office/drawing/2014/main" id="{4344E119-6A00-428C-9A86-0105B4A75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985636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194766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idx="4294967295"/>
          </p:nvPr>
        </p:nvSpPr>
        <p:spPr>
          <a:xfrm>
            <a:off x="2857500" y="274320"/>
            <a:ext cx="3429000" cy="1097280"/>
          </a:xfrm>
        </p:spPr>
        <p:txBody>
          <a:bodyPr/>
          <a:lstStyle/>
          <a:p>
            <a:pPr lvl="0" algn="ctr" eaLnBrk="1" hangingPunct="1">
              <a:spcBef>
                <a:spcPct val="20000"/>
              </a:spcBef>
              <a:buClr>
                <a:srgbClr val="00FFFF"/>
              </a:buClr>
              <a:buSzPct val="75000"/>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rPr>
              <a:t>Genesis 7</a:t>
            </a:r>
            <a:br>
              <a:rPr lang="en-US" sz="3600" dirty="0">
                <a:solidFill>
                  <a:schemeClr val="tx2"/>
                </a:solidFill>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The Flood</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1A5DEF34-151F-4412-B2B3-743E96FB24AE}"/>
              </a:ext>
            </a:extLst>
          </p:cNvPr>
          <p:cNvPicPr>
            <a:picLocks noChangeAspect="1"/>
          </p:cNvPicPr>
          <p:nvPr/>
        </p:nvPicPr>
        <p:blipFill>
          <a:blip r:embed="rId2"/>
          <a:stretch>
            <a:fillRect/>
          </a:stretch>
        </p:blipFill>
        <p:spPr>
          <a:xfrm>
            <a:off x="874059" y="1676400"/>
            <a:ext cx="7395882" cy="4572000"/>
          </a:xfrm>
          <a:prstGeom prst="rect">
            <a:avLst/>
          </a:prstGeom>
        </p:spPr>
      </p:pic>
      <p:pic>
        <p:nvPicPr>
          <p:cNvPr id="7" name="Picture 6">
            <a:extLst>
              <a:ext uri="{FF2B5EF4-FFF2-40B4-BE49-F238E27FC236}">
                <a16:creationId xmlns:a16="http://schemas.microsoft.com/office/drawing/2014/main" id="{5FB0D17B-F386-42CB-9052-3A568A97A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3048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371600" y="1946275"/>
            <a:ext cx="63627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8476075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15430</TotalTime>
  <Words>3461</Words>
  <Application>Microsoft Office PowerPoint</Application>
  <PresentationFormat>On-screen Show (4:3)</PresentationFormat>
  <Paragraphs>396</Paragraphs>
  <Slides>74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The Flood  (Gen 6–9)</vt:lpstr>
      <vt:lpstr>Genesis 7 The Flood</vt:lpstr>
      <vt:lpstr>The Flood  (Gen 6–9)</vt:lpstr>
      <vt:lpstr>Genesis 8‒9 Outline</vt:lpstr>
      <vt:lpstr>Genesis 8‒9 Outline</vt:lpstr>
      <vt:lpstr>Genesis 8‒9 Outline</vt:lpstr>
      <vt:lpstr>Tests for Dry Land: Four Stages  (Gen 8:7-12)</vt:lpstr>
      <vt:lpstr>Genesis 8‒9 Outline</vt:lpstr>
      <vt:lpstr>Tests for Dry Land: Four Stages  (Gen 8:7-12)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Biblical Significance of Naming</vt:lpstr>
      <vt:lpstr>Reasons Against a Local Flood </vt:lpstr>
      <vt:lpstr>PowerPoint Presentation</vt:lpstr>
      <vt:lpstr>Reasons Against a Local Flood </vt:lpstr>
      <vt:lpstr>PowerPoint Presentation</vt:lpstr>
      <vt:lpstr>PowerPoint Presentation</vt:lpstr>
      <vt:lpstr>PowerPoint Presentation</vt:lpstr>
      <vt:lpstr>PowerPoint Presentation</vt:lpstr>
      <vt:lpstr>PowerPoint Presentation</vt:lpstr>
      <vt:lpstr>Genesis 8‒9 Outline</vt:lpstr>
      <vt:lpstr>Genesis 8:20–9:29 Post Flood events</vt:lpstr>
      <vt:lpstr>The Flood  (Gen 6–9)</vt:lpstr>
      <vt:lpstr>Outline</vt:lpstr>
      <vt:lpstr>Outline</vt:lpstr>
      <vt:lpstr>Outline</vt:lpstr>
      <vt:lpstr>Noahic Covenant: Promise  (Gen 8:20-22)</vt:lpstr>
      <vt:lpstr>Noahic Covenant: Promise  (Gen 8:20-22)</vt:lpstr>
      <vt:lpstr>Results of the Sin  (3:7-13)</vt:lpstr>
      <vt:lpstr>God’s Provision  (3:20-24)</vt:lpstr>
      <vt:lpstr>PowerPoint Presentation</vt:lpstr>
      <vt:lpstr>God’s Provision  (3:20-24)</vt:lpstr>
      <vt:lpstr>PowerPoint Presentation</vt:lpstr>
      <vt:lpstr>PowerPoint Presentation</vt:lpstr>
      <vt:lpstr>Noahic Covenant: Promise  (Gen 8:20-22)</vt:lpstr>
      <vt:lpstr>PowerPoint Presentation</vt:lpstr>
      <vt:lpstr>Noahic Covenant: Promise  (Gen 8:20-22)</vt:lpstr>
      <vt:lpstr>PowerPoint Presentation</vt:lpstr>
      <vt:lpstr>PowerPoint Presentation</vt:lpstr>
      <vt:lpstr>PowerPoint Presentation</vt:lpstr>
      <vt:lpstr>PowerPoint Presentation</vt:lpstr>
      <vt:lpstr>PowerPoint Presentation</vt:lpstr>
      <vt:lpstr>PowerPoint Presentation</vt:lpstr>
      <vt:lpstr>Noahic Covenant: Promise  (Gen 8:20-22)</vt:lpstr>
      <vt:lpstr>PowerPoint Presentation</vt:lpstr>
      <vt:lpstr>PowerPoint Presentation</vt:lpstr>
      <vt:lpstr>PowerPoint Presentation</vt:lpstr>
      <vt:lpstr>PowerPoint Presentation</vt:lpstr>
      <vt:lpstr>PowerPoint Presentation</vt:lpstr>
      <vt:lpstr>PowerPoint Presentation</vt:lpstr>
      <vt:lpstr>Management by Crisis</vt:lpstr>
      <vt:lpstr>PowerPoint Presentation</vt:lpstr>
      <vt:lpstr>PowerPoint Presentation</vt:lpstr>
      <vt:lpstr>Gaia Hypothesis</vt:lpstr>
      <vt:lpstr>PowerPoint Presentation</vt:lpstr>
      <vt:lpstr>PowerPoint Presentation</vt:lpstr>
      <vt:lpstr>PowerPoint Presentation</vt:lpstr>
      <vt:lpstr>Conclusion</vt:lpstr>
      <vt:lpstr>Genesis 8‒9 Outline</vt:lpstr>
      <vt:lpstr>Outline</vt:lpstr>
      <vt:lpstr>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033 - 8v15-22</dc:title>
  <dc:subject>Genesis 8</dc:subject>
  <dc:creator>A. Woods</dc:creator>
  <dc:description>Modified by Jim McGowan</dc:description>
  <cp:lastModifiedBy>Andy Woods</cp:lastModifiedBy>
  <cp:revision>1600</cp:revision>
  <cp:lastPrinted>2021-04-22T17:50:33Z</cp:lastPrinted>
  <dcterms:created xsi:type="dcterms:W3CDTF">2009-03-17T12:21:13Z</dcterms:created>
  <dcterms:modified xsi:type="dcterms:W3CDTF">2021-04-24T20:08:21Z</dcterms:modified>
</cp:coreProperties>
</file>