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094" r:id="rId2"/>
    <p:sldId id="2064" r:id="rId3"/>
    <p:sldId id="1984" r:id="rId4"/>
    <p:sldId id="6578" r:id="rId5"/>
    <p:sldId id="6803" r:id="rId6"/>
    <p:sldId id="6856" r:id="rId7"/>
    <p:sldId id="7040" r:id="rId8"/>
    <p:sldId id="2109" r:id="rId9"/>
    <p:sldId id="7074" r:id="rId10"/>
    <p:sldId id="7083" r:id="rId11"/>
    <p:sldId id="7084" r:id="rId12"/>
    <p:sldId id="7085" r:id="rId13"/>
    <p:sldId id="7048" r:id="rId14"/>
    <p:sldId id="7090" r:id="rId15"/>
    <p:sldId id="2331" r:id="rId16"/>
    <p:sldId id="730" r:id="rId17"/>
    <p:sldId id="1020" r:id="rId18"/>
    <p:sldId id="6627" r:id="rId19"/>
    <p:sldId id="7091" r:id="rId20"/>
    <p:sldId id="7094" r:id="rId21"/>
    <p:sldId id="1267" r:id="rId22"/>
    <p:sldId id="7092" r:id="rId23"/>
    <p:sldId id="7093" r:id="rId24"/>
    <p:sldId id="7095" r:id="rId25"/>
    <p:sldId id="7096" r:id="rId26"/>
    <p:sldId id="2249" r:id="rId27"/>
    <p:sldId id="5269" r:id="rId28"/>
    <p:sldId id="7098" r:id="rId29"/>
    <p:sldId id="7099" r:id="rId30"/>
    <p:sldId id="7100" r:id="rId31"/>
    <p:sldId id="7101" r:id="rId32"/>
    <p:sldId id="808" r:id="rId33"/>
    <p:sldId id="7102" r:id="rId34"/>
    <p:sldId id="7103" r:id="rId35"/>
    <p:sldId id="7086" r:id="rId36"/>
    <p:sldId id="7104" r:id="rId37"/>
    <p:sldId id="7105" r:id="rId38"/>
    <p:sldId id="7106" r:id="rId39"/>
    <p:sldId id="7109" r:id="rId40"/>
    <p:sldId id="7107" r:id="rId41"/>
    <p:sldId id="7110" r:id="rId42"/>
    <p:sldId id="7015" r:id="rId43"/>
    <p:sldId id="7014" r:id="rId44"/>
    <p:sldId id="7108" r:id="rId45"/>
    <p:sldId id="7111" r:id="rId46"/>
    <p:sldId id="7113" r:id="rId47"/>
    <p:sldId id="7087" r:id="rId48"/>
    <p:sldId id="6906" r:id="rId49"/>
    <p:sldId id="1138" r:id="rId50"/>
    <p:sldId id="7114" r:id="rId51"/>
    <p:sldId id="7115" r:id="rId52"/>
    <p:sldId id="6505" r:id="rId53"/>
    <p:sldId id="2254" r:id="rId54"/>
    <p:sldId id="6575" r:id="rId55"/>
    <p:sldId id="2033" r:id="rId56"/>
    <p:sldId id="7089" r:id="rId57"/>
    <p:sldId id="7088" r:id="rId58"/>
    <p:sldId id="6290" r:id="rId5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p:scale>
          <a:sx n="100" d="100"/>
          <a:sy n="100" d="100"/>
        </p:scale>
        <p:origin x="1944"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4123"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032 - 8v1-29 </a:t>
            </a:r>
          </a:p>
          <a:p>
            <a:pPr>
              <a:defRPr/>
            </a:pPr>
            <a:r>
              <a:rPr lang="en-US" sz="1600" dirty="0"/>
              <a:t>04-18-2021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4/17/2021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13</a:t>
            </a:fld>
            <a:endParaRPr lang="en-US" altLang="en-US" dirty="0"/>
          </a:p>
        </p:txBody>
      </p:sp>
    </p:spTree>
    <p:extLst>
      <p:ext uri="{BB962C8B-B14F-4D97-AF65-F5344CB8AC3E}">
        <p14:creationId xmlns:p14="http://schemas.microsoft.com/office/powerpoint/2010/main" val="11859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14</a:t>
            </a:fld>
            <a:endParaRPr lang="en-US" altLang="en-US" dirty="0"/>
          </a:p>
        </p:txBody>
      </p:sp>
    </p:spTree>
    <p:extLst>
      <p:ext uri="{BB962C8B-B14F-4D97-AF65-F5344CB8AC3E}">
        <p14:creationId xmlns:p14="http://schemas.microsoft.com/office/powerpoint/2010/main" val="74557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31</a:t>
            </a:fld>
            <a:endParaRPr lang="en-US" altLang="en-US" dirty="0"/>
          </a:p>
        </p:txBody>
      </p:sp>
    </p:spTree>
    <p:extLst>
      <p:ext uri="{BB962C8B-B14F-4D97-AF65-F5344CB8AC3E}">
        <p14:creationId xmlns:p14="http://schemas.microsoft.com/office/powerpoint/2010/main" val="318735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33</a:t>
            </a:fld>
            <a:endParaRPr lang="en-US" altLang="en-US" dirty="0"/>
          </a:p>
        </p:txBody>
      </p:sp>
    </p:spTree>
    <p:extLst>
      <p:ext uri="{BB962C8B-B14F-4D97-AF65-F5344CB8AC3E}">
        <p14:creationId xmlns:p14="http://schemas.microsoft.com/office/powerpoint/2010/main" val="383219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302546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700" y="1946275"/>
            <a:ext cx="63246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8476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7723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9426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0800" y="1295400"/>
            <a:ext cx="9143999" cy="4800600"/>
          </a:xfrm>
        </p:spPr>
        <p:txBody>
          <a:bodyPr/>
          <a:lstStyle/>
          <a:p>
            <a:pPr marL="0" indent="0" algn="just">
              <a:spcBef>
                <a:spcPts val="0"/>
              </a:spcBef>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The turning point begins with the remembrance of God in verse 1a: And God remembered Noah, and all the beasts, and all the cattle that were with him in the ark. The word remember does not mean remember in the sense that God temporarily forgot about the ark and its inhabitants; rather it means remembering in the sense of movement toward the object. For example, in Genesis 19:29, God remembered Abraham with a view to saving Lot; in Exodus 2:24, God remembered his covenant with the Patriarchs with a view to rescuing Israel; in Jeremiah 2:2, God remembered Israel with a view toward her restoration; in Jeremiah 31:20,….”</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31283434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God remembered Ephraim with a view toward extending mercy to him; and in Luke 1:54–55, God remembered Israel with a view toward sending the Messiah to Israel. Furthermore, the sense was that of God remembering a covenant; although in this case the covenant itself had not yet been made. He said earlier in chapter 6, that He would establish His covenant with Noah. Furthermore, in 7:4 God remembered that the rain would only last forty days. All these usages fit into the word ‘remember.’”</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455E9012-2F07-4986-B6E3-10B5BD9A3A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3944385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23812-1B3D-4CD9-8D3C-796C73A8A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10:27-29 </a:t>
            </a:r>
          </a:p>
          <a:p>
            <a:pPr algn="just">
              <a:spcBef>
                <a:spcPts val="600"/>
              </a:spcBef>
              <a:spcAft>
                <a:spcPts val="600"/>
              </a:spcAft>
            </a:pPr>
            <a:r>
              <a:rPr lang="en-US" altLang="en-US" sz="3400" dirty="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My sheep hear My voice, and I know them, and they follow Me; </a:t>
            </a:r>
            <a:r>
              <a:rPr lang="en-US" sz="3400" baseline="30000" dirty="0">
                <a:latin typeface="Calibri" panose="020F0502020204030204" pitchFamily="34" charset="0"/>
                <a:cs typeface="Calibri" panose="020F0502020204030204" pitchFamily="34" charset="0"/>
              </a:rPr>
              <a:t>28 </a:t>
            </a:r>
            <a:r>
              <a:rPr lang="en-US" sz="3400" dirty="0">
                <a:latin typeface="Calibri" panose="020F0502020204030204" pitchFamily="34" charset="0"/>
                <a:cs typeface="Calibri" panose="020F0502020204030204" pitchFamily="34" charset="0"/>
              </a:rPr>
              <a:t>and I give eternal life to them, and they will never perish  </a:t>
            </a:r>
            <a:r>
              <a:rPr lang="en-US" sz="3400" b="1" dirty="0">
                <a:solidFill>
                  <a:srgbClr val="66FFFF"/>
                </a:solidFill>
                <a:latin typeface="Calibri" panose="020F0502020204030204" pitchFamily="34" charset="0"/>
                <a:cs typeface="Calibri" panose="020F0502020204030204" pitchFamily="34" charset="0"/>
              </a:rPr>
              <a:t>[</a:t>
            </a:r>
            <a:r>
              <a:rPr lang="en-US" sz="3400" b="1" i="1" dirty="0" err="1">
                <a:solidFill>
                  <a:srgbClr val="66FFFF"/>
                </a:solidFill>
                <a:latin typeface="Calibri" panose="020F0502020204030204" pitchFamily="34" charset="0"/>
                <a:cs typeface="Calibri" panose="020F0502020204030204" pitchFamily="34" charset="0"/>
              </a:rPr>
              <a:t>ou</a:t>
            </a:r>
            <a:r>
              <a:rPr lang="en-US" sz="3400" b="1" i="1" dirty="0">
                <a:solidFill>
                  <a:srgbClr val="66FFFF"/>
                </a:solidFill>
                <a:latin typeface="Calibri" panose="020F0502020204030204" pitchFamily="34" charset="0"/>
                <a:cs typeface="Calibri" panose="020F0502020204030204" pitchFamily="34" charset="0"/>
              </a:rPr>
              <a:t> </a:t>
            </a:r>
            <a:r>
              <a:rPr lang="en-US" sz="3400" b="1" i="1" dirty="0" err="1">
                <a:solidFill>
                  <a:srgbClr val="66FFFF"/>
                </a:solidFill>
                <a:latin typeface="Calibri" panose="020F0502020204030204" pitchFamily="34" charset="0"/>
                <a:cs typeface="Calibri" panose="020F0502020204030204" pitchFamily="34" charset="0"/>
              </a:rPr>
              <a:t>mē</a:t>
            </a:r>
            <a:r>
              <a:rPr lang="en-US" sz="3400" b="1" dirty="0">
                <a:solidFill>
                  <a:srgbClr val="66FFFF"/>
                </a:solidFill>
                <a:latin typeface="Calibri" panose="020F0502020204030204" pitchFamily="34" charset="0"/>
                <a:cs typeface="Calibri" panose="020F0502020204030204" pitchFamily="34" charset="0"/>
              </a:rPr>
              <a:t>; </a:t>
            </a:r>
            <a:r>
              <a:rPr lang="en-US" sz="3400" b="1" i="1" dirty="0" err="1">
                <a:solidFill>
                  <a:srgbClr val="66FFFF"/>
                </a:solidFill>
                <a:latin typeface="Calibri" panose="020F0502020204030204" pitchFamily="34" charset="0"/>
                <a:cs typeface="Calibri" panose="020F0502020204030204" pitchFamily="34" charset="0"/>
              </a:rPr>
              <a:t>aiōnia</a:t>
            </a:r>
            <a:r>
              <a:rPr lang="en-US" sz="3400" b="1" dirty="0">
                <a:solidFill>
                  <a:srgbClr val="66FFFF"/>
                </a:solidFill>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and </a:t>
            </a:r>
            <a:r>
              <a:rPr lang="en-US" sz="3400" b="1" u="sng" dirty="0">
                <a:solidFill>
                  <a:srgbClr val="FFFFCC"/>
                </a:solidFill>
                <a:latin typeface="Calibri" panose="020F0502020204030204" pitchFamily="34" charset="0"/>
                <a:cs typeface="Calibri" panose="020F0502020204030204" pitchFamily="34" charset="0"/>
              </a:rPr>
              <a:t>no one will snatch them</a:t>
            </a:r>
            <a:r>
              <a:rPr lang="en-US" sz="3400" dirty="0">
                <a:solidFill>
                  <a:schemeClr val="bg1"/>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out of My hand. </a:t>
            </a:r>
            <a:r>
              <a:rPr lang="en-US" sz="3400" baseline="30000" dirty="0">
                <a:latin typeface="Calibri" panose="020F0502020204030204" pitchFamily="34" charset="0"/>
                <a:cs typeface="Calibri" panose="020F0502020204030204" pitchFamily="34" charset="0"/>
              </a:rPr>
              <a:t>29 </a:t>
            </a:r>
            <a:r>
              <a:rPr lang="en-US" sz="3400" dirty="0">
                <a:latin typeface="Calibri" panose="020F0502020204030204" pitchFamily="34" charset="0"/>
                <a:cs typeface="Calibri" panose="020F0502020204030204" pitchFamily="34" charset="0"/>
              </a:rPr>
              <a:t>My Father, who has given </a:t>
            </a:r>
            <a:r>
              <a:rPr lang="en-US" sz="3400" i="1" dirty="0">
                <a:latin typeface="Calibri" panose="020F0502020204030204" pitchFamily="34" charset="0"/>
                <a:cs typeface="Calibri" panose="020F0502020204030204" pitchFamily="34" charset="0"/>
              </a:rPr>
              <a:t>them</a:t>
            </a:r>
            <a:r>
              <a:rPr lang="en-US" sz="3400" dirty="0">
                <a:latin typeface="Calibri" panose="020F0502020204030204" pitchFamily="34" charset="0"/>
                <a:cs typeface="Calibri" panose="020F0502020204030204" pitchFamily="34" charset="0"/>
              </a:rPr>
              <a:t> to Me, is greater than all; and</a:t>
            </a:r>
            <a:r>
              <a:rPr lang="en-US" sz="3400" dirty="0">
                <a:solidFill>
                  <a:schemeClr val="bg1"/>
                </a:solidFill>
                <a:latin typeface="Calibri" panose="020F0502020204030204" pitchFamily="34" charset="0"/>
                <a:cs typeface="Calibri" panose="020F0502020204030204" pitchFamily="34" charset="0"/>
              </a:rPr>
              <a:t> </a:t>
            </a:r>
            <a:r>
              <a:rPr lang="en-US" sz="3400" b="1" u="sng" dirty="0">
                <a:solidFill>
                  <a:srgbClr val="FFFFCC"/>
                </a:solidFill>
                <a:latin typeface="Calibri" panose="020F0502020204030204" pitchFamily="34" charset="0"/>
                <a:cs typeface="Calibri" panose="020F0502020204030204" pitchFamily="34" charset="0"/>
              </a:rPr>
              <a:t>no one is able to snatch </a:t>
            </a:r>
            <a:r>
              <a:rPr lang="en-US" sz="3400" b="1" i="1" u="sng" dirty="0">
                <a:solidFill>
                  <a:srgbClr val="FFFFCC"/>
                </a:solidFill>
                <a:latin typeface="Calibri" panose="020F0502020204030204" pitchFamily="34" charset="0"/>
                <a:cs typeface="Calibri" panose="020F0502020204030204" pitchFamily="34" charset="0"/>
              </a:rPr>
              <a:t>them</a:t>
            </a:r>
            <a:r>
              <a:rPr lang="en-US" sz="3400" b="1" dirty="0">
                <a:solidFill>
                  <a:srgbClr val="FFFFCC"/>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out of the Father’s hand.”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7312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706969" y="228601"/>
            <a:ext cx="3730063" cy="914400"/>
          </a:xfrm>
        </p:spPr>
        <p:txBody>
          <a:bodyPr/>
          <a:lstStyle/>
          <a:p>
            <a:pPr algn="ct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Double Negation?</a:t>
            </a:r>
          </a:p>
        </p:txBody>
      </p:sp>
      <p:sp>
        <p:nvSpPr>
          <p:cNvPr id="47107" name="Rectangle 3"/>
          <p:cNvSpPr>
            <a:spLocks noGrp="1" noChangeArrowheads="1"/>
          </p:cNvSpPr>
          <p:nvPr>
            <p:ph type="body" idx="4294967295"/>
          </p:nvPr>
        </p:nvSpPr>
        <p:spPr>
          <a:xfrm>
            <a:off x="0" y="1571190"/>
            <a:ext cx="9144000" cy="2696010"/>
          </a:xfrm>
        </p:spPr>
        <p:txBody>
          <a:bodyPr/>
          <a:lstStyle/>
          <a:p>
            <a:pPr marL="0" indent="0" algn="just">
              <a:buNone/>
              <a:defRPr/>
            </a:pPr>
            <a:r>
              <a:rPr lang="en-US" sz="3600" dirty="0">
                <a:cs typeface="Calibri" panose="020F0502020204030204" pitchFamily="34" charset="0"/>
              </a:rPr>
              <a:t>“This is the strongest way to negate something in Greek...</a:t>
            </a:r>
            <a:r>
              <a:rPr lang="en-US" sz="3600" i="1" dirty="0" err="1">
                <a:cs typeface="Calibri" panose="020F0502020204030204" pitchFamily="34" charset="0"/>
              </a:rPr>
              <a:t>οὐ</a:t>
            </a:r>
            <a:r>
              <a:rPr lang="en-US" sz="3600" i="1" dirty="0">
                <a:cs typeface="Calibri" panose="020F0502020204030204" pitchFamily="34" charset="0"/>
              </a:rPr>
              <a:t> </a:t>
            </a:r>
            <a:r>
              <a:rPr lang="en-US" sz="3600" i="1" dirty="0" err="1">
                <a:cs typeface="Calibri" panose="020F0502020204030204" pitchFamily="34" charset="0"/>
              </a:rPr>
              <a:t>μή</a:t>
            </a:r>
            <a:r>
              <a:rPr lang="en-US" sz="3600" dirty="0">
                <a:cs typeface="Calibri" panose="020F0502020204030204" pitchFamily="34" charset="0"/>
              </a:rPr>
              <a:t> rules out even the idea as being a possibility: ‘</a:t>
            </a:r>
            <a:r>
              <a:rPr lang="en-US" sz="3600" i="1" dirty="0" err="1">
                <a:cs typeface="Calibri" panose="020F0502020204030204" pitchFamily="34" charset="0"/>
              </a:rPr>
              <a:t>ου</a:t>
            </a:r>
            <a:r>
              <a:rPr lang="en-US" sz="3600" i="1" dirty="0">
                <a:cs typeface="Calibri" panose="020F0502020204030204" pitchFamily="34" charset="0"/>
              </a:rPr>
              <a:t> </a:t>
            </a:r>
            <a:r>
              <a:rPr lang="en-US" sz="3600" i="1" dirty="0" err="1">
                <a:cs typeface="Calibri" panose="020F0502020204030204" pitchFamily="34" charset="0"/>
              </a:rPr>
              <a:t>μή</a:t>
            </a:r>
            <a:r>
              <a:rPr lang="en-US" sz="3600" dirty="0">
                <a:cs typeface="Calibri" panose="020F0502020204030204" pitchFamily="34" charset="0"/>
              </a:rPr>
              <a:t> is the most decisive way of negativing </a:t>
            </a:r>
            <a:r>
              <a:rPr lang="en-US" sz="3600" dirty="0" err="1">
                <a:cs typeface="Calibri" panose="020F0502020204030204" pitchFamily="34" charset="0"/>
              </a:rPr>
              <a:t>someth</a:t>
            </a:r>
            <a:r>
              <a:rPr lang="en-US" sz="3600" dirty="0">
                <a:cs typeface="Calibri" panose="020F0502020204030204" pitchFamily="34" charset="0"/>
              </a:rPr>
              <a:t>. in the future.’”</a:t>
            </a:r>
          </a:p>
        </p:txBody>
      </p:sp>
      <p:sp>
        <p:nvSpPr>
          <p:cNvPr id="54276" name="TextBox 4"/>
          <p:cNvSpPr txBox="1">
            <a:spLocks noChangeArrowheads="1"/>
          </p:cNvSpPr>
          <p:nvPr/>
        </p:nvSpPr>
        <p:spPr bwMode="auto">
          <a:xfrm>
            <a:off x="433633" y="6178955"/>
            <a:ext cx="8276734" cy="584775"/>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Daniel B. Wallace, </a:t>
            </a:r>
            <a:r>
              <a:rPr lang="en-US" sz="1600" i="1" dirty="0">
                <a:latin typeface="Calibri" panose="020F0502020204030204" pitchFamily="34" charset="0"/>
                <a:cs typeface="Calibri" panose="020F0502020204030204" pitchFamily="34" charset="0"/>
              </a:rPr>
              <a:t>Greek Grammar Beyond the Basics: An Exegetical Syntax of the New Testament with Scripture, Subject, and Greek Word Indexes</a:t>
            </a:r>
            <a:r>
              <a:rPr lang="en-US" sz="1600" dirty="0">
                <a:latin typeface="Calibri" panose="020F0502020204030204" pitchFamily="34" charset="0"/>
                <a:cs typeface="Calibri" panose="020F0502020204030204" pitchFamily="34" charset="0"/>
              </a:rPr>
              <a:t> (Grand Rapids: Zondervan, 1996), 468.</a:t>
            </a:r>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69275" y="0"/>
            <a:ext cx="974725" cy="1295400"/>
          </a:xfrm>
          <a:prstGeom prst="rect">
            <a:avLst/>
          </a:prstGeom>
          <a:noFill/>
          <a:ln w="9525">
            <a:noFill/>
            <a:miter lim="800000"/>
            <a:headEnd/>
            <a:tailEnd/>
          </a:ln>
        </p:spPr>
      </p:pic>
    </p:spTree>
    <p:extLst>
      <p:ext uri="{BB962C8B-B14F-4D97-AF65-F5344CB8AC3E}">
        <p14:creationId xmlns:p14="http://schemas.microsoft.com/office/powerpoint/2010/main" val="35889652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109788" y="228600"/>
            <a:ext cx="49244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God Remembered Noah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8:1b-2)</a:t>
            </a:r>
          </a:p>
        </p:txBody>
      </p:sp>
      <p:sp>
        <p:nvSpPr>
          <p:cNvPr id="124931" name="Rectangle 3"/>
          <p:cNvSpPr>
            <a:spLocks noGrp="1" noChangeArrowheads="1"/>
          </p:cNvSpPr>
          <p:nvPr>
            <p:ph type="body" idx="1"/>
          </p:nvPr>
        </p:nvSpPr>
        <p:spPr>
          <a:xfrm>
            <a:off x="457200" y="1905000"/>
            <a:ext cx="8382000"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used the wind to subside the flood water (Gen 8:1b)</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closed the fountains of the deep (8:2a)</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closed the fountains of the sky (8:2b)</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40532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109788" y="228600"/>
            <a:ext cx="49244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God Remembered Noah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8:1b-2)</a:t>
            </a:r>
          </a:p>
        </p:txBody>
      </p:sp>
      <p:sp>
        <p:nvSpPr>
          <p:cNvPr id="124931" name="Rectangle 3"/>
          <p:cNvSpPr>
            <a:spLocks noGrp="1" noChangeArrowheads="1"/>
          </p:cNvSpPr>
          <p:nvPr>
            <p:ph type="body" idx="1"/>
          </p:nvPr>
        </p:nvSpPr>
        <p:spPr>
          <a:xfrm>
            <a:off x="457200" y="1905000"/>
            <a:ext cx="8382000"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 used the wind to subside the flood water (Gen 8:1b)</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closed the fountains of the deep (8:2a)</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closed the fountains of the sky (8:2b)</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39040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rPr>
              <a:t>Genesis 1:1-3</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God was moving over the surface of the waters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969399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667593-0841-4EFF-AB03-04E54565F4FF}"/>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16813"/>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rPr>
              <a:t>Ezekiel 37:7-11</a:t>
            </a:r>
          </a:p>
          <a:p>
            <a:pPr algn="just"/>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I was commanded; and as I prophesied, there was a</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noise, and behold, a rattling; and the bones came together, bone to its bone.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looked, and behold, sinews were on them, and flesh grew and skin covered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“Prophesy to the breath, prophesy, son of man, and say to the breath, ‘Thus says the Lord </a:t>
            </a:r>
            <a:r>
              <a:rPr lang="en-US"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from the four winds, O breath, and breathe on these slain, that they come to life.”’”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commanded me, and the breath came into them, and they came to life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stood on their feet, an exceedingly great army.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said to me, “Son of man,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they say, ‘Our bones are dried up and our hope has perished. We are completely cut off’</a:t>
            </a:r>
            <a:r>
              <a:rPr 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02804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109788" y="228600"/>
            <a:ext cx="49244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God Remembered Noah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8:1b-2)</a:t>
            </a:r>
          </a:p>
        </p:txBody>
      </p:sp>
      <p:sp>
        <p:nvSpPr>
          <p:cNvPr id="124931" name="Rectangle 3"/>
          <p:cNvSpPr>
            <a:spLocks noGrp="1" noChangeArrowheads="1"/>
          </p:cNvSpPr>
          <p:nvPr>
            <p:ph type="body" idx="1"/>
          </p:nvPr>
        </p:nvSpPr>
        <p:spPr>
          <a:xfrm>
            <a:off x="457200" y="1905000"/>
            <a:ext cx="8382000"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used the wind to subside the flood water (Gen 8:1b)</a:t>
            </a:r>
          </a:p>
          <a:p>
            <a:pPr marL="519113" lvl="1" indent="-514350"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 closed the fountains of the deep (8:2a)</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closed the fountains of the sky (8:2b)</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0652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109788" y="228600"/>
            <a:ext cx="49244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God Remembered Noah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8:1b-2)</a:t>
            </a:r>
          </a:p>
        </p:txBody>
      </p:sp>
      <p:sp>
        <p:nvSpPr>
          <p:cNvPr id="124931" name="Rectangle 3"/>
          <p:cNvSpPr>
            <a:spLocks noGrp="1" noChangeArrowheads="1"/>
          </p:cNvSpPr>
          <p:nvPr>
            <p:ph type="body" idx="1"/>
          </p:nvPr>
        </p:nvSpPr>
        <p:spPr>
          <a:xfrm>
            <a:off x="457200" y="1905000"/>
            <a:ext cx="8382000"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used the wind to subside the flood water (Gen 8:1b)</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God closed the fountains of the deep (8:2a)</a:t>
            </a:r>
          </a:p>
          <a:p>
            <a:pPr marL="519113" lvl="1" indent="-514350"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 closed the fountains of the sky (8:2b)</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24999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05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6049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342900" y="1600200"/>
            <a:ext cx="8458200" cy="4460875"/>
          </a:xfrm>
        </p:spPr>
        <p:txBody>
          <a:bodyPr/>
          <a:lstStyle/>
          <a:p>
            <a:pPr marL="461963" indent="-461963" algn="just" eaLnBrk="1" hangingPunct="1">
              <a:spcBef>
                <a:spcPts val="0"/>
              </a:spcBef>
              <a:spcAft>
                <a:spcPts val="2400"/>
              </a:spcAft>
              <a:defRPr/>
            </a:pPr>
            <a:r>
              <a:rPr lang="en-US" dirty="0"/>
              <a:t>Implied – Gen. 1:6-7; Ps. 148:4</a:t>
            </a:r>
          </a:p>
          <a:p>
            <a:pPr marL="461963" indent="-461963" algn="just" eaLnBrk="1" hangingPunct="1">
              <a:spcBef>
                <a:spcPts val="0"/>
              </a:spcBef>
              <a:spcAft>
                <a:spcPts val="2400"/>
              </a:spcAft>
              <a:defRPr/>
            </a:pPr>
            <a:r>
              <a:rPr lang="en-US" dirty="0"/>
              <a:t>Explains</a:t>
            </a:r>
          </a:p>
          <a:p>
            <a:pPr marL="914400" lvl="1" indent="-457200" algn="just" eaLnBrk="1" hangingPunct="1">
              <a:spcBef>
                <a:spcPts val="0"/>
              </a:spcBef>
              <a:spcAft>
                <a:spcPts val="2400"/>
              </a:spcAft>
              <a:defRPr/>
            </a:pPr>
            <a:r>
              <a:rPr lang="en-US" sz="2800" dirty="0"/>
              <a:t>Long life spans of early man – Gen. 5:5, 27</a:t>
            </a:r>
          </a:p>
          <a:p>
            <a:pPr marL="914400" lvl="1" indent="-457200" algn="just" eaLnBrk="1" hangingPunct="1">
              <a:spcBef>
                <a:spcPts val="0"/>
              </a:spcBef>
              <a:spcAft>
                <a:spcPts val="2400"/>
              </a:spcAft>
              <a:defRPr/>
            </a:pPr>
            <a:r>
              <a:rPr lang="en-US" sz="2800" dirty="0"/>
              <a:t>Strange beasts – (Gen. 1:24-25; Job 40‒41)</a:t>
            </a:r>
          </a:p>
          <a:p>
            <a:pPr marL="914400" lvl="1" indent="-457200" algn="just" eaLnBrk="1" hangingPunct="1">
              <a:spcBef>
                <a:spcPts val="0"/>
              </a:spcBef>
              <a:spcAft>
                <a:spcPts val="2400"/>
              </a:spcAft>
              <a:defRPr/>
            </a:pPr>
            <a:r>
              <a:rPr lang="en-US" sz="2800" dirty="0"/>
              <a:t>Where the flood waters came from – (Gen. 2:5-6)</a:t>
            </a:r>
          </a:p>
          <a:p>
            <a:pPr marL="914400" lvl="1" indent="-457200" algn="just" eaLnBrk="1" hangingPunct="1">
              <a:spcBef>
                <a:spcPts val="0"/>
              </a:spcBef>
              <a:spcAft>
                <a:spcPts val="2400"/>
              </a:spcAft>
              <a:defRPr/>
            </a:pPr>
            <a:r>
              <a:rPr lang="en-US" sz="2800" dirty="0"/>
              <a:t>Why man’s post-flood life span cut short –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530132206"/>
              </p:ext>
            </p:extLst>
          </p:nvPr>
        </p:nvGraphicFramePr>
        <p:xfrm>
          <a:off x="114300" y="204837"/>
          <a:ext cx="8915400" cy="644832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0" dirty="0">
                          <a:latin typeface="Calibri" panose="020F0502020204030204" pitchFamily="34" charset="0"/>
                          <a:cs typeface="Calibri" panose="020F0502020204030204" pitchFamily="34" charset="0"/>
                        </a:rPr>
                        <a:t>Family enters ark</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7:7-9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r>
                        <a:rPr lang="en-US" sz="2600" dirty="0">
                          <a:latin typeface="Calibri" panose="020F0502020204030204" pitchFamily="34" charset="0"/>
                          <a:cs typeface="Calibri" panose="020F0502020204030204" pitchFamily="34" charset="0"/>
                        </a:rPr>
                        <a:t> month 10</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0 days</a:t>
                      </a:r>
                    </a:p>
                  </a:txBody>
                  <a:tcPr marL="68580" marR="68580" marT="34290" marB="34290" anchor="ctr"/>
                </a:tc>
                <a:extLst>
                  <a:ext uri="{0D108BD9-81ED-4DB2-BD59-A6C34878D82A}">
                    <a16:rowId xmlns:a16="http://schemas.microsoft.com/office/drawing/2014/main" val="777567912"/>
                  </a:ext>
                </a:extLst>
              </a:tr>
              <a:tr h="879835">
                <a:tc>
                  <a:txBody>
                    <a:bodyPr/>
                    <a:lstStyle/>
                    <a:p>
                      <a:r>
                        <a:rPr lang="en-US" sz="2600" b="0" dirty="0">
                          <a:latin typeface="Calibri" panose="020F0502020204030204" pitchFamily="34" charset="0"/>
                          <a:cs typeface="Calibri" panose="020F0502020204030204" pitchFamily="34" charset="0"/>
                        </a:rPr>
                        <a:t>Rain begins</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7:11</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r>
                        <a:rPr lang="en-US" sz="2600" dirty="0">
                          <a:latin typeface="Calibri" panose="020F0502020204030204" pitchFamily="34" charset="0"/>
                          <a:cs typeface="Calibri" panose="020F0502020204030204" pitchFamily="34" charset="0"/>
                        </a:rPr>
                        <a:t> month 17</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 days</a:t>
                      </a:r>
                    </a:p>
                  </a:txBody>
                  <a:tcPr marL="68580" marR="68580" marT="34290" marB="34290" anchor="ctr"/>
                </a:tc>
                <a:extLst>
                  <a:ext uri="{0D108BD9-81ED-4DB2-BD59-A6C34878D82A}">
                    <a16:rowId xmlns:a16="http://schemas.microsoft.com/office/drawing/2014/main" val="2088523037"/>
                  </a:ext>
                </a:extLst>
              </a:tr>
              <a:tr h="879835">
                <a:tc>
                  <a:txBody>
                    <a:bodyPr/>
                    <a:lstStyle/>
                    <a:p>
                      <a:r>
                        <a:rPr lang="en-US" sz="2600" b="0" dirty="0">
                          <a:latin typeface="Calibri" panose="020F0502020204030204" pitchFamily="34" charset="0"/>
                          <a:cs typeface="Calibri" panose="020F0502020204030204" pitchFamily="34" charset="0"/>
                        </a:rPr>
                        <a:t>Rain stops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7:12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3rd month 27</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47 days</a:t>
                      </a:r>
                    </a:p>
                  </a:txBody>
                  <a:tcPr marL="68580" marR="68580" marT="34290" marB="34290" anchor="ctr"/>
                </a:tc>
                <a:extLst>
                  <a:ext uri="{0D108BD9-81ED-4DB2-BD59-A6C34878D82A}">
                    <a16:rowId xmlns:a16="http://schemas.microsoft.com/office/drawing/2014/main" val="3167288718"/>
                  </a:ext>
                </a:extLst>
              </a:tr>
              <a:tr h="879835">
                <a:tc>
                  <a:txBody>
                    <a:bodyPr/>
                    <a:lstStyle/>
                    <a:p>
                      <a:r>
                        <a:rPr lang="en-US" sz="2600" b="0" dirty="0">
                          <a:latin typeface="Calibri" panose="020F0502020204030204" pitchFamily="34" charset="0"/>
                          <a:cs typeface="Calibri" panose="020F0502020204030204" pitchFamily="34" charset="0"/>
                        </a:rPr>
                        <a:t>Ark settles on </a:t>
                      </a:r>
                      <a:r>
                        <a:rPr lang="en-US" sz="2600" b="0" dirty="0" err="1">
                          <a:latin typeface="Calibri" panose="020F0502020204030204" pitchFamily="34" charset="0"/>
                          <a:cs typeface="Calibri" panose="020F0502020204030204" pitchFamily="34" charset="0"/>
                        </a:rPr>
                        <a:t>Arat</a:t>
                      </a:r>
                      <a:endParaRPr lang="en-US" sz="2600" b="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7:24</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7th month 17th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157 days</a:t>
                      </a:r>
                    </a:p>
                  </a:txBody>
                  <a:tcPr marL="68580" marR="68580" marT="34290" marB="34290" anchor="ctr"/>
                </a:tc>
                <a:extLst>
                  <a:ext uri="{0D108BD9-81ED-4DB2-BD59-A6C34878D82A}">
                    <a16:rowId xmlns:a16="http://schemas.microsoft.com/office/drawing/2014/main" val="1287159523"/>
                  </a:ext>
                </a:extLst>
              </a:tr>
              <a:tr h="1209773">
                <a:tc>
                  <a:txBody>
                    <a:bodyPr/>
                    <a:lstStyle/>
                    <a:p>
                      <a:r>
                        <a:rPr lang="en-US" sz="2600" b="0" dirty="0">
                          <a:latin typeface="Calibri" panose="020F0502020204030204" pitchFamily="34" charset="0"/>
                          <a:cs typeface="Calibri" panose="020F0502020204030204" pitchFamily="34" charset="0"/>
                        </a:rPr>
                        <a:t>Water begins to settle</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8:4</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8th month 27th day</a:t>
                      </a:r>
                    </a:p>
                    <a:p>
                      <a:pPr algn="ctr"/>
                      <a:endParaRPr lang="en-US" sz="26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197 days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42242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240226679"/>
              </p:ext>
            </p:extLst>
          </p:nvPr>
        </p:nvGraphicFramePr>
        <p:xfrm>
          <a:off x="114300" y="204837"/>
          <a:ext cx="8915400" cy="644832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0" dirty="0">
                          <a:latin typeface="Calibri" panose="020F0502020204030204" pitchFamily="34" charset="0"/>
                          <a:cs typeface="Calibri" panose="020F0502020204030204" pitchFamily="34" charset="0"/>
                        </a:rPr>
                        <a:t>Mountain tops exposed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month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231 days</a:t>
                      </a:r>
                    </a:p>
                  </a:txBody>
                  <a:tcPr marL="68580" marR="68580" marT="34290" marB="34290" anchor="ctr"/>
                </a:tc>
                <a:extLst>
                  <a:ext uri="{0D108BD9-81ED-4DB2-BD59-A6C34878D82A}">
                    <a16:rowId xmlns:a16="http://schemas.microsoft.com/office/drawing/2014/main" val="777567912"/>
                  </a:ext>
                </a:extLst>
              </a:tr>
              <a:tr h="879835">
                <a:tc>
                  <a:txBody>
                    <a:bodyPr/>
                    <a:lstStyle/>
                    <a:p>
                      <a:r>
                        <a:rPr lang="en-US" sz="2600" b="0" dirty="0">
                          <a:latin typeface="Calibri" panose="020F0502020204030204" pitchFamily="34" charset="0"/>
                          <a:cs typeface="Calibri" panose="020F0502020204030204" pitchFamily="34" charset="0"/>
                        </a:rPr>
                        <a:t>Raven-no return</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8:6-7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271 days</a:t>
                      </a:r>
                    </a:p>
                  </a:txBody>
                  <a:tcPr marL="68580" marR="68580" marT="34290" marB="34290" anchor="ctr"/>
                </a:tc>
                <a:extLst>
                  <a:ext uri="{0D108BD9-81ED-4DB2-BD59-A6C34878D82A}">
                    <a16:rowId xmlns:a16="http://schemas.microsoft.com/office/drawing/2014/main" val="2088523037"/>
                  </a:ext>
                </a:extLst>
              </a:tr>
              <a:tr h="879835">
                <a:tc>
                  <a:txBody>
                    <a:bodyPr/>
                    <a:lstStyle/>
                    <a:p>
                      <a:r>
                        <a:rPr lang="en-US" sz="2600" b="0" dirty="0">
                          <a:latin typeface="Calibri" panose="020F0502020204030204" pitchFamily="34" charset="0"/>
                          <a:cs typeface="Calibri" panose="020F0502020204030204" pitchFamily="34" charset="0"/>
                        </a:rPr>
                        <a:t>1</a:t>
                      </a:r>
                      <a:r>
                        <a:rPr lang="en-US" sz="2600" b="0" baseline="30000" dirty="0">
                          <a:latin typeface="Calibri" panose="020F0502020204030204" pitchFamily="34" charset="0"/>
                          <a:cs typeface="Calibri" panose="020F0502020204030204" pitchFamily="34" charset="0"/>
                        </a:rPr>
                        <a:t>st</a:t>
                      </a:r>
                      <a:r>
                        <a:rPr lang="en-US" sz="2600" b="0" dirty="0">
                          <a:latin typeface="Calibri" panose="020F0502020204030204" pitchFamily="34" charset="0"/>
                          <a:cs typeface="Calibri" panose="020F0502020204030204" pitchFamily="34" charset="0"/>
                        </a:rPr>
                        <a:t> dove-returns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8:8-9</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18</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278 days</a:t>
                      </a:r>
                    </a:p>
                  </a:txBody>
                  <a:tcPr marL="68580" marR="68580" marT="34290" marB="34290" anchor="ctr"/>
                </a:tc>
                <a:extLst>
                  <a:ext uri="{0D108BD9-81ED-4DB2-BD59-A6C34878D82A}">
                    <a16:rowId xmlns:a16="http://schemas.microsoft.com/office/drawing/2014/main" val="3167288718"/>
                  </a:ext>
                </a:extLst>
              </a:tr>
              <a:tr h="879835">
                <a:tc>
                  <a:txBody>
                    <a:bodyPr/>
                    <a:lstStyle/>
                    <a:p>
                      <a:r>
                        <a:rPr lang="en-US" sz="2600" b="0" dirty="0">
                          <a:latin typeface="Calibri" panose="020F0502020204030204" pitchFamily="34" charset="0"/>
                          <a:cs typeface="Calibri" panose="020F0502020204030204" pitchFamily="34" charset="0"/>
                        </a:rPr>
                        <a:t>2</a:t>
                      </a:r>
                      <a:r>
                        <a:rPr lang="en-US" sz="2600" b="0" baseline="30000" dirty="0">
                          <a:latin typeface="Calibri" panose="020F0502020204030204" pitchFamily="34" charset="0"/>
                          <a:cs typeface="Calibri" panose="020F0502020204030204" pitchFamily="34" charset="0"/>
                        </a:rPr>
                        <a:t>nd</a:t>
                      </a:r>
                      <a:r>
                        <a:rPr lang="en-US" sz="2600" b="0" dirty="0">
                          <a:latin typeface="Calibri" panose="020F0502020204030204" pitchFamily="34" charset="0"/>
                          <a:cs typeface="Calibri" panose="020F0502020204030204" pitchFamily="34" charset="0"/>
                        </a:rPr>
                        <a:t> dove-returns with Olive leaf</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8:10</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11</a:t>
                      </a:r>
                      <a:r>
                        <a:rPr lang="en-US" sz="2600" kern="1200" baseline="30000" dirty="0">
                          <a:solidFill>
                            <a:schemeClr val="dk1"/>
                          </a:solidFill>
                          <a:latin typeface="Calibri" panose="020F0502020204030204" pitchFamily="34" charset="0"/>
                          <a:ea typeface="+mn-ea"/>
                          <a:cs typeface="Calibri" panose="020F0502020204030204" pitchFamily="34" charset="0"/>
                        </a:rPr>
                        <a:t>th</a:t>
                      </a:r>
                      <a:r>
                        <a:rPr lang="en-US" sz="2600" kern="1200" dirty="0">
                          <a:solidFill>
                            <a:schemeClr val="dk1"/>
                          </a:solidFill>
                          <a:latin typeface="Calibri" panose="020F0502020204030204" pitchFamily="34" charset="0"/>
                          <a:ea typeface="+mn-ea"/>
                          <a:cs typeface="Calibri" panose="020F0502020204030204" pitchFamily="34" charset="0"/>
                        </a:rPr>
                        <a:t>  month 25</a:t>
                      </a:r>
                      <a:r>
                        <a:rPr lang="en-US" sz="2600" kern="1200" baseline="30000" dirty="0">
                          <a:solidFill>
                            <a:schemeClr val="dk1"/>
                          </a:solidFill>
                          <a:latin typeface="Calibri" panose="020F0502020204030204" pitchFamily="34" charset="0"/>
                          <a:ea typeface="+mn-ea"/>
                          <a:cs typeface="Calibri" panose="020F0502020204030204" pitchFamily="34" charset="0"/>
                        </a:rPr>
                        <a:t>th</a:t>
                      </a:r>
                      <a:r>
                        <a:rPr lang="en-US" sz="2600" kern="1200" dirty="0">
                          <a:solidFill>
                            <a:schemeClr val="dk1"/>
                          </a:solidFill>
                          <a:latin typeface="Calibri" panose="020F0502020204030204" pitchFamily="34" charset="0"/>
                          <a:ea typeface="+mn-ea"/>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285 days</a:t>
                      </a:r>
                    </a:p>
                  </a:txBody>
                  <a:tcPr marL="68580" marR="68580" marT="34290" marB="34290" anchor="ctr"/>
                </a:tc>
                <a:extLst>
                  <a:ext uri="{0D108BD9-81ED-4DB2-BD59-A6C34878D82A}">
                    <a16:rowId xmlns:a16="http://schemas.microsoft.com/office/drawing/2014/main" val="1287159523"/>
                  </a:ext>
                </a:extLst>
              </a:tr>
              <a:tr h="1209773">
                <a:tc>
                  <a:txBody>
                    <a:bodyPr/>
                    <a:lstStyle/>
                    <a:p>
                      <a:r>
                        <a:rPr lang="en-US" sz="2600" b="0" dirty="0">
                          <a:latin typeface="Calibri" panose="020F0502020204030204" pitchFamily="34" charset="0"/>
                          <a:cs typeface="Calibri" panose="020F0502020204030204" pitchFamily="34" charset="0"/>
                        </a:rPr>
                        <a:t>3</a:t>
                      </a:r>
                      <a:r>
                        <a:rPr lang="en-US" sz="2600" b="0" baseline="30000" dirty="0">
                          <a:latin typeface="Calibri" panose="020F0502020204030204" pitchFamily="34" charset="0"/>
                          <a:cs typeface="Calibri" panose="020F0502020204030204" pitchFamily="34" charset="0"/>
                        </a:rPr>
                        <a:t>rd</a:t>
                      </a:r>
                      <a:r>
                        <a:rPr lang="en-US" sz="2600" b="0" dirty="0">
                          <a:latin typeface="Calibri" panose="020F0502020204030204" pitchFamily="34" charset="0"/>
                          <a:cs typeface="Calibri" panose="020F0502020204030204" pitchFamily="34" charset="0"/>
                        </a:rPr>
                        <a:t> dove-no return</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12</a:t>
                      </a:r>
                      <a:r>
                        <a:rPr lang="en-US" sz="2600" kern="1200" baseline="30000" dirty="0">
                          <a:solidFill>
                            <a:schemeClr val="dk1"/>
                          </a:solidFill>
                          <a:latin typeface="Calibri" panose="020F0502020204030204" pitchFamily="34" charset="0"/>
                          <a:ea typeface="+mn-ea"/>
                          <a:cs typeface="Calibri" panose="020F0502020204030204" pitchFamily="34" charset="0"/>
                        </a:rPr>
                        <a:t>th </a:t>
                      </a:r>
                      <a:r>
                        <a:rPr lang="en-US" sz="2600" kern="1200" dirty="0">
                          <a:solidFill>
                            <a:schemeClr val="dk1"/>
                          </a:solidFill>
                          <a:latin typeface="Calibri" panose="020F0502020204030204" pitchFamily="34" charset="0"/>
                          <a:ea typeface="+mn-ea"/>
                          <a:cs typeface="Calibri" panose="020F0502020204030204" pitchFamily="34" charset="0"/>
                        </a:rPr>
                        <a:t>month 2</a:t>
                      </a:r>
                      <a:r>
                        <a:rPr lang="en-US" sz="2600" kern="1200" baseline="30000" dirty="0">
                          <a:solidFill>
                            <a:schemeClr val="dk1"/>
                          </a:solidFill>
                          <a:latin typeface="Calibri" panose="020F0502020204030204" pitchFamily="34" charset="0"/>
                          <a:ea typeface="+mn-ea"/>
                          <a:cs typeface="Calibri" panose="020F0502020204030204" pitchFamily="34" charset="0"/>
                        </a:rPr>
                        <a:t>nd</a:t>
                      </a:r>
                      <a:r>
                        <a:rPr lang="en-US" sz="2600" kern="1200" dirty="0">
                          <a:solidFill>
                            <a:schemeClr val="dk1"/>
                          </a:solidFill>
                          <a:latin typeface="Calibri" panose="020F0502020204030204" pitchFamily="34" charset="0"/>
                          <a:ea typeface="+mn-ea"/>
                          <a:cs typeface="Calibri" panose="020F0502020204030204" pitchFamily="34" charset="0"/>
                        </a:rPr>
                        <a:t> day</a:t>
                      </a:r>
                    </a:p>
                    <a:p>
                      <a:pPr algn="ctr"/>
                      <a:endParaRPr lang="en-US" sz="26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292 days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9800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884619530"/>
              </p:ext>
            </p:extLst>
          </p:nvPr>
        </p:nvGraphicFramePr>
        <p:xfrm>
          <a:off x="114300" y="222708"/>
          <a:ext cx="8915400" cy="514585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0" dirty="0">
                          <a:latin typeface="Calibri" panose="020F0502020204030204" pitchFamily="34" charset="0"/>
                          <a:cs typeface="Calibri" panose="020F0502020204030204" pitchFamily="34" charset="0"/>
                        </a:rPr>
                        <a:t>Water receded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12</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month 17</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321 days</a:t>
                      </a:r>
                    </a:p>
                  </a:txBody>
                  <a:tcPr marL="68580" marR="68580" marT="34290" marB="34290" anchor="ctr"/>
                </a:tc>
                <a:extLst>
                  <a:ext uri="{0D108BD9-81ED-4DB2-BD59-A6C34878D82A}">
                    <a16:rowId xmlns:a16="http://schemas.microsoft.com/office/drawing/2014/main" val="777567912"/>
                  </a:ext>
                </a:extLst>
              </a:tr>
              <a:tr h="879835">
                <a:tc>
                  <a:txBody>
                    <a:bodyPr/>
                    <a:lstStyle/>
                    <a:p>
                      <a:r>
                        <a:rPr lang="en-US" sz="2600" b="0" dirty="0">
                          <a:latin typeface="Calibri" panose="020F0502020204030204" pitchFamily="34" charset="0"/>
                          <a:cs typeface="Calibri" panose="020F0502020204030204" pitchFamily="34" charset="0"/>
                        </a:rPr>
                        <a:t>Noah removes the covering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month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378 days</a:t>
                      </a:r>
                    </a:p>
                  </a:txBody>
                  <a:tcPr marL="68580" marR="68580" marT="34290" marB="34290" anchor="ctr"/>
                </a:tc>
                <a:extLst>
                  <a:ext uri="{0D108BD9-81ED-4DB2-BD59-A6C34878D82A}">
                    <a16:rowId xmlns:a16="http://schemas.microsoft.com/office/drawing/2014/main" val="2088523037"/>
                  </a:ext>
                </a:extLst>
              </a:tr>
              <a:tr h="879835">
                <a:tc>
                  <a:txBody>
                    <a:bodyPr/>
                    <a:lstStyle/>
                    <a:p>
                      <a:r>
                        <a:rPr lang="en-US" sz="2600" b="0" dirty="0">
                          <a:latin typeface="Calibri" panose="020F0502020204030204" pitchFamily="34" charset="0"/>
                          <a:cs typeface="Calibri" panose="020F0502020204030204" pitchFamily="34" charset="0"/>
                        </a:rPr>
                        <a:t>Noah opens the ark door and disembarks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8:14</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r>
                        <a:rPr lang="en-US" sz="2600" dirty="0">
                          <a:latin typeface="Calibri" panose="020F0502020204030204" pitchFamily="34" charset="0"/>
                          <a:cs typeface="Calibri" panose="020F0502020204030204" pitchFamily="34" charset="0"/>
                        </a:rPr>
                        <a:t> month 27</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378 days</a:t>
                      </a:r>
                    </a:p>
                  </a:txBody>
                  <a:tcPr marL="68580" marR="68580" marT="34290" marB="34290" anchor="ctr"/>
                </a:tc>
                <a:extLst>
                  <a:ext uri="{0D108BD9-81ED-4DB2-BD59-A6C34878D82A}">
                    <a16:rowId xmlns:a16="http://schemas.microsoft.com/office/drawing/2014/main" val="3167288718"/>
                  </a:ext>
                </a:extLst>
              </a:tr>
              <a:tr h="457200">
                <a:tc gridSpan="4">
                  <a:txBody>
                    <a:bodyPr/>
                    <a:lstStyle/>
                    <a:p>
                      <a:pPr algn="ctr"/>
                      <a:r>
                        <a:rPr lang="en-US" sz="2000" b="0" dirty="0">
                          <a:latin typeface="Calibri" panose="020F0502020204030204" pitchFamily="34" charset="0"/>
                          <a:cs typeface="Calibri" panose="020F0502020204030204" pitchFamily="34" charset="0"/>
                        </a:rPr>
                        <a:t>Arnold Fruchtenbaum, </a:t>
                      </a:r>
                      <a:r>
                        <a:rPr lang="en-US" sz="2000" b="0" i="1" dirty="0">
                          <a:latin typeface="Calibri" panose="020F0502020204030204" pitchFamily="34" charset="0"/>
                          <a:cs typeface="Calibri" panose="020F0502020204030204" pitchFamily="34" charset="0"/>
                        </a:rPr>
                        <a:t>The Book of Genesis</a:t>
                      </a:r>
                      <a:r>
                        <a:rPr lang="en-US" sz="2000" b="0" dirty="0">
                          <a:latin typeface="Calibri" panose="020F0502020204030204" pitchFamily="34" charset="0"/>
                          <a:cs typeface="Calibri" panose="020F0502020204030204" pitchFamily="34" charset="0"/>
                        </a:rPr>
                        <a:t>, 179</a:t>
                      </a: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794150214"/>
                  </a:ext>
                </a:extLst>
              </a:tr>
            </a:tbl>
          </a:graphicData>
        </a:graphic>
      </p:graphicFrame>
    </p:spTree>
    <p:extLst>
      <p:ext uri="{BB962C8B-B14F-4D97-AF65-F5344CB8AC3E}">
        <p14:creationId xmlns:p14="http://schemas.microsoft.com/office/powerpoint/2010/main" val="404477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812412239"/>
              </p:ext>
            </p:extLst>
          </p:nvPr>
        </p:nvGraphicFramePr>
        <p:xfrm>
          <a:off x="114300" y="181073"/>
          <a:ext cx="8915400" cy="644832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0" dirty="0">
                          <a:latin typeface="Calibri" panose="020F0502020204030204" pitchFamily="34" charset="0"/>
                          <a:cs typeface="Calibri" panose="020F0502020204030204" pitchFamily="34" charset="0"/>
                        </a:rPr>
                        <a:t>Family enters ark</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7:7-9</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r>
                        <a:rPr lang="en-US" sz="2600" dirty="0">
                          <a:latin typeface="Calibri" panose="020F0502020204030204" pitchFamily="34" charset="0"/>
                          <a:cs typeface="Calibri" panose="020F0502020204030204" pitchFamily="34" charset="0"/>
                        </a:rPr>
                        <a:t> month 10</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0 days</a:t>
                      </a:r>
                    </a:p>
                  </a:txBody>
                  <a:tcPr marL="68580" marR="68580" marT="34290" marB="34290" anchor="ctr"/>
                </a:tc>
                <a:extLst>
                  <a:ext uri="{0D108BD9-81ED-4DB2-BD59-A6C34878D82A}">
                    <a16:rowId xmlns:a16="http://schemas.microsoft.com/office/drawing/2014/main" val="777567912"/>
                  </a:ext>
                </a:extLst>
              </a:tr>
              <a:tr h="879835">
                <a:tc>
                  <a:txBody>
                    <a:bodyPr/>
                    <a:lstStyle/>
                    <a:p>
                      <a:r>
                        <a:rPr lang="en-US" sz="2600" b="1" u="none" dirty="0">
                          <a:latin typeface="Calibri" panose="020F0502020204030204" pitchFamily="34" charset="0"/>
                          <a:cs typeface="Calibri" panose="020F0502020204030204" pitchFamily="34" charset="0"/>
                        </a:rPr>
                        <a:t>Rain begins</a:t>
                      </a:r>
                    </a:p>
                  </a:txBody>
                  <a:tcPr marL="68580" marR="68580" marT="34290" marB="34290" anchor="ctr">
                    <a:solidFill>
                      <a:srgbClr val="FFFFCC"/>
                    </a:solidFill>
                  </a:tcPr>
                </a:tc>
                <a:tc>
                  <a:txBody>
                    <a:bodyPr/>
                    <a:lstStyle/>
                    <a:p>
                      <a:pPr algn="ctr"/>
                      <a:r>
                        <a:rPr lang="en-US" sz="2600" b="1" u="none" dirty="0">
                          <a:latin typeface="Calibri" panose="020F0502020204030204" pitchFamily="34" charset="0"/>
                          <a:cs typeface="Calibri" panose="020F0502020204030204" pitchFamily="34" charset="0"/>
                        </a:rPr>
                        <a:t>7:11</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u="none" dirty="0">
                          <a:latin typeface="Calibri" panose="020F0502020204030204" pitchFamily="34" charset="0"/>
                          <a:cs typeface="Calibri" panose="020F0502020204030204" pitchFamily="34" charset="0"/>
                        </a:rPr>
                        <a:t>2</a:t>
                      </a:r>
                      <a:r>
                        <a:rPr lang="en-US" sz="2600" b="1" u="none" baseline="30000" dirty="0">
                          <a:latin typeface="Calibri" panose="020F0502020204030204" pitchFamily="34" charset="0"/>
                          <a:cs typeface="Calibri" panose="020F0502020204030204" pitchFamily="34" charset="0"/>
                        </a:rPr>
                        <a:t>nd</a:t>
                      </a:r>
                      <a:r>
                        <a:rPr lang="en-US" sz="2600" b="1" u="none" dirty="0">
                          <a:latin typeface="Calibri" panose="020F0502020204030204" pitchFamily="34" charset="0"/>
                          <a:cs typeface="Calibri" panose="020F0502020204030204" pitchFamily="34" charset="0"/>
                        </a:rPr>
                        <a:t> month 17</a:t>
                      </a:r>
                      <a:r>
                        <a:rPr lang="en-US" sz="2600" b="1" u="none" baseline="30000" dirty="0">
                          <a:latin typeface="Calibri" panose="020F0502020204030204" pitchFamily="34" charset="0"/>
                          <a:cs typeface="Calibri" panose="020F0502020204030204" pitchFamily="34" charset="0"/>
                        </a:rPr>
                        <a:t>th</a:t>
                      </a:r>
                      <a:r>
                        <a:rPr lang="en-US" sz="2600" b="1" u="none" dirty="0">
                          <a:latin typeface="Calibri" panose="020F0502020204030204" pitchFamily="34" charset="0"/>
                          <a:cs typeface="Calibri" panose="020F0502020204030204" pitchFamily="34" charset="0"/>
                        </a:rPr>
                        <a:t> day</a:t>
                      </a:r>
                    </a:p>
                  </a:txBody>
                  <a:tcPr marL="68580" marR="68580" marT="34290" marB="34290" anchor="ctr">
                    <a:solidFill>
                      <a:srgbClr val="FFFFCC"/>
                    </a:solidFill>
                  </a:tcPr>
                </a:tc>
                <a:tc>
                  <a:txBody>
                    <a:bodyPr/>
                    <a:lstStyle/>
                    <a:p>
                      <a:pPr algn="ctr"/>
                      <a:r>
                        <a:rPr lang="en-US" sz="2600" b="1" u="none" dirty="0">
                          <a:latin typeface="Calibri" panose="020F0502020204030204" pitchFamily="34" charset="0"/>
                          <a:cs typeface="Calibri" panose="020F0502020204030204" pitchFamily="34" charset="0"/>
                        </a:rPr>
                        <a:t>7 days</a:t>
                      </a:r>
                    </a:p>
                  </a:txBody>
                  <a:tcPr marL="68580" marR="68580" marT="34290" marB="34290" anchor="ctr">
                    <a:solidFill>
                      <a:srgbClr val="FFFFCC"/>
                    </a:solidFill>
                  </a:tcPr>
                </a:tc>
                <a:extLst>
                  <a:ext uri="{0D108BD9-81ED-4DB2-BD59-A6C34878D82A}">
                    <a16:rowId xmlns:a16="http://schemas.microsoft.com/office/drawing/2014/main" val="2088523037"/>
                  </a:ext>
                </a:extLst>
              </a:tr>
              <a:tr h="879835">
                <a:tc>
                  <a:txBody>
                    <a:bodyPr/>
                    <a:lstStyle/>
                    <a:p>
                      <a:r>
                        <a:rPr lang="en-US" sz="2600" b="0" dirty="0">
                          <a:latin typeface="Calibri" panose="020F0502020204030204" pitchFamily="34" charset="0"/>
                          <a:cs typeface="Calibri" panose="020F0502020204030204" pitchFamily="34" charset="0"/>
                        </a:rPr>
                        <a:t>Rain stops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7:12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3rd month 27</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47 days</a:t>
                      </a:r>
                    </a:p>
                  </a:txBody>
                  <a:tcPr marL="68580" marR="68580" marT="34290" marB="34290" anchor="ctr"/>
                </a:tc>
                <a:extLst>
                  <a:ext uri="{0D108BD9-81ED-4DB2-BD59-A6C34878D82A}">
                    <a16:rowId xmlns:a16="http://schemas.microsoft.com/office/drawing/2014/main" val="3167288718"/>
                  </a:ext>
                </a:extLst>
              </a:tr>
              <a:tr h="879835">
                <a:tc>
                  <a:txBody>
                    <a:bodyPr/>
                    <a:lstStyle/>
                    <a:p>
                      <a:r>
                        <a:rPr lang="en-US" sz="2600" b="1" u="none" dirty="0">
                          <a:latin typeface="Calibri" panose="020F0502020204030204" pitchFamily="34" charset="0"/>
                          <a:cs typeface="Calibri" panose="020F0502020204030204" pitchFamily="34" charset="0"/>
                        </a:rPr>
                        <a:t>Ark settles on </a:t>
                      </a:r>
                      <a:r>
                        <a:rPr lang="en-US" sz="2600" b="1" u="none" dirty="0" err="1">
                          <a:latin typeface="Calibri" panose="020F0502020204030204" pitchFamily="34" charset="0"/>
                          <a:cs typeface="Calibri" panose="020F0502020204030204" pitchFamily="34" charset="0"/>
                        </a:rPr>
                        <a:t>Arat</a:t>
                      </a:r>
                      <a:endParaRPr lang="en-US" sz="2600" b="1" u="none" dirty="0">
                        <a:latin typeface="Calibri" panose="020F0502020204030204" pitchFamily="34" charset="0"/>
                        <a:cs typeface="Calibri" panose="020F0502020204030204" pitchFamily="34" charset="0"/>
                      </a:endParaRPr>
                    </a:p>
                  </a:txBody>
                  <a:tcPr marL="68580" marR="68580" marT="34290" marB="34290" anchor="ctr">
                    <a:solidFill>
                      <a:srgbClr val="FFFFCC"/>
                    </a:solidFill>
                  </a:tcPr>
                </a:tc>
                <a:tc>
                  <a:txBody>
                    <a:bodyPr/>
                    <a:lstStyle/>
                    <a:p>
                      <a:pPr algn="ctr"/>
                      <a:r>
                        <a:rPr lang="en-US" sz="2600" b="1" u="none" dirty="0">
                          <a:latin typeface="Calibri" panose="020F0502020204030204" pitchFamily="34" charset="0"/>
                          <a:cs typeface="Calibri" panose="020F0502020204030204" pitchFamily="34" charset="0"/>
                        </a:rPr>
                        <a:t>7:24</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u="none" kern="1200" dirty="0">
                          <a:solidFill>
                            <a:schemeClr val="dk1"/>
                          </a:solidFill>
                          <a:latin typeface="Calibri" panose="020F0502020204030204" pitchFamily="34" charset="0"/>
                          <a:ea typeface="+mn-ea"/>
                          <a:cs typeface="Calibri" panose="020F0502020204030204" pitchFamily="34" charset="0"/>
                        </a:rPr>
                        <a:t>7th month 17th day</a:t>
                      </a:r>
                    </a:p>
                  </a:txBody>
                  <a:tcPr marL="68580" marR="68580" marT="34290" marB="34290" anchor="ctr">
                    <a:solidFill>
                      <a:srgbClr val="FFFFCC"/>
                    </a:solidFill>
                  </a:tcPr>
                </a:tc>
                <a:tc>
                  <a:txBody>
                    <a:bodyPr/>
                    <a:lstStyle/>
                    <a:p>
                      <a:pPr algn="ctr"/>
                      <a:r>
                        <a:rPr lang="en-US" sz="2600" b="1" u="none" dirty="0">
                          <a:latin typeface="Calibri" panose="020F0502020204030204" pitchFamily="34" charset="0"/>
                          <a:cs typeface="Calibri" panose="020F0502020204030204" pitchFamily="34" charset="0"/>
                        </a:rPr>
                        <a:t>157 days</a:t>
                      </a:r>
                    </a:p>
                  </a:txBody>
                  <a:tcPr marL="68580" marR="68580" marT="34290" marB="34290" anchor="ctr">
                    <a:solidFill>
                      <a:srgbClr val="FFFFCC"/>
                    </a:solidFill>
                  </a:tcPr>
                </a:tc>
                <a:extLst>
                  <a:ext uri="{0D108BD9-81ED-4DB2-BD59-A6C34878D82A}">
                    <a16:rowId xmlns:a16="http://schemas.microsoft.com/office/drawing/2014/main" val="1287159523"/>
                  </a:ext>
                </a:extLst>
              </a:tr>
              <a:tr h="1209773">
                <a:tc>
                  <a:txBody>
                    <a:bodyPr/>
                    <a:lstStyle/>
                    <a:p>
                      <a:r>
                        <a:rPr lang="en-US" sz="2600" b="0" dirty="0">
                          <a:latin typeface="Calibri" panose="020F0502020204030204" pitchFamily="34" charset="0"/>
                          <a:cs typeface="Calibri" panose="020F0502020204030204" pitchFamily="34" charset="0"/>
                        </a:rPr>
                        <a:t>Water begins to settle</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8:4</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8th month 27th day</a:t>
                      </a:r>
                    </a:p>
                    <a:p>
                      <a:pPr algn="ctr"/>
                      <a:endParaRPr lang="en-US" sz="26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197 days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576683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endParaRPr lang="en-US" altLang="en-US" dirty="0">
              <a:effectLst>
                <a:outerShdw blurRad="38100" dist="38100" dir="2700000" algn="tl">
                  <a:srgbClr val="000000">
                    <a:alpha val="43137"/>
                  </a:srgbClr>
                </a:outerShdw>
              </a:effectLst>
            </a:endParaRPr>
          </a:p>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Genesis 8:4, the ark came to a stop: And the ark rested. This is the second time ‘rest’ is mentioned after Genesis 2:2–3.”</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9AF8459-D6ED-4CD4-A65A-C39861750BE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28840121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564" y="364374"/>
            <a:ext cx="8028873" cy="2743200"/>
          </a:xfrm>
          <a:prstGeom prst="rect">
            <a:avLst/>
          </a:prstGeom>
          <a:ln w="38100">
            <a:solidFill>
              <a:srgbClr val="00CCFF"/>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03" y="3505200"/>
            <a:ext cx="8032595" cy="2743200"/>
          </a:xfrm>
          <a:prstGeom prst="rect">
            <a:avLst/>
          </a:prstGeom>
          <a:ln w="38100">
            <a:solidFill>
              <a:srgbClr val="FFFF00"/>
            </a:solidFill>
          </a:ln>
        </p:spPr>
      </p:pic>
      <p:sp>
        <p:nvSpPr>
          <p:cNvPr id="5" name="TextBox 2"/>
          <p:cNvSpPr txBox="1">
            <a:spLocks noChangeArrowheads="1"/>
          </p:cNvSpPr>
          <p:nvPr/>
        </p:nvSpPr>
        <p:spPr bwMode="auto">
          <a:xfrm>
            <a:off x="3276600" y="63246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dirty="0">
                <a:solidFill>
                  <a:srgbClr val="FFFFFF"/>
                </a:solidFill>
                <a:latin typeface="Calibri" panose="020F0502020204030204" pitchFamily="34" charset="0"/>
              </a:rPr>
              <a:t>Chart courtesy of Thomas Stegall </a:t>
            </a:r>
          </a:p>
        </p:txBody>
      </p:sp>
    </p:spTree>
    <p:extLst>
      <p:ext uri="{BB962C8B-B14F-4D97-AF65-F5344CB8AC3E}">
        <p14:creationId xmlns:p14="http://schemas.microsoft.com/office/powerpoint/2010/main" val="14292474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date was: in the seventh month, on the seventeenth day of the month, and the place was: upon the mountains of Ararat. The ark rested on an unspecified mountain in the mountain range of Ararat, where the highest peak is 17,000 feet high; but there is no need to assume that it rested on the highest peak. The mountain range stretches between Southern Russia, Turkey, and Armenia, and it is not possible to know exactly from the text here where in the mountain range of Ararat the ark actually rested.”</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5A3C5AAA-FBCF-4A85-8D8A-45F189968F6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35796964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783299219"/>
              </p:ext>
            </p:extLst>
          </p:nvPr>
        </p:nvGraphicFramePr>
        <p:xfrm>
          <a:off x="114300" y="181073"/>
          <a:ext cx="8915400" cy="644832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1" dirty="0">
                          <a:latin typeface="Calibri" panose="020F0502020204030204" pitchFamily="34" charset="0"/>
                          <a:cs typeface="Calibri" panose="020F0502020204030204" pitchFamily="34" charset="0"/>
                        </a:rPr>
                        <a:t>Mountain tops exposed</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8:5</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10</a:t>
                      </a:r>
                      <a:r>
                        <a:rPr lang="en-US" sz="2600" b="1" baseline="30000" dirty="0">
                          <a:latin typeface="Calibri" panose="020F0502020204030204" pitchFamily="34" charset="0"/>
                          <a:cs typeface="Calibri" panose="020F0502020204030204" pitchFamily="34" charset="0"/>
                        </a:rPr>
                        <a:t>th </a:t>
                      </a:r>
                      <a:r>
                        <a:rPr lang="en-US" sz="2600" b="1" dirty="0">
                          <a:latin typeface="Calibri" panose="020F0502020204030204" pitchFamily="34" charset="0"/>
                          <a:cs typeface="Calibri" panose="020F0502020204030204" pitchFamily="34" charset="0"/>
                        </a:rPr>
                        <a:t>month 1</a:t>
                      </a:r>
                      <a:r>
                        <a:rPr lang="en-US" sz="2600" b="1" baseline="30000" dirty="0">
                          <a:latin typeface="Calibri" panose="020F0502020204030204" pitchFamily="34" charset="0"/>
                          <a:cs typeface="Calibri" panose="020F0502020204030204" pitchFamily="34" charset="0"/>
                        </a:rPr>
                        <a:t>st</a:t>
                      </a:r>
                      <a:r>
                        <a:rPr lang="en-US" sz="2600" b="1" dirty="0">
                          <a:latin typeface="Calibri" panose="020F0502020204030204" pitchFamily="34" charset="0"/>
                          <a:cs typeface="Calibri" panose="020F0502020204030204" pitchFamily="34" charset="0"/>
                        </a:rPr>
                        <a:t> day</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231 days</a:t>
                      </a:r>
                    </a:p>
                  </a:txBody>
                  <a:tcPr marL="68580" marR="68580" marT="34290" marB="34290" anchor="ctr">
                    <a:solidFill>
                      <a:srgbClr val="FFFFCC"/>
                    </a:solidFill>
                  </a:tcPr>
                </a:tc>
                <a:extLst>
                  <a:ext uri="{0D108BD9-81ED-4DB2-BD59-A6C34878D82A}">
                    <a16:rowId xmlns:a16="http://schemas.microsoft.com/office/drawing/2014/main" val="777567912"/>
                  </a:ext>
                </a:extLst>
              </a:tr>
              <a:tr h="879835">
                <a:tc>
                  <a:txBody>
                    <a:bodyPr/>
                    <a:lstStyle/>
                    <a:p>
                      <a:r>
                        <a:rPr lang="en-US" sz="2600" b="0" dirty="0">
                          <a:latin typeface="Calibri" panose="020F0502020204030204" pitchFamily="34" charset="0"/>
                          <a:cs typeface="Calibri" panose="020F0502020204030204" pitchFamily="34" charset="0"/>
                        </a:rPr>
                        <a:t>Raven-no return</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8:6-7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271 days</a:t>
                      </a:r>
                    </a:p>
                  </a:txBody>
                  <a:tcPr marL="68580" marR="68580" marT="34290" marB="34290" anchor="ctr"/>
                </a:tc>
                <a:extLst>
                  <a:ext uri="{0D108BD9-81ED-4DB2-BD59-A6C34878D82A}">
                    <a16:rowId xmlns:a16="http://schemas.microsoft.com/office/drawing/2014/main" val="2088523037"/>
                  </a:ext>
                </a:extLst>
              </a:tr>
              <a:tr h="879835">
                <a:tc>
                  <a:txBody>
                    <a:bodyPr/>
                    <a:lstStyle/>
                    <a:p>
                      <a:r>
                        <a:rPr lang="en-US" sz="2600" b="0" dirty="0">
                          <a:latin typeface="Calibri" panose="020F0502020204030204" pitchFamily="34" charset="0"/>
                          <a:cs typeface="Calibri" panose="020F0502020204030204" pitchFamily="34" charset="0"/>
                        </a:rPr>
                        <a:t>1</a:t>
                      </a:r>
                      <a:r>
                        <a:rPr lang="en-US" sz="2600" b="0" baseline="30000" dirty="0">
                          <a:latin typeface="Calibri" panose="020F0502020204030204" pitchFamily="34" charset="0"/>
                          <a:cs typeface="Calibri" panose="020F0502020204030204" pitchFamily="34" charset="0"/>
                        </a:rPr>
                        <a:t>st</a:t>
                      </a:r>
                      <a:r>
                        <a:rPr lang="en-US" sz="2600" b="0" dirty="0">
                          <a:latin typeface="Calibri" panose="020F0502020204030204" pitchFamily="34" charset="0"/>
                          <a:cs typeface="Calibri" panose="020F0502020204030204" pitchFamily="34" charset="0"/>
                        </a:rPr>
                        <a:t> dove-returns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8:8-9</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18</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278 days</a:t>
                      </a:r>
                    </a:p>
                  </a:txBody>
                  <a:tcPr marL="68580" marR="68580" marT="34290" marB="34290" anchor="ctr"/>
                </a:tc>
                <a:extLst>
                  <a:ext uri="{0D108BD9-81ED-4DB2-BD59-A6C34878D82A}">
                    <a16:rowId xmlns:a16="http://schemas.microsoft.com/office/drawing/2014/main" val="3167288718"/>
                  </a:ext>
                </a:extLst>
              </a:tr>
              <a:tr h="879835">
                <a:tc>
                  <a:txBody>
                    <a:bodyPr/>
                    <a:lstStyle/>
                    <a:p>
                      <a:r>
                        <a:rPr lang="en-US" sz="2600" b="0" dirty="0">
                          <a:latin typeface="Calibri" panose="020F0502020204030204" pitchFamily="34" charset="0"/>
                          <a:cs typeface="Calibri" panose="020F0502020204030204" pitchFamily="34" charset="0"/>
                        </a:rPr>
                        <a:t>2</a:t>
                      </a:r>
                      <a:r>
                        <a:rPr lang="en-US" sz="2600" b="0" baseline="30000" dirty="0">
                          <a:latin typeface="Calibri" panose="020F0502020204030204" pitchFamily="34" charset="0"/>
                          <a:cs typeface="Calibri" panose="020F0502020204030204" pitchFamily="34" charset="0"/>
                        </a:rPr>
                        <a:t>nd</a:t>
                      </a:r>
                      <a:r>
                        <a:rPr lang="en-US" sz="2600" b="0" dirty="0">
                          <a:latin typeface="Calibri" panose="020F0502020204030204" pitchFamily="34" charset="0"/>
                          <a:cs typeface="Calibri" panose="020F0502020204030204" pitchFamily="34" charset="0"/>
                        </a:rPr>
                        <a:t> dove-returns with Olive leaf</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8:10</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11</a:t>
                      </a:r>
                      <a:r>
                        <a:rPr lang="en-US" sz="2600" kern="1200" baseline="30000" dirty="0">
                          <a:solidFill>
                            <a:schemeClr val="dk1"/>
                          </a:solidFill>
                          <a:latin typeface="Calibri" panose="020F0502020204030204" pitchFamily="34" charset="0"/>
                          <a:ea typeface="+mn-ea"/>
                          <a:cs typeface="Calibri" panose="020F0502020204030204" pitchFamily="34" charset="0"/>
                        </a:rPr>
                        <a:t>th</a:t>
                      </a:r>
                      <a:r>
                        <a:rPr lang="en-US" sz="2600" kern="1200" dirty="0">
                          <a:solidFill>
                            <a:schemeClr val="dk1"/>
                          </a:solidFill>
                          <a:latin typeface="Calibri" panose="020F0502020204030204" pitchFamily="34" charset="0"/>
                          <a:ea typeface="+mn-ea"/>
                          <a:cs typeface="Calibri" panose="020F0502020204030204" pitchFamily="34" charset="0"/>
                        </a:rPr>
                        <a:t>  month 25</a:t>
                      </a:r>
                      <a:r>
                        <a:rPr lang="en-US" sz="2600" kern="1200" baseline="30000" dirty="0">
                          <a:solidFill>
                            <a:schemeClr val="dk1"/>
                          </a:solidFill>
                          <a:latin typeface="Calibri" panose="020F0502020204030204" pitchFamily="34" charset="0"/>
                          <a:ea typeface="+mn-ea"/>
                          <a:cs typeface="Calibri" panose="020F0502020204030204" pitchFamily="34" charset="0"/>
                        </a:rPr>
                        <a:t>th</a:t>
                      </a:r>
                      <a:r>
                        <a:rPr lang="en-US" sz="2600" kern="1200" dirty="0">
                          <a:solidFill>
                            <a:schemeClr val="dk1"/>
                          </a:solidFill>
                          <a:latin typeface="Calibri" panose="020F0502020204030204" pitchFamily="34" charset="0"/>
                          <a:ea typeface="+mn-ea"/>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285 days</a:t>
                      </a:r>
                    </a:p>
                  </a:txBody>
                  <a:tcPr marL="68580" marR="68580" marT="34290" marB="34290" anchor="ctr"/>
                </a:tc>
                <a:extLst>
                  <a:ext uri="{0D108BD9-81ED-4DB2-BD59-A6C34878D82A}">
                    <a16:rowId xmlns:a16="http://schemas.microsoft.com/office/drawing/2014/main" val="1287159523"/>
                  </a:ext>
                </a:extLst>
              </a:tr>
              <a:tr h="1209773">
                <a:tc>
                  <a:txBody>
                    <a:bodyPr/>
                    <a:lstStyle/>
                    <a:p>
                      <a:r>
                        <a:rPr lang="en-US" sz="2600" b="0" dirty="0">
                          <a:latin typeface="Calibri" panose="020F0502020204030204" pitchFamily="34" charset="0"/>
                          <a:cs typeface="Calibri" panose="020F0502020204030204" pitchFamily="34" charset="0"/>
                        </a:rPr>
                        <a:t>3</a:t>
                      </a:r>
                      <a:r>
                        <a:rPr lang="en-US" sz="2600" b="0" baseline="30000" dirty="0">
                          <a:latin typeface="Calibri" panose="020F0502020204030204" pitchFamily="34" charset="0"/>
                          <a:cs typeface="Calibri" panose="020F0502020204030204" pitchFamily="34" charset="0"/>
                        </a:rPr>
                        <a:t>rd</a:t>
                      </a:r>
                      <a:r>
                        <a:rPr lang="en-US" sz="2600" b="0" dirty="0">
                          <a:latin typeface="Calibri" panose="020F0502020204030204" pitchFamily="34" charset="0"/>
                          <a:cs typeface="Calibri" panose="020F0502020204030204" pitchFamily="34" charset="0"/>
                        </a:rPr>
                        <a:t> dove-no return</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12</a:t>
                      </a:r>
                      <a:r>
                        <a:rPr lang="en-US" sz="2600" kern="1200" baseline="30000" dirty="0">
                          <a:solidFill>
                            <a:schemeClr val="dk1"/>
                          </a:solidFill>
                          <a:latin typeface="Calibri" panose="020F0502020204030204" pitchFamily="34" charset="0"/>
                          <a:ea typeface="+mn-ea"/>
                          <a:cs typeface="Calibri" panose="020F0502020204030204" pitchFamily="34" charset="0"/>
                        </a:rPr>
                        <a:t>th </a:t>
                      </a:r>
                      <a:r>
                        <a:rPr lang="en-US" sz="2600" kern="1200" dirty="0">
                          <a:solidFill>
                            <a:schemeClr val="dk1"/>
                          </a:solidFill>
                          <a:latin typeface="Calibri" panose="020F0502020204030204" pitchFamily="34" charset="0"/>
                          <a:ea typeface="+mn-ea"/>
                          <a:cs typeface="Calibri" panose="020F0502020204030204" pitchFamily="34" charset="0"/>
                        </a:rPr>
                        <a:t>month 2</a:t>
                      </a:r>
                      <a:r>
                        <a:rPr lang="en-US" sz="2600" kern="1200" baseline="30000" dirty="0">
                          <a:solidFill>
                            <a:schemeClr val="dk1"/>
                          </a:solidFill>
                          <a:latin typeface="Calibri" panose="020F0502020204030204" pitchFamily="34" charset="0"/>
                          <a:ea typeface="+mn-ea"/>
                          <a:cs typeface="Calibri" panose="020F0502020204030204" pitchFamily="34" charset="0"/>
                        </a:rPr>
                        <a:t>nd</a:t>
                      </a:r>
                      <a:r>
                        <a:rPr lang="en-US" sz="2600" kern="1200" dirty="0">
                          <a:solidFill>
                            <a:schemeClr val="dk1"/>
                          </a:solidFill>
                          <a:latin typeface="Calibri" panose="020F0502020204030204" pitchFamily="34" charset="0"/>
                          <a:ea typeface="+mn-ea"/>
                          <a:cs typeface="Calibri" panose="020F0502020204030204" pitchFamily="34" charset="0"/>
                        </a:rPr>
                        <a:t> day</a:t>
                      </a:r>
                    </a:p>
                    <a:p>
                      <a:pPr algn="ctr"/>
                      <a:endParaRPr lang="en-US" sz="26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292 days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3068150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72133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600200" y="228600"/>
            <a:ext cx="5943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Tests for Dry Land: Four Stages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8:7-12)</a:t>
            </a:r>
          </a:p>
        </p:txBody>
      </p:sp>
      <p:sp>
        <p:nvSpPr>
          <p:cNvPr id="124931" name="Rectangle 3"/>
          <p:cNvSpPr>
            <a:spLocks noGrp="1" noChangeArrowheads="1"/>
          </p:cNvSpPr>
          <p:nvPr>
            <p:ph type="body" idx="1"/>
          </p:nvPr>
        </p:nvSpPr>
        <p:spPr>
          <a:xfrm>
            <a:off x="457200" y="1905000"/>
            <a:ext cx="8606118"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Raven – no return (8:7)</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First dove - returns (8:8-9)</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Second dove – returns with Olive leaf (8:10-11)</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Third dove – no return (8:12)</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26799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905000"/>
            <a:ext cx="8606118"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Raven – no return (8:7)</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First dove - returns (8:8-9)</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Second dove – returns with Olive leaf (8:10-11)</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Third dove – no return (8:12)</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E6B00438-C6A5-46EB-A736-6E3277FDB7C4}"/>
              </a:ext>
            </a:extLst>
          </p:cNvPr>
          <p:cNvSpPr>
            <a:spLocks noGrp="1" noChangeArrowheads="1"/>
          </p:cNvSpPr>
          <p:nvPr>
            <p:ph type="title"/>
          </p:nvPr>
        </p:nvSpPr>
        <p:spPr>
          <a:xfrm>
            <a:off x="1600200" y="228600"/>
            <a:ext cx="5943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Tests for Dry Land: Four Stages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8:7-12)</a:t>
            </a:r>
          </a:p>
        </p:txBody>
      </p:sp>
    </p:spTree>
    <p:extLst>
      <p:ext uri="{BB962C8B-B14F-4D97-AF65-F5344CB8AC3E}">
        <p14:creationId xmlns:p14="http://schemas.microsoft.com/office/powerpoint/2010/main" val="1232994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905000"/>
            <a:ext cx="8606118"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Raven – no return (8:7)</a:t>
            </a:r>
          </a:p>
          <a:p>
            <a:pPr marL="519113" lvl="1" indent="-514350"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First dove - returns (8:8-9)</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Second dove – returns with Olive leaf (8:10-11)</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Third dove – no return (8:12)</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B0CCB0D8-1834-41EE-BD10-ACA320FC3268}"/>
              </a:ext>
            </a:extLst>
          </p:cNvPr>
          <p:cNvSpPr>
            <a:spLocks noGrp="1" noChangeArrowheads="1"/>
          </p:cNvSpPr>
          <p:nvPr>
            <p:ph type="title"/>
          </p:nvPr>
        </p:nvSpPr>
        <p:spPr>
          <a:xfrm>
            <a:off x="1600200" y="228600"/>
            <a:ext cx="5943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Tests for Dry Land: Four Stages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8:7-12)</a:t>
            </a:r>
          </a:p>
        </p:txBody>
      </p:sp>
    </p:spTree>
    <p:extLst>
      <p:ext uri="{BB962C8B-B14F-4D97-AF65-F5344CB8AC3E}">
        <p14:creationId xmlns:p14="http://schemas.microsoft.com/office/powerpoint/2010/main" val="1220572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Until now, Noah received direct revelation from God, but now he must use natural means to find out the condition of the earth, since God is not speaking to him at this moment. This shows the balance between learning things by divine revelation and learning things by natural means. Both are seen as being valid options everywhere in the Scriptures. Therefore, he first used the raven, and now he uses the dove to find out the actual conditions on the earth.”</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177-78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F0BCAE0-8BDF-4F1F-91FD-EAE9B815DED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6136288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905000"/>
            <a:ext cx="8686800"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Raven – no return (8:7)</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First dove - returns (8:8-9)</a:t>
            </a:r>
          </a:p>
          <a:p>
            <a:pPr marL="519113" lvl="1" indent="-514350"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Second dove – returns with Olive leaf (8:10-11)</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Third dove – no return (8:12)</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3F480C0A-4FB7-4E35-B007-EE504394CAE6}"/>
              </a:ext>
            </a:extLst>
          </p:cNvPr>
          <p:cNvSpPr>
            <a:spLocks noGrp="1" noChangeArrowheads="1"/>
          </p:cNvSpPr>
          <p:nvPr>
            <p:ph type="title"/>
          </p:nvPr>
        </p:nvSpPr>
        <p:spPr>
          <a:xfrm>
            <a:off x="1600200" y="228600"/>
            <a:ext cx="5943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Tests for Dry Land: Four Stages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8:7-12)</a:t>
            </a:r>
          </a:p>
        </p:txBody>
      </p:sp>
    </p:spTree>
    <p:extLst>
      <p:ext uri="{BB962C8B-B14F-4D97-AF65-F5344CB8AC3E}">
        <p14:creationId xmlns:p14="http://schemas.microsoft.com/office/powerpoint/2010/main" val="139705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796864286"/>
              </p:ext>
            </p:extLst>
          </p:nvPr>
        </p:nvGraphicFramePr>
        <p:xfrm>
          <a:off x="114300" y="181073"/>
          <a:ext cx="8915400" cy="644832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0" dirty="0">
                          <a:latin typeface="Calibri" panose="020F0502020204030204" pitchFamily="34" charset="0"/>
                          <a:cs typeface="Calibri" panose="020F0502020204030204" pitchFamily="34" charset="0"/>
                        </a:rPr>
                        <a:t>Mountain tops exposed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month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231 days</a:t>
                      </a:r>
                    </a:p>
                  </a:txBody>
                  <a:tcPr marL="68580" marR="68580" marT="34290" marB="34290" anchor="ctr"/>
                </a:tc>
                <a:extLst>
                  <a:ext uri="{0D108BD9-81ED-4DB2-BD59-A6C34878D82A}">
                    <a16:rowId xmlns:a16="http://schemas.microsoft.com/office/drawing/2014/main" val="777567912"/>
                  </a:ext>
                </a:extLst>
              </a:tr>
              <a:tr h="879835">
                <a:tc>
                  <a:txBody>
                    <a:bodyPr/>
                    <a:lstStyle/>
                    <a:p>
                      <a:r>
                        <a:rPr lang="en-US" sz="2600" b="0" dirty="0">
                          <a:latin typeface="Calibri" panose="020F0502020204030204" pitchFamily="34" charset="0"/>
                          <a:cs typeface="Calibri" panose="020F0502020204030204" pitchFamily="34" charset="0"/>
                        </a:rPr>
                        <a:t>Raven-no return</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8:6-7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271 days</a:t>
                      </a:r>
                    </a:p>
                  </a:txBody>
                  <a:tcPr marL="68580" marR="68580" marT="34290" marB="34290" anchor="ctr"/>
                </a:tc>
                <a:extLst>
                  <a:ext uri="{0D108BD9-81ED-4DB2-BD59-A6C34878D82A}">
                    <a16:rowId xmlns:a16="http://schemas.microsoft.com/office/drawing/2014/main" val="2088523037"/>
                  </a:ext>
                </a:extLst>
              </a:tr>
              <a:tr h="879835">
                <a:tc>
                  <a:txBody>
                    <a:bodyPr/>
                    <a:lstStyle/>
                    <a:p>
                      <a:r>
                        <a:rPr lang="en-US" sz="2600" b="0" dirty="0">
                          <a:latin typeface="Calibri" panose="020F0502020204030204" pitchFamily="34" charset="0"/>
                          <a:cs typeface="Calibri" panose="020F0502020204030204" pitchFamily="34" charset="0"/>
                        </a:rPr>
                        <a:t>1</a:t>
                      </a:r>
                      <a:r>
                        <a:rPr lang="en-US" sz="2600" b="0" baseline="30000" dirty="0">
                          <a:latin typeface="Calibri" panose="020F0502020204030204" pitchFamily="34" charset="0"/>
                          <a:cs typeface="Calibri" panose="020F0502020204030204" pitchFamily="34" charset="0"/>
                        </a:rPr>
                        <a:t>st</a:t>
                      </a:r>
                      <a:r>
                        <a:rPr lang="en-US" sz="2600" b="0" dirty="0">
                          <a:latin typeface="Calibri" panose="020F0502020204030204" pitchFamily="34" charset="0"/>
                          <a:cs typeface="Calibri" panose="020F0502020204030204" pitchFamily="34" charset="0"/>
                        </a:rPr>
                        <a:t> dove-returns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8:8-9</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18</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278 days</a:t>
                      </a:r>
                    </a:p>
                  </a:txBody>
                  <a:tcPr marL="68580" marR="68580" marT="34290" marB="34290" anchor="ctr"/>
                </a:tc>
                <a:extLst>
                  <a:ext uri="{0D108BD9-81ED-4DB2-BD59-A6C34878D82A}">
                    <a16:rowId xmlns:a16="http://schemas.microsoft.com/office/drawing/2014/main" val="3167288718"/>
                  </a:ext>
                </a:extLst>
              </a:tr>
              <a:tr h="879835">
                <a:tc>
                  <a:txBody>
                    <a:bodyPr/>
                    <a:lstStyle/>
                    <a:p>
                      <a:r>
                        <a:rPr lang="en-US" sz="2600" b="1" dirty="0">
                          <a:latin typeface="Calibri" panose="020F0502020204030204" pitchFamily="34" charset="0"/>
                          <a:cs typeface="Calibri" panose="020F0502020204030204" pitchFamily="34" charset="0"/>
                        </a:rPr>
                        <a:t>2</a:t>
                      </a:r>
                      <a:r>
                        <a:rPr lang="en-US" sz="2600" b="1" baseline="30000" dirty="0">
                          <a:latin typeface="Calibri" panose="020F0502020204030204" pitchFamily="34" charset="0"/>
                          <a:cs typeface="Calibri" panose="020F0502020204030204" pitchFamily="34" charset="0"/>
                        </a:rPr>
                        <a:t>nd</a:t>
                      </a:r>
                      <a:r>
                        <a:rPr lang="en-US" sz="2600" b="1" dirty="0">
                          <a:latin typeface="Calibri" panose="020F0502020204030204" pitchFamily="34" charset="0"/>
                          <a:cs typeface="Calibri" panose="020F0502020204030204" pitchFamily="34" charset="0"/>
                        </a:rPr>
                        <a:t> dove-returns with Olive leaf</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8:10</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kern="1200" dirty="0">
                          <a:solidFill>
                            <a:schemeClr val="dk1"/>
                          </a:solidFill>
                          <a:latin typeface="Calibri" panose="020F0502020204030204" pitchFamily="34" charset="0"/>
                          <a:ea typeface="+mn-ea"/>
                          <a:cs typeface="Calibri" panose="020F0502020204030204" pitchFamily="34" charset="0"/>
                        </a:rPr>
                        <a:t>11</a:t>
                      </a:r>
                      <a:r>
                        <a:rPr lang="en-US" sz="2600" b="1" kern="1200" baseline="30000" dirty="0">
                          <a:solidFill>
                            <a:schemeClr val="dk1"/>
                          </a:solidFill>
                          <a:latin typeface="Calibri" panose="020F0502020204030204" pitchFamily="34" charset="0"/>
                          <a:ea typeface="+mn-ea"/>
                          <a:cs typeface="Calibri" panose="020F0502020204030204" pitchFamily="34" charset="0"/>
                        </a:rPr>
                        <a:t>th</a:t>
                      </a:r>
                      <a:r>
                        <a:rPr lang="en-US" sz="2600" b="1" kern="1200" dirty="0">
                          <a:solidFill>
                            <a:schemeClr val="dk1"/>
                          </a:solidFill>
                          <a:latin typeface="Calibri" panose="020F0502020204030204" pitchFamily="34" charset="0"/>
                          <a:ea typeface="+mn-ea"/>
                          <a:cs typeface="Calibri" panose="020F0502020204030204" pitchFamily="34" charset="0"/>
                        </a:rPr>
                        <a:t>  month 25</a:t>
                      </a:r>
                      <a:r>
                        <a:rPr lang="en-US" sz="2600" b="1" kern="1200" baseline="30000" dirty="0">
                          <a:solidFill>
                            <a:schemeClr val="dk1"/>
                          </a:solidFill>
                          <a:latin typeface="Calibri" panose="020F0502020204030204" pitchFamily="34" charset="0"/>
                          <a:ea typeface="+mn-ea"/>
                          <a:cs typeface="Calibri" panose="020F0502020204030204" pitchFamily="34" charset="0"/>
                        </a:rPr>
                        <a:t>th</a:t>
                      </a:r>
                      <a:r>
                        <a:rPr lang="en-US" sz="2600" b="1" kern="1200" dirty="0">
                          <a:solidFill>
                            <a:schemeClr val="dk1"/>
                          </a:solidFill>
                          <a:latin typeface="Calibri" panose="020F0502020204030204" pitchFamily="34" charset="0"/>
                          <a:ea typeface="+mn-ea"/>
                          <a:cs typeface="Calibri" panose="020F0502020204030204" pitchFamily="34" charset="0"/>
                        </a:rPr>
                        <a:t> day</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285 days</a:t>
                      </a:r>
                    </a:p>
                  </a:txBody>
                  <a:tcPr marL="68580" marR="68580" marT="34290" marB="34290" anchor="ctr">
                    <a:solidFill>
                      <a:srgbClr val="FFFFCC"/>
                    </a:solidFill>
                  </a:tcPr>
                </a:tc>
                <a:extLst>
                  <a:ext uri="{0D108BD9-81ED-4DB2-BD59-A6C34878D82A}">
                    <a16:rowId xmlns:a16="http://schemas.microsoft.com/office/drawing/2014/main" val="1287159523"/>
                  </a:ext>
                </a:extLst>
              </a:tr>
              <a:tr h="1209773">
                <a:tc>
                  <a:txBody>
                    <a:bodyPr/>
                    <a:lstStyle/>
                    <a:p>
                      <a:r>
                        <a:rPr lang="en-US" sz="2600" b="0" dirty="0">
                          <a:latin typeface="Calibri" panose="020F0502020204030204" pitchFamily="34" charset="0"/>
                          <a:cs typeface="Calibri" panose="020F0502020204030204" pitchFamily="34" charset="0"/>
                        </a:rPr>
                        <a:t>3</a:t>
                      </a:r>
                      <a:r>
                        <a:rPr lang="en-US" sz="2600" b="0" baseline="30000" dirty="0">
                          <a:latin typeface="Calibri" panose="020F0502020204030204" pitchFamily="34" charset="0"/>
                          <a:cs typeface="Calibri" panose="020F0502020204030204" pitchFamily="34" charset="0"/>
                        </a:rPr>
                        <a:t>rd</a:t>
                      </a:r>
                      <a:r>
                        <a:rPr lang="en-US" sz="2600" b="0" dirty="0">
                          <a:latin typeface="Calibri" panose="020F0502020204030204" pitchFamily="34" charset="0"/>
                          <a:cs typeface="Calibri" panose="020F0502020204030204" pitchFamily="34" charset="0"/>
                        </a:rPr>
                        <a:t> dove-no return</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12</a:t>
                      </a:r>
                      <a:r>
                        <a:rPr lang="en-US" sz="2600" kern="1200" baseline="30000" dirty="0">
                          <a:solidFill>
                            <a:schemeClr val="dk1"/>
                          </a:solidFill>
                          <a:latin typeface="Calibri" panose="020F0502020204030204" pitchFamily="34" charset="0"/>
                          <a:ea typeface="+mn-ea"/>
                          <a:cs typeface="Calibri" panose="020F0502020204030204" pitchFamily="34" charset="0"/>
                        </a:rPr>
                        <a:t>th </a:t>
                      </a:r>
                      <a:r>
                        <a:rPr lang="en-US" sz="2600" kern="1200" dirty="0">
                          <a:solidFill>
                            <a:schemeClr val="dk1"/>
                          </a:solidFill>
                          <a:latin typeface="Calibri" panose="020F0502020204030204" pitchFamily="34" charset="0"/>
                          <a:ea typeface="+mn-ea"/>
                          <a:cs typeface="Calibri" panose="020F0502020204030204" pitchFamily="34" charset="0"/>
                        </a:rPr>
                        <a:t>month 2</a:t>
                      </a:r>
                      <a:r>
                        <a:rPr lang="en-US" sz="2600" kern="1200" baseline="30000" dirty="0">
                          <a:solidFill>
                            <a:schemeClr val="dk1"/>
                          </a:solidFill>
                          <a:latin typeface="Calibri" panose="020F0502020204030204" pitchFamily="34" charset="0"/>
                          <a:ea typeface="+mn-ea"/>
                          <a:cs typeface="Calibri" panose="020F0502020204030204" pitchFamily="34" charset="0"/>
                        </a:rPr>
                        <a:t>nd</a:t>
                      </a:r>
                      <a:r>
                        <a:rPr lang="en-US" sz="2600" kern="1200" dirty="0">
                          <a:solidFill>
                            <a:schemeClr val="dk1"/>
                          </a:solidFill>
                          <a:latin typeface="Calibri" panose="020F0502020204030204" pitchFamily="34" charset="0"/>
                          <a:ea typeface="+mn-ea"/>
                          <a:cs typeface="Calibri" panose="020F0502020204030204" pitchFamily="34" charset="0"/>
                        </a:rPr>
                        <a:t> day</a:t>
                      </a:r>
                    </a:p>
                    <a:p>
                      <a:pPr algn="ctr"/>
                      <a:endParaRPr lang="en-US" sz="26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292 days</a:t>
                      </a:r>
                    </a:p>
                  </a:txBody>
                  <a:tcPr marL="68580" marR="68580" marT="34290" marB="34290"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3783784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4212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5581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905000"/>
            <a:ext cx="8606118"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Raven – no return (8:7)</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First dove - returns (8:8-9)</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Second dove – returns with Olive leaf (8:10-11)</a:t>
            </a:r>
          </a:p>
          <a:p>
            <a:pPr marL="461963" lvl="1" indent="-457200"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Third dove – no return (8:12)</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FC805BD7-C125-4AB3-B08C-E4F0455D899E}"/>
              </a:ext>
            </a:extLst>
          </p:cNvPr>
          <p:cNvSpPr>
            <a:spLocks noGrp="1" noChangeArrowheads="1"/>
          </p:cNvSpPr>
          <p:nvPr>
            <p:ph type="title"/>
          </p:nvPr>
        </p:nvSpPr>
        <p:spPr>
          <a:xfrm>
            <a:off x="1600200" y="228600"/>
            <a:ext cx="5943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Tests for Dry Land: Four Stages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8:7-12)</a:t>
            </a:r>
          </a:p>
        </p:txBody>
      </p:sp>
    </p:spTree>
    <p:extLst>
      <p:ext uri="{BB962C8B-B14F-4D97-AF65-F5344CB8AC3E}">
        <p14:creationId xmlns:p14="http://schemas.microsoft.com/office/powerpoint/2010/main" val="1238072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546502861"/>
              </p:ext>
            </p:extLst>
          </p:nvPr>
        </p:nvGraphicFramePr>
        <p:xfrm>
          <a:off x="114300" y="181073"/>
          <a:ext cx="8915400" cy="644832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0" dirty="0">
                          <a:latin typeface="Calibri" panose="020F0502020204030204" pitchFamily="34" charset="0"/>
                          <a:cs typeface="Calibri" panose="020F0502020204030204" pitchFamily="34" charset="0"/>
                        </a:rPr>
                        <a:t>Mountain tops exposed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8:5</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10</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month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231 days</a:t>
                      </a:r>
                    </a:p>
                  </a:txBody>
                  <a:tcPr marL="68580" marR="68580" marT="34290" marB="34290" anchor="ctr"/>
                </a:tc>
                <a:extLst>
                  <a:ext uri="{0D108BD9-81ED-4DB2-BD59-A6C34878D82A}">
                    <a16:rowId xmlns:a16="http://schemas.microsoft.com/office/drawing/2014/main" val="777567912"/>
                  </a:ext>
                </a:extLst>
              </a:tr>
              <a:tr h="879835">
                <a:tc>
                  <a:txBody>
                    <a:bodyPr/>
                    <a:lstStyle/>
                    <a:p>
                      <a:r>
                        <a:rPr lang="en-US" sz="2600" b="0" dirty="0">
                          <a:latin typeface="Calibri" panose="020F0502020204030204" pitchFamily="34" charset="0"/>
                          <a:cs typeface="Calibri" panose="020F0502020204030204" pitchFamily="34" charset="0"/>
                        </a:rPr>
                        <a:t>Raven-no return</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8:6-7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271 days</a:t>
                      </a:r>
                    </a:p>
                  </a:txBody>
                  <a:tcPr marL="68580" marR="68580" marT="34290" marB="34290" anchor="ctr"/>
                </a:tc>
                <a:extLst>
                  <a:ext uri="{0D108BD9-81ED-4DB2-BD59-A6C34878D82A}">
                    <a16:rowId xmlns:a16="http://schemas.microsoft.com/office/drawing/2014/main" val="2088523037"/>
                  </a:ext>
                </a:extLst>
              </a:tr>
              <a:tr h="879835">
                <a:tc>
                  <a:txBody>
                    <a:bodyPr/>
                    <a:lstStyle/>
                    <a:p>
                      <a:r>
                        <a:rPr lang="en-US" sz="2600" b="0" dirty="0">
                          <a:latin typeface="Calibri" panose="020F0502020204030204" pitchFamily="34" charset="0"/>
                          <a:cs typeface="Calibri" panose="020F0502020204030204" pitchFamily="34" charset="0"/>
                        </a:rPr>
                        <a:t>1</a:t>
                      </a:r>
                      <a:r>
                        <a:rPr lang="en-US" sz="2600" b="0" baseline="30000" dirty="0">
                          <a:latin typeface="Calibri" panose="020F0502020204030204" pitchFamily="34" charset="0"/>
                          <a:cs typeface="Calibri" panose="020F0502020204030204" pitchFamily="34" charset="0"/>
                        </a:rPr>
                        <a:t>st</a:t>
                      </a:r>
                      <a:r>
                        <a:rPr lang="en-US" sz="2600" b="0" dirty="0">
                          <a:latin typeface="Calibri" panose="020F0502020204030204" pitchFamily="34" charset="0"/>
                          <a:cs typeface="Calibri" panose="020F0502020204030204" pitchFamily="34" charset="0"/>
                        </a:rPr>
                        <a:t> dove-returns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8:8-9</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11</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month 18</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278 days</a:t>
                      </a:r>
                    </a:p>
                  </a:txBody>
                  <a:tcPr marL="68580" marR="68580" marT="34290" marB="34290" anchor="ctr"/>
                </a:tc>
                <a:extLst>
                  <a:ext uri="{0D108BD9-81ED-4DB2-BD59-A6C34878D82A}">
                    <a16:rowId xmlns:a16="http://schemas.microsoft.com/office/drawing/2014/main" val="3167288718"/>
                  </a:ext>
                </a:extLst>
              </a:tr>
              <a:tr h="879835">
                <a:tc>
                  <a:txBody>
                    <a:bodyPr/>
                    <a:lstStyle/>
                    <a:p>
                      <a:r>
                        <a:rPr lang="en-US" sz="2600" b="0" dirty="0">
                          <a:latin typeface="Calibri" panose="020F0502020204030204" pitchFamily="34" charset="0"/>
                          <a:cs typeface="Calibri" panose="020F0502020204030204" pitchFamily="34" charset="0"/>
                        </a:rPr>
                        <a:t>2</a:t>
                      </a:r>
                      <a:r>
                        <a:rPr lang="en-US" sz="2600" b="0" baseline="30000" dirty="0">
                          <a:latin typeface="Calibri" panose="020F0502020204030204" pitchFamily="34" charset="0"/>
                          <a:cs typeface="Calibri" panose="020F0502020204030204" pitchFamily="34" charset="0"/>
                        </a:rPr>
                        <a:t>nd</a:t>
                      </a:r>
                      <a:r>
                        <a:rPr lang="en-US" sz="2600" b="0" dirty="0">
                          <a:latin typeface="Calibri" panose="020F0502020204030204" pitchFamily="34" charset="0"/>
                          <a:cs typeface="Calibri" panose="020F0502020204030204" pitchFamily="34" charset="0"/>
                        </a:rPr>
                        <a:t> dove-returns with Olive leaf</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8:10</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11</a:t>
                      </a:r>
                      <a:r>
                        <a:rPr lang="en-US" sz="2600" kern="1200" baseline="30000" dirty="0">
                          <a:solidFill>
                            <a:schemeClr val="dk1"/>
                          </a:solidFill>
                          <a:latin typeface="Calibri" panose="020F0502020204030204" pitchFamily="34" charset="0"/>
                          <a:ea typeface="+mn-ea"/>
                          <a:cs typeface="Calibri" panose="020F0502020204030204" pitchFamily="34" charset="0"/>
                        </a:rPr>
                        <a:t>th</a:t>
                      </a:r>
                      <a:r>
                        <a:rPr lang="en-US" sz="2600" kern="1200" dirty="0">
                          <a:solidFill>
                            <a:schemeClr val="dk1"/>
                          </a:solidFill>
                          <a:latin typeface="Calibri" panose="020F0502020204030204" pitchFamily="34" charset="0"/>
                          <a:ea typeface="+mn-ea"/>
                          <a:cs typeface="Calibri" panose="020F0502020204030204" pitchFamily="34" charset="0"/>
                        </a:rPr>
                        <a:t>  month 25</a:t>
                      </a:r>
                      <a:r>
                        <a:rPr lang="en-US" sz="2600" kern="1200" baseline="30000" dirty="0">
                          <a:solidFill>
                            <a:schemeClr val="dk1"/>
                          </a:solidFill>
                          <a:latin typeface="Calibri" panose="020F0502020204030204" pitchFamily="34" charset="0"/>
                          <a:ea typeface="+mn-ea"/>
                          <a:cs typeface="Calibri" panose="020F0502020204030204" pitchFamily="34" charset="0"/>
                        </a:rPr>
                        <a:t>th</a:t>
                      </a:r>
                      <a:r>
                        <a:rPr lang="en-US" sz="2600" kern="1200" dirty="0">
                          <a:solidFill>
                            <a:schemeClr val="dk1"/>
                          </a:solidFill>
                          <a:latin typeface="Calibri" panose="020F0502020204030204" pitchFamily="34" charset="0"/>
                          <a:ea typeface="+mn-ea"/>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285 days</a:t>
                      </a:r>
                    </a:p>
                  </a:txBody>
                  <a:tcPr marL="68580" marR="68580" marT="34290" marB="34290" anchor="ctr"/>
                </a:tc>
                <a:extLst>
                  <a:ext uri="{0D108BD9-81ED-4DB2-BD59-A6C34878D82A}">
                    <a16:rowId xmlns:a16="http://schemas.microsoft.com/office/drawing/2014/main" val="1287159523"/>
                  </a:ext>
                </a:extLst>
              </a:tr>
              <a:tr h="1209773">
                <a:tc>
                  <a:txBody>
                    <a:bodyPr/>
                    <a:lstStyle/>
                    <a:p>
                      <a:r>
                        <a:rPr lang="en-US" sz="2600" b="1" dirty="0">
                          <a:latin typeface="Calibri" panose="020F0502020204030204" pitchFamily="34" charset="0"/>
                          <a:cs typeface="Calibri" panose="020F0502020204030204" pitchFamily="34" charset="0"/>
                        </a:rPr>
                        <a:t>3</a:t>
                      </a:r>
                      <a:r>
                        <a:rPr lang="en-US" sz="2600" b="1" baseline="30000" dirty="0">
                          <a:latin typeface="Calibri" panose="020F0502020204030204" pitchFamily="34" charset="0"/>
                          <a:cs typeface="Calibri" panose="020F0502020204030204" pitchFamily="34" charset="0"/>
                        </a:rPr>
                        <a:t>rd</a:t>
                      </a:r>
                      <a:r>
                        <a:rPr lang="en-US" sz="2600" b="1" dirty="0">
                          <a:latin typeface="Calibri" panose="020F0502020204030204" pitchFamily="34" charset="0"/>
                          <a:cs typeface="Calibri" panose="020F0502020204030204" pitchFamily="34" charset="0"/>
                        </a:rPr>
                        <a:t> dove-no return</a:t>
                      </a: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8:12</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kern="1200" dirty="0">
                          <a:solidFill>
                            <a:schemeClr val="dk1"/>
                          </a:solidFill>
                          <a:latin typeface="Calibri" panose="020F0502020204030204" pitchFamily="34" charset="0"/>
                          <a:ea typeface="+mn-ea"/>
                          <a:cs typeface="Calibri" panose="020F0502020204030204" pitchFamily="34" charset="0"/>
                        </a:rPr>
                        <a:t>12</a:t>
                      </a:r>
                      <a:r>
                        <a:rPr lang="en-US" sz="2600" b="1" kern="1200" baseline="30000" dirty="0">
                          <a:solidFill>
                            <a:schemeClr val="dk1"/>
                          </a:solidFill>
                          <a:latin typeface="Calibri" panose="020F0502020204030204" pitchFamily="34" charset="0"/>
                          <a:ea typeface="+mn-ea"/>
                          <a:cs typeface="Calibri" panose="020F0502020204030204" pitchFamily="34" charset="0"/>
                        </a:rPr>
                        <a:t>th </a:t>
                      </a:r>
                      <a:r>
                        <a:rPr lang="en-US" sz="2600" b="1" kern="1200" dirty="0">
                          <a:solidFill>
                            <a:schemeClr val="dk1"/>
                          </a:solidFill>
                          <a:latin typeface="Calibri" panose="020F0502020204030204" pitchFamily="34" charset="0"/>
                          <a:ea typeface="+mn-ea"/>
                          <a:cs typeface="Calibri" panose="020F0502020204030204" pitchFamily="34" charset="0"/>
                        </a:rPr>
                        <a:t>month 2</a:t>
                      </a:r>
                      <a:r>
                        <a:rPr lang="en-US" sz="2600" b="1" kern="1200" baseline="30000" dirty="0">
                          <a:solidFill>
                            <a:schemeClr val="dk1"/>
                          </a:solidFill>
                          <a:latin typeface="Calibri" panose="020F0502020204030204" pitchFamily="34" charset="0"/>
                          <a:ea typeface="+mn-ea"/>
                          <a:cs typeface="Calibri" panose="020F0502020204030204" pitchFamily="34" charset="0"/>
                        </a:rPr>
                        <a:t>nd</a:t>
                      </a:r>
                      <a:r>
                        <a:rPr lang="en-US" sz="2600" b="1" kern="1200" dirty="0">
                          <a:solidFill>
                            <a:schemeClr val="dk1"/>
                          </a:solidFill>
                          <a:latin typeface="Calibri" panose="020F0502020204030204" pitchFamily="34" charset="0"/>
                          <a:ea typeface="+mn-ea"/>
                          <a:cs typeface="Calibri" panose="020F0502020204030204" pitchFamily="34" charset="0"/>
                        </a:rPr>
                        <a:t> day</a:t>
                      </a:r>
                    </a:p>
                    <a:p>
                      <a:pPr algn="ctr"/>
                      <a:endParaRPr lang="en-US" sz="2600" b="1" dirty="0">
                        <a:latin typeface="Calibri" panose="020F0502020204030204" pitchFamily="34" charset="0"/>
                        <a:cs typeface="Calibri" panose="020F0502020204030204" pitchFamily="34" charset="0"/>
                      </a:endParaRPr>
                    </a:p>
                  </a:txBody>
                  <a:tcPr marL="68580" marR="68580" marT="34290" marB="34290" anchor="ctr">
                    <a:solidFill>
                      <a:srgbClr val="FFFFCC"/>
                    </a:solidFill>
                  </a:tcPr>
                </a:tc>
                <a:tc>
                  <a:txBody>
                    <a:bodyPr/>
                    <a:lstStyle/>
                    <a:p>
                      <a:pPr algn="ctr"/>
                      <a:r>
                        <a:rPr lang="en-US" sz="2600" b="1" dirty="0">
                          <a:latin typeface="Calibri" panose="020F0502020204030204" pitchFamily="34" charset="0"/>
                          <a:cs typeface="Calibri" panose="020F0502020204030204" pitchFamily="34" charset="0"/>
                        </a:rPr>
                        <a:t>292 days</a:t>
                      </a:r>
                    </a:p>
                  </a:txBody>
                  <a:tcPr marL="68580" marR="68580" marT="34290" marB="34290" anchor="ctr">
                    <a:solidFill>
                      <a:srgbClr val="FFFFCC"/>
                    </a:solidFill>
                  </a:tcP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3012451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739289610"/>
              </p:ext>
            </p:extLst>
          </p:nvPr>
        </p:nvGraphicFramePr>
        <p:xfrm>
          <a:off x="114300" y="222708"/>
          <a:ext cx="8915400" cy="5145857"/>
        </p:xfrm>
        <a:graphic>
          <a:graphicData uri="http://schemas.openxmlformats.org/drawingml/2006/table">
            <a:tbl>
              <a:tblPr firstRow="1" bandRow="1">
                <a:tableStyleId>{5C22544A-7EE6-4342-B048-85BDC9FD1C3A}</a:tableStyleId>
              </a:tblPr>
              <a:tblGrid>
                <a:gridCol w="2920562">
                  <a:extLst>
                    <a:ext uri="{9D8B030D-6E8A-4147-A177-3AD203B41FA5}">
                      <a16:colId xmlns:a16="http://schemas.microsoft.com/office/drawing/2014/main" val="690753193"/>
                    </a:ext>
                  </a:extLst>
                </a:gridCol>
                <a:gridCol w="1537138">
                  <a:extLst>
                    <a:ext uri="{9D8B030D-6E8A-4147-A177-3AD203B41FA5}">
                      <a16:colId xmlns:a16="http://schemas.microsoft.com/office/drawing/2014/main" val="286287145"/>
                    </a:ext>
                  </a:extLst>
                </a:gridCol>
                <a:gridCol w="1998279">
                  <a:extLst>
                    <a:ext uri="{9D8B030D-6E8A-4147-A177-3AD203B41FA5}">
                      <a16:colId xmlns:a16="http://schemas.microsoft.com/office/drawing/2014/main" val="1241431906"/>
                    </a:ext>
                  </a:extLst>
                </a:gridCol>
                <a:gridCol w="2459421">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79835">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879835">
                <a:tc>
                  <a:txBody>
                    <a:bodyPr/>
                    <a:lstStyle/>
                    <a:p>
                      <a:r>
                        <a:rPr lang="en-US" sz="2600" b="0" dirty="0">
                          <a:latin typeface="Calibri" panose="020F0502020204030204" pitchFamily="34" charset="0"/>
                          <a:cs typeface="Calibri" panose="020F0502020204030204" pitchFamily="34" charset="0"/>
                        </a:rPr>
                        <a:t>Water receded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12</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month 17</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321 days</a:t>
                      </a:r>
                    </a:p>
                  </a:txBody>
                  <a:tcPr marL="68580" marR="68580" marT="34290" marB="34290" anchor="ctr"/>
                </a:tc>
                <a:extLst>
                  <a:ext uri="{0D108BD9-81ED-4DB2-BD59-A6C34878D82A}">
                    <a16:rowId xmlns:a16="http://schemas.microsoft.com/office/drawing/2014/main" val="777567912"/>
                  </a:ext>
                </a:extLst>
              </a:tr>
              <a:tr h="879835">
                <a:tc>
                  <a:txBody>
                    <a:bodyPr/>
                    <a:lstStyle/>
                    <a:p>
                      <a:r>
                        <a:rPr lang="en-US" sz="2600" b="0" dirty="0">
                          <a:latin typeface="Calibri" panose="020F0502020204030204" pitchFamily="34" charset="0"/>
                          <a:cs typeface="Calibri" panose="020F0502020204030204" pitchFamily="34" charset="0"/>
                        </a:rPr>
                        <a:t>Noah removes the covering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month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378 days</a:t>
                      </a:r>
                    </a:p>
                  </a:txBody>
                  <a:tcPr marL="68580" marR="68580" marT="34290" marB="34290" anchor="ctr"/>
                </a:tc>
                <a:extLst>
                  <a:ext uri="{0D108BD9-81ED-4DB2-BD59-A6C34878D82A}">
                    <a16:rowId xmlns:a16="http://schemas.microsoft.com/office/drawing/2014/main" val="2088523037"/>
                  </a:ext>
                </a:extLst>
              </a:tr>
              <a:tr h="879835">
                <a:tc>
                  <a:txBody>
                    <a:bodyPr/>
                    <a:lstStyle/>
                    <a:p>
                      <a:r>
                        <a:rPr lang="en-US" sz="2600" b="1" dirty="0">
                          <a:latin typeface="Calibri" panose="020F0502020204030204" pitchFamily="34" charset="0"/>
                          <a:cs typeface="Calibri" panose="020F0502020204030204" pitchFamily="34" charset="0"/>
                        </a:rPr>
                        <a:t>Noah opens the ark door and disembarks</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8:14</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2</a:t>
                      </a:r>
                      <a:r>
                        <a:rPr lang="en-US" sz="2600" b="1" baseline="30000" dirty="0">
                          <a:latin typeface="Calibri" panose="020F0502020204030204" pitchFamily="34" charset="0"/>
                          <a:cs typeface="Calibri" panose="020F0502020204030204" pitchFamily="34" charset="0"/>
                        </a:rPr>
                        <a:t>nd</a:t>
                      </a:r>
                      <a:r>
                        <a:rPr lang="en-US" sz="2600" b="1" dirty="0">
                          <a:latin typeface="Calibri" panose="020F0502020204030204" pitchFamily="34" charset="0"/>
                          <a:cs typeface="Calibri" panose="020F0502020204030204" pitchFamily="34" charset="0"/>
                        </a:rPr>
                        <a:t> month 27</a:t>
                      </a:r>
                      <a:r>
                        <a:rPr lang="en-US" sz="2600" b="1" baseline="30000" dirty="0">
                          <a:latin typeface="Calibri" panose="020F0502020204030204" pitchFamily="34" charset="0"/>
                          <a:cs typeface="Calibri" panose="020F0502020204030204" pitchFamily="34" charset="0"/>
                        </a:rPr>
                        <a:t>th</a:t>
                      </a:r>
                      <a:r>
                        <a:rPr lang="en-US" sz="2600" b="1" dirty="0">
                          <a:latin typeface="Calibri" panose="020F0502020204030204" pitchFamily="34" charset="0"/>
                          <a:cs typeface="Calibri" panose="020F0502020204030204" pitchFamily="34" charset="0"/>
                        </a:rPr>
                        <a:t> day</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378 days</a:t>
                      </a:r>
                    </a:p>
                  </a:txBody>
                  <a:tcPr marL="68580" marR="68580" marT="34290" marB="34290" anchor="ctr">
                    <a:solidFill>
                      <a:srgbClr val="FFFFCC"/>
                    </a:solidFill>
                  </a:tcPr>
                </a:tc>
                <a:extLst>
                  <a:ext uri="{0D108BD9-81ED-4DB2-BD59-A6C34878D82A}">
                    <a16:rowId xmlns:a16="http://schemas.microsoft.com/office/drawing/2014/main" val="3167288718"/>
                  </a:ext>
                </a:extLst>
              </a:tr>
              <a:tr h="457200">
                <a:tc gridSpan="4">
                  <a:txBody>
                    <a:bodyPr/>
                    <a:lstStyle/>
                    <a:p>
                      <a:pPr algn="ctr"/>
                      <a:r>
                        <a:rPr lang="en-US" sz="2000" b="0" dirty="0">
                          <a:latin typeface="Calibri" panose="020F0502020204030204" pitchFamily="34" charset="0"/>
                          <a:cs typeface="Calibri" panose="020F0502020204030204" pitchFamily="34" charset="0"/>
                        </a:rPr>
                        <a:t>Arnold Fruchtenbaum, </a:t>
                      </a:r>
                      <a:r>
                        <a:rPr lang="en-US" sz="2000" b="0" i="1" dirty="0">
                          <a:latin typeface="Calibri" panose="020F0502020204030204" pitchFamily="34" charset="0"/>
                          <a:cs typeface="Calibri" panose="020F0502020204030204" pitchFamily="34" charset="0"/>
                        </a:rPr>
                        <a:t>The Book of Genesis</a:t>
                      </a:r>
                      <a:r>
                        <a:rPr lang="en-US" sz="2000" b="0" dirty="0">
                          <a:latin typeface="Calibri" panose="020F0502020204030204" pitchFamily="34" charset="0"/>
                          <a:cs typeface="Calibri" panose="020F0502020204030204" pitchFamily="34" charset="0"/>
                        </a:rPr>
                        <a:t>, 179</a:t>
                      </a: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794150214"/>
                  </a:ext>
                </a:extLst>
              </a:tr>
            </a:tbl>
          </a:graphicData>
        </a:graphic>
      </p:graphicFrame>
    </p:spTree>
    <p:extLst>
      <p:ext uri="{BB962C8B-B14F-4D97-AF65-F5344CB8AC3E}">
        <p14:creationId xmlns:p14="http://schemas.microsoft.com/office/powerpoint/2010/main" val="237699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257309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outerShdw blurRad="38100" dist="38100" dir="2700000" algn="tl">
                    <a:srgbClr val="000000">
                      <a:alpha val="43137"/>
                    </a:srgbClr>
                  </a:outerShdw>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 </a:t>
            </a:r>
            <a:r>
              <a:rPr lang="en-US" sz="2700" baseline="30000" dirty="0">
                <a:effectLst>
                  <a:outerShdw blurRad="38100" dist="38100" dir="2700000" algn="tl">
                    <a:srgbClr val="000000">
                      <a:alpha val="43137"/>
                    </a:srgbClr>
                  </a:outerShdw>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outerShdw blurRad="38100" dist="38100" dir="2700000" algn="tl">
                    <a:srgbClr val="000000">
                      <a:alpha val="43137"/>
                    </a:srgbClr>
                  </a:outerShdw>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a:t>
            </a:r>
            <a:r>
              <a:rPr lang="en-US" sz="2700" b="1" u="sng" dirty="0">
                <a:solidFill>
                  <a:srgbClr val="FFFFCC"/>
                </a:solidFill>
                <a:effectLst>
                  <a:outerShdw blurRad="38100" dist="38100" dir="2700000" algn="tl">
                    <a:srgbClr val="000000">
                      <a:alpha val="43137"/>
                    </a:srgbClr>
                  </a:outerShdw>
                </a:effectLst>
              </a:rPr>
              <a:t>his days shall be one hundred and twenty years</a:t>
            </a:r>
            <a:r>
              <a:rPr lang="en-US" sz="2700" dirty="0">
                <a:effectLst>
                  <a:outerShdw blurRad="38100" dist="38100" dir="2700000" algn="tl">
                    <a:srgbClr val="000000">
                      <a:alpha val="43137"/>
                    </a:srgbClr>
                  </a:outerShdw>
                </a:effectLst>
              </a:rPr>
              <a:t>.’ </a:t>
            </a:r>
            <a:r>
              <a:rPr lang="en-US" sz="2700" baseline="30000" dirty="0">
                <a:effectLst>
                  <a:outerShdw blurRad="38100" dist="38100" dir="2700000" algn="tl">
                    <a:srgbClr val="000000">
                      <a:alpha val="43137"/>
                    </a:srgbClr>
                  </a:outerShdw>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75786972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22E3-4DEA-4E93-83E9-C922EF7901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00625"/>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 6:9-11</a:t>
            </a:r>
          </a:p>
          <a:p>
            <a:pPr algn="just">
              <a:defRPr/>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know that the unrighteous will not inherit the kingdom of God? Do not be deceived; neither fornicators, nor idolaters, nor adulterers, nor effeminate,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homosexuals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covetous, nor drunkards, nor revilers, nor swindlers, will inherit the kingdom of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were some of you; but you were washed, but you were sanctified, but you were justified in the name of the Lord Jesus Christ and in the Spirit of our God.”</a:t>
            </a:r>
          </a:p>
        </p:txBody>
      </p:sp>
    </p:spTree>
    <p:extLst>
      <p:ext uri="{BB962C8B-B14F-4D97-AF65-F5344CB8AC3E}">
        <p14:creationId xmlns:p14="http://schemas.microsoft.com/office/powerpoint/2010/main" val="22824599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22E3-4DEA-4E93-83E9-C922EF7901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00625"/>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 6:9-11</a:t>
            </a:r>
          </a:p>
          <a:p>
            <a:pPr algn="just">
              <a:defRPr/>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know that the unrighteous will not inherit the kingdom of God? Do not be deceived; neither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fornicators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idolaters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adulterers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effeminate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homosexuals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thieves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covetous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drunkards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revilers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swindlers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inherit the kingdom of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were some of you; but you were washed, but you were sanctified, but you were justified in the name of the Lord Jesus Christ and in the Spirit of our God.”</a:t>
            </a:r>
          </a:p>
        </p:txBody>
      </p:sp>
    </p:spTree>
    <p:extLst>
      <p:ext uri="{BB962C8B-B14F-4D97-AF65-F5344CB8AC3E}">
        <p14:creationId xmlns:p14="http://schemas.microsoft.com/office/powerpoint/2010/main" val="21795561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22E3-4DEA-4E93-83E9-C922EF7901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00625"/>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 6:9-11</a:t>
            </a:r>
          </a:p>
          <a:p>
            <a:pPr algn="just">
              <a:defRPr/>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know that the unrighteous will not inherit the kingdom of God? Do not be deceived; neither fornicators, nor idolaters, nor adulterers, nor effeminate,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homosexuals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covetous, nor drunkards, nor revilers, nor swindlers, will inherit the kingdom of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some of 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washed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sanctified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name of the Lord Jesus Christ and in the Spirit of our God.”</a:t>
            </a:r>
          </a:p>
        </p:txBody>
      </p:sp>
    </p:spTree>
    <p:extLst>
      <p:ext uri="{BB962C8B-B14F-4D97-AF65-F5344CB8AC3E}">
        <p14:creationId xmlns:p14="http://schemas.microsoft.com/office/powerpoint/2010/main" val="332130238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66333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3600" dirty="0"/>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800600" y="6412468"/>
            <a:ext cx="4183639"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The Book of 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31048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Post-flood events (8:20‒9:29)</a:t>
            </a: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994522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700" y="1946275"/>
            <a:ext cx="63246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055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idx="4294967295"/>
          </p:nvPr>
        </p:nvSpPr>
        <p:spPr>
          <a:xfrm>
            <a:off x="2857500" y="228600"/>
            <a:ext cx="3429000" cy="1097280"/>
          </a:xfrm>
        </p:spPr>
        <p:txBody>
          <a:bodyPr/>
          <a:lstStyle/>
          <a:p>
            <a:pPr lvl="0" algn="ctr" eaLnBrk="1" hangingPunct="1">
              <a:spcBef>
                <a:spcPct val="20000"/>
              </a:spcBef>
              <a:buClr>
                <a:srgbClr val="00FFFF"/>
              </a:buClr>
              <a:buSzPct val="75000"/>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Genesis 7</a:t>
            </a:r>
            <a:br>
              <a:rPr lang="en-US" sz="3600" dirty="0">
                <a:solidFill>
                  <a:schemeClr val="tx2"/>
                </a:solidFill>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The Flood</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A5DEF34-151F-4412-B2B3-743E96FB24AE}"/>
              </a:ext>
            </a:extLst>
          </p:cNvPr>
          <p:cNvPicPr>
            <a:picLocks noChangeAspect="1"/>
          </p:cNvPicPr>
          <p:nvPr/>
        </p:nvPicPr>
        <p:blipFill>
          <a:blip r:embed="rId2"/>
          <a:stretch>
            <a:fillRect/>
          </a:stretch>
        </p:blipFill>
        <p:spPr>
          <a:xfrm>
            <a:off x="874059" y="1676400"/>
            <a:ext cx="7395882" cy="4572000"/>
          </a:xfrm>
          <a:prstGeom prst="rect">
            <a:avLst/>
          </a:prstGeom>
        </p:spPr>
      </p:pic>
      <p:pic>
        <p:nvPicPr>
          <p:cNvPr id="7" name="Picture 6">
            <a:extLst>
              <a:ext uri="{FF2B5EF4-FFF2-40B4-BE49-F238E27FC236}">
                <a16:creationId xmlns:a16="http://schemas.microsoft.com/office/drawing/2014/main" id="{5FB0D17B-F386-42CB-9052-3A568A97A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1250174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15053</TotalTime>
  <Words>2932</Words>
  <Application>Microsoft Office PowerPoint</Application>
  <PresentationFormat>On-screen Show (4:3)</PresentationFormat>
  <Paragraphs>361</Paragraphs>
  <Slides>58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The Flood  (Gen 6–9)</vt:lpstr>
      <vt:lpstr>Genesis 7 The Flood</vt:lpstr>
      <vt:lpstr>Genesis 7 Outline</vt:lpstr>
      <vt:lpstr>The Flood  (Gen 6–9)</vt:lpstr>
      <vt:lpstr>Genesis 8‒9 Outline</vt:lpstr>
      <vt:lpstr>Genesis 8‒9 Outline</vt:lpstr>
      <vt:lpstr>PowerPoint Presentation</vt:lpstr>
      <vt:lpstr>PowerPoint Presentation</vt:lpstr>
      <vt:lpstr>PowerPoint Presentation</vt:lpstr>
      <vt:lpstr>PowerPoint Presentation</vt:lpstr>
      <vt:lpstr>Double Negation?</vt:lpstr>
      <vt:lpstr>God Remembered Noah  (Gen 8:1b-2)</vt:lpstr>
      <vt:lpstr>God Remembered Noah  (Gen 8:1b-2)</vt:lpstr>
      <vt:lpstr>PowerPoint Presentation</vt:lpstr>
      <vt:lpstr>PowerPoint Presentation</vt:lpstr>
      <vt:lpstr>God Remembered Noah  (Gen 8:1b-2)</vt:lpstr>
      <vt:lpstr>God Remembered Noah  (Gen 8:1b-2)</vt:lpstr>
      <vt:lpstr>PowerPoint Presentation</vt:lpstr>
      <vt:lpstr>PowerPoint Presentation</vt:lpstr>
      <vt:lpstr>Day 2 Canopy Theory  (Gen 1:6-8)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8‒9 Outline</vt:lpstr>
      <vt:lpstr>Tests for Dry Land: Four Stages  (Gen 8:7-12)</vt:lpstr>
      <vt:lpstr>Tests for Dry Land: Four Stages  (Gen 8:7-12)</vt:lpstr>
      <vt:lpstr>Tests for Dry Land: Four Stages  (Gen 8:7-12)</vt:lpstr>
      <vt:lpstr>PowerPoint Presentation</vt:lpstr>
      <vt:lpstr>Tests for Dry Land: Four Stages  (Gen 8:7-12)</vt:lpstr>
      <vt:lpstr>PowerPoint Presentation</vt:lpstr>
      <vt:lpstr>PowerPoint Presentation</vt:lpstr>
      <vt:lpstr>PowerPoint Presentation</vt:lpstr>
      <vt:lpstr>Tests for Dry Land: Four Stages  (Gen 8:7-12)</vt:lpstr>
      <vt:lpstr>PowerPoint Presentation</vt:lpstr>
      <vt:lpstr>PowerPoint Presentation</vt:lpstr>
      <vt:lpstr>Genesis 8‒9 Outline</vt:lpstr>
      <vt:lpstr>PowerPoint Presentation</vt:lpstr>
      <vt:lpstr>PowerPoint Presentation</vt:lpstr>
      <vt:lpstr>PowerPoint Presentation</vt:lpstr>
      <vt:lpstr>PowerPoint Presentation</vt:lpstr>
      <vt:lpstr>PowerPoint Presentation</vt:lpstr>
      <vt:lpstr>PowerPoint Presentation</vt:lpstr>
      <vt:lpstr>Biblical Significance of Naming</vt:lpstr>
      <vt:lpstr>Conclusion</vt:lpstr>
      <vt:lpstr>Genesis 8‒9 Outline</vt:lpstr>
      <vt:lpstr>Genesis 8‒9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032 - 8v1-19</dc:title>
  <dc:subject>Genesis 7</dc:subject>
  <dc:creator>A. Woods</dc:creator>
  <dc:description>Modified by Jim McGowan</dc:description>
  <cp:lastModifiedBy>Jim McGowan</cp:lastModifiedBy>
  <cp:revision>1544</cp:revision>
  <cp:lastPrinted>2021-04-18T02:09:22Z</cp:lastPrinted>
  <dcterms:created xsi:type="dcterms:W3CDTF">2009-03-17T12:21:13Z</dcterms:created>
  <dcterms:modified xsi:type="dcterms:W3CDTF">2021-04-18T02:09:38Z</dcterms:modified>
</cp:coreProperties>
</file>