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52"/>
  </p:notesMasterIdLst>
  <p:handoutMasterIdLst>
    <p:handoutMasterId r:id="rId53"/>
  </p:handoutMasterIdLst>
  <p:sldIdLst>
    <p:sldId id="435" r:id="rId3"/>
    <p:sldId id="6809" r:id="rId4"/>
    <p:sldId id="2064" r:id="rId5"/>
    <p:sldId id="6789" r:id="rId6"/>
    <p:sldId id="271" r:id="rId7"/>
    <p:sldId id="7043" r:id="rId8"/>
    <p:sldId id="6747" r:id="rId9"/>
    <p:sldId id="6748" r:id="rId10"/>
    <p:sldId id="6755" r:id="rId11"/>
    <p:sldId id="7089" r:id="rId12"/>
    <p:sldId id="291" r:id="rId13"/>
    <p:sldId id="7130" r:id="rId14"/>
    <p:sldId id="7112" r:id="rId15"/>
    <p:sldId id="7137" r:id="rId16"/>
    <p:sldId id="7132" r:id="rId17"/>
    <p:sldId id="7138" r:id="rId18"/>
    <p:sldId id="5888" r:id="rId19"/>
    <p:sldId id="2313" r:id="rId20"/>
    <p:sldId id="6479" r:id="rId21"/>
    <p:sldId id="7164" r:id="rId22"/>
    <p:sldId id="4270" r:id="rId23"/>
    <p:sldId id="7160" r:id="rId24"/>
    <p:sldId id="7162" r:id="rId25"/>
    <p:sldId id="7161" r:id="rId26"/>
    <p:sldId id="7165" r:id="rId27"/>
    <p:sldId id="7163" r:id="rId28"/>
    <p:sldId id="6473" r:id="rId29"/>
    <p:sldId id="7156" r:id="rId30"/>
    <p:sldId id="7157" r:id="rId31"/>
    <p:sldId id="7158" r:id="rId32"/>
    <p:sldId id="7159" r:id="rId33"/>
    <p:sldId id="7166" r:id="rId34"/>
    <p:sldId id="2091" r:id="rId35"/>
    <p:sldId id="7167" r:id="rId36"/>
    <p:sldId id="7168" r:id="rId37"/>
    <p:sldId id="7169" r:id="rId38"/>
    <p:sldId id="7170" r:id="rId39"/>
    <p:sldId id="2795" r:id="rId40"/>
    <p:sldId id="7148" r:id="rId41"/>
    <p:sldId id="7149" r:id="rId42"/>
    <p:sldId id="7150" r:id="rId43"/>
    <p:sldId id="2804" r:id="rId44"/>
    <p:sldId id="7141" r:id="rId45"/>
    <p:sldId id="7153" r:id="rId46"/>
    <p:sldId id="7142" r:id="rId47"/>
    <p:sldId id="3506" r:id="rId48"/>
    <p:sldId id="6981" r:id="rId49"/>
    <p:sldId id="7131" r:id="rId50"/>
    <p:sldId id="7120" r:id="rId5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66"/>
    <a:srgbClr val="FF99FF"/>
    <a:srgbClr val="FFCC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CF802F-70EF-4B1E-AF38-4015D927ECC7}" v="21" dt="2021-04-08T00:52:13.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5478" autoAdjust="0"/>
  </p:normalViewPr>
  <p:slideViewPr>
    <p:cSldViewPr>
      <p:cViewPr varScale="1">
        <p:scale>
          <a:sx n="91" d="100"/>
          <a:sy n="91" d="100"/>
        </p:scale>
        <p:origin x="104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9" d="100"/>
          <a:sy n="69" d="100"/>
        </p:scale>
        <p:origin x="2909"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1" cy="481726"/>
          </a:xfrm>
          <a:prstGeom prst="rect">
            <a:avLst/>
          </a:prstGeom>
        </p:spPr>
        <p:txBody>
          <a:bodyPr vert="horz" lIns="96650" tIns="48325" rIns="96650" bIns="48325" rtlCol="0" anchor="b"/>
          <a:lstStyle>
            <a:lvl1pPr algn="r">
              <a:defRPr sz="1300"/>
            </a:lvl1pPr>
          </a:lstStyle>
          <a:p>
            <a:fld id="{4E4B6840-B310-4767-9CB1-730B0EC913A8}" type="slidenum">
              <a:rPr lang="en-US" smtClean="0">
                <a:latin typeface="Calibri" panose="020F0502020204030204" pitchFamily="34" charset="0"/>
              </a:rPr>
              <a:t>‹#›</a:t>
            </a:fld>
            <a:endParaRPr lang="en-US" dirty="0">
              <a:latin typeface="Calibri" panose="020F0502020204030204" pitchFamily="34" charset="0"/>
            </a:endParaRPr>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6"/>
            <a:ext cx="3381248" cy="502685"/>
          </a:xfrm>
          <a:prstGeom prst="rect">
            <a:avLst/>
          </a:prstGeom>
          <a:noFill/>
          <a:ln w="9525">
            <a:noFill/>
            <a:miter lim="800000"/>
            <a:headEnd/>
            <a:tailEnd/>
          </a:ln>
        </p:spPr>
        <p:txBody>
          <a:bodyPr vert="horz" wrap="square" lIns="103090" tIns="51546" rIns="103090" bIns="51546" numCol="1" anchor="b" anchorCtr="0" compatLnSpc="1">
            <a:prstTxWarp prst="textNoShape">
              <a:avLst/>
            </a:prstTxWarp>
          </a:bodyPr>
          <a:lstStyle>
            <a:lvl1pPr defTabSz="974842"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5" y="76200"/>
            <a:ext cx="3847253" cy="762000"/>
          </a:xfrm>
          <a:prstGeom prst="rect">
            <a:avLst/>
          </a:prstGeom>
        </p:spPr>
        <p:txBody>
          <a:bodyPr vert="horz" lIns="113073" tIns="56536" rIns="113073" bIns="56536"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023 - James 4:8-12</a:t>
            </a:r>
          </a:p>
          <a:p>
            <a:pPr>
              <a:defRPr/>
            </a:pPr>
            <a:r>
              <a:rPr lang="en-US" sz="1500" dirty="0"/>
              <a:t>04-14-2021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91429" tIns="45715" rIns="91429" bIns="45715"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143375" y="1"/>
            <a:ext cx="3170238" cy="481013"/>
          </a:xfrm>
          <a:prstGeom prst="rect">
            <a:avLst/>
          </a:prstGeom>
        </p:spPr>
        <p:txBody>
          <a:bodyPr vert="horz" lIns="91429" tIns="45715" rIns="91429" bIns="45715" rtlCol="0"/>
          <a:lstStyle>
            <a:lvl1pPr algn="r">
              <a:defRPr sz="1200">
                <a:latin typeface="Calibri" panose="020F0502020204030204" pitchFamily="34" charset="0"/>
              </a:defRPr>
            </a:lvl1pPr>
          </a:lstStyle>
          <a:p>
            <a:fld id="{734CF6D9-3ED1-491D-ABBF-4171F7330A3B}" type="datetimeFigureOut">
              <a:rPr lang="en-US" smtClean="0"/>
              <a:pPr/>
              <a:t>4/14/2021</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9" tIns="45715" rIns="91429" bIns="45715" rtlCol="0" anchor="ctr"/>
          <a:lstStyle/>
          <a:p>
            <a:endParaRPr lang="en-US"/>
          </a:p>
        </p:txBody>
      </p:sp>
      <p:sp>
        <p:nvSpPr>
          <p:cNvPr id="5" name="Notes Placeholder 4"/>
          <p:cNvSpPr>
            <a:spLocks noGrp="1"/>
          </p:cNvSpPr>
          <p:nvPr>
            <p:ph type="body" sz="quarter" idx="3"/>
          </p:nvPr>
        </p:nvSpPr>
        <p:spPr>
          <a:xfrm>
            <a:off x="731838" y="4621214"/>
            <a:ext cx="5851525" cy="3779837"/>
          </a:xfrm>
          <a:prstGeom prst="rect">
            <a:avLst/>
          </a:prstGeom>
        </p:spPr>
        <p:txBody>
          <a:bodyPr vert="horz" lIns="91429" tIns="45715" rIns="91429"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29" tIns="45715" rIns="91429" bIns="45715"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9" tIns="45715" rIns="91429" bIns="45715" rtlCol="0" anchor="b"/>
          <a:lstStyle>
            <a:lvl1pPr algn="r">
              <a:defRPr sz="1200">
                <a:latin typeface="Calibri" panose="020F0502020204030204" pitchFamily="34" charset="0"/>
              </a:defRPr>
            </a:lvl1pPr>
          </a:lstStyle>
          <a:p>
            <a:fld id="{6AE4B972-4244-4A88-9730-342E1454F012}" type="slidenum">
              <a:rPr lang="en-US" smtClean="0"/>
              <a:pPr/>
              <a:t>‹#›</a:t>
            </a:fld>
            <a:endParaRPr lang="en-US" dirty="0"/>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Rapture and Bema</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46</a:t>
            </a:fld>
            <a:endParaRPr lang="en-US" dirty="0"/>
          </a:p>
        </p:txBody>
      </p:sp>
    </p:spTree>
    <p:extLst>
      <p:ext uri="{BB962C8B-B14F-4D97-AF65-F5344CB8AC3E}">
        <p14:creationId xmlns:p14="http://schemas.microsoft.com/office/powerpoint/2010/main" val="348375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218767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4/14/2021</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a:effectLst>
                  <a:outerShdw blurRad="38100" dist="38100" dir="2700000" algn="tl">
                    <a:srgbClr val="000000">
                      <a:alpha val="43137"/>
                    </a:srgbClr>
                  </a:outerShdw>
                </a:effectLst>
              </a:rPr>
              <a:t>PRACTICAL RIGHTEOUSNESS</a:t>
            </a:r>
            <a:endParaRPr lang="en-US" altLang="en-US" kern="0" dirty="0">
              <a:effectLst>
                <a:outerShdw blurRad="38100" dist="38100" dir="2700000" algn="tl">
                  <a:srgbClr val="000000">
                    <a:alpha val="43137"/>
                  </a:srgbClr>
                </a:outerShdw>
              </a:effectLst>
            </a:endParaRPr>
          </a:p>
        </p:txBody>
      </p:sp>
      <p:pic>
        <p:nvPicPr>
          <p:cNvPr id="2" name="Picture 2">
            <a:extLst>
              <a:ext uri="{FF2B5EF4-FFF2-40B4-BE49-F238E27FC236}">
                <a16:creationId xmlns:a16="http://schemas.microsoft.com/office/drawing/2014/main" id="{27E12048-F2EC-48AA-9594-5B70DD729F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413" y="1828800"/>
            <a:ext cx="679117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dirty="0">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54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71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727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503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2183643227"/>
              </p:ext>
            </p:extLst>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359500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142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3DC3CF-FD17-4CC6-BB71-7ABFCB2ED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55257"/>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20:1-3</a:t>
            </a:r>
          </a:p>
          <a:p>
            <a:pPr algn="just">
              <a:spcBef>
                <a:spcPts val="0"/>
              </a:spcBef>
              <a:spcAft>
                <a:spcPts val="0"/>
              </a:spcAft>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an angel coming down from heaven, holding the key of the abyss and a great chain in his hand. </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laid hold of the dragon, the serpent of old, who is the devil and Satan, and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bound him</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 thousand years; </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threw him into the abyss, and shut it and sealed it over him, so that he would not deceive the nations any longer, until the thousand years were completed; after these things he must be released for a short time.”</a:t>
            </a:r>
            <a:endParaRPr lang="en-US" altLang="en-US" sz="31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00914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19300" y="228600"/>
            <a:ext cx="5105400" cy="914400"/>
          </a:xfrm>
        </p:spPr>
        <p:txBody>
          <a:bodyPr/>
          <a:lstStyle/>
          <a:p>
            <a:pPr algn="ctr" eaLnBrk="1" hangingPunct="1"/>
            <a:r>
              <a:rPr lang="en-US" sz="3600" dirty="0">
                <a:effectLst>
                  <a:outerShdw blurRad="38100" dist="38100" dir="2700000" algn="tl">
                    <a:srgbClr val="000000">
                      <a:alpha val="43137"/>
                    </a:srgbClr>
                  </a:outerShdw>
                </a:effectLst>
              </a:rPr>
              <a:t>Satan’s Progressive Defeat</a:t>
            </a:r>
          </a:p>
        </p:txBody>
      </p:sp>
      <p:sp>
        <p:nvSpPr>
          <p:cNvPr id="36867" name="Rectangle 3"/>
          <p:cNvSpPr>
            <a:spLocks noGrp="1" noChangeArrowheads="1"/>
          </p:cNvSpPr>
          <p:nvPr>
            <p:ph type="body" idx="1"/>
          </p:nvPr>
        </p:nvSpPr>
        <p:spPr>
          <a:xfrm>
            <a:off x="76200" y="1371600"/>
            <a:ext cx="8991600" cy="5029200"/>
          </a:xfrm>
        </p:spPr>
        <p:txBody>
          <a:bodyPr/>
          <a:lstStyle/>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Initial eviction from heaven (Isa 14:12-15; Ezek 28:12-17)</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Eden (Gen 3:15)</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Pre-</a:t>
            </a:r>
            <a:r>
              <a:rPr lang="en-US" sz="2800" dirty="0" err="1">
                <a:effectLst>
                  <a:outerShdw blurRad="38100" dist="38100" dir="2700000" algn="tl">
                    <a:srgbClr val="000000">
                      <a:alpha val="43137"/>
                    </a:srgbClr>
                  </a:outerShdw>
                </a:effectLst>
                <a:ea typeface="+mn-ea"/>
                <a:cs typeface="+mn-cs"/>
              </a:rPr>
              <a:t>diluvian</a:t>
            </a:r>
            <a:r>
              <a:rPr lang="en-US" sz="2800" dirty="0">
                <a:effectLst>
                  <a:outerShdw blurRad="38100" dist="38100" dir="2700000" algn="tl">
                    <a:srgbClr val="000000">
                      <a:alpha val="43137"/>
                    </a:srgbClr>
                  </a:outerShdw>
                </a:effectLst>
                <a:ea typeface="+mn-ea"/>
                <a:cs typeface="+mn-cs"/>
              </a:rPr>
              <a:t> world (1 Pet 3:19-20)</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Cross (John 12:31; 16:11; Col 2:15; Heb 2:14; 1 John 3:8)</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Mid point of the Tribulation (Rev 12:9)</a:t>
            </a:r>
          </a:p>
          <a:p>
            <a:pPr marL="460375" lvl="1" indent="-460375" eaLnBrk="1" hangingPunct="1">
              <a:spcBef>
                <a:spcPts val="0"/>
              </a:spcBef>
              <a:spcAft>
                <a:spcPts val="2400"/>
              </a:spcAft>
              <a:buClr>
                <a:schemeClr val="tx2"/>
              </a:buClr>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ea typeface="+mn-ea"/>
                <a:cs typeface="+mn-cs"/>
              </a:rPr>
              <a:t>Beginning of millennium (Rev 20:2-3)</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End of millennium (Rev 20:10)</a:t>
            </a:r>
          </a:p>
        </p:txBody>
      </p:sp>
      <p:pic>
        <p:nvPicPr>
          <p:cNvPr id="266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4495800"/>
            <a:ext cx="1738312" cy="2189993"/>
          </a:xfrm>
          <a:prstGeom prst="ellipse">
            <a:avLst/>
          </a:prstGeom>
          <a:noFill/>
          <a:ln w="9525">
            <a:noFill/>
            <a:miter lim="800000"/>
            <a:headEnd/>
            <a:tailEnd/>
          </a:ln>
        </p:spPr>
      </p:pic>
      <p:pic>
        <p:nvPicPr>
          <p:cNvPr id="5" name="Picture 4">
            <a:extLst>
              <a:ext uri="{FF2B5EF4-FFF2-40B4-BE49-F238E27FC236}">
                <a16:creationId xmlns:a16="http://schemas.microsoft.com/office/drawing/2014/main" id="{BFEFA67D-FE30-4C24-80F8-D8C12EE627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6200" y="45720"/>
            <a:ext cx="878803" cy="914400"/>
          </a:xfrm>
          <a:prstGeom prst="ellipse">
            <a:avLst/>
          </a:prstGeom>
        </p:spPr>
      </p:pic>
      <p:pic>
        <p:nvPicPr>
          <p:cNvPr id="6" name="Picture 5">
            <a:extLst>
              <a:ext uri="{FF2B5EF4-FFF2-40B4-BE49-F238E27FC236}">
                <a16:creationId xmlns:a16="http://schemas.microsoft.com/office/drawing/2014/main" id="{B4B3EEFD-658C-4865-B683-72E28A513B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71698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114301" y="923577"/>
            <a:ext cx="8915399" cy="5412557"/>
          </a:xfrm>
        </p:spPr>
        <p:txBody>
          <a:bodyPr/>
          <a:lstStyle/>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5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3DC3CF-FD17-4CC6-BB71-7ABFCB2ED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16:18-19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also say to you that you are Peter, and upon this rock I will build My church; and the gates of Hades will not overpower it.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will give you the keys of the kingdom of heaven; and whatever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earth shall have been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bound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heaven, and whatever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loose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earth shall have been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loosed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heaven.”</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36003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600201"/>
            <a:ext cx="9144000" cy="4800600"/>
          </a:xfrm>
        </p:spPr>
        <p:txBody>
          <a:bodyPr/>
          <a:lstStyle/>
          <a:p>
            <a:pPr marL="0" indent="0" algn="just" eaLnBrk="1" hangingPunct="1">
              <a:spcBef>
                <a:spcPts val="0"/>
              </a:spcBef>
              <a:buNone/>
              <a:defRPr/>
            </a:pPr>
            <a:r>
              <a:rPr lang="en-US" sz="3000" dirty="0">
                <a:effectLst>
                  <a:outerShdw blurRad="38100" dist="38100" dir="2700000" algn="tl">
                    <a:srgbClr val="000000">
                      <a:alpha val="43137"/>
                    </a:srgbClr>
                  </a:outerShdw>
                </a:effectLst>
              </a:rPr>
              <a:t>“The Lord is promising to Peter an exalted position of great authority in </a:t>
            </a:r>
            <a:r>
              <a:rPr lang="en-US" sz="3000" b="1" u="sng" dirty="0">
                <a:solidFill>
                  <a:srgbClr val="FFFFCC"/>
                </a:solidFill>
                <a:effectLst>
                  <a:outerShdw blurRad="38100" dist="38100" dir="2700000" algn="tl">
                    <a:srgbClr val="000000">
                      <a:alpha val="43137"/>
                    </a:srgbClr>
                  </a:outerShdw>
                </a:effectLst>
              </a:rPr>
              <a:t>the coming earthly kingdom</a:t>
            </a:r>
            <a:r>
              <a:rPr lang="en-US" sz="3000" dirty="0">
                <a:effectLst>
                  <a:outerShdw blurRad="38100" dist="38100" dir="2700000" algn="tl">
                    <a:srgbClr val="000000">
                      <a:alpha val="43137"/>
                    </a:srgbClr>
                  </a:outerShdw>
                </a:effectLst>
              </a:rPr>
              <a:t>…In other words, ‘to bind’ (</a:t>
            </a:r>
            <a:r>
              <a:rPr lang="en-US" sz="3000" i="1" dirty="0" err="1">
                <a:effectLst>
                  <a:outerShdw blurRad="38100" dist="38100" dir="2700000" algn="tl">
                    <a:srgbClr val="000000">
                      <a:alpha val="43137"/>
                    </a:srgbClr>
                  </a:outerShdw>
                </a:effectLst>
              </a:rPr>
              <a:t>deō</a:t>
            </a:r>
            <a:r>
              <a:rPr lang="en-US" sz="3000" dirty="0">
                <a:effectLst>
                  <a:outerShdw blurRad="38100" dist="38100" dir="2700000" algn="tl">
                    <a:srgbClr val="000000">
                      <a:alpha val="43137"/>
                    </a:srgbClr>
                  </a:outerShdw>
                </a:effectLst>
              </a:rPr>
              <a:t>) and ‘to loose” (</a:t>
            </a:r>
            <a:r>
              <a:rPr lang="en-US" sz="3000" i="1" dirty="0">
                <a:effectLst>
                  <a:outerShdw blurRad="38100" dist="38100" dir="2700000" algn="tl">
                    <a:srgbClr val="000000">
                      <a:alpha val="43137"/>
                    </a:srgbClr>
                  </a:outerShdw>
                </a:effectLst>
              </a:rPr>
              <a:t>luō</a:t>
            </a:r>
            <a:r>
              <a:rPr lang="en-US" sz="3000" dirty="0">
                <a:effectLst>
                  <a:outerShdw blurRad="38100" dist="38100" dir="2700000" algn="tl">
                    <a:srgbClr val="000000">
                      <a:alpha val="43137"/>
                    </a:srgbClr>
                  </a:outerShdw>
                </a:effectLst>
              </a:rPr>
              <a:t>) are references to the execution of Peter’s authority. The authority will be manifested in the coming earthly kingdom according to Christ’s promise. A problem exists as to the meaning of the future </a:t>
            </a:r>
            <a:r>
              <a:rPr lang="en-US" sz="3000" dirty="0" err="1">
                <a:effectLst>
                  <a:outerShdw blurRad="38100" dist="38100" dir="2700000" algn="tl">
                    <a:srgbClr val="000000">
                      <a:alpha val="43137"/>
                    </a:srgbClr>
                  </a:outerShdw>
                </a:effectLst>
              </a:rPr>
              <a:t>periphrastics</a:t>
            </a:r>
            <a:r>
              <a:rPr lang="en-US" sz="3000" dirty="0">
                <a:effectLst>
                  <a:outerShdw blurRad="38100" dist="38100" dir="2700000" algn="tl">
                    <a:srgbClr val="000000">
                      <a:alpha val="43137"/>
                    </a:srgbClr>
                  </a:outerShdw>
                </a:effectLst>
              </a:rPr>
              <a:t> in Matthew 16:19 (‘shall have been bound’ and ‘shall have been loose’). The Roman catholic church bases its </a:t>
            </a:r>
            <a:r>
              <a:rPr lang="en-US" sz="3000" dirty="0" err="1">
                <a:effectLst>
                  <a:outerShdw blurRad="38100" dist="38100" dir="2700000" algn="tl">
                    <a:srgbClr val="000000">
                      <a:alpha val="43137"/>
                    </a:srgbClr>
                  </a:outerShdw>
                </a:effectLst>
              </a:rPr>
              <a:t>sarcedotal</a:t>
            </a:r>
            <a:r>
              <a:rPr lang="en-US" sz="3000" dirty="0">
                <a:effectLst>
                  <a:outerShdw blurRad="38100" dist="38100" dir="2700000" algn="tl">
                    <a:srgbClr val="000000">
                      <a:alpha val="43137"/>
                    </a:srgbClr>
                  </a:outerShdw>
                </a:effectLst>
              </a:rPr>
              <a:t> authority on this verse, together with Matthew 18:18 and John 20:23.”</a:t>
            </a:r>
          </a:p>
        </p:txBody>
      </p:sp>
      <p:pic>
        <p:nvPicPr>
          <p:cNvPr id="3" name="Picture 2">
            <a:extLst>
              <a:ext uri="{FF2B5EF4-FFF2-40B4-BE49-F238E27FC236}">
                <a16:creationId xmlns:a16="http://schemas.microsoft.com/office/drawing/2014/main" id="{CAB02AFB-67E9-4B22-BCD8-3FFA20CFF198}"/>
              </a:ext>
            </a:extLst>
          </p:cNvPr>
          <p:cNvPicPr>
            <a:picLocks noChangeAspect="1"/>
          </p:cNvPicPr>
          <p:nvPr/>
        </p:nvPicPr>
        <p:blipFill>
          <a:blip r:embed="rId2"/>
          <a:stretch>
            <a:fillRect/>
          </a:stretch>
        </p:blipFill>
        <p:spPr>
          <a:xfrm>
            <a:off x="8085839" y="237067"/>
            <a:ext cx="710489" cy="1097280"/>
          </a:xfrm>
          <a:prstGeom prst="rect">
            <a:avLst/>
          </a:prstGeom>
        </p:spPr>
      </p:pic>
      <p:pic>
        <p:nvPicPr>
          <p:cNvPr id="6" name="Picture 5">
            <a:extLst>
              <a:ext uri="{FF2B5EF4-FFF2-40B4-BE49-F238E27FC236}">
                <a16:creationId xmlns:a16="http://schemas.microsoft.com/office/drawing/2014/main" id="{1000F073-BE8D-469E-B3C4-ED2A4C7B4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
        <p:nvSpPr>
          <p:cNvPr id="7" name="Rectangle 2">
            <a:extLst>
              <a:ext uri="{FF2B5EF4-FFF2-40B4-BE49-F238E27FC236}">
                <a16:creationId xmlns:a16="http://schemas.microsoft.com/office/drawing/2014/main" id="{93098A26-99BA-44E1-B7DF-C85FC57B6725}"/>
              </a:ext>
            </a:extLst>
          </p:cNvPr>
          <p:cNvSpPr>
            <a:spLocks noGrp="1" noChangeArrowheads="1"/>
          </p:cNvSpPr>
          <p:nvPr>
            <p:ph type="title"/>
          </p:nvPr>
        </p:nvSpPr>
        <p:spPr>
          <a:xfrm>
            <a:off x="2605088" y="304800"/>
            <a:ext cx="3933825" cy="1219200"/>
          </a:xfrm>
        </p:spPr>
        <p:txBody>
          <a:bodyPr anchor="t"/>
          <a:lstStyle/>
          <a:p>
            <a:pPr algn="ctr" eaLnBrk="1" hangingPunct="1">
              <a:spcAft>
                <a:spcPts val="2400"/>
              </a:spcAft>
              <a:defRPr/>
            </a:pPr>
            <a:r>
              <a:rPr lang="en-US" sz="36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600" i="1" dirty="0">
                <a:solidFill>
                  <a:schemeClr val="tx1"/>
                </a:solidFill>
                <a:effectLst>
                  <a:outerShdw blurRad="38100" dist="38100" dir="2700000" algn="tl">
                    <a:srgbClr val="000000">
                      <a:alpha val="43137"/>
                    </a:srgbClr>
                  </a:outerShdw>
                </a:effectLst>
              </a:rPr>
              <a:t>Behold the King: A Study of Matthew </a:t>
            </a:r>
            <a:r>
              <a:rPr lang="en-US" sz="1600" dirty="0">
                <a:solidFill>
                  <a:schemeClr val="tx1"/>
                </a:solidFill>
                <a:effectLst>
                  <a:outerShdw blurRad="38100" dist="38100" dir="2700000" algn="tl">
                    <a:srgbClr val="000000">
                      <a:alpha val="43137"/>
                    </a:srgbClr>
                  </a:outerShdw>
                </a:effectLst>
              </a:rPr>
              <a:t>(Grand Rapids, Kregel, 2005), 205-07.</a:t>
            </a: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5043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600200"/>
            <a:ext cx="9144000" cy="4609723"/>
          </a:xfrm>
        </p:spPr>
        <p:txBody>
          <a:bodyPr/>
          <a:lstStyle/>
          <a:p>
            <a:pPr marL="0" indent="0" algn="just" eaLnBrk="1" hangingPunct="1">
              <a:spcBef>
                <a:spcPts val="0"/>
              </a:spcBef>
              <a:buNone/>
              <a:defRPr/>
            </a:pPr>
            <a:r>
              <a:rPr lang="en-US" sz="2900" dirty="0">
                <a:effectLst>
                  <a:outerShdw blurRad="38100" dist="38100" dir="2700000" algn="tl">
                    <a:srgbClr val="000000">
                      <a:alpha val="43137"/>
                    </a:srgbClr>
                  </a:outerShdw>
                </a:effectLst>
              </a:rPr>
              <a:t>“However, this false doctrine is largely the result of an improper translation. Because Jerome’s Latin Vulgate version, which was made around 400 A.D., many of the translators since then have translated the verbs in Matthew 16:19 as simple futures. Needless to say, the future </a:t>
            </a:r>
            <a:r>
              <a:rPr lang="en-US" sz="2900" dirty="0" err="1">
                <a:effectLst>
                  <a:outerShdw blurRad="38100" dist="38100" dir="2700000" algn="tl">
                    <a:srgbClr val="000000">
                      <a:alpha val="43137"/>
                    </a:srgbClr>
                  </a:outerShdw>
                </a:effectLst>
              </a:rPr>
              <a:t>periphrastics</a:t>
            </a:r>
            <a:r>
              <a:rPr lang="en-US" sz="2900" dirty="0">
                <a:effectLst>
                  <a:outerShdw blurRad="38100" dist="38100" dir="2700000" algn="tl">
                    <a:srgbClr val="000000">
                      <a:alpha val="43137"/>
                    </a:srgbClr>
                  </a:outerShdw>
                </a:effectLst>
              </a:rPr>
              <a:t> have been ignored in these translations. It is the unanimous testimony of Greek grammarians that the perfect tense denotes a past action, the results of which endure to the present. The periphrastic form of the perfect usually emphasizes the existing state. This changes the complexion of Matthew 16:19 completely.”</a:t>
            </a:r>
          </a:p>
        </p:txBody>
      </p:sp>
      <p:pic>
        <p:nvPicPr>
          <p:cNvPr id="3" name="Picture 2">
            <a:extLst>
              <a:ext uri="{FF2B5EF4-FFF2-40B4-BE49-F238E27FC236}">
                <a16:creationId xmlns:a16="http://schemas.microsoft.com/office/drawing/2014/main" id="{CAB02AFB-67E9-4B22-BCD8-3FFA20CFF198}"/>
              </a:ext>
            </a:extLst>
          </p:cNvPr>
          <p:cNvPicPr>
            <a:picLocks noChangeAspect="1"/>
          </p:cNvPicPr>
          <p:nvPr/>
        </p:nvPicPr>
        <p:blipFill>
          <a:blip r:embed="rId2"/>
          <a:stretch>
            <a:fillRect/>
          </a:stretch>
        </p:blipFill>
        <p:spPr>
          <a:xfrm>
            <a:off x="8085839" y="237067"/>
            <a:ext cx="710489" cy="1097280"/>
          </a:xfrm>
          <a:prstGeom prst="rect">
            <a:avLst/>
          </a:prstGeom>
        </p:spPr>
      </p:pic>
      <p:pic>
        <p:nvPicPr>
          <p:cNvPr id="6" name="Picture 5">
            <a:extLst>
              <a:ext uri="{FF2B5EF4-FFF2-40B4-BE49-F238E27FC236}">
                <a16:creationId xmlns:a16="http://schemas.microsoft.com/office/drawing/2014/main" id="{1000F073-BE8D-469E-B3C4-ED2A4C7B4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
        <p:nvSpPr>
          <p:cNvPr id="7" name="Rectangle 2">
            <a:extLst>
              <a:ext uri="{FF2B5EF4-FFF2-40B4-BE49-F238E27FC236}">
                <a16:creationId xmlns:a16="http://schemas.microsoft.com/office/drawing/2014/main" id="{104AA10E-228B-4A55-AC0F-062247977004}"/>
              </a:ext>
            </a:extLst>
          </p:cNvPr>
          <p:cNvSpPr>
            <a:spLocks noGrp="1" noChangeArrowheads="1"/>
          </p:cNvSpPr>
          <p:nvPr>
            <p:ph type="title"/>
          </p:nvPr>
        </p:nvSpPr>
        <p:spPr>
          <a:xfrm>
            <a:off x="2605088" y="304800"/>
            <a:ext cx="3933825" cy="1219200"/>
          </a:xfrm>
        </p:spPr>
        <p:txBody>
          <a:bodyPr anchor="t"/>
          <a:lstStyle/>
          <a:p>
            <a:pPr algn="ctr" eaLnBrk="1" hangingPunct="1">
              <a:spcAft>
                <a:spcPts val="2400"/>
              </a:spcAft>
              <a:defRPr/>
            </a:pPr>
            <a:r>
              <a:rPr lang="en-US" sz="36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600" i="1" dirty="0">
                <a:solidFill>
                  <a:schemeClr val="tx1"/>
                </a:solidFill>
                <a:effectLst>
                  <a:outerShdw blurRad="38100" dist="38100" dir="2700000" algn="tl">
                    <a:srgbClr val="000000">
                      <a:alpha val="43137"/>
                    </a:srgbClr>
                  </a:outerShdw>
                </a:effectLst>
              </a:rPr>
              <a:t>Behold the King: A Study of Matthew </a:t>
            </a:r>
            <a:r>
              <a:rPr lang="en-US" sz="1600" dirty="0">
                <a:solidFill>
                  <a:schemeClr val="tx1"/>
                </a:solidFill>
                <a:effectLst>
                  <a:outerShdw blurRad="38100" dist="38100" dir="2700000" algn="tl">
                    <a:srgbClr val="000000">
                      <a:alpha val="43137"/>
                    </a:srgbClr>
                  </a:outerShdw>
                </a:effectLst>
              </a:rPr>
              <a:t>(Grand Rapids, Kregel, 2005), 205-07.</a:t>
            </a: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8112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600200"/>
            <a:ext cx="9144000" cy="4496270"/>
          </a:xfrm>
        </p:spPr>
        <p:txBody>
          <a:bodyPr/>
          <a:lstStyle/>
          <a:p>
            <a:pPr marL="0" indent="0" algn="just" eaLnBrk="1" hangingPunct="1">
              <a:spcBef>
                <a:spcPts val="0"/>
              </a:spcBef>
              <a:buNone/>
              <a:defRPr/>
            </a:pPr>
            <a:r>
              <a:rPr lang="en-US" sz="3000" dirty="0">
                <a:effectLst>
                  <a:outerShdw blurRad="38100" dist="38100" dir="2700000" algn="tl">
                    <a:srgbClr val="000000">
                      <a:alpha val="43137"/>
                    </a:srgbClr>
                  </a:outerShdw>
                </a:effectLst>
              </a:rPr>
              <a:t>“‘This is wrongly translated “shall be bound” and “shall be loosed,” seemingly to make Jesus teach that the apostles’ acts will determine the policies of heaven. They should be translated “shall have been bound” and “shall have been loose.” This makes the apostles’ acts a matter of inspiration or heavenly guidance.’ A good translation is given by Williams, who exercises great care in the translation of the Greek tenses, ‘and whatever you forbid on earth </a:t>
            </a:r>
            <a:r>
              <a:rPr lang="en-US" sz="3000" b="1" u="sng" dirty="0">
                <a:solidFill>
                  <a:srgbClr val="FFFFCC"/>
                </a:solidFill>
                <a:effectLst>
                  <a:outerShdw blurRad="38100" dist="38100" dir="2700000" algn="tl">
                    <a:srgbClr val="000000">
                      <a:alpha val="43137"/>
                    </a:srgbClr>
                  </a:outerShdw>
                </a:effectLst>
              </a:rPr>
              <a:t>must be what is already forbidden in heaven</a:t>
            </a:r>
            <a:r>
              <a:rPr lang="en-US" sz="3000" dirty="0">
                <a:effectLst>
                  <a:outerShdw blurRad="38100" dist="38100" dir="2700000" algn="tl">
                    <a:srgbClr val="000000">
                      <a:alpha val="43137"/>
                    </a:srgbClr>
                  </a:outerShdw>
                </a:effectLst>
              </a:rPr>
              <a:t>, and whatever you permit on earth </a:t>
            </a:r>
            <a:r>
              <a:rPr lang="en-US" sz="3000" b="1" u="sng" dirty="0">
                <a:solidFill>
                  <a:srgbClr val="FFFFCC"/>
                </a:solidFill>
                <a:effectLst>
                  <a:outerShdw blurRad="38100" dist="38100" dir="2700000" algn="tl">
                    <a:srgbClr val="000000">
                      <a:alpha val="43137"/>
                    </a:srgbClr>
                  </a:outerShdw>
                </a:effectLst>
              </a:rPr>
              <a:t>must be what is already permitted in heaven</a:t>
            </a:r>
            <a:r>
              <a:rPr lang="en-US" sz="3000" dirty="0">
                <a:effectLst>
                  <a:outerShdw blurRad="38100" dist="38100" dir="2700000" algn="tl">
                    <a:srgbClr val="000000">
                      <a:alpha val="43137"/>
                    </a:srgbClr>
                  </a:outerShdw>
                </a:effectLst>
              </a:rPr>
              <a:t>.’”</a:t>
            </a:r>
          </a:p>
        </p:txBody>
      </p:sp>
      <p:pic>
        <p:nvPicPr>
          <p:cNvPr id="3" name="Picture 2">
            <a:extLst>
              <a:ext uri="{FF2B5EF4-FFF2-40B4-BE49-F238E27FC236}">
                <a16:creationId xmlns:a16="http://schemas.microsoft.com/office/drawing/2014/main" id="{CAB02AFB-67E9-4B22-BCD8-3FFA20CFF198}"/>
              </a:ext>
            </a:extLst>
          </p:cNvPr>
          <p:cNvPicPr>
            <a:picLocks noChangeAspect="1"/>
          </p:cNvPicPr>
          <p:nvPr/>
        </p:nvPicPr>
        <p:blipFill>
          <a:blip r:embed="rId2"/>
          <a:stretch>
            <a:fillRect/>
          </a:stretch>
        </p:blipFill>
        <p:spPr>
          <a:xfrm>
            <a:off x="8085839" y="237067"/>
            <a:ext cx="710489" cy="1097280"/>
          </a:xfrm>
          <a:prstGeom prst="rect">
            <a:avLst/>
          </a:prstGeom>
        </p:spPr>
      </p:pic>
      <p:pic>
        <p:nvPicPr>
          <p:cNvPr id="6" name="Picture 5">
            <a:extLst>
              <a:ext uri="{FF2B5EF4-FFF2-40B4-BE49-F238E27FC236}">
                <a16:creationId xmlns:a16="http://schemas.microsoft.com/office/drawing/2014/main" id="{1000F073-BE8D-469E-B3C4-ED2A4C7B4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
        <p:nvSpPr>
          <p:cNvPr id="7" name="Rectangle 2">
            <a:extLst>
              <a:ext uri="{FF2B5EF4-FFF2-40B4-BE49-F238E27FC236}">
                <a16:creationId xmlns:a16="http://schemas.microsoft.com/office/drawing/2014/main" id="{2ABFD0B6-024C-40E9-B6B2-E846D2B93E19}"/>
              </a:ext>
            </a:extLst>
          </p:cNvPr>
          <p:cNvSpPr>
            <a:spLocks noGrp="1" noChangeArrowheads="1"/>
          </p:cNvSpPr>
          <p:nvPr>
            <p:ph type="title"/>
          </p:nvPr>
        </p:nvSpPr>
        <p:spPr>
          <a:xfrm>
            <a:off x="2605088" y="304800"/>
            <a:ext cx="3933825" cy="1219200"/>
          </a:xfrm>
        </p:spPr>
        <p:txBody>
          <a:bodyPr anchor="t"/>
          <a:lstStyle/>
          <a:p>
            <a:pPr algn="ctr" eaLnBrk="1" hangingPunct="1">
              <a:spcAft>
                <a:spcPts val="2400"/>
              </a:spcAft>
              <a:defRPr/>
            </a:pPr>
            <a:r>
              <a:rPr lang="en-US" sz="36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600" i="1" dirty="0">
                <a:solidFill>
                  <a:schemeClr val="tx1"/>
                </a:solidFill>
                <a:effectLst>
                  <a:outerShdw blurRad="38100" dist="38100" dir="2700000" algn="tl">
                    <a:srgbClr val="000000">
                      <a:alpha val="43137"/>
                    </a:srgbClr>
                  </a:outerShdw>
                </a:effectLst>
              </a:rPr>
              <a:t>Behold the King: A Study of Matthew </a:t>
            </a:r>
            <a:r>
              <a:rPr lang="en-US" sz="1600" dirty="0">
                <a:solidFill>
                  <a:schemeClr val="tx1"/>
                </a:solidFill>
                <a:effectLst>
                  <a:outerShdw blurRad="38100" dist="38100" dir="2700000" algn="tl">
                    <a:srgbClr val="000000">
                      <a:alpha val="43137"/>
                    </a:srgbClr>
                  </a:outerShdw>
                </a:effectLst>
              </a:rPr>
              <a:t>(Grand Rapids, Kregel, 2005), 205-07.</a:t>
            </a: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3831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562476"/>
            <a:ext cx="9144000" cy="4762123"/>
          </a:xfrm>
        </p:spPr>
        <p:txBody>
          <a:bodyPr/>
          <a:lstStyle/>
          <a:p>
            <a:pPr marL="0" indent="0" algn="just" eaLnBrk="1" hangingPunct="1">
              <a:spcBef>
                <a:spcPts val="0"/>
              </a:spcBef>
              <a:buNone/>
              <a:defRPr/>
            </a:pPr>
            <a:r>
              <a:rPr lang="en-US" dirty="0">
                <a:effectLst>
                  <a:outerShdw blurRad="38100" dist="38100" dir="2700000" algn="tl">
                    <a:srgbClr val="000000">
                      <a:alpha val="43137"/>
                    </a:srgbClr>
                  </a:outerShdw>
                </a:effectLst>
              </a:rPr>
              <a:t>“…Therefore, the verse is a promise to Peter of a place of authority in the future earthly kingdom. With this promise the Lord gives Peter the basis of the decisions which he shall make. Peter is to discern what is the mind of God and then judge accordingly.”</a:t>
            </a:r>
          </a:p>
        </p:txBody>
      </p:sp>
      <p:pic>
        <p:nvPicPr>
          <p:cNvPr id="3" name="Picture 2">
            <a:extLst>
              <a:ext uri="{FF2B5EF4-FFF2-40B4-BE49-F238E27FC236}">
                <a16:creationId xmlns:a16="http://schemas.microsoft.com/office/drawing/2014/main" id="{CAB02AFB-67E9-4B22-BCD8-3FFA20CFF198}"/>
              </a:ext>
            </a:extLst>
          </p:cNvPr>
          <p:cNvPicPr>
            <a:picLocks noChangeAspect="1"/>
          </p:cNvPicPr>
          <p:nvPr/>
        </p:nvPicPr>
        <p:blipFill>
          <a:blip r:embed="rId2"/>
          <a:stretch>
            <a:fillRect/>
          </a:stretch>
        </p:blipFill>
        <p:spPr>
          <a:xfrm>
            <a:off x="8085839" y="237067"/>
            <a:ext cx="710489" cy="1097280"/>
          </a:xfrm>
          <a:prstGeom prst="rect">
            <a:avLst/>
          </a:prstGeom>
        </p:spPr>
      </p:pic>
      <p:pic>
        <p:nvPicPr>
          <p:cNvPr id="6" name="Picture 5">
            <a:extLst>
              <a:ext uri="{FF2B5EF4-FFF2-40B4-BE49-F238E27FC236}">
                <a16:creationId xmlns:a16="http://schemas.microsoft.com/office/drawing/2014/main" id="{1000F073-BE8D-469E-B3C4-ED2A4C7B4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
        <p:nvSpPr>
          <p:cNvPr id="7" name="Rectangle 2">
            <a:extLst>
              <a:ext uri="{FF2B5EF4-FFF2-40B4-BE49-F238E27FC236}">
                <a16:creationId xmlns:a16="http://schemas.microsoft.com/office/drawing/2014/main" id="{9370298B-81A6-4006-936B-AF88B4F6149E}"/>
              </a:ext>
            </a:extLst>
          </p:cNvPr>
          <p:cNvSpPr>
            <a:spLocks noGrp="1" noChangeArrowheads="1"/>
          </p:cNvSpPr>
          <p:nvPr>
            <p:ph type="title"/>
          </p:nvPr>
        </p:nvSpPr>
        <p:spPr>
          <a:xfrm>
            <a:off x="2605088" y="304800"/>
            <a:ext cx="3933825" cy="1219200"/>
          </a:xfrm>
        </p:spPr>
        <p:txBody>
          <a:bodyPr anchor="t"/>
          <a:lstStyle/>
          <a:p>
            <a:pPr algn="ctr" eaLnBrk="1" hangingPunct="1">
              <a:spcAft>
                <a:spcPts val="2400"/>
              </a:spcAft>
              <a:defRPr/>
            </a:pPr>
            <a:r>
              <a:rPr lang="en-US" sz="36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600" i="1" dirty="0">
                <a:solidFill>
                  <a:schemeClr val="tx1"/>
                </a:solidFill>
                <a:effectLst>
                  <a:outerShdw blurRad="38100" dist="38100" dir="2700000" algn="tl">
                    <a:srgbClr val="000000">
                      <a:alpha val="43137"/>
                    </a:srgbClr>
                  </a:outerShdw>
                </a:effectLst>
              </a:rPr>
              <a:t>Behold the King: A Study of Matthew </a:t>
            </a:r>
            <a:r>
              <a:rPr lang="en-US" sz="1600" dirty="0">
                <a:solidFill>
                  <a:schemeClr val="tx1"/>
                </a:solidFill>
                <a:effectLst>
                  <a:outerShdw blurRad="38100" dist="38100" dir="2700000" algn="tl">
                    <a:srgbClr val="000000">
                      <a:alpha val="43137"/>
                    </a:srgbClr>
                  </a:outerShdw>
                </a:effectLst>
              </a:rPr>
              <a:t>(Grand Rapids, Kregel, 2005), 205-07.</a:t>
            </a: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7994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3DC3CF-FD17-4CC6-BB71-7ABFCB2ED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18:18-20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Truly I say to you, whatever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earth shall have been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bound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heaven; and whatever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loose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earth shall have been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loosed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heaven.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Again I say to you, that if two of you agree on earth about anything that they may ask, it shall be done for them by My Father who is in heaven.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where two or three have gathered together in My name, I am there in their midst.”</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017454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600200"/>
            <a:ext cx="9144000" cy="4496270"/>
          </a:xfrm>
        </p:spPr>
        <p:txBody>
          <a:bodyPr/>
          <a:lstStyle/>
          <a:p>
            <a:pPr marL="0" indent="0" algn="just" eaLnBrk="1" hangingPunct="1">
              <a:spcBef>
                <a:spcPts val="0"/>
              </a:spcBef>
              <a:buNone/>
              <a:defRPr/>
            </a:pPr>
            <a:r>
              <a:rPr lang="en-US" sz="2850" dirty="0">
                <a:effectLst>
                  <a:outerShdw blurRad="38100" dist="38100" dir="2700000" algn="tl">
                    <a:srgbClr val="000000">
                      <a:alpha val="43137"/>
                    </a:srgbClr>
                  </a:outerShdw>
                </a:effectLst>
              </a:rPr>
              <a:t>“Verses 18 to 20 speak of the principle which is to be followed in the [church] discipline. </a:t>
            </a:r>
            <a:r>
              <a:rPr lang="en-US" sz="2850" b="1" u="sng" dirty="0">
                <a:solidFill>
                  <a:srgbClr val="FFFFCC"/>
                </a:solidFill>
                <a:effectLst>
                  <a:outerShdw blurRad="38100" dist="38100" dir="2700000" algn="tl">
                    <a:srgbClr val="000000">
                      <a:alpha val="43137"/>
                    </a:srgbClr>
                  </a:outerShdw>
                </a:effectLst>
              </a:rPr>
              <a:t>The injunction of verse 18 concerns the same principle as that of Matthew 16:19 except it is here addressed to all of the disciples</a:t>
            </a:r>
            <a:r>
              <a:rPr lang="en-US" sz="2850" dirty="0">
                <a:effectLst>
                  <a:outerShdw blurRad="38100" dist="38100" dir="2700000" algn="tl">
                    <a:srgbClr val="000000">
                      <a:alpha val="43137"/>
                    </a:srgbClr>
                  </a:outerShdw>
                </a:effectLst>
              </a:rPr>
              <a:t>. In Matthew 16:19 it was spoken only to Peter. The Lord is indicating to His disciples that, in the church, divine guidance is to be the rule to follow. To Peter the King promised authority in the kingdom, assuring him of guidance in the use of that authority. Now the Lord instructs His disciples concerning the subject of discipline in the church and also promises divine direction in their decisions.”</a:t>
            </a:r>
          </a:p>
        </p:txBody>
      </p:sp>
      <p:pic>
        <p:nvPicPr>
          <p:cNvPr id="3" name="Picture 2">
            <a:extLst>
              <a:ext uri="{FF2B5EF4-FFF2-40B4-BE49-F238E27FC236}">
                <a16:creationId xmlns:a16="http://schemas.microsoft.com/office/drawing/2014/main" id="{CAB02AFB-67E9-4B22-BCD8-3FFA20CFF198}"/>
              </a:ext>
            </a:extLst>
          </p:cNvPr>
          <p:cNvPicPr>
            <a:picLocks noChangeAspect="1"/>
          </p:cNvPicPr>
          <p:nvPr/>
        </p:nvPicPr>
        <p:blipFill>
          <a:blip r:embed="rId2"/>
          <a:stretch>
            <a:fillRect/>
          </a:stretch>
        </p:blipFill>
        <p:spPr>
          <a:xfrm>
            <a:off x="8085839" y="237067"/>
            <a:ext cx="710489" cy="1097280"/>
          </a:xfrm>
          <a:prstGeom prst="rect">
            <a:avLst/>
          </a:prstGeom>
        </p:spPr>
      </p:pic>
      <p:pic>
        <p:nvPicPr>
          <p:cNvPr id="6" name="Picture 5">
            <a:extLst>
              <a:ext uri="{FF2B5EF4-FFF2-40B4-BE49-F238E27FC236}">
                <a16:creationId xmlns:a16="http://schemas.microsoft.com/office/drawing/2014/main" id="{1000F073-BE8D-469E-B3C4-ED2A4C7B4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
        <p:nvSpPr>
          <p:cNvPr id="7" name="Rectangle 2">
            <a:extLst>
              <a:ext uri="{FF2B5EF4-FFF2-40B4-BE49-F238E27FC236}">
                <a16:creationId xmlns:a16="http://schemas.microsoft.com/office/drawing/2014/main" id="{36C37940-65AC-4ED3-B94A-14F829CB7E07}"/>
              </a:ext>
            </a:extLst>
          </p:cNvPr>
          <p:cNvSpPr txBox="1">
            <a:spLocks noChangeArrowheads="1"/>
          </p:cNvSpPr>
          <p:nvPr/>
        </p:nvSpPr>
        <p:spPr bwMode="auto">
          <a:xfrm>
            <a:off x="2605088" y="304800"/>
            <a:ext cx="39338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2400"/>
              </a:spcAft>
              <a:defRPr/>
            </a:pPr>
            <a:r>
              <a:rPr lang="en-US" sz="3600" kern="0" dirty="0">
                <a:effectLst>
                  <a:outerShdw blurRad="38100" dist="38100" dir="2700000" algn="tl">
                    <a:srgbClr val="000000">
                      <a:alpha val="43137"/>
                    </a:srgbClr>
                  </a:outerShdw>
                </a:effectLst>
                <a:ea typeface="+mn-ea"/>
                <a:cs typeface="+mn-cs"/>
              </a:rPr>
              <a:t>Stanley D. Toussaint</a:t>
            </a:r>
            <a:br>
              <a:rPr lang="en-US" sz="3200" kern="0" dirty="0">
                <a:effectLst>
                  <a:outerShdw blurRad="38100" dist="38100" dir="2700000" algn="tl">
                    <a:srgbClr val="000000">
                      <a:alpha val="43137"/>
                    </a:srgbClr>
                  </a:outerShdw>
                </a:effectLst>
              </a:rPr>
            </a:br>
            <a:r>
              <a:rPr lang="en-US" sz="1600" i="1" kern="0" dirty="0">
                <a:solidFill>
                  <a:schemeClr val="tx1"/>
                </a:solidFill>
                <a:effectLst>
                  <a:outerShdw blurRad="38100" dist="38100" dir="2700000" algn="tl">
                    <a:srgbClr val="000000">
                      <a:alpha val="43137"/>
                    </a:srgbClr>
                  </a:outerShdw>
                </a:effectLst>
              </a:rPr>
              <a:t>Behold the King: A Study of Matthew </a:t>
            </a:r>
            <a:r>
              <a:rPr lang="en-US" sz="1600" kern="0" dirty="0">
                <a:solidFill>
                  <a:schemeClr val="tx1"/>
                </a:solidFill>
                <a:effectLst>
                  <a:outerShdw blurRad="38100" dist="38100" dir="2700000" algn="tl">
                    <a:srgbClr val="000000">
                      <a:alpha val="43137"/>
                    </a:srgbClr>
                  </a:outerShdw>
                </a:effectLst>
              </a:rPr>
              <a:t>(Grand Rapids, Kregel, 2005), 218.</a:t>
            </a:r>
            <a:endParaRPr lang="en-US" sz="2000" kern="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4326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752600"/>
            <a:ext cx="9144000" cy="4876799"/>
          </a:xfrm>
        </p:spPr>
        <p:txBody>
          <a:bodyPr/>
          <a:lstStyle/>
          <a:p>
            <a:pPr marL="0" indent="0" algn="just">
              <a:buNone/>
              <a:defRPr/>
            </a:pPr>
            <a:r>
              <a:rPr lang="en-US" sz="2950" dirty="0">
                <a:effectLst>
                  <a:outerShdw blurRad="38100" dist="38100" dir="2700000" algn="tl">
                    <a:srgbClr val="000000">
                      <a:alpha val="43137"/>
                    </a:srgbClr>
                  </a:outerShdw>
                </a:effectLst>
              </a:rPr>
              <a:t>“Yeshua gave this special authority only to Peter at this time. After the resurrection, </a:t>
            </a:r>
            <a:r>
              <a:rPr lang="en-US" sz="2950" b="1" u="sng" dirty="0">
                <a:solidFill>
                  <a:srgbClr val="FFFFCC"/>
                </a:solidFill>
                <a:effectLst>
                  <a:outerShdw blurRad="38100" dist="38100" dir="2700000" algn="tl">
                    <a:srgbClr val="000000">
                      <a:alpha val="43137"/>
                    </a:srgbClr>
                  </a:outerShdw>
                </a:effectLst>
              </a:rPr>
              <a:t>He extended and limited this authority to the other apostles exclusively</a:t>
            </a:r>
            <a:r>
              <a:rPr lang="en-US" sz="2950" dirty="0">
                <a:effectLst>
                  <a:outerShdw blurRad="38100" dist="38100" dir="2700000" algn="tl">
                    <a:srgbClr val="000000">
                      <a:alpha val="43137"/>
                    </a:srgbClr>
                  </a:outerShdw>
                </a:effectLst>
              </a:rPr>
              <a:t>. In modern days, this verse has been pulled out of context to signify something other than what is meant in the Jewish frame of reference. It has often been applied to spiritual warfare and demonology and loosing of Satan and his demons. However, </a:t>
            </a:r>
            <a:r>
              <a:rPr lang="en-US" sz="2950" b="1" u="sng" dirty="0">
                <a:solidFill>
                  <a:srgbClr val="FFFFCC"/>
                </a:solidFill>
                <a:effectLst>
                  <a:outerShdw blurRad="38100" dist="38100" dir="2700000" algn="tl">
                    <a:srgbClr val="000000">
                      <a:alpha val="43137"/>
                    </a:srgbClr>
                  </a:outerShdw>
                </a:effectLst>
              </a:rPr>
              <a:t>neither Satan nor demons are found in this context</a:t>
            </a:r>
            <a:r>
              <a:rPr lang="en-US" sz="2950" dirty="0">
                <a:effectLst>
                  <a:outerShdw blurRad="38100" dist="38100" dir="2700000" algn="tl">
                    <a:srgbClr val="000000">
                      <a:alpha val="43137"/>
                    </a:srgbClr>
                  </a:outerShdw>
                </a:effectLst>
              </a:rPr>
              <a:t>. Rather, the context is the establishment of the church, and the issue at hand is apostolic authority</a:t>
            </a:r>
            <a:r>
              <a:rPr lang="en-US" sz="2950" dirty="0">
                <a:effectLst/>
              </a:rPr>
              <a:t>.”</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9F4AD9-AD01-42F0-B424-3A08D1196381}"/>
              </a:ext>
            </a:extLst>
          </p:cNvPr>
          <p:cNvSpPr txBox="1"/>
          <p:nvPr/>
        </p:nvSpPr>
        <p:spPr>
          <a:xfrm>
            <a:off x="1432322" y="308283"/>
            <a:ext cx="6279356"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Fruchtenbaum</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i="1" dirty="0" err="1">
                <a:latin typeface="Calibri" panose="020F0502020204030204" pitchFamily="34" charset="0"/>
                <a:cs typeface="Calibri" panose="020F0502020204030204" pitchFamily="34" charset="0"/>
              </a:rPr>
              <a:t>Yeshua</a:t>
            </a:r>
            <a:r>
              <a:rPr lang="en-US" sz="1800" i="1" dirty="0">
                <a:latin typeface="Calibri" panose="020F0502020204030204" pitchFamily="34" charset="0"/>
                <a:cs typeface="Calibri" panose="020F0502020204030204" pitchFamily="34" charset="0"/>
              </a:rPr>
              <a:t>: The Life of Messiah from a Messianic Jewish Perspective</a:t>
            </a:r>
            <a:r>
              <a:rPr lang="en-US" sz="1800" dirty="0">
                <a:latin typeface="Calibri" panose="020F0502020204030204" pitchFamily="34" charset="0"/>
                <a:cs typeface="Calibri" panose="020F0502020204030204" pitchFamily="34" charset="0"/>
              </a:rPr>
              <a:t>, 4 vols., vol. 3 (San Antonio, TX: Ariel Ministries, 2017), 2:590-93.</a:t>
            </a:r>
          </a:p>
        </p:txBody>
      </p:sp>
    </p:spTree>
    <p:extLst>
      <p:ext uri="{BB962C8B-B14F-4D97-AF65-F5344CB8AC3E}">
        <p14:creationId xmlns:p14="http://schemas.microsoft.com/office/powerpoint/2010/main" val="187573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752600"/>
            <a:ext cx="9144000" cy="4038600"/>
          </a:xfrm>
        </p:spPr>
        <p:txBody>
          <a:bodyPr/>
          <a:lstStyle/>
          <a:p>
            <a:pPr marL="0" indent="0" algn="just">
              <a:buNone/>
              <a:defRPr/>
            </a:pPr>
            <a:r>
              <a:rPr lang="en-US" sz="2900" dirty="0">
                <a:effectLst>
                  <a:outerShdw blurRad="38100" dist="38100" dir="2700000" algn="tl">
                    <a:srgbClr val="000000">
                      <a:alpha val="43137"/>
                    </a:srgbClr>
                  </a:outerShdw>
                </a:effectLst>
              </a:rPr>
              <a:t>“The terms ‘binding’ and ‘loosing’ were commonly used in rabbinic writings. In fact, binding and loosing was authority the Pharisees claimed for themselves, but which God never gave them. He did however give it to the apostles. There were two basic concepts of binding and loosing in rabbinic thinking...Legislatively, to bind meant ‘to forbid,’ and to loose meant ‘to permit.’ Judicially, </a:t>
            </a:r>
            <a:r>
              <a:rPr lang="en-US" sz="2900" i="1" dirty="0">
                <a:effectLst>
                  <a:outerShdw blurRad="38100" dist="38100" dir="2700000" algn="tl">
                    <a:srgbClr val="000000">
                      <a:alpha val="43137"/>
                    </a:srgbClr>
                  </a:outerShdw>
                </a:effectLst>
              </a:rPr>
              <a:t>to bind</a:t>
            </a:r>
            <a:r>
              <a:rPr lang="en-US" sz="2900" dirty="0">
                <a:effectLst>
                  <a:outerShdw blurRad="38100" dist="38100" dir="2700000" algn="tl">
                    <a:srgbClr val="000000">
                      <a:alpha val="43137"/>
                    </a:srgbClr>
                  </a:outerShdw>
                </a:effectLst>
              </a:rPr>
              <a:t> meant ‘to punish,’ and </a:t>
            </a:r>
            <a:r>
              <a:rPr lang="en-US" sz="2900" i="1" dirty="0">
                <a:effectLst>
                  <a:outerShdw blurRad="38100" dist="38100" dir="2700000" algn="tl">
                    <a:srgbClr val="000000">
                      <a:alpha val="43137"/>
                    </a:srgbClr>
                  </a:outerShdw>
                </a:effectLst>
              </a:rPr>
              <a:t>to loose</a:t>
            </a:r>
            <a:r>
              <a:rPr lang="en-US" sz="2900" dirty="0">
                <a:effectLst>
                  <a:outerShdw blurRad="38100" dist="38100" dir="2700000" algn="tl">
                    <a:srgbClr val="000000">
                      <a:alpha val="43137"/>
                    </a:srgbClr>
                  </a:outerShdw>
                </a:effectLst>
              </a:rPr>
              <a:t> meant ‘not to punish,’ or ‘to set free from punishment.’...in rabbinic Judaism the expressions related ‘to humanly administered discipline in leadership rather than ultimate spiritual or moral authority.’”</a:t>
            </a:r>
            <a:endParaRPr lang="en-US" sz="2900" dirty="0">
              <a:effectLst/>
            </a:endParaRP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289E0D-CA88-4DC4-AF14-6DBAC7AE2947}"/>
              </a:ext>
            </a:extLst>
          </p:cNvPr>
          <p:cNvSpPr txBox="1"/>
          <p:nvPr/>
        </p:nvSpPr>
        <p:spPr>
          <a:xfrm>
            <a:off x="1432322" y="308283"/>
            <a:ext cx="6279356"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Fruchtenbaum</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i="1" dirty="0" err="1">
                <a:latin typeface="Calibri" panose="020F0502020204030204" pitchFamily="34" charset="0"/>
                <a:cs typeface="Calibri" panose="020F0502020204030204" pitchFamily="34" charset="0"/>
              </a:rPr>
              <a:t>Yeshua</a:t>
            </a:r>
            <a:r>
              <a:rPr lang="en-US" sz="1800" i="1" dirty="0">
                <a:latin typeface="Calibri" panose="020F0502020204030204" pitchFamily="34" charset="0"/>
                <a:cs typeface="Calibri" panose="020F0502020204030204" pitchFamily="34" charset="0"/>
              </a:rPr>
              <a:t>: The Life of Messiah from a Messianic Jewish Perspective</a:t>
            </a:r>
            <a:r>
              <a:rPr lang="en-US" sz="1800" dirty="0">
                <a:latin typeface="Calibri" panose="020F0502020204030204" pitchFamily="34" charset="0"/>
                <a:cs typeface="Calibri" panose="020F0502020204030204" pitchFamily="34" charset="0"/>
              </a:rPr>
              <a:t>, 4 vols., vol. 3 (San Antonio, TX: Ariel Ministries, 2017), 2:590-93.</a:t>
            </a:r>
          </a:p>
        </p:txBody>
      </p:sp>
    </p:spTree>
    <p:extLst>
      <p:ext uri="{BB962C8B-B14F-4D97-AF65-F5344CB8AC3E}">
        <p14:creationId xmlns:p14="http://schemas.microsoft.com/office/powerpoint/2010/main" val="1104043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752600"/>
            <a:ext cx="9144000" cy="4038600"/>
          </a:xfrm>
        </p:spPr>
        <p:txBody>
          <a:bodyPr/>
          <a:lstStyle/>
          <a:p>
            <a:pPr marL="0" indent="0" algn="just">
              <a:buNone/>
              <a:defRPr/>
            </a:pPr>
            <a:r>
              <a:rPr lang="en-US" sz="2900" dirty="0">
                <a:effectLst>
                  <a:outerShdw blurRad="38100" dist="38100" dir="2700000" algn="tl">
                    <a:srgbClr val="000000">
                      <a:alpha val="43137"/>
                    </a:srgbClr>
                  </a:outerShdw>
                </a:effectLst>
              </a:rPr>
              <a:t>“…Such typical statements found in rabbinic literature concern matters of permitting, forbidding, punishing, and not punishing certain actions. That was how the rabbis used ‘binding’ and ‘loosing’ in the context of the Second Temple period, and the usage of these terms in the Gospels must be interpreted in light of first-century Israel. Thus, the Messiah gave to Peter, and later to all the apostles, the authority to bind and loose both legislatively and judicially. Since there is no such thing as apostolic succession, the authority was not passed on beyond the apostles.</a:t>
            </a:r>
            <a:r>
              <a:rPr lang="en-US" sz="2900" dirty="0">
                <a:effectLst/>
              </a:rPr>
              <a:t>”</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7A5356B-04F0-4972-897B-9A3A02EA58DC}"/>
              </a:ext>
            </a:extLst>
          </p:cNvPr>
          <p:cNvSpPr txBox="1"/>
          <p:nvPr/>
        </p:nvSpPr>
        <p:spPr>
          <a:xfrm>
            <a:off x="1432322" y="308283"/>
            <a:ext cx="6279356"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Fruchtenbaum</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i="1" dirty="0" err="1">
                <a:latin typeface="Calibri" panose="020F0502020204030204" pitchFamily="34" charset="0"/>
                <a:cs typeface="Calibri" panose="020F0502020204030204" pitchFamily="34" charset="0"/>
              </a:rPr>
              <a:t>Yeshua</a:t>
            </a:r>
            <a:r>
              <a:rPr lang="en-US" sz="1800" i="1" dirty="0">
                <a:latin typeface="Calibri" panose="020F0502020204030204" pitchFamily="34" charset="0"/>
                <a:cs typeface="Calibri" panose="020F0502020204030204" pitchFamily="34" charset="0"/>
              </a:rPr>
              <a:t>: The Life of Messiah from a Messianic Jewish Perspective</a:t>
            </a:r>
            <a:r>
              <a:rPr lang="en-US" sz="1800" dirty="0">
                <a:latin typeface="Calibri" panose="020F0502020204030204" pitchFamily="34" charset="0"/>
                <a:cs typeface="Calibri" panose="020F0502020204030204" pitchFamily="34" charset="0"/>
              </a:rPr>
              <a:t>, 4 vols., vol. 3 (San Antonio, TX: Ariel Ministries, 2017), 2:590-93.</a:t>
            </a:r>
          </a:p>
        </p:txBody>
      </p:sp>
    </p:spTree>
    <p:extLst>
      <p:ext uri="{BB962C8B-B14F-4D97-AF65-F5344CB8AC3E}">
        <p14:creationId xmlns:p14="http://schemas.microsoft.com/office/powerpoint/2010/main" val="700739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4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752600"/>
            <a:ext cx="9144000" cy="4038600"/>
          </a:xfrm>
        </p:spPr>
        <p:txBody>
          <a:bodyPr/>
          <a:lstStyle/>
          <a:p>
            <a:pPr marL="0" indent="0" algn="just">
              <a:buNone/>
              <a:defRPr/>
            </a:pPr>
            <a:r>
              <a:rPr lang="en-US" sz="2900" dirty="0">
                <a:effectLst>
                  <a:outerShdw blurRad="38100" dist="38100" dir="2700000" algn="tl">
                    <a:srgbClr val="000000">
                      <a:alpha val="43137"/>
                    </a:srgbClr>
                  </a:outerShdw>
                </a:effectLst>
              </a:rPr>
              <a:t>“Later, in the Epistles, the apostles exercise binding and loosing, meaning they permitted things that were formally forbidden, and they forbade things that were formally permitted. Legislatively this authority was limited to the apostles only. The church has no authority to bind and loose legislatively. It has no authority to bind, meaning to issue further rules and regulations for believers to follow. Likewise, it has no authority to loose, meaning to release believers from the rules of Scripture</a:t>
            </a:r>
            <a:r>
              <a:rPr lang="en-US" sz="2900" dirty="0">
                <a:effectLst/>
              </a:rPr>
              <a:t>.”</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378F2A-123B-4340-A603-2A4DFB7B1C73}"/>
              </a:ext>
            </a:extLst>
          </p:cNvPr>
          <p:cNvSpPr txBox="1"/>
          <p:nvPr/>
        </p:nvSpPr>
        <p:spPr>
          <a:xfrm>
            <a:off x="1432322" y="308283"/>
            <a:ext cx="6279356"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Fruchtenbaum</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i="1" dirty="0" err="1">
                <a:latin typeface="Calibri" panose="020F0502020204030204" pitchFamily="34" charset="0"/>
                <a:cs typeface="Calibri" panose="020F0502020204030204" pitchFamily="34" charset="0"/>
              </a:rPr>
              <a:t>Yeshua</a:t>
            </a:r>
            <a:r>
              <a:rPr lang="en-US" sz="1800" i="1" dirty="0">
                <a:latin typeface="Calibri" panose="020F0502020204030204" pitchFamily="34" charset="0"/>
                <a:cs typeface="Calibri" panose="020F0502020204030204" pitchFamily="34" charset="0"/>
              </a:rPr>
              <a:t>: The Life of Messiah from a Messianic Jewish Perspective</a:t>
            </a:r>
            <a:r>
              <a:rPr lang="en-US" sz="1800" dirty="0">
                <a:latin typeface="Calibri" panose="020F0502020204030204" pitchFamily="34" charset="0"/>
                <a:cs typeface="Calibri" panose="020F0502020204030204" pitchFamily="34" charset="0"/>
              </a:rPr>
              <a:t>, 4 vols., vol. 3 (San Antonio, TX: Ariel Ministries, 2017), 2:590-93.</a:t>
            </a:r>
          </a:p>
        </p:txBody>
      </p:sp>
    </p:spTree>
    <p:extLst>
      <p:ext uri="{BB962C8B-B14F-4D97-AF65-F5344CB8AC3E}">
        <p14:creationId xmlns:p14="http://schemas.microsoft.com/office/powerpoint/2010/main" val="4283169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752600"/>
            <a:ext cx="9144000" cy="4038600"/>
          </a:xfrm>
        </p:spPr>
        <p:txBody>
          <a:bodyPr/>
          <a:lstStyle/>
          <a:p>
            <a:pPr marL="0" indent="0" algn="just">
              <a:buNone/>
              <a:defRPr/>
            </a:pPr>
            <a:r>
              <a:rPr lang="en-US" sz="2900" dirty="0">
                <a:effectLst>
                  <a:outerShdw blurRad="38100" dist="38100" dir="2700000" algn="tl">
                    <a:srgbClr val="000000">
                      <a:alpha val="43137"/>
                    </a:srgbClr>
                  </a:outerShdw>
                </a:effectLst>
              </a:rPr>
              <a:t>“One example of how the apostles practiced their authority in the judicial sense is found in Acts 5, when Peter passed the death sentence upon Ananias and Sapphira. Because they had lied to the Holy Spirit, he bound them for punishment, and they each dropped dead at his feet. The church has a limited authority to bind and loose in a judicial sense, but not to the same degree as the apostles. The apostles could impose a death sentence, while the church can only excommunicate the sinner, a point made later, in Matthew 18</a:t>
            </a:r>
            <a:r>
              <a:rPr lang="en-US" sz="2900" dirty="0">
                <a:effectLst/>
              </a:rPr>
              <a:t>.”</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12969F9-E267-4966-B173-88F6C81D1070}"/>
              </a:ext>
            </a:extLst>
          </p:cNvPr>
          <p:cNvSpPr txBox="1"/>
          <p:nvPr/>
        </p:nvSpPr>
        <p:spPr>
          <a:xfrm>
            <a:off x="1432322" y="308283"/>
            <a:ext cx="6279356"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Fruchtenbaum</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i="1" dirty="0" err="1">
                <a:latin typeface="Calibri" panose="020F0502020204030204" pitchFamily="34" charset="0"/>
                <a:cs typeface="Calibri" panose="020F0502020204030204" pitchFamily="34" charset="0"/>
              </a:rPr>
              <a:t>Yeshua</a:t>
            </a:r>
            <a:r>
              <a:rPr lang="en-US" sz="1800" i="1" dirty="0">
                <a:latin typeface="Calibri" panose="020F0502020204030204" pitchFamily="34" charset="0"/>
                <a:cs typeface="Calibri" panose="020F0502020204030204" pitchFamily="34" charset="0"/>
              </a:rPr>
              <a:t>: The Life of Messiah from a Messianic Jewish Perspective</a:t>
            </a:r>
            <a:r>
              <a:rPr lang="en-US" sz="1800" dirty="0">
                <a:latin typeface="Calibri" panose="020F0502020204030204" pitchFamily="34" charset="0"/>
                <a:cs typeface="Calibri" panose="020F0502020204030204" pitchFamily="34" charset="0"/>
              </a:rPr>
              <a:t>, 4 vols., vol. 3 (San Antonio, TX: Ariel Ministries, 2017), 2:590-93.</a:t>
            </a:r>
          </a:p>
        </p:txBody>
      </p:sp>
    </p:spTree>
    <p:extLst>
      <p:ext uri="{BB962C8B-B14F-4D97-AF65-F5344CB8AC3E}">
        <p14:creationId xmlns:p14="http://schemas.microsoft.com/office/powerpoint/2010/main" val="1382198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752600"/>
            <a:ext cx="9144000" cy="4038600"/>
          </a:xfrm>
        </p:spPr>
        <p:txBody>
          <a:bodyPr/>
          <a:lstStyle/>
          <a:p>
            <a:pPr marL="0" indent="0" algn="just">
              <a:buNone/>
              <a:defRPr/>
            </a:pPr>
            <a:r>
              <a:rPr lang="en-US" sz="2900" dirty="0">
                <a:effectLst>
                  <a:outerShdw blurRad="38100" dist="38100" dir="2700000" algn="tl">
                    <a:srgbClr val="000000">
                      <a:alpha val="43137"/>
                    </a:srgbClr>
                  </a:outerShdw>
                </a:effectLst>
              </a:rPr>
              <a:t>“This authority was given to the apostles alone, and they kept it until the end of their lives. </a:t>
            </a:r>
            <a:r>
              <a:rPr lang="en-US" sz="2900" b="1" u="sng" dirty="0">
                <a:solidFill>
                  <a:srgbClr val="FFFFCC"/>
                </a:solidFill>
                <a:effectLst>
                  <a:outerShdw blurRad="38100" dist="38100" dir="2700000" algn="tl">
                    <a:srgbClr val="000000">
                      <a:alpha val="43137"/>
                    </a:srgbClr>
                  </a:outerShdw>
                </a:effectLst>
              </a:rPr>
              <a:t>The church also has the authority to bind and to loose in a judicial sense, but not to the same degree as the apostles, who could issue a death sentence. The church can bind and loose to the point of breaking or not breaking fellowship with a sinning believer</a:t>
            </a:r>
            <a:r>
              <a:rPr lang="en-US" sz="2900" dirty="0">
                <a:effectLst>
                  <a:outerShdw blurRad="38100" dist="38100" dir="2700000" algn="tl">
                    <a:srgbClr val="000000">
                      <a:alpha val="43137"/>
                    </a:srgbClr>
                  </a:outerShdw>
                </a:effectLst>
              </a:rPr>
              <a:t>. It can excommunicate or not excommunicate. Notice, therefore, that this does not refer to binding Satan or his demons, so the context is not spiritual warfare, but Church discipline</a:t>
            </a:r>
            <a:r>
              <a:rPr lang="en-US" sz="2900" dirty="0">
                <a:effectLst/>
              </a:rPr>
              <a:t>.”</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FA15401-999B-4F3C-8A5B-58638417AADF}"/>
              </a:ext>
            </a:extLst>
          </p:cNvPr>
          <p:cNvSpPr txBox="1"/>
          <p:nvPr/>
        </p:nvSpPr>
        <p:spPr>
          <a:xfrm>
            <a:off x="1432322" y="308283"/>
            <a:ext cx="6279356"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Fruchtenbaum</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i="1" dirty="0" err="1">
                <a:latin typeface="Calibri" panose="020F0502020204030204" pitchFamily="34" charset="0"/>
                <a:cs typeface="Calibri" panose="020F0502020204030204" pitchFamily="34" charset="0"/>
              </a:rPr>
              <a:t>Yeshua</a:t>
            </a:r>
            <a:r>
              <a:rPr lang="en-US" sz="1800" i="1" dirty="0">
                <a:latin typeface="Calibri" panose="020F0502020204030204" pitchFamily="34" charset="0"/>
                <a:cs typeface="Calibri" panose="020F0502020204030204" pitchFamily="34" charset="0"/>
              </a:rPr>
              <a:t>: The Life of Messiah from a Messianic Jewish Perspective</a:t>
            </a:r>
            <a:r>
              <a:rPr lang="en-US" sz="1800" dirty="0">
                <a:latin typeface="Calibri" panose="020F0502020204030204" pitchFamily="34" charset="0"/>
                <a:cs typeface="Calibri" panose="020F0502020204030204" pitchFamily="34" charset="0"/>
              </a:rPr>
              <a:t>, 4 vols., vol. 3 (San Antonio, TX: Ariel Ministries, 2017), 2:590-93.</a:t>
            </a:r>
          </a:p>
        </p:txBody>
      </p:sp>
    </p:spTree>
    <p:extLst>
      <p:ext uri="{BB962C8B-B14F-4D97-AF65-F5344CB8AC3E}">
        <p14:creationId xmlns:p14="http://schemas.microsoft.com/office/powerpoint/2010/main" val="2265456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499394" y="304800"/>
            <a:ext cx="6145212" cy="855133"/>
          </a:xfrm>
        </p:spPr>
        <p:txBody>
          <a:bodyPr wrap="square" anchor="ctr">
            <a:normAutofit/>
          </a:bodyPr>
          <a:lstStyle/>
          <a:p>
            <a:pPr algn="ctr" eaLnBrk="1" hangingPunct="1"/>
            <a:r>
              <a:rPr lang="en-US" sz="3600" dirty="0">
                <a:effectLst>
                  <a:outerShdw blurRad="38100" dist="38100" dir="2700000" algn="tl">
                    <a:srgbClr val="000000">
                      <a:alpha val="43137"/>
                    </a:srgbClr>
                  </a:outerShdw>
                </a:effectLst>
              </a:rPr>
              <a:t>Binding and Loosing Takeaways</a:t>
            </a:r>
          </a:p>
        </p:txBody>
      </p:sp>
      <p:sp>
        <p:nvSpPr>
          <p:cNvPr id="137219" name="Rectangle 3"/>
          <p:cNvSpPr>
            <a:spLocks noGrp="1" noChangeArrowheads="1"/>
          </p:cNvSpPr>
          <p:nvPr>
            <p:ph sz="half" idx="1"/>
          </p:nvPr>
        </p:nvSpPr>
        <p:spPr>
          <a:xfrm>
            <a:off x="381000" y="1159933"/>
            <a:ext cx="8382000" cy="4783667"/>
          </a:xfrm>
        </p:spPr>
        <p:txBody>
          <a:bodyPr wrap="square" anchor="t">
            <a:noAutofit/>
          </a:bodyPr>
          <a:lstStyle/>
          <a:p>
            <a:pPr marL="457200" lvl="1" indent="-457200" algn="just" eaLnBrk="1" hangingPunct="1">
              <a:spcBef>
                <a:spcPts val="0"/>
              </a:spcBef>
              <a:spcAft>
                <a:spcPts val="18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rPr>
              <a:t>Matt. 16:19  involves Peter’s future kingdom role.</a:t>
            </a:r>
          </a:p>
          <a:p>
            <a:pPr marL="457200" lvl="1" indent="-457200" algn="just" eaLnBrk="1" hangingPunct="1">
              <a:spcBef>
                <a:spcPts val="0"/>
              </a:spcBef>
              <a:spcAft>
                <a:spcPts val="18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rPr>
              <a:t>Those on earth are to follow what heaven has already determined (and not vice versa).</a:t>
            </a:r>
          </a:p>
          <a:p>
            <a:pPr marL="457200" lvl="1" indent="-457200" algn="just" eaLnBrk="1" hangingPunct="1">
              <a:spcBef>
                <a:spcPts val="0"/>
              </a:spcBef>
              <a:spcAft>
                <a:spcPts val="18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rPr>
              <a:t>Spiritual warfare is not in the context.</a:t>
            </a:r>
          </a:p>
          <a:p>
            <a:pPr marL="457200" lvl="1" indent="-457200" algn="just" eaLnBrk="1" hangingPunct="1">
              <a:spcBef>
                <a:spcPts val="0"/>
              </a:spcBef>
              <a:spcAft>
                <a:spcPts val="18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rPr>
              <a:t>The authority to bind and to loose was only given to the apostles.</a:t>
            </a:r>
          </a:p>
          <a:p>
            <a:pPr marL="457200" lvl="1" indent="-457200" algn="just" eaLnBrk="1" hangingPunct="1">
              <a:spcBef>
                <a:spcPts val="0"/>
              </a:spcBef>
              <a:spcAft>
                <a:spcPts val="18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rPr>
              <a:t>The Church has a more limited degree of authority to bind and to loose.</a:t>
            </a:r>
          </a:p>
        </p:txBody>
      </p:sp>
      <p:pic>
        <p:nvPicPr>
          <p:cNvPr id="6" name="Picture 5">
            <a:extLst>
              <a:ext uri="{FF2B5EF4-FFF2-40B4-BE49-F238E27FC236}">
                <a16:creationId xmlns:a16="http://schemas.microsoft.com/office/drawing/2014/main" id="{98D6FB13-A296-4870-9068-93C704EA211A}"/>
              </a:ext>
            </a:extLst>
          </p:cNvPr>
          <p:cNvPicPr>
            <a:picLocks noChangeAspect="1"/>
          </p:cNvPicPr>
          <p:nvPr/>
        </p:nvPicPr>
        <p:blipFill>
          <a:blip r:embed="rId2"/>
          <a:stretch>
            <a:fillRect/>
          </a:stretch>
        </p:blipFill>
        <p:spPr>
          <a:xfrm>
            <a:off x="176212" y="68792"/>
            <a:ext cx="498191" cy="76940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981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Audience</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1638300" y="1143000"/>
            <a:ext cx="5867400" cy="37338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Jewish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Persecution (Acts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In Babylon-Mesopotamia or North-Central Turkey?</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Believers (Jas 1:2-4)</a:t>
            </a:r>
          </a:p>
        </p:txBody>
      </p:sp>
      <p:pic>
        <p:nvPicPr>
          <p:cNvPr id="5" name="Picture 1">
            <a:extLst>
              <a:ext uri="{FF2B5EF4-FFF2-40B4-BE49-F238E27FC236}">
                <a16:creationId xmlns:a16="http://schemas.microsoft.com/office/drawing/2014/main" id="{20FA25DB-1DB4-498C-8020-4A1DF2395D8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86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3617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464022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1600200"/>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n-US" sz="3000" dirty="0">
                <a:latin typeface="Calibri" panose="020F0502020204030204" pitchFamily="34" charset="0"/>
              </a:rPr>
              <a:t>One of the most comprehensive invitations to salvation in all the Epistles comes in James 4:7 – 10. While James directs most of his epistle to genuine believers, it is also evident that he is concerned about those who are not genuine. He wants no one to be deceived regarding true salvation, so he calls for a real, living, saving faith that is distinct from the dead faith of chapter 2. He states his objective in 5:20. It is to see ‘the sinner converted from the error of his way and his soul saved from death.’”</a:t>
            </a:r>
            <a:endParaRPr lang="en-US" altLang="en-US" sz="3000" dirty="0">
              <a:latin typeface="Calibri" panose="020F0502020204030204" pitchFamily="34" charset="0"/>
              <a:cs typeface="+mn-cs"/>
            </a:endParaRPr>
          </a:p>
        </p:txBody>
      </p:sp>
      <p:sp>
        <p:nvSpPr>
          <p:cNvPr id="8" name="TextBox 2"/>
          <p:cNvSpPr txBox="1">
            <a:spLocks noChangeArrowheads="1"/>
          </p:cNvSpPr>
          <p:nvPr/>
        </p:nvSpPr>
        <p:spPr bwMode="auto">
          <a:xfrm>
            <a:off x="2095500" y="304800"/>
            <a:ext cx="4953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spcAft>
                <a:spcPts val="600"/>
              </a:spcAft>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Tree>
    <p:extLst>
      <p:ext uri="{BB962C8B-B14F-4D97-AF65-F5344CB8AC3E}">
        <p14:creationId xmlns:p14="http://schemas.microsoft.com/office/powerpoint/2010/main" val="265010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1600200"/>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n-US" sz="3000" dirty="0">
                <a:latin typeface="Calibri" panose="020F0502020204030204" pitchFamily="34" charset="0"/>
              </a:rPr>
              <a:t>The invitation in 4:7 – 10 is directed at those who are not saved — guilty, wicked hearers of the Word who are not doers (cf. 1:21 – 22); who are still captive to dead faith (cf. 2:14 – 20); who are bitter, selfish, arrogant liars whose ‘wisdom is not what comes from above but is earthy, natural, demonic” (3:15); who are loving the world and thus are the enemies of God (4:4); whose inner spirit is still dominated by lusts (cf. 4:5); and who are proud and self-sufficient (cf. 4:6). They are in desperate need of God’s grace.”</a:t>
            </a:r>
            <a:endParaRPr lang="en-US" altLang="en-US" sz="3000" dirty="0">
              <a:latin typeface="Calibri" panose="020F0502020204030204" pitchFamily="34" charset="0"/>
              <a:cs typeface="+mn-cs"/>
            </a:endParaRPr>
          </a:p>
        </p:txBody>
      </p:sp>
      <p:pic>
        <p:nvPicPr>
          <p:cNvPr id="6" name="Picture 5">
            <a:extLst>
              <a:ext uri="{FF2B5EF4-FFF2-40B4-BE49-F238E27FC236}">
                <a16:creationId xmlns:a16="http://schemas.microsoft.com/office/drawing/2014/main" id="{2C9B9E7E-0F35-4BD0-8C15-B25AA66703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10" name="TextBox 2">
            <a:extLst>
              <a:ext uri="{FF2B5EF4-FFF2-40B4-BE49-F238E27FC236}">
                <a16:creationId xmlns:a16="http://schemas.microsoft.com/office/drawing/2014/main" id="{53A45DEA-89E3-413C-8172-D9ADCE8D58DF}"/>
              </a:ext>
            </a:extLst>
          </p:cNvPr>
          <p:cNvSpPr txBox="1">
            <a:spLocks noChangeArrowheads="1"/>
          </p:cNvSpPr>
          <p:nvPr/>
        </p:nvSpPr>
        <p:spPr bwMode="auto">
          <a:xfrm>
            <a:off x="2095500" y="304800"/>
            <a:ext cx="4953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spcAft>
                <a:spcPts val="600"/>
              </a:spcAft>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2418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112FE2FD-950C-4A31-9A34-DCE80C93E5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1600200"/>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n-US" sz="3000" dirty="0">
                <a:latin typeface="Calibri" panose="020F0502020204030204" pitchFamily="34" charset="0"/>
              </a:rPr>
              <a:t>But since God only ‘gives grace to the humble’ (v. 6), James calls these ‘sinners’ (a term used in Scripture only of the unregenerate) to turn from their pride and humble themselves. </a:t>
            </a:r>
            <a:r>
              <a:rPr lang="en-US" sz="3000" b="1" u="sng" dirty="0">
                <a:solidFill>
                  <a:srgbClr val="FFFFCC"/>
                </a:solidFill>
                <a:latin typeface="Calibri" panose="020F0502020204030204" pitchFamily="34" charset="0"/>
              </a:rPr>
              <a:t>Ten imperatives</a:t>
            </a:r>
            <a:r>
              <a:rPr lang="en-US" sz="3000" dirty="0">
                <a:latin typeface="Calibri" panose="020F0502020204030204" pitchFamily="34" charset="0"/>
              </a:rPr>
              <a:t> delineate the commands in James’s call to sinners: submit yourself to God (salvation); resist the devil (transferring allegiance); draw near to God (intimacy of relationship); cleanse your hands (repentance); purify your hearts (confession); be miserable, mourn, weep, and let your laughter and joy be turned to gloom (sorrow).”</a:t>
            </a:r>
          </a:p>
        </p:txBody>
      </p:sp>
      <p:pic>
        <p:nvPicPr>
          <p:cNvPr id="6" name="Picture 5">
            <a:extLst>
              <a:ext uri="{FF2B5EF4-FFF2-40B4-BE49-F238E27FC236}">
                <a16:creationId xmlns:a16="http://schemas.microsoft.com/office/drawing/2014/main" id="{BB7FD3FD-1E73-4352-A763-33016BEED2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10" name="TextBox 2">
            <a:extLst>
              <a:ext uri="{FF2B5EF4-FFF2-40B4-BE49-F238E27FC236}">
                <a16:creationId xmlns:a16="http://schemas.microsoft.com/office/drawing/2014/main" id="{4C219171-6089-45AA-92D8-C5D419BF486E}"/>
              </a:ext>
            </a:extLst>
          </p:cNvPr>
          <p:cNvSpPr txBox="1">
            <a:spLocks noChangeArrowheads="1"/>
          </p:cNvSpPr>
          <p:nvPr/>
        </p:nvSpPr>
        <p:spPr bwMode="auto">
          <a:xfrm>
            <a:off x="2095500" y="304800"/>
            <a:ext cx="4953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spcAft>
                <a:spcPts val="600"/>
              </a:spcAft>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5126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1820868"/>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n-US" sz="3000" dirty="0">
                <a:latin typeface="Calibri" panose="020F0502020204030204" pitchFamily="34" charset="0"/>
              </a:rPr>
              <a:t>The final imperative summarizes the mentality of those who are converted: ‘Humble yourselves in the presence of the Lord.’ All this is a work of God, who gives His more abundant grace (4:6).</a:t>
            </a:r>
            <a:r>
              <a:rPr lang="en-US" altLang="en-US" sz="3000" dirty="0">
                <a:latin typeface="Calibri" panose="020F0502020204030204" pitchFamily="34" charset="0"/>
                <a:cs typeface="+mn-cs"/>
              </a:rPr>
              <a:t>”</a:t>
            </a:r>
          </a:p>
        </p:txBody>
      </p:sp>
      <p:pic>
        <p:nvPicPr>
          <p:cNvPr id="6" name="Picture 5">
            <a:extLst>
              <a:ext uri="{FF2B5EF4-FFF2-40B4-BE49-F238E27FC236}">
                <a16:creationId xmlns:a16="http://schemas.microsoft.com/office/drawing/2014/main" id="{2B10C366-FD14-497B-8BD1-09FD75E0F4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10" name="TextBox 2">
            <a:extLst>
              <a:ext uri="{FF2B5EF4-FFF2-40B4-BE49-F238E27FC236}">
                <a16:creationId xmlns:a16="http://schemas.microsoft.com/office/drawing/2014/main" id="{ED3B3ADE-5438-49DB-AC6E-B2FC272CEB16}"/>
              </a:ext>
            </a:extLst>
          </p:cNvPr>
          <p:cNvSpPr txBox="1">
            <a:spLocks noChangeArrowheads="1"/>
          </p:cNvSpPr>
          <p:nvPr/>
        </p:nvSpPr>
        <p:spPr bwMode="auto">
          <a:xfrm>
            <a:off x="2095500" y="304800"/>
            <a:ext cx="4953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spcAft>
                <a:spcPts val="600"/>
              </a:spcAft>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54255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11430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b="1" kern="1200" dirty="0">
                <a:solidFill>
                  <a:srgbClr val="FFFFCC"/>
                </a:solidFill>
                <a:cs typeface="Arial" charset="0"/>
              </a:rPr>
              <a:t>Gen 15:6</a:t>
            </a:r>
          </a:p>
          <a:p>
            <a:pPr marL="0" indent="0" algn="just">
              <a:spcBef>
                <a:spcPts val="0"/>
              </a:spcBef>
              <a:spcAft>
                <a:spcPts val="0"/>
              </a:spcAft>
              <a:buNone/>
              <a:defRPr/>
            </a:pPr>
            <a:r>
              <a:rPr lang="en-US" altLang="en-US" sz="2800" dirty="0"/>
              <a:t>Then he </a:t>
            </a:r>
            <a:r>
              <a:rPr lang="en-US" altLang="en-US" sz="2800" b="1" u="sng" kern="1200" dirty="0">
                <a:solidFill>
                  <a:srgbClr val="FFFFCC"/>
                </a:solidFill>
                <a:cs typeface="Arial" charset="0"/>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32882" y="2743200"/>
            <a:ext cx="1108710" cy="1371600"/>
          </a:xfrm>
          <a:prstGeom prst="rect">
            <a:avLst/>
          </a:prstGeom>
          <a:noFill/>
          <a:ln w="9525">
            <a:noFill/>
            <a:miter lim="800000"/>
            <a:headEnd/>
            <a:tailEnd/>
          </a:ln>
        </p:spPr>
      </p:pic>
      <p:sp>
        <p:nvSpPr>
          <p:cNvPr id="4" name="Title 1"/>
          <p:cNvSpPr txBox="1">
            <a:spLocks/>
          </p:cNvSpPr>
          <p:nvPr/>
        </p:nvSpPr>
        <p:spPr>
          <a:xfrm>
            <a:off x="333375" y="274638"/>
            <a:ext cx="847725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1143000" y="2667000"/>
            <a:ext cx="6629400" cy="19050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John 3:16</a:t>
            </a:r>
          </a:p>
          <a:p>
            <a:pPr marL="0" indent="0">
              <a:spcBef>
                <a:spcPts val="0"/>
              </a:spcBef>
              <a:spcAft>
                <a:spcPts val="0"/>
              </a:spcAft>
              <a:buNone/>
              <a:defRPr/>
            </a:pPr>
            <a:r>
              <a:rPr lang="en-US" altLang="en-US" sz="2800" dirty="0">
                <a:latin typeface="Calibri" panose="020F0502020204030204" pitchFamily="34" charset="0"/>
              </a:rPr>
              <a:t>For God so loved the world, that He gave His only begotten Son, that whoever </a:t>
            </a:r>
            <a:r>
              <a:rPr lang="en-US" altLang="en-US" sz="2800" b="1" u="sng" dirty="0">
                <a:solidFill>
                  <a:srgbClr val="FFFFCC"/>
                </a:solidFill>
                <a:effectLst>
                  <a:outerShdw blurRad="38100" dist="38100" dir="2700000" algn="tl">
                    <a:srgbClr val="000000"/>
                  </a:outerShdw>
                </a:effectLst>
                <a:latin typeface="Calibri" panose="020F0502020204030204" pitchFamily="34" charset="0"/>
                <a:cs typeface="Arial" charset="0"/>
              </a:rPr>
              <a:t>believes</a:t>
            </a:r>
            <a:r>
              <a:rPr lang="en-US" altLang="en-US" sz="2800" dirty="0">
                <a:latin typeface="Calibri" panose="020F0502020204030204" pitchFamily="34" charset="0"/>
              </a:rPr>
              <a:t> in Him shall not perish, but have eternal life.</a:t>
            </a:r>
          </a:p>
        </p:txBody>
      </p:sp>
      <p:sp>
        <p:nvSpPr>
          <p:cNvPr id="6" name="Content Placeholder 2"/>
          <p:cNvSpPr txBox="1">
            <a:spLocks/>
          </p:cNvSpPr>
          <p:nvPr/>
        </p:nvSpPr>
        <p:spPr bwMode="auto">
          <a:xfrm>
            <a:off x="1143000" y="4800600"/>
            <a:ext cx="6629400" cy="18288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Acts 16:30-31</a:t>
            </a:r>
          </a:p>
          <a:p>
            <a:pPr marL="0" indent="0">
              <a:spcBef>
                <a:spcPts val="0"/>
              </a:spcBef>
              <a:spcAft>
                <a:spcPts val="0"/>
              </a:spcAft>
              <a:buNone/>
              <a:defRPr/>
            </a:pPr>
            <a:r>
              <a:rPr lang="en-US" altLang="en-US" sz="2800" dirty="0">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outerShdw>
                </a:effectLst>
                <a:latin typeface="Calibri" panose="020F0502020204030204" pitchFamily="34" charset="0"/>
                <a:cs typeface="Arial" charset="0"/>
              </a:rPr>
              <a:t>Believe</a:t>
            </a:r>
            <a:r>
              <a:rPr lang="en-US" altLang="en-US" sz="2800" dirty="0">
                <a:latin typeface="Calibri" panose="020F0502020204030204" pitchFamily="34" charset="0"/>
              </a:rPr>
              <a:t> in the Lord Jesus, and you will be saved..."</a:t>
            </a:r>
          </a:p>
        </p:txBody>
      </p:sp>
    </p:spTree>
    <p:extLst>
      <p:ext uri="{BB962C8B-B14F-4D97-AF65-F5344CB8AC3E}">
        <p14:creationId xmlns:p14="http://schemas.microsoft.com/office/powerpoint/2010/main" val="757220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86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143000"/>
          </a:xfrm>
        </p:spPr>
        <p:txBody>
          <a:bodyPr/>
          <a:lstStyle/>
          <a:p>
            <a:pPr algn="ctr"/>
            <a:r>
              <a:rPr lang="en-US" altLang="en-US" sz="3600" dirty="0"/>
              <a:t>Hall of the Humbled </a:t>
            </a:r>
            <a:br>
              <a:rPr lang="en-US" altLang="en-US" sz="4000" dirty="0"/>
            </a:br>
            <a:r>
              <a:rPr lang="en-US" altLang="en-US" sz="2800" dirty="0">
                <a:solidFill>
                  <a:schemeClr val="tx1"/>
                </a:solidFill>
                <a:effectLst>
                  <a:outerShdw blurRad="38100" dist="38100" dir="2700000" algn="tl">
                    <a:srgbClr val="000000"/>
                  </a:outerShdw>
                </a:effectLst>
                <a:ea typeface="+mn-ea"/>
                <a:cs typeface="+mn-cs"/>
              </a:rPr>
              <a:t>(Prov. 16:18; 1 Peter 5:5)</a:t>
            </a:r>
            <a:endParaRPr lang="en-US" altLang="en-US" sz="3600" dirty="0">
              <a:solidFill>
                <a:schemeClr val="tx1"/>
              </a:solidFill>
              <a:effectLst>
                <a:outerShdw blurRad="38100" dist="38100" dir="2700000" algn="tl">
                  <a:srgbClr val="000000"/>
                </a:outerShdw>
              </a:effectLst>
              <a:ea typeface="+mn-ea"/>
              <a:cs typeface="+mn-cs"/>
            </a:endParaRPr>
          </a:p>
        </p:txBody>
      </p:sp>
      <p:sp>
        <p:nvSpPr>
          <p:cNvPr id="13315" name="Rectangle 3"/>
          <p:cNvSpPr>
            <a:spLocks noGrp="1" noChangeArrowheads="1"/>
          </p:cNvSpPr>
          <p:nvPr>
            <p:ph type="body" idx="1"/>
          </p:nvPr>
        </p:nvSpPr>
        <p:spPr>
          <a:xfrm>
            <a:off x="152400" y="1600200"/>
            <a:ext cx="8534400" cy="4460875"/>
          </a:xfrm>
        </p:spPr>
        <p:txBody>
          <a:bodyPr/>
          <a:lstStyle/>
          <a:p>
            <a:pPr marL="457200" indent="-457200" eaLnBrk="1" hangingPunct="1">
              <a:spcBef>
                <a:spcPts val="0"/>
              </a:spcBef>
              <a:spcAft>
                <a:spcPts val="3600"/>
              </a:spcAft>
            </a:pPr>
            <a:r>
              <a:rPr lang="en-US" altLang="en-US" dirty="0"/>
              <a:t>Satan (Isa. 14:12-15; Ezek. 28:12-17; 1 Tim. 3:6)</a:t>
            </a:r>
          </a:p>
          <a:p>
            <a:pPr marL="457200" indent="-457200" eaLnBrk="1" hangingPunct="1">
              <a:spcBef>
                <a:spcPts val="0"/>
              </a:spcBef>
              <a:spcAft>
                <a:spcPts val="3600"/>
              </a:spcAft>
            </a:pPr>
            <a:r>
              <a:rPr lang="en-US" altLang="en-US" dirty="0" err="1"/>
              <a:t>Uzziah</a:t>
            </a:r>
            <a:r>
              <a:rPr lang="en-US" altLang="en-US" dirty="0"/>
              <a:t> (2 </a:t>
            </a:r>
            <a:r>
              <a:rPr lang="en-US" altLang="en-US" dirty="0" err="1"/>
              <a:t>Chron</a:t>
            </a:r>
            <a:r>
              <a:rPr lang="en-US" altLang="en-US" dirty="0"/>
              <a:t> 26:16)</a:t>
            </a:r>
          </a:p>
          <a:p>
            <a:pPr marL="457200" indent="-457200" eaLnBrk="1" hangingPunct="1">
              <a:spcBef>
                <a:spcPts val="0"/>
              </a:spcBef>
              <a:spcAft>
                <a:spcPts val="3600"/>
              </a:spcAft>
            </a:pPr>
            <a:r>
              <a:rPr lang="en-US" altLang="en-US" dirty="0"/>
              <a:t>Herod (Acts 12:20-23)</a:t>
            </a:r>
          </a:p>
          <a:p>
            <a:pPr marL="457200" indent="-457200" eaLnBrk="1" hangingPunct="1">
              <a:spcBef>
                <a:spcPts val="0"/>
              </a:spcBef>
              <a:spcAft>
                <a:spcPts val="3600"/>
              </a:spcAft>
            </a:pPr>
            <a:r>
              <a:rPr lang="en-US" altLang="en-US" dirty="0"/>
              <a:t>Paul (2 Cor 12:1-10)</a:t>
            </a:r>
          </a:p>
        </p:txBody>
      </p:sp>
      <p:pic>
        <p:nvPicPr>
          <p:cNvPr id="4"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568" y="4003675"/>
            <a:ext cx="3177832"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085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536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FAD58E-4079-46D0-B4EF-ED7D4DD67CAA}"/>
              </a:ext>
            </a:extLst>
          </p:cNvPr>
          <p:cNvPicPr>
            <a:picLocks noChangeAspect="1"/>
          </p:cNvPicPr>
          <p:nvPr/>
        </p:nvPicPr>
        <p:blipFill>
          <a:blip r:embed="rId3"/>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defTabSz="685800"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Corinthians 4:5</a:t>
            </a:r>
          </a:p>
          <a:p>
            <a:pPr algn="just" eaLnBrk="1" fontAlgn="auto" hangingPunct="1">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mn-cs"/>
              </a:rPr>
              <a:t>“</a:t>
            </a:r>
            <a:r>
              <a:rPr lang="en-US" sz="3200" dirty="0">
                <a:effectLst>
                  <a:outerShdw blurRad="38100" dist="38100" dir="2700000" algn="tl">
                    <a:srgbClr val="000000">
                      <a:alpha val="43137"/>
                    </a:srgbClr>
                  </a:outerShdw>
                </a:effectLst>
                <a:latin typeface="Calibri" panose="020F0502020204030204" pitchFamily="34" charset="0"/>
              </a:rPr>
              <a:t>Therefore do not go on passing judgment before the time, but wait until the Lord comes who will both bring to light the things hidden in the darkness and disclose the motives of </a:t>
            </a:r>
            <a:r>
              <a:rPr lang="en-US" sz="3200" i="1" dirty="0">
                <a:effectLst>
                  <a:outerShdw blurRad="38100" dist="38100" dir="2700000" algn="tl">
                    <a:srgbClr val="000000">
                      <a:alpha val="43137"/>
                    </a:srgbClr>
                  </a:outerShdw>
                </a:effectLst>
                <a:latin typeface="Calibri" panose="020F0502020204030204" pitchFamily="34" charset="0"/>
              </a:rPr>
              <a:t>men’s</a:t>
            </a:r>
            <a:r>
              <a:rPr lang="en-US" sz="3200" dirty="0">
                <a:effectLst>
                  <a:outerShdw blurRad="38100" dist="38100" dir="2700000" algn="tl">
                    <a:srgbClr val="000000">
                      <a:alpha val="43137"/>
                    </a:srgbClr>
                  </a:outerShdw>
                </a:effectLst>
                <a:latin typeface="Calibri" panose="020F0502020204030204" pitchFamily="34" charset="0"/>
              </a:rPr>
              <a:t> hearts; and then each man’s praise will come to him from God.”</a:t>
            </a:r>
          </a:p>
        </p:txBody>
      </p:sp>
      <p:pic>
        <p:nvPicPr>
          <p:cNvPr id="3" name="Picture 2">
            <a:extLst>
              <a:ext uri="{FF2B5EF4-FFF2-40B4-BE49-F238E27FC236}">
                <a16:creationId xmlns:a16="http://schemas.microsoft.com/office/drawing/2014/main" id="{7A8C9DEA-EFB9-43E9-98C8-BEB2D17ECF56}"/>
              </a:ext>
            </a:extLst>
          </p:cNvPr>
          <p:cNvPicPr>
            <a:picLocks noChangeAspect="1"/>
          </p:cNvPicPr>
          <p:nvPr/>
        </p:nvPicPr>
        <p:blipFill>
          <a:blip r:embed="rId4"/>
          <a:stretch>
            <a:fillRect/>
          </a:stretch>
        </p:blipFill>
        <p:spPr>
          <a:xfrm>
            <a:off x="3110260" y="3230880"/>
            <a:ext cx="2923481" cy="1645920"/>
          </a:xfrm>
          <a:prstGeom prst="rect">
            <a:avLst/>
          </a:prstGeom>
        </p:spPr>
      </p:pic>
    </p:spTree>
    <p:extLst>
      <p:ext uri="{BB962C8B-B14F-4D97-AF65-F5344CB8AC3E}">
        <p14:creationId xmlns:p14="http://schemas.microsoft.com/office/powerpoint/2010/main" val="188713840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0973300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229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80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0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Wisdom (James 3:13</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‒5:20)</a:t>
            </a:r>
            <a:endParaRPr lang="en-US" b="1" u="sng" dirty="0">
              <a:solidFill>
                <a:srgbClr val="FFFFCC"/>
              </a:solidFill>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377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9F9A138-F89E-419C-B558-79548E5C3F1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075EF4DA-6FCB-488A-A6B2-12A254F34FB4}"/>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ea typeface="+mn-ea"/>
                <a:cs typeface="+mn-cs"/>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4756" name="Picture 2">
            <a:extLst>
              <a:ext uri="{FF2B5EF4-FFF2-40B4-BE49-F238E27FC236}">
                <a16:creationId xmlns:a16="http://schemas.microsoft.com/office/drawing/2014/main" id="{796BAF74-4E31-46DE-BBF0-1E80CCD53F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343900" cy="2438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Heavenly wisdom (3:17-18)</a:t>
            </a:r>
          </a:p>
        </p:txBody>
      </p:sp>
      <p:pic>
        <p:nvPicPr>
          <p:cNvPr id="5" name="Picture 1">
            <a:extLst>
              <a:ext uri="{FF2B5EF4-FFF2-40B4-BE49-F238E27FC236}">
                <a16:creationId xmlns:a16="http://schemas.microsoft.com/office/drawing/2014/main" id="{1D17233F-0C44-4453-985C-8ACE9D1118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038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4545</TotalTime>
  <Words>3430</Words>
  <Application>Microsoft Office PowerPoint</Application>
  <PresentationFormat>On-screen Show (4:3)</PresentationFormat>
  <Paragraphs>260</Paragraphs>
  <Slides>49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Times New Roman</vt:lpstr>
      <vt:lpstr>Wingdings</vt:lpstr>
      <vt:lpstr>Azure</vt:lpstr>
      <vt:lpstr>1_Azure</vt:lpstr>
      <vt:lpstr>PowerPoint Presentation</vt:lpstr>
      <vt:lpstr>Answering Eleven Questions</vt:lpstr>
      <vt:lpstr>JAMES STRUCTURE</vt:lpstr>
      <vt:lpstr>JAMES STRUCTURE</vt:lpstr>
      <vt:lpstr>JAMES STRUCTURE</vt:lpstr>
      <vt:lpstr>JAMES STRUCTURE</vt:lpstr>
      <vt:lpstr>Structure</vt:lpstr>
      <vt:lpstr>Structure</vt:lpstr>
      <vt:lpstr>Wisdom  (3:13-18)</vt:lpstr>
      <vt:lpstr>Structure</vt:lpstr>
      <vt:lpstr>Spiritual Life (4:1-12)</vt:lpstr>
      <vt:lpstr>Spiritual Life (4:1-12)</vt:lpstr>
      <vt:lpstr>III. Essence of Spiritual Wisdom (4:7-12)</vt:lpstr>
      <vt:lpstr>III. Essence of Spiritual Wisdom (4:7-12)</vt:lpstr>
      <vt:lpstr>PowerPoint Presentation</vt:lpstr>
      <vt:lpstr>III. Essence of Spiritual Wisdom (4:7-12)</vt:lpstr>
      <vt:lpstr>PowerPoint Presentation</vt:lpstr>
      <vt:lpstr>Satan’s Progressive Defeat</vt:lpstr>
      <vt:lpstr>PowerPoint Presentation</vt:lpstr>
      <vt:lpstr>PowerPoint Presentation</vt:lpstr>
      <vt:lpstr>Stanley D. Toussaint Behold the King: A Study of Matthew (Grand Rapids, Kregel, 2005), 205-07.</vt:lpstr>
      <vt:lpstr>Stanley D. Toussaint Behold the King: A Study of Matthew (Grand Rapids, Kregel, 2005), 205-07.</vt:lpstr>
      <vt:lpstr>Stanley D. Toussaint Behold the King: A Study of Matthew (Grand Rapids, Kregel, 2005), 205-07.</vt:lpstr>
      <vt:lpstr>Stanley D. Toussaint Behold the King: A Study of Matthew (Grand Rapids, Kregel, 2005), 205-07.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Binding and Loosing Takeaways</vt:lpstr>
      <vt:lpstr>III. Essence of Spiritual Wisdom (4:7-12)</vt:lpstr>
      <vt:lpstr>Audience</vt:lpstr>
      <vt:lpstr>III. Essence of Spiritual Wisdom (4:7-12)</vt:lpstr>
      <vt:lpstr>PowerPoint Presentation</vt:lpstr>
      <vt:lpstr>PowerPoint Presentation</vt:lpstr>
      <vt:lpstr>PowerPoint Presentation</vt:lpstr>
      <vt:lpstr>PowerPoint Presentation</vt:lpstr>
      <vt:lpstr>PowerPoint Presentation</vt:lpstr>
      <vt:lpstr>PowerPoint Presentation</vt:lpstr>
      <vt:lpstr>III. Essence of Spiritual Wisdom (4:7-12)</vt:lpstr>
      <vt:lpstr>Hall of the Humbled  (Prov. 16:18; 1 Peter 5:5)</vt:lpstr>
      <vt:lpstr>III. Essence of Spiritual Wisdom (4:7-12)</vt:lpstr>
      <vt:lpstr>PowerPoint Presentation</vt:lpstr>
      <vt:lpstr>CONCLUSION</vt:lpstr>
      <vt:lpstr>Spiritual Life (4:1-12)</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023 - James 4v8-12</dc:title>
  <dc:subject>James</dc:subject>
  <dc:creator>A. Woods</dc:creator>
  <cp:lastModifiedBy>James McGowan</cp:lastModifiedBy>
  <cp:revision>506</cp:revision>
  <cp:lastPrinted>2021-04-14T15:35:15Z</cp:lastPrinted>
  <dcterms:created xsi:type="dcterms:W3CDTF">2009-02-05T03:17:51Z</dcterms:created>
  <dcterms:modified xsi:type="dcterms:W3CDTF">2021-04-14T15:35:44Z</dcterms:modified>
</cp:coreProperties>
</file>