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094" r:id="rId2"/>
    <p:sldId id="2064" r:id="rId3"/>
    <p:sldId id="1984" r:id="rId4"/>
    <p:sldId id="6578" r:id="rId5"/>
    <p:sldId id="6803" r:id="rId6"/>
    <p:sldId id="6856" r:id="rId7"/>
    <p:sldId id="7040" r:id="rId8"/>
    <p:sldId id="2109" r:id="rId9"/>
    <p:sldId id="7073" r:id="rId10"/>
    <p:sldId id="7015" r:id="rId11"/>
    <p:sldId id="7014" r:id="rId12"/>
    <p:sldId id="7081" r:id="rId13"/>
    <p:sldId id="6906" r:id="rId14"/>
    <p:sldId id="6160" r:id="rId15"/>
    <p:sldId id="6133" r:id="rId16"/>
    <p:sldId id="730" r:id="rId17"/>
    <p:sldId id="1204" r:id="rId18"/>
    <p:sldId id="7074" r:id="rId19"/>
    <p:sldId id="2106" r:id="rId20"/>
    <p:sldId id="7048" r:id="rId21"/>
    <p:sldId id="2240" r:id="rId22"/>
    <p:sldId id="2178" r:id="rId23"/>
    <p:sldId id="7049" r:id="rId24"/>
    <p:sldId id="5369" r:id="rId25"/>
    <p:sldId id="7070" r:id="rId26"/>
    <p:sldId id="6572" r:id="rId27"/>
    <p:sldId id="6840" r:id="rId28"/>
    <p:sldId id="7050" r:id="rId29"/>
    <p:sldId id="2241" r:id="rId30"/>
    <p:sldId id="2176" r:id="rId31"/>
    <p:sldId id="7051" r:id="rId32"/>
    <p:sldId id="7052" r:id="rId33"/>
    <p:sldId id="7053" r:id="rId34"/>
    <p:sldId id="7054" r:id="rId35"/>
    <p:sldId id="7079" r:id="rId36"/>
    <p:sldId id="7055" r:id="rId37"/>
    <p:sldId id="7019" r:id="rId38"/>
    <p:sldId id="7056" r:id="rId39"/>
    <p:sldId id="2180" r:id="rId40"/>
    <p:sldId id="7057" r:id="rId41"/>
    <p:sldId id="7077" r:id="rId42"/>
    <p:sldId id="7080" r:id="rId43"/>
    <p:sldId id="7078" r:id="rId44"/>
    <p:sldId id="7066" r:id="rId45"/>
    <p:sldId id="7058" r:id="rId46"/>
    <p:sldId id="6498" r:id="rId47"/>
    <p:sldId id="7059" r:id="rId48"/>
    <p:sldId id="2247" r:id="rId49"/>
    <p:sldId id="2248" r:id="rId50"/>
    <p:sldId id="2179" r:id="rId51"/>
    <p:sldId id="7060" r:id="rId52"/>
    <p:sldId id="7064" r:id="rId53"/>
    <p:sldId id="2115" r:id="rId54"/>
    <p:sldId id="7061" r:id="rId55"/>
    <p:sldId id="384" r:id="rId56"/>
    <p:sldId id="7062" r:id="rId57"/>
    <p:sldId id="7063" r:id="rId58"/>
    <p:sldId id="2224" r:id="rId59"/>
    <p:sldId id="2225" r:id="rId60"/>
    <p:sldId id="7069" r:id="rId61"/>
    <p:sldId id="2033" r:id="rId62"/>
    <p:sldId id="7075" r:id="rId63"/>
    <p:sldId id="6290" r:id="rId6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57" d="100"/>
          <a:sy n="57"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66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031 - 7v13-24 </a:t>
            </a:r>
          </a:p>
          <a:p>
            <a:pPr>
              <a:defRPr/>
            </a:pPr>
            <a:r>
              <a:rPr lang="en-US" sz="1600" dirty="0"/>
              <a:t>04-11-2021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4/10/2021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40597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81765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63</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6443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6</a:t>
            </a:r>
            <a:r>
              <a:rPr lang="en-US" sz="3600" kern="0" dirty="0">
                <a:effectLst>
                  <a:outerShdw blurRad="38100" dist="38100" dir="2700000" algn="tl">
                    <a:srgbClr val="000000">
                      <a:alpha val="43137"/>
                    </a:srgbClr>
                  </a:outerShdw>
                </a:effectLst>
                <a:cs typeface="Calibri" panose="020F0502020204030204" pitchFamily="34" charset="0"/>
              </a:rPr>
              <a:t>‒9</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Flood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421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558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7D5E87A6-D77E-4507-B78E-2D71671B9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43544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outerShdw blurRad="38100" dist="38100" dir="2700000" algn="tl">
                    <a:srgbClr val="000000">
                      <a:alpha val="43137"/>
                    </a:srgbClr>
                  </a:outerShdw>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 </a:t>
            </a:r>
            <a:r>
              <a:rPr lang="en-US" sz="2700" baseline="30000" dirty="0">
                <a:effectLst>
                  <a:outerShdw blurRad="38100" dist="38100" dir="2700000" algn="tl">
                    <a:srgbClr val="000000">
                      <a:alpha val="43137"/>
                    </a:srgbClr>
                  </a:outerShdw>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outerShdw blurRad="38100" dist="38100" dir="2700000" algn="tl">
                    <a:srgbClr val="000000">
                      <a:alpha val="43137"/>
                    </a:srgbClr>
                  </a:outerShdw>
                </a:effectLst>
              </a:rPr>
              <a:t>3</a:t>
            </a:r>
            <a:r>
              <a:rPr lang="en-US" sz="2700" dirty="0">
                <a:effectLst>
                  <a:outerShdw blurRad="38100" dist="38100" dir="2700000" algn="tl">
                    <a:srgbClr val="000000">
                      <a:alpha val="43137"/>
                    </a:srgbClr>
                  </a:outerShdw>
                </a:effectLst>
              </a:rPr>
              <a:t> Then the Lord said, ‘</a:t>
            </a:r>
            <a:r>
              <a:rPr lang="en-US" sz="2700" b="1" u="sng" dirty="0">
                <a:solidFill>
                  <a:srgbClr val="FFFFCC"/>
                </a:solidFill>
                <a:effectLst>
                  <a:outerShdw blurRad="38100" dist="38100" dir="2700000" algn="tl">
                    <a:srgbClr val="000000">
                      <a:alpha val="43137"/>
                    </a:srgbClr>
                  </a:outerShdw>
                </a:effectLst>
              </a:rPr>
              <a:t>My Spirit shall not strive with man forever, because he also is flesh; nevertheless his days shall be one hundred and twenty years</a:t>
            </a:r>
            <a:r>
              <a:rPr lang="en-US" sz="2700" dirty="0">
                <a:effectLst>
                  <a:outerShdw blurRad="38100" dist="38100" dir="2700000" algn="tl">
                    <a:srgbClr val="000000">
                      <a:alpha val="43137"/>
                    </a:srgbClr>
                  </a:outerShdw>
                </a:effectLst>
              </a:rPr>
              <a:t>.’ </a:t>
            </a:r>
            <a:r>
              <a:rPr lang="en-US" sz="2700" baseline="30000" dirty="0">
                <a:effectLst>
                  <a:outerShdw blurRad="38100" dist="38100" dir="2700000" algn="tl">
                    <a:srgbClr val="000000">
                      <a:alpha val="43137"/>
                    </a:srgbClr>
                  </a:outerShdw>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757869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5" name="Subtitle 3"/>
          <p:cNvSpPr txBox="1">
            <a:spLocks/>
          </p:cNvSpPr>
          <p:nvPr/>
        </p:nvSpPr>
        <p:spPr bwMode="auto">
          <a:xfrm>
            <a:off x="0" y="114301"/>
            <a:ext cx="9144000" cy="331469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900"/>
              </a:spcAft>
              <a:buClr>
                <a:schemeClr val="tx1"/>
              </a:buClr>
              <a:buNone/>
              <a:defRPr/>
            </a:pPr>
            <a:r>
              <a:rPr lang="en-US" sz="4000" dirty="0">
                <a:solidFill>
                  <a:schemeClr val="tx2"/>
                </a:solidFill>
                <a:ea typeface="+mj-ea"/>
                <a:cs typeface="Calibri" panose="020F0502020204030204" pitchFamily="34" charset="0"/>
              </a:rPr>
              <a:t>Luke 16:24-26</a:t>
            </a:r>
          </a:p>
          <a:p>
            <a:pPr marL="0" indent="0" algn="just">
              <a:spcBef>
                <a:spcPts val="0"/>
              </a:spcBef>
              <a:buNone/>
            </a:pPr>
            <a:r>
              <a:rPr lang="en-US" sz="2800" kern="0" dirty="0">
                <a:solidFill>
                  <a:srgbClr val="FFFFFF"/>
                </a:solidFill>
                <a:effectLst>
                  <a:outerShdw blurRad="38100" dist="38100" dir="2700000" algn="tl">
                    <a:srgbClr val="000000">
                      <a:alpha val="43137"/>
                    </a:srgbClr>
                  </a:outerShdw>
                </a:effectLst>
              </a:rPr>
              <a:t>“</a:t>
            </a:r>
            <a:r>
              <a:rPr lang="en-US" sz="2800" baseline="30000" dirty="0">
                <a:effectLst>
                  <a:outerShdw blurRad="38100" dist="38100" dir="2700000" algn="tl">
                    <a:srgbClr val="000000">
                      <a:alpha val="43137"/>
                    </a:srgbClr>
                  </a:outerShdw>
                </a:effectLst>
              </a:rPr>
              <a:t>24 </a:t>
            </a:r>
            <a:r>
              <a:rPr lang="en-US" sz="2800" dirty="0">
                <a:effectLst>
                  <a:outerShdw blurRad="38100" dist="38100" dir="2700000" algn="tl">
                    <a:srgbClr val="000000">
                      <a:alpha val="43137"/>
                    </a:srgbClr>
                  </a:outerShdw>
                </a:effectLst>
              </a:rPr>
              <a:t>And he cried out and said, ‘Father Abraham, have mercy on me, and send Lazarus so that he may dip the tip of his finger in water and cool off my tongue, for I am in agony in this flame.’ </a:t>
            </a:r>
            <a:r>
              <a:rPr lang="en-US" sz="2800" kern="0" baseline="30000" dirty="0">
                <a:solidFill>
                  <a:srgbClr val="FFFFFF"/>
                </a:solidFill>
                <a:effectLst>
                  <a:outerShdw blurRad="38100" dist="38100" dir="2700000" algn="tl">
                    <a:srgbClr val="000000">
                      <a:alpha val="43137"/>
                    </a:srgbClr>
                  </a:outerShdw>
                </a:effectLst>
              </a:rPr>
              <a:t>25</a:t>
            </a:r>
            <a:r>
              <a:rPr lang="en-US" sz="2800" dirty="0">
                <a:effectLst>
                  <a:outerShdw blurRad="38100" dist="38100" dir="2700000" algn="tl">
                    <a:srgbClr val="000000">
                      <a:alpha val="43137"/>
                    </a:srgbClr>
                  </a:outerShdw>
                </a:effectLst>
              </a:rPr>
              <a:t> But Abraham said, ‘Child, remember that during your life you received your good things, and likewise Lazarus bad things; but now he is being comforted here, and you are in agony. </a:t>
            </a:r>
            <a:r>
              <a:rPr lang="en-US" sz="2800" kern="0" baseline="30000" dirty="0">
                <a:solidFill>
                  <a:srgbClr val="FFFFFF"/>
                </a:solidFill>
                <a:effectLst>
                  <a:outerShdw blurRad="38100" dist="38100" dir="2700000" algn="tl">
                    <a:srgbClr val="000000">
                      <a:alpha val="43137"/>
                    </a:srgbClr>
                  </a:outerShdw>
                </a:effectLst>
              </a:rPr>
              <a:t>26</a:t>
            </a:r>
            <a:r>
              <a:rPr lang="en-US" sz="28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And besides all this, between us and you there is a great chasm fixed, so that those who wish to come over from here to you will not be able, and that none may cross over from there to us</a:t>
            </a:r>
            <a:r>
              <a:rPr lang="en-US" sz="2800" dirty="0">
                <a:effectLst>
                  <a:outerShdw blurRad="38100" dist="38100" dir="2700000" algn="tl">
                    <a:srgbClr val="000000">
                      <a:alpha val="43137"/>
                    </a:srgbClr>
                  </a:outerShdw>
                </a:effectLst>
              </a:rPr>
              <a:t>.’”</a:t>
            </a:r>
          </a:p>
        </p:txBody>
      </p:sp>
      <p:sp>
        <p:nvSpPr>
          <p:cNvPr id="2" name="Slide Number Placeholder 1">
            <a:extLst>
              <a:ext uri="{FF2B5EF4-FFF2-40B4-BE49-F238E27FC236}">
                <a16:creationId xmlns:a16="http://schemas.microsoft.com/office/drawing/2014/main" id="{32669E0C-8C16-4634-A889-3218A96476BF}"/>
              </a:ext>
            </a:extLst>
          </p:cNvPr>
          <p:cNvSpPr>
            <a:spLocks noGrp="1"/>
          </p:cNvSpPr>
          <p:nvPr>
            <p:ph type="sldNum" sz="quarter" idx="12"/>
          </p:nvPr>
        </p:nvSpPr>
        <p:spPr/>
        <p:txBody>
          <a:bodyPr/>
          <a:lstStyle/>
          <a:p>
            <a:pPr>
              <a:defRPr/>
            </a:pPr>
            <a:fld id="{B3C3A6CF-E9D9-4FB9-8425-0D4364AA3ACE}" type="slidenum">
              <a:rPr lang="en-US" altLang="en-US" smtClean="0"/>
              <a:pPr>
                <a:defRPr/>
              </a:pPr>
              <a:t>14</a:t>
            </a:fld>
            <a:endParaRPr lang="en-US" altLang="en-US"/>
          </a:p>
        </p:txBody>
      </p:sp>
    </p:spTree>
    <p:extLst>
      <p:ext uri="{BB962C8B-B14F-4D97-AF65-F5344CB8AC3E}">
        <p14:creationId xmlns:p14="http://schemas.microsoft.com/office/powerpoint/2010/main" val="329482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5" name="Subtitle 3"/>
          <p:cNvSpPr txBox="1">
            <a:spLocks/>
          </p:cNvSpPr>
          <p:nvPr/>
        </p:nvSpPr>
        <p:spPr bwMode="auto">
          <a:xfrm>
            <a:off x="0" y="152400"/>
            <a:ext cx="9144000" cy="16573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900"/>
              </a:spcAft>
              <a:buClr>
                <a:schemeClr val="tx1"/>
              </a:buClr>
              <a:buNone/>
              <a:defRPr/>
            </a:pPr>
            <a:r>
              <a:rPr lang="en-US" sz="4000" dirty="0">
                <a:solidFill>
                  <a:schemeClr val="tx2"/>
                </a:solidFill>
                <a:ea typeface="+mj-ea"/>
                <a:cs typeface="Calibri" panose="020F0502020204030204" pitchFamily="34" charset="0"/>
              </a:rPr>
              <a:t>Hebrews 9:27</a:t>
            </a:r>
          </a:p>
          <a:p>
            <a:pPr marL="0" indent="0" algn="just">
              <a:spcBef>
                <a:spcPts val="0"/>
              </a:spcBef>
              <a:buNone/>
            </a:pPr>
            <a:r>
              <a:rPr lang="en-US" sz="3600" dirty="0"/>
              <a:t>And inasmuch as it is appointed for men to die once and after this comes judgment.</a:t>
            </a:r>
          </a:p>
        </p:txBody>
      </p:sp>
      <p:pic>
        <p:nvPicPr>
          <p:cNvPr id="6" name="Picture 5">
            <a:extLst>
              <a:ext uri="{FF2B5EF4-FFF2-40B4-BE49-F238E27FC236}">
                <a16:creationId xmlns:a16="http://schemas.microsoft.com/office/drawing/2014/main" id="{8443CEA7-73A1-46B4-9C40-93F66A697C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19147" y="2686050"/>
            <a:ext cx="2305706" cy="1714500"/>
          </a:xfrm>
          <a:prstGeom prst="rect">
            <a:avLst/>
          </a:prstGeom>
          <a:effectLst>
            <a:glow rad="228600">
              <a:srgbClr val="FF0000">
                <a:alpha val="40000"/>
              </a:srgbClr>
            </a:glow>
          </a:effectLst>
        </p:spPr>
      </p:pic>
      <p:sp>
        <p:nvSpPr>
          <p:cNvPr id="2" name="Slide Number Placeholder 1">
            <a:extLst>
              <a:ext uri="{FF2B5EF4-FFF2-40B4-BE49-F238E27FC236}">
                <a16:creationId xmlns:a16="http://schemas.microsoft.com/office/drawing/2014/main" id="{771D021C-171B-4B7B-B42A-E247A53BD1E7}"/>
              </a:ext>
            </a:extLst>
          </p:cNvPr>
          <p:cNvSpPr>
            <a:spLocks noGrp="1"/>
          </p:cNvSpPr>
          <p:nvPr>
            <p:ph type="sldNum" sz="quarter" idx="12"/>
          </p:nvPr>
        </p:nvSpPr>
        <p:spPr/>
        <p:txBody>
          <a:bodyPr/>
          <a:lstStyle/>
          <a:p>
            <a:pPr>
              <a:defRPr/>
            </a:pPr>
            <a:fld id="{B3C3A6CF-E9D9-4FB9-8425-0D4364AA3ACE}" type="slidenum">
              <a:rPr lang="en-US" altLang="en-US" smtClean="0"/>
              <a:pPr>
                <a:defRPr/>
              </a:pPr>
              <a:t>15</a:t>
            </a:fld>
            <a:endParaRPr lang="en-US" altLang="en-US"/>
          </a:p>
        </p:txBody>
      </p:sp>
    </p:spTree>
    <p:extLst>
      <p:ext uri="{BB962C8B-B14F-4D97-AF65-F5344CB8AC3E}">
        <p14:creationId xmlns:p14="http://schemas.microsoft.com/office/powerpoint/2010/main" val="119062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23812-1B3D-4CD9-8D3C-796C73A8A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10:27-29 </a:t>
            </a:r>
          </a:p>
          <a:p>
            <a:pPr algn="just">
              <a:spcBef>
                <a:spcPts val="600"/>
              </a:spcBef>
              <a:spcAft>
                <a:spcPts val="600"/>
              </a:spcAft>
            </a:pPr>
            <a:r>
              <a:rPr lang="en-US" altLang="en-US" sz="3400" dirty="0">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My sheep hear My voice, and I know them, and they follow Me; </a:t>
            </a:r>
            <a:r>
              <a:rPr lang="en-US" sz="3400" baseline="30000" dirty="0">
                <a:latin typeface="Calibri" panose="020F0502020204030204" pitchFamily="34" charset="0"/>
                <a:cs typeface="Calibri" panose="020F0502020204030204" pitchFamily="34" charset="0"/>
              </a:rPr>
              <a:t>28 </a:t>
            </a:r>
            <a:r>
              <a:rPr lang="en-US" sz="3400" dirty="0">
                <a:latin typeface="Calibri" panose="020F0502020204030204" pitchFamily="34" charset="0"/>
                <a:cs typeface="Calibri" panose="020F0502020204030204" pitchFamily="34" charset="0"/>
              </a:rPr>
              <a:t>and I give eternal life to them, and they will never perish  </a:t>
            </a:r>
            <a:r>
              <a:rPr lang="en-US" sz="3400" b="1" dirty="0">
                <a:solidFill>
                  <a:srgbClr val="66FFFF"/>
                </a:solidFill>
                <a:latin typeface="Calibri" panose="020F0502020204030204" pitchFamily="34" charset="0"/>
                <a:cs typeface="Calibri" panose="020F0502020204030204" pitchFamily="34" charset="0"/>
              </a:rPr>
              <a:t>[</a:t>
            </a:r>
            <a:r>
              <a:rPr lang="en-US" sz="3400" b="1" i="1" dirty="0" err="1">
                <a:solidFill>
                  <a:srgbClr val="66FFFF"/>
                </a:solidFill>
                <a:latin typeface="Calibri" panose="020F0502020204030204" pitchFamily="34" charset="0"/>
                <a:cs typeface="Calibri" panose="020F0502020204030204" pitchFamily="34" charset="0"/>
              </a:rPr>
              <a:t>ou</a:t>
            </a:r>
            <a:r>
              <a:rPr lang="en-US" sz="3400" b="1" i="1" dirty="0">
                <a:solidFill>
                  <a:srgbClr val="66FFFF"/>
                </a:solidFill>
                <a:latin typeface="Calibri" panose="020F0502020204030204" pitchFamily="34" charset="0"/>
                <a:cs typeface="Calibri" panose="020F0502020204030204" pitchFamily="34" charset="0"/>
              </a:rPr>
              <a:t> </a:t>
            </a:r>
            <a:r>
              <a:rPr lang="en-US" sz="3400" b="1" i="1" dirty="0" err="1">
                <a:solidFill>
                  <a:srgbClr val="66FFFF"/>
                </a:solidFill>
                <a:latin typeface="Calibri" panose="020F0502020204030204" pitchFamily="34" charset="0"/>
                <a:cs typeface="Calibri" panose="020F0502020204030204" pitchFamily="34" charset="0"/>
              </a:rPr>
              <a:t>mē</a:t>
            </a:r>
            <a:r>
              <a:rPr lang="en-US" sz="3400" b="1" dirty="0">
                <a:solidFill>
                  <a:srgbClr val="66FFFF"/>
                </a:solidFill>
                <a:latin typeface="Calibri" panose="020F0502020204030204" pitchFamily="34" charset="0"/>
                <a:cs typeface="Calibri" panose="020F0502020204030204" pitchFamily="34" charset="0"/>
              </a:rPr>
              <a:t>; </a:t>
            </a:r>
            <a:r>
              <a:rPr lang="en-US" sz="3400" b="1" i="1" dirty="0" err="1">
                <a:solidFill>
                  <a:srgbClr val="66FFFF"/>
                </a:solidFill>
                <a:latin typeface="Calibri" panose="020F0502020204030204" pitchFamily="34" charset="0"/>
                <a:cs typeface="Calibri" panose="020F0502020204030204" pitchFamily="34" charset="0"/>
              </a:rPr>
              <a:t>aiōnia</a:t>
            </a:r>
            <a:r>
              <a:rPr lang="en-US" sz="3400" b="1" dirty="0">
                <a:solidFill>
                  <a:srgbClr val="66FFFF"/>
                </a:solidFill>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and </a:t>
            </a:r>
            <a:r>
              <a:rPr lang="en-US" sz="3400" b="1" u="sng" dirty="0">
                <a:solidFill>
                  <a:srgbClr val="FFFFCC"/>
                </a:solidFill>
                <a:latin typeface="Calibri" panose="020F0502020204030204" pitchFamily="34" charset="0"/>
                <a:cs typeface="Calibri" panose="020F0502020204030204" pitchFamily="34" charset="0"/>
              </a:rPr>
              <a:t>no one will snatch them</a:t>
            </a:r>
            <a:r>
              <a:rPr lang="en-US" sz="3400" dirty="0">
                <a:solidFill>
                  <a:schemeClr val="bg1"/>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out of My hand. </a:t>
            </a:r>
            <a:r>
              <a:rPr lang="en-US" sz="3400" baseline="30000" dirty="0">
                <a:latin typeface="Calibri" panose="020F0502020204030204" pitchFamily="34" charset="0"/>
                <a:cs typeface="Calibri" panose="020F0502020204030204" pitchFamily="34" charset="0"/>
              </a:rPr>
              <a:t>29 </a:t>
            </a:r>
            <a:r>
              <a:rPr lang="en-US" sz="3400" dirty="0">
                <a:latin typeface="Calibri" panose="020F0502020204030204" pitchFamily="34" charset="0"/>
                <a:cs typeface="Calibri" panose="020F0502020204030204" pitchFamily="34" charset="0"/>
              </a:rPr>
              <a:t>My Father, who has given </a:t>
            </a:r>
            <a:r>
              <a:rPr lang="en-US" sz="3400" i="1" dirty="0">
                <a:latin typeface="Calibri" panose="020F0502020204030204" pitchFamily="34" charset="0"/>
                <a:cs typeface="Calibri" panose="020F0502020204030204" pitchFamily="34" charset="0"/>
              </a:rPr>
              <a:t>them</a:t>
            </a:r>
            <a:r>
              <a:rPr lang="en-US" sz="3400" dirty="0">
                <a:latin typeface="Calibri" panose="020F0502020204030204" pitchFamily="34" charset="0"/>
                <a:cs typeface="Calibri" panose="020F0502020204030204" pitchFamily="34" charset="0"/>
              </a:rPr>
              <a:t> to Me, is greater than all; and</a:t>
            </a:r>
            <a:r>
              <a:rPr lang="en-US" sz="3400" dirty="0">
                <a:solidFill>
                  <a:schemeClr val="bg1"/>
                </a:solidFill>
                <a:latin typeface="Calibri" panose="020F0502020204030204" pitchFamily="34" charset="0"/>
                <a:cs typeface="Calibri" panose="020F0502020204030204" pitchFamily="34" charset="0"/>
              </a:rPr>
              <a:t> </a:t>
            </a:r>
            <a:r>
              <a:rPr lang="en-US" sz="3400" b="1" u="sng" dirty="0">
                <a:solidFill>
                  <a:srgbClr val="FFFFCC"/>
                </a:solidFill>
                <a:latin typeface="Calibri" panose="020F0502020204030204" pitchFamily="34" charset="0"/>
                <a:cs typeface="Calibri" panose="020F0502020204030204" pitchFamily="34" charset="0"/>
              </a:rPr>
              <a:t>no one is able to snatch </a:t>
            </a:r>
            <a:r>
              <a:rPr lang="en-US" sz="3400" b="1" i="1" u="sng" dirty="0">
                <a:solidFill>
                  <a:srgbClr val="FFFFCC"/>
                </a:solidFill>
                <a:latin typeface="Calibri" panose="020F0502020204030204" pitchFamily="34" charset="0"/>
                <a:cs typeface="Calibri" panose="020F0502020204030204" pitchFamily="34" charset="0"/>
              </a:rPr>
              <a:t>them</a:t>
            </a:r>
            <a:r>
              <a:rPr lang="en-US" sz="3400" b="1" dirty="0">
                <a:solidFill>
                  <a:srgbClr val="FFFFCC"/>
                </a:solidFill>
                <a:latin typeface="Calibri" panose="020F0502020204030204" pitchFamily="34" charset="0"/>
                <a:cs typeface="Calibri" panose="020F0502020204030204" pitchFamily="34" charset="0"/>
              </a:rPr>
              <a:t> </a:t>
            </a:r>
            <a:r>
              <a:rPr lang="en-US" sz="3400" dirty="0">
                <a:latin typeface="Calibri" panose="020F0502020204030204" pitchFamily="34" charset="0"/>
                <a:cs typeface="Calibri" panose="020F0502020204030204" pitchFamily="34" charset="0"/>
              </a:rPr>
              <a:t>out of the Father’s hand.”</a:t>
            </a:r>
            <a:endParaRPr lang="en-US" altLang="en-US" sz="3400" dirty="0">
              <a:latin typeface="Calibri" panose="020F0502020204030204" pitchFamily="34" charset="0"/>
              <a:cs typeface="Calibri" panose="020F050202020403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32F36-60B6-4585-B8EA-45A0BCAD94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2 Timothy 2:11-13</a:t>
            </a:r>
          </a:p>
          <a:p>
            <a:pPr marL="0" indent="0" algn="just">
              <a:spcBef>
                <a:spcPct val="0"/>
              </a:spcBef>
              <a:buClrTx/>
              <a:buSzTx/>
              <a:buNone/>
            </a:pPr>
            <a:r>
              <a:rPr lang="en-US" altLang="en-US" sz="3600" dirty="0">
                <a:effectLst/>
                <a:cs typeface="Arial" panose="020B0604020202020204" pitchFamily="34" charset="0"/>
              </a:rPr>
              <a:t>“</a:t>
            </a:r>
            <a:r>
              <a:rPr lang="en-US" sz="3600" dirty="0">
                <a:effectLst/>
              </a:rPr>
              <a:t>It is a trustworthy statement: For if we died with Him, we will also live with Him; </a:t>
            </a:r>
            <a:r>
              <a:rPr lang="en-US" sz="3600" baseline="30000" dirty="0">
                <a:effectLst/>
              </a:rPr>
              <a:t>12 </a:t>
            </a:r>
            <a:r>
              <a:rPr lang="en-US" sz="3600" dirty="0">
                <a:effectLst/>
              </a:rPr>
              <a:t>If we endure, we will also reign with Him; If we deny Him, He also will deny us; </a:t>
            </a:r>
            <a:r>
              <a:rPr lang="en-US" sz="3600" baseline="30000" dirty="0">
                <a:effectLst/>
              </a:rPr>
              <a:t>13 </a:t>
            </a:r>
            <a:r>
              <a:rPr lang="en-US" sz="3600" b="1" u="sng" dirty="0">
                <a:solidFill>
                  <a:srgbClr val="FFFFCC"/>
                </a:solidFill>
                <a:effectLst>
                  <a:outerShdw blurRad="38100" dist="38100" dir="2700000" algn="tl">
                    <a:srgbClr val="000000">
                      <a:alpha val="43137"/>
                    </a:srgbClr>
                  </a:outerShdw>
                </a:effectLst>
              </a:rPr>
              <a:t>If we are faithless</a:t>
            </a:r>
            <a:r>
              <a:rPr lang="en-US" sz="3600" dirty="0">
                <a:effectLst/>
              </a:rPr>
              <a:t>, He remains faithful, for He cannot deny Himself.</a:t>
            </a:r>
            <a:r>
              <a:rPr lang="en-US" altLang="en-US" sz="3600" dirty="0">
                <a:effectLst/>
                <a:cs typeface="Arial" panose="020B0604020202020204" pitchFamily="34" charset="0"/>
              </a:rPr>
              <a:t>”</a:t>
            </a:r>
          </a:p>
        </p:txBody>
      </p:sp>
    </p:spTree>
    <p:extLst>
      <p:ext uri="{BB962C8B-B14F-4D97-AF65-F5344CB8AC3E}">
        <p14:creationId xmlns:p14="http://schemas.microsoft.com/office/powerpoint/2010/main" val="11557545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1250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7D5E87A6-D77E-4507-B78E-2D71671B9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Not only was the ark lifted up off the ground, it also floated on the face of the waters. It sailed only in the sense that it was driven by whatever wind there was; so it began to float on the face of the waters away from its original position. In fact, it began in the area of </a:t>
            </a:r>
            <a:r>
              <a:rPr lang="en-US" b="1" u="sng" dirty="0">
                <a:solidFill>
                  <a:srgbClr val="FFFFCC"/>
                </a:solidFill>
                <a:effectLst>
                  <a:outerShdw blurRad="38100" dist="38100" dir="2700000" algn="tl">
                    <a:srgbClr val="000000">
                      <a:alpha val="43137"/>
                    </a:srgbClr>
                  </a:outerShdw>
                </a:effectLst>
              </a:rPr>
              <a:t>Mesopotamia [Iraq]</a:t>
            </a:r>
            <a:r>
              <a:rPr lang="en-US" dirty="0">
                <a:effectLst>
                  <a:outerShdw blurRad="38100" dist="38100" dir="2700000" algn="tl">
                    <a:srgbClr val="000000">
                      <a:alpha val="43137"/>
                    </a:srgbClr>
                  </a:outerShdw>
                </a:effectLst>
              </a:rPr>
              <a:t> and floated all the way to the area of Mount Ararat, which could be anywhere in the current countries of </a:t>
            </a:r>
            <a:r>
              <a:rPr lang="en-US" b="1" u="sng" dirty="0">
                <a:solidFill>
                  <a:srgbClr val="FFFFCC"/>
                </a:solidFill>
                <a:effectLst>
                  <a:outerShdw blurRad="38100" dist="38100" dir="2700000" algn="tl">
                    <a:srgbClr val="000000">
                      <a:alpha val="43137"/>
                    </a:srgbClr>
                  </a:outerShdw>
                </a:effectLst>
              </a:rPr>
              <a:t>Southern Russia, Turkey, or Armenia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0EF06879-A2A8-4A36-A327-F7D356E5E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178694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057400"/>
          </a:xfrm>
        </p:spPr>
        <p:txBody>
          <a:bodyPr/>
          <a:lstStyle/>
          <a:p>
            <a:pPr marL="0" lvl="0" indent="0" algn="ctr" defTabSz="685800">
              <a:spcBef>
                <a:spcPct val="0"/>
              </a:spcBef>
              <a:spcAft>
                <a:spcPts val="1200"/>
              </a:spcAft>
              <a:buNone/>
              <a:defRPr/>
            </a:pPr>
            <a:r>
              <a:rPr lang="en-US" sz="4000" kern="1200" dirty="0">
                <a:solidFill>
                  <a:schemeClr val="tx2"/>
                </a:solidFill>
                <a:ea typeface="+mj-ea"/>
              </a:rPr>
              <a:t>Exodus 9:24 (NIV)</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“…It was the worst storm in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all</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the land of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Egypt</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since it had become a nation.”</a:t>
            </a:r>
          </a:p>
        </p:txBody>
      </p:sp>
      <p:pic>
        <p:nvPicPr>
          <p:cNvPr id="4" name="Picture 3">
            <a:extLst>
              <a:ext uri="{FF2B5EF4-FFF2-40B4-BE49-F238E27FC236}">
                <a16:creationId xmlns:a16="http://schemas.microsoft.com/office/drawing/2014/main" id="{4BDED709-DE86-4B67-9B9C-282939FA67F2}"/>
              </a:ext>
            </a:extLst>
          </p:cNvPr>
          <p:cNvPicPr>
            <a:picLocks noChangeAspect="1"/>
          </p:cNvPicPr>
          <p:nvPr/>
        </p:nvPicPr>
        <p:blipFill>
          <a:blip r:embed="rId3"/>
          <a:stretch>
            <a:fillRect/>
          </a:stretch>
        </p:blipFill>
        <p:spPr>
          <a:xfrm>
            <a:off x="2138516" y="2057400"/>
            <a:ext cx="4866968" cy="2743200"/>
          </a:xfrm>
          <a:prstGeom prst="rect">
            <a:avLst/>
          </a:prstGeom>
        </p:spPr>
      </p:pic>
    </p:spTree>
    <p:extLst>
      <p:ext uri="{BB962C8B-B14F-4D97-AF65-F5344CB8AC3E}">
        <p14:creationId xmlns:p14="http://schemas.microsoft.com/office/powerpoint/2010/main" val="10585082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a:t>
            </a:r>
            <a:r>
              <a:rPr lang="en-US" sz="3600" kern="1200" dirty="0" err="1">
                <a:effectLst>
                  <a:outerShdw blurRad="38100" dist="38100" dir="2700000" algn="tl">
                    <a:srgbClr val="000000">
                      <a:alpha val="43137"/>
                    </a:srgbClr>
                  </a:outerShdw>
                </a:effectLst>
                <a:latin typeface="Calibri" panose="020F0502020204030204" pitchFamily="34" charset="0"/>
              </a:rPr>
              <a:t>Leupold</a:t>
            </a:r>
            <a:r>
              <a:rPr lang="en-US" sz="3600" kern="1200" dirty="0">
                <a:effectLst>
                  <a:outerShdw blurRad="38100" dist="38100" dir="2700000" algn="tl">
                    <a:srgbClr val="000000">
                      <a:alpha val="43137"/>
                    </a:srgbClr>
                  </a:outerShdw>
                </a:effectLst>
                <a:latin typeface="Calibri" panose="020F0502020204030204" pitchFamily="34" charset="0"/>
              </a:rPr>
              <a:t>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p:cNvSpPr>
            <a:spLocks noGrp="1" noChangeArrowheads="1"/>
          </p:cNvSpPr>
          <p:nvPr>
            <p:ph type="body" idx="1"/>
          </p:nvPr>
        </p:nvSpPr>
        <p:spPr>
          <a:xfrm>
            <a:off x="0" y="1219200"/>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 double ‘all’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cannot allow for so relative a sense. It almost constitutes a Hebrew superlative. So we believe that the text disposes of the question of the universality of the flood. By way of objection to this interpretation, those who believe in a limited flood…urge the fact that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never a double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as our verse has 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562100"/>
            <a:ext cx="9144000" cy="23241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water rise was quickly sufficient to ‘bear up the ark,’ indicating a depth of at least twenty feet in the earliest stages of the Flood, since the Ark was at least forty-four feet high and heavily loaded.”</a:t>
            </a:r>
          </a:p>
          <a:p>
            <a:pPr marL="0" indent="0" algn="just">
              <a:buNone/>
            </a:pP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200</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5A55C9-7FD2-476C-AE12-65D4BF09B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6591136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1A91-8A76-4637-A0AC-13227E8C2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such as has not occurred since the beginning of the world until now, nor ever will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DF74D364-2FEA-47A9-9517-A9925B8A64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01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Genesis 7:21–23a describes the universality of the destruction…The emphasis is clearly on the destruction of all living things on dry land with the breath of life, again, excluding all fish life…The Hebrew word means ‘erased.’ They were blotted out.”</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6" name="Picture 5">
            <a:extLst>
              <a:ext uri="{FF2B5EF4-FFF2-40B4-BE49-F238E27FC236}">
                <a16:creationId xmlns:a16="http://schemas.microsoft.com/office/drawing/2014/main" id="{0EF06879-A2A8-4A36-A327-F7D356E5EB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8565817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2943225"/>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Acts 17:26</a:t>
            </a:r>
          </a:p>
          <a:p>
            <a:pPr marL="0" indent="0" algn="just" eaLnBrk="1" hangingPunct="1">
              <a:spcBef>
                <a:spcPts val="0"/>
              </a:spcBef>
              <a:buNone/>
              <a:defRPr/>
            </a:pPr>
            <a:r>
              <a:rPr lang="en-US" sz="3400" dirty="0">
                <a:effectLst>
                  <a:outerShdw blurRad="38100" dist="38100" dir="2700000" algn="tl">
                    <a:srgbClr val="000000">
                      <a:alpha val="43137"/>
                    </a:srgbClr>
                  </a:outerShdw>
                </a:effectLst>
              </a:rPr>
              <a:t>“and He made </a:t>
            </a:r>
            <a:r>
              <a:rPr lang="en-US" sz="3400" b="1" i="1" u="sng" dirty="0">
                <a:solidFill>
                  <a:srgbClr val="FFFFCC"/>
                </a:solidFill>
                <a:effectLst>
                  <a:outerShdw blurRad="38100" dist="38100" dir="2700000" algn="tl">
                    <a:srgbClr val="000000">
                      <a:alpha val="43137"/>
                    </a:srgbClr>
                  </a:outerShdw>
                </a:effectLst>
              </a:rPr>
              <a:t>from one man every nation</a:t>
            </a:r>
            <a:r>
              <a:rPr lang="en-US" sz="3400" dirty="0">
                <a:effectLst>
                  <a:outerShdw blurRad="38100" dist="38100" dir="2700000" algn="tl">
                    <a:srgbClr val="000000">
                      <a:alpha val="43137"/>
                    </a:srgbClr>
                  </a:outerShdw>
                </a:effectLst>
              </a:rPr>
              <a:t> of mankind to live on all the face of the earth, having determined </a:t>
            </a:r>
            <a:r>
              <a:rPr lang="en-US" sz="3400" i="1" dirty="0">
                <a:effectLst>
                  <a:outerShdw blurRad="38100" dist="38100" dir="2700000" algn="tl">
                    <a:srgbClr val="000000">
                      <a:alpha val="43137"/>
                    </a:srgbClr>
                  </a:outerShdw>
                </a:effectLst>
              </a:rPr>
              <a:t>their</a:t>
            </a:r>
            <a:r>
              <a:rPr lang="en-US" sz="3400" dirty="0">
                <a:effectLst>
                  <a:outerShdw blurRad="38100" dist="38100" dir="2700000" algn="tl">
                    <a:srgbClr val="000000">
                      <a:alpha val="43137"/>
                    </a:srgbClr>
                  </a:outerShdw>
                </a:effectLst>
              </a:rPr>
              <a:t> appointed times and the boundaries of their habitation.”</a:t>
            </a:r>
          </a:p>
        </p:txBody>
      </p:sp>
      <p:pic>
        <p:nvPicPr>
          <p:cNvPr id="4" name="Picture 3">
            <a:extLst>
              <a:ext uri="{FF2B5EF4-FFF2-40B4-BE49-F238E27FC236}">
                <a16:creationId xmlns:a16="http://schemas.microsoft.com/office/drawing/2014/main" id="{F5B817E5-19C2-404E-92CD-31A010C13C08}"/>
              </a:ext>
            </a:extLst>
          </p:cNvPr>
          <p:cNvPicPr>
            <a:picLocks noChangeAspect="1"/>
          </p:cNvPicPr>
          <p:nvPr/>
        </p:nvPicPr>
        <p:blipFill>
          <a:blip r:embed="rId3"/>
          <a:stretch>
            <a:fillRect/>
          </a:stretch>
        </p:blipFill>
        <p:spPr>
          <a:xfrm>
            <a:off x="3454901" y="3048000"/>
            <a:ext cx="2234199" cy="1828800"/>
          </a:xfrm>
          <a:prstGeom prst="rect">
            <a:avLst/>
          </a:prstGeom>
        </p:spPr>
      </p:pic>
    </p:spTree>
    <p:extLst>
      <p:ext uri="{BB962C8B-B14F-4D97-AF65-F5344CB8AC3E}">
        <p14:creationId xmlns:p14="http://schemas.microsoft.com/office/powerpoint/2010/main" val="1964568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28072519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09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00600"/>
          </a:xfrm>
        </p:spPr>
        <p:txBody>
          <a:bodyPr/>
          <a:lstStyle/>
          <a:p>
            <a:pPr marL="0" lvl="0" indent="0" algn="ctr" defTabSz="685800">
              <a:spcBef>
                <a:spcPct val="0"/>
              </a:spcBef>
              <a:spcAft>
                <a:spcPts val="1200"/>
              </a:spcAft>
              <a:buClr>
                <a:srgbClr val="00FFFF"/>
              </a:buClr>
              <a:buNone/>
              <a:defRPr/>
            </a:pPr>
            <a:r>
              <a:rPr lang="en-US" sz="4000" kern="1200" dirty="0">
                <a:solidFill>
                  <a:srgbClr val="00FFFF"/>
                </a:solidFill>
                <a:cs typeface="Arial" panose="020B0604020202020204" pitchFamily="34" charset="0"/>
              </a:rPr>
              <a:t>Genesis 7:19-23 (NIV)</a:t>
            </a:r>
          </a:p>
          <a:p>
            <a:pPr marL="0" lvl="0" indent="0" algn="just" eaLnBrk="1" hangingPunct="1">
              <a:spcBef>
                <a:spcPts val="0"/>
              </a:spcBef>
              <a:buClr>
                <a:srgbClr val="00FFFF"/>
              </a:buClr>
              <a:buSzPct val="75000"/>
              <a:buNone/>
              <a:defRPr/>
            </a:pP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19 </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“They rose greatly on the earth,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entire</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heaven were covered…</a:t>
            </a: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21</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that moved on the earth perished—birds, livestock, wild animals,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creatures that swarm over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mankind. </a:t>
            </a: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22</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Everything</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on dry land that had the breath of life in its nostrils died. </a:t>
            </a: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23</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on the face of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was wiped out; men and animals and the creatures that move along the ground and the birds of the air were wiped from the earth.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Only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Noah was left, and those with him in the ark.” </a:t>
            </a:r>
          </a:p>
        </p:txBody>
      </p:sp>
    </p:spTree>
    <p:extLst>
      <p:ext uri="{BB962C8B-B14F-4D97-AF65-F5344CB8AC3E}">
        <p14:creationId xmlns:p14="http://schemas.microsoft.com/office/powerpoint/2010/main" val="29498003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9:25,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1915644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363316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8230413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681126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057400"/>
          </a:xfrm>
        </p:spPr>
        <p:txBody>
          <a:bodyPr/>
          <a:lstStyle/>
          <a:p>
            <a:pPr marL="0" lvl="0" indent="0" algn="ctr" defTabSz="685800">
              <a:spcBef>
                <a:spcPct val="0"/>
              </a:spcBef>
              <a:spcAft>
                <a:spcPts val="1200"/>
              </a:spcAft>
              <a:buNone/>
              <a:defRPr/>
            </a:pPr>
            <a:r>
              <a:rPr lang="en-US" sz="4000" kern="1200" dirty="0">
                <a:solidFill>
                  <a:schemeClr val="tx2"/>
                </a:solidFill>
                <a:ea typeface="+mj-ea"/>
              </a:rPr>
              <a:t>Exodus 9:24 (NIV)</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“…It was the worst storm in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all</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the land of </a:t>
            </a:r>
            <a:r>
              <a:rPr lang="en-US" sz="3600" b="1" u="sng" kern="1200" dirty="0">
                <a:solidFill>
                  <a:srgbClr val="FFFFCC"/>
                </a:solidFill>
                <a:effectLst>
                  <a:outerShdw blurRad="38100" dist="38100" dir="2700000" algn="tl">
                    <a:srgbClr val="000000">
                      <a:alpha val="43137"/>
                    </a:srgbClr>
                  </a:outerShdw>
                </a:effectLst>
                <a:cs typeface="Arial" panose="020B0604020202020204" pitchFamily="34" charset="0"/>
              </a:rPr>
              <a:t>Egypt</a:t>
            </a: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 since it had become a nation.”</a:t>
            </a:r>
          </a:p>
        </p:txBody>
      </p:sp>
      <p:pic>
        <p:nvPicPr>
          <p:cNvPr id="4" name="Picture 3">
            <a:extLst>
              <a:ext uri="{FF2B5EF4-FFF2-40B4-BE49-F238E27FC236}">
                <a16:creationId xmlns:a16="http://schemas.microsoft.com/office/drawing/2014/main" id="{4BDED709-DE86-4B67-9B9C-282939FA67F2}"/>
              </a:ext>
            </a:extLst>
          </p:cNvPr>
          <p:cNvPicPr>
            <a:picLocks noChangeAspect="1"/>
          </p:cNvPicPr>
          <p:nvPr/>
        </p:nvPicPr>
        <p:blipFill>
          <a:blip r:embed="rId3"/>
          <a:stretch>
            <a:fillRect/>
          </a:stretch>
        </p:blipFill>
        <p:spPr>
          <a:xfrm>
            <a:off x="2138516" y="2057400"/>
            <a:ext cx="4866968" cy="2743200"/>
          </a:xfrm>
          <a:prstGeom prst="rect">
            <a:avLst/>
          </a:prstGeom>
        </p:spPr>
      </p:pic>
    </p:spTree>
    <p:extLst>
      <p:ext uri="{BB962C8B-B14F-4D97-AF65-F5344CB8AC3E}">
        <p14:creationId xmlns:p14="http://schemas.microsoft.com/office/powerpoint/2010/main" val="33543472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Phenomenological language (Josh. 10:12-13)</a:t>
            </a:r>
            <a:endParaRPr lang="en-US" dirty="0"/>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13565638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3198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6:11-13</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corrupt in the sight of God, and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filled with violence. </a:t>
            </a:r>
            <a:r>
              <a:rPr lang="en-US" sz="2800" baseline="30000" dirty="0">
                <a:effectLst>
                  <a:outerShdw blurRad="38100" dist="38100" dir="2700000" algn="tl">
                    <a:srgbClr val="000000">
                      <a:alpha val="43137"/>
                    </a:srgbClr>
                  </a:outerShdw>
                </a:effectLst>
                <a:latin typeface="Calibri" panose="020F0502020204030204" pitchFamily="34" charset="0"/>
              </a:rPr>
              <a:t>12</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looked on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corrupt; for all flesh had corrupted their way upon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rPr>
              <a:t>13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to Noah, “The end of all flesh has come before Me; for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filled with violence because of them; and behold, I am about to destroy them with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eaLnBrk="1" hangingPunct="1">
              <a:defRPr/>
            </a:pPr>
            <a:endParaRPr lang="en-US" sz="3600" dirty="0">
              <a:latin typeface="Calibri" panose="020F0502020204030204" pitchFamily="34" charset="0"/>
              <a:cs typeface="Calibri" panose="020F0502020204030204" pitchFamily="34" charset="0"/>
            </a:endParaRPr>
          </a:p>
        </p:txBody>
      </p:sp>
      <p:pic>
        <p:nvPicPr>
          <p:cNvPr id="5" name="Picture 2" descr="Genesis 6:11-12 – 356 Day Bible Challenge">
            <a:extLst>
              <a:ext uri="{FF2B5EF4-FFF2-40B4-BE49-F238E27FC236}">
                <a16:creationId xmlns:a16="http://schemas.microsoft.com/office/drawing/2014/main" id="{8FE5980C-12F5-4ED4-A4BE-A851BA97950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34408" y="3581400"/>
            <a:ext cx="1475184"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556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2590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Local Flood?</a:t>
            </a: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Definition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Motive - syncreticism of the Bible with and old earth protology</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ea typeface="+mn-ea"/>
                <a:cs typeface="+mn-cs"/>
              </a:rPr>
              <a:t>Biblical arguments</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of “all” in a relative sense (Genesis 41:57; Exodus 9:24, 10:15; Deuteronomy 2:25; and 1 Kings 10:24)</a:t>
            </a:r>
          </a:p>
          <a:p>
            <a:pPr marL="914400" lvl="1" indent="-457200" algn="just" eaLnBrk="1" hangingPunct="1">
              <a:spcBef>
                <a:spcPts val="0"/>
              </a:spcBef>
              <a:spcAft>
                <a:spcPts val="9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 local land (Zech. 12:12; Matt. 2:6)</a:t>
            </a:r>
          </a:p>
          <a:p>
            <a:pPr marL="914400" lvl="1" indent="-457200" algn="just"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Phenomenological language (Josh. 10:12-13)</a:t>
            </a:r>
          </a:p>
        </p:txBody>
      </p:sp>
      <p:pic>
        <p:nvPicPr>
          <p:cNvPr id="4" name="Picture 3">
            <a:extLst>
              <a:ext uri="{FF2B5EF4-FFF2-40B4-BE49-F238E27FC236}">
                <a16:creationId xmlns:a16="http://schemas.microsoft.com/office/drawing/2014/main" id="{E05EE1EB-2EE5-4752-92C8-4A0A26B511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6268004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b="1" u="sng" dirty="0">
                <a:solidFill>
                  <a:srgbClr val="FFFFCC"/>
                </a:solidFill>
                <a:effectLst>
                  <a:outerShdw blurRad="38100" dist="38100" dir="2700000" algn="tl">
                    <a:srgbClr val="000000">
                      <a:alpha val="43137"/>
                    </a:srgbClr>
                  </a:outerShdw>
                </a:effectLst>
              </a:rPr>
              <a:t> –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00015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b="1" dirty="0">
                <a:solidFill>
                  <a:srgbClr val="FFFFCC"/>
                </a:solidFill>
                <a:effectLst>
                  <a:outerShdw blurRad="38100" dist="38100" dir="2700000" algn="tl">
                    <a:srgbClr val="000000">
                      <a:alpha val="43137"/>
                    </a:srgbClr>
                  </a:outerShdw>
                </a:effectLst>
              </a:rPr>
              <a:t> –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41694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00600"/>
          </a:xfrm>
        </p:spPr>
        <p:txBody>
          <a:bodyPr/>
          <a:lstStyle/>
          <a:p>
            <a:pPr marL="0" lvl="0" indent="0" algn="ctr" defTabSz="685800">
              <a:spcBef>
                <a:spcPct val="0"/>
              </a:spcBef>
              <a:spcAft>
                <a:spcPts val="1200"/>
              </a:spcAft>
              <a:buClr>
                <a:srgbClr val="00FFFF"/>
              </a:buClr>
              <a:buNone/>
              <a:defRPr/>
            </a:pPr>
            <a:r>
              <a:rPr lang="en-US" sz="4000" kern="1200" dirty="0">
                <a:solidFill>
                  <a:srgbClr val="00FFFF"/>
                </a:solidFill>
                <a:cs typeface="Arial" panose="020B0604020202020204" pitchFamily="34" charset="0"/>
              </a:rPr>
              <a:t>Genesis 7:19-23 (NIV)</a:t>
            </a:r>
          </a:p>
          <a:p>
            <a:pPr marL="0" lvl="0" indent="0" algn="just" eaLnBrk="1" hangingPunct="1">
              <a:spcBef>
                <a:spcPts val="0"/>
              </a:spcBef>
              <a:buClr>
                <a:srgbClr val="00FFFF"/>
              </a:buClr>
              <a:buSzPct val="75000"/>
              <a:buNone/>
              <a:defRPr/>
            </a:pP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19 </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“They rose greatly on the earth,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entire</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heaven were covered…</a:t>
            </a: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21</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that moved on the earth perished—birds, livestock, wild animals,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the creatures that swarm over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and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mankind. </a:t>
            </a: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22</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Everything</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on dry land that had the breath of life in its nostrils died. </a:t>
            </a:r>
            <a:r>
              <a:rPr lang="en-US" sz="2800" baseline="300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23</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Every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living thing on the face of the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earth</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was wiped out; men and animals and the creatures that move along the ground and the birds of the air were wiped from the earth. </a:t>
            </a:r>
            <a:r>
              <a:rPr lang="en-US" sz="28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Only</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Noah was left, and those with him in the ark.” </a:t>
            </a:r>
          </a:p>
        </p:txBody>
      </p:sp>
    </p:spTree>
    <p:extLst>
      <p:ext uri="{BB962C8B-B14F-4D97-AF65-F5344CB8AC3E}">
        <p14:creationId xmlns:p14="http://schemas.microsoft.com/office/powerpoint/2010/main" val="319468116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b="1" dirty="0">
                <a:solidFill>
                  <a:srgbClr val="FFFFCC"/>
                </a:solidFill>
                <a:effectLst>
                  <a:outerShdw blurRad="38100" dist="38100" dir="2700000" algn="tl">
                    <a:srgbClr val="000000">
                      <a:alpha val="43137"/>
                    </a:srgbClr>
                  </a:outerShdw>
                </a:effectLst>
              </a:rPr>
              <a:t> – </a:t>
            </a: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89194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a:t>
            </a:r>
            <a:r>
              <a:rPr lang="en-US" sz="3600" kern="1200" dirty="0" err="1">
                <a:effectLst>
                  <a:outerShdw blurRad="38100" dist="38100" dir="2700000" algn="tl">
                    <a:srgbClr val="000000">
                      <a:alpha val="43137"/>
                    </a:srgbClr>
                  </a:outerShdw>
                </a:effectLst>
                <a:latin typeface="Calibri" panose="020F0502020204030204" pitchFamily="34" charset="0"/>
              </a:rPr>
              <a:t>Leupold</a:t>
            </a:r>
            <a:r>
              <a:rPr lang="en-US" sz="3600" kern="1200" dirty="0">
                <a:effectLst>
                  <a:outerShdw blurRad="38100" dist="38100" dir="2700000" algn="tl">
                    <a:srgbClr val="000000">
                      <a:alpha val="43137"/>
                    </a:srgbClr>
                  </a:outerShdw>
                </a:effectLst>
                <a:latin typeface="Calibri" panose="020F0502020204030204" pitchFamily="34" charset="0"/>
              </a:rPr>
              <a:t>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p:cNvSpPr>
            <a:spLocks noGrp="1" noChangeArrowheads="1"/>
          </p:cNvSpPr>
          <p:nvPr>
            <p:ph type="body" idx="1"/>
          </p:nvPr>
        </p:nvSpPr>
        <p:spPr>
          <a:xfrm>
            <a:off x="0" y="1219200"/>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high mountains under </a:t>
            </a:r>
            <a:r>
              <a:rPr lang="en-US"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all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the heavens.’ One of these expressions alone would almost necessitate the impression that the author intends to convey the idea of the absolute universality of the Flood…Yet since ‘all’ is known to be used in a relative sense, the writer removes all ambiguity by adding the phrase ‘under all the heavens.’ A double ‘all’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cannot allow for so relative a sense. It almost constitutes a Hebrew superlative. So we believe that the text disposes of the question of the universality of the flood. By way of objection to this interpretation, those who believe in a limited flood…urge the fact that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is used in a relative sense, as is clearly the case in passages such as Genesis 41:57; Exodus 9:25, 10:15; Deuteronomy 2:25; and 1 Kings 10:24. However, we still insist that this fact could overthrow a single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never a double </a:t>
            </a:r>
            <a:r>
              <a:rPr lang="en-US" sz="2600" i="1" dirty="0" err="1">
                <a:effectLst>
                  <a:outerShdw blurRad="38100" dist="38100" dir="2700000" algn="tl">
                    <a:srgbClr val="000000">
                      <a:alpha val="43137"/>
                    </a:srgbClr>
                  </a:outerShdw>
                </a:effectLst>
                <a:latin typeface="Abadi MT Condensed Light" pitchFamily="34" charset="0"/>
                <a:cs typeface="Calibri" panose="020F0502020204030204" pitchFamily="34" charset="0"/>
              </a:rPr>
              <a:t>kol</a:t>
            </a: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as our verse has it.”</a:t>
            </a:r>
          </a:p>
        </p:txBody>
      </p:sp>
    </p:spTree>
    <p:extLst>
      <p:ext uri="{BB962C8B-B14F-4D97-AF65-F5344CB8AC3E}">
        <p14:creationId xmlns:p14="http://schemas.microsoft.com/office/powerpoint/2010/main" val="3262677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80120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rPr>
              <a:t>Genesis 1:1-3</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formless and void, and darkness was over the surface of the deep, and the Spirit of God was moving over the surface of the waters.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43100" y="228600"/>
            <a:ext cx="5257800" cy="11430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rPr>
              <a:t>Answering the Local Flood Biblical Arguments </a:t>
            </a: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Relative sense of “all”?</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latin typeface="Calibri" panose="020F0502020204030204" pitchFamily="34" charset="0"/>
                <a:ea typeface="+mn-ea"/>
                <a:cs typeface="+mn-cs"/>
              </a:rPr>
              <a:t>Gen.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left undefined</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Double “all”</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means “earth” (Gen.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Phenomenological language? – Gen. 7:11; 8:2</a:t>
            </a:r>
          </a:p>
        </p:txBody>
      </p:sp>
      <p:pic>
        <p:nvPicPr>
          <p:cNvPr id="4" name="Picture 3">
            <a:extLst>
              <a:ext uri="{FF2B5EF4-FFF2-40B4-BE49-F238E27FC236}">
                <a16:creationId xmlns:a16="http://schemas.microsoft.com/office/drawing/2014/main" id="{0FF7E3C8-D2D8-4B6C-A03B-5FE827DCB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54903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72560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 450ft long, 75ft wide, 45 feet high</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Ark capable of holding 125,000 animals</a:t>
            </a: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Dimensions of</a:t>
            </a:r>
            <a:r>
              <a:rPr lang="en-US" sz="3400" dirty="0">
                <a:effectLst>
                  <a:outerShdw blurRad="38100" dist="38100" dir="2700000" algn="tl">
                    <a:srgbClr val="000000">
                      <a:alpha val="43137"/>
                    </a:srgbClr>
                  </a:outerShdw>
                </a:effectLst>
                <a:latin typeface="Calibri" panose="020F0502020204030204" pitchFamily="34" charset="0"/>
              </a:rPr>
              <a:t> the Ark? </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Genesis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733" y="3251200"/>
            <a:ext cx="5960533" cy="3352800"/>
          </a:xfrm>
          <a:prstGeom prst="rect">
            <a:avLst/>
          </a:prstGeom>
        </p:spPr>
      </p:pic>
      <p:pic>
        <p:nvPicPr>
          <p:cNvPr id="7" name="Picture 6">
            <a:extLst>
              <a:ext uri="{FF2B5EF4-FFF2-40B4-BE49-F238E27FC236}">
                <a16:creationId xmlns:a16="http://schemas.microsoft.com/office/drawing/2014/main" id="{7D5E87A6-D77E-4507-B78E-2D71671B9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598361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0" y="2057400"/>
            <a:ext cx="9144000" cy="30480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“…when God pours out judgment, He gives ample warning ahead of time. He sends a spokesperson, a prophet, and gives that prophet a kind of platform from which to be heard. For the antediluvians, Noah was that prophet and the scaffolding around the ark was his platform.” </a:t>
            </a:r>
          </a:p>
        </p:txBody>
      </p:sp>
      <p:sp>
        <p:nvSpPr>
          <p:cNvPr id="151555" name="Text Box 3"/>
          <p:cNvSpPr txBox="1">
            <a:spLocks noChangeArrowheads="1"/>
          </p:cNvSpPr>
          <p:nvPr/>
        </p:nvSpPr>
        <p:spPr bwMode="auto">
          <a:xfrm>
            <a:off x="2352675" y="228600"/>
            <a:ext cx="4438650" cy="1338828"/>
          </a:xfrm>
          <a:prstGeom prst="rect">
            <a:avLst/>
          </a:prstGeom>
          <a:noFill/>
          <a:ln w="9525">
            <a:noFill/>
            <a:miter lim="800000"/>
            <a:headEnd/>
            <a:tailEnd/>
          </a:ln>
          <a:effectLst/>
        </p:spPr>
        <p:txBody>
          <a:bodyPr wrap="square">
            <a:spAutoFit/>
          </a:bodyPr>
          <a:lstStyle/>
          <a:p>
            <a:pPr algn="ctr">
              <a:spcBef>
                <a:spcPts val="0"/>
              </a:spcBef>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Hugh Ross </a:t>
            </a:r>
          </a:p>
          <a:p>
            <a:pPr algn="ctr">
              <a:spcBef>
                <a:spcPts val="0"/>
              </a:spcBef>
              <a:defRPr/>
            </a:pPr>
            <a:r>
              <a:rPr lang="en-US" sz="2000" i="1" dirty="0">
                <a:effectLst>
                  <a:outerShdw blurRad="38100" dist="38100" dir="2700000" algn="tl">
                    <a:srgbClr val="000000">
                      <a:alpha val="43137"/>
                    </a:srgbClr>
                  </a:outerShdw>
                </a:effectLst>
                <a:latin typeface="Calibri" panose="020F0502020204030204" pitchFamily="34" charset="0"/>
              </a:rPr>
              <a:t>The Genesis Question</a:t>
            </a:r>
            <a:r>
              <a:rPr lang="en-US" sz="2000" dirty="0">
                <a:effectLst>
                  <a:outerShdw blurRad="38100" dist="38100" dir="2700000" algn="tl">
                    <a:srgbClr val="000000">
                      <a:alpha val="43137"/>
                    </a:srgbClr>
                  </a:outerShdw>
                </a:effectLst>
                <a:latin typeface="Calibri" panose="020F0502020204030204" pitchFamily="34" charset="0"/>
              </a:rPr>
              <a:t> (</a:t>
            </a:r>
            <a:r>
              <a:rPr lang="en-US" sz="2000" dirty="0" err="1">
                <a:effectLst>
                  <a:outerShdw blurRad="38100" dist="38100" dir="2700000" algn="tl">
                    <a:srgbClr val="000000">
                      <a:alpha val="43137"/>
                    </a:srgbClr>
                  </a:outerShdw>
                </a:effectLst>
                <a:latin typeface="Calibri" panose="020F0502020204030204" pitchFamily="34" charset="0"/>
              </a:rPr>
              <a:t>Navpress</a:t>
            </a:r>
            <a:r>
              <a:rPr lang="en-US" sz="2000" dirty="0">
                <a:effectLst>
                  <a:outerShdw blurRad="38100" dist="38100" dir="2700000" algn="tl">
                    <a:srgbClr val="000000">
                      <a:alpha val="43137"/>
                    </a:srgbClr>
                  </a:outerShdw>
                </a:effectLst>
                <a:latin typeface="Calibri" panose="020F0502020204030204" pitchFamily="34" charset="0"/>
              </a:rPr>
              <a:t>, Colorado Springs, CO 1998), 164-65.</a:t>
            </a:r>
          </a:p>
        </p:txBody>
      </p:sp>
      <p:pic>
        <p:nvPicPr>
          <p:cNvPr id="5" name="Picture 4">
            <a:extLst>
              <a:ext uri="{FF2B5EF4-FFF2-40B4-BE49-F238E27FC236}">
                <a16:creationId xmlns:a16="http://schemas.microsoft.com/office/drawing/2014/main" id="{66779496-C8CD-483E-AEF5-F61571AA1F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761173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86459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s://scontent-dfw1-1.xx.fbcdn.net/hphotos-xtf1/t31.0-8/11794619_10207462667233113_7088908926816719446_o.jpg">
            <a:extLst>
              <a:ext uri="{FF2B5EF4-FFF2-40B4-BE49-F238E27FC236}">
                <a16:creationId xmlns:a16="http://schemas.microsoft.com/office/drawing/2014/main" id="{5E3E0726-1B74-45CA-BA41-2E8E8867BF0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015" y="228600"/>
            <a:ext cx="795997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812491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714500" y="228600"/>
            <a:ext cx="5715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Reasons Against a Local Flood </a:t>
            </a: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Size of the ark (450 ft. long, 75 ft. wide, 45 ft. deep)?</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Analogy to global Second Advent (Matt 24:37-39; Rev 1:7; 2 Pet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Animals and birds on the ark?</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Church history</a:t>
            </a:r>
          </a:p>
        </p:txBody>
      </p:sp>
      <p:pic>
        <p:nvPicPr>
          <p:cNvPr id="4" name="Picture 3">
            <a:extLst>
              <a:ext uri="{FF2B5EF4-FFF2-40B4-BE49-F238E27FC236}">
                <a16:creationId xmlns:a16="http://schemas.microsoft.com/office/drawing/2014/main" id="{C0642976-B6A5-451F-A859-70885BAB34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4115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09550" y="197976"/>
          <a:ext cx="8724902" cy="6462048"/>
        </p:xfrm>
        <a:graphic>
          <a:graphicData uri="http://schemas.openxmlformats.org/drawingml/2006/table">
            <a:tbl>
              <a:tblPr>
                <a:tableStyleId>{D7AC3CCA-C797-4891-BE02-D94E43425B78}</a:tableStyleId>
              </a:tblPr>
              <a:tblGrid>
                <a:gridCol w="3524250">
                  <a:extLst>
                    <a:ext uri="{9D8B030D-6E8A-4147-A177-3AD203B41FA5}">
                      <a16:colId xmlns:a16="http://schemas.microsoft.com/office/drawing/2014/main" val="740347930"/>
                    </a:ext>
                  </a:extLst>
                </a:gridCol>
                <a:gridCol w="2600326">
                  <a:extLst>
                    <a:ext uri="{9D8B030D-6E8A-4147-A177-3AD203B41FA5}">
                      <a16:colId xmlns:a16="http://schemas.microsoft.com/office/drawing/2014/main" val="20000"/>
                    </a:ext>
                  </a:extLst>
                </a:gridCol>
                <a:gridCol w="2600326">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BELIEVER OR UNBELIEVER?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Writer</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Local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Flood</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Global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Flood</a:t>
                      </a:r>
                    </a:p>
                  </a:txBody>
                  <a:tcPr marT="45736" marB="4573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algn="ct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Josephus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 Martyr</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Theophilus of Antioch</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Tertullian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Gregory of </a:t>
                      </a:r>
                      <a:r>
                        <a:rPr kumimoji="0" lang="en-US" sz="28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Nazianus</a:t>
                      </a:r>
                      <a:endPar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John Chrysostom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Augustine of Hippo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SOURCE: Jonathan </a:t>
                      </a:r>
                      <a:r>
                        <a:rPr kumimoji="0" lang="en-US" sz="1800" b="0" i="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Sarfati</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72698556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Calibri" panose="020F0502020204030204" pitchFamily="34" charset="0"/>
              </a:rPr>
              <a:t>“</a:t>
            </a:r>
            <a:r>
              <a:rPr lang="en-US" i="1" dirty="0">
                <a:effectLst>
                  <a:outerShdw blurRad="38100" dist="38100" dir="2700000" algn="tl">
                    <a:srgbClr val="000000">
                      <a:alpha val="43137"/>
                    </a:srgbClr>
                  </a:outerShdw>
                </a:effectLst>
                <a:cs typeface="Calibri" panose="020F0502020204030204" pitchFamily="34" charset="0"/>
              </a:rPr>
              <a:t>And the flood was forty days, etc</a:t>
            </a:r>
            <a:r>
              <a:rPr lang="en-US" dirty="0">
                <a:effectLst>
                  <a:outerShdw blurRad="38100" dist="38100" dir="2700000" algn="tl">
                    <a:srgbClr val="000000">
                      <a:alpha val="43137"/>
                    </a:srgbClr>
                  </a:outerShdw>
                </a:effectLst>
                <a:cs typeface="Calibri" panose="020F0502020204030204" pitchFamily="34" charset="0"/>
              </a:rPr>
              <a:t>. Moses conspicuously insists on this fact, in order to show that the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whole world</a:t>
            </a:r>
            <a:r>
              <a:rPr lang="en-US"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was immersed in the waters.”</a:t>
            </a:r>
          </a:p>
        </p:txBody>
      </p:sp>
      <p:sp>
        <p:nvSpPr>
          <p:cNvPr id="4" name="Rectangle 3">
            <a:extLst>
              <a:ext uri="{FF2B5EF4-FFF2-40B4-BE49-F238E27FC236}">
                <a16:creationId xmlns:a16="http://schemas.microsoft.com/office/drawing/2014/main" id="{0B571A8C-43E3-46D7-84D8-B20DECB10E5B}"/>
              </a:ext>
            </a:extLst>
          </p:cNvPr>
          <p:cNvSpPr/>
          <p:nvPr/>
        </p:nvSpPr>
        <p:spPr>
          <a:xfrm>
            <a:off x="2390775" y="228600"/>
            <a:ext cx="436245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Calvin</a:t>
            </a:r>
          </a:p>
          <a:p>
            <a:pPr algn="ctr"/>
            <a:r>
              <a:rPr lang="en-US" sz="2000" i="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a:t>
            </a:r>
            <a:r>
              <a:rPr lang="en-US" sz="20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1554 (Edinburgh, UK: Banner of Truth, 1984), p. 272, emphasis mine. </a:t>
            </a:r>
            <a:endParaRPr lang="en-US" sz="20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pic>
        <p:nvPicPr>
          <p:cNvPr id="2" name="Picture 1">
            <a:extLst>
              <a:ext uri="{FF2B5EF4-FFF2-40B4-BE49-F238E27FC236}">
                <a16:creationId xmlns:a16="http://schemas.microsoft.com/office/drawing/2014/main" id="{2A1C59B9-F26A-4381-BE23-2C2E8A4B57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43384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217595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nvGraphicFramePr>
        <p:xfrm>
          <a:off x="219074" y="137144"/>
          <a:ext cx="8705852" cy="65837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UNIFORMITARIANISM IS NOT BIBLICISM</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SCRIPTURE</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DISTINCTIVES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CREATION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FALL</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3-6</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Death, painful pregnancy &amp; toil, long life spans, no human government</a:t>
                      </a: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FLOOD</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Genesis 7-10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Shorter life spans, human government, one language, no nations</a:t>
                      </a: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Genesis 11-present</a:t>
                      </a:r>
                    </a:p>
                  </a:txBody>
                  <a:tcPr anchor="ctr">
                    <a:solidFill>
                      <a:srgbClr val="FFFFCC"/>
                    </a:solidFill>
                  </a:tcPr>
                </a:tc>
                <a:tc>
                  <a:txBody>
                    <a:bodyPr/>
                    <a:lstStyle/>
                    <a:p>
                      <a:r>
                        <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global government, multiple languages, nations, ethnicities</a:t>
                      </a: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ANTICHRIST</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Rapture to 2</a:t>
                      </a:r>
                      <a:r>
                        <a:rPr lang="en-US" sz="2000" b="1" baseline="30000" dirty="0">
                          <a:solidFill>
                            <a:srgbClr val="C00000"/>
                          </a:solidFill>
                          <a:latin typeface="Calibri" panose="020F0502020204030204" pitchFamily="34" charset="0"/>
                          <a:cs typeface="Calibri" panose="020F0502020204030204" pitchFamily="34" charset="0"/>
                        </a:rPr>
                        <a:t>nd</a:t>
                      </a:r>
                      <a:r>
                        <a:rPr lang="en-US" sz="2000" b="1" dirty="0">
                          <a:solidFill>
                            <a:srgbClr val="C00000"/>
                          </a:solidFill>
                          <a:latin typeface="Calibri" panose="020F0502020204030204" pitchFamily="34" charset="0"/>
                          <a:cs typeface="Calibri" panose="020F0502020204030204" pitchFamily="34" charset="0"/>
                        </a:rPr>
                        <a:t> Advent</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Global government, restrainer removed</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KINGDOM</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20:1-10</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Long life spans, kingdom conditions, reality of death, renovated earth</a:t>
                      </a: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2000" dirty="0">
                          <a:latin typeface="Calibri" panose="020F0502020204030204" pitchFamily="34" charset="0"/>
                          <a:cs typeface="Calibri" panose="020F0502020204030204" pitchFamily="34" charset="0"/>
                        </a:rPr>
                        <a:t>ETERNAL STATE</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Rev.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death, new earth</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278786185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8777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The Flood </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(Gen 6–9)</a:t>
            </a:r>
          </a:p>
        </p:txBody>
      </p:sp>
      <p:sp>
        <p:nvSpPr>
          <p:cNvPr id="35843" name="Rectangle 3"/>
          <p:cNvSpPr>
            <a:spLocks noGrp="1" noChangeArrowheads="1"/>
          </p:cNvSpPr>
          <p:nvPr>
            <p:ph type="body" idx="1"/>
          </p:nvPr>
        </p:nvSpPr>
        <p:spPr>
          <a:xfrm>
            <a:off x="1409700" y="1946275"/>
            <a:ext cx="63246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Events before the flood (Gen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The flood (Gen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The abating of the waters (Gen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Events following the flood (Gen 9)</a:t>
            </a:r>
          </a:p>
        </p:txBody>
      </p:sp>
      <p:pic>
        <p:nvPicPr>
          <p:cNvPr id="5" name="Picture 4">
            <a:extLst>
              <a:ext uri="{FF2B5EF4-FFF2-40B4-BE49-F238E27FC236}">
                <a16:creationId xmlns:a16="http://schemas.microsoft.com/office/drawing/2014/main" id="{F263665B-8EB4-457F-875E-508CA2A05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2035" y="76200"/>
            <a:ext cx="1075765" cy="914400"/>
          </a:xfrm>
          <a:prstGeom prst="rect">
            <a:avLst/>
          </a:prstGeom>
        </p:spPr>
      </p:pic>
    </p:spTree>
    <p:extLst>
      <p:ext uri="{BB962C8B-B14F-4D97-AF65-F5344CB8AC3E}">
        <p14:creationId xmlns:p14="http://schemas.microsoft.com/office/powerpoint/2010/main" val="20055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idx="4294967295"/>
          </p:nvPr>
        </p:nvSpPr>
        <p:spPr>
          <a:xfrm>
            <a:off x="2857500" y="228600"/>
            <a:ext cx="3429000" cy="1097280"/>
          </a:xfrm>
        </p:spPr>
        <p:txBody>
          <a:bodyPr/>
          <a:lstStyle/>
          <a:p>
            <a:pPr lvl="0" algn="ctr" eaLnBrk="1" hangingPunct="1">
              <a:spcBef>
                <a:spcPct val="20000"/>
              </a:spcBef>
              <a:buClr>
                <a:srgbClr val="00FFFF"/>
              </a:buClr>
              <a:buSzPct val="75000"/>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Genesis 7</a:t>
            </a:r>
            <a:br>
              <a:rPr lang="en-US" sz="3600" dirty="0">
                <a:solidFill>
                  <a:schemeClr val="tx2"/>
                </a:solidFill>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The Flood</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A5DEF34-151F-4412-B2B3-743E96FB24AE}"/>
              </a:ext>
            </a:extLst>
          </p:cNvPr>
          <p:cNvPicPr>
            <a:picLocks noChangeAspect="1"/>
          </p:cNvPicPr>
          <p:nvPr/>
        </p:nvPicPr>
        <p:blipFill>
          <a:blip r:embed="rId2"/>
          <a:stretch>
            <a:fillRect/>
          </a:stretch>
        </p:blipFill>
        <p:spPr>
          <a:xfrm>
            <a:off x="874059" y="1676400"/>
            <a:ext cx="7395882" cy="4572000"/>
          </a:xfrm>
          <a:prstGeom prst="rect">
            <a:avLst/>
          </a:prstGeom>
        </p:spPr>
      </p:pic>
      <p:pic>
        <p:nvPicPr>
          <p:cNvPr id="7" name="Picture 6">
            <a:extLst>
              <a:ext uri="{FF2B5EF4-FFF2-40B4-BE49-F238E27FC236}">
                <a16:creationId xmlns:a16="http://schemas.microsoft.com/office/drawing/2014/main" id="{5FB0D17B-F386-42CB-9052-3A568A97A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Genesis 7 Outline</a:t>
            </a:r>
          </a:p>
        </p:txBody>
      </p:sp>
      <p:sp>
        <p:nvSpPr>
          <p:cNvPr id="148483" name="Rectangle 3"/>
          <p:cNvSpPr>
            <a:spLocks noGrp="1" noChangeArrowheads="1"/>
          </p:cNvSpPr>
          <p:nvPr>
            <p:ph type="body" idx="1"/>
          </p:nvPr>
        </p:nvSpPr>
        <p:spPr>
          <a:xfrm>
            <a:off x="698103" y="1294514"/>
            <a:ext cx="7747794"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God’s instructions to enter the ark (7:1-4)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Entrance into the ark (7:5-12)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God seals the ark (7:13-16)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Flood described (7:17-24)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477C537B-0F43-4457-A18A-75A46C7B07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2602684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14725</TotalTime>
  <Words>3303</Words>
  <Application>Microsoft Office PowerPoint</Application>
  <PresentationFormat>On-screen Show (4:3)</PresentationFormat>
  <Paragraphs>283</Paragraphs>
  <Slides>63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Abadi MT Condensed Light</vt:lpstr>
      <vt:lpstr>Book Antiqua</vt: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GENESIS STRUCTURE</vt:lpstr>
      <vt:lpstr>The Flood  (Gen 6–9)</vt:lpstr>
      <vt:lpstr>Genesis 7 The Flood</vt:lpstr>
      <vt:lpstr>Genesis 7 Outline</vt:lpstr>
      <vt:lpstr>PowerPoint Presentation</vt:lpstr>
      <vt:lpstr>PowerPoint Presentation</vt:lpstr>
      <vt:lpstr>Dimensions of the Ark?  (Genesis 6:15)</vt:lpstr>
      <vt:lpstr>PowerPoint Presentation</vt:lpstr>
      <vt:lpstr>PowerPoint Presentation</vt:lpstr>
      <vt:lpstr>PowerPoint Presentation</vt:lpstr>
      <vt:lpstr>PowerPoint Presentation</vt:lpstr>
      <vt:lpstr>PowerPoint Presentation</vt:lpstr>
      <vt:lpstr>Genesis 7 Outline</vt:lpstr>
      <vt:lpstr>Dimensions of the Ark?  (Genesis 6:15)</vt:lpstr>
      <vt:lpstr>PowerPoint Presentation</vt:lpstr>
      <vt:lpstr>PowerPoint Presentation</vt:lpstr>
      <vt:lpstr>H.C. Leupold  Exposition of Genesis (Grand Rapids: Baker, 1942), vol. 1, p. 301-302.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Flood?</vt:lpstr>
      <vt:lpstr>Local Flood?</vt:lpstr>
      <vt:lpstr>Local Flood?</vt:lpstr>
      <vt:lpstr>Local Flood?</vt:lpstr>
      <vt:lpstr>Local Flood?</vt:lpstr>
      <vt:lpstr>PowerPoint Presentation</vt:lpstr>
      <vt:lpstr>Local Flood?</vt:lpstr>
      <vt:lpstr>PowerPoint Presentation</vt:lpstr>
      <vt:lpstr>Local Flood?</vt:lpstr>
      <vt:lpstr>Answering the Local Flood Biblical Arguments </vt:lpstr>
      <vt:lpstr>Answering the Local Flood Biblical Arguments </vt:lpstr>
      <vt:lpstr>Answering the Local Flood Biblical Arguments </vt:lpstr>
      <vt:lpstr>PowerPoint Presentation</vt:lpstr>
      <vt:lpstr>Answering the Local Flood Biblical Arguments </vt:lpstr>
      <vt:lpstr>H.C. Leupold  Exposition of Genesis (Grand Rapids: Baker, 1942), vol. 1, p. 301-302. </vt:lpstr>
      <vt:lpstr>Answering the Local Flood Biblical Arguments </vt:lpstr>
      <vt:lpstr>PowerPoint Presentation</vt:lpstr>
      <vt:lpstr>Answering the Local Flood Biblical Arguments </vt:lpstr>
      <vt:lpstr>PowerPoint Presentation</vt:lpstr>
      <vt:lpstr>PowerPoint Presentation</vt:lpstr>
      <vt:lpstr>Reasons Against a Local Flood </vt:lpstr>
      <vt:lpstr>Reasons Against a Local Flood </vt:lpstr>
      <vt:lpstr>Dimensions of the Ark?  (Genesis 6:15)</vt:lpstr>
      <vt:lpstr>PowerPoint Presentation</vt:lpstr>
      <vt:lpstr>Reasons Against a Local Flood </vt:lpstr>
      <vt:lpstr>PowerPoint Presentation</vt:lpstr>
      <vt:lpstr>Reasons Against a Local Flood </vt:lpstr>
      <vt:lpstr>Reasons Against a Local Flood </vt:lpstr>
      <vt:lpstr>PowerPoint Presentation</vt:lpstr>
      <vt:lpstr>PowerPoint Presentation</vt:lpstr>
      <vt:lpstr>PowerPoint Presentation</vt:lpstr>
      <vt:lpstr>Conclusion</vt:lpstr>
      <vt:lpstr>Genesis 7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031 - 7v13-24</dc:title>
  <dc:subject>Genesis 7</dc:subject>
  <dc:creator>A. Woods</dc:creator>
  <dc:description>Modified by Jim McGowan</dc:description>
  <cp:lastModifiedBy>Andy Woods</cp:lastModifiedBy>
  <cp:revision>1514</cp:revision>
  <cp:lastPrinted>2021-04-08T15:04:01Z</cp:lastPrinted>
  <dcterms:created xsi:type="dcterms:W3CDTF">2009-03-17T12:21:13Z</dcterms:created>
  <dcterms:modified xsi:type="dcterms:W3CDTF">2021-04-10T16:16:22Z</dcterms:modified>
</cp:coreProperties>
</file>