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22.xml" ContentType="application/inkml+xml"/>
  <Override PartName="/ppt/ink/ink23.xml" ContentType="application/inkml+xml"/>
  <Override PartName="/ppt/ink/ink24.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45"/>
  </p:notesMasterIdLst>
  <p:handoutMasterIdLst>
    <p:handoutMasterId r:id="rId146"/>
  </p:handoutMasterIdLst>
  <p:sldIdLst>
    <p:sldId id="4643" r:id="rId2"/>
    <p:sldId id="6678" r:id="rId3"/>
    <p:sldId id="6700" r:id="rId4"/>
    <p:sldId id="4644" r:id="rId5"/>
    <p:sldId id="6701" r:id="rId6"/>
    <p:sldId id="4647" r:id="rId7"/>
    <p:sldId id="6703" r:id="rId8"/>
    <p:sldId id="4665" r:id="rId9"/>
    <p:sldId id="6704" r:id="rId10"/>
    <p:sldId id="6683" r:id="rId11"/>
    <p:sldId id="4646" r:id="rId12"/>
    <p:sldId id="6987" r:id="rId13"/>
    <p:sldId id="6988" r:id="rId14"/>
    <p:sldId id="6989" r:id="rId15"/>
    <p:sldId id="7002" r:id="rId16"/>
    <p:sldId id="7004" r:id="rId17"/>
    <p:sldId id="7005" r:id="rId18"/>
    <p:sldId id="475" r:id="rId19"/>
    <p:sldId id="7006" r:id="rId20"/>
    <p:sldId id="7007" r:id="rId21"/>
    <p:sldId id="322" r:id="rId22"/>
    <p:sldId id="6997" r:id="rId23"/>
    <p:sldId id="7042" r:id="rId24"/>
    <p:sldId id="7043" r:id="rId25"/>
    <p:sldId id="4865" r:id="rId26"/>
    <p:sldId id="6925" r:id="rId27"/>
    <p:sldId id="6938" r:id="rId28"/>
    <p:sldId id="7028" r:id="rId29"/>
    <p:sldId id="1101" r:id="rId30"/>
    <p:sldId id="7039" r:id="rId31"/>
    <p:sldId id="7040" r:id="rId32"/>
    <p:sldId id="7029" r:id="rId33"/>
    <p:sldId id="7026" r:id="rId34"/>
    <p:sldId id="6939" r:id="rId35"/>
    <p:sldId id="6940" r:id="rId36"/>
    <p:sldId id="6942" r:id="rId37"/>
    <p:sldId id="7008" r:id="rId38"/>
    <p:sldId id="6943" r:id="rId39"/>
    <p:sldId id="7009" r:id="rId40"/>
    <p:sldId id="6944" r:id="rId41"/>
    <p:sldId id="7057" r:id="rId42"/>
    <p:sldId id="7023" r:id="rId43"/>
    <p:sldId id="6945" r:id="rId44"/>
    <p:sldId id="6946" r:id="rId45"/>
    <p:sldId id="6947" r:id="rId46"/>
    <p:sldId id="6949" r:id="rId47"/>
    <p:sldId id="6948" r:id="rId48"/>
    <p:sldId id="7024" r:id="rId49"/>
    <p:sldId id="6951" r:id="rId50"/>
    <p:sldId id="6950" r:id="rId51"/>
    <p:sldId id="6952" r:id="rId52"/>
    <p:sldId id="7025" r:id="rId53"/>
    <p:sldId id="6953" r:id="rId54"/>
    <p:sldId id="6954" r:id="rId55"/>
    <p:sldId id="7010" r:id="rId56"/>
    <p:sldId id="1158" r:id="rId57"/>
    <p:sldId id="6964" r:id="rId58"/>
    <p:sldId id="1244" r:id="rId59"/>
    <p:sldId id="6965" r:id="rId60"/>
    <p:sldId id="4675" r:id="rId61"/>
    <p:sldId id="6296" r:id="rId62"/>
    <p:sldId id="6314" r:id="rId63"/>
    <p:sldId id="6859" r:id="rId64"/>
    <p:sldId id="6966" r:id="rId65"/>
    <p:sldId id="4919" r:id="rId66"/>
    <p:sldId id="6967" r:id="rId67"/>
    <p:sldId id="6434" r:id="rId68"/>
    <p:sldId id="7037" r:id="rId69"/>
    <p:sldId id="7038" r:id="rId70"/>
    <p:sldId id="6968" r:id="rId71"/>
    <p:sldId id="6998" r:id="rId72"/>
    <p:sldId id="6957" r:id="rId73"/>
    <p:sldId id="6958" r:id="rId74"/>
    <p:sldId id="6959" r:id="rId75"/>
    <p:sldId id="7011" r:id="rId76"/>
    <p:sldId id="7035" r:id="rId77"/>
    <p:sldId id="7027" r:id="rId78"/>
    <p:sldId id="6904" r:id="rId79"/>
    <p:sldId id="4897" r:id="rId80"/>
    <p:sldId id="4882" r:id="rId81"/>
    <p:sldId id="6510" r:id="rId82"/>
    <p:sldId id="6971" r:id="rId83"/>
    <p:sldId id="6999" r:id="rId84"/>
    <p:sldId id="6970" r:id="rId85"/>
    <p:sldId id="4917" r:id="rId86"/>
    <p:sldId id="4918" r:id="rId87"/>
    <p:sldId id="7012" r:id="rId88"/>
    <p:sldId id="6974" r:id="rId89"/>
    <p:sldId id="7013" r:id="rId90"/>
    <p:sldId id="7000" r:id="rId91"/>
    <p:sldId id="6508" r:id="rId92"/>
    <p:sldId id="6488" r:id="rId93"/>
    <p:sldId id="6490" r:id="rId94"/>
    <p:sldId id="6975" r:id="rId95"/>
    <p:sldId id="6976" r:id="rId96"/>
    <p:sldId id="1232" r:id="rId97"/>
    <p:sldId id="1134" r:id="rId98"/>
    <p:sldId id="6477" r:id="rId99"/>
    <p:sldId id="7014" r:id="rId100"/>
    <p:sldId id="6906" r:id="rId101"/>
    <p:sldId id="7015" r:id="rId102"/>
    <p:sldId id="7050" r:id="rId103"/>
    <p:sldId id="481" r:id="rId104"/>
    <p:sldId id="6453" r:id="rId105"/>
    <p:sldId id="679" r:id="rId106"/>
    <p:sldId id="5564" r:id="rId107"/>
    <p:sldId id="7001" r:id="rId108"/>
    <p:sldId id="7044" r:id="rId109"/>
    <p:sldId id="7051" r:id="rId110"/>
    <p:sldId id="7046" r:id="rId111"/>
    <p:sldId id="7047" r:id="rId112"/>
    <p:sldId id="7054" r:id="rId113"/>
    <p:sldId id="2807" r:id="rId114"/>
    <p:sldId id="7045" r:id="rId115"/>
    <p:sldId id="7048" r:id="rId116"/>
    <p:sldId id="7049" r:id="rId117"/>
    <p:sldId id="7052" r:id="rId118"/>
    <p:sldId id="7032" r:id="rId119"/>
    <p:sldId id="6980" r:id="rId120"/>
    <p:sldId id="7017" r:id="rId121"/>
    <p:sldId id="7018" r:id="rId122"/>
    <p:sldId id="7033" r:id="rId123"/>
    <p:sldId id="3057" r:id="rId124"/>
    <p:sldId id="7034" r:id="rId125"/>
    <p:sldId id="6407" r:id="rId126"/>
    <p:sldId id="6982" r:id="rId127"/>
    <p:sldId id="6979" r:id="rId128"/>
    <p:sldId id="4907" r:id="rId129"/>
    <p:sldId id="7053" r:id="rId130"/>
    <p:sldId id="5545" r:id="rId131"/>
    <p:sldId id="7041" r:id="rId132"/>
    <p:sldId id="6291" r:id="rId133"/>
    <p:sldId id="6402" r:id="rId134"/>
    <p:sldId id="7055" r:id="rId135"/>
    <p:sldId id="5547" r:id="rId136"/>
    <p:sldId id="5548" r:id="rId137"/>
    <p:sldId id="6983" r:id="rId138"/>
    <p:sldId id="4847" r:id="rId139"/>
    <p:sldId id="7058" r:id="rId140"/>
    <p:sldId id="3679" r:id="rId141"/>
    <p:sldId id="3669" r:id="rId142"/>
    <p:sldId id="3148" r:id="rId143"/>
    <p:sldId id="6910" r:id="rId144"/>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99"/>
    <a:srgbClr val="000099"/>
    <a:srgbClr val="FF99FF"/>
    <a:srgbClr val="FFFF99"/>
    <a:srgbClr val="0000CC"/>
    <a:srgbClr val="00CC00"/>
    <a:srgbClr val="663300"/>
    <a:srgbClr val="A6A6A6"/>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AABA9B-EF44-4FB5-B762-A5DCB7A37541}" v="4" dt="2021-03-28T15:15:51.861"/>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1" autoAdjust="0"/>
    <p:restoredTop sz="96318" autoAdjust="0"/>
  </p:normalViewPr>
  <p:slideViewPr>
    <p:cSldViewPr>
      <p:cViewPr varScale="1">
        <p:scale>
          <a:sx n="57" d="100"/>
          <a:sy n="57" d="100"/>
        </p:scale>
        <p:origin x="81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0" d="100"/>
          <a:sy n="80" d="100"/>
        </p:scale>
        <p:origin x="3379" y="6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viewProps" Target="viewProps.xml"/><Relationship Id="rId15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300" dirty="0">
                <a:latin typeface="Calibri" panose="020F0502020204030204" pitchFamily="34" charset="0"/>
                <a:cs typeface="Calibri" panose="020F0502020204030204" pitchFamily="34" charset="0"/>
              </a:rPr>
              <a:t>Dr. Andy Woods</a:t>
            </a:r>
          </a:p>
          <a:p>
            <a:pPr algn="ctr">
              <a:defRPr/>
            </a:pPr>
            <a:r>
              <a:rPr lang="en-US" sz="1300" dirty="0">
                <a:latin typeface="Calibri" panose="020F0502020204030204" pitchFamily="34" charset="0"/>
                <a:cs typeface="Calibri" panose="020F0502020204030204" pitchFamily="34" charset="0"/>
              </a:rPr>
              <a:t>THE RAPTURE 044 – Pre-Wrath – Part 3</a:t>
            </a:r>
          </a:p>
          <a:p>
            <a:pPr algn="ctr">
              <a:defRPr/>
            </a:pPr>
            <a:r>
              <a:rPr lang="en-US" sz="1300" dirty="0">
                <a:latin typeface="Calibri" panose="020F0502020204030204" pitchFamily="34" charset="0"/>
                <a:cs typeface="Calibri" panose="020F0502020204030204" pitchFamily="34" charset="0"/>
              </a:rPr>
              <a:t>04-11-2021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049893">
              <a:defRPr/>
            </a:pPr>
            <a:fld id="{888B744C-CCA7-42F0-B026-54AA483E0A4D}" type="slidenum">
              <a:rPr lang="en-US" altLang="en-US">
                <a:solidFill>
                  <a:srgbClr val="000000"/>
                </a:solidFill>
                <a:latin typeface="Calibri" panose="020F0502020204030204" pitchFamily="34" charset="0"/>
                <a:cs typeface="+mn-cs"/>
              </a:rPr>
              <a:pPr defTabSz="1049893">
                <a:defRPr/>
              </a:pPr>
              <a:t>1</a:t>
            </a:fld>
            <a:endParaRPr lang="en-US" altLang="en-US" dirty="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15866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30</a:t>
            </a:fld>
            <a:endParaRPr lang="en-US" dirty="0"/>
          </a:p>
        </p:txBody>
      </p:sp>
    </p:spTree>
    <p:extLst>
      <p:ext uri="{BB962C8B-B14F-4D97-AF65-F5344CB8AC3E}">
        <p14:creationId xmlns:p14="http://schemas.microsoft.com/office/powerpoint/2010/main" val="172567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113</a:t>
            </a:fld>
            <a:endParaRPr lang="en-US" dirty="0"/>
          </a:p>
        </p:txBody>
      </p:sp>
    </p:spTree>
    <p:extLst>
      <p:ext uri="{BB962C8B-B14F-4D97-AF65-F5344CB8AC3E}">
        <p14:creationId xmlns:p14="http://schemas.microsoft.com/office/powerpoint/2010/main" val="463001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114</a:t>
            </a:fld>
            <a:endParaRPr lang="en-US" dirty="0"/>
          </a:p>
        </p:txBody>
      </p:sp>
    </p:spTree>
    <p:extLst>
      <p:ext uri="{BB962C8B-B14F-4D97-AF65-F5344CB8AC3E}">
        <p14:creationId xmlns:p14="http://schemas.microsoft.com/office/powerpoint/2010/main" val="1405118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32E054F-30EF-414B-979C-F3D27C571A78}" type="datetimeFigureOut">
              <a:rPr lang="en-US"/>
              <a:pPr>
                <a:defRPr/>
              </a:pPr>
              <a:t>4/10/2021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DBC1A56-6BA5-4EF4-AE6E-4B7E733150F4}" type="slidenum">
              <a:rPr lang="en-US" altLang="en-US"/>
              <a:pPr>
                <a:defRPr/>
              </a:pPr>
              <a:t>‹#›</a:t>
            </a:fld>
            <a:endParaRPr lang="en-US" altLang="en-US"/>
          </a:p>
        </p:txBody>
      </p:sp>
    </p:spTree>
    <p:extLst>
      <p:ext uri="{BB962C8B-B14F-4D97-AF65-F5344CB8AC3E}">
        <p14:creationId xmlns:p14="http://schemas.microsoft.com/office/powerpoint/2010/main" val="1596310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4/10/2021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169988" y="1946275"/>
            <a:ext cx="3810000" cy="4114800"/>
          </a:xfrm>
        </p:spPr>
        <p:txBody>
          <a:bodyPr/>
          <a:lstStyle/>
          <a:p>
            <a:pPr lvl="0"/>
            <a:endParaRPr lang="en-US" noProof="0" dirty="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2854787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E2E74A4F-7757-4EBA-B6A8-C1A4491C101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B15FEBBA-CDA3-482D-BBBE-AE1D76E6503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54AC6F8B-9A82-4E22-B376-6FBD51F523B2}"/>
              </a:ext>
            </a:extLst>
          </p:cNvPr>
          <p:cNvSpPr>
            <a:spLocks noGrp="1" noChangeArrowheads="1"/>
          </p:cNvSpPr>
          <p:nvPr>
            <p:ph type="sldNum" sz="quarter" idx="12"/>
          </p:nvPr>
        </p:nvSpPr>
        <p:spPr/>
        <p:txBody>
          <a:bodyPr/>
          <a:lstStyle>
            <a:lvl1pPr>
              <a:defRPr smtClean="0"/>
            </a:lvl1pPr>
          </a:lstStyle>
          <a:p>
            <a:pPr>
              <a:defRPr/>
            </a:pPr>
            <a:fld id="{9240C762-1117-47F3-A357-0C653EA33983}" type="slidenum">
              <a:rPr lang="en-US" altLang="en-US"/>
              <a:pPr>
                <a:defRPr/>
              </a:pPr>
              <a:t>‹#›</a:t>
            </a:fld>
            <a:endParaRPr lang="en-US" altLang="en-US"/>
          </a:p>
        </p:txBody>
      </p:sp>
    </p:spTree>
    <p:extLst>
      <p:ext uri="{BB962C8B-B14F-4D97-AF65-F5344CB8AC3E}">
        <p14:creationId xmlns:p14="http://schemas.microsoft.com/office/powerpoint/2010/main" val="3134761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2"/>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1430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5" r:id="rId11"/>
    <p:sldLayoutId id="2147492668" r:id="rId12"/>
    <p:sldLayoutId id="2147492669" r:id="rId13"/>
    <p:sldLayoutId id="2147492671" r:id="rId14"/>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600.emf"/><Relationship Id="rId7" Type="http://schemas.openxmlformats.org/officeDocument/2006/relationships/image" Target="../media/image620.emf"/><Relationship Id="rId2" Type="http://schemas.openxmlformats.org/officeDocument/2006/relationships/customXml" Target="../ink/ink22.xml"/><Relationship Id="rId1" Type="http://schemas.openxmlformats.org/officeDocument/2006/relationships/slideLayout" Target="../slideLayouts/slideLayout10.xml"/><Relationship Id="rId6" Type="http://schemas.openxmlformats.org/officeDocument/2006/relationships/customXml" Target="../ink/ink24.xml"/><Relationship Id="rId5" Type="http://schemas.openxmlformats.org/officeDocument/2006/relationships/image" Target="../media/image610.emf"/><Relationship Id="rId4" Type="http://schemas.openxmlformats.org/officeDocument/2006/relationships/customXml" Target="../ink/ink2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61.emf"/><Relationship Id="rId5" Type="http://schemas.openxmlformats.org/officeDocument/2006/relationships/customXml" Target="../ink/ink2.xml"/><Relationship Id="rId4" Type="http://schemas.openxmlformats.org/officeDocument/2006/relationships/image" Target="../media/image60.emf"/><Relationship Id="rId9" Type="http://schemas.openxmlformats.org/officeDocument/2006/relationships/image" Target="../media/image18.jpeg"/></Relationships>
</file>

<file path=ppt/slides/_rels/slide3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60.emf"/><Relationship Id="rId7" Type="http://schemas.openxmlformats.org/officeDocument/2006/relationships/image" Target="../media/image62.emf"/><Relationship Id="rId2" Type="http://schemas.openxmlformats.org/officeDocument/2006/relationships/customXml" Target="../ink/ink4.xml"/><Relationship Id="rId1" Type="http://schemas.openxmlformats.org/officeDocument/2006/relationships/slideLayout" Target="../slideLayouts/slideLayout10.xml"/><Relationship Id="rId6" Type="http://schemas.openxmlformats.org/officeDocument/2006/relationships/customXml" Target="../ink/ink6.xml"/><Relationship Id="rId5" Type="http://schemas.openxmlformats.org/officeDocument/2006/relationships/image" Target="../media/image61.emf"/><Relationship Id="rId4" Type="http://schemas.openxmlformats.org/officeDocument/2006/relationships/customXml" Target="../ink/ink5.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6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image" Target="../media/image121.png"/><Relationship Id="rId7" Type="http://schemas.openxmlformats.org/officeDocument/2006/relationships/customXml" Target="../ink/ink9.xml"/><Relationship Id="rId2" Type="http://schemas.openxmlformats.org/officeDocument/2006/relationships/customXml" Target="../ink/ink7.xml"/><Relationship Id="rId1" Type="http://schemas.openxmlformats.org/officeDocument/2006/relationships/slideLayout" Target="../slideLayouts/slideLayout10.xml"/><Relationship Id="rId6" Type="http://schemas.openxmlformats.org/officeDocument/2006/relationships/image" Target="../media/image111.png"/><Relationship Id="rId5" Type="http://schemas.openxmlformats.org/officeDocument/2006/relationships/customXml" Target="../ink/ink8.xml"/><Relationship Id="rId4" Type="http://schemas.openxmlformats.org/officeDocument/2006/relationships/image" Target="../media/image100.png"/><Relationship Id="rId9" Type="http://schemas.openxmlformats.org/officeDocument/2006/relationships/image" Target="../media/image32.jpeg"/></Relationships>
</file>

<file path=ppt/slides/_rels/slide74.xml.rels><?xml version="1.0" encoding="UTF-8" standalone="yes"?>
<Relationships xmlns="http://schemas.openxmlformats.org/package/2006/relationships"><Relationship Id="rId8" Type="http://schemas.openxmlformats.org/officeDocument/2006/relationships/image" Target="../media/image121.png"/><Relationship Id="rId7" Type="http://schemas.openxmlformats.org/officeDocument/2006/relationships/customXml" Target="../ink/ink12.xml"/><Relationship Id="rId2" Type="http://schemas.openxmlformats.org/officeDocument/2006/relationships/customXml" Target="../ink/ink10.xml"/><Relationship Id="rId1" Type="http://schemas.openxmlformats.org/officeDocument/2006/relationships/slideLayout" Target="../slideLayouts/slideLayout10.xml"/><Relationship Id="rId6" Type="http://schemas.openxmlformats.org/officeDocument/2006/relationships/image" Target="../media/image111.png"/><Relationship Id="rId5" Type="http://schemas.openxmlformats.org/officeDocument/2006/relationships/customXml" Target="../ink/ink11.xml"/><Relationship Id="rId4" Type="http://schemas.openxmlformats.org/officeDocument/2006/relationships/image" Target="../media/image100.png"/><Relationship Id="rId9" Type="http://schemas.openxmlformats.org/officeDocument/2006/relationships/image" Target="../media/image32.jpeg"/></Relationships>
</file>

<file path=ppt/slides/_rels/slide75.xml.rels><?xml version="1.0" encoding="UTF-8" standalone="yes"?>
<Relationships xmlns="http://schemas.openxmlformats.org/package/2006/relationships"><Relationship Id="rId8" Type="http://schemas.openxmlformats.org/officeDocument/2006/relationships/image" Target="../media/image121.png"/><Relationship Id="rId7" Type="http://schemas.openxmlformats.org/officeDocument/2006/relationships/customXml" Target="../ink/ink15.xml"/><Relationship Id="rId2" Type="http://schemas.openxmlformats.org/officeDocument/2006/relationships/customXml" Target="../ink/ink13.xml"/><Relationship Id="rId1" Type="http://schemas.openxmlformats.org/officeDocument/2006/relationships/slideLayout" Target="../slideLayouts/slideLayout10.xml"/><Relationship Id="rId6" Type="http://schemas.openxmlformats.org/officeDocument/2006/relationships/image" Target="../media/image111.png"/><Relationship Id="rId5" Type="http://schemas.openxmlformats.org/officeDocument/2006/relationships/customXml" Target="../ink/ink14.xml"/><Relationship Id="rId4" Type="http://schemas.openxmlformats.org/officeDocument/2006/relationships/image" Target="../media/image100.png"/><Relationship Id="rId9" Type="http://schemas.openxmlformats.org/officeDocument/2006/relationships/image" Target="../media/image33.jpeg"/></Relationships>
</file>

<file path=ppt/slides/_rels/slide7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600.emf"/><Relationship Id="rId7" Type="http://schemas.openxmlformats.org/officeDocument/2006/relationships/image" Target="../media/image620.emf"/><Relationship Id="rId2" Type="http://schemas.openxmlformats.org/officeDocument/2006/relationships/customXml" Target="../ink/ink16.xml"/><Relationship Id="rId1" Type="http://schemas.openxmlformats.org/officeDocument/2006/relationships/slideLayout" Target="../slideLayouts/slideLayout10.xml"/><Relationship Id="rId6" Type="http://schemas.openxmlformats.org/officeDocument/2006/relationships/customXml" Target="../ink/ink18.xml"/><Relationship Id="rId5" Type="http://schemas.openxmlformats.org/officeDocument/2006/relationships/image" Target="../media/image610.emf"/><Relationship Id="rId4" Type="http://schemas.openxmlformats.org/officeDocument/2006/relationships/customXml" Target="../ink/ink17.xml"/></Relationships>
</file>

<file path=ppt/slides/_rels/slide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8" Type="http://schemas.openxmlformats.org/officeDocument/2006/relationships/image" Target="../media/image121.png"/><Relationship Id="rId7" Type="http://schemas.openxmlformats.org/officeDocument/2006/relationships/customXml" Target="../ink/ink21.xml"/><Relationship Id="rId2" Type="http://schemas.openxmlformats.org/officeDocument/2006/relationships/customXml" Target="../ink/ink19.xml"/><Relationship Id="rId1" Type="http://schemas.openxmlformats.org/officeDocument/2006/relationships/slideLayout" Target="../slideLayouts/slideLayout10.xml"/><Relationship Id="rId6" Type="http://schemas.openxmlformats.org/officeDocument/2006/relationships/image" Target="../media/image111.png"/><Relationship Id="rId5" Type="http://schemas.openxmlformats.org/officeDocument/2006/relationships/customXml" Target="../ink/ink20.xml"/><Relationship Id="rId4" Type="http://schemas.openxmlformats.org/officeDocument/2006/relationships/image" Target="../media/image100.png"/><Relationship Id="rId9" Type="http://schemas.openxmlformats.org/officeDocument/2006/relationships/image" Target="../media/image32.jpeg"/></Relationships>
</file>

<file path=ppt/slides/_rels/slide9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43D649-8361-4C4A-B28C-00395921C611}"/>
              </a:ext>
            </a:extLst>
          </p:cNvPr>
          <p:cNvSpPr txBox="1"/>
          <p:nvPr/>
        </p:nvSpPr>
        <p:spPr>
          <a:xfrm>
            <a:off x="0" y="228600"/>
            <a:ext cx="9144000" cy="1323439"/>
          </a:xfrm>
          <a:prstGeom prst="rect">
            <a:avLst/>
          </a:prstGeom>
          <a:noFill/>
        </p:spPr>
        <p:txBody>
          <a:bodyPr wrap="square" rtlCol="0">
            <a:spAutoFit/>
          </a:bodyPr>
          <a:lstStyle/>
          <a:p>
            <a:pPr algn="ctr"/>
            <a:r>
              <a:rPr lang="en-US" sz="44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a:t>
            </a:r>
          </a:p>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and When? – Part 44</a:t>
            </a:r>
          </a:p>
        </p:txBody>
      </p:sp>
      <p:pic>
        <p:nvPicPr>
          <p:cNvPr id="10" name="Picture 9">
            <a:extLst>
              <a:ext uri="{FF2B5EF4-FFF2-40B4-BE49-F238E27FC236}">
                <a16:creationId xmlns:a16="http://schemas.microsoft.com/office/drawing/2014/main" id="{41C08501-9EF7-45D6-B47B-36B8A964BC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3600" y="1600200"/>
            <a:ext cx="4876801" cy="3657600"/>
          </a:xfrm>
          <a:prstGeom prst="rect">
            <a:avLst/>
          </a:prstGeom>
        </p:spPr>
      </p:pic>
      <p:sp>
        <p:nvSpPr>
          <p:cNvPr id="6" name="Rectangle 7">
            <a:extLst>
              <a:ext uri="{FF2B5EF4-FFF2-40B4-BE49-F238E27FC236}">
                <a16:creationId xmlns:a16="http://schemas.microsoft.com/office/drawing/2014/main" id="{D65195AB-2281-49E9-B37C-074446855AB8}"/>
              </a:ext>
            </a:extLst>
          </p:cNvPr>
          <p:cNvSpPr txBox="1">
            <a:spLocks noChangeArrowheads="1"/>
          </p:cNvSpPr>
          <p:nvPr/>
        </p:nvSpPr>
        <p:spPr bwMode="auto">
          <a:xfrm>
            <a:off x="1828800" y="5715000"/>
            <a:ext cx="5486400" cy="8572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Andrew Marshall Woods, Th.M., JD., PhD.</a:t>
            </a:r>
          </a:p>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Sr. Pastor, Sugar Land Bible Church</a:t>
            </a:r>
          </a:p>
        </p:txBody>
      </p:sp>
      <p:pic>
        <p:nvPicPr>
          <p:cNvPr id="11" name="Picture 1">
            <a:extLst>
              <a:ext uri="{FF2B5EF4-FFF2-40B4-BE49-F238E27FC236}">
                <a16:creationId xmlns:a16="http://schemas.microsoft.com/office/drawing/2014/main" id="{F5D3EB02-A17E-484E-97FB-B34B32CA077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1062" y="5820314"/>
            <a:ext cx="885286" cy="88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126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Will the Rapture Take Place Relative to the Tribulation Period?</a:t>
            </a:r>
          </a:p>
        </p:txBody>
      </p:sp>
      <p:sp>
        <p:nvSpPr>
          <p:cNvPr id="19459" name="Rectangle 3"/>
          <p:cNvSpPr>
            <a:spLocks noGrp="1" noChangeArrowheads="1"/>
          </p:cNvSpPr>
          <p:nvPr>
            <p:ph idx="1"/>
          </p:nvPr>
        </p:nvSpPr>
        <p:spPr>
          <a:xfrm>
            <a:off x="1540331" y="1600200"/>
            <a:ext cx="6063343" cy="3200400"/>
          </a:xfrm>
        </p:spPr>
        <p:txBody>
          <a:bodyPr/>
          <a:lstStyle/>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cs typeface="Calibri" panose="020F0502020204030204" pitchFamily="34" charset="0"/>
              </a:rPr>
              <a:t>Pre-tribulation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cs typeface="Calibri" panose="020F0502020204030204" pitchFamily="34" charset="0"/>
              </a:rPr>
              <a:t>Mid-tribulation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cs typeface="Calibri" panose="020F0502020204030204" pitchFamily="34" charset="0"/>
              </a:rPr>
              <a:t>Post-tribulation rapture theory</a:t>
            </a:r>
          </a:p>
          <a:p>
            <a:pPr marL="457200" indent="-457200" eaLnBrk="1" hangingPunct="1">
              <a:spcBef>
                <a:spcPts val="0"/>
              </a:spcBef>
              <a:spcAft>
                <a:spcPts val="2400"/>
              </a:spcAft>
              <a:buClr>
                <a:srgbClr val="00FFFF"/>
              </a:buCl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Pre-wrath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rapture theory</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770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04850" y="1371599"/>
            <a:ext cx="7734300" cy="2819401"/>
          </a:xfrm>
        </p:spPr>
        <p:txBody>
          <a:bodyPr/>
          <a:lstStyle/>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Description of the view</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Six problems with the view considering prior Pre-Tribulational Arguments</a:t>
            </a:r>
          </a:p>
          <a:p>
            <a:pPr marL="574675" indent="-574675" algn="just" eaLnBrk="1" hangingPunct="1">
              <a:spcBef>
                <a:spcPts val="0"/>
              </a:spcBef>
              <a:spcAft>
                <a:spcPts val="36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Four additional problems with the view</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098" name="Picture 2" descr="The Pre Wrath Rapture - YouTube">
            <a:extLst>
              <a:ext uri="{FF2B5EF4-FFF2-40B4-BE49-F238E27FC236}">
                <a16:creationId xmlns:a16="http://schemas.microsoft.com/office/drawing/2014/main" id="{BDECEFE7-6C29-46D7-B256-965D2D6485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5794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85800" y="1600200"/>
            <a:ext cx="7772400" cy="2971800"/>
          </a:xfrm>
        </p:spPr>
        <p:txBody>
          <a:bodyPr/>
          <a:lstStyle/>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imposes an artificial construct on Daniel’s 70th Week</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Great Tribulation (unequaled distress) before God’s wrath?</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places the Rapture in Revelation 7:9-17</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places the Rapture in Matthew 24:31</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701800" y="228600"/>
            <a:ext cx="5740400" cy="1142999"/>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III. Additional Problems with 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The Pre Wrath Rapture - YouTube">
            <a:extLst>
              <a:ext uri="{FF2B5EF4-FFF2-40B4-BE49-F238E27FC236}">
                <a16:creationId xmlns:a16="http://schemas.microsoft.com/office/drawing/2014/main" id="{54930B1A-0D5F-479F-8110-DAEE4BD4EC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5243512"/>
            <a:ext cx="2463800" cy="138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1217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85800" y="1600200"/>
            <a:ext cx="7772400" cy="2971800"/>
          </a:xfrm>
        </p:spPr>
        <p:txBody>
          <a:bodyPr/>
          <a:lstStyle/>
          <a:p>
            <a:pPr marL="574675" indent="-574675" algn="just" eaLnBrk="1" hangingPunct="1">
              <a:spcBef>
                <a:spcPts val="0"/>
              </a:spcBef>
              <a:spcAft>
                <a:spcPts val="24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It imposes an artificial construct on Daniel’s 70th Week</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Great Tribulation (unequaled distress) before God’s wrath?</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places the Rapture in Revelation 7:9-17</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places the Rapture in Matthew 24:31</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701800" y="228600"/>
            <a:ext cx="5740400" cy="1142999"/>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III. Additional Problems with 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The Pre Wrath Rapture - YouTube">
            <a:extLst>
              <a:ext uri="{FF2B5EF4-FFF2-40B4-BE49-F238E27FC236}">
                <a16:creationId xmlns:a16="http://schemas.microsoft.com/office/drawing/2014/main" id="{54930B1A-0D5F-479F-8110-DAEE4BD4EC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5243512"/>
            <a:ext cx="2463800" cy="138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4361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9FA598-C9AF-4C75-AD24-D76E2F01A7E5}"/>
              </a:ext>
            </a:extLst>
          </p:cNvPr>
          <p:cNvPicPr>
            <a:picLocks noChangeAspect="1"/>
          </p:cNvPicPr>
          <p:nvPr/>
        </p:nvPicPr>
        <p:blipFill>
          <a:blip r:embed="rId2"/>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43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lnSpc>
                <a:spcPct val="90000"/>
              </a:lnSpc>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9:27</a:t>
            </a:r>
          </a:p>
          <a:p>
            <a:pPr algn="just">
              <a:spcAft>
                <a:spcPts val="10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in the middle of the week he will put a stop to sacrifice and grain offering; and on the wing of abominations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 even until a complete destruction, one that is decreed, is poured out on the one who makes desolate.</a:t>
            </a:r>
          </a:p>
        </p:txBody>
      </p:sp>
    </p:spTree>
    <p:extLst>
      <p:ext uri="{BB962C8B-B14F-4D97-AF65-F5344CB8AC3E}">
        <p14:creationId xmlns:p14="http://schemas.microsoft.com/office/powerpoint/2010/main" val="20778714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440" y="708659"/>
            <a:ext cx="8961120" cy="5440683"/>
          </a:xfrm>
          <a:prstGeom prst="rect">
            <a:avLst/>
          </a:prstGeom>
          <a:ln w="28575">
            <a:solidFill>
              <a:srgbClr val="FFFFCC"/>
            </a:solidFill>
          </a:ln>
        </p:spPr>
      </p:pic>
    </p:spTree>
    <p:extLst>
      <p:ext uri="{BB962C8B-B14F-4D97-AF65-F5344CB8AC3E}">
        <p14:creationId xmlns:p14="http://schemas.microsoft.com/office/powerpoint/2010/main" val="26067716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2">
            <a:extLst>
              <a:ext uri="{FF2B5EF4-FFF2-40B4-BE49-F238E27FC236}">
                <a16:creationId xmlns:a16="http://schemas.microsoft.com/office/drawing/2014/main" id="{B0732E65-F70D-4BEA-A28A-87745067A49F}"/>
              </a:ext>
            </a:extLst>
          </p:cNvPr>
          <p:cNvSpPr>
            <a:spLocks noGrp="1" noChangeArrowheads="1"/>
          </p:cNvSpPr>
          <p:nvPr>
            <p:ph type="title"/>
          </p:nvPr>
        </p:nvSpPr>
        <p:spPr>
          <a:xfrm>
            <a:off x="685800" y="228600"/>
            <a:ext cx="7772400" cy="762000"/>
          </a:xfrm>
        </p:spPr>
        <p:txBody>
          <a:bodyPr>
            <a:normAutofit/>
          </a:bodyPr>
          <a:lstStyle/>
          <a:p>
            <a:pPr marL="838200" indent="-838200" algn="ctr" eaLnBrk="1" hangingPunct="1"/>
            <a:r>
              <a:rPr lang="en-US" altLang="en-US" sz="4000" dirty="0">
                <a:solidFill>
                  <a:srgbClr val="00FFFF"/>
                </a:solidFill>
                <a:effectLst>
                  <a:outerShdw blurRad="38100" dist="38100" dir="2700000" algn="tl">
                    <a:srgbClr val="000000">
                      <a:alpha val="43137"/>
                    </a:srgbClr>
                  </a:outerShdw>
                </a:effectLst>
              </a:rPr>
              <a:t>PROPHETIC SYNONYMNS</a:t>
            </a:r>
            <a:endPar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ndParaRPr>
          </a:p>
        </p:txBody>
      </p:sp>
      <p:sp>
        <p:nvSpPr>
          <p:cNvPr id="54278" name="Rectangle 3">
            <a:extLst>
              <a:ext uri="{FF2B5EF4-FFF2-40B4-BE49-F238E27FC236}">
                <a16:creationId xmlns:a16="http://schemas.microsoft.com/office/drawing/2014/main" id="{AE737042-3F80-4184-8607-9322EBD33205}"/>
              </a:ext>
            </a:extLst>
          </p:cNvPr>
          <p:cNvSpPr>
            <a:spLocks noGrp="1" noChangeArrowheads="1"/>
          </p:cNvSpPr>
          <p:nvPr>
            <p:ph idx="1"/>
          </p:nvPr>
        </p:nvSpPr>
        <p:spPr>
          <a:xfrm>
            <a:off x="381000" y="1447800"/>
            <a:ext cx="8077200" cy="4343400"/>
          </a:xfrm>
        </p:spPr>
        <p:txBody>
          <a:bodyPr/>
          <a:lstStyle/>
          <a:p>
            <a:pPr marL="457200" indent="-457200" algn="just" eaLnBrk="1" hangingPunct="1">
              <a:spcBef>
                <a:spcPts val="0"/>
              </a:spcBef>
              <a:spcAft>
                <a:spcPts val="2400"/>
              </a:spcAft>
              <a:buClr>
                <a:srgbClr val="00FFFF"/>
              </a:buClr>
              <a:buSzPct val="100000"/>
              <a:buFont typeface="+mj-lt"/>
              <a:buAutoNum type="alphaUcPeriod"/>
              <a:defRPr/>
            </a:pPr>
            <a:r>
              <a:rPr lang="en-US" altLang="en-US" dirty="0">
                <a:effectLst>
                  <a:outerShdw blurRad="38100" dist="38100" dir="2700000" algn="tl">
                    <a:srgbClr val="000000">
                      <a:alpha val="43137"/>
                    </a:srgbClr>
                  </a:outerShdw>
                </a:effectLst>
                <a:cs typeface="Calibri" panose="020F0502020204030204" pitchFamily="34" charset="0"/>
              </a:rPr>
              <a:t>Division of the Tribulation into two 3½ year periods </a:t>
            </a:r>
          </a:p>
          <a:p>
            <a:pPr marL="914400" lvl="1" indent="-457200">
              <a:spcBef>
                <a:spcPts val="0"/>
              </a:spcBef>
              <a:spcAft>
                <a:spcPts val="2400"/>
              </a:spcAft>
              <a:buClr>
                <a:srgbClr val="FF99FF"/>
              </a:buClr>
              <a:buSzPct val="100000"/>
              <a:buAutoNum type="arabicPeriod"/>
            </a:pPr>
            <a:r>
              <a:rPr lang="en-US" altLang="en-US" dirty="0">
                <a:solidFill>
                  <a:srgbClr val="FFFFFF"/>
                </a:solidFill>
                <a:latin typeface="Calibri" panose="020F0502020204030204" pitchFamily="34" charset="0"/>
              </a:rPr>
              <a:t>42 </a:t>
            </a:r>
            <a:r>
              <a:rPr lang="en-US" altLang="en-US" dirty="0">
                <a:solidFill>
                  <a:srgbClr val="FFFFFF"/>
                </a:solidFill>
              </a:rPr>
              <a:t>months - </a:t>
            </a:r>
            <a:r>
              <a:rPr lang="en-US" altLang="en-US" dirty="0">
                <a:solidFill>
                  <a:srgbClr val="FFFFFF"/>
                </a:solidFill>
                <a:latin typeface="Calibri" panose="020F0502020204030204" pitchFamily="34" charset="0"/>
              </a:rPr>
              <a:t>Rev. 11:2; 13:5</a:t>
            </a:r>
          </a:p>
          <a:p>
            <a:pPr marL="914400" lvl="1" indent="-457200">
              <a:spcBef>
                <a:spcPts val="0"/>
              </a:spcBef>
              <a:spcAft>
                <a:spcPts val="2400"/>
              </a:spcAft>
              <a:buClr>
                <a:srgbClr val="FF99FF"/>
              </a:buClr>
              <a:buSzPct val="100000"/>
              <a:buAutoNum type="arabicPeriod"/>
            </a:pPr>
            <a:r>
              <a:rPr lang="en-US" altLang="en-US" dirty="0">
                <a:solidFill>
                  <a:srgbClr val="FFFFFF"/>
                </a:solidFill>
              </a:rPr>
              <a:t>1260 days – Rev. 11:3; </a:t>
            </a:r>
            <a:r>
              <a:rPr lang="en-US" altLang="en-US" dirty="0">
                <a:solidFill>
                  <a:srgbClr val="FFFFFF"/>
                </a:solidFill>
                <a:latin typeface="Calibri" panose="020F0502020204030204" pitchFamily="34" charset="0"/>
              </a:rPr>
              <a:t>12:6</a:t>
            </a:r>
          </a:p>
          <a:p>
            <a:pPr marL="914400" lvl="1" indent="-457200">
              <a:spcBef>
                <a:spcPts val="0"/>
              </a:spcBef>
              <a:spcAft>
                <a:spcPts val="2400"/>
              </a:spcAft>
              <a:buClr>
                <a:srgbClr val="FF99FF"/>
              </a:buClr>
              <a:buSzPct val="100000"/>
              <a:buAutoNum type="arabicPeriod"/>
            </a:pPr>
            <a:r>
              <a:rPr lang="en-US" altLang="en-US" dirty="0">
                <a:solidFill>
                  <a:srgbClr val="FFFFFF"/>
                </a:solidFill>
              </a:rPr>
              <a:t>Time, times, and a half a time – Dan. 7:25; 12:7; 12:</a:t>
            </a:r>
            <a:r>
              <a:rPr lang="en-US" altLang="en-US" dirty="0">
                <a:solidFill>
                  <a:srgbClr val="FFFFFF"/>
                </a:solidFill>
                <a:latin typeface="Calibri" panose="020F0502020204030204" pitchFamily="34" charset="0"/>
              </a:rPr>
              <a:t>14</a:t>
            </a:r>
          </a:p>
        </p:txBody>
      </p:sp>
    </p:spTree>
    <p:extLst>
      <p:ext uri="{BB962C8B-B14F-4D97-AF65-F5344CB8AC3E}">
        <p14:creationId xmlns:p14="http://schemas.microsoft.com/office/powerpoint/2010/main" val="2564462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7A44AD-D814-46E2-9E9C-6CF03B3783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0"/>
            <a:ext cx="9144000" cy="4652556"/>
          </a:xfrm>
          <a:prstGeom prst="rect">
            <a:avLst/>
          </a:prstGeom>
          <a:noFill/>
          <a:ln w="28575">
            <a:noFill/>
            <a:miter lim="800000"/>
            <a:headEnd/>
            <a:tailEnd/>
          </a:ln>
        </p:spPr>
        <p:txBody>
          <a:bodyPr wrap="square">
            <a:spAutoFit/>
          </a:bodyPr>
          <a:lstStyle/>
          <a:p>
            <a:pPr algn="ctr" defTabSz="514350" eaLnBrk="0" hangingPunct="0">
              <a:lnSpc>
                <a:spcPct val="90000"/>
              </a:lnSpc>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24:15-16, 20</a:t>
            </a:r>
          </a:p>
          <a:p>
            <a:pPr algn="just"/>
            <a:r>
              <a:rPr lang="en-US" sz="3600" dirty="0">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15</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Therefore when you see </a:t>
            </a:r>
            <a:r>
              <a:rPr lang="en-US" sz="3600" b="1" u="sng" dirty="0">
                <a:solidFill>
                  <a:srgbClr val="FFFFCC"/>
                </a:solidFill>
                <a:latin typeface="Calibri" panose="020F0502020204030204" pitchFamily="34" charset="0"/>
                <a:cs typeface="Calibri" panose="020F0502020204030204" pitchFamily="34" charset="0"/>
              </a:rPr>
              <a:t>the </a:t>
            </a:r>
            <a:r>
              <a:rPr lang="en-US" sz="3600" b="1" u="sng" cap="small" dirty="0">
                <a:solidFill>
                  <a:srgbClr val="FFFFCC"/>
                </a:solidFill>
                <a:latin typeface="Calibri" panose="020F0502020204030204" pitchFamily="34" charset="0"/>
                <a:cs typeface="Calibri" panose="020F0502020204030204" pitchFamily="34" charset="0"/>
              </a:rPr>
              <a:t>abomination of desolation</a:t>
            </a:r>
            <a:r>
              <a:rPr lang="en-US" sz="3600" b="1" u="sng" dirty="0">
                <a:solidFill>
                  <a:srgbClr val="FFFFCC"/>
                </a:solidFill>
                <a:latin typeface="Calibri" panose="020F0502020204030204" pitchFamily="34" charset="0"/>
                <a:cs typeface="Calibri" panose="020F0502020204030204" pitchFamily="34" charset="0"/>
              </a:rPr>
              <a:t> which was spoken of through Daniel the prophet, standing in the holy place</a:t>
            </a:r>
            <a:r>
              <a:rPr lang="en-US" sz="3600" dirty="0">
                <a:latin typeface="Calibri" panose="020F0502020204030204" pitchFamily="34" charset="0"/>
                <a:cs typeface="Calibri" panose="020F0502020204030204" pitchFamily="34" charset="0"/>
              </a:rPr>
              <a:t> (let the reader understand) </a:t>
            </a:r>
            <a:r>
              <a:rPr lang="en-US" sz="3600" baseline="30000" dirty="0">
                <a:latin typeface="Calibri" panose="020F0502020204030204" pitchFamily="34" charset="0"/>
                <a:cs typeface="Calibri" panose="020F0502020204030204" pitchFamily="34" charset="0"/>
              </a:rPr>
              <a:t>16</a:t>
            </a:r>
            <a:r>
              <a:rPr lang="en-US" sz="3600" dirty="0">
                <a:latin typeface="Calibri" panose="020F0502020204030204" pitchFamily="34" charset="0"/>
                <a:cs typeface="Calibri" panose="020F0502020204030204" pitchFamily="34" charset="0"/>
              </a:rPr>
              <a:t> then those who are in Judea must flee to the mountains…</a:t>
            </a:r>
            <a:r>
              <a:rPr lang="en-US" sz="3600" baseline="30000" dirty="0">
                <a:latin typeface="Calibri" panose="020F0502020204030204" pitchFamily="34" charset="0"/>
                <a:cs typeface="Calibri" panose="020F0502020204030204" pitchFamily="34" charset="0"/>
              </a:rPr>
              <a:t>20</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But pray that your flight will not be in the winter, or on a Sabbath.”</a:t>
            </a:r>
          </a:p>
        </p:txBody>
      </p:sp>
    </p:spTree>
    <p:extLst>
      <p:ext uri="{BB962C8B-B14F-4D97-AF65-F5344CB8AC3E}">
        <p14:creationId xmlns:p14="http://schemas.microsoft.com/office/powerpoint/2010/main" val="138867794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C992660D-15B0-41FC-8D87-9B829616FA9C}"/>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26627759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91037"/>
            <a:ext cx="9144000" cy="4708981"/>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Scriptures never divide the Tribulation period into thirds. Daniel’s prophecy divides the seventieth week in two (Dan 9:27); half of the Tribulation is described as numbering 1260 days (Rev 11:3; 12:6). In fact, since Revelation 12:14 explains that God will protect fleeing Jews for ‘a time, and times, and half a time’ (1260 days); and since the beginning of this period is the beginning of the last three and one-half years, the Great Tribulation (Matt 24:15-22) must last for 1260 days. The Bible never divides the 1260 days into two 630 days.”</a:t>
            </a:r>
          </a:p>
        </p:txBody>
      </p:sp>
      <p:sp>
        <p:nvSpPr>
          <p:cNvPr id="8" name="TextBox 7"/>
          <p:cNvSpPr txBox="1"/>
          <p:nvPr/>
        </p:nvSpPr>
        <p:spPr>
          <a:xfrm>
            <a:off x="897294" y="6324600"/>
            <a:ext cx="7484705" cy="461665"/>
          </a:xfrm>
          <a:prstGeom prst="rect">
            <a:avLst/>
          </a:prstGeom>
          <a:noFill/>
        </p:spPr>
        <p:txBody>
          <a:bodyPr wrap="square" rtlCol="0">
            <a:spAutoFit/>
          </a:bodyPr>
          <a:lstStyle/>
          <a:p>
            <a:pPr algn="ctr"/>
            <a:r>
              <a:rPr lang="en-US" sz="1200" dirty="0">
                <a:effectLst/>
                <a:latin typeface="Calibri" panose="020F0502020204030204" pitchFamily="34" charset="0"/>
                <a:ea typeface="Calibri" panose="020F0502020204030204" pitchFamily="34" charset="0"/>
                <a:cs typeface="Times New Roman" panose="02020603050405020304" pitchFamily="18" charset="0"/>
              </a:rPr>
              <a:t>Larry 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Pettegrew</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Messiah's Lecture on the Future of Israel," in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Forsaking Israel: How It Happened and Why It Matters</a:t>
            </a:r>
            <a:r>
              <a:rPr lang="en-US" sz="1200" dirty="0">
                <a:effectLst/>
                <a:latin typeface="Calibri" panose="020F0502020204030204" pitchFamily="34" charset="0"/>
                <a:ea typeface="Calibri" panose="020F0502020204030204" pitchFamily="34" charset="0"/>
                <a:cs typeface="Times New Roman" panose="02020603050405020304" pitchFamily="18" charset="0"/>
              </a:rPr>
              <a:t>, ed. Larry 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Petegrew</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Woodlands, TX: Kress Biblical Resources, 2020), 340..</a:t>
            </a:r>
          </a:p>
        </p:txBody>
      </p:sp>
      <p:sp>
        <p:nvSpPr>
          <p:cNvPr id="3" name="Rectangle 2"/>
          <p:cNvSpPr/>
          <p:nvPr/>
        </p:nvSpPr>
        <p:spPr>
          <a:xfrm>
            <a:off x="3038476" y="228600"/>
            <a:ext cx="3067048" cy="707886"/>
          </a:xfrm>
          <a:prstGeom prst="rect">
            <a:avLst/>
          </a:prstGeom>
        </p:spPr>
        <p:txBody>
          <a:bodyPr wrap="square">
            <a:spAutoFit/>
          </a:bodyPr>
          <a:lstStyle/>
          <a:p>
            <a:pPr algn="ct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Parts?</a:t>
            </a:r>
          </a:p>
        </p:txBody>
      </p:sp>
      <p:pic>
        <p:nvPicPr>
          <p:cNvPr id="1026" name="Picture 2" descr="Forsaking Israel: Douglas D. Bookman, David L. Burggraff ...">
            <a:extLst>
              <a:ext uri="{FF2B5EF4-FFF2-40B4-BE49-F238E27FC236}">
                <a16:creationId xmlns:a16="http://schemas.microsoft.com/office/drawing/2014/main" id="{ACD52CC9-ED5D-4169-9D87-7A67F21962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86542"/>
            <a:ext cx="857707" cy="128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0772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85800" y="1600200"/>
            <a:ext cx="7772400" cy="2971800"/>
          </a:xfrm>
        </p:spPr>
        <p:txBody>
          <a:bodyPr/>
          <a:lstStyle/>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imposes an artificial construct on Daniel’s 70th Week</a:t>
            </a:r>
          </a:p>
          <a:p>
            <a:pPr marL="574675" indent="-574675" algn="just" eaLnBrk="1" hangingPunct="1">
              <a:spcBef>
                <a:spcPts val="0"/>
              </a:spcBef>
              <a:spcAft>
                <a:spcPts val="24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Great Tribulation (unequaled distress) before God’s wrath?</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places the Rapture in Revelation 7:9-17</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places the Rapture in Matthew 24:31</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701800" y="228600"/>
            <a:ext cx="5740400" cy="1142999"/>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III. Additional Problems with 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The Pre Wrath Rapture - YouTube">
            <a:extLst>
              <a:ext uri="{FF2B5EF4-FFF2-40B4-BE49-F238E27FC236}">
                <a16:creationId xmlns:a16="http://schemas.microsoft.com/office/drawing/2014/main" id="{54930B1A-0D5F-479F-8110-DAEE4BD4EC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5243512"/>
            <a:ext cx="2463800" cy="138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736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823" y="228600"/>
            <a:ext cx="8188355" cy="6400800"/>
          </a:xfrm>
          <a:prstGeom prst="rect">
            <a:avLst/>
          </a:prstGeom>
          <a:ln w="28575">
            <a:solidFill>
              <a:srgbClr val="FFFFCC"/>
            </a:solidFill>
          </a:ln>
        </p:spPr>
      </p:pic>
    </p:spTree>
    <p:extLst>
      <p:ext uri="{BB962C8B-B14F-4D97-AF65-F5344CB8AC3E}">
        <p14:creationId xmlns:p14="http://schemas.microsoft.com/office/powerpoint/2010/main" val="36730676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C992660D-15B0-41FC-8D87-9B829616FA9C}"/>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222663065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7A44AD-D814-46E2-9E9C-6CF03B3783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0"/>
            <a:ext cx="9144000" cy="2462213"/>
          </a:xfrm>
          <a:prstGeom prst="rect">
            <a:avLst/>
          </a:prstGeom>
          <a:noFill/>
          <a:ln w="28575">
            <a:noFill/>
            <a:miter lim="800000"/>
            <a:headEnd/>
            <a:tailEnd/>
          </a:ln>
        </p:spPr>
        <p:txBody>
          <a:bodyPr wrap="square">
            <a:spAutoFit/>
          </a:bodyPr>
          <a:lstStyle/>
          <a:p>
            <a:pPr algn="ctr" defTabSz="514350" eaLnBrk="0" hangingPunct="0">
              <a:lnSpc>
                <a:spcPct val="90000"/>
              </a:lnSpc>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24:21</a:t>
            </a:r>
          </a:p>
          <a:p>
            <a:pPr algn="just"/>
            <a:r>
              <a:rPr lang="en-US" sz="3600" dirty="0">
                <a:latin typeface="Calibri" panose="020F0502020204030204" pitchFamily="34" charset="0"/>
                <a:cs typeface="Calibri" panose="020F0502020204030204" pitchFamily="34" charset="0"/>
              </a:rPr>
              <a:t>“For then there will be a </a:t>
            </a:r>
            <a:r>
              <a:rPr lang="en-US" sz="3600" b="1" u="sng" dirty="0">
                <a:solidFill>
                  <a:srgbClr val="FFFFCC"/>
                </a:solidFill>
                <a:latin typeface="Calibri" panose="020F0502020204030204" pitchFamily="34" charset="0"/>
                <a:cs typeface="Calibri" panose="020F0502020204030204" pitchFamily="34" charset="0"/>
              </a:rPr>
              <a:t>great tribulation</a:t>
            </a:r>
            <a:r>
              <a:rPr lang="en-US" sz="3600" dirty="0">
                <a:latin typeface="Calibri" panose="020F0502020204030204" pitchFamily="34" charset="0"/>
                <a:cs typeface="Calibri" panose="020F0502020204030204" pitchFamily="34" charset="0"/>
              </a:rPr>
              <a:t>, such as has not occurred since the beginning of the world until now, nor ever will.”</a:t>
            </a:r>
          </a:p>
        </p:txBody>
      </p:sp>
      <p:pic>
        <p:nvPicPr>
          <p:cNvPr id="2" name="Picture 1">
            <a:extLst>
              <a:ext uri="{FF2B5EF4-FFF2-40B4-BE49-F238E27FC236}">
                <a16:creationId xmlns:a16="http://schemas.microsoft.com/office/drawing/2014/main" id="{9A830375-6EF7-4A30-AE96-D21CE43A227A}"/>
              </a:ext>
            </a:extLst>
          </p:cNvPr>
          <p:cNvPicPr>
            <a:picLocks noChangeAspect="1"/>
          </p:cNvPicPr>
          <p:nvPr/>
        </p:nvPicPr>
        <p:blipFill>
          <a:blip r:embed="rId3"/>
          <a:stretch>
            <a:fillRect/>
          </a:stretch>
        </p:blipFill>
        <p:spPr>
          <a:xfrm>
            <a:off x="3025275" y="2590800"/>
            <a:ext cx="3093450" cy="2286000"/>
          </a:xfrm>
          <a:prstGeom prst="rect">
            <a:avLst/>
          </a:prstGeom>
        </p:spPr>
      </p:pic>
    </p:spTree>
    <p:extLst>
      <p:ext uri="{BB962C8B-B14F-4D97-AF65-F5344CB8AC3E}">
        <p14:creationId xmlns:p14="http://schemas.microsoft.com/office/powerpoint/2010/main" val="39229678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C992660D-15B0-41FC-8D87-9B829616FA9C}"/>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39541538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771650" y="228600"/>
            <a:ext cx="5600700" cy="1143000"/>
          </a:xfrm>
        </p:spPr>
        <p:txBody>
          <a:bodyPr/>
          <a:lstStyle/>
          <a:p>
            <a:pPr algn="ctr"/>
            <a:r>
              <a:rPr lang="en-US" sz="3600" dirty="0"/>
              <a:t>George Zeller</a:t>
            </a:r>
            <a:br>
              <a:rPr lang="en-US" sz="3600" dirty="0"/>
            </a:br>
            <a:r>
              <a:rPr lang="en-US" sz="1400" b="0" i="0" dirty="0">
                <a:solidFill>
                  <a:schemeClr val="tx1"/>
                </a:solidFill>
                <a:effectLst/>
                <a:latin typeface="Open Sans"/>
              </a:rPr>
              <a:t> "Pre-Wrath Confusion," online: </a:t>
            </a:r>
            <a:r>
              <a:rPr lang="en-US" sz="1400" b="0" i="0" u="none" strike="noStrike" dirty="0">
                <a:solidFill>
                  <a:schemeClr val="tx1"/>
                </a:solidFill>
                <a:effectLst/>
                <a:latin typeface="Open Sans"/>
              </a:rPr>
              <a:t>http://www.middletownbiblechurch.org/proph/prewrath.htm</a:t>
            </a:r>
            <a:r>
              <a:rPr lang="en-US" sz="1400" b="0" i="0" dirty="0">
                <a:solidFill>
                  <a:schemeClr val="tx1"/>
                </a:solidFill>
                <a:effectLst/>
                <a:latin typeface="Open Sans"/>
              </a:rPr>
              <a:t>, accessed 01 September 2015.</a:t>
            </a:r>
            <a:endParaRPr lang="en-US" sz="2000" dirty="0"/>
          </a:p>
        </p:txBody>
      </p:sp>
      <p:sp>
        <p:nvSpPr>
          <p:cNvPr id="16387" name="Rectangle 3"/>
          <p:cNvSpPr>
            <a:spLocks noGrp="1" noChangeArrowheads="1"/>
          </p:cNvSpPr>
          <p:nvPr>
            <p:ph type="body" idx="1"/>
          </p:nvPr>
        </p:nvSpPr>
        <p:spPr>
          <a:xfrm>
            <a:off x="0" y="1600200"/>
            <a:ext cx="9144000" cy="5029200"/>
          </a:xfrm>
        </p:spPr>
        <p:txBody>
          <a:bodyPr/>
          <a:lstStyle/>
          <a:p>
            <a:pPr marL="0" indent="0" algn="just">
              <a:spcBef>
                <a:spcPts val="0"/>
              </a:spcBef>
              <a:spcAft>
                <a:spcPts val="0"/>
              </a:spcAft>
              <a:buNone/>
            </a:pPr>
            <a:r>
              <a:rPr lang="en-US" sz="3000" dirty="0">
                <a:effectLst>
                  <a:outerShdw blurRad="38100" dist="38100" dir="2700000" algn="tl">
                    <a:srgbClr val="000000">
                      <a:alpha val="43137"/>
                    </a:srgbClr>
                  </a:outerShdw>
                </a:effectLst>
              </a:rPr>
              <a:t>“The PRE-WRATH view teaches that the Day of the Lord begins after the Great Tribulation and that the Day of the Lord is the time of God's wrath. Matthew 24:21, Daniel 12:1 and Jeremiah 30:7 all teach that the Great Tribulation is the greatest time of trouble that the world has ever known. Therefore, if the Day of the Lord is distinct from the Great Tribulation, then the Day of the Lord must be LESS SEVERE than the Great Tribulation. But how can the great day of God's wrath be less severe and less troublesome than the Great Tribulation?”</a:t>
            </a:r>
          </a:p>
        </p:txBody>
      </p:sp>
      <p:pic>
        <p:nvPicPr>
          <p:cNvPr id="3" name="Picture 2"/>
          <p:cNvPicPr>
            <a:picLocks noChangeAspect="1"/>
          </p:cNvPicPr>
          <p:nvPr/>
        </p:nvPicPr>
        <p:blipFill>
          <a:blip r:embed="rId3"/>
          <a:stretch>
            <a:fillRect/>
          </a:stretch>
        </p:blipFill>
        <p:spPr>
          <a:xfrm>
            <a:off x="76200" y="76200"/>
            <a:ext cx="844062" cy="1097280"/>
          </a:xfrm>
          <a:prstGeom prst="rect">
            <a:avLst/>
          </a:prstGeom>
          <a:ln w="28575">
            <a:solidFill>
              <a:schemeClr val="tx1"/>
            </a:solidFill>
          </a:ln>
        </p:spPr>
      </p:pic>
    </p:spTree>
    <p:extLst>
      <p:ext uri="{BB962C8B-B14F-4D97-AF65-F5344CB8AC3E}">
        <p14:creationId xmlns:p14="http://schemas.microsoft.com/office/powerpoint/2010/main" val="28607960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771650" y="228600"/>
            <a:ext cx="5600700" cy="1143000"/>
          </a:xfrm>
        </p:spPr>
        <p:txBody>
          <a:bodyPr/>
          <a:lstStyle/>
          <a:p>
            <a:pPr algn="ctr"/>
            <a:r>
              <a:rPr lang="en-US" sz="3600" dirty="0"/>
              <a:t>George Zeller</a:t>
            </a:r>
            <a:br>
              <a:rPr lang="en-US" sz="3600" dirty="0"/>
            </a:br>
            <a:r>
              <a:rPr lang="en-US" sz="1400" b="0" i="0" dirty="0">
                <a:solidFill>
                  <a:schemeClr val="tx1"/>
                </a:solidFill>
                <a:effectLst/>
                <a:latin typeface="Open Sans"/>
              </a:rPr>
              <a:t> "Pre-Wrath Confusion," online: </a:t>
            </a:r>
            <a:r>
              <a:rPr lang="en-US" sz="1400" b="0" i="0" u="none" strike="noStrike" dirty="0">
                <a:solidFill>
                  <a:schemeClr val="tx1"/>
                </a:solidFill>
                <a:effectLst/>
                <a:latin typeface="Open Sans"/>
              </a:rPr>
              <a:t>http://www.middletownbiblechurch.org/proph/prewrath.htm</a:t>
            </a:r>
            <a:r>
              <a:rPr lang="en-US" sz="1400" b="0" i="0" dirty="0">
                <a:solidFill>
                  <a:schemeClr val="tx1"/>
                </a:solidFill>
                <a:effectLst/>
                <a:latin typeface="Open Sans"/>
              </a:rPr>
              <a:t>, accessed 01 September 2015.</a:t>
            </a:r>
            <a:endParaRPr lang="en-US" sz="2000" dirty="0"/>
          </a:p>
        </p:txBody>
      </p:sp>
      <p:sp>
        <p:nvSpPr>
          <p:cNvPr id="16387" name="Rectangle 3"/>
          <p:cNvSpPr>
            <a:spLocks noGrp="1" noChangeArrowheads="1"/>
          </p:cNvSpPr>
          <p:nvPr>
            <p:ph type="body" idx="1"/>
          </p:nvPr>
        </p:nvSpPr>
        <p:spPr>
          <a:xfrm>
            <a:off x="0" y="1600200"/>
            <a:ext cx="9144000" cy="50292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“How can God's wrath be less severe than man's wrath? How can the trumpets and bowls be less severe than the fifth seal? How can God's wrath be less severe than Satan's wrath? How can unregenerate men and Satan cause more trouble for this world than the wrathful JUDGE Himself? The PRE-WRATH view, when compared with Matthew 24:21 and these other verses, makes the Day of the Lord an ANTICLIMAX!”</a:t>
            </a:r>
          </a:p>
        </p:txBody>
      </p:sp>
      <p:pic>
        <p:nvPicPr>
          <p:cNvPr id="3" name="Picture 2"/>
          <p:cNvPicPr>
            <a:picLocks noChangeAspect="1"/>
          </p:cNvPicPr>
          <p:nvPr/>
        </p:nvPicPr>
        <p:blipFill>
          <a:blip r:embed="rId3"/>
          <a:stretch>
            <a:fillRect/>
          </a:stretch>
        </p:blipFill>
        <p:spPr>
          <a:xfrm>
            <a:off x="76200" y="76200"/>
            <a:ext cx="844062" cy="1097280"/>
          </a:xfrm>
          <a:prstGeom prst="rect">
            <a:avLst/>
          </a:prstGeom>
          <a:ln w="28575">
            <a:solidFill>
              <a:schemeClr val="tx1"/>
            </a:solidFill>
          </a:ln>
        </p:spPr>
      </p:pic>
    </p:spTree>
    <p:extLst>
      <p:ext uri="{BB962C8B-B14F-4D97-AF65-F5344CB8AC3E}">
        <p14:creationId xmlns:p14="http://schemas.microsoft.com/office/powerpoint/2010/main" val="36249224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91037"/>
            <a:ext cx="9144000" cy="4524315"/>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“A…flaw in the prewrath interpretation of Matthew 24:22 is its logical failure. The reason that the Great Tribulation is shortened, according to this verse, is that if it were not, no flesh would be saved. The point of the Scripture is that when the Great Tribulation is over, something better comes on the scene. In the prewrath scheme, however, something more horrible occurs after the Great Tribulation—the Day of the Lord.”</a:t>
            </a:r>
          </a:p>
        </p:txBody>
      </p:sp>
      <p:sp>
        <p:nvSpPr>
          <p:cNvPr id="8" name="TextBox 7"/>
          <p:cNvSpPr txBox="1"/>
          <p:nvPr/>
        </p:nvSpPr>
        <p:spPr>
          <a:xfrm>
            <a:off x="897294" y="6324600"/>
            <a:ext cx="7484705" cy="461665"/>
          </a:xfrm>
          <a:prstGeom prst="rect">
            <a:avLst/>
          </a:prstGeom>
          <a:noFill/>
        </p:spPr>
        <p:txBody>
          <a:bodyPr wrap="square" rtlCol="0">
            <a:spAutoFit/>
          </a:bodyPr>
          <a:lstStyle/>
          <a:p>
            <a:pPr algn="ctr"/>
            <a:r>
              <a:rPr lang="en-US" sz="1200" dirty="0">
                <a:effectLst/>
                <a:latin typeface="Calibri" panose="020F0502020204030204" pitchFamily="34" charset="0"/>
                <a:ea typeface="Calibri" panose="020F0502020204030204" pitchFamily="34" charset="0"/>
                <a:cs typeface="Times New Roman" panose="02020603050405020304" pitchFamily="18" charset="0"/>
              </a:rPr>
              <a:t>Larry 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Pettegrew</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Messiah's Lecture on the Future of Israel," in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Forsaking Israel: How It Happened and Why It Matters</a:t>
            </a:r>
            <a:r>
              <a:rPr lang="en-US" sz="1200" dirty="0">
                <a:effectLst/>
                <a:latin typeface="Calibri" panose="020F0502020204030204" pitchFamily="34" charset="0"/>
                <a:ea typeface="Calibri" panose="020F0502020204030204" pitchFamily="34" charset="0"/>
                <a:cs typeface="Times New Roman" panose="02020603050405020304" pitchFamily="18" charset="0"/>
              </a:rPr>
              <a:t>, ed. Larry 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Petegrew</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Woodlands, TX: Kress Biblical Resources, 2020), 341.</a:t>
            </a:r>
          </a:p>
        </p:txBody>
      </p:sp>
      <p:sp>
        <p:nvSpPr>
          <p:cNvPr id="3" name="Rectangle 2"/>
          <p:cNvSpPr/>
          <p:nvPr/>
        </p:nvSpPr>
        <p:spPr>
          <a:xfrm>
            <a:off x="2281238" y="200383"/>
            <a:ext cx="4581524" cy="707886"/>
          </a:xfrm>
          <a:prstGeom prst="rect">
            <a:avLst/>
          </a:prstGeom>
        </p:spPr>
        <p:txBody>
          <a:bodyPr wrap="square">
            <a:spAutoFit/>
          </a:bodyPr>
          <a:lstStyle/>
          <a:p>
            <a:pPr algn="ct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Unequaled Distress?</a:t>
            </a:r>
          </a:p>
        </p:txBody>
      </p:sp>
      <p:pic>
        <p:nvPicPr>
          <p:cNvPr id="1026" name="Picture 2" descr="Forsaking Israel: Douglas D. Bookman, David L. Burggraff ...">
            <a:extLst>
              <a:ext uri="{FF2B5EF4-FFF2-40B4-BE49-F238E27FC236}">
                <a16:creationId xmlns:a16="http://schemas.microsoft.com/office/drawing/2014/main" id="{ACD52CC9-ED5D-4169-9D87-7A67F21962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86542"/>
            <a:ext cx="857707" cy="128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96830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91037"/>
            <a:ext cx="9144000" cy="4832092"/>
          </a:xfrm>
          <a:prstGeom prst="rect">
            <a:avLst/>
          </a:prstGeom>
        </p:spPr>
        <p:txBody>
          <a:bodyPr wrap="square">
            <a:spAutoFit/>
          </a:bodyPr>
          <a:lstStyle/>
          <a:p>
            <a:pPr algn="just"/>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no flesh would have survived if the Great Tribulation were allowed to continue on twenty-one months, surely no flesh would survive if the Great Tribulation were to be cut short and followed by twenty-one months of a more horrible Day of the Lord. Moreover, Matthew 24:21 says that the Great Tribulation will be the worst time ever. So, how can it be replaced by the Day of the Lord which is more horrible? Wouldn’t that be the worst time ever? In fact, the Great Tribulation (Matt 24:21) and the Day of the Lord (Dan 12:1;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30:7) are both said to be the worst time ever, so they must be the same time period or at least overlap.”</a:t>
            </a:r>
          </a:p>
        </p:txBody>
      </p:sp>
      <p:sp>
        <p:nvSpPr>
          <p:cNvPr id="8" name="TextBox 7"/>
          <p:cNvSpPr txBox="1"/>
          <p:nvPr/>
        </p:nvSpPr>
        <p:spPr>
          <a:xfrm>
            <a:off x="897294" y="6324600"/>
            <a:ext cx="7484705" cy="461665"/>
          </a:xfrm>
          <a:prstGeom prst="rect">
            <a:avLst/>
          </a:prstGeom>
          <a:noFill/>
        </p:spPr>
        <p:txBody>
          <a:bodyPr wrap="square" rtlCol="0">
            <a:spAutoFit/>
          </a:bodyPr>
          <a:lstStyle/>
          <a:p>
            <a:pPr algn="ctr"/>
            <a:r>
              <a:rPr lang="en-US" sz="1200" dirty="0">
                <a:effectLst/>
                <a:latin typeface="Calibri" panose="020F0502020204030204" pitchFamily="34" charset="0"/>
                <a:ea typeface="Calibri" panose="020F0502020204030204" pitchFamily="34" charset="0"/>
                <a:cs typeface="Times New Roman" panose="02020603050405020304" pitchFamily="18" charset="0"/>
              </a:rPr>
              <a:t>Larry 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Pettegrew</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Messiah's Lecture on the Future of Israel," in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Forsaking Israel: How It Happened and Why It Matters</a:t>
            </a:r>
            <a:r>
              <a:rPr lang="en-US" sz="1200" dirty="0">
                <a:effectLst/>
                <a:latin typeface="Calibri" panose="020F0502020204030204" pitchFamily="34" charset="0"/>
                <a:ea typeface="Calibri" panose="020F0502020204030204" pitchFamily="34" charset="0"/>
                <a:cs typeface="Times New Roman" panose="02020603050405020304" pitchFamily="18" charset="0"/>
              </a:rPr>
              <a:t>, ed. Larry 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Petegrew</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Woodlands, TX: Kress Biblical Resources, 2020), 341.</a:t>
            </a:r>
          </a:p>
        </p:txBody>
      </p:sp>
      <p:sp>
        <p:nvSpPr>
          <p:cNvPr id="3" name="Rectangle 2"/>
          <p:cNvSpPr/>
          <p:nvPr/>
        </p:nvSpPr>
        <p:spPr>
          <a:xfrm>
            <a:off x="2281238" y="200383"/>
            <a:ext cx="4581524" cy="707886"/>
          </a:xfrm>
          <a:prstGeom prst="rect">
            <a:avLst/>
          </a:prstGeom>
        </p:spPr>
        <p:txBody>
          <a:bodyPr wrap="square">
            <a:spAutoFit/>
          </a:bodyPr>
          <a:lstStyle/>
          <a:p>
            <a:pPr algn="ct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Unequaled Distress?</a:t>
            </a:r>
          </a:p>
        </p:txBody>
      </p:sp>
      <p:pic>
        <p:nvPicPr>
          <p:cNvPr id="1026" name="Picture 2" descr="Forsaking Israel: Douglas D. Bookman, David L. Burggraff ...">
            <a:extLst>
              <a:ext uri="{FF2B5EF4-FFF2-40B4-BE49-F238E27FC236}">
                <a16:creationId xmlns:a16="http://schemas.microsoft.com/office/drawing/2014/main" id="{ACD52CC9-ED5D-4169-9D87-7A67F21962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86542"/>
            <a:ext cx="857707" cy="128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9426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85800" y="1600200"/>
            <a:ext cx="7772400" cy="2971800"/>
          </a:xfrm>
        </p:spPr>
        <p:txBody>
          <a:bodyPr/>
          <a:lstStyle/>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imposes an artificial construct on Daniel’s 70th Week</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Great Tribulation (unequaled distress) before God’s wrath?</a:t>
            </a:r>
          </a:p>
          <a:p>
            <a:pPr marL="574675" indent="-574675" algn="just" eaLnBrk="1" hangingPunct="1">
              <a:spcBef>
                <a:spcPts val="0"/>
              </a:spcBef>
              <a:spcAft>
                <a:spcPts val="24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It places the Rapture in Revelation 7:9-17</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places the Rapture in Matthew 24:31</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701800" y="228600"/>
            <a:ext cx="5740400" cy="1142999"/>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III. Additional Problems with 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The Pre Wrath Rapture - YouTube">
            <a:extLst>
              <a:ext uri="{FF2B5EF4-FFF2-40B4-BE49-F238E27FC236}">
                <a16:creationId xmlns:a16="http://schemas.microsoft.com/office/drawing/2014/main" id="{54930B1A-0D5F-479F-8110-DAEE4BD4EC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5243512"/>
            <a:ext cx="2463800" cy="138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49933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823" y="228600"/>
            <a:ext cx="8188355" cy="6400800"/>
          </a:xfrm>
          <a:prstGeom prst="rect">
            <a:avLst/>
          </a:prstGeom>
          <a:ln w="28575">
            <a:solidFill>
              <a:srgbClr val="FFFFCC"/>
            </a:solidFill>
          </a:ln>
        </p:spPr>
      </p:pic>
    </p:spTree>
    <p:extLst>
      <p:ext uri="{BB962C8B-B14F-4D97-AF65-F5344CB8AC3E}">
        <p14:creationId xmlns:p14="http://schemas.microsoft.com/office/powerpoint/2010/main" val="35564288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8ED549-868D-44AC-BFB0-A0E392E813B1}"/>
              </a:ext>
            </a:extLst>
          </p:cNvPr>
          <p:cNvPicPr>
            <a:picLocks noChangeAspect="1"/>
          </p:cNvPicPr>
          <p:nvPr/>
        </p:nvPicPr>
        <p:blipFill>
          <a:blip r:embed="rId2"/>
          <a:stretch>
            <a:fillRect/>
          </a:stretch>
        </p:blipFill>
        <p:spPr>
          <a:xfrm>
            <a:off x="0" y="0"/>
            <a:ext cx="9144000" cy="6857999"/>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514350">
              <a:lnSpc>
                <a:spcPct val="90000"/>
              </a:lnSpc>
              <a:spcBef>
                <a:spcPts val="0"/>
              </a:spcBef>
              <a:spcAft>
                <a:spcPts val="1200"/>
              </a:spcAft>
              <a:buNone/>
              <a:defRPr/>
            </a:pPr>
            <a:r>
              <a:rPr lang="en-US" sz="4000" kern="1200" dirty="0">
                <a:solidFill>
                  <a:srgbClr val="00FFFF"/>
                </a:solidFill>
                <a:ea typeface="+mj-ea"/>
                <a:cs typeface="Calibri" panose="020F0502020204030204" pitchFamily="34" charset="0"/>
              </a:rPr>
              <a:t>Revelation 7:9, 13-14</a:t>
            </a:r>
          </a:p>
          <a:p>
            <a:pPr marL="0" indent="0" algn="just">
              <a:spcBef>
                <a:spcPts val="0"/>
              </a:spcBef>
              <a:buNone/>
            </a:pPr>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cs typeface="Calibri" panose="020F0502020204030204" pitchFamily="34" charset="0"/>
              </a:rPr>
              <a:t> After these things I looked, and behold, a great multitude which no one could count, from every nation and </a:t>
            </a:r>
            <a:r>
              <a:rPr lang="en-US" sz="3600" i="1" dirty="0">
                <a:effectLst>
                  <a:outerShdw blurRad="38100" dist="38100" dir="2700000" algn="tl">
                    <a:srgbClr val="000000">
                      <a:alpha val="43137"/>
                    </a:srgbClr>
                  </a:outerShdw>
                </a:effectLst>
                <a:cs typeface="Calibri" panose="020F0502020204030204" pitchFamily="34" charset="0"/>
              </a:rPr>
              <a:t>all</a:t>
            </a:r>
            <a:r>
              <a:rPr lang="en-US" sz="3600" dirty="0">
                <a:effectLst>
                  <a:outerShdw blurRad="38100" dist="38100" dir="2700000" algn="tl">
                    <a:srgbClr val="000000">
                      <a:alpha val="43137"/>
                    </a:srgbClr>
                  </a:outerShdw>
                </a:effectLst>
                <a:cs typeface="Calibri" panose="020F0502020204030204" pitchFamily="34" charset="0"/>
              </a:rPr>
              <a:t> </a:t>
            </a:r>
            <a:r>
              <a:rPr lang="en-US" sz="3600" i="1" dirty="0">
                <a:effectLst>
                  <a:outerShdw blurRad="38100" dist="38100" dir="2700000" algn="tl">
                    <a:srgbClr val="000000">
                      <a:alpha val="43137"/>
                    </a:srgbClr>
                  </a:outerShdw>
                </a:effectLst>
                <a:cs typeface="Calibri" panose="020F0502020204030204" pitchFamily="34" charset="0"/>
              </a:rPr>
              <a:t>the</a:t>
            </a:r>
            <a:r>
              <a:rPr lang="en-US" sz="3600" dirty="0">
                <a:effectLst>
                  <a:outerShdw blurRad="38100" dist="38100" dir="2700000" algn="tl">
                    <a:srgbClr val="000000">
                      <a:alpha val="43137"/>
                    </a:srgbClr>
                  </a:outerShdw>
                </a:effectLst>
                <a:cs typeface="Calibri" panose="020F0502020204030204" pitchFamily="34" charset="0"/>
              </a:rPr>
              <a:t> tribes, peoples, and languages, standing before the throne and before the Lamb, clothed in white robes, and palm branches were in their hands…</a:t>
            </a:r>
            <a:r>
              <a:rPr lang="en-US" sz="3600" baseline="30000" dirty="0">
                <a:effectLst>
                  <a:outerShdw blurRad="38100" dist="38100" dir="2700000" algn="tl">
                    <a:srgbClr val="000000">
                      <a:alpha val="43137"/>
                    </a:srgbClr>
                  </a:outerShdw>
                </a:effectLst>
                <a:cs typeface="Calibri" panose="020F0502020204030204" pitchFamily="34" charset="0"/>
              </a:rPr>
              <a:t>13</a:t>
            </a:r>
            <a:r>
              <a:rPr lang="en-US" sz="3600" dirty="0">
                <a:effectLst>
                  <a:outerShdw blurRad="38100" dist="38100" dir="2700000" algn="tl">
                    <a:srgbClr val="000000">
                      <a:alpha val="43137"/>
                    </a:srgbClr>
                  </a:outerShdw>
                </a:effectLst>
                <a:cs typeface="Calibri" panose="020F0502020204030204" pitchFamily="34" charset="0"/>
              </a:rPr>
              <a:t> Then one of the elders responded, saying to me, . . .</a:t>
            </a:r>
          </a:p>
        </p:txBody>
      </p:sp>
    </p:spTree>
    <p:extLst>
      <p:ext uri="{BB962C8B-B14F-4D97-AF65-F5344CB8AC3E}">
        <p14:creationId xmlns:p14="http://schemas.microsoft.com/office/powerpoint/2010/main" val="3066992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04850" y="1371599"/>
            <a:ext cx="7734300" cy="2819401"/>
          </a:xfrm>
        </p:spPr>
        <p:txBody>
          <a:bodyPr/>
          <a:lstStyle/>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Description of the view</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Six problems with the view considering prior Pre-Tribulational Arguments</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Four additional problems with the view</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098" name="Picture 2" descr="The Pre Wrath Rapture - YouTube">
            <a:extLst>
              <a:ext uri="{FF2B5EF4-FFF2-40B4-BE49-F238E27FC236}">
                <a16:creationId xmlns:a16="http://schemas.microsoft.com/office/drawing/2014/main" id="{BDECEFE7-6C29-46D7-B256-965D2D6485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109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8ED549-868D-44AC-BFB0-A0E392E813B1}"/>
              </a:ext>
            </a:extLst>
          </p:cNvPr>
          <p:cNvPicPr>
            <a:picLocks noChangeAspect="1"/>
          </p:cNvPicPr>
          <p:nvPr/>
        </p:nvPicPr>
        <p:blipFill>
          <a:blip r:embed="rId2"/>
          <a:stretch>
            <a:fillRect/>
          </a:stretch>
        </p:blipFill>
        <p:spPr>
          <a:xfrm>
            <a:off x="0" y="0"/>
            <a:ext cx="9144000" cy="6857999"/>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514350">
              <a:lnSpc>
                <a:spcPct val="90000"/>
              </a:lnSpc>
              <a:spcBef>
                <a:spcPts val="0"/>
              </a:spcBef>
              <a:spcAft>
                <a:spcPts val="1200"/>
              </a:spcAft>
              <a:buNone/>
              <a:defRPr/>
            </a:pPr>
            <a:r>
              <a:rPr lang="en-US" sz="4000" kern="1200" dirty="0">
                <a:solidFill>
                  <a:srgbClr val="00FFFF"/>
                </a:solidFill>
                <a:ea typeface="+mj-ea"/>
                <a:cs typeface="Calibri" panose="020F0502020204030204" pitchFamily="34" charset="0"/>
              </a:rPr>
              <a:t>Revelation 7:9, 13-14</a:t>
            </a:r>
          </a:p>
          <a:p>
            <a:pPr marL="0" indent="0" algn="just">
              <a:spcBef>
                <a:spcPts val="0"/>
              </a:spcBef>
              <a:buNone/>
            </a:pPr>
            <a:r>
              <a:rPr lang="en-US" sz="3600" dirty="0">
                <a:effectLst>
                  <a:outerShdw blurRad="38100" dist="38100" dir="2700000" algn="tl">
                    <a:srgbClr val="000000">
                      <a:alpha val="43137"/>
                    </a:srgbClr>
                  </a:outerShdw>
                </a:effectLst>
                <a:cs typeface="Calibri" panose="020F0502020204030204" pitchFamily="34" charset="0"/>
              </a:rPr>
              <a:t>. . ‘These who are clothed in the white robes, who are they, and where have they come from?’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600" dirty="0">
                <a:effectLst>
                  <a:outerShdw blurRad="38100" dist="38100" dir="2700000" algn="tl">
                    <a:srgbClr val="000000">
                      <a:alpha val="43137"/>
                    </a:srgbClr>
                  </a:outerShdw>
                </a:effectLst>
                <a:cs typeface="Calibri" panose="020F0502020204030204" pitchFamily="34" charset="0"/>
              </a:rPr>
              <a:t>I said to him, ‘My lord, you know.’ And he said to me, ‘These are the ones who come out of the great tribulation [</a:t>
            </a:r>
            <a:r>
              <a:rPr lang="en-US" sz="3600" i="1" dirty="0" err="1">
                <a:effectLst>
                  <a:outerShdw blurRad="38100" dist="38100" dir="2700000" algn="tl">
                    <a:srgbClr val="000000">
                      <a:alpha val="43137"/>
                    </a:srgbClr>
                  </a:outerShdw>
                </a:effectLst>
                <a:cs typeface="Calibri" panose="020F0502020204030204" pitchFamily="34" charset="0"/>
              </a:rPr>
              <a:t>thlípsis</a:t>
            </a:r>
            <a:r>
              <a:rPr lang="en-US" sz="3600" dirty="0">
                <a:effectLst>
                  <a:outerShdw blurRad="38100" dist="38100" dir="2700000" algn="tl">
                    <a:srgbClr val="000000">
                      <a:alpha val="43137"/>
                    </a:srgbClr>
                  </a:outerShdw>
                </a:effectLst>
                <a:cs typeface="Calibri" panose="020F0502020204030204" pitchFamily="34" charset="0"/>
              </a:rPr>
              <a:t>], and they have washed their robes and made them white in the blood of the Lamb.’”</a:t>
            </a:r>
          </a:p>
        </p:txBody>
      </p:sp>
    </p:spTree>
    <p:extLst>
      <p:ext uri="{BB962C8B-B14F-4D97-AF65-F5344CB8AC3E}">
        <p14:creationId xmlns:p14="http://schemas.microsoft.com/office/powerpoint/2010/main" val="37522385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333500" y="228600"/>
            <a:ext cx="6477000" cy="929640"/>
          </a:xfrm>
        </p:spPr>
        <p:txBody>
          <a:bodyPr/>
          <a:lstStyle/>
          <a:p>
            <a:pPr algn="ctr"/>
            <a:r>
              <a:rPr lang="en-US" sz="3600" kern="1200" dirty="0">
                <a:solidFill>
                  <a:srgbClr val="00FFFF"/>
                </a:solidFill>
                <a:effectLst>
                  <a:outerShdw blurRad="38100" dist="38100" dir="2700000" algn="tl">
                    <a:srgbClr val="000000"/>
                  </a:outerShdw>
                </a:effectLst>
                <a:cs typeface="Calibri" panose="020F0502020204030204" pitchFamily="34" charset="0"/>
              </a:rPr>
              <a:t>Marvin Rosenthal</a:t>
            </a:r>
            <a:endParaRPr lang="en-US" sz="2000" dirty="0">
              <a:solidFill>
                <a:schemeClr val="tx1"/>
              </a:solidFill>
              <a:effectLst>
                <a:outerShdw blurRad="38100" dist="38100" dir="2700000" algn="tl">
                  <a:srgbClr val="000000">
                    <a:alpha val="43137"/>
                  </a:srgbClr>
                </a:outerShdw>
              </a:effectLst>
            </a:endParaRPr>
          </a:p>
        </p:txBody>
      </p:sp>
      <p:sp>
        <p:nvSpPr>
          <p:cNvPr id="16387" name="Rectangle 3"/>
          <p:cNvSpPr>
            <a:spLocks noGrp="1" noChangeArrowheads="1"/>
          </p:cNvSpPr>
          <p:nvPr>
            <p:ph type="body" idx="1"/>
          </p:nvPr>
        </p:nvSpPr>
        <p:spPr>
          <a:xfrm>
            <a:off x="0" y="1371600"/>
            <a:ext cx="9144000" cy="4038600"/>
          </a:xfrm>
        </p:spPr>
        <p:txBody>
          <a:bodyPr/>
          <a:lstStyle/>
          <a:p>
            <a:pPr marL="0" indent="0" algn="just">
              <a:buNone/>
              <a:defRPr/>
            </a:pPr>
            <a:r>
              <a:rPr lang="en-US" sz="2800" dirty="0">
                <a:effectLst>
                  <a:outerShdw blurRad="38100" dist="38100" dir="2700000" algn="tl">
                    <a:srgbClr val="000000">
                      <a:alpha val="43137"/>
                    </a:srgbClr>
                  </a:outerShdw>
                </a:effectLst>
              </a:rPr>
              <a:t>“That great multitude represents the true Church which goes into the Seventieth Week of Daniel. They are raptured and at the end of the Great Tribulation but before the Day of the Lord begins. They are raptured before God’s wrath is poured out but are not exempt from the ultimate rebellion of unregenerate men...Therefore, in chapter 7 the Church is raptured. But immediately prior to the rapture of the Church the 144,000 Jews are sealed...The 144,000 must be sealed for protection to go through the Day of the Lord before the Church can be caught up to the throne in heaven.”</a:t>
            </a:r>
          </a:p>
        </p:txBody>
      </p:sp>
      <p:pic>
        <p:nvPicPr>
          <p:cNvPr id="2050" name="Picture 2">
            <a:extLst>
              <a:ext uri="{FF2B5EF4-FFF2-40B4-BE49-F238E27FC236}">
                <a16:creationId xmlns:a16="http://schemas.microsoft.com/office/drawing/2014/main" id="{98BA394E-E301-4D6F-8736-3BD47A2430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821" y="76200"/>
            <a:ext cx="731520" cy="1097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74CB9D-2478-4629-87F3-17E4CCA3CF8B}"/>
              </a:ext>
            </a:extLst>
          </p:cNvPr>
          <p:cNvSpPr txBox="1"/>
          <p:nvPr/>
        </p:nvSpPr>
        <p:spPr>
          <a:xfrm>
            <a:off x="1333500" y="6248400"/>
            <a:ext cx="6477000" cy="523220"/>
          </a:xfrm>
          <a:prstGeom prst="rect">
            <a:avLst/>
          </a:prstGeom>
          <a:noFill/>
        </p:spPr>
        <p:txBody>
          <a:bodyPr wrap="square">
            <a:spAutoFit/>
          </a:bodyPr>
          <a:lstStyle/>
          <a:p>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Marvin J. Rosenthal, </a:t>
            </a:r>
            <a:r>
              <a:rPr lang="en-US" sz="14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Pre-Wrath Rapture of the Church: A New Understanding of the Tribulation, and the Second Coming</a:t>
            </a:r>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TN: Thomas Nelson, 1990), 185.</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714519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8ED549-868D-44AC-BFB0-A0E392E813B1}"/>
              </a:ext>
            </a:extLst>
          </p:cNvPr>
          <p:cNvPicPr>
            <a:picLocks noChangeAspect="1"/>
          </p:cNvPicPr>
          <p:nvPr/>
        </p:nvPicPr>
        <p:blipFill>
          <a:blip r:embed="rId2"/>
          <a:stretch>
            <a:fillRect/>
          </a:stretch>
        </p:blipFill>
        <p:spPr>
          <a:xfrm>
            <a:off x="0" y="0"/>
            <a:ext cx="9144000" cy="6857999"/>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514350">
              <a:lnSpc>
                <a:spcPct val="90000"/>
              </a:lnSpc>
              <a:spcBef>
                <a:spcPts val="0"/>
              </a:spcBef>
              <a:spcAft>
                <a:spcPts val="1200"/>
              </a:spcAft>
              <a:buNone/>
              <a:defRPr/>
            </a:pPr>
            <a:r>
              <a:rPr lang="en-US" sz="4000" kern="1200" dirty="0">
                <a:solidFill>
                  <a:srgbClr val="00FFFF"/>
                </a:solidFill>
                <a:ea typeface="+mj-ea"/>
                <a:cs typeface="Calibri" panose="020F0502020204030204" pitchFamily="34" charset="0"/>
              </a:rPr>
              <a:t>Revelation 7:9, 13-14</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13</a:t>
            </a:r>
            <a:r>
              <a:rPr lang="en-US" sz="3600" dirty="0">
                <a:effectLst>
                  <a:outerShdw blurRad="38100" dist="38100" dir="2700000" algn="tl">
                    <a:srgbClr val="000000">
                      <a:alpha val="43137"/>
                    </a:srgbClr>
                  </a:outerShdw>
                </a:effectLst>
                <a:cs typeface="Calibri" panose="020F0502020204030204" pitchFamily="34" charset="0"/>
              </a:rPr>
              <a:t> . . .‘These who are clothed in the white robes, who are they, and where have they come from?’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600" dirty="0">
                <a:effectLst>
                  <a:outerShdw blurRad="38100" dist="38100" dir="2700000" algn="tl">
                    <a:srgbClr val="000000">
                      <a:alpha val="43137"/>
                    </a:srgbClr>
                  </a:outerShdw>
                </a:effectLst>
                <a:cs typeface="Calibri" panose="020F0502020204030204" pitchFamily="34" charset="0"/>
              </a:rPr>
              <a:t>I said to him,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My lord, you know</a:t>
            </a:r>
            <a:r>
              <a:rPr lang="en-US" sz="3600" dirty="0">
                <a:effectLst>
                  <a:outerShdw blurRad="38100" dist="38100" dir="2700000" algn="tl">
                    <a:srgbClr val="000000">
                      <a:alpha val="43137"/>
                    </a:srgbClr>
                  </a:outerShdw>
                </a:effectLst>
                <a:cs typeface="Calibri" panose="020F0502020204030204" pitchFamily="34" charset="0"/>
              </a:rPr>
              <a:t>.’ And he said to me, ‘These are the ones who come out of the great tribulation [</a:t>
            </a:r>
            <a:r>
              <a:rPr lang="en-US" sz="3600" i="1" dirty="0" err="1">
                <a:effectLst>
                  <a:outerShdw blurRad="38100" dist="38100" dir="2700000" algn="tl">
                    <a:srgbClr val="000000">
                      <a:alpha val="43137"/>
                    </a:srgbClr>
                  </a:outerShdw>
                </a:effectLst>
                <a:cs typeface="Calibri" panose="020F0502020204030204" pitchFamily="34" charset="0"/>
              </a:rPr>
              <a:t>thlípsis</a:t>
            </a:r>
            <a:r>
              <a:rPr lang="en-US" sz="3600" dirty="0">
                <a:effectLst>
                  <a:outerShdw blurRad="38100" dist="38100" dir="2700000" algn="tl">
                    <a:srgbClr val="000000">
                      <a:alpha val="43137"/>
                    </a:srgbClr>
                  </a:outerShdw>
                </a:effectLst>
                <a:cs typeface="Calibri" panose="020F0502020204030204" pitchFamily="34" charset="0"/>
              </a:rPr>
              <a:t>], and they have washed their robes and made them white in the blood of the Lamb.’”</a:t>
            </a:r>
          </a:p>
        </p:txBody>
      </p:sp>
    </p:spTree>
    <p:extLst>
      <p:ext uri="{BB962C8B-B14F-4D97-AF65-F5344CB8AC3E}">
        <p14:creationId xmlns:p14="http://schemas.microsoft.com/office/powerpoint/2010/main" val="27984187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2953FF-71A9-4894-89C2-DED40930ADBF}"/>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defTabSz="514350" eaLnBrk="0" hangingPunct="0">
              <a:lnSpc>
                <a:spcPct val="90000"/>
              </a:lnSpc>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“having been built on the foundation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F3E757D-15F5-4979-BC34-D6BCEB1672AD}"/>
              </a:ext>
            </a:extLst>
          </p:cNvPr>
          <p:cNvPicPr>
            <a:picLocks noChangeAspect="1"/>
          </p:cNvPicPr>
          <p:nvPr/>
        </p:nvPicPr>
        <p:blipFill>
          <a:blip r:embed="rId3"/>
          <a:stretch>
            <a:fillRect/>
          </a:stretch>
        </p:blipFill>
        <p:spPr>
          <a:xfrm>
            <a:off x="2150140" y="2590800"/>
            <a:ext cx="4843720" cy="2286000"/>
          </a:xfrm>
          <a:prstGeom prst="rect">
            <a:avLst/>
          </a:prstGeom>
        </p:spPr>
      </p:pic>
    </p:spTree>
    <p:extLst>
      <p:ext uri="{BB962C8B-B14F-4D97-AF65-F5344CB8AC3E}">
        <p14:creationId xmlns:p14="http://schemas.microsoft.com/office/powerpoint/2010/main" val="185634152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8ED549-868D-44AC-BFB0-A0E392E813B1}"/>
              </a:ext>
            </a:extLst>
          </p:cNvPr>
          <p:cNvPicPr>
            <a:picLocks noChangeAspect="1"/>
          </p:cNvPicPr>
          <p:nvPr/>
        </p:nvPicPr>
        <p:blipFill>
          <a:blip r:embed="rId2"/>
          <a:stretch>
            <a:fillRect/>
          </a:stretch>
        </p:blipFill>
        <p:spPr>
          <a:xfrm>
            <a:off x="0" y="0"/>
            <a:ext cx="9144000" cy="6857999"/>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kern="1200" dirty="0">
                <a:solidFill>
                  <a:srgbClr val="00FFFF"/>
                </a:solidFill>
                <a:ea typeface="+mj-ea"/>
                <a:cs typeface="Calibri" panose="020F0502020204030204" pitchFamily="34" charset="0"/>
              </a:rPr>
              <a:t>Revelation 7:9, 13-14</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13</a:t>
            </a:r>
            <a:r>
              <a:rPr lang="en-US" sz="3600" dirty="0">
                <a:effectLst>
                  <a:outerShdw blurRad="38100" dist="38100" dir="2700000" algn="tl">
                    <a:srgbClr val="000000">
                      <a:alpha val="43137"/>
                    </a:srgbClr>
                  </a:outerShdw>
                </a:effectLst>
                <a:cs typeface="Calibri" panose="020F0502020204030204" pitchFamily="34" charset="0"/>
              </a:rPr>
              <a:t> . . .‘These who are clothed in the white robes, who are they, and where have they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come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erchomai</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from?’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600" dirty="0">
                <a:effectLst>
                  <a:outerShdw blurRad="38100" dist="38100" dir="2700000" algn="tl">
                    <a:srgbClr val="000000">
                      <a:alpha val="43137"/>
                    </a:srgbClr>
                  </a:outerShdw>
                </a:effectLst>
                <a:cs typeface="Calibri" panose="020F0502020204030204" pitchFamily="34" charset="0"/>
              </a:rPr>
              <a:t>I said to him, ‘My lord, you know.’ And he said to me, ‘These are the ones who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come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erchomai</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out of the great tribulation [</a:t>
            </a:r>
            <a:r>
              <a:rPr lang="en-US" sz="3600" i="1" dirty="0" err="1">
                <a:effectLst>
                  <a:outerShdw blurRad="38100" dist="38100" dir="2700000" algn="tl">
                    <a:srgbClr val="000000">
                      <a:alpha val="43137"/>
                    </a:srgbClr>
                  </a:outerShdw>
                </a:effectLst>
                <a:cs typeface="Calibri" panose="020F0502020204030204" pitchFamily="34" charset="0"/>
              </a:rPr>
              <a:t>thlípsis</a:t>
            </a:r>
            <a:r>
              <a:rPr lang="en-US" sz="3600" dirty="0">
                <a:effectLst>
                  <a:outerShdw blurRad="38100" dist="38100" dir="2700000" algn="tl">
                    <a:srgbClr val="000000">
                      <a:alpha val="43137"/>
                    </a:srgbClr>
                  </a:outerShdw>
                </a:effectLst>
                <a:cs typeface="Calibri" panose="020F0502020204030204" pitchFamily="34" charset="0"/>
              </a:rPr>
              <a:t>], and they have washed their robes and made them white in the blood of the Lamb.’”</a:t>
            </a:r>
          </a:p>
        </p:txBody>
      </p:sp>
    </p:spTree>
    <p:extLst>
      <p:ext uri="{BB962C8B-B14F-4D97-AF65-F5344CB8AC3E}">
        <p14:creationId xmlns:p14="http://schemas.microsoft.com/office/powerpoint/2010/main" val="6657552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0" y="0"/>
            <a:ext cx="9144000" cy="301621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15:52</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moment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atomos</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twinkling of an eye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the last trumpet; for the trumpet will sound, and the dead will be raised imperishable, and we will be changed.”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442D5F9-C7C5-40C8-8AD9-3B921752AD1A}"/>
              </a:ext>
            </a:extLst>
          </p:cNvPr>
          <p:cNvPicPr>
            <a:picLocks noChangeAspect="1"/>
          </p:cNvPicPr>
          <p:nvPr/>
        </p:nvPicPr>
        <p:blipFill>
          <a:blip r:embed="rId3"/>
          <a:stretch>
            <a:fillRect/>
          </a:stretch>
        </p:blipFill>
        <p:spPr>
          <a:xfrm>
            <a:off x="3330734" y="3048000"/>
            <a:ext cx="2482533" cy="1828800"/>
          </a:xfrm>
          <a:prstGeom prst="rect">
            <a:avLst/>
          </a:prstGeom>
        </p:spPr>
      </p:pic>
    </p:spTree>
    <p:extLst>
      <p:ext uri="{BB962C8B-B14F-4D97-AF65-F5344CB8AC3E}">
        <p14:creationId xmlns:p14="http://schemas.microsoft.com/office/powerpoint/2010/main" val="183185496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p:cNvSpPr>
          <p:nvPr>
            <p:ph type="title"/>
          </p:nvPr>
        </p:nvSpPr>
        <p:spPr>
          <a:xfrm>
            <a:off x="1409700" y="227012"/>
            <a:ext cx="6324600" cy="1144588"/>
          </a:xfrm>
        </p:spPr>
        <p:txBody>
          <a:bodyPr/>
          <a:lstStyle/>
          <a:p>
            <a:pPr algn="ctr" eaLnBrk="1" hangingPunct="1">
              <a:spcBef>
                <a:spcPts val="0"/>
              </a:spcBef>
              <a:spcAft>
                <a:spcPts val="60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 7:14</a:t>
            </a:r>
            <a:b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1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Robert L. Thomas, Revelation 1–7: An Exegetical Commentary, ed. Kenneth Barker (Chicago: Moody, 1992), 497, n. 119. </a:t>
            </a:r>
          </a:p>
        </p:txBody>
      </p:sp>
      <p:sp>
        <p:nvSpPr>
          <p:cNvPr id="35843" name="Rectangle 3"/>
          <p:cNvSpPr>
            <a:spLocks noGrp="1"/>
          </p:cNvSpPr>
          <p:nvPr>
            <p:ph type="body" sz="half" idx="2"/>
          </p:nvPr>
        </p:nvSpPr>
        <p:spPr>
          <a:xfrm>
            <a:off x="-33867" y="1600199"/>
            <a:ext cx="9144000" cy="4868333"/>
          </a:xfrm>
        </p:spPr>
        <p:txBody>
          <a:bodyPr/>
          <a:lstStyle/>
          <a:p>
            <a:pPr marL="0" indent="0" algn="just">
              <a:spcBef>
                <a:spcPts val="0"/>
              </a:spcBef>
              <a:buNone/>
              <a:defRPr/>
            </a:pPr>
            <a:r>
              <a:rPr lang="en-US" dirty="0">
                <a:effectLst>
                  <a:outerShdw blurRad="38100" dist="38100" dir="2700000" algn="tl">
                    <a:srgbClr val="000000">
                      <a:alpha val="43137"/>
                    </a:srgbClr>
                  </a:outerShdw>
                </a:effectLst>
                <a:cs typeface="Calibri" panose="020F0502020204030204" pitchFamily="34" charset="0"/>
              </a:rPr>
              <a:t>"A…possible understanding that it is a departure after the Great Tribulation is completed (Marvin Rosenthal, The Pre-Wrath Rapture of the Church [Nashville: Thomas Nelson, 1990], p. 185) can be dismissed because it neglects the ongoing nature of the departure indicated by the present participle </a:t>
            </a:r>
            <a:r>
              <a:rPr lang="en-US" dirty="0" err="1">
                <a:effectLst>
                  <a:outerShdw blurRad="38100" dist="38100" dir="2700000" algn="tl">
                    <a:srgbClr val="000000">
                      <a:alpha val="43137"/>
                    </a:srgbClr>
                  </a:outerShdw>
                </a:effectLst>
                <a:cs typeface="Calibri" panose="020F0502020204030204" pitchFamily="34" charset="0"/>
              </a:rPr>
              <a:t>ἐρχόμενοι</a:t>
            </a:r>
            <a:r>
              <a:rPr lang="en-US" dirty="0">
                <a:effectLst>
                  <a:outerShdw blurRad="38100" dist="38100" dir="2700000" algn="tl">
                    <a:srgbClr val="000000">
                      <a:alpha val="43137"/>
                    </a:srgbClr>
                  </a:outerShdw>
                </a:effectLst>
                <a:cs typeface="Calibri" panose="020F0502020204030204" pitchFamily="34" charset="0"/>
              </a:rPr>
              <a:t> and rests on an unwarranted distinction between the Great Tribulation and the day of the God’s wrath." </a:t>
            </a:r>
          </a:p>
        </p:txBody>
      </p:sp>
      <p:pic>
        <p:nvPicPr>
          <p:cNvPr id="61445" name="Picture 2" descr="https://encrypted-tbn3.gstatic.com/images?q=tbn:ANd9GcRR4VQVxzrvddGZwdcX10jRK8c4rNR7mJ6YoXpiuHi-m_8PZjB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251" y="74612"/>
            <a:ext cx="785293"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179075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0" y="1295400"/>
            <a:ext cx="9144000" cy="4851545"/>
          </a:xfrm>
        </p:spPr>
        <p:txBody>
          <a:bodyPr/>
          <a:lstStyle/>
          <a:p>
            <a:pPr marL="0" indent="0" algn="just">
              <a:spcBef>
                <a:spcPts val="0"/>
              </a:spcBef>
              <a:buNone/>
            </a:pPr>
            <a:r>
              <a:rPr lang="en-US" sz="2700" dirty="0">
                <a:effectLst>
                  <a:outerShdw blurRad="38100" dist="38100" dir="2700000" algn="tl">
                    <a:srgbClr val="000000">
                      <a:alpha val="43137"/>
                    </a:srgbClr>
                  </a:outerShdw>
                </a:effectLst>
              </a:rPr>
              <a:t>“However, the innumerable multitude is not like the Church, which goes to heaven as a group at the rapture. Rather, they are martyrs who one at a time lay down their lives throughout the seven-year period. The Greek present tense in Revelation 7:14 stresses that they ‘continually come’ out of great Tribulation, and obviously do not go to heaven as a single group. It is likewise strange, if they do represent the Church, that John could not recognize them, for John was an apostle of Christ, a member of the early Church, and part of its essential foundation. Also, the Church is composed of all believers since Pentecost, and cannot be limited solely to Tribulation martyrs.”</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3"/>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3780449" y="3862362"/>
              <a:ext cx="20880" cy="7200"/>
            </p14:xfrm>
          </p:contentPart>
        </mc:Choice>
        <mc:Fallback xmlns="">
          <p:pic>
            <p:nvPicPr>
              <p:cNvPr id="10" name="Ink 9"/>
              <p:cNvPicPr/>
              <p:nvPr/>
            </p:nvPicPr>
            <p:blipFill>
              <a:blip r:embed="rId5"/>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3787289" y="3876042"/>
              <a:ext cx="14040" cy="360"/>
            </p14:xfrm>
          </p:contentPart>
        </mc:Choice>
        <mc:Fallback xmlns="">
          <p:pic>
            <p:nvPicPr>
              <p:cNvPr id="11" name="Ink 10"/>
              <p:cNvPicPr/>
              <p:nvPr/>
            </p:nvPicPr>
            <p:blipFill>
              <a:blip r:embed="rId7"/>
              <a:stretch>
                <a:fillRect/>
              </a:stretch>
            </p:blipFill>
            <p:spPr>
              <a:xfrm>
                <a:off x="3782969" y="3871722"/>
                <a:ext cx="22680" cy="9000"/>
              </a:xfrm>
              <a:prstGeom prst="rect">
                <a:avLst/>
              </a:prstGeom>
            </p:spPr>
          </p:pic>
        </mc:Fallback>
      </mc:AlternateContent>
      <p:sp>
        <p:nvSpPr>
          <p:cNvPr id="12" name="TextBox 11">
            <a:extLst>
              <a:ext uri="{FF2B5EF4-FFF2-40B4-BE49-F238E27FC236}">
                <a16:creationId xmlns:a16="http://schemas.microsoft.com/office/drawing/2014/main" id="{31C3BA16-8FE2-49E7-B682-66656E701DB7}"/>
              </a:ext>
            </a:extLst>
          </p:cNvPr>
          <p:cNvSpPr txBox="1"/>
          <p:nvPr/>
        </p:nvSpPr>
        <p:spPr>
          <a:xfrm>
            <a:off x="534429" y="6135469"/>
            <a:ext cx="8075142"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Gerald B. Stanton, </a:t>
            </a:r>
            <a:r>
              <a:rPr kumimoji="0" lang="en-US" sz="16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Kept from the Hour: Biblical Evidence for the Pretribulational Return of Christ</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(Grand Rapids: Zondervan, 1956; reprint, Miami Springs, FL: </a:t>
            </a:r>
            <a:r>
              <a:rPr kumimoji="0" lang="en-US" sz="1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Schoettle</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1991), 390.</a:t>
            </a:r>
            <a:endParaRPr kumimoji="0" 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14" name="Rectangle 2">
            <a:extLst>
              <a:ext uri="{FF2B5EF4-FFF2-40B4-BE49-F238E27FC236}">
                <a16:creationId xmlns:a16="http://schemas.microsoft.com/office/drawing/2014/main" id="{F7E7955C-99DE-4417-9397-20921ADE7418}"/>
              </a:ext>
            </a:extLst>
          </p:cNvPr>
          <p:cNvSpPr txBox="1">
            <a:spLocks noChangeArrowheads="1"/>
          </p:cNvSpPr>
          <p:nvPr/>
        </p:nvSpPr>
        <p:spPr bwMode="auto">
          <a:xfrm>
            <a:off x="1543050" y="228600"/>
            <a:ext cx="6057900" cy="9144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Gerald B. Stanton</a:t>
            </a:r>
            <a:endParaRPr lang="en-US" sz="3600" dirty="0">
              <a:effectLst>
                <a:outerShdw blurRad="38100" dist="38100" dir="2700000" algn="tl">
                  <a:srgbClr val="000000">
                    <a:alpha val="43137"/>
                  </a:srgbClr>
                </a:outerShdw>
              </a:effectLst>
              <a:ea typeface="+mn-ea"/>
              <a:cs typeface="Arial" charset="0"/>
            </a:endParaRPr>
          </a:p>
        </p:txBody>
      </p:sp>
      <p:pic>
        <p:nvPicPr>
          <p:cNvPr id="13" name="Picture 2" descr="KEPT FROM HOUR By Gerald B. Stanton | eBay">
            <a:extLst>
              <a:ext uri="{FF2B5EF4-FFF2-40B4-BE49-F238E27FC236}">
                <a16:creationId xmlns:a16="http://schemas.microsoft.com/office/drawing/2014/main" id="{211E957B-BB3A-49E8-808C-444350BD502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621" y="107484"/>
            <a:ext cx="693481"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15949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9A3D71C-AB1B-47C7-9777-3D1F362BD523}"/>
              </a:ext>
            </a:extLst>
          </p:cNvPr>
          <p:cNvGraphicFramePr>
            <a:graphicFrameLocks noGrp="1"/>
          </p:cNvGraphicFramePr>
          <p:nvPr/>
        </p:nvGraphicFramePr>
        <p:xfrm>
          <a:off x="76200" y="799087"/>
          <a:ext cx="8991600" cy="5259826"/>
        </p:xfrm>
        <a:graphic>
          <a:graphicData uri="http://schemas.openxmlformats.org/drawingml/2006/table">
            <a:tbl>
              <a:tblPr firstRow="1" bandRow="1">
                <a:tableStyleId>{073A0DAA-6AF3-43AB-8588-CEC1D06C72B9}</a:tableStyleId>
              </a:tblPr>
              <a:tblGrid>
                <a:gridCol w="4267200">
                  <a:extLst>
                    <a:ext uri="{9D8B030D-6E8A-4147-A177-3AD203B41FA5}">
                      <a16:colId xmlns:a16="http://schemas.microsoft.com/office/drawing/2014/main" val="450372001"/>
                    </a:ext>
                  </a:extLst>
                </a:gridCol>
                <a:gridCol w="4724400">
                  <a:extLst>
                    <a:ext uri="{9D8B030D-6E8A-4147-A177-3AD203B41FA5}">
                      <a16:colId xmlns:a16="http://schemas.microsoft.com/office/drawing/2014/main" val="3560513311"/>
                    </a:ext>
                  </a:extLst>
                </a:gridCol>
              </a:tblGrid>
              <a:tr h="768745">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Distinctions Between 144,000 &amp; Multitude</a:t>
                      </a:r>
                      <a:endParaRPr lang="en-US" sz="32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1673481748"/>
                  </a:ext>
                </a:extLst>
              </a:tr>
              <a:tr h="687827">
                <a:tc>
                  <a:txBody>
                    <a:bodyPr/>
                    <a:lstStyle/>
                    <a:p>
                      <a:pPr marL="461963" indent="-461963" algn="ctr" eaLnBrk="1" hangingPunct="1">
                        <a:defRPr/>
                      </a:pPr>
                      <a:r>
                        <a:rPr lang="en-US" altLang="en-US" sz="2800" b="1" u="none" kern="1200" noProof="0" dirty="0">
                          <a:solidFill>
                            <a:srgbClr val="C00000"/>
                          </a:solidFill>
                          <a:effectLst/>
                          <a:latin typeface="Calibri" panose="020F0502020204030204" pitchFamily="34" charset="0"/>
                          <a:ea typeface="+mn-ea"/>
                          <a:cs typeface="Calibri" panose="020F0502020204030204" pitchFamily="34" charset="0"/>
                        </a:rPr>
                        <a:t>144,000</a:t>
                      </a:r>
                      <a:endParaRPr lang="en-US" sz="2800" b="1" u="none" kern="1200" dirty="0">
                        <a:solidFill>
                          <a:srgbClr val="C00000"/>
                        </a:solidFill>
                        <a:effectLst/>
                        <a:latin typeface="Calibri" panose="020F0502020204030204" pitchFamily="34" charset="0"/>
                        <a:ea typeface="+mn-ea"/>
                        <a:cs typeface="Calibri" panose="020F0502020204030204" pitchFamily="34" charset="0"/>
                      </a:endParaRPr>
                    </a:p>
                  </a:txBody>
                  <a:tcPr anchor="ctr"/>
                </a:tc>
                <a:tc>
                  <a:txBody>
                    <a:bodyPr/>
                    <a:lstStyle/>
                    <a:p>
                      <a:pPr marL="461963" indent="-461963" algn="ctr" eaLnBrk="1" hangingPunct="1">
                        <a:defRPr/>
                      </a:pPr>
                      <a:r>
                        <a:rPr lang="en-US" altLang="en-US" sz="2800" b="1" u="none" kern="1200" noProof="0" dirty="0">
                          <a:solidFill>
                            <a:schemeClr val="bg1">
                              <a:lumMod val="50000"/>
                            </a:schemeClr>
                          </a:solidFill>
                          <a:effectLst/>
                          <a:latin typeface="Calibri" panose="020F0502020204030204" pitchFamily="34" charset="0"/>
                          <a:ea typeface="+mn-ea"/>
                          <a:cs typeface="Calibri" panose="020F0502020204030204" pitchFamily="34" charset="0"/>
                        </a:rPr>
                        <a:t>MULTITUDE</a:t>
                      </a:r>
                      <a:endParaRPr lang="en-US" sz="2800" b="1" u="none" kern="1200" dirty="0">
                        <a:solidFill>
                          <a:schemeClr val="bg1">
                            <a:lumMod val="50000"/>
                          </a:schemeClr>
                        </a:solidFill>
                        <a:effectLst/>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2348412215"/>
                  </a:ext>
                </a:extLst>
              </a:tr>
              <a:tr h="687827">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7:1-8</a:t>
                      </a:r>
                    </a:p>
                  </a:txBody>
                  <a:tcPr anchor="ctr"/>
                </a:tc>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7:9-17</a:t>
                      </a:r>
                    </a:p>
                  </a:txBody>
                  <a:tcPr anchor="ctr"/>
                </a:tc>
                <a:extLst>
                  <a:ext uri="{0D108BD9-81ED-4DB2-BD59-A6C34878D82A}">
                    <a16:rowId xmlns:a16="http://schemas.microsoft.com/office/drawing/2014/main" val="203953039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Numbered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Innumerable</a:t>
                      </a:r>
                    </a:p>
                  </a:txBody>
                  <a:tcPr anchor="ctr"/>
                </a:tc>
                <a:extLst>
                  <a:ext uri="{0D108BD9-81ED-4DB2-BD59-A6C34878D82A}">
                    <a16:rowId xmlns:a16="http://schemas.microsoft.com/office/drawing/2014/main" val="1030757281"/>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Jews</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All nations</a:t>
                      </a:r>
                    </a:p>
                  </a:txBody>
                  <a:tcPr anchor="ctr"/>
                </a:tc>
                <a:extLst>
                  <a:ext uri="{0D108BD9-81ED-4DB2-BD59-A6C34878D82A}">
                    <a16:rowId xmlns:a16="http://schemas.microsoft.com/office/drawing/2014/main" val="286192265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Sealed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Slain</a:t>
                      </a:r>
                    </a:p>
                  </a:txBody>
                  <a:tcPr anchor="ctr"/>
                </a:tc>
                <a:extLst>
                  <a:ext uri="{0D108BD9-81ED-4DB2-BD59-A6C34878D82A}">
                    <a16:rowId xmlns:a16="http://schemas.microsoft.com/office/drawing/2014/main" val="2431306076"/>
                  </a:ext>
                </a:extLst>
              </a:tr>
              <a:tr h="647360">
                <a:tc>
                  <a:txBody>
                    <a:bodyPr/>
                    <a:lstStyle/>
                    <a:p>
                      <a:r>
                        <a:rPr lang="en-US" sz="2600" b="1" dirty="0">
                          <a:effectLst/>
                          <a:latin typeface="Calibri" panose="020F0502020204030204" pitchFamily="34" charset="0"/>
                          <a:cs typeface="Calibri" panose="020F0502020204030204" pitchFamily="34" charset="0"/>
                        </a:rPr>
                        <a:t>Sealed </a:t>
                      </a:r>
                      <a:r>
                        <a:rPr lang="en-US" sz="2600" b="1" u="sng" dirty="0">
                          <a:solidFill>
                            <a:srgbClr val="C00000"/>
                          </a:solidFill>
                          <a:effectLst/>
                          <a:latin typeface="Calibri" panose="020F0502020204030204" pitchFamily="34" charset="0"/>
                          <a:cs typeface="Calibri" panose="020F0502020204030204" pitchFamily="34" charset="0"/>
                        </a:rPr>
                        <a:t>before</a:t>
                      </a:r>
                      <a:r>
                        <a:rPr lang="en-US" sz="2600" b="1" dirty="0">
                          <a:effectLst/>
                          <a:latin typeface="Calibri" panose="020F0502020204030204" pitchFamily="34" charset="0"/>
                          <a:cs typeface="Calibri" panose="020F0502020204030204" pitchFamily="34" charset="0"/>
                        </a:rPr>
                        <a:t> the Tribulation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effectLst/>
                          <a:latin typeface="Calibri" panose="020F0502020204030204" pitchFamily="34" charset="0"/>
                          <a:cs typeface="Calibri" panose="020F0502020204030204" pitchFamily="34" charset="0"/>
                        </a:rPr>
                        <a:t>Converted </a:t>
                      </a:r>
                      <a:r>
                        <a:rPr lang="en-US" sz="2600" b="1" u="sng" kern="1200" dirty="0">
                          <a:solidFill>
                            <a:schemeClr val="bg1">
                              <a:lumMod val="50000"/>
                            </a:schemeClr>
                          </a:solidFill>
                          <a:effectLst/>
                          <a:latin typeface="Calibri" panose="020F0502020204030204" pitchFamily="34" charset="0"/>
                          <a:ea typeface="+mn-ea"/>
                          <a:cs typeface="Calibri" panose="020F0502020204030204" pitchFamily="34" charset="0"/>
                        </a:rPr>
                        <a:t>out of</a:t>
                      </a:r>
                      <a:r>
                        <a:rPr lang="en-US" sz="2600" b="1" dirty="0">
                          <a:effectLst/>
                          <a:latin typeface="Calibri" panose="020F0502020204030204" pitchFamily="34" charset="0"/>
                          <a:cs typeface="Calibri" panose="020F0502020204030204" pitchFamily="34" charset="0"/>
                        </a:rPr>
                        <a:t> the Tribulation</a:t>
                      </a:r>
                    </a:p>
                  </a:txBody>
                  <a:tcPr anchor="ctr"/>
                </a:tc>
                <a:extLst>
                  <a:ext uri="{0D108BD9-81ED-4DB2-BD59-A6C34878D82A}">
                    <a16:rowId xmlns:a16="http://schemas.microsoft.com/office/drawing/2014/main" val="256274081"/>
                  </a:ext>
                </a:extLst>
              </a:tr>
              <a:tr h="52598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000" dirty="0">
                          <a:effectLst/>
                          <a:latin typeface="Calibri" panose="020F0502020204030204" pitchFamily="34" charset="0"/>
                          <a:cs typeface="Calibri" panose="020F0502020204030204" pitchFamily="34" charset="0"/>
                        </a:rPr>
                        <a:t>Hitchcock and Ice, </a:t>
                      </a:r>
                      <a:r>
                        <a:rPr lang="en-US" altLang="en-US" sz="2000" i="1" dirty="0">
                          <a:effectLst/>
                          <a:latin typeface="Calibri" panose="020F0502020204030204" pitchFamily="34" charset="0"/>
                          <a:cs typeface="Calibri" panose="020F0502020204030204" pitchFamily="34" charset="0"/>
                        </a:rPr>
                        <a:t>The Truth Behind Left Behind</a:t>
                      </a:r>
                      <a:r>
                        <a:rPr lang="en-US" altLang="en-US" sz="2000" dirty="0">
                          <a:effectLst/>
                          <a:latin typeface="Calibri" panose="020F0502020204030204" pitchFamily="34" charset="0"/>
                          <a:cs typeface="Calibri" panose="020F0502020204030204" pitchFamily="34" charset="0"/>
                        </a:rPr>
                        <a:t>, 77</a:t>
                      </a:r>
                    </a:p>
                  </a:txBody>
                  <a:tcPr anchor="ctr"/>
                </a:tc>
                <a:tc hMerge="1">
                  <a:txBody>
                    <a:bodyPr/>
                    <a:lstStyle/>
                    <a:p>
                      <a:endParaRPr lang="en-US" dirty="0"/>
                    </a:p>
                  </a:txBody>
                  <a:tcPr/>
                </a:tc>
                <a:extLst>
                  <a:ext uri="{0D108BD9-81ED-4DB2-BD59-A6C34878D82A}">
                    <a16:rowId xmlns:a16="http://schemas.microsoft.com/office/drawing/2014/main" val="2472296049"/>
                  </a:ext>
                </a:extLst>
              </a:tr>
            </a:tbl>
          </a:graphicData>
        </a:graphic>
      </p:graphicFrame>
    </p:spTree>
    <p:extLst>
      <p:ext uri="{BB962C8B-B14F-4D97-AF65-F5344CB8AC3E}">
        <p14:creationId xmlns:p14="http://schemas.microsoft.com/office/powerpoint/2010/main" val="81274189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85800" y="1600200"/>
            <a:ext cx="7772400" cy="2971800"/>
          </a:xfrm>
        </p:spPr>
        <p:txBody>
          <a:bodyPr/>
          <a:lstStyle/>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imposes an artificial construct on Daniel’s 70th Week</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Great Tribulation (unequaled distress) before God’s wrath?</a:t>
            </a:r>
          </a:p>
          <a:p>
            <a:pPr marL="574675" indent="-574675" algn="just" eaLnBrk="1" hangingPunct="1">
              <a:spcBef>
                <a:spcPts val="0"/>
              </a:spcBef>
              <a:spcAft>
                <a:spcPts val="24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It places the Rapture in Revelation 7:9-17</a:t>
            </a:r>
          </a:p>
          <a:p>
            <a:pPr marL="574675" indent="-574675" algn="just" eaLnBrk="1" hangingPunct="1">
              <a:spcBef>
                <a:spcPts val="0"/>
              </a:spcBef>
              <a:spcAft>
                <a:spcPts val="24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It places the Rapture in Matthew 24:31</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701800" y="228600"/>
            <a:ext cx="5740400" cy="1142999"/>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III. Additional Problems with 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The Pre Wrath Rapture - YouTube">
            <a:extLst>
              <a:ext uri="{FF2B5EF4-FFF2-40B4-BE49-F238E27FC236}">
                <a16:creationId xmlns:a16="http://schemas.microsoft.com/office/drawing/2014/main" id="{54930B1A-0D5F-479F-8110-DAEE4BD4EC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5243512"/>
            <a:ext cx="2463800" cy="138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070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04850" y="1371599"/>
            <a:ext cx="7734300" cy="2819401"/>
          </a:xfrm>
        </p:spPr>
        <p:txBody>
          <a:bodyPr/>
          <a:lstStyle/>
          <a:p>
            <a:pPr marL="574675" indent="-574675" algn="just" eaLnBrk="1" hangingPunct="1">
              <a:spcBef>
                <a:spcPts val="0"/>
              </a:spcBef>
              <a:spcAft>
                <a:spcPts val="36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Description of the view</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Six problems with the view considering prior Pre-Tribulational Arguments</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Four additional problems with the view</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098" name="Picture 2" descr="The Pre Wrath Rapture - YouTube">
            <a:extLst>
              <a:ext uri="{FF2B5EF4-FFF2-40B4-BE49-F238E27FC236}">
                <a16:creationId xmlns:a16="http://schemas.microsoft.com/office/drawing/2014/main" id="{BDECEFE7-6C29-46D7-B256-965D2D6485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56970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7A098B-10DB-4A72-A88D-91EE34BBBE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1"/>
            <a:ext cx="91440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24:31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send forth His angels with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a:t>
            </a:r>
            <a:r>
              <a:rPr lang="en-US" sz="34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trumpet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gather together</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His elect from the four winds, from one end of the sky to the other.”</a:t>
            </a:r>
          </a:p>
        </p:txBody>
      </p:sp>
      <p:pic>
        <p:nvPicPr>
          <p:cNvPr id="2" name="Picture 2" descr="The Olivet Discourse - The End Times According to Jesus">
            <a:extLst>
              <a:ext uri="{FF2B5EF4-FFF2-40B4-BE49-F238E27FC236}">
                <a16:creationId xmlns:a16="http://schemas.microsoft.com/office/drawing/2014/main" id="{ED93C5F6-58A9-4AEF-943A-A1E1F58D0E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26081" y="3230880"/>
            <a:ext cx="3291839"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7737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70F54E-E67C-4A15-8C73-3B098B653FF9}"/>
              </a:ext>
            </a:extLst>
          </p:cNvPr>
          <p:cNvPicPr>
            <a:picLocks noChangeAspect="1"/>
          </p:cNvPicPr>
          <p:nvPr/>
        </p:nvPicPr>
        <p:blipFill>
          <a:blip r:embed="rId2"/>
          <a:stretch>
            <a:fillRect/>
          </a:stretch>
        </p:blipFill>
        <p:spPr>
          <a:xfrm>
            <a:off x="1265828" y="137160"/>
            <a:ext cx="6612344" cy="6583680"/>
          </a:xfrm>
          <a:prstGeom prst="rect">
            <a:avLst/>
          </a:prstGeom>
        </p:spPr>
      </p:pic>
    </p:spTree>
    <p:extLst>
      <p:ext uri="{BB962C8B-B14F-4D97-AF65-F5344CB8AC3E}">
        <p14:creationId xmlns:p14="http://schemas.microsoft.com/office/powerpoint/2010/main" val="132820361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kern="1200" dirty="0">
                <a:solidFill>
                  <a:srgbClr val="00FFFF"/>
                </a:solidFill>
                <a:ea typeface="+mj-ea"/>
                <a:cs typeface="Calibri" panose="020F0502020204030204" pitchFamily="34" charset="0"/>
              </a:rPr>
              <a:t>1 Thessalonians 4:16-18</a:t>
            </a:r>
          </a:p>
          <a:p>
            <a:pPr marL="0" indent="0" algn="just">
              <a:spcBef>
                <a:spcPts val="0"/>
              </a:spcBef>
              <a:buNone/>
            </a:pP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heaven with a shout, with the voice of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caught up</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them in the clouds to meet the Lord in the air, and so we shall always be with the Lord.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75700219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0" y="0"/>
            <a:ext cx="9144000" cy="3477875"/>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15:50-51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latin typeface="Calibri" panose="020F0502020204030204" pitchFamily="34" charset="0"/>
                <a:cs typeface="Calibri" panose="020F0502020204030204" pitchFamily="34" charset="0"/>
              </a:rPr>
              <a:t>50 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say this, brethren, that flesh and blood cannot inherit the kingdom of God; nor does the perishable inherit the imperishable. </a:t>
            </a:r>
            <a:r>
              <a:rPr lang="en-US" sz="3400" baseline="30000" dirty="0">
                <a:latin typeface="Calibri" panose="020F0502020204030204" pitchFamily="34" charset="0"/>
                <a:cs typeface="Calibri" panose="020F0502020204030204" pitchFamily="34" charset="0"/>
              </a:rPr>
              <a:t>51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Behold, I tell you a mystery; we will not all sleep, but we will all be changed.”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046543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7A098B-10DB-4A72-A88D-91EE34BBBE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1"/>
            <a:ext cx="91440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24:31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send forth His angels with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a:t>
            </a:r>
            <a:r>
              <a:rPr lang="en-US" sz="34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trumpet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gather together</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His elect from the four winds, from one end of the sky to the other.”</a:t>
            </a:r>
          </a:p>
        </p:txBody>
      </p:sp>
      <p:pic>
        <p:nvPicPr>
          <p:cNvPr id="2" name="Picture 2" descr="The Olivet Discourse - The End Times According to Jesus">
            <a:extLst>
              <a:ext uri="{FF2B5EF4-FFF2-40B4-BE49-F238E27FC236}">
                <a16:creationId xmlns:a16="http://schemas.microsoft.com/office/drawing/2014/main" id="{ED93C5F6-58A9-4AEF-943A-A1E1F58D0E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26081" y="3230880"/>
            <a:ext cx="3291839"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8659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200"/>
            <a:ext cx="9144000" cy="3962400"/>
          </a:xfrm>
        </p:spPr>
        <p:txBody>
          <a:bodyPr/>
          <a:lstStyle/>
          <a:p>
            <a:pPr marL="0" indent="0" algn="just">
              <a:spcBef>
                <a:spcPts val="0"/>
              </a:spcBef>
              <a:buNone/>
              <a:defRPr/>
            </a:pPr>
            <a:r>
              <a:rPr lang="en-US" sz="3000" dirty="0">
                <a:effectLst>
                  <a:outerShdw blurRad="38100" dist="38100" dir="2700000" algn="tl">
                    <a:srgbClr val="000000">
                      <a:alpha val="43137"/>
                    </a:srgbClr>
                  </a:outerShdw>
                </a:effectLst>
              </a:rPr>
              <a:t>“Where does Paul mention the darkening of the sun (Matt. 24:29), the moon not giving its light (Matt. 24:29), the stars falling from the sky (Matt. 24:29), the powers of the heavens being shaken (Matt. 24:29), all the tribes of the earth mourning (Matt. 24:30), all the world seeing the coming of the Son of Man (Matt. 24:30), or God sending forth angels (Matt.24:31)?”</a:t>
            </a:r>
          </a:p>
        </p:txBody>
      </p:sp>
      <p:sp>
        <p:nvSpPr>
          <p:cNvPr id="2" name="Rectangle 1">
            <a:extLst>
              <a:ext uri="{FF2B5EF4-FFF2-40B4-BE49-F238E27FC236}">
                <a16:creationId xmlns:a16="http://schemas.microsoft.com/office/drawing/2014/main" id="{7E8AEF8E-0416-47D2-BEA1-15CD85CE23CD}"/>
              </a:ext>
            </a:extLst>
          </p:cNvPr>
          <p:cNvSpPr/>
          <p:nvPr/>
        </p:nvSpPr>
        <p:spPr>
          <a:xfrm>
            <a:off x="2324100" y="228600"/>
            <a:ext cx="4495800" cy="1215717"/>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John A. Sproule</a:t>
            </a:r>
          </a:p>
          <a:p>
            <a:pPr algn="ctr"/>
            <a:r>
              <a:rPr lang="en-US" sz="1600" dirty="0">
                <a:effectLst>
                  <a:outerShdw blurRad="38100" dist="38100" dir="2700000" algn="tl">
                    <a:srgbClr val="000000">
                      <a:alpha val="43137"/>
                    </a:srgbClr>
                  </a:outerShdw>
                </a:effectLst>
                <a:latin typeface="Calibri" panose="020F0502020204030204" pitchFamily="34" charset="0"/>
                <a:ea typeface="+mj-ea"/>
                <a:cs typeface="+mj-cs"/>
              </a:rPr>
              <a:t>"An Exegetical Defense of Pretribulationalism" (Th.D. diss., Grace Theological Seminary, 1981), 53.</a:t>
            </a:r>
          </a:p>
        </p:txBody>
      </p:sp>
      <p:pic>
        <p:nvPicPr>
          <p:cNvPr id="3" name="Picture 2">
            <a:extLst>
              <a:ext uri="{FF2B5EF4-FFF2-40B4-BE49-F238E27FC236}">
                <a16:creationId xmlns:a16="http://schemas.microsoft.com/office/drawing/2014/main" id="{75E379E1-DE9E-4D23-8FDC-AC071BA77153}"/>
              </a:ext>
            </a:extLst>
          </p:cNvPr>
          <p:cNvPicPr>
            <a:picLocks noChangeAspect="1"/>
          </p:cNvPicPr>
          <p:nvPr/>
        </p:nvPicPr>
        <p:blipFill>
          <a:blip r:embed="rId2"/>
          <a:stretch>
            <a:fillRect/>
          </a:stretch>
        </p:blipFill>
        <p:spPr>
          <a:xfrm>
            <a:off x="76200" y="76200"/>
            <a:ext cx="778956" cy="1097280"/>
          </a:xfrm>
          <a:prstGeom prst="rect">
            <a:avLst/>
          </a:prstGeom>
          <a:ln w="19050">
            <a:solidFill>
              <a:schemeClr val="tx1"/>
            </a:solidFill>
          </a:ln>
        </p:spPr>
      </p:pic>
    </p:spTree>
    <p:extLst>
      <p:ext uri="{BB962C8B-B14F-4D97-AF65-F5344CB8AC3E}">
        <p14:creationId xmlns:p14="http://schemas.microsoft.com/office/powerpoint/2010/main" val="308373704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200"/>
            <a:ext cx="9144000" cy="5029200"/>
          </a:xfrm>
        </p:spPr>
        <p:txBody>
          <a:bodyPr/>
          <a:lstStyle/>
          <a:p>
            <a:pPr marL="0" indent="0" algn="just">
              <a:spcBef>
                <a:spcPts val="0"/>
              </a:spcBef>
              <a:buNone/>
              <a:defRPr/>
            </a:pPr>
            <a:r>
              <a:rPr lang="en-US" sz="2800" dirty="0">
                <a:effectLst>
                  <a:outerShdw blurRad="38100" dist="38100" dir="2700000" algn="tl">
                    <a:srgbClr val="000000">
                      <a:alpha val="43137"/>
                    </a:srgbClr>
                  </a:outerShdw>
                </a:effectLst>
              </a:rPr>
              <a:t>“Notice what happens when you examine both passages carefully. In Matthew the Son of Man comes on the clouds, while in 1 Thessalonians 4 the ascending believers are in them. In Matthew the angels gather the elect; in 1 Thessalonians the Lord Himself (note the emphasis) gathers the believers. Thessalonians only speaks of the voice of the archangel. In the Olivet Discourse nothing is said about a resurrection, while in the latter text it is the central point. In the two passages the differences in what will take place prior to the appearance of Christ is striking. Moreover, the order of ascent is absent from Matthew in spite of the fact that it is the central part of the epistle.”</a:t>
            </a:r>
          </a:p>
        </p:txBody>
      </p:sp>
      <p:sp>
        <p:nvSpPr>
          <p:cNvPr id="4" name="Rectangle 3">
            <a:extLst>
              <a:ext uri="{FF2B5EF4-FFF2-40B4-BE49-F238E27FC236}">
                <a16:creationId xmlns:a16="http://schemas.microsoft.com/office/drawing/2014/main" id="{FC4E3EA3-3F42-4E1D-8D76-B60CE10CCB30}"/>
              </a:ext>
            </a:extLst>
          </p:cNvPr>
          <p:cNvSpPr/>
          <p:nvPr/>
        </p:nvSpPr>
        <p:spPr>
          <a:xfrm>
            <a:off x="1238250" y="228600"/>
            <a:ext cx="6667500" cy="1215717"/>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Paul D. Feinberg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"Response: Paul D. Feinberg," in The Rapture: Pre-, Mid-, or </a:t>
            </a:r>
            <a:r>
              <a:rPr kumimoji="0" lang="en-US" sz="1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Posttribulational</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 ed. Richard R. Reiter (Grand Rapids: Zondervan, 1984), 225.</a:t>
            </a:r>
            <a:endPar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1026" name="Picture 2" descr="Amazon.com: R. E. O. White: Books, Biography, Blog, Audiobooks, Kindle">
            <a:extLst>
              <a:ext uri="{FF2B5EF4-FFF2-40B4-BE49-F238E27FC236}">
                <a16:creationId xmlns:a16="http://schemas.microsoft.com/office/drawing/2014/main" id="{15D8C982-D408-4AE1-944C-6CEBA8D003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6200"/>
            <a:ext cx="863194" cy="10972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25299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161" y="228600"/>
            <a:ext cx="6549683" cy="762000"/>
          </a:xfrm>
        </p:spPr>
        <p:txBody>
          <a:bodyPr/>
          <a:lstStyle/>
          <a:p>
            <a:pPr algn="ctr">
              <a:defRPr/>
            </a:pPr>
            <a:r>
              <a:rPr lang="en-US" sz="3600" dirty="0">
                <a:solidFill>
                  <a:srgbClr val="00FFFF"/>
                </a:solidFill>
                <a:effectLst>
                  <a:outerShdw blurRad="38100" dist="38100" dir="2700000" algn="tl">
                    <a:srgbClr val="000000">
                      <a:alpha val="43137"/>
                    </a:srgbClr>
                  </a:outerShdw>
                </a:effectLst>
              </a:rPr>
              <a:t>Preview of Matthew 24–25</a:t>
            </a:r>
          </a:p>
        </p:txBody>
      </p:sp>
      <p:sp>
        <p:nvSpPr>
          <p:cNvPr id="12291" name="Content Placeholder 2"/>
          <p:cNvSpPr>
            <a:spLocks noGrp="1"/>
          </p:cNvSpPr>
          <p:nvPr>
            <p:ph idx="1"/>
          </p:nvPr>
        </p:nvSpPr>
        <p:spPr>
          <a:xfrm>
            <a:off x="152400" y="1143000"/>
            <a:ext cx="7239000" cy="5562600"/>
          </a:xfrm>
        </p:spPr>
        <p:txBody>
          <a:bodyPr/>
          <a:lstStyle/>
          <a:p>
            <a:pPr marL="801688" indent="-801688">
              <a:spcBef>
                <a:spcPct val="0"/>
              </a:spcBef>
              <a:spcAft>
                <a:spcPts val="1600"/>
              </a:spcAft>
              <a:buClr>
                <a:srgbClr val="66FFFF"/>
              </a:buClr>
              <a:buSzPct val="100000"/>
              <a:buFont typeface="+mj-lt"/>
              <a:buAutoNum type="romanUcPeriod"/>
            </a:pPr>
            <a:r>
              <a:rPr lang="en-US" altLang="en-US" sz="2800" dirty="0">
                <a:effectLst>
                  <a:outerShdw blurRad="38100" dist="38100" dir="2700000" algn="tl">
                    <a:srgbClr val="000000">
                      <a:alpha val="43137"/>
                    </a:srgbClr>
                  </a:outerShdw>
                </a:effectLst>
              </a:rPr>
              <a:t>The problem</a:t>
            </a:r>
          </a:p>
          <a:p>
            <a:pPr marL="801688" indent="-801688">
              <a:spcBef>
                <a:spcPct val="0"/>
              </a:spcBef>
              <a:spcAft>
                <a:spcPts val="1600"/>
              </a:spcAft>
              <a:buClr>
                <a:srgbClr val="66FFFF"/>
              </a:buClr>
              <a:buSzPct val="100000"/>
              <a:buFont typeface="+mj-lt"/>
              <a:buAutoNum type="romanUcPeriod"/>
            </a:pPr>
            <a:r>
              <a:rPr lang="en-US" altLang="en-US" sz="2800" dirty="0">
                <a:effectLst>
                  <a:outerShdw blurRad="38100" dist="38100" dir="2700000" algn="tl">
                    <a:srgbClr val="000000">
                      <a:alpha val="43137"/>
                    </a:srgbClr>
                  </a:outerShdw>
                </a:effectLst>
              </a:rPr>
              <a:t>The larger context</a:t>
            </a:r>
          </a:p>
          <a:p>
            <a:pPr marL="801688" indent="-801688">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immediate context (23:37-39)</a:t>
            </a:r>
          </a:p>
          <a:p>
            <a:pPr marL="801688" indent="-801688">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Disciples’ questions (24:1-3)</a:t>
            </a:r>
          </a:p>
          <a:p>
            <a:pPr marL="801688" indent="-801688">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Tribulation’s first half (24:4-14)</a:t>
            </a:r>
          </a:p>
          <a:p>
            <a:pPr marL="801688" indent="-801688">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Tribulation’s mid-point (24:15-20)</a:t>
            </a:r>
          </a:p>
          <a:p>
            <a:pPr marL="801688" indent="-801688">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Tribulation’s second half (24:21-22)</a:t>
            </a:r>
          </a:p>
          <a:p>
            <a:pPr marL="801688" indent="-801688">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Second Advent (24:23-31)</a:t>
            </a:r>
          </a:p>
          <a:p>
            <a:pPr marL="801688" indent="-801688">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Eight parabolic exhortations (24:32</a:t>
            </a:r>
            <a:r>
              <a:rPr lang="en-US" altLang="en-US" sz="2800" dirty="0">
                <a:effectLst>
                  <a:outerShdw blurRad="38100" dist="38100" dir="2700000" algn="tl">
                    <a:srgbClr val="000000">
                      <a:alpha val="43137"/>
                    </a:srgbClr>
                  </a:outerShdw>
                </a:effectLst>
                <a:cs typeface="Calibri" panose="020F0502020204030204" pitchFamily="34" charset="0"/>
              </a:rPr>
              <a:t>‒25:46)</a:t>
            </a:r>
            <a:endParaRPr lang="en-US" altLang="en-US" sz="2800" dirty="0">
              <a:effectLst>
                <a:outerShdw blurRad="38100" dist="38100" dir="2700000" algn="tl">
                  <a:srgbClr val="000000">
                    <a:alpha val="43137"/>
                  </a:srgbClr>
                </a:outerShdw>
              </a:effectLst>
            </a:endParaRPr>
          </a:p>
        </p:txBody>
      </p:sp>
      <p:pic>
        <p:nvPicPr>
          <p:cNvPr id="1026" name="Picture 2" descr="The Olivet Discourse - The End Times According to Jesus">
            <a:extLst>
              <a:ext uri="{FF2B5EF4-FFF2-40B4-BE49-F238E27FC236}">
                <a16:creationId xmlns:a16="http://schemas.microsoft.com/office/drawing/2014/main" id="{EE4887E2-8102-4844-85C9-F51C9254AF3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1" y="2743200"/>
            <a:ext cx="2743199"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18645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61683C-DE88-47F5-9B76-E65E0F8981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1"/>
            <a:ext cx="9144000" cy="4801314"/>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23:37-39</a:t>
            </a:r>
          </a:p>
          <a:p>
            <a:pPr algn="just"/>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 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kills the prophets and stones those who are sent to her! How often I wanted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children together, the way a hen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gathers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 chicks under her wings, and you were unwilling.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say,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821560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7A098B-10DB-4A72-A88D-91EE34BBBE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1"/>
            <a:ext cx="91440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24:31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send forth His angels with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great trumpet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a:t>
            </a:r>
            <a:r>
              <a:rPr lang="en-US" sz="34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together  [episynagō]</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His elect from the four winds, from one end of the sky to the other.”</a:t>
            </a:r>
          </a:p>
        </p:txBody>
      </p:sp>
      <p:pic>
        <p:nvPicPr>
          <p:cNvPr id="2" name="Picture 2" descr="The Olivet Discourse - The End Times According to Jesus">
            <a:extLst>
              <a:ext uri="{FF2B5EF4-FFF2-40B4-BE49-F238E27FC236}">
                <a16:creationId xmlns:a16="http://schemas.microsoft.com/office/drawing/2014/main" id="{ED93C5F6-58A9-4AEF-943A-A1E1F58D0E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26081" y="3230880"/>
            <a:ext cx="3291839"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550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87EE9D22-2A61-4863-A7EF-ECCDFDEDEA60}"/>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10708779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992F8-09FF-4F07-B149-A1FCCBB843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3323987"/>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27:13</a:t>
            </a:r>
          </a:p>
          <a:p>
            <a:pPr algn="just"/>
            <a:r>
              <a:rPr lang="en-US" sz="3200" dirty="0">
                <a:effectLst>
                  <a:outerShdw blurRad="38100" dist="38100" dir="2700000" algn="tl">
                    <a:srgbClr val="000000">
                      <a:alpha val="43137"/>
                    </a:srgbClr>
                  </a:outerShdw>
                </a:effectLst>
                <a:latin typeface="Calibri" panose="020F0502020204030204" pitchFamily="34" charset="0"/>
              </a:rPr>
              <a:t>“It will come about also in that day that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 great trumpet will be blown</a:t>
            </a:r>
            <a:r>
              <a:rPr lang="en-US" sz="3200" dirty="0">
                <a:effectLst>
                  <a:outerShdw blurRad="38100" dist="38100" dir="2700000" algn="tl">
                    <a:srgbClr val="000000">
                      <a:alpha val="43137"/>
                    </a:srgbClr>
                  </a:outerShdw>
                </a:effectLst>
                <a:latin typeface="Calibri" panose="020F0502020204030204" pitchFamily="34" charset="0"/>
              </a:rPr>
              <a:t>, and those who were perishing in the land of Assyria and who were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scattered</a:t>
            </a:r>
            <a:r>
              <a:rPr lang="en-US" sz="3200" dirty="0">
                <a:effectLst>
                  <a:outerShdw blurRad="38100" dist="38100" dir="2700000" algn="tl">
                    <a:srgbClr val="000000">
                      <a:alpha val="43137"/>
                    </a:srgbClr>
                  </a:outerShdw>
                </a:effectLst>
                <a:latin typeface="Calibri" panose="020F0502020204030204" pitchFamily="34" charset="0"/>
              </a:rPr>
              <a:t> in the land of Egypt will come and worship the </a:t>
            </a:r>
            <a:r>
              <a:rPr lang="en-US" sz="3200" cap="small" dirty="0">
                <a:effectLst>
                  <a:outerShdw blurRad="38100" dist="38100" dir="2700000" algn="tl">
                    <a:srgbClr val="000000">
                      <a:alpha val="43137"/>
                    </a:srgbClr>
                  </a:outerShdw>
                </a:effectLst>
                <a:latin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rPr>
              <a:t> in the holy mountain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at Jerusalem</a:t>
            </a:r>
            <a:r>
              <a:rPr lang="en-US" sz="3200" dirty="0">
                <a:effectLst>
                  <a:outerShdw blurRad="38100" dist="38100" dir="2700000" algn="tl">
                    <a:srgbClr val="000000">
                      <a:alpha val="43137"/>
                    </a:srgbClr>
                  </a:outerShdw>
                </a:effectLst>
                <a:latin typeface="Calibri" panose="020F0502020204030204" pitchFamily="34" charset="0"/>
              </a:rPr>
              <a:t>.”</a:t>
            </a:r>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AB81E93-1EE0-4BFF-9E47-EFCEB03FF0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12712" y="3307080"/>
            <a:ext cx="1718576" cy="1645920"/>
          </a:xfrm>
          <a:prstGeom prst="rect">
            <a:avLst/>
          </a:prstGeom>
        </p:spPr>
      </p:pic>
    </p:spTree>
    <p:extLst>
      <p:ext uri="{BB962C8B-B14F-4D97-AF65-F5344CB8AC3E}">
        <p14:creationId xmlns:p14="http://schemas.microsoft.com/office/powerpoint/2010/main" val="45256881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4633A5-B96A-4886-B7AF-7D2B0514CB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1" y="1"/>
            <a:ext cx="91440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Bef>
                <a:spcPts val="0"/>
              </a:spcBef>
              <a:spcAft>
                <a:spcPts val="1200"/>
              </a:spcAft>
              <a:buClr>
                <a:schemeClr val="tx2"/>
              </a:buClr>
              <a:buSzPct val="75000"/>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11:11-12</a:t>
            </a:r>
          </a:p>
          <a:p>
            <a:pPr algn="just">
              <a:spcAft>
                <a:spcPts val="1000"/>
              </a:spcAft>
            </a:pPr>
            <a:r>
              <a:rPr lang="en-US" sz="3200" baseline="30000" dirty="0">
                <a:effectLst>
                  <a:outerShdw blurRad="38100" dist="38100" dir="2700000" algn="tl">
                    <a:srgbClr val="000000">
                      <a:alpha val="43137"/>
                    </a:srgbClr>
                  </a:outerShdw>
                </a:effectLst>
                <a:latin typeface="Calibri" panose="020F0502020204030204" pitchFamily="34" charset="0"/>
              </a:rPr>
              <a:t>“11 </a:t>
            </a:r>
            <a:r>
              <a:rPr lang="en-US" sz="3200" dirty="0">
                <a:effectLst>
                  <a:outerShdw blurRad="38100" dist="38100" dir="2700000" algn="tl">
                    <a:srgbClr val="000000">
                      <a:alpha val="43137"/>
                    </a:srgbClr>
                  </a:outerShdw>
                </a:effectLst>
                <a:latin typeface="Calibri" panose="020F0502020204030204" pitchFamily="34" charset="0"/>
              </a:rPr>
              <a:t>Then it will happen on that day that the Lord Will again recover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second time</a:t>
            </a:r>
            <a:r>
              <a:rPr lang="en-US" sz="3200" dirty="0">
                <a:effectLst>
                  <a:outerShdw blurRad="38100" dist="38100" dir="2700000" algn="tl">
                    <a:srgbClr val="000000">
                      <a:alpha val="43137"/>
                    </a:srgbClr>
                  </a:outerShdw>
                </a:effectLst>
                <a:latin typeface="Calibri" panose="020F0502020204030204" pitchFamily="34" charset="0"/>
              </a:rPr>
              <a:t> with His hand The remnant of His people, who will remain, From Assyria, Egypt, </a:t>
            </a:r>
            <a:r>
              <a:rPr lang="en-US" sz="3200" dirty="0" err="1">
                <a:effectLst>
                  <a:outerShdw blurRad="38100" dist="38100" dir="2700000" algn="tl">
                    <a:srgbClr val="000000">
                      <a:alpha val="43137"/>
                    </a:srgbClr>
                  </a:outerShdw>
                </a:effectLst>
                <a:latin typeface="Calibri" panose="020F0502020204030204" pitchFamily="34" charset="0"/>
              </a:rPr>
              <a:t>Pathros</a:t>
            </a:r>
            <a:r>
              <a:rPr lang="en-US" sz="3200" dirty="0">
                <a:effectLst>
                  <a:outerShdw blurRad="38100" dist="38100" dir="2700000" algn="tl">
                    <a:srgbClr val="000000">
                      <a:alpha val="43137"/>
                    </a:srgbClr>
                  </a:outerShdw>
                </a:effectLst>
                <a:latin typeface="Calibri" panose="020F0502020204030204" pitchFamily="34" charset="0"/>
              </a:rPr>
              <a:t>, Cush, Elam, Shinar, Hamath, And from the islands of the sea.</a:t>
            </a:r>
            <a:r>
              <a:rPr lang="en-US" sz="3200" baseline="30000" dirty="0">
                <a:effectLst>
                  <a:outerShdw blurRad="38100" dist="38100" dir="2700000" algn="tl">
                    <a:srgbClr val="000000">
                      <a:alpha val="43137"/>
                    </a:srgbClr>
                  </a:outerShdw>
                </a:effectLst>
                <a:latin typeface="Calibri" panose="020F0502020204030204" pitchFamily="34" charset="0"/>
              </a:rPr>
              <a:t>12 </a:t>
            </a:r>
            <a:r>
              <a:rPr lang="en-US" sz="3200" dirty="0">
                <a:effectLst>
                  <a:outerShdw blurRad="38100" dist="38100" dir="2700000" algn="tl">
                    <a:srgbClr val="000000">
                      <a:alpha val="43137"/>
                    </a:srgbClr>
                  </a:outerShdw>
                </a:effectLst>
                <a:latin typeface="Calibri" panose="020F0502020204030204" pitchFamily="34" charset="0"/>
              </a:rPr>
              <a:t>And He will lift up a standard for the nations And assemble the banished ones of Israel,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And will gather the dispersed of Judah From the four corners of the earth</a:t>
            </a:r>
            <a:r>
              <a:rPr lang="en-US" sz="32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16925544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Title 1"/>
          <p:cNvSpPr>
            <a:spLocks noGrp="1"/>
          </p:cNvSpPr>
          <p:nvPr>
            <p:ph type="title" idx="4294967295"/>
          </p:nvPr>
        </p:nvSpPr>
        <p:spPr>
          <a:xfrm>
            <a:off x="685800" y="2857500"/>
            <a:ext cx="7772400" cy="1143000"/>
          </a:xfrm>
        </p:spPr>
        <p:txBody>
          <a:bodyPr/>
          <a:lstStyle/>
          <a:p>
            <a:pPr algn="ctr"/>
            <a:r>
              <a:rPr lang="en-US" altLang="en-US" sz="6000"/>
              <a:t>Conclusion</a:t>
            </a:r>
          </a:p>
        </p:txBody>
      </p:sp>
    </p:spTree>
    <p:extLst>
      <p:ext uri="{BB962C8B-B14F-4D97-AF65-F5344CB8AC3E}">
        <p14:creationId xmlns:p14="http://schemas.microsoft.com/office/powerpoint/2010/main" val="288090595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04850" y="1371599"/>
            <a:ext cx="7734300" cy="2819401"/>
          </a:xfrm>
        </p:spPr>
        <p:txBody>
          <a:bodyPr/>
          <a:lstStyle/>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Description of the view</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Six problems with the view considering prior Pre-Tribulational Arguments</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Four additional problems with the view</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098" name="Picture 2" descr="The Pre Wrath Rapture - YouTube">
            <a:extLst>
              <a:ext uri="{FF2B5EF4-FFF2-40B4-BE49-F238E27FC236}">
                <a16:creationId xmlns:a16="http://schemas.microsoft.com/office/drawing/2014/main" id="{BDECEFE7-6C29-46D7-B256-965D2D6485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288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04850" y="1371599"/>
            <a:ext cx="7734300" cy="2819401"/>
          </a:xfrm>
        </p:spPr>
        <p:txBody>
          <a:bodyPr/>
          <a:lstStyle/>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Description of the view</a:t>
            </a:r>
          </a:p>
          <a:p>
            <a:pPr marL="574675" indent="-574675" algn="just" eaLnBrk="1" hangingPunct="1">
              <a:spcBef>
                <a:spcPts val="0"/>
              </a:spcBef>
              <a:spcAft>
                <a:spcPts val="36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Six problems with the view considering prior Pre-Tribulational Arguments</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Four additional problems with the view</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098" name="Picture 2" descr="The Pre Wrath Rapture - YouTube">
            <a:extLst>
              <a:ext uri="{FF2B5EF4-FFF2-40B4-BE49-F238E27FC236}">
                <a16:creationId xmlns:a16="http://schemas.microsoft.com/office/drawing/2014/main" id="{BDECEFE7-6C29-46D7-B256-965D2D6485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127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a:t>
            </a:r>
            <a:r>
              <a:rPr lang="en-US" sz="2800" baseline="30000" dirty="0">
                <a:effectLst>
                  <a:outerShdw blurRad="38100" dist="38100" dir="2700000" algn="tl">
                    <a:srgbClr val="000000">
                      <a:alpha val="43137"/>
                    </a:srgbClr>
                  </a:outerShdw>
                </a:effectLst>
                <a:cs typeface="Calibri" panose="020F0502020204030204" pitchFamily="34" charset="0"/>
              </a:rPr>
              <a:t>th</a:t>
            </a:r>
            <a:r>
              <a:rPr lang="en-US" sz="2800" dirty="0">
                <a:effectLst>
                  <a:outerShdw blurRad="38100" dist="38100" dir="2700000" algn="tl">
                    <a:srgbClr val="000000">
                      <a:alpha val="43137"/>
                    </a:srgbClr>
                  </a:outerShdw>
                </a:effectLst>
                <a:cs typeface="Calibri" panose="020F0502020204030204" pitchFamily="34" charset="0"/>
              </a:rPr>
              <a:t> Week</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507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8747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0302C4-CEA1-420C-A730-DFE547C72F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1"/>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Bef>
                <a:spcPts val="0"/>
              </a:spcBef>
              <a:spcAft>
                <a:spcPts val="1200"/>
              </a:spcAft>
              <a:buClr>
                <a:schemeClr val="tx2"/>
              </a:buClr>
              <a:buSzPct val="75000"/>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n-cs"/>
              </a:rPr>
              <a:t>Daniel 9:24</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Seventy weeks have been decreed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your people and your holy city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finish the transgression, to make an end of sin, to make atonement for iniquity, to bring in everlasting righteousness, to seal up vision and prophecy and to anoint the most holy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67865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9028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451269" cy="37338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494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0539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49C49-5E67-4115-9AFE-5158568B6AEC}"/>
              </a:ext>
            </a:extLst>
          </p:cNvPr>
          <p:cNvPicPr>
            <a:picLocks noChangeAspect="1"/>
          </p:cNvPicPr>
          <p:nvPr/>
        </p:nvPicPr>
        <p:blipFill>
          <a:blip r:embed="rId2"/>
          <a:stretch>
            <a:fillRect/>
          </a:stretch>
        </p:blipFill>
        <p:spPr>
          <a:xfrm>
            <a:off x="143428" y="157571"/>
            <a:ext cx="8857143" cy="654285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5E67F3E4-CFC2-4A87-9134-C820B12A75FF}"/>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1873688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70F54E-E67C-4A15-8C73-3B098B653FF9}"/>
              </a:ext>
            </a:extLst>
          </p:cNvPr>
          <p:cNvPicPr>
            <a:picLocks noChangeAspect="1"/>
          </p:cNvPicPr>
          <p:nvPr/>
        </p:nvPicPr>
        <p:blipFill>
          <a:blip r:embed="rId2"/>
          <a:stretch>
            <a:fillRect/>
          </a:stretch>
        </p:blipFill>
        <p:spPr>
          <a:xfrm>
            <a:off x="1265828" y="137160"/>
            <a:ext cx="6612344" cy="6583680"/>
          </a:xfrm>
          <a:prstGeom prst="rect">
            <a:avLst/>
          </a:prstGeom>
        </p:spPr>
      </p:pic>
    </p:spTree>
    <p:extLst>
      <p:ext uri="{BB962C8B-B14F-4D97-AF65-F5344CB8AC3E}">
        <p14:creationId xmlns:p14="http://schemas.microsoft.com/office/powerpoint/2010/main" val="630107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685800">
              <a:spcBef>
                <a:spcPct val="0"/>
              </a:spcBef>
              <a:spcAft>
                <a:spcPts val="1200"/>
              </a:spcAft>
              <a:buNone/>
              <a:defRPr/>
            </a:pPr>
            <a:r>
              <a:rPr lang="en-US" sz="4000" kern="1200" dirty="0">
                <a:solidFill>
                  <a:schemeClr val="tx2"/>
                </a:solidFill>
                <a:ea typeface="+mj-ea"/>
              </a:rPr>
              <a:t>Matthew 24:7</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cs typeface="Calibri" panose="020F0502020204030204" pitchFamily="34" charset="0"/>
              </a:rPr>
              <a:t>For nation will rise against nation, and kingdom against kingdom, and there will be famines and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earthquakes</a:t>
            </a:r>
            <a:r>
              <a:rPr lang="en-US" sz="3400" dirty="0">
                <a:effectLst>
                  <a:outerShdw blurRad="38100" dist="38100" dir="2700000" algn="tl">
                    <a:srgbClr val="000000">
                      <a:alpha val="43137"/>
                    </a:srgbClr>
                  </a:outerShdw>
                </a:effectLst>
                <a:cs typeface="Calibri" panose="020F0502020204030204" pitchFamily="34" charset="0"/>
              </a:rPr>
              <a:t> in various places.”</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AAA3764-8D66-45E6-98E4-A9325C343C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00" y="2743200"/>
            <a:ext cx="4109564" cy="2012367"/>
          </a:xfrm>
          <a:prstGeom prst="rect">
            <a:avLst/>
          </a:prstGeom>
        </p:spPr>
      </p:pic>
    </p:spTree>
    <p:extLst>
      <p:ext uri="{BB962C8B-B14F-4D97-AF65-F5344CB8AC3E}">
        <p14:creationId xmlns:p14="http://schemas.microsoft.com/office/powerpoint/2010/main" val="1189282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391483"/>
            <a:ext cx="9067800" cy="4247317"/>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“This means that the earthquakes described in Matthew 24:7 (which Rosenthal thinks will occur in the first half of the seven-year era) are the result of the power of Satan or man. Toussaint observes, ‘Interestingly, Rosenthal never explains how the earthquakes in Matthew 24:7 are triggered by humans!’ (Toussaint, “Are the Church and the Rapture in Matthew 24?” The Return, Thomas Ice and Timothy J. Demy, eds. [Grand Rapids: Kregel, 1999], 133).’”</a:t>
            </a:r>
          </a:p>
        </p:txBody>
      </p:sp>
      <p:sp>
        <p:nvSpPr>
          <p:cNvPr id="8" name="TextBox 7"/>
          <p:cNvSpPr txBox="1"/>
          <p:nvPr/>
        </p:nvSpPr>
        <p:spPr>
          <a:xfrm>
            <a:off x="897294" y="6324600"/>
            <a:ext cx="7484705" cy="461665"/>
          </a:xfrm>
          <a:prstGeom prst="rect">
            <a:avLst/>
          </a:prstGeom>
          <a:noFill/>
        </p:spPr>
        <p:txBody>
          <a:bodyPr wrap="square" rtlCol="0">
            <a:spAutoFit/>
          </a:bodyPr>
          <a:lstStyle/>
          <a:p>
            <a:pPr algn="ctr"/>
            <a:r>
              <a:rPr lang="en-US" sz="1200" dirty="0">
                <a:effectLst/>
                <a:latin typeface="Calibri" panose="020F0502020204030204" pitchFamily="34" charset="0"/>
                <a:ea typeface="Calibri" panose="020F0502020204030204" pitchFamily="34" charset="0"/>
                <a:cs typeface="Times New Roman" panose="02020603050405020304" pitchFamily="18" charset="0"/>
              </a:rPr>
              <a:t>Larry 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Pettegrew</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Messiah's Lecture on the Future of Israel," in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Forsaking Israel: How It Happened and Why It Matters</a:t>
            </a:r>
            <a:r>
              <a:rPr lang="en-US" sz="1200" dirty="0">
                <a:effectLst/>
                <a:latin typeface="Calibri" panose="020F0502020204030204" pitchFamily="34" charset="0"/>
                <a:ea typeface="Calibri" panose="020F0502020204030204" pitchFamily="34" charset="0"/>
                <a:cs typeface="Times New Roman" panose="02020603050405020304" pitchFamily="18" charset="0"/>
              </a:rPr>
              <a:t>, ed. Larry 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Petegrew</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Woodlands, TX: Kress Biblical Resources, 2020), 364 n. 24.</a:t>
            </a:r>
          </a:p>
        </p:txBody>
      </p:sp>
      <p:sp>
        <p:nvSpPr>
          <p:cNvPr id="3" name="Rectangle 2"/>
          <p:cNvSpPr/>
          <p:nvPr/>
        </p:nvSpPr>
        <p:spPr>
          <a:xfrm>
            <a:off x="590549" y="228600"/>
            <a:ext cx="7962899" cy="707886"/>
          </a:xfrm>
          <a:prstGeom prst="rect">
            <a:avLst/>
          </a:prstGeom>
        </p:spPr>
        <p:txBody>
          <a:bodyPr wrap="square">
            <a:spAutoFit/>
          </a:bodyPr>
          <a:lstStyle/>
          <a:p>
            <a:pPr algn="ct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Earthquakes?</a:t>
            </a:r>
          </a:p>
        </p:txBody>
      </p:sp>
      <p:pic>
        <p:nvPicPr>
          <p:cNvPr id="5" name="Picture 4">
            <a:extLst>
              <a:ext uri="{FF2B5EF4-FFF2-40B4-BE49-F238E27FC236}">
                <a16:creationId xmlns:a16="http://schemas.microsoft.com/office/drawing/2014/main" id="{0BF64F87-4C00-4C11-BC93-F5B6997A8A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29600" y="76200"/>
            <a:ext cx="821094" cy="1097280"/>
          </a:xfrm>
          <a:prstGeom prst="rect">
            <a:avLst/>
          </a:prstGeom>
        </p:spPr>
      </p:pic>
      <p:pic>
        <p:nvPicPr>
          <p:cNvPr id="6" name="Picture 2" descr="Forsaking Israel: Douglas D. Bookman, David L. Burggraff ...">
            <a:extLst>
              <a:ext uri="{FF2B5EF4-FFF2-40B4-BE49-F238E27FC236}">
                <a16:creationId xmlns:a16="http://schemas.microsoft.com/office/drawing/2014/main" id="{D5999FF4-59D3-4625-B1DE-6DC2A6DA43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86542"/>
            <a:ext cx="857707" cy="128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262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4114800"/>
          </a:xfrm>
        </p:spPr>
        <p:txBody>
          <a:bodyPr/>
          <a:lstStyle/>
          <a:p>
            <a:pPr marL="0" indent="0" algn="ctr" defTabSz="685800">
              <a:spcBef>
                <a:spcPct val="0"/>
              </a:spcBef>
              <a:spcAft>
                <a:spcPts val="1200"/>
              </a:spcAft>
              <a:buNone/>
              <a:defRPr/>
            </a:pPr>
            <a:r>
              <a:rPr lang="en-US" sz="4000" kern="1200" dirty="0">
                <a:solidFill>
                  <a:schemeClr val="tx2"/>
                </a:solidFill>
                <a:ea typeface="+mj-ea"/>
              </a:rPr>
              <a:t>Revelation 6:16-17</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cs typeface="Calibri" panose="020F0502020204030204" pitchFamily="34" charset="0"/>
              </a:rPr>
              <a:t>16</a:t>
            </a:r>
            <a:r>
              <a:rPr lang="en-US" sz="3400" dirty="0">
                <a:effectLst>
                  <a:outerShdw blurRad="38100" dist="38100" dir="2700000" algn="tl">
                    <a:srgbClr val="000000">
                      <a:alpha val="43137"/>
                    </a:srgbClr>
                  </a:outerShdw>
                </a:effectLst>
                <a:cs typeface="Calibri" panose="020F0502020204030204" pitchFamily="34" charset="0"/>
              </a:rPr>
              <a:t> and they said to the mountains and the rocks, ‘Fall on us and hide us from the sight of Him who sits on the throne, and from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400" u="sng" dirty="0">
                <a:effectLst>
                  <a:outerShdw blurRad="38100" dist="38100" dir="2700000" algn="tl">
                    <a:srgbClr val="000000">
                      <a:alpha val="43137"/>
                    </a:srgbClr>
                  </a:outerShdw>
                </a:effectLst>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orgḗ</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of the Lamb; </a:t>
            </a:r>
            <a:r>
              <a:rPr lang="en-US" sz="3400" baseline="30000" dirty="0">
                <a:effectLst>
                  <a:outerShdw blurRad="38100" dist="38100" dir="2700000" algn="tl">
                    <a:srgbClr val="000000">
                      <a:alpha val="43137"/>
                    </a:srgbClr>
                  </a:outerShdw>
                </a:effectLst>
                <a:cs typeface="Calibri" panose="020F0502020204030204" pitchFamily="34" charset="0"/>
              </a:rPr>
              <a:t>17</a:t>
            </a:r>
            <a:r>
              <a:rPr lang="en-US" sz="3400" dirty="0">
                <a:effectLst>
                  <a:outerShdw blurRad="38100" dist="38100" dir="2700000" algn="tl">
                    <a:srgbClr val="000000">
                      <a:alpha val="43137"/>
                    </a:srgbClr>
                  </a:outerShdw>
                </a:effectLst>
                <a:cs typeface="Calibri" panose="020F0502020204030204" pitchFamily="34" charset="0"/>
              </a:rPr>
              <a:t> for the great day of Their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400" u="sng" dirty="0">
                <a:effectLst>
                  <a:outerShdw blurRad="38100" dist="38100" dir="2700000" algn="tl">
                    <a:srgbClr val="000000">
                      <a:alpha val="43137"/>
                    </a:srgbClr>
                  </a:outerShdw>
                </a:effectLst>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orgḗ</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has come</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ēlethen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cs typeface="Calibri" panose="020F0502020204030204" pitchFamily="34" charset="0"/>
              </a:rPr>
              <a:t>, and who is able to stand?’”</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AAA3764-8D66-45E6-98E4-A9325C343C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28418" y="3581400"/>
            <a:ext cx="2687165" cy="1315848"/>
          </a:xfrm>
          <a:prstGeom prst="rect">
            <a:avLst/>
          </a:prstGeom>
        </p:spPr>
      </p:pic>
    </p:spTree>
    <p:extLst>
      <p:ext uri="{BB962C8B-B14F-4D97-AF65-F5344CB8AC3E}">
        <p14:creationId xmlns:p14="http://schemas.microsoft.com/office/powerpoint/2010/main" val="1195426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Six Seals (Revelation 6)</a:t>
            </a:r>
          </a:p>
        </p:txBody>
      </p:sp>
      <p:sp>
        <p:nvSpPr>
          <p:cNvPr id="77827" name="Content Placeholder 2"/>
          <p:cNvSpPr>
            <a:spLocks noGrp="1"/>
          </p:cNvSpPr>
          <p:nvPr>
            <p:ph idx="1"/>
          </p:nvPr>
        </p:nvSpPr>
        <p:spPr>
          <a:xfrm>
            <a:off x="457200" y="1600202"/>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157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333500" y="228600"/>
            <a:ext cx="6477000" cy="929640"/>
          </a:xfrm>
        </p:spPr>
        <p:txBody>
          <a:bodyPr/>
          <a:lstStyle/>
          <a:p>
            <a:pPr algn="ctr"/>
            <a:r>
              <a:rPr lang="en-US" sz="3600" kern="1200" dirty="0">
                <a:solidFill>
                  <a:srgbClr val="00FFFF"/>
                </a:solidFill>
                <a:effectLst>
                  <a:outerShdw blurRad="38100" dist="38100" dir="2700000" algn="tl">
                    <a:srgbClr val="000000"/>
                  </a:outerShdw>
                </a:effectLst>
                <a:cs typeface="Calibri" panose="020F0502020204030204" pitchFamily="34" charset="0"/>
              </a:rPr>
              <a:t>Marvin Rosenthal</a:t>
            </a:r>
            <a:endParaRPr lang="en-US" sz="2000" dirty="0">
              <a:solidFill>
                <a:schemeClr val="tx1"/>
              </a:solidFill>
              <a:effectLst>
                <a:outerShdw blurRad="38100" dist="38100" dir="2700000" algn="tl">
                  <a:srgbClr val="000000">
                    <a:alpha val="43137"/>
                  </a:srgbClr>
                </a:outerShdw>
              </a:effectLst>
            </a:endParaRPr>
          </a:p>
        </p:txBody>
      </p:sp>
      <p:sp>
        <p:nvSpPr>
          <p:cNvPr id="16387" name="Rectangle 3"/>
          <p:cNvSpPr>
            <a:spLocks noGrp="1" noChangeArrowheads="1"/>
          </p:cNvSpPr>
          <p:nvPr>
            <p:ph type="body" idx="1"/>
          </p:nvPr>
        </p:nvSpPr>
        <p:spPr>
          <a:xfrm>
            <a:off x="0" y="1371600"/>
            <a:ext cx="9144000" cy="4038600"/>
          </a:xfrm>
        </p:spPr>
        <p:txBody>
          <a:bodyPr/>
          <a:lstStyle/>
          <a:p>
            <a:pPr marL="0" indent="0" algn="just">
              <a:buNone/>
              <a:defRPr/>
            </a:pPr>
            <a:r>
              <a:rPr lang="en-US" sz="2800" dirty="0">
                <a:effectLst>
                  <a:outerShdw blurRad="38100" dist="38100" dir="2700000" algn="tl">
                    <a:srgbClr val="000000">
                      <a:alpha val="43137"/>
                    </a:srgbClr>
                  </a:outerShdw>
                </a:effectLst>
              </a:rPr>
              <a:t>“In Revelation 6:17 again the equivalent phrase ‘for the great day of his wrath is come [aorist]’ can be demonstrated to have but one meaning: God’s day of the Lord’s wrath is impending. It is about to happen; it has not yet occurred. There is no legitimate way that the phrase ‘the great day of his wrath is come’ in the context of Revelation 6:17 can be made retroactive to include the first six seals…Contextually, therefore, once again God‘s wrath cannot be understood to include the first six deals.”</a:t>
            </a:r>
          </a:p>
        </p:txBody>
      </p:sp>
      <p:pic>
        <p:nvPicPr>
          <p:cNvPr id="2050" name="Picture 2">
            <a:extLst>
              <a:ext uri="{FF2B5EF4-FFF2-40B4-BE49-F238E27FC236}">
                <a16:creationId xmlns:a16="http://schemas.microsoft.com/office/drawing/2014/main" id="{98BA394E-E301-4D6F-8736-3BD47A2430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821" y="76200"/>
            <a:ext cx="731520" cy="1097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74CB9D-2478-4629-87F3-17E4CCA3CF8B}"/>
              </a:ext>
            </a:extLst>
          </p:cNvPr>
          <p:cNvSpPr txBox="1"/>
          <p:nvPr/>
        </p:nvSpPr>
        <p:spPr>
          <a:xfrm>
            <a:off x="1333500" y="6248400"/>
            <a:ext cx="6477000" cy="523220"/>
          </a:xfrm>
          <a:prstGeom prst="rect">
            <a:avLst/>
          </a:prstGeom>
          <a:noFill/>
        </p:spPr>
        <p:txBody>
          <a:bodyPr wrap="square">
            <a:spAutoFit/>
          </a:bodyPr>
          <a:lstStyle/>
          <a:p>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Marvin J. Rosenthal, </a:t>
            </a:r>
            <a:r>
              <a:rPr lang="en-US" sz="14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Pre-Wrath Rapture of the Church: A New Understanding of the Tribulation, and the Second Coming</a:t>
            </a:r>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TN: Thomas Nelson, 1990), 166, 71.</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7837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p:cNvSpPr>
          <p:nvPr>
            <p:ph type="title"/>
          </p:nvPr>
        </p:nvSpPr>
        <p:spPr>
          <a:xfrm>
            <a:off x="1409700" y="227012"/>
            <a:ext cx="6324600" cy="1144588"/>
          </a:xfrm>
        </p:spPr>
        <p:txBody>
          <a:bodyPr/>
          <a:lstStyle/>
          <a:p>
            <a:pPr algn="ctr" eaLnBrk="1" hangingPunct="1">
              <a:spcBef>
                <a:spcPts val="0"/>
              </a:spcBef>
              <a:spcAft>
                <a:spcPts val="60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 6:16-17</a:t>
            </a:r>
            <a:b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1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Robert L. Thomas, Revelation 1–7: An Exegetical Commentary, ed. Kenneth Barker (Chicago: Moody, 1992), 457-58. </a:t>
            </a:r>
          </a:p>
        </p:txBody>
      </p:sp>
      <p:sp>
        <p:nvSpPr>
          <p:cNvPr id="35843" name="Rectangle 3"/>
          <p:cNvSpPr>
            <a:spLocks noGrp="1"/>
          </p:cNvSpPr>
          <p:nvPr>
            <p:ph type="body" sz="half" idx="2"/>
          </p:nvPr>
        </p:nvSpPr>
        <p:spPr>
          <a:xfrm>
            <a:off x="0" y="1582738"/>
            <a:ext cx="9144000" cy="5105400"/>
          </a:xfrm>
        </p:spPr>
        <p:txBody>
          <a:bodyPr/>
          <a:lstStyle/>
          <a:p>
            <a:pPr marL="0" indent="0" algn="just">
              <a:spcBef>
                <a:spcPts val="0"/>
              </a:spcBef>
              <a:buNone/>
              <a:defRPr/>
            </a:pPr>
            <a:r>
              <a:rPr lang="en-US" sz="2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"Mankind </a:t>
            </a:r>
            <a:r>
              <a:rPr lang="en-US" sz="2500" dirty="0">
                <a:effectLst>
                  <a:outerShdw blurRad="38100" dist="38100" dir="2700000" algn="tl">
                    <a:srgbClr val="000000">
                      <a:alpha val="43137"/>
                    </a:srgbClr>
                  </a:outerShdw>
                </a:effectLst>
                <a:cs typeface="Calibri" panose="020F0502020204030204" pitchFamily="34" charset="0"/>
              </a:rPr>
              <a:t>in his rebellion </a:t>
            </a:r>
            <a:r>
              <a:rPr lang="en-US" sz="2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correctly analyzes the cosmic and terrestrial disturbances as a part of the great end-time day of wrath from the one sitting on the throne and from the Lamb. </a:t>
            </a:r>
            <a:r>
              <a:rPr lang="en-US" sz="2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verb </a:t>
            </a:r>
            <a:r>
              <a:rPr lang="en-US" sz="25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ēlethen</a:t>
            </a:r>
            <a:r>
              <a:rPr lang="en-US" sz="2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come’) is aorist indicative, referring to a previous arrival of wrath, not something that is about to take place</a:t>
            </a:r>
            <a:r>
              <a:rPr lang="en-US" sz="2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Men see the arrival of this day at least as early as the cosmic upheavals that characterize the sixth seal (6:12-14), but upon reflection they probably recognize that it was already in effect with the death of one-fourth of the population (6:7-8), the worldwide famine (6:5-6), and the global warfare (6:3-4). </a:t>
            </a:r>
            <a:r>
              <a:rPr lang="en-US" sz="2500" b="1" u="sng" dirty="0">
                <a:solidFill>
                  <a:srgbClr val="FFFFCC"/>
                </a:solidFill>
                <a:effectLst>
                  <a:outerShdw blurRad="38100" dist="38100" dir="2700000" algn="tl">
                    <a:srgbClr val="000000">
                      <a:alpha val="43137"/>
                    </a:srgbClr>
                  </a:outerShdw>
                </a:effectLst>
                <a:cs typeface="Calibri" panose="020F0502020204030204" pitchFamily="34" charset="0"/>
              </a:rPr>
              <a:t>The rapid sequence of all of these events could not escape notice, but the light of their true explanation does not dawn upon human consciousness until the severe phenomena of the sixth seal arrive</a:t>
            </a:r>
            <a:r>
              <a:rPr lang="en-US" sz="2500" dirty="0">
                <a:effectLst>
                  <a:outerShdw blurRad="38100" dist="38100" dir="2700000" algn="tl">
                    <a:srgbClr val="000000">
                      <a:alpha val="43137"/>
                    </a:srgbClr>
                  </a:outerShdw>
                </a:effectLst>
                <a:cs typeface="Calibri" panose="020F0502020204030204" pitchFamily="34" charset="0"/>
              </a:rPr>
              <a:t>." </a:t>
            </a:r>
          </a:p>
        </p:txBody>
      </p:sp>
      <p:pic>
        <p:nvPicPr>
          <p:cNvPr id="61445" name="Picture 2" descr="https://encrypted-tbn3.gstatic.com/images?q=tbn:ANd9GcRR4VQVxzrvddGZwdcX10jRK8c4rNR7mJ6YoXpiuHi-m_8PZjB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251" y="74612"/>
            <a:ext cx="785293"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4113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451269"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9975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0" y="1295400"/>
            <a:ext cx="9144000" cy="4876800"/>
          </a:xfrm>
        </p:spPr>
        <p:txBody>
          <a:bodyPr/>
          <a:lstStyle/>
          <a:p>
            <a:pPr marL="0" indent="0" algn="just">
              <a:spcBef>
                <a:spcPts val="0"/>
              </a:spcBef>
              <a:buNone/>
            </a:pPr>
            <a:r>
              <a:rPr lang="en-US" sz="2600" dirty="0">
                <a:effectLst>
                  <a:outerShdw blurRad="38100" dist="38100" dir="2700000" algn="tl">
                    <a:srgbClr val="000000">
                      <a:alpha val="43137"/>
                    </a:srgbClr>
                  </a:outerShdw>
                </a:effectLst>
              </a:rPr>
              <a:t>“...Rosenthal. For he constantly asserts that the outpoured wrath of God does not commence until Revelation 8:1, the seventh seal, which immediately introduces the unprecedented judgments of the seven trumpets…Even the most casual reading of Revelation 6:12-17 reveals that the cry of verses 6-17 is a scream of terror from the wicked, rebellious human leaders who have endured war and famine, death and destruction, a shattering earthquake, and a frightful disruption of heavenly bodies under the earlier judgments. Obviously, they are responding to past judgment and not judgments yet to come, for wicked men have no ability to speak a prophecy! It is true that the aorist tense normally has no time significance.”</a:t>
            </a:r>
          </a:p>
        </p:txBody>
      </p:sp>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3575609" y="3821322"/>
              <a:ext cx="6840" cy="20520"/>
            </p14:xfrm>
          </p:contentPart>
        </mc:Choice>
        <mc:Fallback xmlns="">
          <p:pic>
            <p:nvPicPr>
              <p:cNvPr id="9" name="Ink 8"/>
              <p:cNvPicPr/>
              <p:nvPr/>
            </p:nvPicPr>
            <p:blipFill>
              <a:blip r:embed="rId4"/>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3780449" y="3862362"/>
              <a:ext cx="20880" cy="7200"/>
            </p14:xfrm>
          </p:contentPart>
        </mc:Choice>
        <mc:Fallback xmlns="">
          <p:pic>
            <p:nvPicPr>
              <p:cNvPr id="10" name="Ink 9"/>
              <p:cNvPicPr/>
              <p:nvPr/>
            </p:nvPicPr>
            <p:blipFill>
              <a:blip r:embed="rId6"/>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3787289" y="3876042"/>
              <a:ext cx="14040" cy="360"/>
            </p14:xfrm>
          </p:contentPart>
        </mc:Choice>
        <mc:Fallback xmlns="">
          <p:pic>
            <p:nvPicPr>
              <p:cNvPr id="11" name="Ink 10"/>
              <p:cNvPicPr/>
              <p:nvPr/>
            </p:nvPicPr>
            <p:blipFill>
              <a:blip r:embed="rId8"/>
              <a:stretch>
                <a:fillRect/>
              </a:stretch>
            </p:blipFill>
            <p:spPr>
              <a:xfrm>
                <a:off x="3782969" y="3871722"/>
                <a:ext cx="22680" cy="9000"/>
              </a:xfrm>
              <a:prstGeom prst="rect">
                <a:avLst/>
              </a:prstGeom>
            </p:spPr>
          </p:pic>
        </mc:Fallback>
      </mc:AlternateContent>
      <p:pic>
        <p:nvPicPr>
          <p:cNvPr id="3074" name="Picture 2" descr="KEPT FROM HOUR By Gerald B. Stanton | eBay">
            <a:extLst>
              <a:ext uri="{FF2B5EF4-FFF2-40B4-BE49-F238E27FC236}">
                <a16:creationId xmlns:a16="http://schemas.microsoft.com/office/drawing/2014/main" id="{4134B626-FEB6-4470-A0F5-DAE63840BA7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8621" y="107484"/>
            <a:ext cx="693481" cy="109728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1C3BA16-8FE2-49E7-B682-66656E701DB7}"/>
              </a:ext>
            </a:extLst>
          </p:cNvPr>
          <p:cNvSpPr txBox="1"/>
          <p:nvPr/>
        </p:nvSpPr>
        <p:spPr>
          <a:xfrm>
            <a:off x="534429" y="6135469"/>
            <a:ext cx="8075142"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Gerald B. Stanton, </a:t>
            </a:r>
            <a:r>
              <a:rPr kumimoji="0" lang="en-US" sz="16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Kept from the Hour: Biblical Evidence for the Pretribulational Return of Christ</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(Grand Rapids: Zondervan, 1956; reprint, Miami Springs, FL: </a:t>
            </a:r>
            <a:r>
              <a:rPr kumimoji="0" lang="en-US" sz="1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Schoettle</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1991), 387-88.</a:t>
            </a:r>
            <a:endParaRPr kumimoji="0" 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14" name="Rectangle 2">
            <a:extLst>
              <a:ext uri="{FF2B5EF4-FFF2-40B4-BE49-F238E27FC236}">
                <a16:creationId xmlns:a16="http://schemas.microsoft.com/office/drawing/2014/main" id="{F7E7955C-99DE-4417-9397-20921ADE7418}"/>
              </a:ext>
            </a:extLst>
          </p:cNvPr>
          <p:cNvSpPr txBox="1">
            <a:spLocks noChangeArrowheads="1"/>
          </p:cNvSpPr>
          <p:nvPr/>
        </p:nvSpPr>
        <p:spPr bwMode="auto">
          <a:xfrm>
            <a:off x="1543050" y="228600"/>
            <a:ext cx="6057900" cy="921544"/>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Gerald B. Stanton</a:t>
            </a:r>
            <a:endParaRPr lang="en-US" sz="3600" dirty="0">
              <a:effectLst>
                <a:outerShdw blurRad="38100" dist="38100" dir="2700000" algn="tl">
                  <a:srgbClr val="000000">
                    <a:alpha val="43137"/>
                  </a:srgbClr>
                </a:outerShdw>
              </a:effectLst>
              <a:ea typeface="+mn-ea"/>
              <a:cs typeface="Arial" charset="0"/>
            </a:endParaRPr>
          </a:p>
        </p:txBody>
      </p:sp>
    </p:spTree>
    <p:extLst>
      <p:ext uri="{BB962C8B-B14F-4D97-AF65-F5344CB8AC3E}">
        <p14:creationId xmlns:p14="http://schemas.microsoft.com/office/powerpoint/2010/main" val="3290423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0" y="1295400"/>
            <a:ext cx="9144000" cy="4659243"/>
          </a:xfrm>
        </p:spPr>
        <p:txBody>
          <a:bodyPr/>
          <a:lstStyle/>
          <a:p>
            <a:pPr marL="0" indent="0" algn="just">
              <a:spcBef>
                <a:spcPts val="0"/>
              </a:spcBef>
              <a:buNone/>
            </a:pPr>
            <a:r>
              <a:rPr lang="en-US" sz="2600" dirty="0">
                <a:effectLst>
                  <a:outerShdw blurRad="38100" dist="38100" dir="2700000" algn="tl">
                    <a:srgbClr val="000000">
                      <a:alpha val="43137"/>
                    </a:srgbClr>
                  </a:outerShdw>
                </a:effectLst>
              </a:rPr>
              <a:t>“But the verb </a:t>
            </a:r>
            <a:r>
              <a:rPr lang="en-US" sz="2600" i="1" dirty="0" err="1">
                <a:effectLst>
                  <a:outerShdw blurRad="38100" dist="38100" dir="2700000" algn="tl">
                    <a:srgbClr val="000000">
                      <a:alpha val="43137"/>
                    </a:srgbClr>
                  </a:outerShdw>
                </a:effectLst>
              </a:rPr>
              <a:t>ēlethen</a:t>
            </a:r>
            <a:r>
              <a:rPr lang="en-US" sz="2600" dirty="0">
                <a:effectLst>
                  <a:outerShdw blurRad="38100" dist="38100" dir="2700000" algn="tl">
                    <a:srgbClr val="000000">
                      <a:alpha val="43137"/>
                    </a:srgbClr>
                  </a:outerShdw>
                </a:effectLst>
              </a:rPr>
              <a:t> is in the aorist tense and indicative mood, and when this occurs it refers to a </a:t>
            </a:r>
            <a:r>
              <a:rPr lang="en-US" sz="2600" i="1" dirty="0">
                <a:effectLst>
                  <a:outerShdw blurRad="38100" dist="38100" dir="2700000" algn="tl">
                    <a:srgbClr val="000000">
                      <a:alpha val="43137"/>
                    </a:srgbClr>
                  </a:outerShdw>
                </a:effectLst>
              </a:rPr>
              <a:t>past action</a:t>
            </a:r>
            <a:r>
              <a:rPr lang="en-US" sz="2600" dirty="0">
                <a:effectLst>
                  <a:outerShdw blurRad="38100" dist="38100" dir="2700000" algn="tl">
                    <a:srgbClr val="000000">
                      <a:alpha val="43137"/>
                    </a:srgbClr>
                  </a:outerShdw>
                </a:effectLst>
              </a:rPr>
              <a:t> and not to a future [H. E. Dana and Julius R. </a:t>
            </a:r>
            <a:r>
              <a:rPr lang="en-US" sz="2600" dirty="0" err="1">
                <a:effectLst>
                  <a:outerShdw blurRad="38100" dist="38100" dir="2700000" algn="tl">
                    <a:srgbClr val="000000">
                      <a:alpha val="43137"/>
                    </a:srgbClr>
                  </a:outerShdw>
                </a:effectLst>
              </a:rPr>
              <a:t>Mantey</a:t>
            </a:r>
            <a:r>
              <a:rPr lang="en-US" sz="2600" dirty="0">
                <a:effectLst>
                  <a:outerShdw blurRad="38100" dist="38100" dir="2700000" algn="tl">
                    <a:srgbClr val="000000">
                      <a:alpha val="43137"/>
                    </a:srgbClr>
                  </a:outerShdw>
                </a:effectLst>
              </a:rPr>
              <a:t>, </a:t>
            </a:r>
            <a:r>
              <a:rPr lang="en-US" sz="2600" i="1" dirty="0">
                <a:effectLst>
                  <a:outerShdw blurRad="38100" dist="38100" dir="2700000" algn="tl">
                    <a:srgbClr val="000000">
                      <a:alpha val="43137"/>
                    </a:srgbClr>
                  </a:outerShdw>
                </a:effectLst>
              </a:rPr>
              <a:t>A Manual Grammar of the Greek New Testament</a:t>
            </a:r>
            <a:r>
              <a:rPr lang="en-US" sz="2600" dirty="0">
                <a:effectLst>
                  <a:outerShdw blurRad="38100" dist="38100" dir="2700000" algn="tl">
                    <a:srgbClr val="000000">
                      <a:alpha val="43137"/>
                    </a:srgbClr>
                  </a:outerShdw>
                </a:effectLst>
              </a:rPr>
              <a:t> (New York: Macmillan, 1950), 178]. Hence, the proper translation is ‘the great day of his wrath </a:t>
            </a:r>
            <a:r>
              <a:rPr lang="en-US" sz="2600" i="1" dirty="0">
                <a:effectLst>
                  <a:outerShdw blurRad="38100" dist="38100" dir="2700000" algn="tl">
                    <a:srgbClr val="000000">
                      <a:alpha val="43137"/>
                    </a:srgbClr>
                  </a:outerShdw>
                </a:effectLst>
              </a:rPr>
              <a:t>is come</a:t>
            </a:r>
            <a:r>
              <a:rPr lang="en-US" sz="2600" dirty="0">
                <a:effectLst>
                  <a:outerShdw blurRad="38100" dist="38100" dir="2700000" algn="tl">
                    <a:srgbClr val="000000">
                      <a:alpha val="43137"/>
                    </a:srgbClr>
                  </a:outerShdw>
                </a:effectLst>
              </a:rPr>
              <a:t>,’ or as the vast majority of translators put it, the great day of his wrath </a:t>
            </a:r>
            <a:r>
              <a:rPr lang="en-US" sz="2600" i="1" dirty="0">
                <a:effectLst>
                  <a:outerShdw blurRad="38100" dist="38100" dir="2700000" algn="tl">
                    <a:srgbClr val="000000">
                      <a:alpha val="43137"/>
                    </a:srgbClr>
                  </a:outerShdw>
                </a:effectLst>
              </a:rPr>
              <a:t>has come</a:t>
            </a:r>
            <a:r>
              <a:rPr lang="en-US" sz="2600" dirty="0">
                <a:effectLst>
                  <a:outerShdw blurRad="38100" dist="38100" dir="2700000" algn="tl">
                    <a:srgbClr val="000000">
                      <a:alpha val="43137"/>
                    </a:srgbClr>
                  </a:outerShdw>
                </a:effectLst>
              </a:rPr>
              <a:t>.’ It is a major error to force the translation to declare, ‘the great day of his wrath </a:t>
            </a:r>
            <a:r>
              <a:rPr lang="en-US" sz="2600" i="1" dirty="0">
                <a:effectLst>
                  <a:outerShdw blurRad="38100" dist="38100" dir="2700000" algn="tl">
                    <a:srgbClr val="000000">
                      <a:alpha val="43137"/>
                    </a:srgbClr>
                  </a:outerShdw>
                </a:effectLst>
              </a:rPr>
              <a:t>will come</a:t>
            </a:r>
            <a:r>
              <a:rPr lang="en-US" sz="2600" dirty="0">
                <a:effectLst>
                  <a:outerShdw blurRad="38100" dist="38100" dir="2700000" algn="tl">
                    <a:srgbClr val="000000">
                      <a:alpha val="43137"/>
                    </a:srgbClr>
                  </a:outerShdw>
                </a:effectLst>
              </a:rPr>
              <a:t>.’ One can only conclude that this strong reference to the wrath of God is the direct response of the wicked to their shattering experience under the first six seals, and not a veiled prophecy of coming trumpet judgments.”</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3"/>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3780449" y="3862362"/>
              <a:ext cx="20880" cy="7200"/>
            </p14:xfrm>
          </p:contentPart>
        </mc:Choice>
        <mc:Fallback xmlns="">
          <p:pic>
            <p:nvPicPr>
              <p:cNvPr id="10" name="Ink 9"/>
              <p:cNvPicPr/>
              <p:nvPr/>
            </p:nvPicPr>
            <p:blipFill>
              <a:blip r:embed="rId5"/>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3787289" y="3876042"/>
              <a:ext cx="14040" cy="360"/>
            </p14:xfrm>
          </p:contentPart>
        </mc:Choice>
        <mc:Fallback xmlns="">
          <p:pic>
            <p:nvPicPr>
              <p:cNvPr id="11" name="Ink 10"/>
              <p:cNvPicPr/>
              <p:nvPr/>
            </p:nvPicPr>
            <p:blipFill>
              <a:blip r:embed="rId7"/>
              <a:stretch>
                <a:fillRect/>
              </a:stretch>
            </p:blipFill>
            <p:spPr>
              <a:xfrm>
                <a:off x="3782969" y="3871722"/>
                <a:ext cx="22680" cy="9000"/>
              </a:xfrm>
              <a:prstGeom prst="rect">
                <a:avLst/>
              </a:prstGeom>
            </p:spPr>
          </p:pic>
        </mc:Fallback>
      </mc:AlternateContent>
      <p:sp>
        <p:nvSpPr>
          <p:cNvPr id="12" name="TextBox 11">
            <a:extLst>
              <a:ext uri="{FF2B5EF4-FFF2-40B4-BE49-F238E27FC236}">
                <a16:creationId xmlns:a16="http://schemas.microsoft.com/office/drawing/2014/main" id="{31C3BA16-8FE2-49E7-B682-66656E701DB7}"/>
              </a:ext>
            </a:extLst>
          </p:cNvPr>
          <p:cNvSpPr txBox="1"/>
          <p:nvPr/>
        </p:nvSpPr>
        <p:spPr>
          <a:xfrm>
            <a:off x="534429" y="6135469"/>
            <a:ext cx="8075142"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Gerald B. Stanton, </a:t>
            </a:r>
            <a:r>
              <a:rPr kumimoji="0" lang="en-US" sz="16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Kept from the Hour: Biblical Evidence for the Pretribulational Return of Christ</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(Grand Rapids: Zondervan, 1956; reprint, Miami Springs, FL: </a:t>
            </a:r>
            <a:r>
              <a:rPr kumimoji="0" lang="en-US" sz="1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Schoettle</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1991), 388.</a:t>
            </a:r>
            <a:endParaRPr kumimoji="0" 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14" name="Rectangle 2">
            <a:extLst>
              <a:ext uri="{FF2B5EF4-FFF2-40B4-BE49-F238E27FC236}">
                <a16:creationId xmlns:a16="http://schemas.microsoft.com/office/drawing/2014/main" id="{F7E7955C-99DE-4417-9397-20921ADE7418}"/>
              </a:ext>
            </a:extLst>
          </p:cNvPr>
          <p:cNvSpPr txBox="1">
            <a:spLocks noChangeArrowheads="1"/>
          </p:cNvSpPr>
          <p:nvPr/>
        </p:nvSpPr>
        <p:spPr bwMode="auto">
          <a:xfrm>
            <a:off x="1543050" y="228600"/>
            <a:ext cx="6057900" cy="9144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Gerald B. Stanton</a:t>
            </a:r>
            <a:endParaRPr lang="en-US" sz="3600" dirty="0">
              <a:effectLst>
                <a:outerShdw blurRad="38100" dist="38100" dir="2700000" algn="tl">
                  <a:srgbClr val="000000">
                    <a:alpha val="43137"/>
                  </a:srgbClr>
                </a:outerShdw>
              </a:effectLst>
              <a:ea typeface="+mn-ea"/>
              <a:cs typeface="Arial" charset="0"/>
            </a:endParaRPr>
          </a:p>
        </p:txBody>
      </p:sp>
      <p:pic>
        <p:nvPicPr>
          <p:cNvPr id="13" name="Picture 2" descr="KEPT FROM HOUR By Gerald B. Stanton | eBay">
            <a:extLst>
              <a:ext uri="{FF2B5EF4-FFF2-40B4-BE49-F238E27FC236}">
                <a16:creationId xmlns:a16="http://schemas.microsoft.com/office/drawing/2014/main" id="{BEB384FC-506A-4002-B31A-3D48292FAB1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621" y="107484"/>
            <a:ext cx="693481"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863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Six Seals (Revelation 6)</a:t>
            </a:r>
          </a:p>
        </p:txBody>
      </p:sp>
      <p:sp>
        <p:nvSpPr>
          <p:cNvPr id="77827" name="Content Placeholder 2"/>
          <p:cNvSpPr>
            <a:spLocks noGrp="1"/>
          </p:cNvSpPr>
          <p:nvPr>
            <p:ph idx="1"/>
          </p:nvPr>
        </p:nvSpPr>
        <p:spPr>
          <a:xfrm>
            <a:off x="457200" y="1600202"/>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7626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2743200"/>
          </a:xfrm>
        </p:spPr>
        <p:txBody>
          <a:bodyPr/>
          <a:lstStyle/>
          <a:p>
            <a:pPr marL="0" indent="0" algn="ctr" defTabSz="685800">
              <a:spcBef>
                <a:spcPct val="0"/>
              </a:spcBef>
              <a:spcAft>
                <a:spcPts val="1200"/>
              </a:spcAft>
              <a:buNone/>
              <a:defRPr/>
            </a:pPr>
            <a:r>
              <a:rPr lang="en-US" sz="4000" kern="1200" dirty="0">
                <a:solidFill>
                  <a:schemeClr val="tx2"/>
                </a:solidFill>
                <a:ea typeface="+mj-ea"/>
              </a:rPr>
              <a:t>Job 19:29</a:t>
            </a:r>
          </a:p>
          <a:p>
            <a:pPr marL="0" indent="0" algn="just">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Then be afraid of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sz="3600" dirty="0">
                <a:effectLst>
                  <a:outerShdw blurRad="38100" dist="38100" dir="2700000" algn="tl">
                    <a:srgbClr val="000000">
                      <a:alpha val="43137"/>
                    </a:srgbClr>
                  </a:outerShdw>
                </a:effectLst>
                <a:cs typeface="Calibri" panose="020F0502020204030204" pitchFamily="34" charset="0"/>
              </a:rPr>
              <a:t> for yourselves, For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600" dirty="0">
                <a:effectLst>
                  <a:outerShdw blurRad="38100" dist="38100" dir="2700000" algn="tl">
                    <a:srgbClr val="000000">
                      <a:alpha val="43137"/>
                    </a:srgbClr>
                  </a:outerShdw>
                </a:effectLst>
                <a:cs typeface="Calibri" panose="020F0502020204030204" pitchFamily="34" charset="0"/>
              </a:rPr>
              <a:t> brings the punishment of the sword, So that you may know there is judgment.”</a:t>
            </a:r>
          </a:p>
        </p:txBody>
      </p:sp>
      <p:pic>
        <p:nvPicPr>
          <p:cNvPr id="4" name="Picture 3">
            <a:extLst>
              <a:ext uri="{FF2B5EF4-FFF2-40B4-BE49-F238E27FC236}">
                <a16:creationId xmlns:a16="http://schemas.microsoft.com/office/drawing/2014/main" id="{F036BEEF-7285-4EF3-B688-8D3FF3E203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52800" y="3200400"/>
            <a:ext cx="2687165" cy="1315848"/>
          </a:xfrm>
          <a:prstGeom prst="rect">
            <a:avLst/>
          </a:prstGeom>
        </p:spPr>
      </p:pic>
    </p:spTree>
    <p:extLst>
      <p:ext uri="{BB962C8B-B14F-4D97-AF65-F5344CB8AC3E}">
        <p14:creationId xmlns:p14="http://schemas.microsoft.com/office/powerpoint/2010/main" val="316737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685800">
              <a:spcBef>
                <a:spcPct val="0"/>
              </a:spcBef>
              <a:spcAft>
                <a:spcPts val="1200"/>
              </a:spcAft>
              <a:buNone/>
              <a:defRPr/>
            </a:pPr>
            <a:r>
              <a:rPr lang="en-US" sz="4000" kern="1200" dirty="0">
                <a:solidFill>
                  <a:schemeClr val="tx2"/>
                </a:solidFill>
                <a:ea typeface="+mj-ea"/>
              </a:rPr>
              <a:t>2 Chronicles 36:16-17</a:t>
            </a:r>
          </a:p>
          <a:p>
            <a:pPr marL="0" indent="0" algn="just">
              <a:spcBef>
                <a:spcPts val="0"/>
              </a:spcBef>
              <a:buNone/>
            </a:pP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baseline="30000" dirty="0">
                <a:effectLst>
                  <a:outerShdw blurRad="38100" dist="38100" dir="2700000" algn="tl">
                    <a:srgbClr val="000000">
                      <a:alpha val="43137"/>
                    </a:srgbClr>
                  </a:outerShdw>
                </a:effectLst>
                <a:cs typeface="Calibri" panose="020F0502020204030204" pitchFamily="34" charset="0"/>
              </a:rPr>
              <a:t>16</a:t>
            </a:r>
            <a:r>
              <a:rPr lang="en-US" dirty="0">
                <a:effectLst>
                  <a:outerShdw blurRad="38100" dist="38100" dir="2700000" algn="tl">
                    <a:srgbClr val="000000">
                      <a:alpha val="43137"/>
                    </a:srgbClr>
                  </a:outerShdw>
                </a:effectLst>
                <a:cs typeface="Calibri" panose="020F0502020204030204" pitchFamily="34" charset="0"/>
              </a:rPr>
              <a:t> but they continually mocked the messengers of God, despised His words, and scoffed at His prophets, until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wrath of the Lord</a:t>
            </a:r>
            <a:r>
              <a:rPr lang="en-US" dirty="0">
                <a:effectLst>
                  <a:outerShdw blurRad="38100" dist="38100" dir="2700000" algn="tl">
                    <a:srgbClr val="000000">
                      <a:alpha val="43137"/>
                    </a:srgbClr>
                  </a:outerShdw>
                </a:effectLst>
                <a:cs typeface="Calibri" panose="020F0502020204030204" pitchFamily="34" charset="0"/>
              </a:rPr>
              <a:t> rose against His people, until there was no remedy. </a:t>
            </a:r>
            <a:r>
              <a:rPr lang="en-US" baseline="30000" dirty="0">
                <a:effectLst>
                  <a:outerShdw blurRad="38100" dist="38100" dir="2700000" algn="tl">
                    <a:srgbClr val="000000">
                      <a:alpha val="43137"/>
                    </a:srgbClr>
                  </a:outerShdw>
                </a:effectLst>
                <a:cs typeface="Calibri" panose="020F0502020204030204" pitchFamily="34" charset="0"/>
              </a:rPr>
              <a:t>17</a:t>
            </a:r>
            <a:r>
              <a:rPr lang="en-US" dirty="0">
                <a:effectLst>
                  <a:outerShdw blurRad="38100" dist="38100" dir="2700000" algn="tl">
                    <a:srgbClr val="000000">
                      <a:alpha val="43137"/>
                    </a:srgbClr>
                  </a:outerShdw>
                </a:effectLst>
                <a:cs typeface="Calibri" panose="020F0502020204030204" pitchFamily="34" charset="0"/>
              </a:rPr>
              <a:t> So He brought up against them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king of the Chaldeans</a:t>
            </a:r>
            <a:r>
              <a:rPr lang="en-US" dirty="0">
                <a:effectLst>
                  <a:outerShdw blurRad="38100" dist="38100" dir="2700000" algn="tl">
                    <a:srgbClr val="000000">
                      <a:alpha val="43137"/>
                    </a:srgbClr>
                  </a:outerShdw>
                </a:effectLst>
                <a:cs typeface="Calibri" panose="020F0502020204030204" pitchFamily="34" charset="0"/>
              </a:rPr>
              <a:t>, who killed their young men with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dirty="0">
                <a:effectLst>
                  <a:outerShdw blurRad="38100" dist="38100" dir="2700000" algn="tl">
                    <a:srgbClr val="000000">
                      <a:alpha val="43137"/>
                    </a:srgbClr>
                  </a:outerShdw>
                </a:effectLst>
                <a:cs typeface="Calibri" panose="020F0502020204030204" pitchFamily="34" charset="0"/>
              </a:rPr>
              <a:t> in the house of their sanctuary, and had no compassion on young man or virgin, old man or frail; He handed them all over to him.”</a:t>
            </a:r>
          </a:p>
        </p:txBody>
      </p:sp>
    </p:spTree>
    <p:extLst>
      <p:ext uri="{BB962C8B-B14F-4D97-AF65-F5344CB8AC3E}">
        <p14:creationId xmlns:p14="http://schemas.microsoft.com/office/powerpoint/2010/main" val="33421672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685800">
              <a:spcBef>
                <a:spcPct val="0"/>
              </a:spcBef>
              <a:spcAft>
                <a:spcPts val="1200"/>
              </a:spcAft>
              <a:buNone/>
              <a:defRPr/>
            </a:pPr>
            <a:r>
              <a:rPr lang="en-US" sz="4000" kern="1200" dirty="0">
                <a:solidFill>
                  <a:schemeClr val="tx2"/>
                </a:solidFill>
                <a:ea typeface="+mj-ea"/>
              </a:rPr>
              <a:t>Isaiah 51:19-20</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cs typeface="Calibri" panose="020F0502020204030204" pitchFamily="34" charset="0"/>
              </a:rPr>
              <a:t>19</a:t>
            </a:r>
            <a:r>
              <a:rPr lang="en-US" sz="3400" dirty="0">
                <a:effectLst>
                  <a:outerShdw blurRad="38100" dist="38100" dir="2700000" algn="tl">
                    <a:srgbClr val="000000">
                      <a:alpha val="43137"/>
                    </a:srgbClr>
                  </a:outerShdw>
                </a:effectLst>
                <a:cs typeface="Calibri" panose="020F0502020204030204" pitchFamily="34" charset="0"/>
              </a:rPr>
              <a:t> These two things have happened to you; Who will mourn for you? The devastation and destruction,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famine and sword</a:t>
            </a:r>
            <a:r>
              <a:rPr lang="en-US" sz="3400" dirty="0">
                <a:effectLst>
                  <a:outerShdw blurRad="38100" dist="38100" dir="2700000" algn="tl">
                    <a:srgbClr val="000000">
                      <a:alpha val="43137"/>
                    </a:srgbClr>
                  </a:outerShdw>
                </a:effectLst>
                <a:cs typeface="Calibri" panose="020F0502020204030204" pitchFamily="34" charset="0"/>
              </a:rPr>
              <a:t>; How shall I comfort you? </a:t>
            </a:r>
            <a:r>
              <a:rPr lang="en-US" sz="3400" baseline="30000" dirty="0">
                <a:effectLst>
                  <a:outerShdw blurRad="38100" dist="38100" dir="2700000" algn="tl">
                    <a:srgbClr val="000000">
                      <a:alpha val="43137"/>
                    </a:srgbClr>
                  </a:outerShdw>
                </a:effectLst>
                <a:cs typeface="Calibri" panose="020F0502020204030204" pitchFamily="34" charset="0"/>
              </a:rPr>
              <a:t>20</a:t>
            </a:r>
            <a:r>
              <a:rPr lang="en-US" sz="3400" dirty="0">
                <a:effectLst>
                  <a:outerShdw blurRad="38100" dist="38100" dir="2700000" algn="tl">
                    <a:srgbClr val="000000">
                      <a:alpha val="43137"/>
                    </a:srgbClr>
                  </a:outerShdw>
                </a:effectLst>
                <a:cs typeface="Calibri" panose="020F0502020204030204" pitchFamily="34" charset="0"/>
              </a:rPr>
              <a:t> Your sons have fainted, They lie </a:t>
            </a:r>
            <a:r>
              <a:rPr lang="en-US" sz="3400" i="1" dirty="0">
                <a:effectLst>
                  <a:outerShdw blurRad="38100" dist="38100" dir="2700000" algn="tl">
                    <a:srgbClr val="000000">
                      <a:alpha val="43137"/>
                    </a:srgbClr>
                  </a:outerShdw>
                </a:effectLst>
                <a:cs typeface="Calibri" panose="020F0502020204030204" pitchFamily="34" charset="0"/>
              </a:rPr>
              <a:t>helpless</a:t>
            </a:r>
            <a:r>
              <a:rPr lang="en-US" sz="3400" dirty="0">
                <a:effectLst>
                  <a:outerShdw blurRad="38100" dist="38100" dir="2700000" algn="tl">
                    <a:srgbClr val="000000">
                      <a:alpha val="43137"/>
                    </a:srgbClr>
                  </a:outerShdw>
                </a:effectLst>
                <a:cs typeface="Calibri" panose="020F0502020204030204" pitchFamily="34" charset="0"/>
              </a:rPr>
              <a:t> at the head of every street, Like an antelope in a net, Full of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the wrath of the Lord</a:t>
            </a:r>
            <a:r>
              <a:rPr lang="en-US" sz="3400" dirty="0">
                <a:effectLst>
                  <a:outerShdw blurRad="38100" dist="38100" dir="2700000" algn="tl">
                    <a:srgbClr val="000000">
                      <a:alpha val="43137"/>
                    </a:srgbClr>
                  </a:outerShdw>
                </a:effectLst>
                <a:cs typeface="Calibri" panose="020F0502020204030204" pitchFamily="34" charset="0"/>
              </a:rPr>
              <a:t>, The rebuke of your God.”</a:t>
            </a:r>
          </a:p>
        </p:txBody>
      </p:sp>
    </p:spTree>
    <p:extLst>
      <p:ext uri="{BB962C8B-B14F-4D97-AF65-F5344CB8AC3E}">
        <p14:creationId xmlns:p14="http://schemas.microsoft.com/office/powerpoint/2010/main" val="2635460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94C721-9A96-4420-BF12-DE755BEB0E43}"/>
              </a:ext>
            </a:extLst>
          </p:cNvPr>
          <p:cNvPicPr>
            <a:picLocks noChangeAspect="1"/>
          </p:cNvPicPr>
          <p:nvPr/>
        </p:nvPicPr>
        <p:blipFill>
          <a:blip r:embed="rId2"/>
          <a:stretch>
            <a:fillRect/>
          </a:stretch>
        </p:blipFill>
        <p:spPr>
          <a:xfrm>
            <a:off x="0" y="0"/>
            <a:ext cx="9144000" cy="6857999"/>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685800">
              <a:spcBef>
                <a:spcPct val="0"/>
              </a:spcBef>
              <a:spcAft>
                <a:spcPts val="1200"/>
              </a:spcAft>
              <a:buNone/>
              <a:defRPr/>
            </a:pPr>
            <a:r>
              <a:rPr lang="en-US" sz="4000" kern="1200" dirty="0">
                <a:solidFill>
                  <a:schemeClr val="tx2"/>
                </a:solidFill>
                <a:ea typeface="+mj-ea"/>
              </a:rPr>
              <a:t>Jeremiah 21:5-7, 9</a:t>
            </a:r>
          </a:p>
          <a:p>
            <a:pPr marL="0" indent="0" algn="just">
              <a:spcBef>
                <a:spcPts val="0"/>
              </a:spcBef>
              <a:buNone/>
            </a:pPr>
            <a:r>
              <a:rPr lang="en-US" baseline="30000" dirty="0">
                <a:effectLst>
                  <a:outerShdw blurRad="38100" dist="38100" dir="2700000" algn="tl">
                    <a:srgbClr val="000000">
                      <a:alpha val="43137"/>
                    </a:srgbClr>
                  </a:outerShdw>
                </a:effectLst>
                <a:cs typeface="Calibri" panose="020F0502020204030204" pitchFamily="34" charset="0"/>
              </a:rPr>
              <a:t>“5 </a:t>
            </a:r>
            <a:r>
              <a:rPr lang="en-US" dirty="0">
                <a:effectLst>
                  <a:outerShdw blurRad="38100" dist="38100" dir="2700000" algn="tl">
                    <a:srgbClr val="000000">
                      <a:alpha val="43137"/>
                    </a:srgbClr>
                  </a:outerShdw>
                </a:effectLst>
                <a:cs typeface="Calibri" panose="020F0502020204030204" pitchFamily="34" charset="0"/>
              </a:rPr>
              <a:t>And I Myself will make war against you with an outstretched hand and a mighty arm, and in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anger</a:t>
            </a:r>
            <a:r>
              <a:rPr lang="en-US" dirty="0">
                <a:effectLst>
                  <a:outerShdw blurRad="38100" dist="38100" dir="2700000" algn="tl">
                    <a:srgbClr val="000000">
                      <a:alpha val="43137"/>
                    </a:srgbClr>
                  </a:outerShdw>
                </a:effectLst>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dirty="0">
                <a:effectLst>
                  <a:outerShdw blurRad="38100" dist="38100" dir="2700000" algn="tl">
                    <a:srgbClr val="000000">
                      <a:alpha val="43137"/>
                    </a:srgbClr>
                  </a:outerShdw>
                </a:effectLst>
                <a:cs typeface="Calibri" panose="020F0502020204030204" pitchFamily="34" charset="0"/>
              </a:rPr>
              <a:t>, and great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indignation</a:t>
            </a:r>
            <a:r>
              <a:rPr lang="en-US" dirty="0">
                <a:effectLst>
                  <a:outerShdw blurRad="38100" dist="38100" dir="2700000" algn="tl">
                    <a:srgbClr val="000000">
                      <a:alpha val="43137"/>
                    </a:srgbClr>
                  </a:outerShdw>
                </a:effectLst>
                <a:cs typeface="Calibri" panose="020F0502020204030204" pitchFamily="34" charset="0"/>
              </a:rPr>
              <a:t>. </a:t>
            </a:r>
            <a:r>
              <a:rPr lang="en-US" baseline="30000" dirty="0">
                <a:effectLst>
                  <a:outerShdw blurRad="38100" dist="38100" dir="2700000" algn="tl">
                    <a:srgbClr val="000000">
                      <a:alpha val="43137"/>
                    </a:srgbClr>
                  </a:outerShdw>
                </a:effectLst>
                <a:cs typeface="Calibri" panose="020F0502020204030204" pitchFamily="34" charset="0"/>
              </a:rPr>
              <a:t>6</a:t>
            </a:r>
            <a:r>
              <a:rPr lang="en-US" dirty="0">
                <a:effectLst>
                  <a:outerShdw blurRad="38100" dist="38100" dir="2700000" algn="tl">
                    <a:srgbClr val="000000">
                      <a:alpha val="43137"/>
                    </a:srgbClr>
                  </a:outerShdw>
                </a:effectLst>
                <a:cs typeface="Calibri" panose="020F0502020204030204" pitchFamily="34" charset="0"/>
              </a:rPr>
              <a:t> I will also strike the inhabitants of this city, both the people and the animals; they will die of a great plague. </a:t>
            </a:r>
            <a:r>
              <a:rPr lang="en-US" baseline="30000" dirty="0">
                <a:effectLst>
                  <a:outerShdw blurRad="38100" dist="38100" dir="2700000" algn="tl">
                    <a:srgbClr val="000000">
                      <a:alpha val="43137"/>
                    </a:srgbClr>
                  </a:outerShdw>
                </a:effectLst>
                <a:cs typeface="Calibri" panose="020F0502020204030204" pitchFamily="34" charset="0"/>
              </a:rPr>
              <a:t>7</a:t>
            </a:r>
            <a:r>
              <a:rPr lang="en-US" dirty="0">
                <a:effectLst>
                  <a:outerShdw blurRad="38100" dist="38100" dir="2700000" algn="tl">
                    <a:srgbClr val="000000">
                      <a:alpha val="43137"/>
                    </a:srgbClr>
                  </a:outerShdw>
                </a:effectLst>
                <a:cs typeface="Calibri" panose="020F0502020204030204" pitchFamily="34" charset="0"/>
              </a:rPr>
              <a:t> Then afterward,” declares the Lord, “I will hand Zedekiah king of Judah, his servants, and the people, that is, those who survive in this city from the plague, the . . .</a:t>
            </a:r>
          </a:p>
        </p:txBody>
      </p:sp>
    </p:spTree>
    <p:extLst>
      <p:ext uri="{BB962C8B-B14F-4D97-AF65-F5344CB8AC3E}">
        <p14:creationId xmlns:p14="http://schemas.microsoft.com/office/powerpoint/2010/main" val="1898377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94C721-9A96-4420-BF12-DE755BEB0E43}"/>
              </a:ext>
            </a:extLst>
          </p:cNvPr>
          <p:cNvPicPr>
            <a:picLocks noChangeAspect="1"/>
          </p:cNvPicPr>
          <p:nvPr/>
        </p:nvPicPr>
        <p:blipFill>
          <a:blip r:embed="rId2"/>
          <a:stretch>
            <a:fillRect/>
          </a:stretch>
        </p:blipFill>
        <p:spPr>
          <a:xfrm>
            <a:off x="0" y="0"/>
            <a:ext cx="9144000" cy="6857999"/>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685800">
              <a:spcBef>
                <a:spcPct val="0"/>
              </a:spcBef>
              <a:spcAft>
                <a:spcPts val="1200"/>
              </a:spcAft>
              <a:buNone/>
              <a:defRPr/>
            </a:pPr>
            <a:r>
              <a:rPr lang="en-US" sz="4000" kern="1200" dirty="0">
                <a:solidFill>
                  <a:schemeClr val="tx2"/>
                </a:solidFill>
                <a:ea typeface="+mj-ea"/>
              </a:rPr>
              <a:t>Jeremiah 21:5-7, 9</a:t>
            </a:r>
          </a:p>
          <a:p>
            <a:pPr marL="0" indent="0" algn="just">
              <a:spcBef>
                <a:spcPts val="0"/>
              </a:spcBef>
              <a:buNone/>
            </a:pPr>
            <a:r>
              <a:rPr lang="en-US" dirty="0">
                <a:effectLst>
                  <a:outerShdw blurRad="38100" dist="38100" dir="2700000" algn="tl">
                    <a:srgbClr val="000000">
                      <a:alpha val="43137"/>
                    </a:srgbClr>
                  </a:outerShdw>
                </a:effectLst>
                <a:cs typeface="Calibri" panose="020F0502020204030204" pitchFamily="34" charset="0"/>
              </a:rPr>
              <a:t>…</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dirty="0">
                <a:effectLst>
                  <a:outerShdw blurRad="38100" dist="38100" dir="2700000" algn="tl">
                    <a:srgbClr val="000000">
                      <a:alpha val="43137"/>
                    </a:srgbClr>
                  </a:outerShdw>
                </a:effectLst>
                <a:cs typeface="Calibri" panose="020F0502020204030204" pitchFamily="34" charset="0"/>
              </a:rPr>
              <a:t>, and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dirty="0">
                <a:effectLst>
                  <a:outerShdw blurRad="38100" dist="38100" dir="2700000" algn="tl">
                    <a:srgbClr val="000000">
                      <a:alpha val="43137"/>
                    </a:srgbClr>
                  </a:outerShdw>
                </a:effectLst>
                <a:cs typeface="Calibri" panose="020F0502020204030204" pitchFamily="34" charset="0"/>
              </a:rPr>
              <a:t>, over to Nebuchadnezzar king of Babylon, to their enemies, and to those who seek their lives; and he will strike and kill them with the edge of the sword. He will not spare them nor have pity nor compassion.”’… </a:t>
            </a:r>
            <a:r>
              <a:rPr lang="en-US" baseline="30000" dirty="0">
                <a:effectLst>
                  <a:outerShdw blurRad="38100" dist="38100" dir="2700000" algn="tl">
                    <a:srgbClr val="000000">
                      <a:alpha val="43137"/>
                    </a:srgbClr>
                  </a:outerShdw>
                </a:effectLst>
                <a:cs typeface="Calibri" panose="020F0502020204030204" pitchFamily="34" charset="0"/>
              </a:rPr>
              <a:t>9</a:t>
            </a:r>
            <a:r>
              <a:rPr lang="en-US" dirty="0">
                <a:effectLst>
                  <a:outerShdw blurRad="38100" dist="38100" dir="2700000" algn="tl">
                    <a:srgbClr val="000000">
                      <a:alpha val="43137"/>
                    </a:srgbClr>
                  </a:outerShdw>
                </a:effectLst>
                <a:cs typeface="Calibri" panose="020F0502020204030204" pitchFamily="34" charset="0"/>
              </a:rPr>
              <a:t> Anyone who stays in this city will die by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dirty="0">
                <a:effectLst>
                  <a:outerShdw blurRad="38100" dist="38100" dir="2700000" algn="tl">
                    <a:srgbClr val="000000">
                      <a:alpha val="43137"/>
                    </a:srgbClr>
                  </a:outerShdw>
                </a:effectLst>
                <a:cs typeface="Calibri" panose="020F0502020204030204" pitchFamily="34" charset="0"/>
              </a:rPr>
              <a:t>, by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dirty="0">
                <a:effectLst>
                  <a:outerShdw blurRad="38100" dist="38100" dir="2700000" algn="tl">
                    <a:srgbClr val="000000">
                      <a:alpha val="43137"/>
                    </a:srgbClr>
                  </a:outerShdw>
                </a:effectLst>
                <a:cs typeface="Calibri" panose="020F0502020204030204" pitchFamily="34" charset="0"/>
              </a:rPr>
              <a:t>, or by plague; but anyone who leaves and goes over to the Chaldeans who are besieging you will live, and he will have his own life as plunder.”</a:t>
            </a:r>
          </a:p>
        </p:txBody>
      </p:sp>
    </p:spTree>
    <p:extLst>
      <p:ext uri="{BB962C8B-B14F-4D97-AF65-F5344CB8AC3E}">
        <p14:creationId xmlns:p14="http://schemas.microsoft.com/office/powerpoint/2010/main" val="35373706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AE966D-C425-437E-AF84-BFC2F30535FE}"/>
              </a:ext>
            </a:extLst>
          </p:cNvPr>
          <p:cNvPicPr>
            <a:picLocks noChangeAspect="1"/>
          </p:cNvPicPr>
          <p:nvPr/>
        </p:nvPicPr>
        <p:blipFill>
          <a:blip r:embed="rId2"/>
          <a:stretch>
            <a:fillRect/>
          </a:stretch>
        </p:blipFill>
        <p:spPr>
          <a:xfrm>
            <a:off x="0" y="0"/>
            <a:ext cx="9144000" cy="6857999"/>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685800">
              <a:spcBef>
                <a:spcPct val="0"/>
              </a:spcBef>
              <a:spcAft>
                <a:spcPts val="1200"/>
              </a:spcAft>
              <a:buNone/>
              <a:defRPr/>
            </a:pPr>
            <a:r>
              <a:rPr lang="en-US" sz="4000" kern="1200" dirty="0">
                <a:solidFill>
                  <a:schemeClr val="tx2"/>
                </a:solidFill>
                <a:ea typeface="+mj-ea"/>
              </a:rPr>
              <a:t>Jeremiah 44:8, 11-12</a:t>
            </a:r>
          </a:p>
          <a:p>
            <a:pPr marL="0" indent="0" algn="just">
              <a:spcBef>
                <a:spcPts val="0"/>
              </a:spcBef>
              <a:buNone/>
            </a:pP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baseline="30000" dirty="0">
                <a:effectLst>
                  <a:outerShdw blurRad="38100" dist="38100" dir="2700000" algn="tl">
                    <a:srgbClr val="000000">
                      <a:alpha val="43137"/>
                    </a:srgbClr>
                  </a:outerShdw>
                </a:effectLst>
                <a:cs typeface="Calibri" panose="020F0502020204030204" pitchFamily="34" charset="0"/>
              </a:rPr>
              <a:t>8</a:t>
            </a:r>
            <a:r>
              <a:rPr lang="en-US" dirty="0">
                <a:effectLst>
                  <a:outerShdw blurRad="38100" dist="38100" dir="2700000" algn="tl">
                    <a:srgbClr val="000000">
                      <a:alpha val="43137"/>
                    </a:srgbClr>
                  </a:outerShdw>
                </a:effectLst>
                <a:cs typeface="Calibri" panose="020F0502020204030204" pitchFamily="34" charset="0"/>
              </a:rPr>
              <a:t> provoking Me to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anger</a:t>
            </a:r>
            <a:r>
              <a:rPr lang="en-US" dirty="0">
                <a:effectLst>
                  <a:outerShdw blurRad="38100" dist="38100" dir="2700000" algn="tl">
                    <a:srgbClr val="000000">
                      <a:alpha val="43137"/>
                    </a:srgbClr>
                  </a:outerShdw>
                </a:effectLst>
                <a:cs typeface="Calibri" panose="020F0502020204030204" pitchFamily="34" charset="0"/>
              </a:rPr>
              <a:t> with the works of your hands, burning sacrifices to other gods in the land of Egypt where you are entering to reside, so that you may be eliminated and become a curse and a disgrace among all the nations of the earth?... </a:t>
            </a:r>
            <a:r>
              <a:rPr lang="en-US" baseline="30000" dirty="0">
                <a:effectLst>
                  <a:outerShdw blurRad="38100" dist="38100" dir="2700000" algn="tl">
                    <a:srgbClr val="000000">
                      <a:alpha val="43137"/>
                    </a:srgbClr>
                  </a:outerShdw>
                </a:effectLst>
                <a:cs typeface="Calibri" panose="020F0502020204030204" pitchFamily="34" charset="0"/>
              </a:rPr>
              <a:t>11</a:t>
            </a:r>
            <a:r>
              <a:rPr lang="en-US" dirty="0">
                <a:effectLst>
                  <a:outerShdw blurRad="38100" dist="38100" dir="2700000" algn="tl">
                    <a:srgbClr val="000000">
                      <a:alpha val="43137"/>
                    </a:srgbClr>
                  </a:outerShdw>
                </a:effectLst>
                <a:cs typeface="Calibri" panose="020F0502020204030204" pitchFamily="34" charset="0"/>
              </a:rPr>
              <a:t> “Therefore thus says the LORD of hosts, the God of Israel, ‘Behold, I am going to set My face against you for woe, even to cut off all Judah. </a:t>
            </a:r>
            <a:r>
              <a:rPr lang="en-US" baseline="30000" dirty="0">
                <a:effectLst>
                  <a:outerShdw blurRad="38100" dist="38100" dir="2700000" algn="tl">
                    <a:srgbClr val="000000">
                      <a:alpha val="43137"/>
                    </a:srgbClr>
                  </a:outerShdw>
                </a:effectLst>
                <a:cs typeface="Calibri" panose="020F0502020204030204" pitchFamily="34" charset="0"/>
              </a:rPr>
              <a:t>12</a:t>
            </a:r>
            <a:r>
              <a:rPr lang="en-US" dirty="0">
                <a:effectLst>
                  <a:outerShdw blurRad="38100" dist="38100" dir="2700000" algn="tl">
                    <a:srgbClr val="000000">
                      <a:alpha val="43137"/>
                    </a:srgbClr>
                  </a:outerShdw>
                </a:effectLst>
                <a:cs typeface="Calibri" panose="020F0502020204030204" pitchFamily="34" charset="0"/>
              </a:rPr>
              <a:t> And I will take . . .</a:t>
            </a:r>
          </a:p>
        </p:txBody>
      </p:sp>
    </p:spTree>
    <p:extLst>
      <p:ext uri="{BB962C8B-B14F-4D97-AF65-F5344CB8AC3E}">
        <p14:creationId xmlns:p14="http://schemas.microsoft.com/office/powerpoint/2010/main" val="33674259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AE966D-C425-437E-AF84-BFC2F30535FE}"/>
              </a:ext>
            </a:extLst>
          </p:cNvPr>
          <p:cNvPicPr>
            <a:picLocks noChangeAspect="1"/>
          </p:cNvPicPr>
          <p:nvPr/>
        </p:nvPicPr>
        <p:blipFill>
          <a:blip r:embed="rId2"/>
          <a:stretch>
            <a:fillRect/>
          </a:stretch>
        </p:blipFill>
        <p:spPr>
          <a:xfrm>
            <a:off x="0" y="0"/>
            <a:ext cx="9144000" cy="6857999"/>
          </a:xfrm>
          <a:prstGeom prst="rect">
            <a:avLst/>
          </a:prstGeom>
        </p:spPr>
      </p:pic>
      <p:sp>
        <p:nvSpPr>
          <p:cNvPr id="39939" name="Rectangle 3"/>
          <p:cNvSpPr>
            <a:spLocks noGrp="1"/>
          </p:cNvSpPr>
          <p:nvPr>
            <p:ph type="body" sz="half" idx="2"/>
          </p:nvPr>
        </p:nvSpPr>
        <p:spPr>
          <a:xfrm>
            <a:off x="0" y="0"/>
            <a:ext cx="9143999" cy="4343400"/>
          </a:xfrm>
        </p:spPr>
        <p:txBody>
          <a:bodyPr/>
          <a:lstStyle/>
          <a:p>
            <a:pPr marL="0" indent="0" algn="ctr" defTabSz="685800">
              <a:spcBef>
                <a:spcPct val="0"/>
              </a:spcBef>
              <a:spcAft>
                <a:spcPts val="1200"/>
              </a:spcAft>
              <a:buNone/>
              <a:defRPr/>
            </a:pPr>
            <a:r>
              <a:rPr lang="en-US" sz="4000" kern="1200" dirty="0">
                <a:solidFill>
                  <a:schemeClr val="tx2"/>
                </a:solidFill>
                <a:ea typeface="+mj-ea"/>
              </a:rPr>
              <a:t>Jeremiah 44:8, 11-12</a:t>
            </a:r>
          </a:p>
          <a:p>
            <a:pPr marL="0" indent="0" algn="just">
              <a:spcBef>
                <a:spcPts val="0"/>
              </a:spcBef>
              <a:buNone/>
            </a:pPr>
            <a:r>
              <a:rPr lang="en-US" dirty="0">
                <a:effectLst>
                  <a:outerShdw blurRad="38100" dist="38100" dir="2700000" algn="tl">
                    <a:srgbClr val="000000">
                      <a:alpha val="43137"/>
                    </a:srgbClr>
                  </a:outerShdw>
                </a:effectLst>
                <a:cs typeface="Calibri" panose="020F0502020204030204" pitchFamily="34" charset="0"/>
              </a:rPr>
              <a:t>...away the remnant of Judah who have set their minds on entering the land of Egypt to reside there, and they will all meet their end in the land of Egypt; they will fall by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dirty="0">
                <a:effectLst>
                  <a:outerShdw blurRad="38100" dist="38100" dir="2700000" algn="tl">
                    <a:srgbClr val="000000">
                      <a:alpha val="43137"/>
                    </a:srgbClr>
                  </a:outerShdw>
                </a:effectLst>
                <a:cs typeface="Calibri" panose="020F0502020204030204" pitchFamily="34" charset="0"/>
              </a:rPr>
              <a:t> or meet their end by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dirty="0">
                <a:effectLst>
                  <a:outerShdw blurRad="38100" dist="38100" dir="2700000" algn="tl">
                    <a:srgbClr val="000000">
                      <a:alpha val="43137"/>
                    </a:srgbClr>
                  </a:outerShdw>
                </a:effectLst>
                <a:cs typeface="Calibri" panose="020F0502020204030204" pitchFamily="34" charset="0"/>
              </a:rPr>
              <a:t>. From the small to the great, they will die by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sword and famine</a:t>
            </a:r>
            <a:r>
              <a:rPr lang="en-US" dirty="0">
                <a:effectLst>
                  <a:outerShdw blurRad="38100" dist="38100" dir="2700000" algn="tl">
                    <a:srgbClr val="000000">
                      <a:alpha val="43137"/>
                    </a:srgbClr>
                  </a:outerShdw>
                </a:effectLst>
                <a:cs typeface="Calibri" panose="020F0502020204030204" pitchFamily="34" charset="0"/>
              </a:rPr>
              <a:t>; and they will become a curse, an object of horror, an imprecation, and a disgrace.”</a:t>
            </a:r>
          </a:p>
        </p:txBody>
      </p:sp>
    </p:spTree>
    <p:extLst>
      <p:ext uri="{BB962C8B-B14F-4D97-AF65-F5344CB8AC3E}">
        <p14:creationId xmlns:p14="http://schemas.microsoft.com/office/powerpoint/2010/main" val="214440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762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is the Rapture?</a:t>
            </a:r>
          </a:p>
        </p:txBody>
      </p:sp>
      <p:sp>
        <p:nvSpPr>
          <p:cNvPr id="32771" name="Rectangle 3"/>
          <p:cNvSpPr>
            <a:spLocks noGrp="1" noChangeArrowheads="1"/>
          </p:cNvSpPr>
          <p:nvPr>
            <p:ph idx="1"/>
          </p:nvPr>
        </p:nvSpPr>
        <p:spPr>
          <a:xfrm>
            <a:off x="228600" y="990600"/>
            <a:ext cx="8686800" cy="5715000"/>
          </a:xfrm>
        </p:spPr>
        <p:txBody>
          <a:bodyPr/>
          <a:lstStyle/>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important doctrine</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Distinct from the Second Advent</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Catching away of all living believers (1 Thess 4:17)</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Reunion (1 Thess 4:14-16)</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(1 Cor 15:50-54)</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(1 Cor 15:51, 54-56) </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Instantaneous (1 Cor 15:52)</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(1 Cor 15:51)</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 (1 Cor 15:51; 1 Thess 4:15)</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877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685800">
              <a:spcBef>
                <a:spcPct val="0"/>
              </a:spcBef>
              <a:spcAft>
                <a:spcPts val="1200"/>
              </a:spcAft>
              <a:buNone/>
              <a:defRPr/>
            </a:pPr>
            <a:r>
              <a:rPr lang="en-US" sz="4000" kern="1200" dirty="0">
                <a:solidFill>
                  <a:schemeClr val="tx2"/>
                </a:solidFill>
                <a:ea typeface="+mj-ea"/>
              </a:rPr>
              <a:t>Jeremiah 50:13, 25</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cs typeface="Calibri" panose="020F0502020204030204" pitchFamily="34" charset="0"/>
              </a:rPr>
              <a:t>13</a:t>
            </a:r>
            <a:r>
              <a:rPr lang="en-US" sz="3400" dirty="0">
                <a:effectLst>
                  <a:outerShdw blurRad="38100" dist="38100" dir="2700000" algn="tl">
                    <a:srgbClr val="000000">
                      <a:alpha val="43137"/>
                    </a:srgbClr>
                  </a:outerShdw>
                </a:effectLst>
                <a:cs typeface="Calibri" panose="020F0502020204030204" pitchFamily="34" charset="0"/>
              </a:rPr>
              <a:t> Because of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 of the Lord</a:t>
            </a:r>
            <a:r>
              <a:rPr lang="en-US" sz="3400" dirty="0">
                <a:effectLst>
                  <a:outerShdw blurRad="38100" dist="38100" dir="2700000" algn="tl">
                    <a:srgbClr val="000000">
                      <a:alpha val="43137"/>
                    </a:srgbClr>
                  </a:outerShdw>
                </a:effectLst>
                <a:cs typeface="Calibri" panose="020F0502020204030204" pitchFamily="34" charset="0"/>
              </a:rPr>
              <a:t> she will not be inhabited, But she will be completely desolate; Everyone who passes by Babylon will be horrified And will hiss because of all her wounds…</a:t>
            </a:r>
            <a:r>
              <a:rPr lang="en-US" sz="3400" baseline="30000" dirty="0">
                <a:effectLst>
                  <a:outerShdw blurRad="38100" dist="38100" dir="2700000" algn="tl">
                    <a:srgbClr val="000000">
                      <a:alpha val="43137"/>
                    </a:srgbClr>
                  </a:outerShdw>
                </a:effectLst>
                <a:cs typeface="Calibri" panose="020F0502020204030204" pitchFamily="34" charset="0"/>
              </a:rPr>
              <a:t>25</a:t>
            </a:r>
            <a:r>
              <a:rPr lang="en-US" sz="3400" dirty="0">
                <a:effectLst>
                  <a:outerShdw blurRad="38100" dist="38100" dir="2700000" algn="tl">
                    <a:srgbClr val="000000">
                      <a:alpha val="43137"/>
                    </a:srgbClr>
                  </a:outerShdw>
                </a:effectLst>
                <a:cs typeface="Calibri" panose="020F0502020204030204" pitchFamily="34" charset="0"/>
              </a:rPr>
              <a:t> The Lord has opened His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armory</a:t>
            </a:r>
            <a:r>
              <a:rPr lang="en-US" sz="3400" dirty="0">
                <a:effectLst>
                  <a:outerShdw blurRad="38100" dist="38100" dir="2700000" algn="tl">
                    <a:srgbClr val="000000">
                      <a:alpha val="43137"/>
                    </a:srgbClr>
                  </a:outerShdw>
                </a:effectLst>
                <a:cs typeface="Calibri" panose="020F0502020204030204" pitchFamily="34" charset="0"/>
              </a:rPr>
              <a:t> And has brought out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weapons</a:t>
            </a:r>
            <a:r>
              <a:rPr lang="en-US" sz="3400" dirty="0">
                <a:effectLst>
                  <a:outerShdw blurRad="38100" dist="38100" dir="2700000" algn="tl">
                    <a:srgbClr val="000000">
                      <a:alpha val="43137"/>
                    </a:srgbClr>
                  </a:outerShdw>
                </a:effectLst>
                <a:cs typeface="Calibri" panose="020F0502020204030204" pitchFamily="34" charset="0"/>
              </a:rPr>
              <a:t> of His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indignation</a:t>
            </a:r>
            <a:r>
              <a:rPr lang="en-US" sz="3400" dirty="0">
                <a:effectLst>
                  <a:outerShdw blurRad="38100" dist="38100" dir="2700000" algn="tl">
                    <a:srgbClr val="000000">
                      <a:alpha val="43137"/>
                    </a:srgbClr>
                  </a:outerShdw>
                </a:effectLst>
                <a:cs typeface="Calibri" panose="020F0502020204030204" pitchFamily="34" charset="0"/>
              </a:rPr>
              <a:t>, For it is a work of the Lord God of armies In the land of the Chaldeans.”</a:t>
            </a:r>
          </a:p>
        </p:txBody>
      </p:sp>
    </p:spTree>
    <p:extLst>
      <p:ext uri="{BB962C8B-B14F-4D97-AF65-F5344CB8AC3E}">
        <p14:creationId xmlns:p14="http://schemas.microsoft.com/office/powerpoint/2010/main" val="10276355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685800">
              <a:spcBef>
                <a:spcPct val="0"/>
              </a:spcBef>
              <a:spcAft>
                <a:spcPts val="1200"/>
              </a:spcAft>
              <a:buNone/>
              <a:defRPr/>
            </a:pPr>
            <a:r>
              <a:rPr lang="en-US" sz="4000" kern="1200" dirty="0">
                <a:solidFill>
                  <a:schemeClr val="tx2"/>
                </a:solidFill>
                <a:ea typeface="+mj-ea"/>
              </a:rPr>
              <a:t>Ezekiel 7:14-15</a:t>
            </a:r>
          </a:p>
          <a:p>
            <a:pPr marL="0" marR="0" indent="0" algn="just">
              <a:spcBef>
                <a:spcPts val="0"/>
              </a:spcBef>
              <a:spcAft>
                <a:spcPts val="0"/>
              </a:spcAft>
              <a:buNone/>
            </a:pPr>
            <a:r>
              <a:rPr lang="en-US" sz="3400" baseline="30000" dirty="0">
                <a:effectLst/>
              </a:rPr>
              <a:t>14</a:t>
            </a:r>
            <a:r>
              <a:rPr lang="en-US" sz="3400" dirty="0"/>
              <a:t>‘They have blown the trumpet and made everything ready, but no one is going to the battle, for </a:t>
            </a:r>
            <a:r>
              <a:rPr lang="en-US" sz="3400" b="1" u="sng" dirty="0">
                <a:solidFill>
                  <a:srgbClr val="FFFFCC"/>
                </a:solidFill>
                <a:effectLst/>
              </a:rPr>
              <a:t>My wrath </a:t>
            </a:r>
            <a:r>
              <a:rPr lang="en-US" sz="3400" dirty="0"/>
              <a:t>is against all their multitude. </a:t>
            </a:r>
            <a:r>
              <a:rPr lang="en-US" sz="3400" baseline="30000" dirty="0">
                <a:effectLst/>
              </a:rPr>
              <a:t>15 </a:t>
            </a:r>
            <a:r>
              <a:rPr lang="en-US" sz="3400" dirty="0"/>
              <a:t>The </a:t>
            </a:r>
            <a:r>
              <a:rPr lang="en-US" sz="3400" b="1" u="sng" dirty="0">
                <a:solidFill>
                  <a:srgbClr val="FFFFCC"/>
                </a:solidFill>
                <a:effectLst/>
              </a:rPr>
              <a:t>sword</a:t>
            </a:r>
            <a:r>
              <a:rPr lang="en-US" sz="3400" dirty="0"/>
              <a:t> is outside the city and the plague and the </a:t>
            </a:r>
            <a:r>
              <a:rPr lang="en-US" sz="3400" b="1" u="sng" dirty="0">
                <a:solidFill>
                  <a:srgbClr val="FFFFCC"/>
                </a:solidFill>
                <a:effectLst/>
              </a:rPr>
              <a:t>famine</a:t>
            </a:r>
            <a:r>
              <a:rPr lang="en-US" sz="3400" dirty="0"/>
              <a:t> are within. Anyone who is in the field will die by the </a:t>
            </a:r>
            <a:r>
              <a:rPr lang="en-US" sz="3400" b="1" u="sng" dirty="0">
                <a:solidFill>
                  <a:srgbClr val="FFFFCC"/>
                </a:solidFill>
                <a:effectLst/>
              </a:rPr>
              <a:t>sword</a:t>
            </a:r>
            <a:r>
              <a:rPr lang="en-US" sz="3400" dirty="0"/>
              <a:t>, while </a:t>
            </a:r>
            <a:r>
              <a:rPr lang="en-US" sz="3400" b="1" u="sng" dirty="0">
                <a:solidFill>
                  <a:srgbClr val="FFFFCC"/>
                </a:solidFill>
                <a:effectLst/>
              </a:rPr>
              <a:t>famine</a:t>
            </a:r>
            <a:r>
              <a:rPr lang="en-US" sz="3400" dirty="0"/>
              <a:t> and the plague will consume those in the city.</a:t>
            </a:r>
          </a:p>
        </p:txBody>
      </p:sp>
    </p:spTree>
    <p:extLst>
      <p:ext uri="{BB962C8B-B14F-4D97-AF65-F5344CB8AC3E}">
        <p14:creationId xmlns:p14="http://schemas.microsoft.com/office/powerpoint/2010/main" val="32032683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Six Seals (Revelation 6)</a:t>
            </a:r>
          </a:p>
        </p:txBody>
      </p:sp>
      <p:sp>
        <p:nvSpPr>
          <p:cNvPr id="77827" name="Content Placeholder 2"/>
          <p:cNvSpPr>
            <a:spLocks noGrp="1"/>
          </p:cNvSpPr>
          <p:nvPr>
            <p:ph idx="1"/>
          </p:nvPr>
        </p:nvSpPr>
        <p:spPr>
          <a:xfrm>
            <a:off x="457200" y="1600202"/>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1403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685800">
              <a:spcBef>
                <a:spcPct val="0"/>
              </a:spcBef>
              <a:spcAft>
                <a:spcPts val="1200"/>
              </a:spcAft>
              <a:buNone/>
              <a:defRPr/>
            </a:pPr>
            <a:r>
              <a:rPr lang="en-US" sz="4000" kern="1200" dirty="0">
                <a:solidFill>
                  <a:schemeClr val="tx2"/>
                </a:solidFill>
                <a:ea typeface="+mj-ea"/>
              </a:rPr>
              <a:t>Revelation 6:8</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cs typeface="Calibri" panose="020F0502020204030204" pitchFamily="34" charset="0"/>
              </a:rPr>
              <a:t>8 </a:t>
            </a:r>
            <a:r>
              <a:rPr lang="en-US" sz="3400" dirty="0">
                <a:effectLst>
                  <a:outerShdw blurRad="38100" dist="38100" dir="2700000" algn="tl">
                    <a:srgbClr val="000000">
                      <a:alpha val="43137"/>
                    </a:srgbClr>
                  </a:outerShdw>
                </a:effectLst>
                <a:cs typeface="Calibri" panose="020F0502020204030204" pitchFamily="34" charset="0"/>
              </a:rPr>
              <a:t>I looked, and behold, an ashen horse; and the one who sat on it had the name Death, and Hades was following with him. Authority was given to them over a fourth of the earth, to kill with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sword, and famine, and plague</a:t>
            </a:r>
            <a:r>
              <a:rPr lang="en-US" sz="3400" dirty="0">
                <a:effectLst>
                  <a:outerShdw blurRad="38100" dist="38100" dir="2700000" algn="tl">
                    <a:srgbClr val="000000">
                      <a:alpha val="43137"/>
                    </a:srgbClr>
                  </a:outerShdw>
                </a:effectLst>
                <a:cs typeface="Calibri" panose="020F0502020204030204" pitchFamily="34" charset="0"/>
              </a:rPr>
              <a:t>, and by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wild animals </a:t>
            </a:r>
            <a:r>
              <a:rPr lang="en-US" sz="3400" dirty="0">
                <a:effectLst>
                  <a:outerShdw blurRad="38100" dist="38100" dir="2700000" algn="tl">
                    <a:srgbClr val="000000">
                      <a:alpha val="43137"/>
                    </a:srgbClr>
                  </a:outerShdw>
                </a:effectLst>
                <a:cs typeface="Calibri" panose="020F0502020204030204" pitchFamily="34" charset="0"/>
              </a:rPr>
              <a:t>of the earth.”</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AAA3764-8D66-45E6-98E4-A9325C343C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3581400"/>
            <a:ext cx="2687165" cy="1315848"/>
          </a:xfrm>
          <a:prstGeom prst="rect">
            <a:avLst/>
          </a:prstGeom>
        </p:spPr>
      </p:pic>
    </p:spTree>
    <p:extLst>
      <p:ext uri="{BB962C8B-B14F-4D97-AF65-F5344CB8AC3E}">
        <p14:creationId xmlns:p14="http://schemas.microsoft.com/office/powerpoint/2010/main" val="15593456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685800">
              <a:spcBef>
                <a:spcPct val="0"/>
              </a:spcBef>
              <a:spcAft>
                <a:spcPts val="1200"/>
              </a:spcAft>
              <a:buNone/>
              <a:defRPr/>
            </a:pPr>
            <a:r>
              <a:rPr lang="en-US" sz="4000" kern="1200" dirty="0">
                <a:solidFill>
                  <a:schemeClr val="tx2"/>
                </a:solidFill>
                <a:ea typeface="+mj-ea"/>
              </a:rPr>
              <a:t>Ezekiel 5:15-17</a:t>
            </a:r>
          </a:p>
          <a:p>
            <a:pPr marL="0" indent="0" algn="just">
              <a:spcBef>
                <a:spcPts val="0"/>
              </a:spcBef>
              <a:buNone/>
            </a:pPr>
            <a:r>
              <a:rPr lang="en-US" sz="2800" dirty="0">
                <a:effectLst>
                  <a:outerShdw blurRad="38100" dist="38100" dir="2700000" algn="tl">
                    <a:srgbClr val="000000">
                      <a:alpha val="43137"/>
                    </a:srgbClr>
                  </a:outerShdw>
                </a:effectLst>
                <a:cs typeface="Calibri" panose="020F0502020204030204" pitchFamily="34" charset="0"/>
              </a:rPr>
              <a:t>“</a:t>
            </a:r>
            <a:r>
              <a:rPr lang="en-US" sz="2800" baseline="30000" dirty="0">
                <a:effectLst>
                  <a:outerShdw blurRad="38100" dist="38100" dir="2700000" algn="tl">
                    <a:srgbClr val="000000">
                      <a:alpha val="43137"/>
                    </a:srgbClr>
                  </a:outerShdw>
                </a:effectLst>
                <a:cs typeface="Calibri" panose="020F0502020204030204" pitchFamily="34" charset="0"/>
              </a:rPr>
              <a:t>15</a:t>
            </a:r>
            <a:r>
              <a:rPr lang="en-US" sz="2800" dirty="0">
                <a:effectLst>
                  <a:outerShdw blurRad="38100" dist="38100" dir="2700000" algn="tl">
                    <a:srgbClr val="000000">
                      <a:alpha val="43137"/>
                    </a:srgbClr>
                  </a:outerShdw>
                </a:effectLst>
                <a:cs typeface="Calibri" panose="020F0502020204030204" pitchFamily="34" charset="0"/>
              </a:rPr>
              <a:t> ‘So it shall be a reproach, a taunt, a lesson, and an astonishment to the nations that are all around you, when I execute judgments among you in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anger</a:t>
            </a:r>
            <a:r>
              <a:rPr lang="en-US" sz="2800" dirty="0">
                <a:effectLst>
                  <a:outerShdw blurRad="38100" dist="38100" dir="2700000" algn="tl">
                    <a:srgbClr val="000000">
                      <a:alpha val="43137"/>
                    </a:srgbClr>
                  </a:outerShdw>
                </a:effectLst>
                <a:cs typeface="Calibri" panose="020F0502020204030204" pitchFamily="34" charset="0"/>
              </a:rPr>
              <a:t> and in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fury</a:t>
            </a:r>
            <a:r>
              <a:rPr lang="en-US" sz="2800" dirty="0">
                <a:effectLst>
                  <a:outerShdw blurRad="38100" dist="38100" dir="2700000" algn="tl">
                    <a:srgbClr val="000000">
                      <a:alpha val="43137"/>
                    </a:srgbClr>
                  </a:outerShdw>
                </a:effectLst>
                <a:cs typeface="Calibri" panose="020F0502020204030204" pitchFamily="34" charset="0"/>
              </a:rPr>
              <a:t> and in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furious</a:t>
            </a:r>
            <a:r>
              <a:rPr lang="en-US" sz="2800" dirty="0">
                <a:effectLst>
                  <a:outerShdw blurRad="38100" dist="38100" dir="2700000" algn="tl">
                    <a:srgbClr val="000000">
                      <a:alpha val="43137"/>
                    </a:srgbClr>
                  </a:outerShdw>
                </a:effectLst>
                <a:cs typeface="Calibri" panose="020F0502020204030204" pitchFamily="34" charset="0"/>
              </a:rPr>
              <a:t> rebukes. I, the Lord, have spoken. </a:t>
            </a:r>
            <a:r>
              <a:rPr lang="en-US" sz="2800" baseline="30000" dirty="0">
                <a:effectLst>
                  <a:outerShdw blurRad="38100" dist="38100" dir="2700000" algn="tl">
                    <a:srgbClr val="000000">
                      <a:alpha val="43137"/>
                    </a:srgbClr>
                  </a:outerShdw>
                </a:effectLst>
                <a:cs typeface="Calibri" panose="020F0502020204030204" pitchFamily="34" charset="0"/>
              </a:rPr>
              <a:t>16</a:t>
            </a:r>
            <a:r>
              <a:rPr lang="en-US" sz="2800" dirty="0">
                <a:effectLst>
                  <a:outerShdw blurRad="38100" dist="38100" dir="2700000" algn="tl">
                    <a:srgbClr val="000000">
                      <a:alpha val="43137"/>
                    </a:srgbClr>
                  </a:outerShdw>
                </a:effectLst>
                <a:cs typeface="Calibri" panose="020F0502020204030204" pitchFamily="34" charset="0"/>
              </a:rPr>
              <a:t> When I send against them the terrible arrows of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sz="2800" dirty="0">
                <a:effectLst>
                  <a:outerShdw blurRad="38100" dist="38100" dir="2700000" algn="tl">
                    <a:srgbClr val="000000">
                      <a:alpha val="43137"/>
                    </a:srgbClr>
                  </a:outerShdw>
                </a:effectLst>
                <a:cs typeface="Calibri" panose="020F0502020204030204" pitchFamily="34" charset="0"/>
              </a:rPr>
              <a:t> which shall be for destruction, which I will send to destroy you, I will increase the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sz="2800" dirty="0">
                <a:effectLst>
                  <a:outerShdw blurRad="38100" dist="38100" dir="2700000" algn="tl">
                    <a:srgbClr val="000000">
                      <a:alpha val="43137"/>
                    </a:srgbClr>
                  </a:outerShdw>
                </a:effectLst>
                <a:cs typeface="Calibri" panose="020F0502020204030204" pitchFamily="34" charset="0"/>
              </a:rPr>
              <a:t> upon you and cut off your supply of bread. </a:t>
            </a:r>
            <a:r>
              <a:rPr lang="en-US" sz="2800" baseline="30000" dirty="0">
                <a:effectLst>
                  <a:outerShdw blurRad="38100" dist="38100" dir="2700000" algn="tl">
                    <a:srgbClr val="000000">
                      <a:alpha val="43137"/>
                    </a:srgbClr>
                  </a:outerShdw>
                </a:effectLst>
                <a:cs typeface="Calibri" panose="020F0502020204030204" pitchFamily="34" charset="0"/>
              </a:rPr>
              <a:t>17</a:t>
            </a:r>
            <a:r>
              <a:rPr lang="en-US" sz="2800" dirty="0">
                <a:effectLst>
                  <a:outerShdw blurRad="38100" dist="38100" dir="2700000" algn="tl">
                    <a:srgbClr val="000000">
                      <a:alpha val="43137"/>
                    </a:srgbClr>
                  </a:outerShdw>
                </a:effectLst>
                <a:cs typeface="Calibri" panose="020F0502020204030204" pitchFamily="34" charset="0"/>
              </a:rPr>
              <a:t> So I will send against you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sz="2800" dirty="0">
                <a:effectLst>
                  <a:outerShdw blurRad="38100" dist="38100" dir="2700000" algn="tl">
                    <a:srgbClr val="000000">
                      <a:alpha val="43137"/>
                    </a:srgbClr>
                  </a:outerShdw>
                </a:effectLst>
                <a:cs typeface="Calibri" panose="020F0502020204030204" pitchFamily="34" charset="0"/>
              </a:rPr>
              <a:t> and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wild beasts</a:t>
            </a:r>
            <a:r>
              <a:rPr lang="en-US" sz="2800" dirty="0">
                <a:effectLst>
                  <a:outerShdw blurRad="38100" dist="38100" dir="2700000" algn="tl">
                    <a:srgbClr val="000000">
                      <a:alpha val="43137"/>
                    </a:srgbClr>
                  </a:outerShdw>
                </a:effectLst>
                <a:cs typeface="Calibri" panose="020F0502020204030204" pitchFamily="34" charset="0"/>
              </a:rPr>
              <a:t>, and they will bereave you. Pestilence and blood shall pass through you, and I will bring the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sz="2800" dirty="0">
                <a:effectLst>
                  <a:outerShdw blurRad="38100" dist="38100" dir="2700000" algn="tl">
                    <a:srgbClr val="000000">
                      <a:alpha val="43137"/>
                    </a:srgbClr>
                  </a:outerShdw>
                </a:effectLst>
                <a:cs typeface="Calibri" panose="020F0502020204030204" pitchFamily="34" charset="0"/>
              </a:rPr>
              <a:t> against you. I, the Lord, have spoken.’ ”</a:t>
            </a:r>
          </a:p>
        </p:txBody>
      </p:sp>
    </p:spTree>
    <p:extLst>
      <p:ext uri="{BB962C8B-B14F-4D97-AF65-F5344CB8AC3E}">
        <p14:creationId xmlns:p14="http://schemas.microsoft.com/office/powerpoint/2010/main" val="21138018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685800">
              <a:spcBef>
                <a:spcPct val="0"/>
              </a:spcBef>
              <a:spcAft>
                <a:spcPts val="1200"/>
              </a:spcAft>
              <a:buNone/>
              <a:defRPr/>
            </a:pPr>
            <a:r>
              <a:rPr lang="en-US" sz="4000" kern="1200" dirty="0">
                <a:solidFill>
                  <a:schemeClr val="tx2"/>
                </a:solidFill>
                <a:ea typeface="+mj-ea"/>
              </a:rPr>
              <a:t>Ezekiel 7:3, 8, 15</a:t>
            </a:r>
          </a:p>
          <a:p>
            <a:pPr marL="0" indent="0" algn="just">
              <a:spcBef>
                <a:spcPts val="0"/>
              </a:spcBef>
              <a:buNone/>
            </a:pP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000" dirty="0">
                <a:effectLst>
                  <a:outerShdw blurRad="38100" dist="38100" dir="2700000" algn="tl">
                    <a:srgbClr val="000000">
                      <a:alpha val="43137"/>
                    </a:srgbClr>
                  </a:outerShdw>
                </a:effectLst>
                <a:cs typeface="Calibri" panose="020F0502020204030204" pitchFamily="34" charset="0"/>
              </a:rPr>
              <a:t>Now upon you I will soon pour out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My fury</a:t>
            </a:r>
            <a:r>
              <a:rPr lang="en-US" sz="3000" dirty="0">
                <a:effectLst>
                  <a:outerShdw blurRad="38100" dist="38100" dir="2700000" algn="tl">
                    <a:srgbClr val="000000">
                      <a:alpha val="43137"/>
                    </a:srgbClr>
                  </a:outerShdw>
                </a:effectLst>
                <a:cs typeface="Calibri" panose="020F0502020204030204" pitchFamily="34" charset="0"/>
              </a:rPr>
              <a:t>, And spend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My anger</a:t>
            </a:r>
            <a:r>
              <a:rPr lang="en-US" sz="3000" dirty="0">
                <a:effectLst>
                  <a:outerShdw blurRad="38100" dist="38100" dir="2700000" algn="tl">
                    <a:srgbClr val="000000">
                      <a:alpha val="43137"/>
                    </a:srgbClr>
                  </a:outerShdw>
                </a:effectLst>
                <a:cs typeface="Calibri" panose="020F0502020204030204" pitchFamily="34" charset="0"/>
              </a:rPr>
              <a:t> upon you; I will judge you according to your ways, And I will repay you for all your abominations… </a:t>
            </a:r>
            <a:r>
              <a:rPr lang="en-US" sz="3000" baseline="30000" dirty="0">
                <a:effectLst>
                  <a:outerShdw blurRad="38100" dist="38100" dir="2700000" algn="tl">
                    <a:srgbClr val="000000">
                      <a:alpha val="43137"/>
                    </a:srgbClr>
                  </a:outerShdw>
                </a:effectLst>
                <a:cs typeface="Calibri" panose="020F0502020204030204" pitchFamily="34" charset="0"/>
              </a:rPr>
              <a:t>8</a:t>
            </a:r>
            <a:r>
              <a:rPr lang="en-US" sz="3000" dirty="0">
                <a:effectLst>
                  <a:outerShdw blurRad="38100" dist="38100" dir="2700000" algn="tl">
                    <a:srgbClr val="000000">
                      <a:alpha val="43137"/>
                    </a:srgbClr>
                  </a:outerShdw>
                </a:effectLst>
                <a:cs typeface="Calibri" panose="020F0502020204030204" pitchFamily="34" charset="0"/>
              </a:rPr>
              <a:t> Now upon you I will soon pour out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My fury</a:t>
            </a:r>
            <a:r>
              <a:rPr lang="en-US" sz="3000" dirty="0">
                <a:effectLst>
                  <a:outerShdw blurRad="38100" dist="38100" dir="2700000" algn="tl">
                    <a:srgbClr val="000000">
                      <a:alpha val="43137"/>
                    </a:srgbClr>
                  </a:outerShdw>
                </a:effectLst>
                <a:cs typeface="Calibri" panose="020F0502020204030204" pitchFamily="34" charset="0"/>
              </a:rPr>
              <a:t>, And spend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My anger </a:t>
            </a:r>
            <a:r>
              <a:rPr lang="en-US" sz="3000" dirty="0">
                <a:effectLst>
                  <a:outerShdw blurRad="38100" dist="38100" dir="2700000" algn="tl">
                    <a:srgbClr val="000000">
                      <a:alpha val="43137"/>
                    </a:srgbClr>
                  </a:outerShdw>
                </a:effectLst>
                <a:cs typeface="Calibri" panose="020F0502020204030204" pitchFamily="34" charset="0"/>
              </a:rPr>
              <a:t>upon you; I will judge you according to your ways, And I will repay you for all your abominations. </a:t>
            </a:r>
            <a:r>
              <a:rPr lang="en-US" sz="3000" baseline="30000" dirty="0">
                <a:effectLst>
                  <a:outerShdw blurRad="38100" dist="38100" dir="2700000" algn="tl">
                    <a:srgbClr val="000000">
                      <a:alpha val="43137"/>
                    </a:srgbClr>
                  </a:outerShdw>
                </a:effectLst>
                <a:cs typeface="Calibri" panose="020F0502020204030204" pitchFamily="34" charset="0"/>
              </a:rPr>
              <a:t>15</a:t>
            </a:r>
            <a:r>
              <a:rPr lang="en-US" sz="3000" dirty="0">
                <a:effectLst>
                  <a:outerShdw blurRad="38100" dist="38100" dir="2700000" algn="tl">
                    <a:srgbClr val="000000">
                      <a:alpha val="43137"/>
                    </a:srgbClr>
                  </a:outerShdw>
                </a:effectLst>
                <a:cs typeface="Calibri" panose="020F0502020204030204" pitchFamily="34" charset="0"/>
              </a:rPr>
              <a:t> The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sz="3000" dirty="0">
                <a:effectLst>
                  <a:outerShdw blurRad="38100" dist="38100" dir="2700000" algn="tl">
                    <a:srgbClr val="000000">
                      <a:alpha val="43137"/>
                    </a:srgbClr>
                  </a:outerShdw>
                </a:effectLst>
                <a:cs typeface="Calibri" panose="020F0502020204030204" pitchFamily="34" charset="0"/>
              </a:rPr>
              <a:t> is outside the city and the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plague</a:t>
            </a:r>
            <a:r>
              <a:rPr lang="en-US" sz="3000" dirty="0">
                <a:effectLst>
                  <a:outerShdw blurRad="38100" dist="38100" dir="2700000" algn="tl">
                    <a:srgbClr val="000000">
                      <a:alpha val="43137"/>
                    </a:srgbClr>
                  </a:outerShdw>
                </a:effectLst>
                <a:cs typeface="Calibri" panose="020F0502020204030204" pitchFamily="34" charset="0"/>
              </a:rPr>
              <a:t> and the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sz="3000" dirty="0">
                <a:effectLst>
                  <a:outerShdw blurRad="38100" dist="38100" dir="2700000" algn="tl">
                    <a:srgbClr val="000000">
                      <a:alpha val="43137"/>
                    </a:srgbClr>
                  </a:outerShdw>
                </a:effectLst>
                <a:cs typeface="Calibri" panose="020F0502020204030204" pitchFamily="34" charset="0"/>
              </a:rPr>
              <a:t> are within. Anyone who is in the field will die by the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sz="3000" dirty="0">
                <a:effectLst>
                  <a:outerShdw blurRad="38100" dist="38100" dir="2700000" algn="tl">
                    <a:srgbClr val="000000">
                      <a:alpha val="43137"/>
                    </a:srgbClr>
                  </a:outerShdw>
                </a:effectLst>
                <a:cs typeface="Calibri" panose="020F0502020204030204" pitchFamily="34" charset="0"/>
              </a:rPr>
              <a:t>, while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sz="3000" dirty="0">
                <a:effectLst>
                  <a:outerShdw blurRad="38100" dist="38100" dir="2700000" algn="tl">
                    <a:srgbClr val="000000">
                      <a:alpha val="43137"/>
                    </a:srgbClr>
                  </a:outerShdw>
                </a:effectLst>
                <a:cs typeface="Calibri" panose="020F0502020204030204" pitchFamily="34" charset="0"/>
              </a:rPr>
              <a:t> and the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plague</a:t>
            </a:r>
            <a:r>
              <a:rPr lang="en-US" sz="3000" dirty="0">
                <a:effectLst>
                  <a:outerShdw blurRad="38100" dist="38100" dir="2700000" algn="tl">
                    <a:srgbClr val="000000">
                      <a:alpha val="43137"/>
                    </a:srgbClr>
                  </a:outerShdw>
                </a:effectLst>
                <a:cs typeface="Calibri" panose="020F0502020204030204" pitchFamily="34" charset="0"/>
              </a:rPr>
              <a:t> will consume those in the city.”</a:t>
            </a:r>
          </a:p>
        </p:txBody>
      </p:sp>
    </p:spTree>
    <p:extLst>
      <p:ext uri="{BB962C8B-B14F-4D97-AF65-F5344CB8AC3E}">
        <p14:creationId xmlns:p14="http://schemas.microsoft.com/office/powerpoint/2010/main" val="42419832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kern="1200" dirty="0">
                <a:solidFill>
                  <a:schemeClr val="tx2"/>
                </a:solidFill>
                <a:ea typeface="+mj-ea"/>
              </a:rPr>
              <a:t>Ezekiel 14:19, 21</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cs typeface="Calibri" panose="020F0502020204030204" pitchFamily="34" charset="0"/>
              </a:rPr>
              <a:t>19</a:t>
            </a:r>
            <a:r>
              <a:rPr lang="en-US" sz="3400" dirty="0">
                <a:effectLst>
                  <a:outerShdw blurRad="38100" dist="38100" dir="2700000" algn="tl">
                    <a:srgbClr val="000000">
                      <a:alpha val="43137"/>
                    </a:srgbClr>
                  </a:outerShdw>
                </a:effectLst>
                <a:cs typeface="Calibri" panose="020F0502020204030204" pitchFamily="34" charset="0"/>
              </a:rPr>
              <a:t> “Or if I send a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pestilence</a:t>
            </a:r>
            <a:r>
              <a:rPr lang="en-US" sz="3400" dirty="0">
                <a:effectLst>
                  <a:outerShdw blurRad="38100" dist="38100" dir="2700000" algn="tl">
                    <a:srgbClr val="000000">
                      <a:alpha val="43137"/>
                    </a:srgbClr>
                  </a:outerShdw>
                </a:effectLst>
                <a:cs typeface="Calibri" panose="020F0502020204030204" pitchFamily="34" charset="0"/>
              </a:rPr>
              <a:t> into that land and pour out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My fury</a:t>
            </a:r>
            <a:r>
              <a:rPr lang="en-US" sz="3400" dirty="0">
                <a:effectLst>
                  <a:outerShdw blurRad="38100" dist="38100" dir="2700000" algn="tl">
                    <a:srgbClr val="000000">
                      <a:alpha val="43137"/>
                    </a:srgbClr>
                  </a:outerShdw>
                </a:effectLst>
                <a:cs typeface="Calibri" panose="020F0502020204030204" pitchFamily="34" charset="0"/>
              </a:rPr>
              <a:t> on it in blood, and cut off from it man and beast.”…</a:t>
            </a:r>
            <a:r>
              <a:rPr lang="en-US" sz="3400" baseline="30000" dirty="0">
                <a:effectLst>
                  <a:outerShdw blurRad="38100" dist="38100" dir="2700000" algn="tl">
                    <a:srgbClr val="000000">
                      <a:alpha val="43137"/>
                    </a:srgbClr>
                  </a:outerShdw>
                </a:effectLst>
                <a:cs typeface="Calibri" panose="020F0502020204030204" pitchFamily="34" charset="0"/>
              </a:rPr>
              <a:t>21</a:t>
            </a:r>
            <a:r>
              <a:rPr lang="en-US" sz="3400" dirty="0">
                <a:effectLst>
                  <a:outerShdw blurRad="38100" dist="38100" dir="2700000" algn="tl">
                    <a:srgbClr val="000000">
                      <a:alpha val="43137"/>
                    </a:srgbClr>
                  </a:outerShdw>
                </a:effectLst>
                <a:cs typeface="Calibri" panose="020F0502020204030204" pitchFamily="34" charset="0"/>
              </a:rPr>
              <a:t> For thus says the Lord God: “How much more it shall be when I send My four severe judgments on Jerusalem—</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the sword and famine and wild beasts and pestilence</a:t>
            </a:r>
            <a:r>
              <a:rPr lang="en-US" sz="3400" dirty="0">
                <a:effectLst>
                  <a:outerShdw blurRad="38100" dist="38100" dir="2700000" algn="tl">
                    <a:srgbClr val="000000">
                      <a:alpha val="43137"/>
                    </a:srgbClr>
                  </a:outerShdw>
                </a:effectLst>
                <a:cs typeface="Calibri" panose="020F0502020204030204" pitchFamily="34" charset="0"/>
              </a:rPr>
              <a:t>—to cut off man and beast from it?”</a:t>
            </a:r>
          </a:p>
        </p:txBody>
      </p:sp>
    </p:spTree>
    <p:extLst>
      <p:ext uri="{BB962C8B-B14F-4D97-AF65-F5344CB8AC3E}">
        <p14:creationId xmlns:p14="http://schemas.microsoft.com/office/powerpoint/2010/main" val="32369581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kern="1200" dirty="0">
                <a:solidFill>
                  <a:schemeClr val="tx2"/>
                </a:solidFill>
                <a:ea typeface="+mj-ea"/>
              </a:rPr>
              <a:t>Ezekiel 7:19</a:t>
            </a:r>
          </a:p>
          <a:p>
            <a:pPr marL="0" indent="0" algn="just">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‘They will throw their silver into the streets, And their gold will be like refuse; Their silver and their gold will not be able to deliver them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day of the wrath of the Lord</a:t>
            </a:r>
            <a:r>
              <a:rPr lang="en-US" sz="3600" dirty="0">
                <a:effectLst>
                  <a:outerShdw blurRad="38100" dist="38100" dir="2700000" algn="tl">
                    <a:srgbClr val="000000">
                      <a:alpha val="43137"/>
                    </a:srgbClr>
                  </a:outerShdw>
                </a:effectLst>
                <a:cs typeface="Calibri" panose="020F0502020204030204" pitchFamily="34" charset="0"/>
              </a:rPr>
              <a:t>; They will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not satisfy</a:t>
            </a:r>
            <a:r>
              <a:rPr lang="en-US" sz="3600" dirty="0">
                <a:effectLst>
                  <a:outerShdw blurRad="38100" dist="38100" dir="2700000" algn="tl">
                    <a:srgbClr val="000000">
                      <a:alpha val="43137"/>
                    </a:srgbClr>
                  </a:outerShdw>
                </a:effectLst>
                <a:cs typeface="Calibri" panose="020F0502020204030204" pitchFamily="34" charset="0"/>
              </a:rPr>
              <a:t> their souls,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Nor fill their stomachs</a:t>
            </a:r>
            <a:r>
              <a:rPr lang="en-US" sz="3600" dirty="0">
                <a:effectLst>
                  <a:outerShdw blurRad="38100" dist="38100" dir="2700000" algn="tl">
                    <a:srgbClr val="000000">
                      <a:alpha val="43137"/>
                    </a:srgbClr>
                  </a:outerShdw>
                </a:effectLst>
                <a:cs typeface="Calibri" panose="020F0502020204030204" pitchFamily="34" charset="0"/>
              </a:rPr>
              <a:t>, Because it became their stumbling block of iniquity.”</a:t>
            </a:r>
          </a:p>
        </p:txBody>
      </p:sp>
    </p:spTree>
    <p:extLst>
      <p:ext uri="{BB962C8B-B14F-4D97-AF65-F5344CB8AC3E}">
        <p14:creationId xmlns:p14="http://schemas.microsoft.com/office/powerpoint/2010/main" val="14677535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5E67F3E4-CFC2-4A87-9134-C820B12A75FF}"/>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1455745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3962400"/>
          </a:xfrm>
        </p:spPr>
        <p:txBody>
          <a:bodyPr/>
          <a:lstStyle/>
          <a:p>
            <a:pPr marL="0" indent="0" algn="ctr">
              <a:spcBef>
                <a:spcPts val="0"/>
              </a:spcBef>
              <a:spcAft>
                <a:spcPts val="1200"/>
              </a:spcAft>
              <a:buNone/>
            </a:pPr>
            <a:r>
              <a:rPr lang="en-US" sz="4000" kern="1200" dirty="0">
                <a:solidFill>
                  <a:schemeClr val="tx2"/>
                </a:solidFill>
                <a:ea typeface="+mj-ea"/>
              </a:rPr>
              <a:t>Revelation 6:8</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cs typeface="Calibri" panose="020F0502020204030204" pitchFamily="34" charset="0"/>
              </a:rPr>
              <a:t>I looked, and behold, an ashen horse; and the one who sat on it had the name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Death, and Hades</a:t>
            </a:r>
            <a:r>
              <a:rPr lang="en-US" sz="3400" dirty="0">
                <a:effectLst>
                  <a:outerShdw blurRad="38100" dist="38100" dir="2700000" algn="tl">
                    <a:srgbClr val="000000">
                      <a:alpha val="43137"/>
                    </a:srgbClr>
                  </a:outerShdw>
                </a:effectLst>
                <a:cs typeface="Calibri" panose="020F0502020204030204" pitchFamily="34" charset="0"/>
              </a:rPr>
              <a:t> was following with him. Authority was given to them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over a fourth of the earth, to kill</a:t>
            </a:r>
            <a:r>
              <a:rPr lang="en-US" sz="3400" dirty="0">
                <a:effectLst>
                  <a:outerShdw blurRad="38100" dist="38100" dir="2700000" algn="tl">
                    <a:srgbClr val="000000">
                      <a:alpha val="43137"/>
                    </a:srgbClr>
                  </a:outerShdw>
                </a:effectLst>
                <a:cs typeface="Calibri" panose="020F0502020204030204" pitchFamily="34" charset="0"/>
              </a:rPr>
              <a:t> with sword, and famine, and plague, and by the wild animals of the earth.”</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AAA3764-8D66-45E6-98E4-A9325C343C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28418" y="3581400"/>
            <a:ext cx="2687165" cy="1315848"/>
          </a:xfrm>
          <a:prstGeom prst="rect">
            <a:avLst/>
          </a:prstGeom>
        </p:spPr>
      </p:pic>
    </p:spTree>
    <p:extLst>
      <p:ext uri="{BB962C8B-B14F-4D97-AF65-F5344CB8AC3E}">
        <p14:creationId xmlns:p14="http://schemas.microsoft.com/office/powerpoint/2010/main" val="1617961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451269"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958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Six Seals (Revelation 6)</a:t>
            </a:r>
          </a:p>
        </p:txBody>
      </p:sp>
      <p:sp>
        <p:nvSpPr>
          <p:cNvPr id="77827" name="Content Placeholder 2"/>
          <p:cNvSpPr>
            <a:spLocks noGrp="1"/>
          </p:cNvSpPr>
          <p:nvPr>
            <p:ph idx="1"/>
          </p:nvPr>
        </p:nvSpPr>
        <p:spPr>
          <a:xfrm>
            <a:off x="457200" y="1600202"/>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35811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818B8B-7283-4883-B87C-57B349A322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0"/>
            <a:ext cx="91440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n-cs"/>
              </a:rPr>
              <a:t>Revelation 1:18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am He who lives, and was dead, and behold, I am alive forevermore. Amen.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have the keys of Hades and of 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72729C2-27CE-4FCF-830E-BE1C62CFEC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1406" y="2971800"/>
            <a:ext cx="2461193" cy="1828800"/>
          </a:xfrm>
          <a:prstGeom prst="rect">
            <a:avLst/>
          </a:prstGeom>
        </p:spPr>
      </p:pic>
    </p:spTree>
    <p:extLst>
      <p:ext uri="{BB962C8B-B14F-4D97-AF65-F5344CB8AC3E}">
        <p14:creationId xmlns:p14="http://schemas.microsoft.com/office/powerpoint/2010/main" val="31988948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kern="1200" dirty="0">
                <a:solidFill>
                  <a:schemeClr val="tx2"/>
                </a:solidFill>
                <a:ea typeface="+mj-ea"/>
              </a:rPr>
              <a:t>Revelation 6:16-17</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cs typeface="Calibri" panose="020F0502020204030204" pitchFamily="34" charset="0"/>
              </a:rPr>
              <a:t>16</a:t>
            </a:r>
            <a:r>
              <a:rPr lang="en-US" sz="3400" dirty="0">
                <a:effectLst>
                  <a:outerShdw blurRad="38100" dist="38100" dir="2700000" algn="tl">
                    <a:srgbClr val="000000">
                      <a:alpha val="43137"/>
                    </a:srgbClr>
                  </a:outerShdw>
                </a:effectLst>
                <a:cs typeface="Calibri" panose="020F0502020204030204" pitchFamily="34" charset="0"/>
              </a:rPr>
              <a:t> and they said to the mountains and the rocks, ‘Fall on us and hide us from the sight of Him who sits on the throne, and from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400" u="sng" dirty="0">
                <a:effectLst>
                  <a:outerShdw blurRad="38100" dist="38100" dir="2700000" algn="tl">
                    <a:srgbClr val="000000">
                      <a:alpha val="43137"/>
                    </a:srgbClr>
                  </a:outerShdw>
                </a:effectLst>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orgḗ</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of the Lamb; </a:t>
            </a:r>
            <a:r>
              <a:rPr lang="en-US" sz="3400" baseline="30000" dirty="0">
                <a:effectLst>
                  <a:outerShdw blurRad="38100" dist="38100" dir="2700000" algn="tl">
                    <a:srgbClr val="000000">
                      <a:alpha val="43137"/>
                    </a:srgbClr>
                  </a:outerShdw>
                </a:effectLst>
                <a:cs typeface="Calibri" panose="020F0502020204030204" pitchFamily="34" charset="0"/>
              </a:rPr>
              <a:t>17</a:t>
            </a:r>
            <a:r>
              <a:rPr lang="en-US" sz="3400" dirty="0">
                <a:effectLst>
                  <a:outerShdw blurRad="38100" dist="38100" dir="2700000" algn="tl">
                    <a:srgbClr val="000000">
                      <a:alpha val="43137"/>
                    </a:srgbClr>
                  </a:outerShdw>
                </a:effectLst>
                <a:cs typeface="Calibri" panose="020F0502020204030204" pitchFamily="34" charset="0"/>
              </a:rPr>
              <a:t> for the great day of Their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400" u="sng" dirty="0">
                <a:effectLst>
                  <a:outerShdw blurRad="38100" dist="38100" dir="2700000" algn="tl">
                    <a:srgbClr val="000000">
                      <a:alpha val="43137"/>
                    </a:srgbClr>
                  </a:outerShdw>
                </a:effectLst>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orgḗ</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has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come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erchomai</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cs typeface="Calibri" panose="020F0502020204030204" pitchFamily="34" charset="0"/>
              </a:rPr>
              <a:t>, and who is able to stand?’”</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AAA3764-8D66-45E6-98E4-A9325C343C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28418" y="3581400"/>
            <a:ext cx="2687165" cy="1315848"/>
          </a:xfrm>
          <a:prstGeom prst="rect">
            <a:avLst/>
          </a:prstGeom>
        </p:spPr>
      </p:pic>
    </p:spTree>
    <p:extLst>
      <p:ext uri="{BB962C8B-B14F-4D97-AF65-F5344CB8AC3E}">
        <p14:creationId xmlns:p14="http://schemas.microsoft.com/office/powerpoint/2010/main" val="39345633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Six Seals (Revelation 6)</a:t>
            </a:r>
          </a:p>
        </p:txBody>
      </p:sp>
      <p:sp>
        <p:nvSpPr>
          <p:cNvPr id="77827" name="Content Placeholder 2"/>
          <p:cNvSpPr>
            <a:spLocks noGrp="1"/>
          </p:cNvSpPr>
          <p:nvPr>
            <p:ph idx="1"/>
          </p:nvPr>
        </p:nvSpPr>
        <p:spPr>
          <a:xfrm>
            <a:off x="457200" y="1600202"/>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48526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49C49-5E67-4115-9AFE-5158568B6AEC}"/>
              </a:ext>
            </a:extLst>
          </p:cNvPr>
          <p:cNvPicPr>
            <a:picLocks noChangeAspect="1"/>
          </p:cNvPicPr>
          <p:nvPr/>
        </p:nvPicPr>
        <p:blipFill>
          <a:blip r:embed="rId2"/>
          <a:stretch>
            <a:fillRect/>
          </a:stretch>
        </p:blipFill>
        <p:spPr>
          <a:xfrm>
            <a:off x="143428" y="157571"/>
            <a:ext cx="8857143" cy="6542857"/>
          </a:xfrm>
          <a:prstGeom prst="rect">
            <a:avLst/>
          </a:prstGeom>
        </p:spPr>
      </p:pic>
    </p:spTree>
    <p:extLst>
      <p:ext uri="{BB962C8B-B14F-4D97-AF65-F5344CB8AC3E}">
        <p14:creationId xmlns:p14="http://schemas.microsoft.com/office/powerpoint/2010/main" val="15074221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24548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387" name="Rectangle 3"/>
          <p:cNvSpPr>
            <a:spLocks noGrp="1" noChangeArrowheads="1"/>
          </p:cNvSpPr>
          <p:nvPr>
            <p:ph idx="1"/>
          </p:nvPr>
        </p:nvSpPr>
        <p:spPr>
          <a:xfrm>
            <a:off x="190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Pre-wrath Rapturism denies imminency</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387" name="Rectangle 3"/>
          <p:cNvSpPr>
            <a:spLocks noGrp="1" noChangeArrowheads="1"/>
          </p:cNvSpPr>
          <p:nvPr>
            <p:ph idx="1"/>
          </p:nvPr>
        </p:nvSpPr>
        <p:spPr>
          <a:xfrm>
            <a:off x="190500" y="1600200"/>
            <a:ext cx="8763000" cy="4114800"/>
          </a:xfrm>
        </p:spPr>
        <p:txBody>
          <a:bodyPr/>
          <a:lstStyle/>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Pre-wrath Rapturism denies imminency</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48156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1600201"/>
            <a:ext cx="9144000" cy="51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eaLnBrk="1" hangingPunct="1">
              <a:spcBef>
                <a:spcPct val="0"/>
              </a:spcBef>
              <a:spcAft>
                <a:spcPts val="1400"/>
              </a:spcAft>
              <a:buClrTx/>
              <a:buSzTx/>
              <a:buFontTx/>
              <a:buNone/>
            </a:pPr>
            <a:r>
              <a:rPr lang="en-US" alt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Four criteria may be suggested, any one of which indicates imminence: </a:t>
            </a:r>
          </a:p>
          <a:p>
            <a:pPr marL="746125" indent="-514350" algn="just" eaLnBrk="1" hangingPunct="1">
              <a:spcBef>
                <a:spcPct val="0"/>
              </a:spcBef>
              <a:spcAft>
                <a:spcPts val="1400"/>
              </a:spcAft>
              <a:buSzTx/>
              <a:buFont typeface="+mj-lt"/>
              <a:buAutoNum type="arabicParen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passage speaks of Christ’s return as at any moment. </a:t>
            </a:r>
          </a:p>
          <a:p>
            <a:pPr marL="746125" indent="-514350" algn="just" eaLnBrk="1" hangingPunct="1">
              <a:spcBef>
                <a:spcPct val="0"/>
              </a:spcBef>
              <a:spcAft>
                <a:spcPts val="1400"/>
              </a:spcAft>
              <a:buSzTx/>
              <a:buFont typeface="+mj-lt"/>
              <a:buAutoNum type="arabicParen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passage speaks of Christ’s return as ‘near,’ without stating any signs that must precede His coming. </a:t>
            </a:r>
          </a:p>
          <a:p>
            <a:pPr marL="746125" indent="-514350" algn="just" eaLnBrk="1" hangingPunct="1">
              <a:spcBef>
                <a:spcPct val="0"/>
              </a:spcBef>
              <a:spcAft>
                <a:spcPts val="1400"/>
              </a:spcAft>
              <a:buSzTx/>
              <a:buFont typeface="+mj-lt"/>
              <a:buAutoNum type="arabicParen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passage speaks of Christ’s return as something that gives believers hope and encouragement, without indicating that these believers will suffer tribulation. </a:t>
            </a:r>
          </a:p>
          <a:p>
            <a:pPr marL="746125" indent="-514350" algn="just" eaLnBrk="1" hangingPunct="1">
              <a:spcBef>
                <a:spcPct val="0"/>
              </a:spcBef>
              <a:spcAft>
                <a:spcPts val="1400"/>
              </a:spcAft>
              <a:buSzTx/>
              <a:buFont typeface="+mj-lt"/>
              <a:buAutoNum type="arabicParen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passage speaks of Christ’s return as giving hope without relating it to God’s judgment of unbelievers.</a:t>
            </a:r>
            <a:r>
              <a:rPr lang="en-US" alt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0179" name="TextBox 3"/>
          <p:cNvSpPr txBox="1">
            <a:spLocks noChangeArrowheads="1"/>
          </p:cNvSpPr>
          <p:nvPr/>
        </p:nvSpPr>
        <p:spPr bwMode="auto">
          <a:xfrm>
            <a:off x="2105025" y="228601"/>
            <a:ext cx="493395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eaLnBrk="1" hangingPunct="1">
              <a:spcBef>
                <a:spcPct val="0"/>
              </a:spcBef>
              <a:spcAft>
                <a:spcPts val="600"/>
              </a:spcAft>
              <a:buClrTx/>
              <a:buSzTx/>
              <a:buNone/>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Wayne Brindle</a:t>
            </a:r>
          </a:p>
          <a:p>
            <a:pPr algn="ctr" eaLnBrk="1" hangingPunct="1">
              <a:spcBef>
                <a:spcPct val="0"/>
              </a:spcBef>
              <a:buClrTx/>
              <a:buSzTx/>
              <a:buFontTx/>
              <a:buNone/>
            </a:pP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"Biblical Evidence for the Imminence of the Rapture,"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Bibliotheca Sacra</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158, no. 630 (April-June 2001): 138-51.</a:t>
            </a: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6D5AF9A7-AEAC-44B8-88C3-411AE05D10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0" y="121920"/>
            <a:ext cx="822960"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73504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387" name="Rectangle 3"/>
          <p:cNvSpPr>
            <a:spLocks noGrp="1" noChangeArrowheads="1"/>
          </p:cNvSpPr>
          <p:nvPr>
            <p:ph idx="1"/>
          </p:nvPr>
        </p:nvSpPr>
        <p:spPr>
          <a:xfrm>
            <a:off x="190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Pre-wrath Rapturism denies imminency</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93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114300" y="1600200"/>
            <a:ext cx="8915400" cy="5105400"/>
          </a:xfrm>
        </p:spPr>
        <p:txBody>
          <a:bodyPr/>
          <a:lstStyle/>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Tribulation's purpose concerns Israel (Jer 30:7; Dan 9:24)</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biblical reference to the church on earth during the Tribulation period (Rev 4-22)</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is promised an exemption from divine wrath (1 Thess 1:10; 5:9; Rom 5:9; Rev 3:10; 6:17)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is imminent (1 Cor 15:51; 1 Thess 4:15)</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is a comfort (1 Thess 4:18)</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Antichrist cannot come to power until the restrainer is removed (2 Thess 2:6-7)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Symbolic parallels (2 Peter 2:5-9)</a:t>
            </a:r>
            <a:endPar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636A59E-F606-4720-AC0C-C62BB4647C7D}"/>
              </a:ext>
            </a:extLst>
          </p:cNvPr>
          <p:cNvSpPr/>
          <p:nvPr/>
        </p:nvSpPr>
        <p:spPr>
          <a:xfrm>
            <a:off x="0" y="218182"/>
            <a:ext cx="9144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When is the Rapture?</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Arguments Favoring the Pre-Tribulation View</a:t>
            </a:r>
          </a:p>
        </p:txBody>
      </p:sp>
    </p:spTree>
    <p:extLst>
      <p:ext uri="{BB962C8B-B14F-4D97-AF65-F5344CB8AC3E}">
        <p14:creationId xmlns:p14="http://schemas.microsoft.com/office/powerpoint/2010/main" val="32104493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45DB4-CDBC-49FB-891D-9E44C81B13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1" y="1"/>
            <a:ext cx="9144000" cy="4283224"/>
          </a:xfrm>
          <a:prstGeom prst="rect">
            <a:avLst/>
          </a:prstGeom>
        </p:spPr>
        <p:txBody>
          <a:bodyPr wrap="square">
            <a:spAutoFit/>
          </a:bodyPr>
          <a:lstStyle/>
          <a:p>
            <a:pPr algn="ctr" eaLnBrk="0" hangingPunct="0">
              <a:spcBef>
                <a:spcPts val="0"/>
              </a:spcBef>
              <a:spcAft>
                <a:spcPts val="1200"/>
              </a:spcAft>
              <a:buClr>
                <a:schemeClr val="tx2"/>
              </a:buClr>
              <a:buSzPct val="75000"/>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n-cs"/>
              </a:rPr>
              <a:t>John 14:1–4</a:t>
            </a:r>
          </a:p>
          <a:p>
            <a:pPr algn="just">
              <a:spcBef>
                <a:spcPts val="0"/>
              </a:spcBef>
              <a:spcAft>
                <a:spcPts val="0"/>
              </a:spcAft>
            </a:pPr>
            <a:r>
              <a:rPr lang="en-US" sz="3200" baseline="30000" dirty="0">
                <a:effectLst>
                  <a:outerShdw blurRad="38100" dist="38100" dir="2700000" algn="tl">
                    <a:srgbClr val="000000">
                      <a:alpha val="43137"/>
                    </a:srgbClr>
                  </a:outerShdw>
                </a:effectLst>
                <a:latin typeface="Calibri" panose="020F0502020204030204" pitchFamily="34" charset="0"/>
              </a:rPr>
              <a:t>1</a:t>
            </a:r>
            <a:r>
              <a:rPr lang="en-US" sz="3200" dirty="0">
                <a:effectLst>
                  <a:outerShdw blurRad="38100" dist="38100" dir="2700000" algn="tl">
                    <a:srgbClr val="000000">
                      <a:alpha val="43137"/>
                    </a:srgbClr>
                  </a:outerShdw>
                </a:effectLst>
                <a:latin typeface="Calibri" panose="020F0502020204030204" pitchFamily="34" charset="0"/>
              </a:rPr>
              <a:t> “Do not let your heart be troubled; believe in God, believe also in Me. </a:t>
            </a:r>
            <a:r>
              <a:rPr lang="en-US" sz="3200" baseline="30000" dirty="0">
                <a:effectLst>
                  <a:outerShdw blurRad="38100" dist="38100" dir="2700000" algn="tl">
                    <a:srgbClr val="000000">
                      <a:alpha val="43137"/>
                    </a:srgbClr>
                  </a:outerShdw>
                </a:effectLst>
                <a:latin typeface="Calibri" panose="020F0502020204030204" pitchFamily="34" charset="0"/>
              </a:rPr>
              <a:t>2</a:t>
            </a:r>
            <a:r>
              <a:rPr lang="en-US" sz="32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200" baseline="30000" dirty="0">
                <a:effectLst>
                  <a:outerShdw blurRad="38100" dist="38100" dir="2700000" algn="tl">
                    <a:srgbClr val="000000">
                      <a:alpha val="43137"/>
                    </a:srgbClr>
                  </a:outerShdw>
                </a:effectLst>
                <a:latin typeface="Calibri" panose="020F0502020204030204" pitchFamily="34" charset="0"/>
              </a:rPr>
              <a:t>3</a:t>
            </a:r>
            <a:r>
              <a:rPr lang="en-US" sz="3200" dirty="0">
                <a:effectLst>
                  <a:outerShdw blurRad="38100" dist="38100" dir="2700000" algn="tl">
                    <a:srgbClr val="000000">
                      <a:alpha val="43137"/>
                    </a:srgbClr>
                  </a:outerShdw>
                </a:effectLst>
                <a:latin typeface="Calibri" panose="020F0502020204030204" pitchFamily="34" charset="0"/>
              </a:rPr>
              <a:t> “If I go and prepare a place for you,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 will come again and receive you to Myself</a:t>
            </a:r>
            <a:r>
              <a:rPr lang="en-US" sz="3200" dirty="0">
                <a:effectLst>
                  <a:outerShdw blurRad="38100" dist="38100" dir="2700000" algn="tl">
                    <a:srgbClr val="000000">
                      <a:alpha val="43137"/>
                    </a:srgbClr>
                  </a:outerShdw>
                </a:effectLst>
                <a:latin typeface="Calibri" panose="020F0502020204030204" pitchFamily="34" charset="0"/>
              </a:rPr>
              <a:t>, that where I am, </a:t>
            </a:r>
            <a:r>
              <a:rPr lang="en-US" sz="3200" i="1" dirty="0">
                <a:effectLst>
                  <a:outerShdw blurRad="38100" dist="38100" dir="2700000" algn="tl">
                    <a:srgbClr val="000000">
                      <a:alpha val="43137"/>
                    </a:srgbClr>
                  </a:outerShdw>
                </a:effectLst>
                <a:latin typeface="Calibri" panose="020F0502020204030204" pitchFamily="34" charset="0"/>
              </a:rPr>
              <a:t>there</a:t>
            </a:r>
            <a:r>
              <a:rPr lang="en-US" sz="3200" dirty="0">
                <a:effectLst>
                  <a:outerShdw blurRad="38100" dist="38100" dir="2700000" algn="tl">
                    <a:srgbClr val="000000">
                      <a:alpha val="43137"/>
                    </a:srgbClr>
                  </a:outerShdw>
                </a:effectLst>
                <a:latin typeface="Calibri" panose="020F0502020204030204" pitchFamily="34" charset="0"/>
              </a:rPr>
              <a:t> you may be also. </a:t>
            </a:r>
            <a:r>
              <a:rPr lang="en-US" sz="3200" baseline="30000" dirty="0">
                <a:effectLst>
                  <a:outerShdw blurRad="38100" dist="38100" dir="2700000" algn="tl">
                    <a:srgbClr val="000000">
                      <a:alpha val="43137"/>
                    </a:srgbClr>
                  </a:outerShdw>
                </a:effectLst>
                <a:latin typeface="Calibri" panose="020F0502020204030204" pitchFamily="34" charset="0"/>
              </a:rPr>
              <a:t>4</a:t>
            </a:r>
            <a:r>
              <a:rPr lang="en-US" sz="32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1929439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kern="1200" dirty="0">
                <a:solidFill>
                  <a:schemeClr val="tx2"/>
                </a:solidFill>
                <a:ea typeface="+mj-ea"/>
              </a:rPr>
              <a:t>1 Thessalonians 4:13-15</a:t>
            </a:r>
          </a:p>
          <a:p>
            <a:pPr marL="0" indent="0" algn="just">
              <a:spcBef>
                <a:spcPts val="0"/>
              </a:spcBef>
              <a:buNone/>
            </a:pP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a:t>
            </a:r>
            <a:r>
              <a:rPr lang="en-US"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are alive and remain until the coming of the Lord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not precede those who </a:t>
            </a:r>
            <a:r>
              <a:rPr lang="en-US" dirty="0">
                <a:effectLst>
                  <a:outerShdw blurRad="38100" dist="38100" dir="2700000" algn="tl">
                    <a:srgbClr val="000000">
                      <a:alpha val="43137"/>
                    </a:srgbClr>
                  </a:outerShdw>
                </a:effectLst>
                <a:cs typeface="Calibri" panose="020F0502020204030204" pitchFamily="34" charset="0"/>
              </a:rPr>
              <a:t>have fallen asleep.</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40539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1" y="0"/>
            <a:ext cx="91440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n-cs"/>
              </a:rPr>
              <a:t>1 Corinthians 15:51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tell you a mystery;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not all sleep, 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all be changed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5C49687-6F19-4961-AA11-648CF86BC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87006" y="2667000"/>
            <a:ext cx="2769993" cy="2286000"/>
          </a:xfrm>
          <a:prstGeom prst="ellipse">
            <a:avLst/>
          </a:prstGeom>
          <a:ln>
            <a:noFill/>
          </a:ln>
          <a:effectLst>
            <a:softEdge rad="112500"/>
          </a:effectLst>
        </p:spPr>
      </p:pic>
    </p:spTree>
    <p:extLst>
      <p:ext uri="{BB962C8B-B14F-4D97-AF65-F5344CB8AC3E}">
        <p14:creationId xmlns:p14="http://schemas.microsoft.com/office/powerpoint/2010/main" val="13805150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1A2586-11BE-4D22-95D0-A4B40A2896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8" name="TextBox 7">
            <a:extLst>
              <a:ext uri="{FF2B5EF4-FFF2-40B4-BE49-F238E27FC236}">
                <a16:creationId xmlns:a16="http://schemas.microsoft.com/office/drawing/2014/main" id="{DC004D66-7F9D-462D-95E7-1509380CE233}"/>
              </a:ext>
            </a:extLst>
          </p:cNvPr>
          <p:cNvSpPr txBox="1"/>
          <p:nvPr/>
        </p:nvSpPr>
        <p:spPr>
          <a:xfrm>
            <a:off x="0" y="0"/>
            <a:ext cx="9144000" cy="2523768"/>
          </a:xfrm>
          <a:prstGeom prst="rect">
            <a:avLst/>
          </a:prstGeom>
          <a:noFill/>
        </p:spPr>
        <p:txBody>
          <a:bodyPr wrap="square">
            <a:spAutoFit/>
          </a:bodyPr>
          <a:lstStyle/>
          <a:p>
            <a:pPr marL="0" marR="0" algn="ctr" defTabSz="685800" eaLnBrk="0"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n-cs"/>
              </a:rPr>
              <a:t>Titus 2:13</a:t>
            </a:r>
          </a:p>
          <a:p>
            <a:pPr marL="0" marR="0"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rPr>
              <a:t>“Looking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blessed hope</a:t>
            </a:r>
            <a:r>
              <a:rPr lang="en-US" sz="3600" dirty="0">
                <a:effectLst>
                  <a:outerShdw blurRad="38100" dist="38100" dir="2700000" algn="tl">
                    <a:srgbClr val="000000">
                      <a:alpha val="43137"/>
                    </a:srgbClr>
                  </a:outerShdw>
                </a:effectLst>
                <a:latin typeface="Calibri" panose="020F0502020204030204" pitchFamily="34" charset="0"/>
              </a:rPr>
              <a:t> and the appearing of the glory of our great God and Savior, Christ Jesus.” </a:t>
            </a:r>
          </a:p>
        </p:txBody>
      </p:sp>
      <p:pic>
        <p:nvPicPr>
          <p:cNvPr id="5" name="Picture 4">
            <a:extLst>
              <a:ext uri="{FF2B5EF4-FFF2-40B4-BE49-F238E27FC236}">
                <a16:creationId xmlns:a16="http://schemas.microsoft.com/office/drawing/2014/main" id="{BDFCA409-B4DE-48BE-AC96-C1E1F8E992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71813" y="2590800"/>
            <a:ext cx="3000375" cy="2286000"/>
          </a:xfrm>
          <a:prstGeom prst="rect">
            <a:avLst/>
          </a:prstGeom>
        </p:spPr>
      </p:pic>
      <p:pic>
        <p:nvPicPr>
          <p:cNvPr id="7" name="Picture 2" descr="Serve Wenatchee Valley">
            <a:extLst>
              <a:ext uri="{FF2B5EF4-FFF2-40B4-BE49-F238E27FC236}">
                <a16:creationId xmlns:a16="http://schemas.microsoft.com/office/drawing/2014/main" id="{191EEFCF-662F-4C32-B56F-A3EE66801B7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474304" y="2929918"/>
            <a:ext cx="2040755"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rve Wenatchee Valley">
            <a:extLst>
              <a:ext uri="{FF2B5EF4-FFF2-40B4-BE49-F238E27FC236}">
                <a16:creationId xmlns:a16="http://schemas.microsoft.com/office/drawing/2014/main" id="{302B8800-9007-489E-AF7B-38A9567B3F0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6558187" y="3810001"/>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rve Wenatchee Valley">
            <a:extLst>
              <a:ext uri="{FF2B5EF4-FFF2-40B4-BE49-F238E27FC236}">
                <a16:creationId xmlns:a16="http://schemas.microsoft.com/office/drawing/2014/main" id="{187AECA4-F0EA-45C9-9EAA-57F02105458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639693" y="3810000"/>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erve Wenatchee Valley">
            <a:extLst>
              <a:ext uri="{FF2B5EF4-FFF2-40B4-BE49-F238E27FC236}">
                <a16:creationId xmlns:a16="http://schemas.microsoft.com/office/drawing/2014/main" id="{84F67922-05CF-45AF-BDF4-D5072B9218E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6727078" y="2925396"/>
            <a:ext cx="2041773"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0005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387" name="Rectangle 3"/>
          <p:cNvSpPr>
            <a:spLocks noGrp="1" noChangeArrowheads="1"/>
          </p:cNvSpPr>
          <p:nvPr>
            <p:ph idx="1"/>
          </p:nvPr>
        </p:nvSpPr>
        <p:spPr>
          <a:xfrm>
            <a:off x="190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Pre-wrath Rapturism denies imminency</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50635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656E17-C887-4A6A-9C02-56C19B497F14}"/>
              </a:ext>
            </a:extLst>
          </p:cNvPr>
          <p:cNvSpPr txBox="1"/>
          <p:nvPr/>
        </p:nvSpPr>
        <p:spPr>
          <a:xfrm>
            <a:off x="1828800" y="6172200"/>
            <a:ext cx="54864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Robert H. Gundry, </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Church and the Tribulation: Why Christ Won't Come Before the Antichrist Does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Zondervan, 1973).</a:t>
            </a:r>
          </a:p>
        </p:txBody>
      </p:sp>
      <p:pic>
        <p:nvPicPr>
          <p:cNvPr id="4" name="Picture 3">
            <a:extLst>
              <a:ext uri="{FF2B5EF4-FFF2-40B4-BE49-F238E27FC236}">
                <a16:creationId xmlns:a16="http://schemas.microsoft.com/office/drawing/2014/main" id="{CB62D9DF-E13C-4554-8BA8-87BCBDCB9A47}"/>
              </a:ext>
            </a:extLst>
          </p:cNvPr>
          <p:cNvPicPr>
            <a:picLocks noChangeAspect="1"/>
          </p:cNvPicPr>
          <p:nvPr/>
        </p:nvPicPr>
        <p:blipFill>
          <a:blip r:embed="rId2"/>
          <a:stretch>
            <a:fillRect/>
          </a:stretch>
        </p:blipFill>
        <p:spPr>
          <a:xfrm>
            <a:off x="2822296" y="457200"/>
            <a:ext cx="3499407" cy="5468586"/>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563280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387" name="Rectangle 3"/>
          <p:cNvSpPr>
            <a:spLocks noGrp="1" noChangeArrowheads="1"/>
          </p:cNvSpPr>
          <p:nvPr>
            <p:ph idx="1"/>
          </p:nvPr>
        </p:nvSpPr>
        <p:spPr>
          <a:xfrm>
            <a:off x="190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Pre-wrath Rapturism denies imminency</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47122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200"/>
            <a:ext cx="9144000" cy="4876800"/>
          </a:xfrm>
        </p:spPr>
        <p:txBody>
          <a:bodyPr/>
          <a:lstStyle/>
          <a:p>
            <a:pPr marL="0" indent="0" algn="just">
              <a:spcBef>
                <a:spcPts val="0"/>
              </a:spcBef>
              <a:buFontTx/>
              <a:buNone/>
              <a:defRPr/>
            </a:pP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short time ago, I took occasion to go through the New Testament to mark each reference to the coming of the Lord Jesus Christ and to observe the use made of that teaching about His coming.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was struck a new with the fact that almost without exception, when the coming of Christ is mentioned in the New Testament, it is followed by an exhortation to godliness and holy living</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1543050" y="228600"/>
            <a:ext cx="605790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J. Dwight Pentecost</a:t>
            </a:r>
          </a:p>
          <a:p>
            <a:pPr algn="ctr" eaLnBrk="1" hangingPunct="1"/>
            <a:r>
              <a:rPr lang="en-US" sz="1800" i="1" kern="0" dirty="0">
                <a:solidFill>
                  <a:schemeClr val="tx1"/>
                </a:solidFill>
                <a:effectLst>
                  <a:outerShdw blurRad="38100" dist="38100" dir="2700000" algn="tl">
                    <a:srgbClr val="000000">
                      <a:alpha val="43137"/>
                    </a:srgbClr>
                  </a:outerShdw>
                </a:effectLst>
              </a:rPr>
              <a:t>Prophecy For Today</a:t>
            </a:r>
            <a:r>
              <a:rPr lang="en-US" sz="1800" kern="0" dirty="0">
                <a:solidFill>
                  <a:schemeClr val="tx1"/>
                </a:solidFill>
                <a:effectLst>
                  <a:outerShdw blurRad="38100" dist="38100" dir="2700000" algn="tl">
                    <a:srgbClr val="000000">
                      <a:alpha val="43137"/>
                    </a:srgbClr>
                  </a:outerShdw>
                </a:effectLst>
              </a:rPr>
              <a:t>, Page 20</a:t>
            </a:r>
          </a:p>
        </p:txBody>
      </p:sp>
      <p:pic>
        <p:nvPicPr>
          <p:cNvPr id="6" name="Picture 2" descr="Image result for j. dwight pentecost">
            <a:extLst>
              <a:ext uri="{FF2B5EF4-FFF2-40B4-BE49-F238E27FC236}">
                <a16:creationId xmlns:a16="http://schemas.microsoft.com/office/drawing/2014/main" id="{2AF5846F-331F-47B7-9FA6-3760E356F9E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2400" y="152400"/>
            <a:ext cx="1219200" cy="914400"/>
          </a:xfrm>
          <a:prstGeom prst="rect">
            <a:avLst/>
          </a:prstGeom>
          <a:solidFill>
            <a:srgbClr val="FFFFFF">
              <a:shade val="85000"/>
            </a:srgbClr>
          </a:solidFill>
          <a:ln w="28575"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35479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4633A5-B96A-4886-B7AF-7D2B0514CB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1" y="1"/>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3:2-3</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rPr>
              <a:t> Beloved, now we are children of God, and it has not appeared as yet what we will be. We know that when He appears, we will be like Him, because we will see Him just as He is. </a:t>
            </a:r>
            <a:r>
              <a:rPr lang="en-US" sz="3600" baseline="30000" dirty="0">
                <a:effectLst>
                  <a:outerShdw blurRad="38100" dist="38100" dir="2700000" algn="tl">
                    <a:srgbClr val="000000">
                      <a:alpha val="43137"/>
                    </a:srgbClr>
                  </a:outerShdw>
                </a:effectLst>
                <a:latin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everyone who has this hope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rPr>
              <a:t>set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on Him purifies himself</a:t>
            </a:r>
            <a:r>
              <a:rPr lang="en-US" sz="3600" dirty="0">
                <a:effectLst>
                  <a:outerShdw blurRad="38100" dist="38100" dir="2700000" algn="tl">
                    <a:srgbClr val="000000">
                      <a:alpha val="43137"/>
                    </a:srgbClr>
                  </a:outerShdw>
                </a:effectLst>
                <a:latin typeface="Calibri" panose="020F0502020204030204" pitchFamily="34" charset="0"/>
              </a:rPr>
              <a:t>, just as He is pure.”</a:t>
            </a:r>
          </a:p>
        </p:txBody>
      </p:sp>
    </p:spTree>
    <p:extLst>
      <p:ext uri="{BB962C8B-B14F-4D97-AF65-F5344CB8AC3E}">
        <p14:creationId xmlns:p14="http://schemas.microsoft.com/office/powerpoint/2010/main" val="5064769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4633A5-B96A-4886-B7AF-7D2B0514CB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1" y="1"/>
            <a:ext cx="9144000"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24:46-50</a:t>
            </a:r>
          </a:p>
          <a:p>
            <a:pPr algn="just">
              <a:spcAft>
                <a:spcPts val="1000"/>
              </a:spcAft>
            </a:pPr>
            <a:r>
              <a:rPr lang="en-US" sz="3200" baseline="30000" dirty="0">
                <a:effectLst>
                  <a:outerShdw blurRad="38100" dist="38100" dir="2700000" algn="tl">
                    <a:srgbClr val="000000">
                      <a:alpha val="43137"/>
                    </a:srgbClr>
                  </a:outerShdw>
                </a:effectLst>
                <a:latin typeface="Calibri" panose="020F0502020204030204" pitchFamily="34" charset="0"/>
              </a:rPr>
              <a:t>“46</a:t>
            </a:r>
            <a:r>
              <a:rPr lang="en-US" sz="3200" dirty="0">
                <a:effectLst>
                  <a:outerShdw blurRad="38100" dist="38100" dir="2700000" algn="tl">
                    <a:srgbClr val="000000">
                      <a:alpha val="43137"/>
                    </a:srgbClr>
                  </a:outerShdw>
                </a:effectLst>
                <a:latin typeface="Calibri" panose="020F0502020204030204" pitchFamily="34" charset="0"/>
              </a:rPr>
              <a:t> Blessed is that slave whom his master finds so doing when he comes. </a:t>
            </a:r>
            <a:r>
              <a:rPr lang="en-US" sz="3200" baseline="30000" dirty="0">
                <a:effectLst>
                  <a:outerShdw blurRad="38100" dist="38100" dir="2700000" algn="tl">
                    <a:srgbClr val="000000">
                      <a:alpha val="43137"/>
                    </a:srgbClr>
                  </a:outerShdw>
                </a:effectLst>
                <a:latin typeface="Calibri" panose="020F0502020204030204" pitchFamily="34" charset="0"/>
              </a:rPr>
              <a:t>47</a:t>
            </a:r>
            <a:r>
              <a:rPr lang="en-US" sz="3200" dirty="0">
                <a:effectLst>
                  <a:outerShdw blurRad="38100" dist="38100" dir="2700000" algn="tl">
                    <a:srgbClr val="000000">
                      <a:alpha val="43137"/>
                    </a:srgbClr>
                  </a:outerShdw>
                </a:effectLst>
                <a:latin typeface="Calibri" panose="020F0502020204030204" pitchFamily="34" charset="0"/>
              </a:rPr>
              <a:t> Truly I say to you that he will put him in charge of all his possessions. </a:t>
            </a:r>
            <a:r>
              <a:rPr lang="en-US" sz="3200" baseline="30000" dirty="0">
                <a:effectLst>
                  <a:outerShdw blurRad="38100" dist="38100" dir="2700000" algn="tl">
                    <a:srgbClr val="000000">
                      <a:alpha val="43137"/>
                    </a:srgbClr>
                  </a:outerShdw>
                </a:effectLst>
                <a:latin typeface="Calibri" panose="020F0502020204030204" pitchFamily="34" charset="0"/>
              </a:rPr>
              <a:t>48</a:t>
            </a:r>
            <a:r>
              <a:rPr lang="en-US" sz="3200" dirty="0">
                <a:effectLst>
                  <a:outerShdw blurRad="38100" dist="38100" dir="2700000" algn="tl">
                    <a:srgbClr val="000000">
                      <a:alpha val="43137"/>
                    </a:srgbClr>
                  </a:outerShdw>
                </a:effectLst>
                <a:latin typeface="Calibri" panose="020F0502020204030204" pitchFamily="34" charset="0"/>
              </a:rPr>
              <a:t> But if that evil slave says in his heart,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My master is not coming for a long time,’ </a:t>
            </a:r>
            <a:r>
              <a:rPr lang="en-US" sz="3200" b="1" u="sng" baseline="30000" dirty="0">
                <a:solidFill>
                  <a:srgbClr val="FFFFCC"/>
                </a:solidFill>
                <a:effectLst>
                  <a:outerShdw blurRad="38100" dist="38100" dir="2700000" algn="tl">
                    <a:srgbClr val="000000">
                      <a:alpha val="43137"/>
                    </a:srgbClr>
                  </a:outerShdw>
                </a:effectLst>
                <a:latin typeface="Calibri" panose="020F0502020204030204" pitchFamily="34" charset="0"/>
              </a:rPr>
              <a:t>49</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 and he begins to beat his fellow slaves, and he eats and drinks with those habitually drunk</a:t>
            </a:r>
            <a:r>
              <a:rPr lang="en-US" sz="3200" dirty="0">
                <a:effectLst>
                  <a:outerShdw blurRad="38100" dist="38100" dir="2700000" algn="tl">
                    <a:srgbClr val="000000">
                      <a:alpha val="43137"/>
                    </a:srgbClr>
                  </a:outerShdw>
                </a:effectLst>
                <a:latin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rPr>
              <a:t>50</a:t>
            </a:r>
            <a:r>
              <a:rPr lang="en-US" sz="3200" dirty="0">
                <a:effectLst>
                  <a:outerShdw blurRad="38100" dist="38100" dir="2700000" algn="tl">
                    <a:srgbClr val="000000">
                      <a:alpha val="43137"/>
                    </a:srgbClr>
                  </a:outerShdw>
                </a:effectLst>
                <a:latin typeface="Calibri" panose="020F0502020204030204" pitchFamily="34" charset="0"/>
              </a:rPr>
              <a:t> then the master of that slave will come on a day that he does not expect, and at an hour that he does not know.”</a:t>
            </a:r>
          </a:p>
        </p:txBody>
      </p:sp>
    </p:spTree>
    <p:extLst>
      <p:ext uri="{BB962C8B-B14F-4D97-AF65-F5344CB8AC3E}">
        <p14:creationId xmlns:p14="http://schemas.microsoft.com/office/powerpoint/2010/main" val="2369163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3228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387" name="Rectangle 3"/>
          <p:cNvSpPr>
            <a:spLocks noGrp="1" noChangeArrowheads="1"/>
          </p:cNvSpPr>
          <p:nvPr>
            <p:ph idx="1"/>
          </p:nvPr>
        </p:nvSpPr>
        <p:spPr>
          <a:xfrm>
            <a:off x="190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Pre-wrath Rapturism denies imminency</a:t>
            </a: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18927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832C621E-75A0-4BA7-98B1-F5E7DFFA4EA1}"/>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29518255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Six Seals (Revelation 6)</a:t>
            </a:r>
          </a:p>
        </p:txBody>
      </p:sp>
      <p:sp>
        <p:nvSpPr>
          <p:cNvPr id="77827" name="Content Placeholder 2"/>
          <p:cNvSpPr>
            <a:spLocks noGrp="1"/>
          </p:cNvSpPr>
          <p:nvPr>
            <p:ph idx="1"/>
          </p:nvPr>
        </p:nvSpPr>
        <p:spPr>
          <a:xfrm>
            <a:off x="457200" y="1600202"/>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07769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0" y="1600200"/>
            <a:ext cx="9144000" cy="3581400"/>
          </a:xfrm>
        </p:spPr>
        <p:txBody>
          <a:bodyPr/>
          <a:lstStyle/>
          <a:p>
            <a:pPr marL="0" indent="0" algn="just">
              <a:buNone/>
            </a:pPr>
            <a:r>
              <a:rPr lang="en-US" sz="3000" dirty="0">
                <a:effectLst/>
              </a:rPr>
              <a:t>“The doctrine of imminence holds that Christ can come to rapture His church at any moment. Believers in the early church, including the apostle Paul, believed that Christ could come in their lifetime (1 Thessalonians 1:10; 4:13-15; Titus 2:13). The church sees this doctrine as an incentive for ministry and godly living. Does this mean that Christ's return for His church will be at any moment, without any sign, and with no yet-to-be-fulfilled prophesied event to precede it?”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4"/>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3780449" y="3862362"/>
              <a:ext cx="20880" cy="7200"/>
            </p14:xfrm>
          </p:contentPart>
        </mc:Choice>
        <mc:Fallback xmlns="">
          <p:pic>
            <p:nvPicPr>
              <p:cNvPr id="10" name="Ink 9"/>
              <p:cNvPicPr/>
              <p:nvPr/>
            </p:nvPicPr>
            <p:blipFill>
              <a:blip r:embed="rId6"/>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3787289" y="3876042"/>
              <a:ext cx="14040" cy="360"/>
            </p14:xfrm>
          </p:contentPart>
        </mc:Choice>
        <mc:Fallback xmlns="">
          <p:pic>
            <p:nvPicPr>
              <p:cNvPr id="11" name="Ink 10"/>
              <p:cNvPicPr/>
              <p:nvPr/>
            </p:nvPicPr>
            <p:blipFill>
              <a:blip r:embed="rId8"/>
              <a:stretch>
                <a:fillRect/>
              </a:stretch>
            </p:blipFill>
            <p:spPr>
              <a:xfrm>
                <a:off x="3782969" y="3871722"/>
                <a:ext cx="22680" cy="9000"/>
              </a:xfrm>
              <a:prstGeom prst="rect">
                <a:avLst/>
              </a:prstGeom>
            </p:spPr>
          </p:pic>
        </mc:Fallback>
      </mc:AlternateContent>
      <p:pic>
        <p:nvPicPr>
          <p:cNvPr id="2056" name="Picture 8" descr="Learn Bible Prophecy...Tim La Haye is a trustworthy source ...">
            <a:extLst>
              <a:ext uri="{FF2B5EF4-FFF2-40B4-BE49-F238E27FC236}">
                <a16:creationId xmlns:a16="http://schemas.microsoft.com/office/drawing/2014/main" id="{4CE741E7-E2D8-491C-9DAC-ABF7570D925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228" y="94977"/>
            <a:ext cx="879372"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6E754FB-6469-4E15-819D-0E4471764FAF}"/>
              </a:ext>
            </a:extLst>
          </p:cNvPr>
          <p:cNvSpPr txBox="1"/>
          <p:nvPr/>
        </p:nvSpPr>
        <p:spPr>
          <a:xfrm>
            <a:off x="0" y="6197025"/>
            <a:ext cx="9144000" cy="584775"/>
          </a:xfrm>
          <a:prstGeom prst="rect">
            <a:avLst/>
          </a:prstGeom>
          <a:noFill/>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Tony Kessinger, "Pre-Wrath Rapture," in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Popular Encyclopedia of Bible Prophecy: Over 140 Topics from the World's Foremost Prophecy Experts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Tim LaHaye and Ed Hindson (Eugene, OR: Harvest, 2004), 293.</a:t>
            </a:r>
          </a:p>
        </p:txBody>
      </p:sp>
      <p:sp>
        <p:nvSpPr>
          <p:cNvPr id="14" name="Rectangle 2">
            <a:extLst>
              <a:ext uri="{FF2B5EF4-FFF2-40B4-BE49-F238E27FC236}">
                <a16:creationId xmlns:a16="http://schemas.microsoft.com/office/drawing/2014/main" id="{5C199672-EA3F-4B61-9BAC-247CCB02FCEA}"/>
              </a:ext>
            </a:extLst>
          </p:cNvPr>
          <p:cNvSpPr txBox="1">
            <a:spLocks noChangeArrowheads="1"/>
          </p:cNvSpPr>
          <p:nvPr/>
        </p:nvSpPr>
        <p:spPr bwMode="auto">
          <a:xfrm>
            <a:off x="1543050" y="228600"/>
            <a:ext cx="6057900" cy="9144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Tony Kessinger</a:t>
            </a:r>
          </a:p>
        </p:txBody>
      </p:sp>
    </p:spTree>
    <p:extLst>
      <p:ext uri="{BB962C8B-B14F-4D97-AF65-F5344CB8AC3E}">
        <p14:creationId xmlns:p14="http://schemas.microsoft.com/office/powerpoint/2010/main" val="28090368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0" y="1600200"/>
            <a:ext cx="9144000" cy="4712988"/>
          </a:xfrm>
        </p:spPr>
        <p:txBody>
          <a:bodyPr/>
          <a:lstStyle/>
          <a:p>
            <a:pPr marL="0" indent="0" algn="just">
              <a:buNone/>
            </a:pPr>
            <a:r>
              <a:rPr lang="en-US" sz="3000" dirty="0">
                <a:effectLst/>
              </a:rPr>
              <a:t>“Pre-wrath </a:t>
            </a:r>
            <a:r>
              <a:rPr lang="en-US" sz="3000" dirty="0" err="1">
                <a:effectLst/>
              </a:rPr>
              <a:t>rapturists</a:t>
            </a:r>
            <a:r>
              <a:rPr lang="en-US" sz="3000" dirty="0">
                <a:effectLst/>
              </a:rPr>
              <a:t> argue that Christ could come in any generation but that signs will herald the general time. Those signs include (1) the emergence of the antichrist, (2) wars and rumors of war, (3) famine, (4) pestilence, and (5) cosmic disturbance. Pre-wrath </a:t>
            </a:r>
            <a:r>
              <a:rPr lang="en-US" sz="3000" dirty="0" err="1">
                <a:effectLst/>
              </a:rPr>
              <a:t>rapturists</a:t>
            </a:r>
            <a:r>
              <a:rPr lang="en-US" sz="3000" dirty="0">
                <a:effectLst/>
              </a:rPr>
              <a:t> emphasize Christians' expectancy of Christ's return rather than its imminency. This expectancy of Christ's return is the catalyst for holy living.”</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4"/>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3780449" y="3862362"/>
              <a:ext cx="20880" cy="7200"/>
            </p14:xfrm>
          </p:contentPart>
        </mc:Choice>
        <mc:Fallback xmlns="">
          <p:pic>
            <p:nvPicPr>
              <p:cNvPr id="10" name="Ink 9"/>
              <p:cNvPicPr/>
              <p:nvPr/>
            </p:nvPicPr>
            <p:blipFill>
              <a:blip r:embed="rId6"/>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3787289" y="3876042"/>
              <a:ext cx="14040" cy="360"/>
            </p14:xfrm>
          </p:contentPart>
        </mc:Choice>
        <mc:Fallback xmlns="">
          <p:pic>
            <p:nvPicPr>
              <p:cNvPr id="11" name="Ink 10"/>
              <p:cNvPicPr/>
              <p:nvPr/>
            </p:nvPicPr>
            <p:blipFill>
              <a:blip r:embed="rId8"/>
              <a:stretch>
                <a:fillRect/>
              </a:stretch>
            </p:blipFill>
            <p:spPr>
              <a:xfrm>
                <a:off x="3782969" y="3871722"/>
                <a:ext cx="22680" cy="9000"/>
              </a:xfrm>
              <a:prstGeom prst="rect">
                <a:avLst/>
              </a:prstGeom>
            </p:spPr>
          </p:pic>
        </mc:Fallback>
      </mc:AlternateContent>
      <p:pic>
        <p:nvPicPr>
          <p:cNvPr id="8" name="Picture 8" descr="Learn Bible Prophecy...Tim La Haye is a trustworthy source ...">
            <a:extLst>
              <a:ext uri="{FF2B5EF4-FFF2-40B4-BE49-F238E27FC236}">
                <a16:creationId xmlns:a16="http://schemas.microsoft.com/office/drawing/2014/main" id="{783CA75F-89D8-4D44-B45E-3043828F8FB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228" y="94977"/>
            <a:ext cx="879372"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50D833A-EC19-4C9A-89DF-C22F164B9635}"/>
              </a:ext>
            </a:extLst>
          </p:cNvPr>
          <p:cNvSpPr txBox="1"/>
          <p:nvPr/>
        </p:nvSpPr>
        <p:spPr>
          <a:xfrm>
            <a:off x="0" y="6197025"/>
            <a:ext cx="9144000" cy="584775"/>
          </a:xfrm>
          <a:prstGeom prst="rect">
            <a:avLst/>
          </a:prstGeom>
          <a:noFill/>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Tony Kessinger, "Pre-Wrath Rapture," in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Popular Encyclopedia of Bible Prophecy: Over 140 Topics from the World's Foremost Prophecy Experts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Tim LaHaye and Ed Hindson (Eugene, OR: Harvest, 2004), 293.</a:t>
            </a:r>
          </a:p>
        </p:txBody>
      </p:sp>
      <p:sp>
        <p:nvSpPr>
          <p:cNvPr id="14" name="Rectangle 2">
            <a:extLst>
              <a:ext uri="{FF2B5EF4-FFF2-40B4-BE49-F238E27FC236}">
                <a16:creationId xmlns:a16="http://schemas.microsoft.com/office/drawing/2014/main" id="{96ED2CAF-3508-4D4A-B5D9-82E28C468CD4}"/>
              </a:ext>
            </a:extLst>
          </p:cNvPr>
          <p:cNvSpPr txBox="1">
            <a:spLocks noChangeArrowheads="1"/>
          </p:cNvSpPr>
          <p:nvPr/>
        </p:nvSpPr>
        <p:spPr bwMode="auto">
          <a:xfrm>
            <a:off x="1543050" y="228600"/>
            <a:ext cx="6057900" cy="9144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Tony Kessinger</a:t>
            </a:r>
          </a:p>
        </p:txBody>
      </p:sp>
    </p:spTree>
    <p:extLst>
      <p:ext uri="{BB962C8B-B14F-4D97-AF65-F5344CB8AC3E}">
        <p14:creationId xmlns:p14="http://schemas.microsoft.com/office/powerpoint/2010/main" val="588862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2209800" y="1371600"/>
            <a:ext cx="6858000" cy="4114800"/>
          </a:xfrm>
        </p:spPr>
        <p:txBody>
          <a:bodyPr/>
          <a:lstStyle/>
          <a:p>
            <a:pPr marL="0" indent="0" algn="just">
              <a:spcBef>
                <a:spcPts val="0"/>
              </a:spcBef>
              <a:buNone/>
            </a:pPr>
            <a:r>
              <a:rPr lang="en-US" dirty="0">
                <a:effectLst>
                  <a:outerShdw blurRad="38100" dist="38100" dir="2700000" algn="tl">
                    <a:srgbClr val="000000">
                      <a:alpha val="43137"/>
                    </a:srgbClr>
                  </a:outerShdw>
                </a:effectLst>
              </a:rPr>
              <a:t>“The prewrath Rapture view is different from the normal pretribulational view in that it does not consistently distinguish between God's program with Israel and His program with the church. The way it differs is that it has the church in Israel's seventieth week </a:t>
            </a:r>
            <a:r>
              <a:rPr lang="en-US" sz="3200" b="1" u="sng" dirty="0">
                <a:solidFill>
                  <a:srgbClr val="FFFFCC"/>
                </a:solidFill>
                <a:effectLst>
                  <a:outerShdw blurRad="38100" dist="38100" dir="2700000" algn="tl">
                    <a:srgbClr val="000000">
                      <a:alpha val="43137"/>
                    </a:srgbClr>
                  </a:outerShdw>
                </a:effectLst>
              </a:rPr>
              <a:t>and does not hold to the doctrine of imminency</a:t>
            </a:r>
            <a:r>
              <a:rPr lang="en-US"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4"/>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3780449" y="3862362"/>
              <a:ext cx="20880" cy="7200"/>
            </p14:xfrm>
          </p:contentPart>
        </mc:Choice>
        <mc:Fallback xmlns="">
          <p:pic>
            <p:nvPicPr>
              <p:cNvPr id="10" name="Ink 9"/>
              <p:cNvPicPr/>
              <p:nvPr/>
            </p:nvPicPr>
            <p:blipFill>
              <a:blip r:embed="rId6"/>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3787289" y="3876042"/>
              <a:ext cx="14040" cy="360"/>
            </p14:xfrm>
          </p:contentPart>
        </mc:Choice>
        <mc:Fallback xmlns="">
          <p:pic>
            <p:nvPicPr>
              <p:cNvPr id="11" name="Ink 10"/>
              <p:cNvPicPr/>
              <p:nvPr/>
            </p:nvPicPr>
            <p:blipFill>
              <a:blip r:embed="rId8"/>
              <a:stretch>
                <a:fillRect/>
              </a:stretch>
            </p:blipFill>
            <p:spPr>
              <a:xfrm>
                <a:off x="3782969" y="3871722"/>
                <a:ext cx="22680" cy="9000"/>
              </a:xfrm>
              <a:prstGeom prst="rect">
                <a:avLst/>
              </a:prstGeom>
            </p:spPr>
          </p:pic>
        </mc:Fallback>
      </mc:AlternateContent>
      <p:pic>
        <p:nvPicPr>
          <p:cNvPr id="12" name="Picture 4" descr="http://t1.gstatic.com/images?q=tbn:ANd9GcRVEkk3EF6aIGxY0Yz0z_uevMi3B1FPvrIm0btZT0dvwfQOys6K">
            <a:extLst>
              <a:ext uri="{FF2B5EF4-FFF2-40B4-BE49-F238E27FC236}">
                <a16:creationId xmlns:a16="http://schemas.microsoft.com/office/drawing/2014/main" id="{36370F13-AA6A-470F-AED9-BC0122154CD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28600" y="1600200"/>
            <a:ext cx="1810133" cy="2286000"/>
          </a:xfrm>
          <a:prstGeom prst="rect">
            <a:avLst/>
          </a:prstGeom>
          <a:solidFill>
            <a:srgbClr val="FFFFFF">
              <a:shade val="85000"/>
            </a:srgbClr>
          </a:solidFill>
          <a:ln w="38100">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D3D17037-4B1A-4B20-A1E9-6ABCC631C046}"/>
              </a:ext>
            </a:extLst>
          </p:cNvPr>
          <p:cNvSpPr txBox="1"/>
          <p:nvPr/>
        </p:nvSpPr>
        <p:spPr>
          <a:xfrm>
            <a:off x="763755" y="6172200"/>
            <a:ext cx="761649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Robert</a:t>
            </a:r>
            <a:r>
              <a:rPr kumimoji="0" lang="en-US" sz="1200" b="0" i="0" u="none" strike="noStrike" kern="1200" cap="none" spc="0" normalizeH="0" baseline="0" noProof="0" dirty="0">
                <a:ln>
                  <a:noFill/>
                </a:ln>
                <a:solidFill>
                  <a:srgbClr val="333333"/>
                </a:solidFill>
                <a:effectLst/>
                <a:uLnTx/>
                <a:uFillTx/>
                <a:latin typeface="Open Sans"/>
                <a:ea typeface="+mn-ea"/>
                <a:cs typeface="Arial" charset="0"/>
              </a:rPr>
              <a:t> </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Lightner, </a:t>
            </a:r>
            <a:r>
              <a:rPr kumimoji="0" lang="en-US" sz="16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Last Days Handbook: A Complete Guide to the End Times, Including the Meaning of the Year 2000 in Bible Prophecy</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rev. ed. (Nashville: Thomas Nelson, 1997), 95.</a:t>
            </a:r>
          </a:p>
        </p:txBody>
      </p:sp>
      <p:sp>
        <p:nvSpPr>
          <p:cNvPr id="15" name="Rectangle 2">
            <a:extLst>
              <a:ext uri="{FF2B5EF4-FFF2-40B4-BE49-F238E27FC236}">
                <a16:creationId xmlns:a16="http://schemas.microsoft.com/office/drawing/2014/main" id="{6E376E3F-87E2-465F-B795-B149AAEDBA63}"/>
              </a:ext>
            </a:extLst>
          </p:cNvPr>
          <p:cNvSpPr txBox="1">
            <a:spLocks noChangeArrowheads="1"/>
          </p:cNvSpPr>
          <p:nvPr/>
        </p:nvSpPr>
        <p:spPr bwMode="auto">
          <a:xfrm>
            <a:off x="1543050" y="228600"/>
            <a:ext cx="6057900" cy="921544"/>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solidFill>
                  <a:schemeClr val="tx2"/>
                </a:solidFill>
                <a:latin typeface="Calibri" panose="020F0502020204030204" pitchFamily="34" charset="0"/>
                <a:ea typeface="+mj-ea"/>
                <a:cs typeface="+mj-cs"/>
              </a:rPr>
              <a:t>Robert Lightner</a:t>
            </a:r>
          </a:p>
        </p:txBody>
      </p:sp>
    </p:spTree>
    <p:extLst>
      <p:ext uri="{BB962C8B-B14F-4D97-AF65-F5344CB8AC3E}">
        <p14:creationId xmlns:p14="http://schemas.microsoft.com/office/powerpoint/2010/main" val="1827804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0" y="1295400"/>
            <a:ext cx="9144000" cy="4851545"/>
          </a:xfrm>
        </p:spPr>
        <p:txBody>
          <a:bodyPr/>
          <a:lstStyle/>
          <a:p>
            <a:pPr marL="0" indent="0" algn="just">
              <a:spcBef>
                <a:spcPts val="0"/>
              </a:spcBef>
              <a:buNone/>
            </a:pPr>
            <a:r>
              <a:rPr lang="en-US" dirty="0">
                <a:effectLst>
                  <a:outerShdw blurRad="38100" dist="38100" dir="2700000" algn="tl">
                    <a:srgbClr val="000000">
                      <a:alpha val="43137"/>
                    </a:srgbClr>
                  </a:outerShdw>
                </a:effectLst>
              </a:rPr>
              <a:t>“Rosenthal‘s last chapter incorporates a final summary of his various positions, and also a final...attack against pre-</a:t>
            </a:r>
            <a:r>
              <a:rPr lang="en-US" dirty="0" err="1">
                <a:effectLst>
                  <a:outerShdw blurRad="38100" dist="38100" dir="2700000" algn="tl">
                    <a:srgbClr val="000000">
                      <a:alpha val="43137"/>
                    </a:srgbClr>
                  </a:outerShdw>
                </a:effectLst>
              </a:rPr>
              <a:t>tribulationalism</a:t>
            </a:r>
            <a:r>
              <a:rPr lang="en-US" dirty="0">
                <a:effectLst>
                  <a:outerShdw blurRad="38100" dist="38100" dir="2700000" algn="tl">
                    <a:srgbClr val="000000">
                      <a:alpha val="43137"/>
                    </a:srgbClr>
                  </a:outerShdw>
                </a:effectLst>
              </a:rPr>
              <a:t> and some of its leaders. The chapter sets forth the ‘pre-wrath rapture’ view as a ‘catalyst for holy living,’ without recognizing that much of that catalyst is lost if forty-two months of ‘sorrows’ and another twenty-one months of battle and martyrdom from the beast must come first.”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3"/>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3780449" y="3862362"/>
              <a:ext cx="20880" cy="7200"/>
            </p14:xfrm>
          </p:contentPart>
        </mc:Choice>
        <mc:Fallback xmlns="">
          <p:pic>
            <p:nvPicPr>
              <p:cNvPr id="10" name="Ink 9"/>
              <p:cNvPicPr/>
              <p:nvPr/>
            </p:nvPicPr>
            <p:blipFill>
              <a:blip r:embed="rId5"/>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3787289" y="3876042"/>
              <a:ext cx="14040" cy="360"/>
            </p14:xfrm>
          </p:contentPart>
        </mc:Choice>
        <mc:Fallback xmlns="">
          <p:pic>
            <p:nvPicPr>
              <p:cNvPr id="11" name="Ink 10"/>
              <p:cNvPicPr/>
              <p:nvPr/>
            </p:nvPicPr>
            <p:blipFill>
              <a:blip r:embed="rId7"/>
              <a:stretch>
                <a:fillRect/>
              </a:stretch>
            </p:blipFill>
            <p:spPr>
              <a:xfrm>
                <a:off x="3782969" y="3871722"/>
                <a:ext cx="22680" cy="9000"/>
              </a:xfrm>
              <a:prstGeom prst="rect">
                <a:avLst/>
              </a:prstGeom>
            </p:spPr>
          </p:pic>
        </mc:Fallback>
      </mc:AlternateContent>
      <p:sp>
        <p:nvSpPr>
          <p:cNvPr id="12" name="TextBox 11">
            <a:extLst>
              <a:ext uri="{FF2B5EF4-FFF2-40B4-BE49-F238E27FC236}">
                <a16:creationId xmlns:a16="http://schemas.microsoft.com/office/drawing/2014/main" id="{31C3BA16-8FE2-49E7-B682-66656E701DB7}"/>
              </a:ext>
            </a:extLst>
          </p:cNvPr>
          <p:cNvSpPr txBox="1"/>
          <p:nvPr/>
        </p:nvSpPr>
        <p:spPr>
          <a:xfrm>
            <a:off x="534429" y="6135469"/>
            <a:ext cx="8075142"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Gerald B. Stanton, </a:t>
            </a:r>
            <a:r>
              <a:rPr kumimoji="0" lang="en-US" sz="16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Kept from the Hour: Biblical Evidence for the Pretribulational Return of Christ</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(Grand Rapids: Zondervan, 1956; reprint, Miami Springs, FL: </a:t>
            </a:r>
            <a:r>
              <a:rPr kumimoji="0" lang="en-US" sz="1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Schoettle</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1991), 399.</a:t>
            </a:r>
            <a:endParaRPr kumimoji="0" 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14" name="Rectangle 2">
            <a:extLst>
              <a:ext uri="{FF2B5EF4-FFF2-40B4-BE49-F238E27FC236}">
                <a16:creationId xmlns:a16="http://schemas.microsoft.com/office/drawing/2014/main" id="{F7E7955C-99DE-4417-9397-20921ADE7418}"/>
              </a:ext>
            </a:extLst>
          </p:cNvPr>
          <p:cNvSpPr txBox="1">
            <a:spLocks noChangeArrowheads="1"/>
          </p:cNvSpPr>
          <p:nvPr/>
        </p:nvSpPr>
        <p:spPr bwMode="auto">
          <a:xfrm>
            <a:off x="1543050" y="228600"/>
            <a:ext cx="6057900" cy="921544"/>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Gerald B. Stanton</a:t>
            </a:r>
            <a:endParaRPr lang="en-US" sz="3600" dirty="0">
              <a:effectLst>
                <a:outerShdw blurRad="38100" dist="38100" dir="2700000" algn="tl">
                  <a:srgbClr val="000000">
                    <a:alpha val="43137"/>
                  </a:srgbClr>
                </a:outerShdw>
              </a:effectLst>
              <a:ea typeface="+mn-ea"/>
              <a:cs typeface="Arial" charset="0"/>
            </a:endParaRPr>
          </a:p>
        </p:txBody>
      </p:sp>
      <p:pic>
        <p:nvPicPr>
          <p:cNvPr id="13" name="Picture 2" descr="KEPT FROM HOUR By Gerald B. Stanton | eBay">
            <a:extLst>
              <a:ext uri="{FF2B5EF4-FFF2-40B4-BE49-F238E27FC236}">
                <a16:creationId xmlns:a16="http://schemas.microsoft.com/office/drawing/2014/main" id="{6AD6EFDE-0872-4B35-9688-F4F4F4EAF7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621" y="107484"/>
            <a:ext cx="693481"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9451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823" y="228600"/>
            <a:ext cx="8188355" cy="6400800"/>
          </a:xfrm>
          <a:prstGeom prst="rect">
            <a:avLst/>
          </a:prstGeom>
          <a:ln w="28575">
            <a:solidFill>
              <a:srgbClr val="FFFFCC"/>
            </a:solidFill>
          </a:ln>
        </p:spPr>
      </p:pic>
    </p:spTree>
    <p:extLst>
      <p:ext uri="{BB962C8B-B14F-4D97-AF65-F5344CB8AC3E}">
        <p14:creationId xmlns:p14="http://schemas.microsoft.com/office/powerpoint/2010/main" val="1097799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47507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B816A4-72A6-438C-BEE8-E282B7643E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1" y="1"/>
            <a:ext cx="9144000" cy="5021888"/>
          </a:xfrm>
          <a:prstGeom prst="rect">
            <a:avLst/>
          </a:prstGeom>
        </p:spPr>
        <p:txBody>
          <a:bodyPr wrap="square">
            <a:spAutoFit/>
          </a:body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14:1–4</a:t>
            </a:r>
          </a:p>
          <a:p>
            <a:pPr algn="just">
              <a:spcBef>
                <a:spcPts val="0"/>
              </a:spcBef>
              <a:spcAft>
                <a:spcPts val="0"/>
              </a:spcAft>
            </a:pPr>
            <a:r>
              <a:rPr lang="en-US" sz="3400" baseline="30000" dirty="0">
                <a:effectLst>
                  <a:outerShdw blurRad="38100" dist="38100" dir="2700000" algn="tl">
                    <a:srgbClr val="000000">
                      <a:alpha val="43137"/>
                    </a:srgbClr>
                  </a:outerShdw>
                </a:effectLst>
                <a:latin typeface="Calibri" panose="020F0502020204030204" pitchFamily="34" charset="0"/>
              </a:rPr>
              <a:t>1</a:t>
            </a:r>
            <a:r>
              <a:rPr lang="en-US" sz="3400" dirty="0">
                <a:effectLst>
                  <a:outerShdw blurRad="38100" dist="38100" dir="2700000" algn="tl">
                    <a:srgbClr val="000000">
                      <a:alpha val="43137"/>
                    </a:srgbClr>
                  </a:outerShdw>
                </a:effectLst>
                <a:latin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Do not let your heart be troubled</a:t>
            </a:r>
            <a:r>
              <a:rPr lang="en-US" sz="3400" dirty="0">
                <a:effectLst>
                  <a:outerShdw blurRad="38100" dist="38100" dir="2700000" algn="tl">
                    <a:srgbClr val="000000">
                      <a:alpha val="43137"/>
                    </a:srgbClr>
                  </a:outerShdw>
                </a:effectLst>
                <a:latin typeface="Calibri" panose="020F0502020204030204" pitchFamily="34" charset="0"/>
              </a:rPr>
              <a:t>; believe in God, believe also in Me. </a:t>
            </a:r>
            <a:r>
              <a:rPr lang="en-US" sz="3400" baseline="30000" dirty="0">
                <a:effectLst>
                  <a:outerShdw blurRad="38100" dist="38100" dir="2700000" algn="tl">
                    <a:srgbClr val="000000">
                      <a:alpha val="43137"/>
                    </a:srgbClr>
                  </a:outerShdw>
                </a:effectLst>
                <a:latin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400" baseline="30000" dirty="0">
                <a:effectLst>
                  <a:outerShdw blurRad="38100" dist="38100" dir="2700000" algn="tl">
                    <a:srgbClr val="000000">
                      <a:alpha val="43137"/>
                    </a:srgbClr>
                  </a:outerShdw>
                </a:effectLst>
                <a:latin typeface="Calibri" panose="020F0502020204030204" pitchFamily="34" charset="0"/>
              </a:rPr>
              <a:t>3</a:t>
            </a:r>
            <a:r>
              <a:rPr lang="en-US" sz="3400" dirty="0">
                <a:effectLst>
                  <a:outerShdw blurRad="38100" dist="38100" dir="2700000" algn="tl">
                    <a:srgbClr val="000000">
                      <a:alpha val="43137"/>
                    </a:srgbClr>
                  </a:outerShdw>
                </a:effectLst>
                <a:latin typeface="Calibri" panose="020F0502020204030204" pitchFamily="34" charset="0"/>
              </a:rPr>
              <a:t> “If I go and prepare a place for you, I will come again and receive you to Myself, that where I am, </a:t>
            </a:r>
            <a:r>
              <a:rPr lang="en-US" sz="3400" i="1" dirty="0">
                <a:effectLst>
                  <a:outerShdw blurRad="38100" dist="38100" dir="2700000" algn="tl">
                    <a:srgbClr val="000000">
                      <a:alpha val="43137"/>
                    </a:srgbClr>
                  </a:outerShdw>
                </a:effectLst>
                <a:latin typeface="Calibri" panose="020F0502020204030204" pitchFamily="34" charset="0"/>
              </a:rPr>
              <a:t>there</a:t>
            </a:r>
            <a:r>
              <a:rPr lang="en-US" sz="3400" dirty="0">
                <a:effectLst>
                  <a:outerShdw blurRad="38100" dist="38100" dir="2700000" algn="tl">
                    <a:srgbClr val="000000">
                      <a:alpha val="43137"/>
                    </a:srgbClr>
                  </a:outerShdw>
                </a:effectLst>
                <a:latin typeface="Calibri" panose="020F0502020204030204" pitchFamily="34" charset="0"/>
              </a:rPr>
              <a:t> you may be also. </a:t>
            </a:r>
            <a:r>
              <a:rPr lang="en-US" sz="3400" baseline="30000" dirty="0">
                <a:effectLst>
                  <a:outerShdw blurRad="38100" dist="38100" dir="2700000" algn="tl">
                    <a:srgbClr val="000000">
                      <a:alpha val="43137"/>
                    </a:srgbClr>
                  </a:outerShdw>
                </a:effectLst>
                <a:latin typeface="Calibri" panose="020F0502020204030204" pitchFamily="34" charset="0"/>
              </a:rPr>
              <a:t>4</a:t>
            </a:r>
            <a:r>
              <a:rPr lang="en-US" sz="34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93147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Strengthening the Pre-Tribulation Case</a:t>
            </a:r>
          </a:p>
        </p:txBody>
      </p:sp>
      <p:sp>
        <p:nvSpPr>
          <p:cNvPr id="19459" name="Rectangle 3"/>
          <p:cNvSpPr>
            <a:spLocks noGrp="1" noChangeArrowheads="1"/>
          </p:cNvSpPr>
          <p:nvPr>
            <p:ph idx="1"/>
          </p:nvPr>
        </p:nvSpPr>
        <p:spPr>
          <a:xfrm>
            <a:off x="635001" y="1600200"/>
            <a:ext cx="6968674" cy="3810000"/>
          </a:xfrm>
        </p:spPr>
        <p:txBody>
          <a:bodyPr/>
          <a:lstStyle/>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John 14:1-4</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Revelation 3:10</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Thessalonians 4‒5</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Second Thessalonians 2:3a</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Matthew 24‒25</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35275" y="2362200"/>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7723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514350">
              <a:spcBef>
                <a:spcPts val="0"/>
              </a:spcBef>
              <a:spcAft>
                <a:spcPts val="1200"/>
              </a:spcAft>
              <a:buNone/>
              <a:defRPr/>
            </a:pPr>
            <a:r>
              <a:rPr lang="en-US" sz="4000" kern="1200" dirty="0">
                <a:solidFill>
                  <a:srgbClr val="00FFFF"/>
                </a:solidFill>
                <a:ea typeface="+mj-ea"/>
                <a:cs typeface="Calibri" panose="020F0502020204030204" pitchFamily="34" charset="0"/>
              </a:rPr>
              <a:t>1 Thessalonians 4:16-18</a:t>
            </a:r>
          </a:p>
          <a:p>
            <a:pPr marL="0" indent="0" algn="just">
              <a:spcBef>
                <a:spcPts val="0"/>
              </a:spcBef>
              <a:buNone/>
            </a:pP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heaven with a shout, with the voice of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caught up [</a:t>
            </a:r>
            <a:r>
              <a:rPr lang="en-US"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harpazō</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them in the clouds to meet the Lord in the air, and so we shall always be with the Lord.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Therefore comfort one another with these words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780032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78FFA-2753-4636-AC1B-B435CD8B3C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457200" y="0"/>
            <a:ext cx="8229600" cy="2523768"/>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2:13</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ooking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blessed hope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appearing of the glory of our great God and Savior, Christ Jesus.”</a:t>
            </a:r>
          </a:p>
        </p:txBody>
      </p:sp>
      <p:pic>
        <p:nvPicPr>
          <p:cNvPr id="3" name="Picture 2">
            <a:extLst>
              <a:ext uri="{FF2B5EF4-FFF2-40B4-BE49-F238E27FC236}">
                <a16:creationId xmlns:a16="http://schemas.microsoft.com/office/drawing/2014/main" id="{557DEFB2-31B3-41D8-A38A-324497FFB9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71813" y="2590800"/>
            <a:ext cx="3000375" cy="2286000"/>
          </a:xfrm>
          <a:prstGeom prst="rect">
            <a:avLst/>
          </a:prstGeom>
        </p:spPr>
      </p:pic>
      <p:pic>
        <p:nvPicPr>
          <p:cNvPr id="1026" name="Picture 2" descr="Serve Wenatchee Valley">
            <a:extLst>
              <a:ext uri="{FF2B5EF4-FFF2-40B4-BE49-F238E27FC236}">
                <a16:creationId xmlns:a16="http://schemas.microsoft.com/office/drawing/2014/main" id="{EB457AEA-4FF7-4FD2-91CF-24AD613B574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474304" y="2929918"/>
            <a:ext cx="2040755" cy="914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erve Wenatchee Valley">
            <a:extLst>
              <a:ext uri="{FF2B5EF4-FFF2-40B4-BE49-F238E27FC236}">
                <a16:creationId xmlns:a16="http://schemas.microsoft.com/office/drawing/2014/main" id="{07E7A1B4-2A41-4E8C-A0D2-9678A217601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6558187" y="3810001"/>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erve Wenatchee Valley">
            <a:extLst>
              <a:ext uri="{FF2B5EF4-FFF2-40B4-BE49-F238E27FC236}">
                <a16:creationId xmlns:a16="http://schemas.microsoft.com/office/drawing/2014/main" id="{0DB7B82C-1DDF-4F01-96CA-3D3CC15FEC4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639693" y="3810000"/>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rve Wenatchee Valley">
            <a:extLst>
              <a:ext uri="{FF2B5EF4-FFF2-40B4-BE49-F238E27FC236}">
                <a16:creationId xmlns:a16="http://schemas.microsoft.com/office/drawing/2014/main" id="{7D98FA37-0999-4D7E-AB8F-4DEF2AFD878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6727078" y="2925396"/>
            <a:ext cx="2041773"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9751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823" y="228600"/>
            <a:ext cx="8188355" cy="6400800"/>
          </a:xfrm>
          <a:prstGeom prst="rect">
            <a:avLst/>
          </a:prstGeom>
          <a:ln w="28575">
            <a:solidFill>
              <a:srgbClr val="FFFFCC"/>
            </a:solidFill>
          </a:ln>
        </p:spPr>
      </p:pic>
    </p:spTree>
    <p:extLst>
      <p:ext uri="{BB962C8B-B14F-4D97-AF65-F5344CB8AC3E}">
        <p14:creationId xmlns:p14="http://schemas.microsoft.com/office/powerpoint/2010/main" val="31731986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CBCDBA74-9807-4DD4-9680-62603E11688F}"/>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41910959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Six Seals (Revelation 6)</a:t>
            </a:r>
          </a:p>
        </p:txBody>
      </p:sp>
      <p:sp>
        <p:nvSpPr>
          <p:cNvPr id="77827" name="Content Placeholder 2"/>
          <p:cNvSpPr>
            <a:spLocks noGrp="1"/>
          </p:cNvSpPr>
          <p:nvPr>
            <p:ph idx="1"/>
          </p:nvPr>
        </p:nvSpPr>
        <p:spPr>
          <a:xfrm>
            <a:off x="457200" y="1600202"/>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1900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2362200" y="1817807"/>
            <a:ext cx="6629400" cy="4201993"/>
          </a:xfrm>
        </p:spPr>
        <p:txBody>
          <a:bodyPr/>
          <a:lstStyle/>
          <a:p>
            <a:pPr marL="0" indent="0" algn="ctr">
              <a:spcBef>
                <a:spcPts val="600"/>
              </a:spcBef>
              <a:spcAft>
                <a:spcPts val="600"/>
              </a:spcAf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“Jesus may come today, Glad day! Glad day! </a:t>
            </a:r>
          </a:p>
          <a:p>
            <a:pPr marL="0" indent="0" algn="ctr">
              <a:spcBef>
                <a:spcPts val="600"/>
              </a:spcBef>
              <a:spcAft>
                <a:spcPts val="600"/>
              </a:spcAf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would see my friend; </a:t>
            </a:r>
          </a:p>
          <a:p>
            <a:pPr marL="0" indent="0" algn="ctr">
              <a:spcBef>
                <a:spcPts val="600"/>
              </a:spcBef>
              <a:spcAft>
                <a:spcPts val="600"/>
              </a:spcAf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Dangers and troubles would end If Jesus should come today. </a:t>
            </a:r>
          </a:p>
          <a:p>
            <a:pPr marL="0" indent="0" algn="ctr">
              <a:spcBef>
                <a:spcPts val="600"/>
              </a:spcBef>
              <a:spcAft>
                <a:spcPts val="600"/>
              </a:spcAf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Glad day! Glad day! Is it the crowning day? </a:t>
            </a:r>
          </a:p>
          <a:p>
            <a:pPr marL="0" indent="0" algn="ctr">
              <a:spcBef>
                <a:spcPts val="600"/>
              </a:spcBef>
              <a:spcAft>
                <a:spcPts val="600"/>
              </a:spcAf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 live for today, nor anxious be, Jesus, my Lord, I soon shall see; </a:t>
            </a:r>
          </a:p>
          <a:p>
            <a:pPr marL="0" indent="0" algn="ctr">
              <a:spcBef>
                <a:spcPts val="600"/>
              </a:spcBef>
              <a:spcAft>
                <a:spcPts val="600"/>
              </a:spcAf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Glad day! Glad day! Is it the crowning day?”</a:t>
            </a:r>
          </a:p>
        </p:txBody>
      </p:sp>
      <p:sp>
        <p:nvSpPr>
          <p:cNvPr id="5" name="Rectangle 4">
            <a:extLst>
              <a:ext uri="{FF2B5EF4-FFF2-40B4-BE49-F238E27FC236}">
                <a16:creationId xmlns:a16="http://schemas.microsoft.com/office/drawing/2014/main" id="{68FF095D-9B4D-4647-B502-D538C61172F0}"/>
              </a:ext>
            </a:extLst>
          </p:cNvPr>
          <p:cNvSpPr/>
          <p:nvPr/>
        </p:nvSpPr>
        <p:spPr>
          <a:xfrm>
            <a:off x="1581150" y="228601"/>
            <a:ext cx="5981700"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Donald Grey Barnhouse</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Cited in Mark Hitchcock, “An Overview of Pretribulational arguments,” online: www.pre-trib.org, accessed 27 August 2013, 29-30.</a:t>
            </a:r>
          </a:p>
        </p:txBody>
      </p:sp>
      <p:pic>
        <p:nvPicPr>
          <p:cNvPr id="6" name="Picture 2" descr="Donald Barnhouse - Wikipedia">
            <a:extLst>
              <a:ext uri="{FF2B5EF4-FFF2-40B4-BE49-F238E27FC236}">
                <a16:creationId xmlns:a16="http://schemas.microsoft.com/office/drawing/2014/main" id="{7E10CC1A-3202-4EAE-8AC3-76034A6A880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4843" y="2057400"/>
            <a:ext cx="186381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4255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76200" y="1600201"/>
            <a:ext cx="8915400" cy="1371600"/>
          </a:xfrm>
        </p:spPr>
        <p:txBody>
          <a:bodyPr/>
          <a:lstStyle/>
          <a:p>
            <a:pPr marL="0" indent="0" algn="just">
              <a:spcBef>
                <a:spcPts val="0"/>
              </a:spcBef>
              <a:spcAft>
                <a:spcPts val="1200"/>
              </a:spcAft>
              <a:buNone/>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way of parody, Dr. Barnhouse also pointed out that if the </a:t>
            </a:r>
            <a:r>
              <a:rPr lang="en-US" sz="3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midtrib</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a:t>
            </a:r>
            <a:r>
              <a:rPr lang="en-US" sz="3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posttrib</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a:effectLst>
                  <a:outerShdw blurRad="38100" dist="38100" dir="2700000" algn="tl">
                    <a:srgbClr val="000000">
                      <a:alpha val="43137"/>
                    </a:srgbClr>
                  </a:outerShdw>
                </a:effectLst>
                <a:cs typeface="Calibri" panose="020F0502020204030204" pitchFamily="34" charset="0"/>
              </a:rPr>
              <a:t>or prewrath]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advocates sang this song, it would instead have to say:</a:t>
            </a:r>
          </a:p>
        </p:txBody>
      </p:sp>
      <p:sp>
        <p:nvSpPr>
          <p:cNvPr id="5" name="Rectangle 4">
            <a:extLst>
              <a:ext uri="{FF2B5EF4-FFF2-40B4-BE49-F238E27FC236}">
                <a16:creationId xmlns:a16="http://schemas.microsoft.com/office/drawing/2014/main" id="{68FF095D-9B4D-4647-B502-D538C61172F0}"/>
              </a:ext>
            </a:extLst>
          </p:cNvPr>
          <p:cNvSpPr/>
          <p:nvPr/>
        </p:nvSpPr>
        <p:spPr>
          <a:xfrm>
            <a:off x="1581150" y="228601"/>
            <a:ext cx="5981700"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Donald Grey Barnhouse</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Cited in Mark Hitchcock, “An Overview of Pretribulational arguments,” online: www.pre-trib.org, accessed 27 August 2013, 29-30.</a:t>
            </a:r>
          </a:p>
        </p:txBody>
      </p:sp>
      <p:pic>
        <p:nvPicPr>
          <p:cNvPr id="7" name="Picture 2" descr="Donald Barnhouse - Wikipedia">
            <a:extLst>
              <a:ext uri="{FF2B5EF4-FFF2-40B4-BE49-F238E27FC236}">
                <a16:creationId xmlns:a16="http://schemas.microsoft.com/office/drawing/2014/main" id="{DDDB6817-BFFA-4A15-A013-F343FB0FC03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76200"/>
            <a:ext cx="894631"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1B47216-EE68-4F04-80A5-296C0C89D7D0}"/>
              </a:ext>
            </a:extLst>
          </p:cNvPr>
          <p:cNvSpPr txBox="1"/>
          <p:nvPr/>
        </p:nvSpPr>
        <p:spPr>
          <a:xfrm>
            <a:off x="561975" y="3166170"/>
            <a:ext cx="8020051" cy="3539430"/>
          </a:xfrm>
          <a:prstGeom prst="rect">
            <a:avLst/>
          </a:prstGeom>
          <a:noFill/>
        </p:spPr>
        <p:txBody>
          <a:bodyPr wrap="square">
            <a:spAutoFit/>
          </a:bodyPr>
          <a:lstStyle/>
          <a:p>
            <a:pPr indent="-57150" algn="just" eaLnBrk="0" hangingPunct="0">
              <a:spcBef>
                <a:spcPts val="0"/>
              </a:spcBef>
              <a:spcAft>
                <a:spcPts val="0"/>
              </a:spcAft>
              <a:buClr>
                <a:srgbClr val="CC99FF"/>
              </a:buClr>
              <a:buSzPct val="60000"/>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“Jesus can’t come today, Sad day! Sad day! </a:t>
            </a:r>
          </a:p>
          <a:p>
            <a:pPr marL="800100" marR="0" lvl="2" indent="0" algn="just" defTabSz="914400" rtl="0" eaLnBrk="0" fontAlgn="base" latinLnBrk="0" hangingPunct="0">
              <a:lnSpc>
                <a:spcPct val="100000"/>
              </a:lnSpc>
              <a:spcBef>
                <a:spcPts val="0"/>
              </a:spcBef>
              <a:spcAft>
                <a:spcPts val="0"/>
              </a:spcAft>
              <a:buClr>
                <a:srgbClr val="00FFFF"/>
              </a:buClr>
              <a:buSzPct val="60000"/>
              <a:buFont typeface="Wingdings" pitchFamily="2" charset="2"/>
              <a:buNone/>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And I won't see my friend; </a:t>
            </a:r>
          </a:p>
          <a:p>
            <a:pPr indent="-57150" algn="just" eaLnBrk="0" hangingPunct="0">
              <a:spcBef>
                <a:spcPts val="0"/>
              </a:spcBef>
              <a:spcAft>
                <a:spcPts val="0"/>
              </a:spcAft>
              <a:buClr>
                <a:srgbClr val="CC99FF"/>
              </a:buClr>
              <a:buSzPct val="60000"/>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Dangers and troubles won’t end </a:t>
            </a:r>
          </a:p>
          <a:p>
            <a:pPr marL="800100" marR="0" lvl="2" indent="0" algn="just" defTabSz="914400" rtl="0" eaLnBrk="0" fontAlgn="base" latinLnBrk="0" hangingPunct="0">
              <a:lnSpc>
                <a:spcPct val="100000"/>
              </a:lnSpc>
              <a:spcBef>
                <a:spcPts val="0"/>
              </a:spcBef>
              <a:spcAft>
                <a:spcPts val="0"/>
              </a:spcAft>
              <a:buClr>
                <a:srgbClr val="00FFFF"/>
              </a:buClr>
              <a:buSzPct val="60000"/>
              <a:buFont typeface="Wingdings" pitchFamily="2" charset="2"/>
              <a:buNone/>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Because Jesus can’t come today. </a:t>
            </a:r>
          </a:p>
          <a:p>
            <a:pPr indent="-57150" algn="just" eaLnBrk="0" hangingPunct="0">
              <a:spcBef>
                <a:spcPts val="0"/>
              </a:spcBef>
              <a:spcAft>
                <a:spcPts val="0"/>
              </a:spcAft>
              <a:buClr>
                <a:srgbClr val="CC99FF"/>
              </a:buClr>
              <a:buSzPct val="60000"/>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Sad day! Sad day! Today is not the crowning day? </a:t>
            </a:r>
          </a:p>
          <a:p>
            <a:pPr indent="-57150" algn="just" eaLnBrk="0" hangingPunct="0">
              <a:spcBef>
                <a:spcPts val="0"/>
              </a:spcBef>
              <a:spcAft>
                <a:spcPts val="0"/>
              </a:spcAft>
              <a:buClr>
                <a:srgbClr val="CC99FF"/>
              </a:buClr>
              <a:buSzPct val="60000"/>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I won’t live for today, and anxious I’ll be, </a:t>
            </a:r>
          </a:p>
          <a:p>
            <a:pPr marL="800100" marR="0" lvl="2" indent="0" algn="just" defTabSz="914400" rtl="0" eaLnBrk="0" fontAlgn="base" latinLnBrk="0" hangingPunct="0">
              <a:lnSpc>
                <a:spcPct val="100000"/>
              </a:lnSpc>
              <a:spcBef>
                <a:spcPts val="0"/>
              </a:spcBef>
              <a:spcAft>
                <a:spcPts val="0"/>
              </a:spcAft>
              <a:buClr>
                <a:srgbClr val="00FFFF"/>
              </a:buClr>
              <a:buSzPct val="60000"/>
              <a:buFont typeface="Wingdings" pitchFamily="2" charset="2"/>
              <a:buNone/>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The Beast and the False Prophet I soon shall see, </a:t>
            </a:r>
          </a:p>
          <a:p>
            <a:pPr indent="-57150" algn="just" eaLnBrk="0" hangingPunct="0">
              <a:spcBef>
                <a:spcPts val="0"/>
              </a:spcBef>
              <a:spcAft>
                <a:spcPts val="0"/>
              </a:spcAft>
              <a:buClr>
                <a:srgbClr val="CC99FF"/>
              </a:buClr>
              <a:buSzPct val="60000"/>
              <a:defRPr/>
            </a:pP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Sad day! Sad day! Today is not the crowning day?”</a:t>
            </a:r>
          </a:p>
        </p:txBody>
      </p:sp>
    </p:spTree>
    <p:extLst>
      <p:ext uri="{BB962C8B-B14F-4D97-AF65-F5344CB8AC3E}">
        <p14:creationId xmlns:p14="http://schemas.microsoft.com/office/powerpoint/2010/main" val="33120298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FF99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04898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EF4562-F277-4DD8-BED7-FE7DFFA7E6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2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lnSpc>
                <a:spcPct val="90000"/>
              </a:lnSpc>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so that in his time he will be revealed.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2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43966" y="3505200"/>
            <a:ext cx="1456068" cy="1371600"/>
          </a:xfrm>
          <a:prstGeom prst="rect">
            <a:avLst/>
          </a:prstGeom>
        </p:spPr>
      </p:pic>
    </p:spTree>
    <p:extLst>
      <p:ext uri="{BB962C8B-B14F-4D97-AF65-F5344CB8AC3E}">
        <p14:creationId xmlns:p14="http://schemas.microsoft.com/office/powerpoint/2010/main" val="10922322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333500" y="228600"/>
            <a:ext cx="6477000" cy="929640"/>
          </a:xfrm>
        </p:spPr>
        <p:txBody>
          <a:bodyPr/>
          <a:lstStyle/>
          <a:p>
            <a:pPr algn="ctr"/>
            <a:r>
              <a:rPr lang="en-US" sz="3600" kern="1200" dirty="0">
                <a:solidFill>
                  <a:srgbClr val="00FFFF"/>
                </a:solidFill>
                <a:effectLst>
                  <a:outerShdw blurRad="38100" dist="38100" dir="2700000" algn="tl">
                    <a:srgbClr val="000000"/>
                  </a:outerShdw>
                </a:effectLst>
                <a:cs typeface="Calibri" panose="020F0502020204030204" pitchFamily="34" charset="0"/>
              </a:rPr>
              <a:t>Marvin Rosenthal</a:t>
            </a:r>
            <a:endParaRPr lang="en-US" sz="2000" dirty="0">
              <a:solidFill>
                <a:schemeClr val="tx1"/>
              </a:solidFill>
              <a:effectLst>
                <a:outerShdw blurRad="38100" dist="38100" dir="2700000" algn="tl">
                  <a:srgbClr val="000000">
                    <a:alpha val="43137"/>
                  </a:srgbClr>
                </a:outerShdw>
              </a:effectLst>
            </a:endParaRPr>
          </a:p>
        </p:txBody>
      </p:sp>
      <p:sp>
        <p:nvSpPr>
          <p:cNvPr id="16387" name="Rectangle 3"/>
          <p:cNvSpPr>
            <a:spLocks noGrp="1" noChangeArrowheads="1"/>
          </p:cNvSpPr>
          <p:nvPr>
            <p:ph type="body" idx="1"/>
          </p:nvPr>
        </p:nvSpPr>
        <p:spPr>
          <a:xfrm>
            <a:off x="0" y="1371600"/>
            <a:ext cx="9144000" cy="4038600"/>
          </a:xfrm>
        </p:spPr>
        <p:txBody>
          <a:bodyPr/>
          <a:lstStyle/>
          <a:p>
            <a:pPr marL="0" indent="0" algn="just">
              <a:buNone/>
              <a:defRPr/>
            </a:pPr>
            <a:r>
              <a:rPr lang="en-US" sz="2800" dirty="0">
                <a:effectLst>
                  <a:outerShdw blurRad="38100" dist="38100" dir="2700000" algn="tl">
                    <a:srgbClr val="000000">
                      <a:alpha val="43137"/>
                    </a:srgbClr>
                  </a:outerShdw>
                </a:effectLst>
              </a:rPr>
              <a:t>“…of paramount importance is the identification of the one who restraints or hinders the Antichrist until ‘he [the restrainer] be taken out of the way.’ The restrainer is neither the Holy Spirit nor human government. Evidence is strained to support either of those contentions. There is, however, substantial evidence to identify the restrainer. He who restraints until ‘he be taken out of the way’ is the Archangel Michael</a:t>
            </a:r>
            <a:r>
              <a:rPr lang="en-US" sz="2800" i="1" dirty="0">
                <a:effectLst>
                  <a:outerShdw blurRad="38100" dist="38100" dir="2700000" algn="tl">
                    <a:srgbClr val="000000">
                      <a:alpha val="43137"/>
                    </a:srgbClr>
                  </a:outerShdw>
                </a:effectLst>
              </a:rPr>
              <a:t>.”</a:t>
            </a:r>
          </a:p>
        </p:txBody>
      </p:sp>
      <p:pic>
        <p:nvPicPr>
          <p:cNvPr id="2050" name="Picture 2">
            <a:extLst>
              <a:ext uri="{FF2B5EF4-FFF2-40B4-BE49-F238E27FC236}">
                <a16:creationId xmlns:a16="http://schemas.microsoft.com/office/drawing/2014/main" id="{98BA394E-E301-4D6F-8736-3BD47A2430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821" y="76200"/>
            <a:ext cx="731520" cy="1097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74CB9D-2478-4629-87F3-17E4CCA3CF8B}"/>
              </a:ext>
            </a:extLst>
          </p:cNvPr>
          <p:cNvSpPr txBox="1"/>
          <p:nvPr/>
        </p:nvSpPr>
        <p:spPr>
          <a:xfrm>
            <a:off x="1333500" y="6248400"/>
            <a:ext cx="6477000" cy="523220"/>
          </a:xfrm>
          <a:prstGeom prst="rect">
            <a:avLst/>
          </a:prstGeom>
          <a:noFill/>
        </p:spPr>
        <p:txBody>
          <a:bodyPr wrap="square">
            <a:spAutoFit/>
          </a:bodyPr>
          <a:lstStyle/>
          <a:p>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Marvin J. Rosenthal, </a:t>
            </a:r>
            <a:r>
              <a:rPr lang="en-US" sz="14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Pre-Wrath Rapture of the Church: A New Understanding of the Tribulation, and the Second Coming</a:t>
            </a:r>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TN: Thomas Nelson, 1990), 112.</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5316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The opposing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9124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D6723313-A4A6-44DC-AF57-FFD597A82B83}"/>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37909880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1507" name="Rectangle 3"/>
          <p:cNvSpPr>
            <a:spLocks noGrp="1" noChangeArrowheads="1"/>
          </p:cNvSpPr>
          <p:nvPr>
            <p:ph idx="1"/>
          </p:nvPr>
        </p:nvSpPr>
        <p:spPr>
          <a:xfrm>
            <a:off x="1" y="0"/>
            <a:ext cx="9144000" cy="3048000"/>
          </a:xfrm>
        </p:spPr>
        <p:txBody>
          <a:bodyPr/>
          <a:lstStyle/>
          <a:p>
            <a:pPr marL="0" indent="0" algn="ctr" defTabSz="514350">
              <a:lnSpc>
                <a:spcPct val="90000"/>
              </a:lnSpc>
              <a:spcBef>
                <a:spcPts val="0"/>
              </a:spcBef>
              <a:spcAft>
                <a:spcPts val="1200"/>
              </a:spcAft>
              <a:buNone/>
              <a:defRPr/>
            </a:pPr>
            <a:r>
              <a:rPr lang="en-US" sz="4000" kern="1200" dirty="0">
                <a:solidFill>
                  <a:srgbClr val="00FFFF"/>
                </a:solidFill>
                <a:ea typeface="+mj-ea"/>
                <a:cs typeface="Calibri" panose="020F0502020204030204" pitchFamily="34" charset="0"/>
              </a:rPr>
              <a:t>2 Thessalonians 2:9</a:t>
            </a:r>
          </a:p>
          <a:p>
            <a:pPr marL="0" indent="0" algn="just" eaLnBrk="1" hangingPunct="1">
              <a:spcBef>
                <a:spcPts val="0"/>
              </a:spcBef>
              <a:buNone/>
            </a:pPr>
            <a:r>
              <a:rPr lang="en-US" sz="3600" dirty="0">
                <a:latin typeface="Calibri" panose="020F0502020204030204" pitchFamily="34" charset="0"/>
                <a:cs typeface="Calibri" panose="020F0502020204030204" pitchFamily="34" charset="0"/>
              </a:rPr>
              <a:t>“</a:t>
            </a:r>
            <a:r>
              <a:rPr lang="en-US" sz="3600" i="1" dirty="0">
                <a:latin typeface="Calibri" panose="020F0502020204030204" pitchFamily="34" charset="0"/>
                <a:cs typeface="Calibri" panose="020F0502020204030204" pitchFamily="34" charset="0"/>
              </a:rPr>
              <a:t>that is</a:t>
            </a:r>
            <a:r>
              <a:rPr lang="en-US" sz="3600" dirty="0">
                <a:latin typeface="Calibri" panose="020F0502020204030204" pitchFamily="34" charset="0"/>
                <a:cs typeface="Calibri" panose="020F0502020204030204" pitchFamily="34" charset="0"/>
              </a:rPr>
              <a:t>, the one whose coming is in accord with the activity of </a:t>
            </a:r>
            <a:r>
              <a:rPr lang="en-US" sz="3600" b="1" u="sng" dirty="0">
                <a:solidFill>
                  <a:srgbClr val="FFFFCC"/>
                </a:solidFill>
                <a:latin typeface="Calibri" panose="020F0502020204030204" pitchFamily="34" charset="0"/>
                <a:cs typeface="Calibri" panose="020F0502020204030204" pitchFamily="34" charset="0"/>
              </a:rPr>
              <a:t>Satan</a:t>
            </a:r>
            <a:r>
              <a:rPr lang="en-US" sz="3600" dirty="0">
                <a:latin typeface="Calibri" panose="020F0502020204030204" pitchFamily="34" charset="0"/>
                <a:cs typeface="Calibri" panose="020F0502020204030204" pitchFamily="34" charset="0"/>
              </a:rPr>
              <a:t>, with all power and signs and false wonders.”</a:t>
            </a:r>
          </a:p>
        </p:txBody>
      </p:sp>
      <p:pic>
        <p:nvPicPr>
          <p:cNvPr id="7" name="Picture 8">
            <a:extLst>
              <a:ext uri="{FF2B5EF4-FFF2-40B4-BE49-F238E27FC236}">
                <a16:creationId xmlns:a16="http://schemas.microsoft.com/office/drawing/2014/main" id="{5B3882CD-D3A8-4766-9E69-18D046EAD2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53940" y="2788920"/>
            <a:ext cx="283612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21836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CE32D-626F-4693-B3BC-95F6CAC5FA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954655"/>
          </a:xfrm>
          <a:prstGeom prst="rect">
            <a:avLst/>
          </a:prstGeom>
          <a:noFill/>
          <a:ln w="28575">
            <a:noFill/>
            <a:miter lim="800000"/>
            <a:headEnd/>
            <a:tailEnd/>
          </a:ln>
        </p:spPr>
        <p:txBody>
          <a:bodyPr wrap="square">
            <a:spAutoFit/>
          </a:bodyPr>
          <a:lstStyle/>
          <a:p>
            <a:pPr algn="ctr" defTabSz="514350" eaLnBrk="0" hangingPunct="0">
              <a:lnSpc>
                <a:spcPct val="90000"/>
              </a:lnSpc>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Jude 9</a:t>
            </a:r>
          </a:p>
          <a:p>
            <a:pPr algn="just">
              <a:spcBef>
                <a:spcPts val="0"/>
              </a:spcBef>
              <a:spcAft>
                <a:spcPts val="0"/>
              </a:spcAft>
            </a:pPr>
            <a:r>
              <a:rPr lang="en-US" sz="3400" dirty="0">
                <a:latin typeface="Calibri" panose="020F0502020204030204" pitchFamily="34" charset="0"/>
                <a:cs typeface="Calibri" panose="020F0502020204030204" pitchFamily="34" charset="0"/>
              </a:rPr>
              <a:t>“But Michael the archangel, when he disputed with the devil and argued about the body of Moses, did not dare pronounce against him a railing judgment, but said, ‘The Lord rebuke you!’”</a:t>
            </a:r>
          </a:p>
        </p:txBody>
      </p:sp>
      <p:pic>
        <p:nvPicPr>
          <p:cNvPr id="3" name="Picture 2">
            <a:extLst>
              <a:ext uri="{FF2B5EF4-FFF2-40B4-BE49-F238E27FC236}">
                <a16:creationId xmlns:a16="http://schemas.microsoft.com/office/drawing/2014/main" id="{8DF95D8B-37E3-462E-8492-9E38D63AE5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1568" y="2971800"/>
            <a:ext cx="2340864" cy="1828800"/>
          </a:xfrm>
          <a:prstGeom prst="rect">
            <a:avLst/>
          </a:prstGeom>
        </p:spPr>
      </p:pic>
    </p:spTree>
    <p:extLst>
      <p:ext uri="{BB962C8B-B14F-4D97-AF65-F5344CB8AC3E}">
        <p14:creationId xmlns:p14="http://schemas.microsoft.com/office/powerpoint/2010/main" val="36912109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CE32D-626F-4693-B3BC-95F6CAC5FA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739759"/>
          </a:xfrm>
          <a:prstGeom prst="rect">
            <a:avLst/>
          </a:prstGeom>
          <a:noFill/>
          <a:ln w="28575">
            <a:noFill/>
            <a:miter lim="800000"/>
            <a:headEnd/>
            <a:tailEnd/>
          </a:ln>
        </p:spPr>
        <p:txBody>
          <a:bodyPr wrap="square">
            <a:spAutoFit/>
          </a:bodyPr>
          <a:lstStyle/>
          <a:p>
            <a:pPr algn="ctr" defTabSz="514350" eaLnBrk="0" hangingPunct="0">
              <a:lnSpc>
                <a:spcPct val="90000"/>
              </a:lnSpc>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a:t>
            </a:r>
          </a:p>
          <a:p>
            <a:pPr algn="just">
              <a:spcBef>
                <a:spcPts val="0"/>
              </a:spcBef>
              <a:spcAft>
                <a:spcPts val="0"/>
              </a:spcAft>
            </a:pPr>
            <a:r>
              <a:rPr lang="en-US" sz="3600" dirty="0">
                <a:latin typeface="Calibri" panose="020F0502020204030204" pitchFamily="34" charset="0"/>
                <a:cs typeface="Calibri" panose="020F0502020204030204" pitchFamily="34" charset="0"/>
              </a:rPr>
              <a:t>“Now at that time </a:t>
            </a:r>
            <a:r>
              <a:rPr lang="en-US" sz="3600" b="1" u="sng" dirty="0">
                <a:solidFill>
                  <a:srgbClr val="FFFFCC"/>
                </a:solidFill>
                <a:latin typeface="Calibri" panose="020F0502020204030204" pitchFamily="34" charset="0"/>
                <a:cs typeface="Calibri" panose="020F0502020204030204" pitchFamily="34" charset="0"/>
              </a:rPr>
              <a:t>Michael, the great prince who stands </a:t>
            </a:r>
            <a:r>
              <a:rPr lang="en-US" sz="3600" b="1" i="1" u="sng" dirty="0">
                <a:solidFill>
                  <a:srgbClr val="FFFFCC"/>
                </a:solidFill>
                <a:latin typeface="Calibri" panose="020F0502020204030204" pitchFamily="34" charset="0"/>
                <a:cs typeface="Calibri" panose="020F0502020204030204" pitchFamily="34" charset="0"/>
              </a:rPr>
              <a:t>guard</a:t>
            </a:r>
            <a:r>
              <a:rPr lang="en-US" sz="3600" b="1" u="sng" dirty="0">
                <a:solidFill>
                  <a:srgbClr val="FFFFCC"/>
                </a:solidFill>
                <a:latin typeface="Calibri" panose="020F0502020204030204" pitchFamily="34" charset="0"/>
                <a:cs typeface="Calibri" panose="020F0502020204030204" pitchFamily="34" charset="0"/>
              </a:rPr>
              <a:t> over the sons of your people [Israel]</a:t>
            </a:r>
            <a:r>
              <a:rPr lang="en-US" sz="3600" dirty="0">
                <a:latin typeface="Calibri" panose="020F0502020204030204" pitchFamily="34" charset="0"/>
                <a:cs typeface="Calibri" panose="020F0502020204030204" pitchFamily="34" charset="0"/>
              </a:rPr>
              <a:t>, will arise. And there will be a time of distress such as never occurred since there was a nation until that time; and at that time your people, everyone who is found written in the book, will be rescued.”</a:t>
            </a:r>
          </a:p>
        </p:txBody>
      </p:sp>
    </p:spTree>
    <p:extLst>
      <p:ext uri="{BB962C8B-B14F-4D97-AF65-F5344CB8AC3E}">
        <p14:creationId xmlns:p14="http://schemas.microsoft.com/office/powerpoint/2010/main" val="17710032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EF4562-F277-4DD8-BED7-FE7DFFA7E6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2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lnSpc>
                <a:spcPct val="90000"/>
              </a:lnSpc>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so that in his time he will be revealed.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2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43966" y="3505200"/>
            <a:ext cx="1456068" cy="1371600"/>
          </a:xfrm>
          <a:prstGeom prst="rect">
            <a:avLst/>
          </a:prstGeom>
        </p:spPr>
      </p:pic>
    </p:spTree>
    <p:extLst>
      <p:ext uri="{BB962C8B-B14F-4D97-AF65-F5344CB8AC3E}">
        <p14:creationId xmlns:p14="http://schemas.microsoft.com/office/powerpoint/2010/main" val="14922210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0" y="1600200"/>
            <a:ext cx="9144000" cy="2275842"/>
          </a:xfrm>
        </p:spPr>
        <p:txBody>
          <a:bodyPr/>
          <a:lstStyle/>
          <a:p>
            <a:pPr marL="0" indent="0" algn="just">
              <a:buNone/>
            </a:pPr>
            <a:r>
              <a:rPr lang="en-US" dirty="0">
                <a:effectLst/>
              </a:rPr>
              <a:t>“The pre-wrath view holds to the rather inventive idea that Michael the archangel is the restrainer. This concept fails to take into consideration Michael's special protective ministry toward Israel.”</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4"/>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3780449" y="3862362"/>
              <a:ext cx="20880" cy="7200"/>
            </p14:xfrm>
          </p:contentPart>
        </mc:Choice>
        <mc:Fallback xmlns="">
          <p:pic>
            <p:nvPicPr>
              <p:cNvPr id="10" name="Ink 9"/>
              <p:cNvPicPr/>
              <p:nvPr/>
            </p:nvPicPr>
            <p:blipFill>
              <a:blip r:embed="rId6"/>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3787289" y="3876042"/>
              <a:ext cx="14040" cy="360"/>
            </p14:xfrm>
          </p:contentPart>
        </mc:Choice>
        <mc:Fallback xmlns="">
          <p:pic>
            <p:nvPicPr>
              <p:cNvPr id="11" name="Ink 10"/>
              <p:cNvPicPr/>
              <p:nvPr/>
            </p:nvPicPr>
            <p:blipFill>
              <a:blip r:embed="rId8"/>
              <a:stretch>
                <a:fillRect/>
              </a:stretch>
            </p:blipFill>
            <p:spPr>
              <a:xfrm>
                <a:off x="3782969" y="3871722"/>
                <a:ext cx="22680" cy="9000"/>
              </a:xfrm>
              <a:prstGeom prst="rect">
                <a:avLst/>
              </a:prstGeom>
            </p:spPr>
          </p:pic>
        </mc:Fallback>
      </mc:AlternateContent>
      <p:pic>
        <p:nvPicPr>
          <p:cNvPr id="8" name="Picture 8" descr="Learn Bible Prophecy...Tim La Haye is a trustworthy source ...">
            <a:extLst>
              <a:ext uri="{FF2B5EF4-FFF2-40B4-BE49-F238E27FC236}">
                <a16:creationId xmlns:a16="http://schemas.microsoft.com/office/drawing/2014/main" id="{9CA227D9-4165-402E-88E1-CA2AFC276E6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228" y="94977"/>
            <a:ext cx="879372"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8631A99-44E2-4719-BF1E-E44C5D34D9D2}"/>
              </a:ext>
            </a:extLst>
          </p:cNvPr>
          <p:cNvSpPr txBox="1"/>
          <p:nvPr/>
        </p:nvSpPr>
        <p:spPr>
          <a:xfrm>
            <a:off x="0" y="6197025"/>
            <a:ext cx="9144000" cy="584775"/>
          </a:xfrm>
          <a:prstGeom prst="rect">
            <a:avLst/>
          </a:prstGeom>
          <a:noFill/>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Tony Kessinger, "Pre-Wrath Rapture," in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Popular Encyclopedia of Bible Prophecy: Over 140 Topics from the World's Foremost Prophecy Experts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Tim LaHaye and Ed Hindson (Eugene, OR: Harvest, 2004), 294.</a:t>
            </a:r>
          </a:p>
        </p:txBody>
      </p:sp>
      <p:sp>
        <p:nvSpPr>
          <p:cNvPr id="14" name="Rectangle 2">
            <a:extLst>
              <a:ext uri="{FF2B5EF4-FFF2-40B4-BE49-F238E27FC236}">
                <a16:creationId xmlns:a16="http://schemas.microsoft.com/office/drawing/2014/main" id="{D729AECE-966A-49EB-BEF8-39CF8149DB9D}"/>
              </a:ext>
            </a:extLst>
          </p:cNvPr>
          <p:cNvSpPr txBox="1">
            <a:spLocks noChangeArrowheads="1"/>
          </p:cNvSpPr>
          <p:nvPr/>
        </p:nvSpPr>
        <p:spPr bwMode="auto">
          <a:xfrm>
            <a:off x="1543050" y="228600"/>
            <a:ext cx="6057900" cy="9144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Tony Kessinger</a:t>
            </a:r>
          </a:p>
        </p:txBody>
      </p:sp>
    </p:spTree>
    <p:extLst>
      <p:ext uri="{BB962C8B-B14F-4D97-AF65-F5344CB8AC3E}">
        <p14:creationId xmlns:p14="http://schemas.microsoft.com/office/powerpoint/2010/main" val="16546803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1352953" y="152810"/>
            <a:ext cx="6438095" cy="6552381"/>
          </a:xfrm>
          <a:prstGeom prst="rect">
            <a:avLst/>
          </a:prstGeom>
        </p:spPr>
      </p:pic>
    </p:spTree>
    <p:extLst>
      <p:ext uri="{BB962C8B-B14F-4D97-AF65-F5344CB8AC3E}">
        <p14:creationId xmlns:p14="http://schemas.microsoft.com/office/powerpoint/2010/main" val="25432687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0" y="228600"/>
            <a:ext cx="9144000" cy="1143000"/>
          </a:xfrm>
        </p:spPr>
        <p:txBody>
          <a:bodyPr/>
          <a:lstStyle/>
          <a:p>
            <a:pPr algn="ctr"/>
            <a: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t>3 Reasons Why the Restrainer is the Holy Spirit </a:t>
            </a:r>
            <a:b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(2 Thessalonians 2:6-7)</a:t>
            </a:r>
            <a:endParaRPr lang="en-US" altLang="en-US" sz="3600" dirty="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381000" y="1600200"/>
            <a:ext cx="8382000" cy="3429000"/>
          </a:xfrm>
        </p:spPr>
        <p:txBody>
          <a:bodyPr/>
          <a:lstStyle/>
          <a:p>
            <a:pPr marL="457200" indent="-457200" algn="just" eaLnBrk="1" hangingPunct="1">
              <a:spcBef>
                <a:spcPts val="0"/>
              </a:spcBef>
              <a:spcAft>
                <a:spcPts val="18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is omnipotent</a:t>
            </a:r>
          </a:p>
          <a:p>
            <a:pPr marL="457200" indent="-457200" algn="just" eaLnBrk="1" hangingPunct="1">
              <a:spcBef>
                <a:spcPts val="0"/>
              </a:spcBef>
              <a:spcAft>
                <a:spcPts val="18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view handles well the switch in gender from the neuter (vs. 6) to the masculine (vs. 7)</a:t>
            </a:r>
          </a:p>
          <a:p>
            <a:pPr marL="457200" indent="-457200" algn="just" eaLnBrk="1" hangingPunct="1">
              <a:spcBef>
                <a:spcPts val="0"/>
              </a:spcBef>
              <a:spcAft>
                <a:spcPts val="18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is active in the world (Gen. 6:3; John 16:7-11)</a:t>
            </a:r>
          </a:p>
        </p:txBody>
      </p:sp>
      <p:pic>
        <p:nvPicPr>
          <p:cNvPr id="2" name="Picture 1">
            <a:extLst>
              <a:ext uri="{FF2B5EF4-FFF2-40B4-BE49-F238E27FC236}">
                <a16:creationId xmlns:a16="http://schemas.microsoft.com/office/drawing/2014/main" id="{DEA3A7E7-53F8-4767-816F-CD5493ACDA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62517" y="5181600"/>
            <a:ext cx="3218967" cy="1371719"/>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85800" y="228600"/>
            <a:ext cx="7772400" cy="914400"/>
          </a:xfrm>
        </p:spPr>
        <p:txBody>
          <a:bodyPr/>
          <a:lstStyle/>
          <a:p>
            <a:pPr algn="ctr" eaLnBrk="1" hangingPunct="1"/>
            <a: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t>Restrainer Must First be Removed</a:t>
            </a:r>
          </a:p>
        </p:txBody>
      </p:sp>
      <p:sp>
        <p:nvSpPr>
          <p:cNvPr id="28675" name="Rectangle 3"/>
          <p:cNvSpPr>
            <a:spLocks noGrp="1" noChangeArrowheads="1"/>
          </p:cNvSpPr>
          <p:nvPr>
            <p:ph idx="1"/>
          </p:nvPr>
        </p:nvSpPr>
        <p:spPr>
          <a:xfrm>
            <a:off x="0" y="1219200"/>
            <a:ext cx="9144000" cy="4495800"/>
          </a:xfrm>
        </p:spPr>
        <p:txBody>
          <a:bodyPr/>
          <a:lstStyle/>
          <a:p>
            <a:pPr marL="457200" indent="-457200" eaLnBrk="1" hangingPunct="1">
              <a:spcBef>
                <a:spcPts val="0"/>
              </a:spcBef>
              <a:spcAft>
                <a:spcPts val="3000"/>
              </a:spcAft>
              <a:defRPr/>
            </a:pPr>
            <a:r>
              <a:rPr lang="en-US" sz="3000" dirty="0">
                <a:latin typeface="Calibri" panose="020F0502020204030204" pitchFamily="34" charset="0"/>
                <a:cs typeface="Calibri" panose="020F0502020204030204" pitchFamily="34" charset="0"/>
              </a:rPr>
              <a:t>Restrainer holds back the Antichrist (2 Thess 2:6-7)</a:t>
            </a:r>
          </a:p>
          <a:p>
            <a:pPr marL="457200" indent="-457200" eaLnBrk="1" hangingPunct="1">
              <a:spcBef>
                <a:spcPts val="0"/>
              </a:spcBef>
              <a:spcAft>
                <a:spcPts val="3000"/>
              </a:spcAft>
              <a:defRPr/>
            </a:pPr>
            <a:r>
              <a:rPr lang="en-US" sz="3000" dirty="0">
                <a:latin typeface="Calibri" panose="020F0502020204030204" pitchFamily="34" charset="0"/>
                <a:cs typeface="Calibri" panose="020F0502020204030204" pitchFamily="34" charset="0"/>
              </a:rPr>
              <a:t>Restrainer = the omnipotent Holy Spirit (2 Thess 2:9)</a:t>
            </a:r>
          </a:p>
          <a:p>
            <a:pPr marL="457200" indent="-457200" eaLnBrk="1" hangingPunct="1">
              <a:spcBef>
                <a:spcPts val="0"/>
              </a:spcBef>
              <a:spcAft>
                <a:spcPts val="3000"/>
              </a:spcAft>
              <a:defRPr/>
            </a:pPr>
            <a:r>
              <a:rPr lang="en-US" sz="3000" dirty="0">
                <a:latin typeface="Calibri" panose="020F0502020204030204" pitchFamily="34" charset="0"/>
                <a:cs typeface="Calibri" panose="020F0502020204030204" pitchFamily="34" charset="0"/>
              </a:rPr>
              <a:t>Holy Spirit permanently indwells all Christians (John 14:16; Rom 8:9)</a:t>
            </a:r>
          </a:p>
          <a:p>
            <a:pPr marL="457200" indent="-457200" eaLnBrk="1" hangingPunct="1">
              <a:spcBef>
                <a:spcPts val="0"/>
              </a:spcBef>
              <a:spcAft>
                <a:spcPts val="3000"/>
              </a:spcAft>
              <a:defRPr/>
            </a:pPr>
            <a:r>
              <a:rPr lang="en-US" sz="3000" dirty="0">
                <a:cs typeface="Calibri" panose="020F0502020204030204" pitchFamily="34" charset="0"/>
              </a:rPr>
              <a:t>Spirit indwelt Christians must first be removed prior to the Antichrist's advent</a:t>
            </a:r>
          </a:p>
        </p:txBody>
      </p:sp>
      <p:pic>
        <p:nvPicPr>
          <p:cNvPr id="3" name="Picture 2">
            <a:extLst>
              <a:ext uri="{FF2B5EF4-FFF2-40B4-BE49-F238E27FC236}">
                <a16:creationId xmlns:a16="http://schemas.microsoft.com/office/drawing/2014/main" id="{901FCB20-6609-4ED5-A417-90EEF461D2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57600" y="5257800"/>
            <a:ext cx="1828800" cy="1371600"/>
          </a:xfrm>
          <a:prstGeom prst="rect">
            <a:avLst/>
          </a:prstGeom>
        </p:spPr>
      </p:pic>
    </p:spTree>
    <p:extLst>
      <p:ext uri="{BB962C8B-B14F-4D97-AF65-F5344CB8AC3E}">
        <p14:creationId xmlns:p14="http://schemas.microsoft.com/office/powerpoint/2010/main" val="39305871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FF99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038774"/>
      </p:ext>
    </p:extLst>
  </p:cSld>
  <p:clrMapOvr>
    <a:masterClrMapping/>
  </p:clrMapOvr>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21344</TotalTime>
  <Words>9445</Words>
  <Application>Microsoft Office PowerPoint</Application>
  <PresentationFormat>On-screen Show (4:3)</PresentationFormat>
  <Paragraphs>504</Paragraphs>
  <Slides>143</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143</vt:i4>
      </vt:variant>
    </vt:vector>
  </HeadingPairs>
  <TitlesOfParts>
    <vt:vector size="148" baseType="lpstr">
      <vt:lpstr>Calibri</vt:lpstr>
      <vt:lpstr>Open Sans</vt:lpstr>
      <vt:lpstr>Times New Roman</vt:lpstr>
      <vt:lpstr>Wingdings</vt:lpstr>
      <vt:lpstr>Azure</vt:lpstr>
      <vt:lpstr>PowerPoint Presentation</vt:lpstr>
      <vt:lpstr>The Rapture Course Overview</vt:lpstr>
      <vt:lpstr>The Rapture Course Overview</vt:lpstr>
      <vt:lpstr>What is the Rapture?</vt:lpstr>
      <vt:lpstr>The Rapture Course Overview</vt:lpstr>
      <vt:lpstr>PowerPoint Presentation</vt:lpstr>
      <vt:lpstr>The Rapture Course Overview</vt:lpstr>
      <vt:lpstr>Strengthening the Pre-Tribulation Case</vt:lpstr>
      <vt:lpstr>The Rapture Course Overview</vt:lpstr>
      <vt:lpstr>When Will the Rapture Take Place Relative to the Tribulation Period?</vt:lpstr>
      <vt:lpstr>PowerPoint Presentation</vt:lpstr>
      <vt:lpstr>Pre-Wrath Rapturism</vt:lpstr>
      <vt:lpstr>Pre-Wrath Rapturism</vt:lpstr>
      <vt:lpstr>PowerPoint Presentation</vt:lpstr>
      <vt:lpstr>Pre-Wrath Rapturism</vt:lpstr>
      <vt:lpstr>II. Pre-Wrath Rapture Theory Problems</vt:lpstr>
      <vt:lpstr>II. Pre-Wrath Rapture Theory Problems</vt:lpstr>
      <vt:lpstr>PowerPoint Presentation</vt:lpstr>
      <vt:lpstr>II. Pre-Wrath Rapture Theory Problems</vt:lpstr>
      <vt:lpstr>II. Pre-Wrath Rapture Theory Problems</vt:lpstr>
      <vt:lpstr>PowerPoint Presentation</vt:lpstr>
      <vt:lpstr>PowerPoint Presentation</vt:lpstr>
      <vt:lpstr>PowerPoint Presentation</vt:lpstr>
      <vt:lpstr>PowerPoint Presentation</vt:lpstr>
      <vt:lpstr>PowerPoint Presentation</vt:lpstr>
      <vt:lpstr>PowerPoint Presentation</vt:lpstr>
      <vt:lpstr>1st Six Seals (Revelation 6)</vt:lpstr>
      <vt:lpstr>Marvin Rosenthal</vt:lpstr>
      <vt:lpstr>Rev. 6:16-17 Robert L. Thomas, Revelation 1–7: An Exegetical Commentary, ed. Kenneth Barker (Chicago: Moody, 1992), 457-58. </vt:lpstr>
      <vt:lpstr>PowerPoint Presentation</vt:lpstr>
      <vt:lpstr>PowerPoint Presentation</vt:lpstr>
      <vt:lpstr>1st Six Seals (Revelation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1st Six Seals (Revelation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1st Six Seals (Revelation 6)</vt:lpstr>
      <vt:lpstr>PowerPoint Presentation</vt:lpstr>
      <vt:lpstr>PowerPoint Presentation</vt:lpstr>
      <vt:lpstr>1st Six Seals (Revelation 6)</vt:lpstr>
      <vt:lpstr>PowerPoint Presentation</vt:lpstr>
      <vt:lpstr>II. Pre-Wrath Rapture Theory Problems</vt:lpstr>
      <vt:lpstr>Imminent  (1 Cor 15:51; 1 Thess 4:15)</vt:lpstr>
      <vt:lpstr>Imminent  (1 Cor 15:51; 1 Thess 4:15)</vt:lpstr>
      <vt:lpstr>PowerPoint Presentation</vt:lpstr>
      <vt:lpstr>Imminent  (1 Cor 15:51; 1 Thess 4:15)</vt:lpstr>
      <vt:lpstr>PowerPoint Presentation</vt:lpstr>
      <vt:lpstr>PowerPoint Presentation</vt:lpstr>
      <vt:lpstr>PowerPoint Presentation</vt:lpstr>
      <vt:lpstr>PowerPoint Presentation</vt:lpstr>
      <vt:lpstr>Imminent  (1 Cor 15:51; 1 Thess 4:15)</vt:lpstr>
      <vt:lpstr>PowerPoint Presentation</vt:lpstr>
      <vt:lpstr>Imminent  (1 Cor 15:51; 1 Thess 4:15)</vt:lpstr>
      <vt:lpstr>PowerPoint Presentation</vt:lpstr>
      <vt:lpstr>PowerPoint Presentation</vt:lpstr>
      <vt:lpstr>PowerPoint Presentation</vt:lpstr>
      <vt:lpstr>Imminent  (1 Cor 15:51; 1 Thess 4:15)</vt:lpstr>
      <vt:lpstr>PowerPoint Presentation</vt:lpstr>
      <vt:lpstr>1st Six Seals (Revelation 6)</vt:lpstr>
      <vt:lpstr>PowerPoint Presentation</vt:lpstr>
      <vt:lpstr>PowerPoint Presentation</vt:lpstr>
      <vt:lpstr>PowerPoint Presentation</vt:lpstr>
      <vt:lpstr>PowerPoint Presentation</vt:lpstr>
      <vt:lpstr>PowerPoint Presentation</vt:lpstr>
      <vt:lpstr>II. Pre-Wrath Rapture Theory Problems</vt:lpstr>
      <vt:lpstr>PowerPoint Presentation</vt:lpstr>
      <vt:lpstr>PowerPoint Presentation</vt:lpstr>
      <vt:lpstr>PowerPoint Presentation</vt:lpstr>
      <vt:lpstr>PowerPoint Presentation</vt:lpstr>
      <vt:lpstr>PowerPoint Presentation</vt:lpstr>
      <vt:lpstr>1st Six Seals (Revelation 6)</vt:lpstr>
      <vt:lpstr>PowerPoint Presentation</vt:lpstr>
      <vt:lpstr>PowerPoint Presentation</vt:lpstr>
      <vt:lpstr>II. Pre-Wrath Rapture Theory Problems</vt:lpstr>
      <vt:lpstr>PowerPoint Presentation</vt:lpstr>
      <vt:lpstr>Marvin Rosenthal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Reasons Why the Restrainer is the Holy Spirit  (2 Thessalonians 2:6-7)</vt:lpstr>
      <vt:lpstr>Restrainer Must First be Removed</vt:lpstr>
      <vt:lpstr>II. Pre-Wrath Rapture Theory Problems</vt:lpstr>
      <vt:lpstr>Pre-Wrath Rapturism</vt:lpstr>
      <vt:lpstr>III. Additional Problems with Pre-Wrath Rapturism</vt:lpstr>
      <vt:lpstr>III. Additional Problems with Pre-Wrath Rapturism</vt:lpstr>
      <vt:lpstr>PowerPoint Presentation</vt:lpstr>
      <vt:lpstr>PowerPoint Presentation</vt:lpstr>
      <vt:lpstr>PROPHETIC SYNONYMNS</vt:lpstr>
      <vt:lpstr>PowerPoint Presentation</vt:lpstr>
      <vt:lpstr>PowerPoint Presentation</vt:lpstr>
      <vt:lpstr>PowerPoint Presentation</vt:lpstr>
      <vt:lpstr>III. Additional Problems with Pre-Wrath Rapturism</vt:lpstr>
      <vt:lpstr>PowerPoint Presentation</vt:lpstr>
      <vt:lpstr>PowerPoint Presentation</vt:lpstr>
      <vt:lpstr>PowerPoint Presentation</vt:lpstr>
      <vt:lpstr>George Zeller  "Pre-Wrath Confusion," online: http://www.middletownbiblechurch.org/proph/prewrath.htm, accessed 01 September 2015.</vt:lpstr>
      <vt:lpstr>George Zeller  "Pre-Wrath Confusion," online: http://www.middletownbiblechurch.org/proph/prewrath.htm, accessed 01 September 2015.</vt:lpstr>
      <vt:lpstr>PowerPoint Presentation</vt:lpstr>
      <vt:lpstr>PowerPoint Presentation</vt:lpstr>
      <vt:lpstr>III. Additional Problems with Pre-Wrath Rapturism</vt:lpstr>
      <vt:lpstr>PowerPoint Presentation</vt:lpstr>
      <vt:lpstr>PowerPoint Presentation</vt:lpstr>
      <vt:lpstr>PowerPoint Presentation</vt:lpstr>
      <vt:lpstr>Marvin Rosenthal</vt:lpstr>
      <vt:lpstr>PowerPoint Presentation</vt:lpstr>
      <vt:lpstr>PowerPoint Presentation</vt:lpstr>
      <vt:lpstr>PowerPoint Presentation</vt:lpstr>
      <vt:lpstr>PowerPoint Presentation</vt:lpstr>
      <vt:lpstr>Rev. 7:14 Robert L. Thomas, Revelation 1–7: An Exegetical Commentary, ed. Kenneth Barker (Chicago: Moody, 1992), 497, n. 119. </vt:lpstr>
      <vt:lpstr>PowerPoint Presentation</vt:lpstr>
      <vt:lpstr>PowerPoint Presentation</vt:lpstr>
      <vt:lpstr>III. Additional Problems with Pre-Wrath Rapturism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Preview of Matthew 24–25</vt:lpstr>
      <vt:lpstr>PowerPoint Presentation</vt:lpstr>
      <vt:lpstr>PowerPoint Presentation</vt:lpstr>
      <vt:lpstr>PowerPoint Presentation</vt:lpstr>
      <vt:lpstr>PowerPoint Presentation</vt:lpstr>
      <vt:lpstr>Conclusion</vt:lpstr>
      <vt:lpstr>Pre-Wrath Rapturism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RAPTURE 044 - Pre-Wrath - Part 3</dc:title>
  <dc:subject>RAPTURE - Pre-Wrath</dc:subject>
  <dc:creator>A. Woods</dc:creator>
  <dc:description>Modified by Jim McGowan</dc:description>
  <cp:lastModifiedBy>Andy Woods</cp:lastModifiedBy>
  <cp:revision>2375</cp:revision>
  <cp:lastPrinted>2021-04-07T02:38:03Z</cp:lastPrinted>
  <dcterms:created xsi:type="dcterms:W3CDTF">2009-03-17T12:21:13Z</dcterms:created>
  <dcterms:modified xsi:type="dcterms:W3CDTF">2021-04-10T15:00:27Z</dcterms:modified>
</cp:coreProperties>
</file>