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8"/>
  </p:notesMasterIdLst>
  <p:handoutMasterIdLst>
    <p:handoutMasterId r:id="rId49"/>
  </p:handoutMasterIdLst>
  <p:sldIdLst>
    <p:sldId id="4879" r:id="rId2"/>
    <p:sldId id="1503" r:id="rId3"/>
    <p:sldId id="5252" r:id="rId4"/>
    <p:sldId id="7038" r:id="rId5"/>
    <p:sldId id="7041" r:id="rId6"/>
    <p:sldId id="5231" r:id="rId7"/>
    <p:sldId id="4870" r:id="rId8"/>
    <p:sldId id="7078" r:id="rId9"/>
    <p:sldId id="5269" r:id="rId10"/>
    <p:sldId id="7045" r:id="rId11"/>
    <p:sldId id="7064" r:id="rId12"/>
    <p:sldId id="4287" r:id="rId13"/>
    <p:sldId id="2608" r:id="rId14"/>
    <p:sldId id="7080" r:id="rId15"/>
    <p:sldId id="305" r:id="rId16"/>
    <p:sldId id="4280" r:id="rId17"/>
    <p:sldId id="7065" r:id="rId18"/>
    <p:sldId id="7062" r:id="rId19"/>
    <p:sldId id="7066" r:id="rId20"/>
    <p:sldId id="7060" r:id="rId21"/>
    <p:sldId id="2824" r:id="rId22"/>
    <p:sldId id="7067" r:id="rId23"/>
    <p:sldId id="2331" r:id="rId24"/>
    <p:sldId id="7081" r:id="rId25"/>
    <p:sldId id="7082" r:id="rId26"/>
    <p:sldId id="5610" r:id="rId27"/>
    <p:sldId id="2422" r:id="rId28"/>
    <p:sldId id="7068" r:id="rId29"/>
    <p:sldId id="7069" r:id="rId30"/>
    <p:sldId id="7070" r:id="rId31"/>
    <p:sldId id="7071" r:id="rId32"/>
    <p:sldId id="7077" r:id="rId33"/>
    <p:sldId id="7072" r:id="rId34"/>
    <p:sldId id="7073" r:id="rId35"/>
    <p:sldId id="7074" r:id="rId36"/>
    <p:sldId id="7061" r:id="rId37"/>
    <p:sldId id="4846" r:id="rId38"/>
    <p:sldId id="5235" r:id="rId39"/>
    <p:sldId id="1618" r:id="rId40"/>
    <p:sldId id="7059" r:id="rId41"/>
    <p:sldId id="2248" r:id="rId42"/>
    <p:sldId id="7040" r:id="rId43"/>
    <p:sldId id="412" r:id="rId44"/>
    <p:sldId id="7075" r:id="rId45"/>
    <p:sldId id="7076" r:id="rId46"/>
    <p:sldId id="3488" r:id="rId47"/>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000099"/>
    <a:srgbClr val="000066"/>
    <a:srgbClr val="006600"/>
    <a:srgbClr val="003300"/>
    <a:srgbClr val="008000"/>
    <a:srgbClr val="FFFF99"/>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0" autoAdjust="0"/>
    <p:restoredTop sz="92688" autoAdjust="0"/>
  </p:normalViewPr>
  <p:slideViewPr>
    <p:cSldViewPr>
      <p:cViewPr varScale="1">
        <p:scale>
          <a:sx n="57" d="100"/>
          <a:sy n="57" d="100"/>
        </p:scale>
        <p:origin x="76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590"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
        <p:nvSpPr>
          <p:cNvPr id="6" name="Header Placeholder 1">
            <a:extLst>
              <a:ext uri="{FF2B5EF4-FFF2-40B4-BE49-F238E27FC236}">
                <a16:creationId xmlns:a16="http://schemas.microsoft.com/office/drawing/2014/main" id="{1C4EFB40-7F75-4CFD-B23A-7A542786CAA3}"/>
              </a:ext>
            </a:extLst>
          </p:cNvPr>
          <p:cNvSpPr>
            <a:spLocks noGrp="1"/>
          </p:cNvSpPr>
          <p:nvPr/>
        </p:nvSpPr>
        <p:spPr>
          <a:xfrm>
            <a:off x="1745456" y="152400"/>
            <a:ext cx="3824288" cy="685800"/>
          </a:xfrm>
          <a:prstGeom prst="rect">
            <a:avLst/>
          </a:prstGeom>
        </p:spPr>
        <p:txBody>
          <a:bodyPr vert="horz" lIns="102166" tIns="51083" rIns="102166" bIns="51083" rtlCol="0"/>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300" dirty="0">
                <a:latin typeface="Calibri" panose="020F0502020204030204" pitchFamily="34" charset="0"/>
                <a:cs typeface="Calibri" panose="020F0502020204030204" pitchFamily="34" charset="0"/>
              </a:rPr>
              <a:t>Dr. Andy Woods</a:t>
            </a:r>
          </a:p>
          <a:p>
            <a:pPr algn="ctr">
              <a:defRPr/>
            </a:pPr>
            <a:r>
              <a:rPr lang="en-US" sz="1300" dirty="0">
                <a:latin typeface="Calibri" panose="020F0502020204030204" pitchFamily="34" charset="0"/>
                <a:cs typeface="Calibri" panose="020F0502020204030204" pitchFamily="34" charset="0"/>
              </a:rPr>
              <a:t>Holy Week in Advance</a:t>
            </a:r>
          </a:p>
          <a:p>
            <a:pPr algn="ctr">
              <a:defRPr/>
            </a:pPr>
            <a:r>
              <a:rPr lang="en-US" sz="1300" dirty="0">
                <a:latin typeface="Calibri" panose="020F0502020204030204" pitchFamily="34" charset="0"/>
                <a:cs typeface="Calibri" panose="020F0502020204030204" pitchFamily="34" charset="0"/>
              </a:rPr>
              <a:t>04-04-2021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a:t>1/27/2019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ereanpublishers.com/the-odds-of-eight-messianic-prophecies-coming-tru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ereanpublishers.com/the-odds-of-eight-messianic-prophecies-coming-true/"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ereanpublishers.com/the-odds-of-eight-messianic-prophecies-coming-true/"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ereanpublishers.com/the-odds-of-eight-messianic-prophecies-coming-true/"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ereanpublishers.com/the-odds-of-eight-messianic-prophecies-coming-true/"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ereanpublishers.com/the-odds-of-eight-messianic-prophecies-coming-true/"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ereanpublishers.com/the-odds-of-eight-messianic-prophecies-coming-true/"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ereanpublishers.com/the-odds-of-eight-messianic-prophecies-coming-true/"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109 prophecies…</a:t>
            </a:r>
          </a:p>
          <a:p>
            <a:endParaRPr lang="en-US" dirty="0"/>
          </a:p>
          <a:p>
            <a:r>
              <a:rPr lang="en-US" dirty="0"/>
              <a:t>Peter Stoner – </a:t>
            </a:r>
            <a:r>
              <a:rPr lang="en-US" sz="1200" b="0" i="0" kern="1200" dirty="0">
                <a:solidFill>
                  <a:schemeClr val="tx1"/>
                </a:solidFill>
                <a:effectLst/>
                <a:latin typeface="+mn-lt"/>
                <a:ea typeface="+mn-ea"/>
                <a:cs typeface="+mn-cs"/>
              </a:rPr>
              <a:t>SCIENCE SPEAKS, An Evaluation of Certain Christian Evidences</a:t>
            </a:r>
          </a:p>
          <a:p>
            <a:endParaRPr lang="en-US" sz="1200" b="0" i="0" kern="1200" dirty="0">
              <a:solidFill>
                <a:schemeClr val="tx1"/>
              </a:solidFill>
              <a:effectLst/>
              <a:latin typeface="+mn-lt"/>
              <a:ea typeface="+mn-ea"/>
              <a:cs typeface="+mn-cs"/>
            </a:endParaRPr>
          </a:p>
          <a:p>
            <a:r>
              <a:rPr lang="en-US" b="1" dirty="0"/>
              <a:t>To fulfill just 8 prophecies </a:t>
            </a:r>
            <a:r>
              <a:rPr lang="en-US" dirty="0"/>
              <a:t>=</a:t>
            </a:r>
            <a:r>
              <a:rPr lang="en-US" sz="1200" b="0" i="0" kern="1200" dirty="0">
                <a:solidFill>
                  <a:schemeClr val="tx1"/>
                </a:solidFill>
                <a:effectLst/>
                <a:latin typeface="+mn-lt"/>
                <a:ea typeface="+mn-ea"/>
                <a:cs typeface="+mn-cs"/>
              </a:rPr>
              <a:t>1 X 10 to the twenty-eighth power!</a:t>
            </a:r>
            <a:endParaRPr lang="en-US" dirty="0"/>
          </a:p>
          <a:p>
            <a:endParaRPr lang="en-US" dirty="0"/>
          </a:p>
          <a:p>
            <a:r>
              <a:rPr lang="en-US" sz="1200" b="0" i="0" kern="1200" dirty="0">
                <a:solidFill>
                  <a:schemeClr val="tx1"/>
                </a:solidFill>
                <a:effectLst/>
                <a:latin typeface="+mn-lt"/>
                <a:ea typeface="+mn-ea"/>
                <a:cs typeface="+mn-cs"/>
              </a:rPr>
              <a:t>Can we visualize this with an illustration? Suppose we took an atheistic professor, blindfolded him and covered the state of Texas two feet deep with silver dollars. Then we put a check on one of those silver dollars and mixed them up. The odds of one person fulfilling just these eight prophecies would be the same as this atheistic professor selecting the silver dollar upon which we have placed a check, in his first try.</a:t>
            </a:r>
          </a:p>
          <a:p>
            <a:endParaRPr lang="en-US" dirty="0"/>
          </a:p>
          <a:p>
            <a:r>
              <a:rPr lang="en-US" dirty="0">
                <a:hlinkClick r:id="rId3"/>
              </a:rPr>
              <a:t>https://www.bereanpublishers.com/the-odds-of-eight-messianic-prophecies-coming-true/</a:t>
            </a:r>
            <a:endParaRPr lang="en-US" dirty="0"/>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1/27/2019</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10</a:t>
            </a:fld>
            <a:endParaRPr lang="en-US" altLang="en-US" dirty="0"/>
          </a:p>
        </p:txBody>
      </p:sp>
    </p:spTree>
    <p:extLst>
      <p:ext uri="{BB962C8B-B14F-4D97-AF65-F5344CB8AC3E}">
        <p14:creationId xmlns:p14="http://schemas.microsoft.com/office/powerpoint/2010/main" val="3221001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109 prophecies…</a:t>
            </a:r>
          </a:p>
          <a:p>
            <a:endParaRPr lang="en-US" dirty="0"/>
          </a:p>
          <a:p>
            <a:r>
              <a:rPr lang="en-US" dirty="0"/>
              <a:t>Peter Stoner – </a:t>
            </a:r>
            <a:r>
              <a:rPr lang="en-US" sz="1200" b="0" i="0" kern="1200" dirty="0">
                <a:solidFill>
                  <a:schemeClr val="tx1"/>
                </a:solidFill>
                <a:effectLst/>
                <a:latin typeface="+mn-lt"/>
                <a:ea typeface="+mn-ea"/>
                <a:cs typeface="+mn-cs"/>
              </a:rPr>
              <a:t>SCIENCE SPEAKS, An Evaluation of Certain Christian Evidences</a:t>
            </a:r>
          </a:p>
          <a:p>
            <a:endParaRPr lang="en-US" sz="1200" b="0" i="0" kern="1200" dirty="0">
              <a:solidFill>
                <a:schemeClr val="tx1"/>
              </a:solidFill>
              <a:effectLst/>
              <a:latin typeface="+mn-lt"/>
              <a:ea typeface="+mn-ea"/>
              <a:cs typeface="+mn-cs"/>
            </a:endParaRPr>
          </a:p>
          <a:p>
            <a:r>
              <a:rPr lang="en-US" b="1" dirty="0"/>
              <a:t>To fulfill just 8 prophecies </a:t>
            </a:r>
            <a:r>
              <a:rPr lang="en-US" dirty="0"/>
              <a:t>=</a:t>
            </a:r>
            <a:r>
              <a:rPr lang="en-US" sz="1200" b="0" i="0" kern="1200" dirty="0">
                <a:solidFill>
                  <a:schemeClr val="tx1"/>
                </a:solidFill>
                <a:effectLst/>
                <a:latin typeface="+mn-lt"/>
                <a:ea typeface="+mn-ea"/>
                <a:cs typeface="+mn-cs"/>
              </a:rPr>
              <a:t>1 X 10 to the twenty-eighth power!</a:t>
            </a:r>
            <a:endParaRPr lang="en-US" dirty="0"/>
          </a:p>
          <a:p>
            <a:endParaRPr lang="en-US" dirty="0"/>
          </a:p>
          <a:p>
            <a:r>
              <a:rPr lang="en-US" sz="1200" b="0" i="0" kern="1200" dirty="0">
                <a:solidFill>
                  <a:schemeClr val="tx1"/>
                </a:solidFill>
                <a:effectLst/>
                <a:latin typeface="+mn-lt"/>
                <a:ea typeface="+mn-ea"/>
                <a:cs typeface="+mn-cs"/>
              </a:rPr>
              <a:t>Can we visualize this with an illustration? Suppose we took an atheistic professor, blindfolded him and covered the state of Texas two feet deep with silver dollars. Then we put a check on one of those silver dollars and mixed them up. The odds of one person fulfilling just these eight prophecies would be the same as this atheistic professor selecting the silver dollar upon which we have placed a check, in his first try.</a:t>
            </a:r>
          </a:p>
          <a:p>
            <a:endParaRPr lang="en-US" dirty="0"/>
          </a:p>
          <a:p>
            <a:r>
              <a:rPr lang="en-US" dirty="0">
                <a:hlinkClick r:id="rId3"/>
              </a:rPr>
              <a:t>https://www.bereanpublishers.com/the-odds-of-eight-messianic-prophecies-coming-true/</a:t>
            </a:r>
            <a:endParaRPr lang="en-US" dirty="0"/>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1/27/2019</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29</a:t>
            </a:fld>
            <a:endParaRPr lang="en-US" altLang="en-US" dirty="0"/>
          </a:p>
        </p:txBody>
      </p:sp>
    </p:spTree>
    <p:extLst>
      <p:ext uri="{BB962C8B-B14F-4D97-AF65-F5344CB8AC3E}">
        <p14:creationId xmlns:p14="http://schemas.microsoft.com/office/powerpoint/2010/main" val="3631053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109 prophecies…</a:t>
            </a:r>
          </a:p>
          <a:p>
            <a:endParaRPr lang="en-US" dirty="0"/>
          </a:p>
          <a:p>
            <a:r>
              <a:rPr lang="en-US" dirty="0"/>
              <a:t>Peter Stoner – </a:t>
            </a:r>
            <a:r>
              <a:rPr lang="en-US" sz="1200" b="0" i="0" kern="1200" dirty="0">
                <a:solidFill>
                  <a:schemeClr val="tx1"/>
                </a:solidFill>
                <a:effectLst/>
                <a:latin typeface="+mn-lt"/>
                <a:ea typeface="+mn-ea"/>
                <a:cs typeface="+mn-cs"/>
              </a:rPr>
              <a:t>SCIENCE SPEAKS, An Evaluation of Certain Christian Evidences</a:t>
            </a:r>
          </a:p>
          <a:p>
            <a:endParaRPr lang="en-US" sz="1200" b="0" i="0" kern="1200" dirty="0">
              <a:solidFill>
                <a:schemeClr val="tx1"/>
              </a:solidFill>
              <a:effectLst/>
              <a:latin typeface="+mn-lt"/>
              <a:ea typeface="+mn-ea"/>
              <a:cs typeface="+mn-cs"/>
            </a:endParaRPr>
          </a:p>
          <a:p>
            <a:r>
              <a:rPr lang="en-US" b="1" dirty="0"/>
              <a:t>To fulfill just 8 prophecies </a:t>
            </a:r>
            <a:r>
              <a:rPr lang="en-US" dirty="0"/>
              <a:t>=</a:t>
            </a:r>
            <a:r>
              <a:rPr lang="en-US" sz="1200" b="0" i="0" kern="1200" dirty="0">
                <a:solidFill>
                  <a:schemeClr val="tx1"/>
                </a:solidFill>
                <a:effectLst/>
                <a:latin typeface="+mn-lt"/>
                <a:ea typeface="+mn-ea"/>
                <a:cs typeface="+mn-cs"/>
              </a:rPr>
              <a:t>1 X 10 to the twenty-eighth power!</a:t>
            </a:r>
            <a:endParaRPr lang="en-US" dirty="0"/>
          </a:p>
          <a:p>
            <a:endParaRPr lang="en-US" dirty="0"/>
          </a:p>
          <a:p>
            <a:r>
              <a:rPr lang="en-US" sz="1200" b="0" i="0" kern="1200" dirty="0">
                <a:solidFill>
                  <a:schemeClr val="tx1"/>
                </a:solidFill>
                <a:effectLst/>
                <a:latin typeface="+mn-lt"/>
                <a:ea typeface="+mn-ea"/>
                <a:cs typeface="+mn-cs"/>
              </a:rPr>
              <a:t>Can we visualize this with an illustration? Suppose we took an atheistic professor, blindfolded him and covered the state of Texas two feet deep with silver dollars. Then we put a check on one of those silver dollars and mixed them up. The odds of one person fulfilling just these eight prophecies would be the same as this atheistic professor selecting the silver dollar upon which we have placed a check, in his first try.</a:t>
            </a:r>
          </a:p>
          <a:p>
            <a:endParaRPr lang="en-US" dirty="0"/>
          </a:p>
          <a:p>
            <a:r>
              <a:rPr lang="en-US" dirty="0">
                <a:hlinkClick r:id="rId3"/>
              </a:rPr>
              <a:t>https://www.bereanpublishers.com/the-odds-of-eight-messianic-prophecies-coming-true/</a:t>
            </a:r>
            <a:endParaRPr lang="en-US" dirty="0"/>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1/27/2019</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30</a:t>
            </a:fld>
            <a:endParaRPr lang="en-US" altLang="en-US" dirty="0"/>
          </a:p>
        </p:txBody>
      </p:sp>
    </p:spTree>
    <p:extLst>
      <p:ext uri="{BB962C8B-B14F-4D97-AF65-F5344CB8AC3E}">
        <p14:creationId xmlns:p14="http://schemas.microsoft.com/office/powerpoint/2010/main" val="3804341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109 prophecies…</a:t>
            </a:r>
          </a:p>
          <a:p>
            <a:endParaRPr lang="en-US" dirty="0"/>
          </a:p>
          <a:p>
            <a:r>
              <a:rPr lang="en-US" dirty="0"/>
              <a:t>Peter Stoner – </a:t>
            </a:r>
            <a:r>
              <a:rPr lang="en-US" sz="1200" b="0" i="0" kern="1200" dirty="0">
                <a:solidFill>
                  <a:schemeClr val="tx1"/>
                </a:solidFill>
                <a:effectLst/>
                <a:latin typeface="+mn-lt"/>
                <a:ea typeface="+mn-ea"/>
                <a:cs typeface="+mn-cs"/>
              </a:rPr>
              <a:t>SCIENCE SPEAKS, An Evaluation of Certain Christian Evidences</a:t>
            </a:r>
          </a:p>
          <a:p>
            <a:endParaRPr lang="en-US" sz="1200" b="0" i="0" kern="1200" dirty="0">
              <a:solidFill>
                <a:schemeClr val="tx1"/>
              </a:solidFill>
              <a:effectLst/>
              <a:latin typeface="+mn-lt"/>
              <a:ea typeface="+mn-ea"/>
              <a:cs typeface="+mn-cs"/>
            </a:endParaRPr>
          </a:p>
          <a:p>
            <a:r>
              <a:rPr lang="en-US" b="1" dirty="0"/>
              <a:t>To fulfill just 8 prophecies </a:t>
            </a:r>
            <a:r>
              <a:rPr lang="en-US" dirty="0"/>
              <a:t>=</a:t>
            </a:r>
            <a:r>
              <a:rPr lang="en-US" sz="1200" b="0" i="0" kern="1200" dirty="0">
                <a:solidFill>
                  <a:schemeClr val="tx1"/>
                </a:solidFill>
                <a:effectLst/>
                <a:latin typeface="+mn-lt"/>
                <a:ea typeface="+mn-ea"/>
                <a:cs typeface="+mn-cs"/>
              </a:rPr>
              <a:t>1 X 10 to the twenty-eighth power!</a:t>
            </a:r>
            <a:endParaRPr lang="en-US" dirty="0"/>
          </a:p>
          <a:p>
            <a:endParaRPr lang="en-US" dirty="0"/>
          </a:p>
          <a:p>
            <a:r>
              <a:rPr lang="en-US" sz="1200" b="0" i="0" kern="1200" dirty="0">
                <a:solidFill>
                  <a:schemeClr val="tx1"/>
                </a:solidFill>
                <a:effectLst/>
                <a:latin typeface="+mn-lt"/>
                <a:ea typeface="+mn-ea"/>
                <a:cs typeface="+mn-cs"/>
              </a:rPr>
              <a:t>Can we visualize this with an illustration? Suppose we took an atheistic professor, blindfolded him and covered the state of Texas two feet deep with silver dollars. Then we put a check on one of those silver dollars and mixed them up. The odds of one person fulfilling just these eight prophecies would be the same as this atheistic professor selecting the silver dollar upon which we have placed a check, in his first try.</a:t>
            </a:r>
          </a:p>
          <a:p>
            <a:endParaRPr lang="en-US" dirty="0"/>
          </a:p>
          <a:p>
            <a:r>
              <a:rPr lang="en-US" dirty="0">
                <a:hlinkClick r:id="rId3"/>
              </a:rPr>
              <a:t>https://www.bereanpublishers.com/the-odds-of-eight-messianic-prophecies-coming-true/</a:t>
            </a:r>
            <a:endParaRPr lang="en-US" dirty="0"/>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1/27/2019</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31</a:t>
            </a:fld>
            <a:endParaRPr lang="en-US" altLang="en-US" dirty="0"/>
          </a:p>
        </p:txBody>
      </p:sp>
    </p:spTree>
    <p:extLst>
      <p:ext uri="{BB962C8B-B14F-4D97-AF65-F5344CB8AC3E}">
        <p14:creationId xmlns:p14="http://schemas.microsoft.com/office/powerpoint/2010/main" val="708679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109 prophecies…</a:t>
            </a:r>
          </a:p>
          <a:p>
            <a:endParaRPr lang="en-US" dirty="0"/>
          </a:p>
          <a:p>
            <a:r>
              <a:rPr lang="en-US" dirty="0"/>
              <a:t>Peter Stoner – </a:t>
            </a:r>
            <a:r>
              <a:rPr lang="en-US" sz="1200" b="0" i="0" kern="1200" dirty="0">
                <a:solidFill>
                  <a:schemeClr val="tx1"/>
                </a:solidFill>
                <a:effectLst/>
                <a:latin typeface="+mn-lt"/>
                <a:ea typeface="+mn-ea"/>
                <a:cs typeface="+mn-cs"/>
              </a:rPr>
              <a:t>SCIENCE SPEAKS, An Evaluation of Certain Christian Evidences</a:t>
            </a:r>
          </a:p>
          <a:p>
            <a:endParaRPr lang="en-US" sz="1200" b="0" i="0" kern="1200" dirty="0">
              <a:solidFill>
                <a:schemeClr val="tx1"/>
              </a:solidFill>
              <a:effectLst/>
              <a:latin typeface="+mn-lt"/>
              <a:ea typeface="+mn-ea"/>
              <a:cs typeface="+mn-cs"/>
            </a:endParaRPr>
          </a:p>
          <a:p>
            <a:r>
              <a:rPr lang="en-US" b="1" dirty="0"/>
              <a:t>To fulfill just 8 prophecies </a:t>
            </a:r>
            <a:r>
              <a:rPr lang="en-US" dirty="0"/>
              <a:t>=</a:t>
            </a:r>
            <a:r>
              <a:rPr lang="en-US" sz="1200" b="0" i="0" kern="1200" dirty="0">
                <a:solidFill>
                  <a:schemeClr val="tx1"/>
                </a:solidFill>
                <a:effectLst/>
                <a:latin typeface="+mn-lt"/>
                <a:ea typeface="+mn-ea"/>
                <a:cs typeface="+mn-cs"/>
              </a:rPr>
              <a:t>1 X 10 to the twenty-eighth power!</a:t>
            </a:r>
            <a:endParaRPr lang="en-US" dirty="0"/>
          </a:p>
          <a:p>
            <a:endParaRPr lang="en-US" dirty="0"/>
          </a:p>
          <a:p>
            <a:r>
              <a:rPr lang="en-US" sz="1200" b="0" i="0" kern="1200" dirty="0">
                <a:solidFill>
                  <a:schemeClr val="tx1"/>
                </a:solidFill>
                <a:effectLst/>
                <a:latin typeface="+mn-lt"/>
                <a:ea typeface="+mn-ea"/>
                <a:cs typeface="+mn-cs"/>
              </a:rPr>
              <a:t>Can we visualize this with an illustration? Suppose we took an atheistic professor, blindfolded him and covered the state of Texas two feet deep with silver dollars. Then we put a check on one of those silver dollars and mixed them up. The odds of one person fulfilling just these eight prophecies would be the same as this atheistic professor selecting the silver dollar upon which we have placed a check, in his first try.</a:t>
            </a:r>
          </a:p>
          <a:p>
            <a:endParaRPr lang="en-US" dirty="0"/>
          </a:p>
          <a:p>
            <a:r>
              <a:rPr lang="en-US" dirty="0">
                <a:hlinkClick r:id="rId3"/>
              </a:rPr>
              <a:t>https://www.bereanpublishers.com/the-odds-of-eight-messianic-prophecies-coming-true/</a:t>
            </a:r>
            <a:endParaRPr lang="en-US" dirty="0"/>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1/27/2019</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33</a:t>
            </a:fld>
            <a:endParaRPr lang="en-US" altLang="en-US" dirty="0"/>
          </a:p>
        </p:txBody>
      </p:sp>
    </p:spTree>
    <p:extLst>
      <p:ext uri="{BB962C8B-B14F-4D97-AF65-F5344CB8AC3E}">
        <p14:creationId xmlns:p14="http://schemas.microsoft.com/office/powerpoint/2010/main" val="664912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109 prophecies…</a:t>
            </a:r>
          </a:p>
          <a:p>
            <a:endParaRPr lang="en-US" dirty="0"/>
          </a:p>
          <a:p>
            <a:r>
              <a:rPr lang="en-US" dirty="0"/>
              <a:t>Peter Stoner – </a:t>
            </a:r>
            <a:r>
              <a:rPr lang="en-US" sz="1200" b="0" i="0" kern="1200" dirty="0">
                <a:solidFill>
                  <a:schemeClr val="tx1"/>
                </a:solidFill>
                <a:effectLst/>
                <a:latin typeface="+mn-lt"/>
                <a:ea typeface="+mn-ea"/>
                <a:cs typeface="+mn-cs"/>
              </a:rPr>
              <a:t>SCIENCE SPEAKS, An Evaluation of Certain Christian Evidences</a:t>
            </a:r>
          </a:p>
          <a:p>
            <a:endParaRPr lang="en-US" sz="1200" b="0" i="0" kern="1200" dirty="0">
              <a:solidFill>
                <a:schemeClr val="tx1"/>
              </a:solidFill>
              <a:effectLst/>
              <a:latin typeface="+mn-lt"/>
              <a:ea typeface="+mn-ea"/>
              <a:cs typeface="+mn-cs"/>
            </a:endParaRPr>
          </a:p>
          <a:p>
            <a:r>
              <a:rPr lang="en-US" b="1" dirty="0"/>
              <a:t>To fulfill just 8 prophecies </a:t>
            </a:r>
            <a:r>
              <a:rPr lang="en-US" dirty="0"/>
              <a:t>=</a:t>
            </a:r>
            <a:r>
              <a:rPr lang="en-US" sz="1200" b="0" i="0" kern="1200" dirty="0">
                <a:solidFill>
                  <a:schemeClr val="tx1"/>
                </a:solidFill>
                <a:effectLst/>
                <a:latin typeface="+mn-lt"/>
                <a:ea typeface="+mn-ea"/>
                <a:cs typeface="+mn-cs"/>
              </a:rPr>
              <a:t>1 X 10 to the twenty-eighth power!</a:t>
            </a:r>
            <a:endParaRPr lang="en-US" dirty="0"/>
          </a:p>
          <a:p>
            <a:endParaRPr lang="en-US" dirty="0"/>
          </a:p>
          <a:p>
            <a:r>
              <a:rPr lang="en-US" sz="1200" b="0" i="0" kern="1200" dirty="0">
                <a:solidFill>
                  <a:schemeClr val="tx1"/>
                </a:solidFill>
                <a:effectLst/>
                <a:latin typeface="+mn-lt"/>
                <a:ea typeface="+mn-ea"/>
                <a:cs typeface="+mn-cs"/>
              </a:rPr>
              <a:t>Can we visualize this with an illustration? Suppose we took an atheistic professor, blindfolded him and covered the state of Texas two feet deep with silver dollars. Then we put a check on one of those silver dollars and mixed them up. The odds of one person fulfilling just these eight prophecies would be the same as this atheistic professor selecting the silver dollar upon which we have placed a check, in his first try.</a:t>
            </a:r>
          </a:p>
          <a:p>
            <a:endParaRPr lang="en-US" dirty="0"/>
          </a:p>
          <a:p>
            <a:r>
              <a:rPr lang="en-US" dirty="0">
                <a:hlinkClick r:id="rId3"/>
              </a:rPr>
              <a:t>https://www.bereanpublishers.com/the-odds-of-eight-messianic-prophecies-coming-true/</a:t>
            </a:r>
            <a:endParaRPr lang="en-US" dirty="0"/>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1/27/2019</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34</a:t>
            </a:fld>
            <a:endParaRPr lang="en-US" altLang="en-US" dirty="0"/>
          </a:p>
        </p:txBody>
      </p:sp>
    </p:spTree>
    <p:extLst>
      <p:ext uri="{BB962C8B-B14F-4D97-AF65-F5344CB8AC3E}">
        <p14:creationId xmlns:p14="http://schemas.microsoft.com/office/powerpoint/2010/main" val="905915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109 prophecies…</a:t>
            </a:r>
          </a:p>
          <a:p>
            <a:endParaRPr lang="en-US" dirty="0"/>
          </a:p>
          <a:p>
            <a:r>
              <a:rPr lang="en-US" dirty="0"/>
              <a:t>Peter Stoner – </a:t>
            </a:r>
            <a:r>
              <a:rPr lang="en-US" sz="1200" b="0" i="0" kern="1200" dirty="0">
                <a:solidFill>
                  <a:schemeClr val="tx1"/>
                </a:solidFill>
                <a:effectLst/>
                <a:latin typeface="+mn-lt"/>
                <a:ea typeface="+mn-ea"/>
                <a:cs typeface="+mn-cs"/>
              </a:rPr>
              <a:t>SCIENCE SPEAKS, An Evaluation of Certain Christian Evidences</a:t>
            </a:r>
          </a:p>
          <a:p>
            <a:endParaRPr lang="en-US" sz="1200" b="0" i="0" kern="1200" dirty="0">
              <a:solidFill>
                <a:schemeClr val="tx1"/>
              </a:solidFill>
              <a:effectLst/>
              <a:latin typeface="+mn-lt"/>
              <a:ea typeface="+mn-ea"/>
              <a:cs typeface="+mn-cs"/>
            </a:endParaRPr>
          </a:p>
          <a:p>
            <a:r>
              <a:rPr lang="en-US" b="1" dirty="0"/>
              <a:t>To fulfill just 8 prophecies </a:t>
            </a:r>
            <a:r>
              <a:rPr lang="en-US" dirty="0"/>
              <a:t>=</a:t>
            </a:r>
            <a:r>
              <a:rPr lang="en-US" sz="1200" b="0" i="0" kern="1200" dirty="0">
                <a:solidFill>
                  <a:schemeClr val="tx1"/>
                </a:solidFill>
                <a:effectLst/>
                <a:latin typeface="+mn-lt"/>
                <a:ea typeface="+mn-ea"/>
                <a:cs typeface="+mn-cs"/>
              </a:rPr>
              <a:t>1 X 10 to the twenty-eighth power!</a:t>
            </a:r>
            <a:endParaRPr lang="en-US" dirty="0"/>
          </a:p>
          <a:p>
            <a:endParaRPr lang="en-US" dirty="0"/>
          </a:p>
          <a:p>
            <a:r>
              <a:rPr lang="en-US" sz="1200" b="0" i="0" kern="1200" dirty="0">
                <a:solidFill>
                  <a:schemeClr val="tx1"/>
                </a:solidFill>
                <a:effectLst/>
                <a:latin typeface="+mn-lt"/>
                <a:ea typeface="+mn-ea"/>
                <a:cs typeface="+mn-cs"/>
              </a:rPr>
              <a:t>Can we visualize this with an illustration? Suppose we took an atheistic professor, blindfolded him and covered the state of Texas two feet deep with silver dollars. Then we put a check on one of those silver dollars and mixed them up. The odds of one person fulfilling just these eight prophecies would be the same as this atheistic professor selecting the silver dollar upon which we have placed a check, in his first try.</a:t>
            </a:r>
          </a:p>
          <a:p>
            <a:endParaRPr lang="en-US" dirty="0"/>
          </a:p>
          <a:p>
            <a:r>
              <a:rPr lang="en-US" dirty="0">
                <a:hlinkClick r:id="rId3"/>
              </a:rPr>
              <a:t>https://www.bereanpublishers.com/the-odds-of-eight-messianic-prophecies-coming-true/</a:t>
            </a:r>
            <a:endParaRPr lang="en-US" dirty="0"/>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1/27/2019</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35</a:t>
            </a:fld>
            <a:endParaRPr lang="en-US" altLang="en-US" dirty="0"/>
          </a:p>
        </p:txBody>
      </p:sp>
    </p:spTree>
    <p:extLst>
      <p:ext uri="{BB962C8B-B14F-4D97-AF65-F5344CB8AC3E}">
        <p14:creationId xmlns:p14="http://schemas.microsoft.com/office/powerpoint/2010/main" val="2303301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23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6FA794-F0D0-42EE-AA2B-12C1850EE311}"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493085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109 prophecies…</a:t>
            </a:r>
          </a:p>
          <a:p>
            <a:endParaRPr lang="en-US" dirty="0"/>
          </a:p>
          <a:p>
            <a:r>
              <a:rPr lang="en-US" dirty="0"/>
              <a:t>Peter Stoner – </a:t>
            </a:r>
            <a:r>
              <a:rPr lang="en-US" sz="1200" b="0" i="0" kern="1200" dirty="0">
                <a:solidFill>
                  <a:schemeClr val="tx1"/>
                </a:solidFill>
                <a:effectLst/>
                <a:latin typeface="+mn-lt"/>
                <a:ea typeface="+mn-ea"/>
                <a:cs typeface="+mn-cs"/>
              </a:rPr>
              <a:t>SCIENCE SPEAKS, An Evaluation of Certain Christian Evidences</a:t>
            </a:r>
          </a:p>
          <a:p>
            <a:endParaRPr lang="en-US" sz="1200" b="0" i="0" kern="1200" dirty="0">
              <a:solidFill>
                <a:schemeClr val="tx1"/>
              </a:solidFill>
              <a:effectLst/>
              <a:latin typeface="+mn-lt"/>
              <a:ea typeface="+mn-ea"/>
              <a:cs typeface="+mn-cs"/>
            </a:endParaRPr>
          </a:p>
          <a:p>
            <a:r>
              <a:rPr lang="en-US" b="1" dirty="0"/>
              <a:t>To fulfill just 8 prophecies </a:t>
            </a:r>
            <a:r>
              <a:rPr lang="en-US" dirty="0"/>
              <a:t>=</a:t>
            </a:r>
            <a:r>
              <a:rPr lang="en-US" sz="1200" b="0" i="0" kern="1200" dirty="0">
                <a:solidFill>
                  <a:schemeClr val="tx1"/>
                </a:solidFill>
                <a:effectLst/>
                <a:latin typeface="+mn-lt"/>
                <a:ea typeface="+mn-ea"/>
                <a:cs typeface="+mn-cs"/>
              </a:rPr>
              <a:t>1 X 10 to the twenty-eighth power!</a:t>
            </a:r>
            <a:endParaRPr lang="en-US" dirty="0"/>
          </a:p>
          <a:p>
            <a:endParaRPr lang="en-US" dirty="0"/>
          </a:p>
          <a:p>
            <a:r>
              <a:rPr lang="en-US" sz="1200" b="0" i="0" kern="1200" dirty="0">
                <a:solidFill>
                  <a:schemeClr val="tx1"/>
                </a:solidFill>
                <a:effectLst/>
                <a:latin typeface="+mn-lt"/>
                <a:ea typeface="+mn-ea"/>
                <a:cs typeface="+mn-cs"/>
              </a:rPr>
              <a:t>Can we visualize this with an illustration? Suppose we took an atheistic professor, blindfolded him and covered the state of Texas two feet deep with silver dollars. Then we put a check on one of those silver dollars and mixed them up. The odds of one person fulfilling just these eight prophecies would be the same as this atheistic professor selecting the silver dollar upon which we have placed a check, in his first try.</a:t>
            </a:r>
          </a:p>
          <a:p>
            <a:endParaRPr lang="en-US" dirty="0"/>
          </a:p>
          <a:p>
            <a:r>
              <a:rPr lang="en-US" dirty="0">
                <a:hlinkClick r:id="rId3"/>
              </a:rPr>
              <a:t>https://www.bereanpublishers.com/the-odds-of-eight-messianic-prophecies-coming-true/</a:t>
            </a:r>
            <a:endParaRPr lang="en-US" dirty="0"/>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1/27/2019</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45</a:t>
            </a:fld>
            <a:endParaRPr lang="en-US" altLang="en-US" dirty="0"/>
          </a:p>
        </p:txBody>
      </p:sp>
    </p:spTree>
    <p:extLst>
      <p:ext uri="{BB962C8B-B14F-4D97-AF65-F5344CB8AC3E}">
        <p14:creationId xmlns:p14="http://schemas.microsoft.com/office/powerpoint/2010/main" val="3198256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a:xfrm>
            <a:off x="7010400" y="6248400"/>
            <a:ext cx="1905000" cy="457200"/>
          </a:xfrm>
          <a:prstGeom prst="rect">
            <a:avLst/>
          </a:prstGeom>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a:xfrm>
            <a:off x="7010400" y="6248400"/>
            <a:ext cx="1905000" cy="457200"/>
          </a:xfrm>
          <a:prstGeom prst="rect">
            <a:avLst/>
          </a:prstGeom>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4757738" y="2173288"/>
            <a:ext cx="3857625" cy="2090808"/>
          </a:xfrm>
        </p:spPr>
        <p:txBody>
          <a:bodyPr anchor="b">
            <a:noAutofit/>
          </a:bodyPr>
          <a:lstStyle>
            <a:lvl1pPr algn="l">
              <a:defRPr sz="5400" b="1" cap="all" baseline="0">
                <a:solidFill>
                  <a:schemeClr val="bg1"/>
                </a:solidFill>
                <a:latin typeface="+mj-lt"/>
              </a:defRPr>
            </a:lvl1pPr>
          </a:lstStyle>
          <a:p>
            <a:r>
              <a:rPr lang="en-US" dirty="0"/>
              <a:t>Title comes here</a:t>
            </a:r>
            <a:endParaRPr lang="en-IN"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4757738" y="4279972"/>
            <a:ext cx="3857625"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533109" y="728546"/>
            <a:ext cx="3979246" cy="5305661"/>
          </a:xfrm>
          <a:prstGeom prst="ellipse">
            <a:avLst/>
          </a:prstGeom>
          <a:solidFill>
            <a:schemeClr val="bg2"/>
          </a:solidFill>
        </p:spPr>
        <p:txBody>
          <a:bodyPr anchor="ctr"/>
          <a:lstStyle>
            <a:lvl1pPr marL="0" indent="0" algn="ctr">
              <a:buNone/>
              <a:defRPr/>
            </a:lvl1pPr>
          </a:lstStyle>
          <a:p>
            <a:r>
              <a:rPr lang="en-US"/>
              <a:t>Click icon to add picture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296229" y="-2049517"/>
            <a:ext cx="6687922"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4852334" y="4233582"/>
            <a:ext cx="1899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09802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5500">
          <p15:clr>
            <a:srgbClr val="FBAE40"/>
          </p15:clr>
        </p15:guide>
        <p15:guide id="4" pos="27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15400" cy="6553200"/>
          </a:xfrm>
        </p:spPr>
        <p:txBody>
          <a:bodyPr>
            <a:normAutofit/>
          </a:bodyPr>
          <a:lstStyle>
            <a:lvl1pPr marL="51435" indent="0">
              <a:buNone/>
              <a:defRPr sz="2400">
                <a:latin typeface="Times New Roman" pitchFamily="18" charset="0"/>
                <a:cs typeface="Times New Roman" pitchFamily="18" charset="0"/>
              </a:defRPr>
            </a:lvl1pPr>
            <a:extLst/>
          </a:lstStyle>
          <a:p>
            <a:pPr lvl="0" eaLnBrk="1" latinLnBrk="0" hangingPunct="1"/>
            <a:r>
              <a:rPr lang="en-US"/>
              <a:t>Click to edit Master text styles</a:t>
            </a:r>
          </a:p>
        </p:txBody>
      </p:sp>
    </p:spTree>
    <p:extLst>
      <p:ext uri="{BB962C8B-B14F-4D97-AF65-F5344CB8AC3E}">
        <p14:creationId xmlns:p14="http://schemas.microsoft.com/office/powerpoint/2010/main" val="2020740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5" r:id="rId12"/>
    <p:sldLayoutId id="2147483916"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customXml" Target="../ink/ink1.xml"/><Relationship Id="rId1" Type="http://schemas.openxmlformats.org/officeDocument/2006/relationships/slideLayout" Target="../slideLayouts/slideLayout10.xml"/><Relationship Id="rId6" Type="http://schemas.openxmlformats.org/officeDocument/2006/relationships/customXml" Target="../ink/ink3.xml"/><Relationship Id="rId5" Type="http://schemas.openxmlformats.org/officeDocument/2006/relationships/image" Target="NULL"/><Relationship Id="rId4" Type="http://schemas.openxmlformats.org/officeDocument/2006/relationships/customXml" Target="../ink/ink2.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4411CD-2C63-4DD5-8576-C8B906C2F710}"/>
              </a:ext>
            </a:extLst>
          </p:cNvPr>
          <p:cNvSpPr txBox="1">
            <a:spLocks/>
          </p:cNvSpPr>
          <p:nvPr/>
        </p:nvSpPr>
        <p:spPr bwMode="auto">
          <a:xfrm>
            <a:off x="2247900" y="5334000"/>
            <a:ext cx="4648200" cy="1371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rgbClr val="FFFFCC"/>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
        <p:nvSpPr>
          <p:cNvPr id="4" name="Rectangle 2">
            <a:extLst>
              <a:ext uri="{FF2B5EF4-FFF2-40B4-BE49-F238E27FC236}">
                <a16:creationId xmlns:a16="http://schemas.microsoft.com/office/drawing/2014/main" id="{9004A288-11C1-4E53-B6E5-B2D97DAC8609}"/>
              </a:ext>
            </a:extLst>
          </p:cNvPr>
          <p:cNvSpPr txBox="1">
            <a:spLocks noChangeArrowheads="1"/>
          </p:cNvSpPr>
          <p:nvPr/>
        </p:nvSpPr>
        <p:spPr bwMode="auto">
          <a:xfrm>
            <a:off x="1883227" y="152400"/>
            <a:ext cx="51625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Holy Week in Advance</a:t>
            </a:r>
          </a:p>
        </p:txBody>
      </p:sp>
      <p:pic>
        <p:nvPicPr>
          <p:cNvPr id="5" name="Picture 4">
            <a:extLst>
              <a:ext uri="{FF2B5EF4-FFF2-40B4-BE49-F238E27FC236}">
                <a16:creationId xmlns:a16="http://schemas.microsoft.com/office/drawing/2014/main" id="{2AD050C4-8234-4BFE-84BE-56607955F0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43200" y="1143000"/>
            <a:ext cx="3657600" cy="4114800"/>
          </a:xfrm>
          <a:prstGeom prst="rect">
            <a:avLst/>
          </a:prstGeom>
        </p:spPr>
      </p:pic>
      <p:pic>
        <p:nvPicPr>
          <p:cNvPr id="6" name="Picture 5">
            <a:extLst>
              <a:ext uri="{FF2B5EF4-FFF2-40B4-BE49-F238E27FC236}">
                <a16:creationId xmlns:a16="http://schemas.microsoft.com/office/drawing/2014/main" id="{16CAA863-5528-484C-A048-56F7496346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47800" y="5791200"/>
            <a:ext cx="870855" cy="914400"/>
          </a:xfrm>
          <a:prstGeom prst="rect">
            <a:avLst/>
          </a:prstGeom>
        </p:spPr>
      </p:pic>
    </p:spTree>
    <p:extLst>
      <p:ext uri="{BB962C8B-B14F-4D97-AF65-F5344CB8AC3E}">
        <p14:creationId xmlns:p14="http://schemas.microsoft.com/office/powerpoint/2010/main" val="196370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1862332893"/>
              </p:ext>
            </p:extLst>
          </p:nvPr>
        </p:nvGraphicFramePr>
        <p:xfrm>
          <a:off x="114300" y="78139"/>
          <a:ext cx="8915400" cy="6736080"/>
        </p:xfrm>
        <a:graphic>
          <a:graphicData uri="http://schemas.openxmlformats.org/drawingml/2006/table">
            <a:tbl>
              <a:tblPr firstRow="1" bandRow="1">
                <a:tableStyleId>{5C22544A-7EE6-4342-B048-85BDC9FD1C3A}</a:tableStyleId>
              </a:tblPr>
              <a:tblGrid>
                <a:gridCol w="2805463">
                  <a:extLst>
                    <a:ext uri="{9D8B030D-6E8A-4147-A177-3AD203B41FA5}">
                      <a16:colId xmlns:a16="http://schemas.microsoft.com/office/drawing/2014/main" val="690753193"/>
                    </a:ext>
                  </a:extLst>
                </a:gridCol>
                <a:gridCol w="1532396">
                  <a:extLst>
                    <a:ext uri="{9D8B030D-6E8A-4147-A177-3AD203B41FA5}">
                      <a16:colId xmlns:a16="http://schemas.microsoft.com/office/drawing/2014/main" val="286287145"/>
                    </a:ext>
                  </a:extLst>
                </a:gridCol>
                <a:gridCol w="2177241">
                  <a:extLst>
                    <a:ext uri="{9D8B030D-6E8A-4147-A177-3AD203B41FA5}">
                      <a16:colId xmlns:a16="http://schemas.microsoft.com/office/drawing/2014/main" val="4106905142"/>
                    </a:ext>
                  </a:extLst>
                </a:gridCol>
                <a:gridCol w="2400300">
                  <a:extLst>
                    <a:ext uri="{9D8B030D-6E8A-4147-A177-3AD203B41FA5}">
                      <a16:colId xmlns:a16="http://schemas.microsoft.com/office/drawing/2014/main" val="1804750111"/>
                    </a:ext>
                  </a:extLst>
                </a:gridCol>
              </a:tblGrid>
              <a:tr h="822960">
                <a:tc gridSpan="4">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OT Prophecies About Christ</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L="68580" marR="68580" marT="34290" marB="34290"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a:p>
                  </a:txBody>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822960">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prophecy</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scripture</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fulfilled</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years in advance</a:t>
                      </a:r>
                    </a:p>
                  </a:txBody>
                  <a:tcPr marL="68580" marR="68580" marT="34290" marB="34290" anchor="ctr"/>
                </a:tc>
                <a:extLst>
                  <a:ext uri="{0D108BD9-81ED-4DB2-BD59-A6C34878D82A}">
                    <a16:rowId xmlns:a16="http://schemas.microsoft.com/office/drawing/2014/main" val="1318531292"/>
                  </a:ext>
                </a:extLst>
              </a:tr>
              <a:tr h="822960">
                <a:tc>
                  <a:txBody>
                    <a:bodyPr/>
                    <a:lstStyle/>
                    <a:p>
                      <a:r>
                        <a:rPr lang="en-US" sz="2600" dirty="0">
                          <a:latin typeface="Calibri" panose="020F0502020204030204" pitchFamily="34" charset="0"/>
                          <a:cs typeface="Calibri" panose="020F0502020204030204" pitchFamily="34" charset="0"/>
                        </a:rPr>
                        <a:t>Gamble for His Clothing</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Ps. 22:18</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Matt. 27:35-36</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1000 years</a:t>
                      </a:r>
                    </a:p>
                  </a:txBody>
                  <a:tcPr marL="68580" marR="68580" marT="34290" marB="34290" anchor="ctr"/>
                </a:tc>
                <a:extLst>
                  <a:ext uri="{0D108BD9-81ED-4DB2-BD59-A6C34878D82A}">
                    <a16:rowId xmlns:a16="http://schemas.microsoft.com/office/drawing/2014/main" val="530727785"/>
                  </a:ext>
                </a:extLst>
              </a:tr>
              <a:tr h="822960">
                <a:tc>
                  <a:txBody>
                    <a:bodyPr/>
                    <a:lstStyle/>
                    <a:p>
                      <a:r>
                        <a:rPr lang="en-US" sz="2600" dirty="0">
                          <a:latin typeface="Calibri" panose="020F0502020204030204" pitchFamily="34" charset="0"/>
                          <a:cs typeface="Calibri" panose="020F0502020204030204" pitchFamily="34" charset="0"/>
                        </a:rPr>
                        <a:t>Pierced</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Isa. 53:5</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John 19:34</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700 years</a:t>
                      </a:r>
                    </a:p>
                  </a:txBody>
                  <a:tcPr marL="68580" marR="68580" marT="34290" marB="34290" anchor="ctr"/>
                </a:tc>
                <a:extLst>
                  <a:ext uri="{0D108BD9-81ED-4DB2-BD59-A6C34878D82A}">
                    <a16:rowId xmlns:a16="http://schemas.microsoft.com/office/drawing/2014/main" val="1704423967"/>
                  </a:ext>
                </a:extLst>
              </a:tr>
              <a:tr h="822960">
                <a:tc>
                  <a:txBody>
                    <a:bodyPr/>
                    <a:lstStyle/>
                    <a:p>
                      <a:r>
                        <a:rPr lang="en-US" sz="2600" dirty="0">
                          <a:latin typeface="Calibri" panose="020F0502020204030204" pitchFamily="34" charset="0"/>
                          <a:cs typeface="Calibri" panose="020F0502020204030204" pitchFamily="34" charset="0"/>
                        </a:rPr>
                        <a:t>No Broken Bones</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Ps. 22:17</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John 19:34-36</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1000 years</a:t>
                      </a:r>
                    </a:p>
                  </a:txBody>
                  <a:tcPr marL="68580" marR="68580" marT="34290" marB="34290" anchor="ctr"/>
                </a:tc>
                <a:extLst>
                  <a:ext uri="{0D108BD9-81ED-4DB2-BD59-A6C34878D82A}">
                    <a16:rowId xmlns:a16="http://schemas.microsoft.com/office/drawing/2014/main" val="238806820"/>
                  </a:ext>
                </a:extLst>
              </a:tr>
              <a:tr h="822960">
                <a:tc>
                  <a:txBody>
                    <a:bodyPr/>
                    <a:lstStyle/>
                    <a:p>
                      <a:r>
                        <a:rPr lang="en-US" sz="2600" dirty="0">
                          <a:latin typeface="Calibri" panose="020F0502020204030204" pitchFamily="34" charset="0"/>
                          <a:cs typeface="Calibri" panose="020F0502020204030204" pitchFamily="34" charset="0"/>
                        </a:rPr>
                        <a:t>Crucified Between Thieves</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Isa. 53:12</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Matt. 27:38</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700 years</a:t>
                      </a:r>
                    </a:p>
                  </a:txBody>
                  <a:tcPr marL="68580" marR="68580" marT="34290" marB="34290" anchor="ctr"/>
                </a:tc>
                <a:extLst>
                  <a:ext uri="{0D108BD9-81ED-4DB2-BD59-A6C34878D82A}">
                    <a16:rowId xmlns:a16="http://schemas.microsoft.com/office/drawing/2014/main" val="777567912"/>
                  </a:ext>
                </a:extLst>
              </a:tr>
              <a:tr h="822960">
                <a:tc>
                  <a:txBody>
                    <a:bodyPr/>
                    <a:lstStyle/>
                    <a:p>
                      <a:r>
                        <a:rPr lang="en-US" sz="2600" dirty="0">
                          <a:latin typeface="Calibri" panose="020F0502020204030204" pitchFamily="34" charset="0"/>
                          <a:cs typeface="Calibri" panose="020F0502020204030204" pitchFamily="34" charset="0"/>
                        </a:rPr>
                        <a:t>Buried in Rich Man’s Tomb</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Isa. 53:9</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John 19:38</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700 years</a:t>
                      </a:r>
                    </a:p>
                  </a:txBody>
                  <a:tcPr marL="68580" marR="68580" marT="34290" marB="34290" anchor="ctr"/>
                </a:tc>
                <a:extLst>
                  <a:ext uri="{0D108BD9-81ED-4DB2-BD59-A6C34878D82A}">
                    <a16:rowId xmlns:a16="http://schemas.microsoft.com/office/drawing/2014/main" val="1793763941"/>
                  </a:ext>
                </a:extLst>
              </a:tr>
              <a:tr h="822960">
                <a:tc>
                  <a:txBody>
                    <a:bodyPr/>
                    <a:lstStyle/>
                    <a:p>
                      <a:r>
                        <a:rPr lang="en-US" sz="2600" dirty="0">
                          <a:latin typeface="Calibri" panose="020F0502020204030204" pitchFamily="34" charset="0"/>
                          <a:cs typeface="Calibri" panose="020F0502020204030204" pitchFamily="34" charset="0"/>
                        </a:rPr>
                        <a:t>Resurrect from the Dead</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Ps. 16:10</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Acts 2:22-32</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1000 years</a:t>
                      </a:r>
                    </a:p>
                  </a:txBody>
                  <a:tcPr marL="68580" marR="68580" marT="34290" marB="34290" anchor="ctr"/>
                </a:tc>
                <a:extLst>
                  <a:ext uri="{0D108BD9-81ED-4DB2-BD59-A6C34878D82A}">
                    <a16:rowId xmlns:a16="http://schemas.microsoft.com/office/drawing/2014/main" val="4273596303"/>
                  </a:ext>
                </a:extLst>
              </a:tr>
            </a:tbl>
          </a:graphicData>
        </a:graphic>
      </p:graphicFrame>
    </p:spTree>
    <p:extLst>
      <p:ext uri="{BB962C8B-B14F-4D97-AF65-F5344CB8AC3E}">
        <p14:creationId xmlns:p14="http://schemas.microsoft.com/office/powerpoint/2010/main" val="2278719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3702097555"/>
              </p:ext>
            </p:extLst>
          </p:nvPr>
        </p:nvGraphicFramePr>
        <p:xfrm>
          <a:off x="114300" y="76200"/>
          <a:ext cx="8915400" cy="6309360"/>
        </p:xfrm>
        <a:graphic>
          <a:graphicData uri="http://schemas.openxmlformats.org/drawingml/2006/table">
            <a:tbl>
              <a:tblPr firstRow="1" bandRow="1">
                <a:tableStyleId>{5C22544A-7EE6-4342-B048-85BDC9FD1C3A}</a:tableStyleId>
              </a:tblPr>
              <a:tblGrid>
                <a:gridCol w="2920562">
                  <a:extLst>
                    <a:ext uri="{9D8B030D-6E8A-4147-A177-3AD203B41FA5}">
                      <a16:colId xmlns:a16="http://schemas.microsoft.com/office/drawing/2014/main" val="690753193"/>
                    </a:ext>
                  </a:extLst>
                </a:gridCol>
                <a:gridCol w="1537138">
                  <a:extLst>
                    <a:ext uri="{9D8B030D-6E8A-4147-A177-3AD203B41FA5}">
                      <a16:colId xmlns:a16="http://schemas.microsoft.com/office/drawing/2014/main" val="286287145"/>
                    </a:ext>
                  </a:extLst>
                </a:gridCol>
                <a:gridCol w="1998279">
                  <a:extLst>
                    <a:ext uri="{9D8B030D-6E8A-4147-A177-3AD203B41FA5}">
                      <a16:colId xmlns:a16="http://schemas.microsoft.com/office/drawing/2014/main" val="1241431906"/>
                    </a:ext>
                  </a:extLst>
                </a:gridCol>
                <a:gridCol w="2459421">
                  <a:extLst>
                    <a:ext uri="{9D8B030D-6E8A-4147-A177-3AD203B41FA5}">
                      <a16:colId xmlns:a16="http://schemas.microsoft.com/office/drawing/2014/main" val="1804750111"/>
                    </a:ext>
                  </a:extLst>
                </a:gridCol>
              </a:tblGrid>
              <a:tr h="822960">
                <a:tc gridSpan="4">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OT Prophecies About Holy Week</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L="68580" marR="68580" marT="34290" marB="34290"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a:p>
                  </a:txBody>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914400">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prophecy</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scripture</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fulfilled</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years in advance</a:t>
                      </a:r>
                    </a:p>
                  </a:txBody>
                  <a:tcPr marL="68580" marR="68580" marT="34290" marB="34290" anchor="ctr"/>
                </a:tc>
                <a:extLst>
                  <a:ext uri="{0D108BD9-81ED-4DB2-BD59-A6C34878D82A}">
                    <a16:rowId xmlns:a16="http://schemas.microsoft.com/office/drawing/2014/main" val="1318531292"/>
                  </a:ext>
                </a:extLst>
              </a:tr>
              <a:tr h="914400">
                <a:tc>
                  <a:txBody>
                    <a:bodyPr/>
                    <a:lstStyle/>
                    <a:p>
                      <a:r>
                        <a:rPr lang="en-US" sz="2600" b="1" dirty="0">
                          <a:latin typeface="Calibri" panose="020F0502020204030204" pitchFamily="34" charset="0"/>
                          <a:cs typeface="Calibri" panose="020F0502020204030204" pitchFamily="34" charset="0"/>
                        </a:rPr>
                        <a:t>Day of Palm Sunday</a:t>
                      </a:r>
                    </a:p>
                  </a:txBody>
                  <a:tcPr marL="68580" marR="68580" marT="34290" marB="34290" anchor="ctr">
                    <a:solidFill>
                      <a:srgbClr val="FFFFCC"/>
                    </a:solidFill>
                  </a:tcPr>
                </a:tc>
                <a:tc>
                  <a:txBody>
                    <a:bodyPr/>
                    <a:lstStyle/>
                    <a:p>
                      <a:pPr algn="ctr"/>
                      <a:r>
                        <a:rPr lang="en-US" sz="2600" b="1" dirty="0">
                          <a:latin typeface="Calibri" panose="020F0502020204030204" pitchFamily="34" charset="0"/>
                          <a:cs typeface="Calibri" panose="020F0502020204030204" pitchFamily="34" charset="0"/>
                        </a:rPr>
                        <a:t>Dan. 9:25</a:t>
                      </a:r>
                    </a:p>
                  </a:txBody>
                  <a:tcPr marL="68580" marR="68580" marT="34290" marB="34290" anchor="ctr">
                    <a:solidFill>
                      <a:srgbClr val="FFFFCC"/>
                    </a:solidFill>
                  </a:tcPr>
                </a:tc>
                <a:tc>
                  <a:txBody>
                    <a:bodyPr/>
                    <a:lstStyle/>
                    <a:p>
                      <a:pPr algn="ctr"/>
                      <a:r>
                        <a:rPr lang="en-US" sz="2600" b="1" dirty="0">
                          <a:latin typeface="Calibri" panose="020F0502020204030204" pitchFamily="34" charset="0"/>
                          <a:cs typeface="Calibri" panose="020F0502020204030204" pitchFamily="34" charset="0"/>
                        </a:rPr>
                        <a:t>Luke 19:42</a:t>
                      </a:r>
                    </a:p>
                  </a:txBody>
                  <a:tcPr marL="68580" marR="68580" marT="34290" marB="34290" anchor="ctr">
                    <a:solidFill>
                      <a:srgbClr val="FFFFCC"/>
                    </a:solidFill>
                  </a:tcPr>
                </a:tc>
                <a:tc>
                  <a:txBody>
                    <a:bodyPr/>
                    <a:lstStyle/>
                    <a:p>
                      <a:pPr algn="ctr"/>
                      <a:r>
                        <a:rPr lang="en-US" sz="2600" b="1" dirty="0">
                          <a:latin typeface="Calibri" panose="020F0502020204030204" pitchFamily="34" charset="0"/>
                          <a:cs typeface="Calibri" panose="020F0502020204030204" pitchFamily="34" charset="0"/>
                        </a:rPr>
                        <a:t>600 years</a:t>
                      </a:r>
                    </a:p>
                  </a:txBody>
                  <a:tcPr marL="68580" marR="68580" marT="34290" marB="34290" anchor="ctr">
                    <a:solidFill>
                      <a:srgbClr val="FFFFCC"/>
                    </a:solidFill>
                  </a:tcPr>
                </a:tc>
                <a:extLst>
                  <a:ext uri="{0D108BD9-81ED-4DB2-BD59-A6C34878D82A}">
                    <a16:rowId xmlns:a16="http://schemas.microsoft.com/office/drawing/2014/main" val="777567912"/>
                  </a:ext>
                </a:extLst>
              </a:tr>
              <a:tr h="914400">
                <a:tc>
                  <a:txBody>
                    <a:bodyPr/>
                    <a:lstStyle/>
                    <a:p>
                      <a:r>
                        <a:rPr lang="en-US" sz="2600" b="0" dirty="0">
                          <a:latin typeface="Calibri" panose="020F0502020204030204" pitchFamily="34" charset="0"/>
                          <a:cs typeface="Calibri" panose="020F0502020204030204" pitchFamily="34" charset="0"/>
                        </a:rPr>
                        <a:t>Riding on a Donkey</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Zech. 9:9</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Matt. 21:1-8</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500 years</a:t>
                      </a:r>
                    </a:p>
                  </a:txBody>
                  <a:tcPr marL="68580" marR="68580" marT="34290" marB="34290" anchor="ctr"/>
                </a:tc>
                <a:extLst>
                  <a:ext uri="{0D108BD9-81ED-4DB2-BD59-A6C34878D82A}">
                    <a16:rowId xmlns:a16="http://schemas.microsoft.com/office/drawing/2014/main" val="2088523037"/>
                  </a:ext>
                </a:extLst>
              </a:tr>
              <a:tr h="914400">
                <a:tc>
                  <a:txBody>
                    <a:bodyPr/>
                    <a:lstStyle/>
                    <a:p>
                      <a:r>
                        <a:rPr lang="en-US" sz="2600" b="0" dirty="0">
                          <a:latin typeface="Calibri" panose="020F0502020204030204" pitchFamily="34" charset="0"/>
                          <a:cs typeface="Calibri" panose="020F0502020204030204" pitchFamily="34" charset="0"/>
                        </a:rPr>
                        <a:t>National Rejection</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Dan. 9:26</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John 1:11</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600 years</a:t>
                      </a:r>
                    </a:p>
                  </a:txBody>
                  <a:tcPr marL="68580" marR="68580" marT="34290" marB="34290" anchor="ctr"/>
                </a:tc>
                <a:extLst>
                  <a:ext uri="{0D108BD9-81ED-4DB2-BD59-A6C34878D82A}">
                    <a16:rowId xmlns:a16="http://schemas.microsoft.com/office/drawing/2014/main" val="3167288718"/>
                  </a:ext>
                </a:extLst>
              </a:tr>
              <a:tr h="914400">
                <a:tc>
                  <a:txBody>
                    <a:bodyPr/>
                    <a:lstStyle/>
                    <a:p>
                      <a:r>
                        <a:rPr lang="en-US" sz="2600" b="0" dirty="0">
                          <a:latin typeface="Calibri" panose="020F0502020204030204" pitchFamily="34" charset="0"/>
                          <a:cs typeface="Calibri" panose="020F0502020204030204" pitchFamily="34" charset="0"/>
                        </a:rPr>
                        <a:t>Innocent</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Isa. 53:9</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1 John 2:1</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700 years</a:t>
                      </a:r>
                    </a:p>
                  </a:txBody>
                  <a:tcPr marL="68580" marR="68580" marT="34290" marB="34290" anchor="ctr"/>
                </a:tc>
                <a:extLst>
                  <a:ext uri="{0D108BD9-81ED-4DB2-BD59-A6C34878D82A}">
                    <a16:rowId xmlns:a16="http://schemas.microsoft.com/office/drawing/2014/main" val="1287159523"/>
                  </a:ext>
                </a:extLst>
              </a:tr>
              <a:tr h="914400">
                <a:tc>
                  <a:txBody>
                    <a:bodyPr/>
                    <a:lstStyle/>
                    <a:p>
                      <a:r>
                        <a:rPr lang="en-US" sz="2600" b="0" dirty="0">
                          <a:latin typeface="Calibri" panose="020F0502020204030204" pitchFamily="34" charset="0"/>
                          <a:cs typeface="Calibri" panose="020F0502020204030204" pitchFamily="34" charset="0"/>
                        </a:rPr>
                        <a:t>Silent Before Accusers</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Isa. 53:7</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Mark 15:4-5</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700 years</a:t>
                      </a:r>
                    </a:p>
                  </a:txBody>
                  <a:tcPr marL="68580" marR="68580" marT="34290" marB="34290" anchor="ctr"/>
                </a:tc>
                <a:extLst>
                  <a:ext uri="{0D108BD9-81ED-4DB2-BD59-A6C34878D82A}">
                    <a16:rowId xmlns:a16="http://schemas.microsoft.com/office/drawing/2014/main" val="1793763941"/>
                  </a:ext>
                </a:extLst>
              </a:tr>
            </a:tbl>
          </a:graphicData>
        </a:graphic>
      </p:graphicFrame>
    </p:spTree>
    <p:extLst>
      <p:ext uri="{BB962C8B-B14F-4D97-AF65-F5344CB8AC3E}">
        <p14:creationId xmlns:p14="http://schemas.microsoft.com/office/powerpoint/2010/main" val="731315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96F3FC-4F12-417B-9BD2-6BC46DD9CC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64514" name="Rectangle 1"/>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n-cs"/>
              </a:rPr>
              <a:t>Daniel 9:25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So you are to know and discern that from the issuing of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decree</a:t>
            </a:r>
            <a:r>
              <a:rPr lang="en-US" sz="3600" dirty="0">
                <a:effectLst>
                  <a:outerShdw blurRad="38100" dist="38100" dir="2700000" algn="tl">
                    <a:srgbClr val="000000">
                      <a:alpha val="43137"/>
                    </a:srgbClr>
                  </a:outerShdw>
                </a:effectLst>
                <a:latin typeface="Calibri" panose="020F0502020204030204" pitchFamily="34" charset="0"/>
              </a:rPr>
              <a:t> to restore and rebuild Jerusalem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until Messiah the Prince</a:t>
            </a:r>
            <a:r>
              <a:rPr lang="en-US" sz="3600" dirty="0">
                <a:effectLst>
                  <a:outerShdw blurRad="38100" dist="38100" dir="2700000" algn="tl">
                    <a:srgbClr val="000000">
                      <a:alpha val="43137"/>
                    </a:srgbClr>
                  </a:outerShdw>
                </a:effectLst>
                <a:latin typeface="Calibri" panose="020F0502020204030204" pitchFamily="34" charset="0"/>
              </a:rPr>
              <a:t> there will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seven weeks and sixty-two weeks</a:t>
            </a:r>
            <a:r>
              <a:rPr lang="en-US" sz="3600" dirty="0">
                <a:effectLst>
                  <a:outerShdw blurRad="38100" dist="38100" dir="2700000" algn="tl">
                    <a:srgbClr val="000000">
                      <a:alpha val="43137"/>
                    </a:srgbClr>
                  </a:outerShdw>
                </a:effectLst>
                <a:latin typeface="Calibri" panose="020F0502020204030204" pitchFamily="34" charset="0"/>
              </a:rPr>
              <a:t>; it will be built again, with plaza and moat, even in times of distress</a:t>
            </a:r>
            <a:r>
              <a:rPr lang="en-US" sz="3600" dirty="0">
                <a:effectLst>
                  <a:outerShdw blurRad="38100" dist="38100" dir="2700000" algn="tl">
                    <a:srgbClr val="000000">
                      <a:alpha val="43137"/>
                    </a:srgbClr>
                  </a:outerShdw>
                </a:effectLst>
              </a:rPr>
              <a:t>.</a:t>
            </a:r>
            <a:r>
              <a:rPr 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00430260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28600"/>
            <a:ext cx="8229600" cy="1524000"/>
          </a:xfrm>
        </p:spPr>
        <p:txBody>
          <a:bodyPr/>
          <a:lstStyle/>
          <a:p>
            <a:pPr algn="ctr" eaLnBrk="1" hangingPunct="1">
              <a:spcAft>
                <a:spcPts val="600"/>
              </a:spcAft>
              <a:defRPr/>
            </a:pPr>
            <a:r>
              <a:rPr lang="en-US" sz="3600" dirty="0"/>
              <a:t>Messiah </a:t>
            </a:r>
            <a:r>
              <a:rPr lang="en-US" sz="3600" u="sng" dirty="0">
                <a:solidFill>
                  <a:srgbClr val="FFFFCC"/>
                </a:solidFill>
              </a:rPr>
              <a:t>must</a:t>
            </a:r>
            <a:r>
              <a:rPr lang="en-US" sz="3600" dirty="0"/>
              <a:t> present Himself </a:t>
            </a:r>
            <a:br>
              <a:rPr lang="en-US" sz="3600" dirty="0"/>
            </a:br>
            <a:r>
              <a:rPr lang="en-US" sz="3600" dirty="0"/>
              <a:t>to Israel on March 30, A.D. 33</a:t>
            </a:r>
            <a:br>
              <a:rPr lang="en-US" sz="3600" dirty="0"/>
            </a:br>
            <a:r>
              <a:rPr lang="en-US" sz="2700" dirty="0">
                <a:solidFill>
                  <a:schemeClr val="tx1"/>
                </a:solidFill>
                <a:effectLst>
                  <a:outerShdw blurRad="38100" dist="38100" dir="2700000" algn="tl">
                    <a:srgbClr val="000000"/>
                  </a:outerShdw>
                </a:effectLst>
                <a:ea typeface="+mn-ea"/>
                <a:cs typeface="+mn-cs"/>
              </a:rPr>
              <a:t>Daniel 9:25</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6197" y="2133600"/>
            <a:ext cx="8671607" cy="3124200"/>
          </a:xfrm>
          <a:prstGeom prst="rect">
            <a:avLst/>
          </a:prstGeom>
          <a:solidFill>
            <a:srgbClr val="0099FF"/>
          </a:solidFill>
          <a:ln w="38100">
            <a:solidFill>
              <a:srgbClr val="FFFF00"/>
            </a:solidFill>
          </a:ln>
        </p:spPr>
      </p:pic>
    </p:spTree>
    <p:extLst>
      <p:ext uri="{BB962C8B-B14F-4D97-AF65-F5344CB8AC3E}">
        <p14:creationId xmlns:p14="http://schemas.microsoft.com/office/powerpoint/2010/main" val="376279385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Coming Prince: The Marvelous Prophecy of Daniel's ...">
            <a:extLst>
              <a:ext uri="{FF2B5EF4-FFF2-40B4-BE49-F238E27FC236}">
                <a16:creationId xmlns:a16="http://schemas.microsoft.com/office/drawing/2014/main" id="{11466AE1-5E63-4803-B3B0-6E0704C3417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36544" y="68263"/>
            <a:ext cx="4470913" cy="6721475"/>
          </a:xfrm>
          <a:prstGeom prst="rect">
            <a:avLst/>
          </a:prstGeom>
          <a:solidFill>
            <a:srgbClr val="FFFFFF"/>
          </a:solidFill>
        </p:spPr>
      </p:pic>
    </p:spTree>
    <p:extLst>
      <p:ext uri="{BB962C8B-B14F-4D97-AF65-F5344CB8AC3E}">
        <p14:creationId xmlns:p14="http://schemas.microsoft.com/office/powerpoint/2010/main" val="190665356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FD9D23D5-59D7-4EC4-BEE1-0ACB79BB68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50150" y="4953000"/>
            <a:ext cx="1217650" cy="1828800"/>
          </a:xfrm>
          <a:prstGeom prst="rect">
            <a:avLst/>
          </a:prstGeom>
        </p:spPr>
      </p:pic>
      <p:pic>
        <p:nvPicPr>
          <p:cNvPr id="2" name="Picture 1">
            <a:extLst>
              <a:ext uri="{FF2B5EF4-FFF2-40B4-BE49-F238E27FC236}">
                <a16:creationId xmlns:a16="http://schemas.microsoft.com/office/drawing/2014/main" id="{79F4FF32-C062-40B2-9DB9-0D044A5F2ED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796" r="9537"/>
          <a:stretch/>
        </p:blipFill>
        <p:spPr>
          <a:xfrm>
            <a:off x="32697" y="228599"/>
            <a:ext cx="9078606" cy="5669280"/>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423664-6E36-469C-BA0F-9CB72AC22C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64514" name="Rectangle 1"/>
          <p:cNvSpPr>
            <a:spLocks noChangeArrowheads="1"/>
          </p:cNvSpPr>
          <p:nvPr/>
        </p:nvSpPr>
        <p:spPr bwMode="auto">
          <a:xfrm>
            <a:off x="0" y="0"/>
            <a:ext cx="9144000" cy="470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n-cs"/>
              </a:rPr>
              <a:t>Luke 19:42-44</a:t>
            </a:r>
          </a:p>
          <a:p>
            <a:pPr algn="just"/>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42</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saying, “If you had known 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day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even you, the things which make for peace! But now they have been hidden from your eyes…</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44</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will level you to the ground and your children within you, and they will not leave in you one stone upon another, because you did not recognize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time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your visitation.”</a:t>
            </a:r>
          </a:p>
        </p:txBody>
      </p:sp>
    </p:spTree>
    <p:extLst>
      <p:ext uri="{BB962C8B-B14F-4D97-AF65-F5344CB8AC3E}">
        <p14:creationId xmlns:p14="http://schemas.microsoft.com/office/powerpoint/2010/main" val="116227369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155323562"/>
              </p:ext>
            </p:extLst>
          </p:nvPr>
        </p:nvGraphicFramePr>
        <p:xfrm>
          <a:off x="114300" y="76200"/>
          <a:ext cx="8915400" cy="6309360"/>
        </p:xfrm>
        <a:graphic>
          <a:graphicData uri="http://schemas.openxmlformats.org/drawingml/2006/table">
            <a:tbl>
              <a:tblPr firstRow="1" bandRow="1">
                <a:tableStyleId>{5C22544A-7EE6-4342-B048-85BDC9FD1C3A}</a:tableStyleId>
              </a:tblPr>
              <a:tblGrid>
                <a:gridCol w="2920562">
                  <a:extLst>
                    <a:ext uri="{9D8B030D-6E8A-4147-A177-3AD203B41FA5}">
                      <a16:colId xmlns:a16="http://schemas.microsoft.com/office/drawing/2014/main" val="690753193"/>
                    </a:ext>
                  </a:extLst>
                </a:gridCol>
                <a:gridCol w="1537138">
                  <a:extLst>
                    <a:ext uri="{9D8B030D-6E8A-4147-A177-3AD203B41FA5}">
                      <a16:colId xmlns:a16="http://schemas.microsoft.com/office/drawing/2014/main" val="286287145"/>
                    </a:ext>
                  </a:extLst>
                </a:gridCol>
                <a:gridCol w="1998279">
                  <a:extLst>
                    <a:ext uri="{9D8B030D-6E8A-4147-A177-3AD203B41FA5}">
                      <a16:colId xmlns:a16="http://schemas.microsoft.com/office/drawing/2014/main" val="1241431906"/>
                    </a:ext>
                  </a:extLst>
                </a:gridCol>
                <a:gridCol w="2459421">
                  <a:extLst>
                    <a:ext uri="{9D8B030D-6E8A-4147-A177-3AD203B41FA5}">
                      <a16:colId xmlns:a16="http://schemas.microsoft.com/office/drawing/2014/main" val="1804750111"/>
                    </a:ext>
                  </a:extLst>
                </a:gridCol>
              </a:tblGrid>
              <a:tr h="822960">
                <a:tc gridSpan="4">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OT Prophecies About Holy Week</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L="68580" marR="68580" marT="34290" marB="34290"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a:p>
                  </a:txBody>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914400">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prophecy</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scripture</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fulfilled</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years in advance</a:t>
                      </a:r>
                    </a:p>
                  </a:txBody>
                  <a:tcPr marL="68580" marR="68580" marT="34290" marB="34290" anchor="ctr"/>
                </a:tc>
                <a:extLst>
                  <a:ext uri="{0D108BD9-81ED-4DB2-BD59-A6C34878D82A}">
                    <a16:rowId xmlns:a16="http://schemas.microsoft.com/office/drawing/2014/main" val="1318531292"/>
                  </a:ext>
                </a:extLst>
              </a:tr>
              <a:tr h="914400">
                <a:tc>
                  <a:txBody>
                    <a:bodyPr/>
                    <a:lstStyle/>
                    <a:p>
                      <a:r>
                        <a:rPr lang="en-US" sz="2600" b="0" dirty="0">
                          <a:latin typeface="Calibri" panose="020F0502020204030204" pitchFamily="34" charset="0"/>
                          <a:cs typeface="Calibri" panose="020F0502020204030204" pitchFamily="34" charset="0"/>
                        </a:rPr>
                        <a:t>Day of Palm Sunday</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Dan. 9:25</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Luke 19:42</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600 years</a:t>
                      </a:r>
                    </a:p>
                  </a:txBody>
                  <a:tcPr marL="68580" marR="68580" marT="34290" marB="34290" anchor="ctr"/>
                </a:tc>
                <a:extLst>
                  <a:ext uri="{0D108BD9-81ED-4DB2-BD59-A6C34878D82A}">
                    <a16:rowId xmlns:a16="http://schemas.microsoft.com/office/drawing/2014/main" val="777567912"/>
                  </a:ext>
                </a:extLst>
              </a:tr>
              <a:tr h="914400">
                <a:tc>
                  <a:txBody>
                    <a:bodyPr/>
                    <a:lstStyle/>
                    <a:p>
                      <a:r>
                        <a:rPr lang="en-US" sz="2600" b="1" dirty="0">
                          <a:latin typeface="Calibri" panose="020F0502020204030204" pitchFamily="34" charset="0"/>
                          <a:cs typeface="Calibri" panose="020F0502020204030204" pitchFamily="34" charset="0"/>
                        </a:rPr>
                        <a:t>Riding on a Donkey</a:t>
                      </a:r>
                    </a:p>
                  </a:txBody>
                  <a:tcPr marL="68580" marR="68580" marT="34290" marB="34290" anchor="ctr">
                    <a:solidFill>
                      <a:srgbClr val="FFFFCC"/>
                    </a:solidFill>
                  </a:tcPr>
                </a:tc>
                <a:tc>
                  <a:txBody>
                    <a:bodyPr/>
                    <a:lstStyle/>
                    <a:p>
                      <a:pPr algn="ctr"/>
                      <a:r>
                        <a:rPr lang="en-US" sz="2600" b="1" dirty="0">
                          <a:latin typeface="Calibri" panose="020F0502020204030204" pitchFamily="34" charset="0"/>
                          <a:cs typeface="Calibri" panose="020F0502020204030204" pitchFamily="34" charset="0"/>
                        </a:rPr>
                        <a:t>Zech. 9:9</a:t>
                      </a:r>
                    </a:p>
                  </a:txBody>
                  <a:tcPr marL="68580" marR="68580" marT="34290" marB="34290" anchor="ctr">
                    <a:solidFill>
                      <a:srgbClr val="FFFFCC"/>
                    </a:solidFill>
                  </a:tcPr>
                </a:tc>
                <a:tc>
                  <a:txBody>
                    <a:bodyPr/>
                    <a:lstStyle/>
                    <a:p>
                      <a:pPr algn="ctr"/>
                      <a:r>
                        <a:rPr lang="en-US" sz="2600" b="1" dirty="0">
                          <a:latin typeface="Calibri" panose="020F0502020204030204" pitchFamily="34" charset="0"/>
                          <a:cs typeface="Calibri" panose="020F0502020204030204" pitchFamily="34" charset="0"/>
                        </a:rPr>
                        <a:t>Matt. 21:1-8</a:t>
                      </a:r>
                    </a:p>
                  </a:txBody>
                  <a:tcPr marL="68580" marR="68580" marT="34290" marB="34290" anchor="ctr">
                    <a:solidFill>
                      <a:srgbClr val="FFFFCC"/>
                    </a:solidFill>
                  </a:tcPr>
                </a:tc>
                <a:tc>
                  <a:txBody>
                    <a:bodyPr/>
                    <a:lstStyle/>
                    <a:p>
                      <a:pPr algn="ctr"/>
                      <a:r>
                        <a:rPr lang="en-US" sz="2600" b="1" dirty="0">
                          <a:latin typeface="Calibri" panose="020F0502020204030204" pitchFamily="34" charset="0"/>
                          <a:cs typeface="Calibri" panose="020F0502020204030204" pitchFamily="34" charset="0"/>
                        </a:rPr>
                        <a:t>500 years</a:t>
                      </a:r>
                    </a:p>
                  </a:txBody>
                  <a:tcPr marL="68580" marR="68580" marT="34290" marB="34290" anchor="ctr">
                    <a:solidFill>
                      <a:srgbClr val="FFFFCC"/>
                    </a:solidFill>
                  </a:tcPr>
                </a:tc>
                <a:extLst>
                  <a:ext uri="{0D108BD9-81ED-4DB2-BD59-A6C34878D82A}">
                    <a16:rowId xmlns:a16="http://schemas.microsoft.com/office/drawing/2014/main" val="2088523037"/>
                  </a:ext>
                </a:extLst>
              </a:tr>
              <a:tr h="914400">
                <a:tc>
                  <a:txBody>
                    <a:bodyPr/>
                    <a:lstStyle/>
                    <a:p>
                      <a:r>
                        <a:rPr lang="en-US" sz="2600" b="0" dirty="0">
                          <a:latin typeface="Calibri" panose="020F0502020204030204" pitchFamily="34" charset="0"/>
                          <a:cs typeface="Calibri" panose="020F0502020204030204" pitchFamily="34" charset="0"/>
                        </a:rPr>
                        <a:t>National Rejection</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Dan. 9:26</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John 1:11</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600 years</a:t>
                      </a:r>
                    </a:p>
                  </a:txBody>
                  <a:tcPr marL="68580" marR="68580" marT="34290" marB="34290" anchor="ctr"/>
                </a:tc>
                <a:extLst>
                  <a:ext uri="{0D108BD9-81ED-4DB2-BD59-A6C34878D82A}">
                    <a16:rowId xmlns:a16="http://schemas.microsoft.com/office/drawing/2014/main" val="3167288718"/>
                  </a:ext>
                </a:extLst>
              </a:tr>
              <a:tr h="914400">
                <a:tc>
                  <a:txBody>
                    <a:bodyPr/>
                    <a:lstStyle/>
                    <a:p>
                      <a:r>
                        <a:rPr lang="en-US" sz="2600" b="0" dirty="0">
                          <a:latin typeface="Calibri" panose="020F0502020204030204" pitchFamily="34" charset="0"/>
                          <a:cs typeface="Calibri" panose="020F0502020204030204" pitchFamily="34" charset="0"/>
                        </a:rPr>
                        <a:t>Innocent</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Isa. 53:9</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1 John 2:1</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700 years</a:t>
                      </a:r>
                    </a:p>
                  </a:txBody>
                  <a:tcPr marL="68580" marR="68580" marT="34290" marB="34290" anchor="ctr"/>
                </a:tc>
                <a:extLst>
                  <a:ext uri="{0D108BD9-81ED-4DB2-BD59-A6C34878D82A}">
                    <a16:rowId xmlns:a16="http://schemas.microsoft.com/office/drawing/2014/main" val="1287159523"/>
                  </a:ext>
                </a:extLst>
              </a:tr>
              <a:tr h="914400">
                <a:tc>
                  <a:txBody>
                    <a:bodyPr/>
                    <a:lstStyle/>
                    <a:p>
                      <a:r>
                        <a:rPr lang="en-US" sz="2600" b="0" dirty="0">
                          <a:latin typeface="Calibri" panose="020F0502020204030204" pitchFamily="34" charset="0"/>
                          <a:cs typeface="Calibri" panose="020F0502020204030204" pitchFamily="34" charset="0"/>
                        </a:rPr>
                        <a:t>Silent Before Accusers</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Isa. 53:7</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Mark 15:4-5</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700 years</a:t>
                      </a:r>
                    </a:p>
                  </a:txBody>
                  <a:tcPr marL="68580" marR="68580" marT="34290" marB="34290" anchor="ctr"/>
                </a:tc>
                <a:extLst>
                  <a:ext uri="{0D108BD9-81ED-4DB2-BD59-A6C34878D82A}">
                    <a16:rowId xmlns:a16="http://schemas.microsoft.com/office/drawing/2014/main" val="1793763941"/>
                  </a:ext>
                </a:extLst>
              </a:tr>
            </a:tbl>
          </a:graphicData>
        </a:graphic>
      </p:graphicFrame>
    </p:spTree>
    <p:extLst>
      <p:ext uri="{BB962C8B-B14F-4D97-AF65-F5344CB8AC3E}">
        <p14:creationId xmlns:p14="http://schemas.microsoft.com/office/powerpoint/2010/main" val="1750982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APTURE OF THE CHURCH">
            <a:extLst>
              <a:ext uri="{FF2B5EF4-FFF2-40B4-BE49-F238E27FC236}">
                <a16:creationId xmlns:a16="http://schemas.microsoft.com/office/drawing/2014/main" id="{DE3B0923-58BC-4837-827B-D78CEF4A7554}"/>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182883" y="137160"/>
            <a:ext cx="8778234"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1755933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2767226895"/>
              </p:ext>
            </p:extLst>
          </p:nvPr>
        </p:nvGraphicFramePr>
        <p:xfrm>
          <a:off x="114300" y="76200"/>
          <a:ext cx="8915400" cy="6309360"/>
        </p:xfrm>
        <a:graphic>
          <a:graphicData uri="http://schemas.openxmlformats.org/drawingml/2006/table">
            <a:tbl>
              <a:tblPr firstRow="1" bandRow="1">
                <a:tableStyleId>{5C22544A-7EE6-4342-B048-85BDC9FD1C3A}</a:tableStyleId>
              </a:tblPr>
              <a:tblGrid>
                <a:gridCol w="2920562">
                  <a:extLst>
                    <a:ext uri="{9D8B030D-6E8A-4147-A177-3AD203B41FA5}">
                      <a16:colId xmlns:a16="http://schemas.microsoft.com/office/drawing/2014/main" val="690753193"/>
                    </a:ext>
                  </a:extLst>
                </a:gridCol>
                <a:gridCol w="1537138">
                  <a:extLst>
                    <a:ext uri="{9D8B030D-6E8A-4147-A177-3AD203B41FA5}">
                      <a16:colId xmlns:a16="http://schemas.microsoft.com/office/drawing/2014/main" val="286287145"/>
                    </a:ext>
                  </a:extLst>
                </a:gridCol>
                <a:gridCol w="1998279">
                  <a:extLst>
                    <a:ext uri="{9D8B030D-6E8A-4147-A177-3AD203B41FA5}">
                      <a16:colId xmlns:a16="http://schemas.microsoft.com/office/drawing/2014/main" val="1241431906"/>
                    </a:ext>
                  </a:extLst>
                </a:gridCol>
                <a:gridCol w="2459421">
                  <a:extLst>
                    <a:ext uri="{9D8B030D-6E8A-4147-A177-3AD203B41FA5}">
                      <a16:colId xmlns:a16="http://schemas.microsoft.com/office/drawing/2014/main" val="1804750111"/>
                    </a:ext>
                  </a:extLst>
                </a:gridCol>
              </a:tblGrid>
              <a:tr h="822960">
                <a:tc gridSpan="4">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OT Prophecies About Holy Week</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L="68580" marR="68580" marT="34290" marB="34290"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a:p>
                  </a:txBody>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914400">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prophecy</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scripture</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fulfilled</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years in advance</a:t>
                      </a:r>
                    </a:p>
                  </a:txBody>
                  <a:tcPr marL="68580" marR="68580" marT="34290" marB="34290" anchor="ctr"/>
                </a:tc>
                <a:extLst>
                  <a:ext uri="{0D108BD9-81ED-4DB2-BD59-A6C34878D82A}">
                    <a16:rowId xmlns:a16="http://schemas.microsoft.com/office/drawing/2014/main" val="1318531292"/>
                  </a:ext>
                </a:extLst>
              </a:tr>
              <a:tr h="914400">
                <a:tc>
                  <a:txBody>
                    <a:bodyPr/>
                    <a:lstStyle/>
                    <a:p>
                      <a:r>
                        <a:rPr lang="en-US" sz="2600" b="0" dirty="0">
                          <a:latin typeface="Calibri" panose="020F0502020204030204" pitchFamily="34" charset="0"/>
                          <a:cs typeface="Calibri" panose="020F0502020204030204" pitchFamily="34" charset="0"/>
                        </a:rPr>
                        <a:t>Day of Palm Sunday</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Dan. 9:25</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Luke 19:42</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600 years</a:t>
                      </a:r>
                    </a:p>
                  </a:txBody>
                  <a:tcPr marL="68580" marR="68580" marT="34290" marB="34290" anchor="ctr"/>
                </a:tc>
                <a:extLst>
                  <a:ext uri="{0D108BD9-81ED-4DB2-BD59-A6C34878D82A}">
                    <a16:rowId xmlns:a16="http://schemas.microsoft.com/office/drawing/2014/main" val="777567912"/>
                  </a:ext>
                </a:extLst>
              </a:tr>
              <a:tr h="914400">
                <a:tc>
                  <a:txBody>
                    <a:bodyPr/>
                    <a:lstStyle/>
                    <a:p>
                      <a:r>
                        <a:rPr lang="en-US" sz="2600" b="0" dirty="0">
                          <a:latin typeface="Calibri" panose="020F0502020204030204" pitchFamily="34" charset="0"/>
                          <a:cs typeface="Calibri" panose="020F0502020204030204" pitchFamily="34" charset="0"/>
                        </a:rPr>
                        <a:t>Riding on a Donkey</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Zech. 9:9</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Matt. 21:1-8</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500 years</a:t>
                      </a:r>
                    </a:p>
                  </a:txBody>
                  <a:tcPr marL="68580" marR="68580" marT="34290" marB="34290" anchor="ctr"/>
                </a:tc>
                <a:extLst>
                  <a:ext uri="{0D108BD9-81ED-4DB2-BD59-A6C34878D82A}">
                    <a16:rowId xmlns:a16="http://schemas.microsoft.com/office/drawing/2014/main" val="2088523037"/>
                  </a:ext>
                </a:extLst>
              </a:tr>
              <a:tr h="914400">
                <a:tc>
                  <a:txBody>
                    <a:bodyPr/>
                    <a:lstStyle/>
                    <a:p>
                      <a:r>
                        <a:rPr lang="en-US" sz="2600" b="1" dirty="0">
                          <a:latin typeface="Calibri" panose="020F0502020204030204" pitchFamily="34" charset="0"/>
                          <a:cs typeface="Calibri" panose="020F0502020204030204" pitchFamily="34" charset="0"/>
                        </a:rPr>
                        <a:t>National Rejection</a:t>
                      </a:r>
                    </a:p>
                  </a:txBody>
                  <a:tcPr marL="68580" marR="68580" marT="34290" marB="34290" anchor="ctr">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1" dirty="0">
                          <a:latin typeface="Calibri" panose="020F0502020204030204" pitchFamily="34" charset="0"/>
                          <a:cs typeface="Calibri" panose="020F0502020204030204" pitchFamily="34" charset="0"/>
                        </a:rPr>
                        <a:t>Dan. 9:26</a:t>
                      </a:r>
                    </a:p>
                  </a:txBody>
                  <a:tcPr marL="68580" marR="68580" marT="34290" marB="34290" anchor="ctr">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1" dirty="0">
                          <a:latin typeface="Calibri" panose="020F0502020204030204" pitchFamily="34" charset="0"/>
                          <a:cs typeface="Calibri" panose="020F0502020204030204" pitchFamily="34" charset="0"/>
                        </a:rPr>
                        <a:t>John 1:11</a:t>
                      </a:r>
                    </a:p>
                  </a:txBody>
                  <a:tcPr marL="68580" marR="68580" marT="34290" marB="34290" anchor="ctr">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1" dirty="0">
                          <a:latin typeface="Calibri" panose="020F0502020204030204" pitchFamily="34" charset="0"/>
                          <a:cs typeface="Calibri" panose="020F0502020204030204" pitchFamily="34" charset="0"/>
                        </a:rPr>
                        <a:t>600 years</a:t>
                      </a:r>
                    </a:p>
                  </a:txBody>
                  <a:tcPr marL="68580" marR="68580" marT="34290" marB="34290" anchor="ctr">
                    <a:solidFill>
                      <a:srgbClr val="FFFFCC"/>
                    </a:solidFill>
                  </a:tcPr>
                </a:tc>
                <a:extLst>
                  <a:ext uri="{0D108BD9-81ED-4DB2-BD59-A6C34878D82A}">
                    <a16:rowId xmlns:a16="http://schemas.microsoft.com/office/drawing/2014/main" val="3167288718"/>
                  </a:ext>
                </a:extLst>
              </a:tr>
              <a:tr h="914400">
                <a:tc>
                  <a:txBody>
                    <a:bodyPr/>
                    <a:lstStyle/>
                    <a:p>
                      <a:r>
                        <a:rPr lang="en-US" sz="2600" b="0" dirty="0">
                          <a:latin typeface="Calibri" panose="020F0502020204030204" pitchFamily="34" charset="0"/>
                          <a:cs typeface="Calibri" panose="020F0502020204030204" pitchFamily="34" charset="0"/>
                        </a:rPr>
                        <a:t>Innocent</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Isa. 53:9</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1 John 2:1</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700 years</a:t>
                      </a:r>
                    </a:p>
                  </a:txBody>
                  <a:tcPr marL="68580" marR="68580" marT="34290" marB="34290" anchor="ctr"/>
                </a:tc>
                <a:extLst>
                  <a:ext uri="{0D108BD9-81ED-4DB2-BD59-A6C34878D82A}">
                    <a16:rowId xmlns:a16="http://schemas.microsoft.com/office/drawing/2014/main" val="1287159523"/>
                  </a:ext>
                </a:extLst>
              </a:tr>
              <a:tr h="914400">
                <a:tc>
                  <a:txBody>
                    <a:bodyPr/>
                    <a:lstStyle/>
                    <a:p>
                      <a:r>
                        <a:rPr lang="en-US" sz="2600" b="0" dirty="0">
                          <a:latin typeface="Calibri" panose="020F0502020204030204" pitchFamily="34" charset="0"/>
                          <a:cs typeface="Calibri" panose="020F0502020204030204" pitchFamily="34" charset="0"/>
                        </a:rPr>
                        <a:t>Silent Before Accusers</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Isa. 53:7</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Mark 15:4-5</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700 years</a:t>
                      </a:r>
                    </a:p>
                  </a:txBody>
                  <a:tcPr marL="68580" marR="68580" marT="34290" marB="34290" anchor="ctr"/>
                </a:tc>
                <a:extLst>
                  <a:ext uri="{0D108BD9-81ED-4DB2-BD59-A6C34878D82A}">
                    <a16:rowId xmlns:a16="http://schemas.microsoft.com/office/drawing/2014/main" val="1793763941"/>
                  </a:ext>
                </a:extLst>
              </a:tr>
            </a:tbl>
          </a:graphicData>
        </a:graphic>
      </p:graphicFrame>
    </p:spTree>
    <p:extLst>
      <p:ext uri="{BB962C8B-B14F-4D97-AF65-F5344CB8AC3E}">
        <p14:creationId xmlns:p14="http://schemas.microsoft.com/office/powerpoint/2010/main" val="1927457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883744-C45A-4A37-A03F-FA85DC7BDEE1}"/>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293757"/>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n-cs"/>
              </a:rPr>
              <a:t>Luke 24:27, 44</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beginning with Moses and with all the prophets, He explained to them the things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concerning Himself in all the Scriptures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44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He said to them, ‘These are My words which I spoke to you while I was still with you, that all things which are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written about 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Law of Moses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Psalms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must be fulfilled.’”</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4756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96F3FC-4F12-417B-9BD2-6BC46DD9CC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64514" name="Rectangle 1"/>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n-cs"/>
              </a:rPr>
              <a:t>Daniel 9:26</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Then after the sixty-two weeks, the Messiah will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cut off and have nothing</a:t>
            </a:r>
            <a:r>
              <a:rPr lang="en-US" sz="3600" dirty="0">
                <a:effectLst>
                  <a:outerShdw blurRad="38100" dist="38100" dir="2700000" algn="tl">
                    <a:srgbClr val="000000">
                      <a:alpha val="43137"/>
                    </a:srgbClr>
                  </a:outerShdw>
                </a:effectLst>
                <a:latin typeface="Calibri" panose="020F0502020204030204" pitchFamily="34" charset="0"/>
              </a:rPr>
              <a:t>, and the people of the prince who is to come will destroy the city and the sanctuary. And its end will come with a flood; even to the end there will be war; desolations are determined</a:t>
            </a:r>
            <a:r>
              <a:rPr lang="en-US" sz="3600" dirty="0">
                <a:effectLst>
                  <a:outerShdw blurRad="38100" dist="38100" dir="2700000" algn="tl">
                    <a:srgbClr val="000000">
                      <a:alpha val="43137"/>
                    </a:srgbClr>
                  </a:outerShdw>
                </a:effectLst>
              </a:rPr>
              <a:t>.</a:t>
            </a:r>
            <a:r>
              <a:rPr 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17471420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7B06E6-D919-4579-AD84-B4D8CBDCA4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134147" name="Rectangle 1"/>
          <p:cNvSpPr>
            <a:spLocks noChangeArrowheads="1"/>
          </p:cNvSpPr>
          <p:nvPr/>
        </p:nvSpPr>
        <p:spPr bwMode="auto">
          <a:xfrm>
            <a:off x="0" y="0"/>
            <a:ext cx="9144000" cy="2046714"/>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n-cs"/>
              </a:rPr>
              <a:t>John 1:11</a:t>
            </a:r>
          </a:p>
          <a:p>
            <a:pPr algn="just">
              <a:spcBef>
                <a:spcPts val="0"/>
              </a:spcBef>
              <a:spcAft>
                <a:spcPts val="0"/>
              </a:spcAft>
            </a:pPr>
            <a:r>
              <a:rPr lang="en-US" altLang="en-US" sz="3600" kern="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He came to His </a:t>
            </a:r>
            <a:r>
              <a:rPr lang="en-US" sz="3600" b="1" u="sng" dirty="0">
                <a:solidFill>
                  <a:srgbClr val="FFFFCC"/>
                </a:solidFill>
                <a:latin typeface="Calibri" panose="020F0502020204030204" pitchFamily="34" charset="0"/>
                <a:cs typeface="Calibri" panose="020F0502020204030204" pitchFamily="34" charset="0"/>
              </a:rPr>
              <a:t>own</a:t>
            </a:r>
            <a:r>
              <a:rPr lang="en-US" sz="3600" dirty="0">
                <a:latin typeface="Calibri" panose="020F0502020204030204" pitchFamily="34" charset="0"/>
                <a:cs typeface="Calibri" panose="020F0502020204030204" pitchFamily="34" charset="0"/>
              </a:rPr>
              <a:t>, and those who were His </a:t>
            </a:r>
            <a:r>
              <a:rPr lang="en-US" sz="3600" b="1" u="sng" dirty="0">
                <a:solidFill>
                  <a:srgbClr val="FFFFCC"/>
                </a:solidFill>
                <a:latin typeface="Calibri" panose="020F0502020204030204" pitchFamily="34" charset="0"/>
                <a:cs typeface="Calibri" panose="020F0502020204030204" pitchFamily="34" charset="0"/>
              </a:rPr>
              <a:t>own</a:t>
            </a:r>
            <a:r>
              <a:rPr lang="en-US" sz="3600" dirty="0">
                <a:latin typeface="Calibri" panose="020F0502020204030204" pitchFamily="34" charset="0"/>
                <a:cs typeface="Calibri" panose="020F0502020204030204" pitchFamily="34" charset="0"/>
              </a:rPr>
              <a:t> did not receive Him.’”</a:t>
            </a:r>
          </a:p>
        </p:txBody>
      </p:sp>
      <p:pic>
        <p:nvPicPr>
          <p:cNvPr id="2" name="Picture 1">
            <a:extLst>
              <a:ext uri="{FF2B5EF4-FFF2-40B4-BE49-F238E27FC236}">
                <a16:creationId xmlns:a16="http://schemas.microsoft.com/office/drawing/2014/main" id="{D2E4E095-9E68-42FE-A907-C3CB370F7415}"/>
              </a:ext>
            </a:extLst>
          </p:cNvPr>
          <p:cNvPicPr>
            <a:picLocks noChangeAspect="1"/>
          </p:cNvPicPr>
          <p:nvPr/>
        </p:nvPicPr>
        <p:blipFill>
          <a:blip r:embed="rId3"/>
          <a:stretch>
            <a:fillRect/>
          </a:stretch>
        </p:blipFill>
        <p:spPr>
          <a:xfrm>
            <a:off x="2133600" y="2057400"/>
            <a:ext cx="4876800" cy="2743200"/>
          </a:xfrm>
          <a:prstGeom prst="rect">
            <a:avLst/>
          </a:prstGeom>
        </p:spPr>
      </p:pic>
    </p:spTree>
    <p:extLst>
      <p:ext uri="{BB962C8B-B14F-4D97-AF65-F5344CB8AC3E}">
        <p14:creationId xmlns:p14="http://schemas.microsoft.com/office/powerpoint/2010/main" val="106076031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392394796"/>
              </p:ext>
            </p:extLst>
          </p:nvPr>
        </p:nvGraphicFramePr>
        <p:xfrm>
          <a:off x="114300" y="76200"/>
          <a:ext cx="8915400" cy="6309360"/>
        </p:xfrm>
        <a:graphic>
          <a:graphicData uri="http://schemas.openxmlformats.org/drawingml/2006/table">
            <a:tbl>
              <a:tblPr firstRow="1" bandRow="1">
                <a:tableStyleId>{5C22544A-7EE6-4342-B048-85BDC9FD1C3A}</a:tableStyleId>
              </a:tblPr>
              <a:tblGrid>
                <a:gridCol w="2920562">
                  <a:extLst>
                    <a:ext uri="{9D8B030D-6E8A-4147-A177-3AD203B41FA5}">
                      <a16:colId xmlns:a16="http://schemas.microsoft.com/office/drawing/2014/main" val="690753193"/>
                    </a:ext>
                  </a:extLst>
                </a:gridCol>
                <a:gridCol w="1537138">
                  <a:extLst>
                    <a:ext uri="{9D8B030D-6E8A-4147-A177-3AD203B41FA5}">
                      <a16:colId xmlns:a16="http://schemas.microsoft.com/office/drawing/2014/main" val="286287145"/>
                    </a:ext>
                  </a:extLst>
                </a:gridCol>
                <a:gridCol w="1998279">
                  <a:extLst>
                    <a:ext uri="{9D8B030D-6E8A-4147-A177-3AD203B41FA5}">
                      <a16:colId xmlns:a16="http://schemas.microsoft.com/office/drawing/2014/main" val="1241431906"/>
                    </a:ext>
                  </a:extLst>
                </a:gridCol>
                <a:gridCol w="2459421">
                  <a:extLst>
                    <a:ext uri="{9D8B030D-6E8A-4147-A177-3AD203B41FA5}">
                      <a16:colId xmlns:a16="http://schemas.microsoft.com/office/drawing/2014/main" val="1804750111"/>
                    </a:ext>
                  </a:extLst>
                </a:gridCol>
              </a:tblGrid>
              <a:tr h="822960">
                <a:tc gridSpan="4">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OT Prophecies About Holy Week</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L="68580" marR="68580" marT="34290" marB="34290"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a:p>
                  </a:txBody>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914400">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prophecy</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scripture</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fulfilled</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years in advance</a:t>
                      </a:r>
                    </a:p>
                  </a:txBody>
                  <a:tcPr marL="68580" marR="68580" marT="34290" marB="34290" anchor="ctr"/>
                </a:tc>
                <a:extLst>
                  <a:ext uri="{0D108BD9-81ED-4DB2-BD59-A6C34878D82A}">
                    <a16:rowId xmlns:a16="http://schemas.microsoft.com/office/drawing/2014/main" val="1318531292"/>
                  </a:ext>
                </a:extLst>
              </a:tr>
              <a:tr h="914400">
                <a:tc>
                  <a:txBody>
                    <a:bodyPr/>
                    <a:lstStyle/>
                    <a:p>
                      <a:r>
                        <a:rPr lang="en-US" sz="2600" b="0" dirty="0">
                          <a:latin typeface="Calibri" panose="020F0502020204030204" pitchFamily="34" charset="0"/>
                          <a:cs typeface="Calibri" panose="020F0502020204030204" pitchFamily="34" charset="0"/>
                        </a:rPr>
                        <a:t>Day of Palm Sunday</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Dan. 9:25</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Luke 19:42</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600 years</a:t>
                      </a:r>
                    </a:p>
                  </a:txBody>
                  <a:tcPr marL="68580" marR="68580" marT="34290" marB="34290" anchor="ctr"/>
                </a:tc>
                <a:extLst>
                  <a:ext uri="{0D108BD9-81ED-4DB2-BD59-A6C34878D82A}">
                    <a16:rowId xmlns:a16="http://schemas.microsoft.com/office/drawing/2014/main" val="777567912"/>
                  </a:ext>
                </a:extLst>
              </a:tr>
              <a:tr h="914400">
                <a:tc>
                  <a:txBody>
                    <a:bodyPr/>
                    <a:lstStyle/>
                    <a:p>
                      <a:r>
                        <a:rPr lang="en-US" sz="2600" b="0" dirty="0">
                          <a:latin typeface="Calibri" panose="020F0502020204030204" pitchFamily="34" charset="0"/>
                          <a:cs typeface="Calibri" panose="020F0502020204030204" pitchFamily="34" charset="0"/>
                        </a:rPr>
                        <a:t>Riding on a Donkey</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Zech. 9:9</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Matt. 21:1-8</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500 years</a:t>
                      </a:r>
                    </a:p>
                  </a:txBody>
                  <a:tcPr marL="68580" marR="68580" marT="34290" marB="34290" anchor="ctr"/>
                </a:tc>
                <a:extLst>
                  <a:ext uri="{0D108BD9-81ED-4DB2-BD59-A6C34878D82A}">
                    <a16:rowId xmlns:a16="http://schemas.microsoft.com/office/drawing/2014/main" val="2088523037"/>
                  </a:ext>
                </a:extLst>
              </a:tr>
              <a:tr h="914400">
                <a:tc>
                  <a:txBody>
                    <a:bodyPr/>
                    <a:lstStyle/>
                    <a:p>
                      <a:r>
                        <a:rPr lang="en-US" sz="2600" b="0" dirty="0">
                          <a:latin typeface="Calibri" panose="020F0502020204030204" pitchFamily="34" charset="0"/>
                          <a:cs typeface="Calibri" panose="020F0502020204030204" pitchFamily="34" charset="0"/>
                        </a:rPr>
                        <a:t>National Rejection</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Dan. 9:26</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John 1:11</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600 years</a:t>
                      </a:r>
                    </a:p>
                  </a:txBody>
                  <a:tcPr marL="68580" marR="68580" marT="34290" marB="34290" anchor="ctr"/>
                </a:tc>
                <a:extLst>
                  <a:ext uri="{0D108BD9-81ED-4DB2-BD59-A6C34878D82A}">
                    <a16:rowId xmlns:a16="http://schemas.microsoft.com/office/drawing/2014/main" val="3167288718"/>
                  </a:ext>
                </a:extLst>
              </a:tr>
              <a:tr h="914400">
                <a:tc>
                  <a:txBody>
                    <a:bodyPr/>
                    <a:lstStyle/>
                    <a:p>
                      <a:r>
                        <a:rPr lang="en-US" sz="2600" b="1" dirty="0">
                          <a:latin typeface="Calibri" panose="020F0502020204030204" pitchFamily="34" charset="0"/>
                          <a:cs typeface="Calibri" panose="020F0502020204030204" pitchFamily="34" charset="0"/>
                        </a:rPr>
                        <a:t>Innocent</a:t>
                      </a:r>
                    </a:p>
                  </a:txBody>
                  <a:tcPr marL="68580" marR="68580" marT="34290" marB="34290" anchor="ctr">
                    <a:solidFill>
                      <a:srgbClr val="FFFFCC"/>
                    </a:solidFill>
                  </a:tcPr>
                </a:tc>
                <a:tc>
                  <a:txBody>
                    <a:bodyPr/>
                    <a:lstStyle/>
                    <a:p>
                      <a:pPr algn="ctr"/>
                      <a:r>
                        <a:rPr lang="en-US" sz="2600" b="1" dirty="0">
                          <a:latin typeface="Calibri" panose="020F0502020204030204" pitchFamily="34" charset="0"/>
                          <a:cs typeface="Calibri" panose="020F0502020204030204" pitchFamily="34" charset="0"/>
                        </a:rPr>
                        <a:t>Isa. 53:9</a:t>
                      </a:r>
                    </a:p>
                  </a:txBody>
                  <a:tcPr marL="68580" marR="68580" marT="34290" marB="34290" anchor="ctr">
                    <a:solidFill>
                      <a:srgbClr val="FFFFCC"/>
                    </a:solidFill>
                  </a:tcPr>
                </a:tc>
                <a:tc>
                  <a:txBody>
                    <a:bodyPr/>
                    <a:lstStyle/>
                    <a:p>
                      <a:pPr algn="ctr"/>
                      <a:r>
                        <a:rPr lang="en-US" sz="2600" b="1" dirty="0">
                          <a:latin typeface="Calibri" panose="020F0502020204030204" pitchFamily="34" charset="0"/>
                          <a:cs typeface="Calibri" panose="020F0502020204030204" pitchFamily="34" charset="0"/>
                        </a:rPr>
                        <a:t>1 John 2:1</a:t>
                      </a:r>
                    </a:p>
                  </a:txBody>
                  <a:tcPr marL="68580" marR="68580" marT="34290" marB="34290" anchor="ctr">
                    <a:solidFill>
                      <a:srgbClr val="FFFFCC"/>
                    </a:solidFill>
                  </a:tcPr>
                </a:tc>
                <a:tc>
                  <a:txBody>
                    <a:bodyPr/>
                    <a:lstStyle/>
                    <a:p>
                      <a:pPr algn="ctr"/>
                      <a:r>
                        <a:rPr lang="en-US" sz="2600" b="1" dirty="0">
                          <a:latin typeface="Calibri" panose="020F0502020204030204" pitchFamily="34" charset="0"/>
                          <a:cs typeface="Calibri" panose="020F0502020204030204" pitchFamily="34" charset="0"/>
                        </a:rPr>
                        <a:t>700 years</a:t>
                      </a:r>
                    </a:p>
                  </a:txBody>
                  <a:tcPr marL="68580" marR="68580" marT="34290" marB="34290" anchor="ctr">
                    <a:solidFill>
                      <a:srgbClr val="FFFFCC"/>
                    </a:solidFill>
                  </a:tcPr>
                </a:tc>
                <a:extLst>
                  <a:ext uri="{0D108BD9-81ED-4DB2-BD59-A6C34878D82A}">
                    <a16:rowId xmlns:a16="http://schemas.microsoft.com/office/drawing/2014/main" val="1287159523"/>
                  </a:ext>
                </a:extLst>
              </a:tr>
              <a:tr h="914400">
                <a:tc>
                  <a:txBody>
                    <a:bodyPr/>
                    <a:lstStyle/>
                    <a:p>
                      <a:r>
                        <a:rPr lang="en-US" sz="2600" b="0" dirty="0">
                          <a:latin typeface="Calibri" panose="020F0502020204030204" pitchFamily="34" charset="0"/>
                          <a:cs typeface="Calibri" panose="020F0502020204030204" pitchFamily="34" charset="0"/>
                        </a:rPr>
                        <a:t>Silent Before Accusers</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Isa. 53:7</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Mark 15:4-5</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700 years</a:t>
                      </a:r>
                    </a:p>
                  </a:txBody>
                  <a:tcPr marL="68580" marR="68580" marT="34290" marB="34290" anchor="ctr"/>
                </a:tc>
                <a:extLst>
                  <a:ext uri="{0D108BD9-81ED-4DB2-BD59-A6C34878D82A}">
                    <a16:rowId xmlns:a16="http://schemas.microsoft.com/office/drawing/2014/main" val="1793763941"/>
                  </a:ext>
                </a:extLst>
              </a:tr>
            </a:tbl>
          </a:graphicData>
        </a:graphic>
      </p:graphicFrame>
    </p:spTree>
    <p:extLst>
      <p:ext uri="{BB962C8B-B14F-4D97-AF65-F5344CB8AC3E}">
        <p14:creationId xmlns:p14="http://schemas.microsoft.com/office/powerpoint/2010/main" val="1323634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017" y="80621"/>
            <a:ext cx="8839966" cy="6663506"/>
          </a:xfrm>
          <a:prstGeom prst="rect">
            <a:avLst/>
          </a:prstGeom>
        </p:spPr>
      </p:pic>
    </p:spTree>
    <p:extLst>
      <p:ext uri="{BB962C8B-B14F-4D97-AF65-F5344CB8AC3E}">
        <p14:creationId xmlns:p14="http://schemas.microsoft.com/office/powerpoint/2010/main" val="20392851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4">
            <a:extLst>
              <a:ext uri="{FF2B5EF4-FFF2-40B4-BE49-F238E27FC236}">
                <a16:creationId xmlns:a16="http://schemas.microsoft.com/office/drawing/2014/main" id="{A844F9B6-2970-41C6-902B-2D5109BD48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2" b="4941"/>
          <a:stretch/>
        </p:blipFill>
        <p:spPr bwMode="auto">
          <a:xfrm>
            <a:off x="20" y="10"/>
            <a:ext cx="9143980" cy="6857990"/>
          </a:xfrm>
          <a:prstGeom prst="rect">
            <a:avLst/>
          </a:prstGeom>
          <a:solidFill>
            <a:srgbClr val="FFFFFF"/>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103401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p&#10;&#10;Description automatically generated">
            <a:extLst>
              <a:ext uri="{FF2B5EF4-FFF2-40B4-BE49-F238E27FC236}">
                <a16:creationId xmlns:a16="http://schemas.microsoft.com/office/drawing/2014/main" id="{7216F995-BE64-4F4F-BF5C-556408E0FBB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4233" y="68263"/>
            <a:ext cx="5175535" cy="6721475"/>
          </a:xfrm>
          <a:prstGeom prst="rect">
            <a:avLst/>
          </a:prstGeom>
          <a:solidFill>
            <a:srgbClr val="FFFFFF"/>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26621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890C6A-F559-4628-9FB2-67DCB837C6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819400"/>
          </a:xfrm>
        </p:spPr>
        <p:txBody>
          <a:bodyPr/>
          <a:lstStyle/>
          <a:p>
            <a:pPr marL="0" indent="0" algn="ctr" defTabSz="685800">
              <a:spcBef>
                <a:spcPct val="0"/>
              </a:spcBef>
              <a:spcAft>
                <a:spcPts val="1200"/>
              </a:spcAft>
              <a:buNone/>
              <a:defRPr/>
            </a:pPr>
            <a:r>
              <a:rPr lang="en-US" sz="4000" kern="1200" dirty="0">
                <a:solidFill>
                  <a:schemeClr val="tx2"/>
                </a:solidFill>
                <a:ea typeface="+mj-ea"/>
              </a:rPr>
              <a:t>Exodus 12:5</a:t>
            </a:r>
          </a:p>
          <a:p>
            <a:pPr marL="0" indent="0" algn="just">
              <a:spcBef>
                <a:spcPts val="0"/>
              </a:spcBef>
              <a:buNone/>
            </a:pPr>
            <a:r>
              <a:rPr lang="en-US" sz="3600" dirty="0"/>
              <a:t>“Your lamb shall be an </a:t>
            </a:r>
            <a:r>
              <a:rPr lang="en-US" sz="3600" b="1" u="sng" dirty="0">
                <a:solidFill>
                  <a:srgbClr val="FFFFCC"/>
                </a:solidFill>
              </a:rPr>
              <a:t>unblemished</a:t>
            </a:r>
            <a:r>
              <a:rPr lang="en-US" sz="3600" dirty="0"/>
              <a:t> male a year old; you may take it from the sheep or from the goats.”</a:t>
            </a:r>
            <a:endParaRPr lang="en-US" sz="3600" dirty="0">
              <a:effectLst>
                <a:outerShdw blurRad="38100" dist="38100" dir="2700000" algn="tl">
                  <a:srgbClr val="000000">
                    <a:alpha val="43137"/>
                  </a:srgbClr>
                </a:outerShdw>
              </a:effectLst>
              <a:latin typeface="Calibri" panose="020F0502020204030204" pitchFamily="34" charset="0"/>
            </a:endParaRPr>
          </a:p>
        </p:txBody>
      </p:sp>
      <p:pic>
        <p:nvPicPr>
          <p:cNvPr id="5" name="Picture 6" descr="Image result for passover lamb">
            <a:extLst>
              <a:ext uri="{FF2B5EF4-FFF2-40B4-BE49-F238E27FC236}">
                <a16:creationId xmlns:a16="http://schemas.microsoft.com/office/drawing/2014/main" id="{5FF4C3C5-0A6C-4DF0-BA2F-72A4F2DBBCD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1800" y="3000375"/>
            <a:ext cx="3200400" cy="1800225"/>
          </a:xfrm>
          <a:prstGeom prst="rect">
            <a:avLst/>
          </a:prstGeom>
          <a:noFill/>
        </p:spPr>
      </p:pic>
    </p:spTree>
    <p:extLst>
      <p:ext uri="{BB962C8B-B14F-4D97-AF65-F5344CB8AC3E}">
        <p14:creationId xmlns:p14="http://schemas.microsoft.com/office/powerpoint/2010/main" val="303734176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A0D1CFA-FFF6-401E-8BC4-E7F912A3F28D}"/>
              </a:ext>
            </a:extLst>
          </p:cNvPr>
          <p:cNvGraphicFramePr>
            <a:graphicFrameLocks noGrp="1"/>
          </p:cNvGraphicFramePr>
          <p:nvPr>
            <p:ph idx="1"/>
            <p:extLst>
              <p:ext uri="{D42A27DB-BD31-4B8C-83A1-F6EECF244321}">
                <p14:modId xmlns:p14="http://schemas.microsoft.com/office/powerpoint/2010/main" val="649292814"/>
              </p:ext>
            </p:extLst>
          </p:nvPr>
        </p:nvGraphicFramePr>
        <p:xfrm>
          <a:off x="76200" y="60960"/>
          <a:ext cx="8991601" cy="673608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2362201">
                  <a:extLst>
                    <a:ext uri="{9D8B030D-6E8A-4147-A177-3AD203B41FA5}">
                      <a16:colId xmlns:a16="http://schemas.microsoft.com/office/drawing/2014/main" val="20004"/>
                    </a:ext>
                  </a:extLst>
                </a:gridCol>
              </a:tblGrid>
              <a:tr h="762000">
                <a:tc gridSpan="5">
                  <a:txBody>
                    <a:bodyPr/>
                    <a:lstStyle/>
                    <a:p>
                      <a:pPr algn="ctr"/>
                      <a:r>
                        <a:rPr lang="en-US" altLang="en-US" sz="3200" b="0" kern="1200" dirty="0">
                          <a:solidFill>
                            <a:schemeClr val="tx2"/>
                          </a:solidFill>
                          <a:effectLst>
                            <a:outerShdw blurRad="38100" dist="38100" dir="2700000" algn="tl">
                              <a:srgbClr val="000000"/>
                            </a:outerShdw>
                          </a:effectLst>
                          <a:latin typeface="Calibri" panose="020F0502020204030204" pitchFamily="34" charset="0"/>
                          <a:ea typeface="+mj-ea"/>
                          <a:cs typeface="+mn-cs"/>
                        </a:rPr>
                        <a:t>CHRIST’S SIX TRIALS</a:t>
                      </a:r>
                      <a:endParaRPr lang="en-US" sz="3200" b="0" kern="1200" dirty="0">
                        <a:solidFill>
                          <a:schemeClr val="tx2"/>
                        </a:solidFill>
                        <a:effectLst>
                          <a:outerShdw blurRad="38100" dist="38100" dir="2700000" algn="tl">
                            <a:srgbClr val="000000"/>
                          </a:outerShdw>
                        </a:effectLst>
                        <a:latin typeface="Calibri" panose="020F0502020204030204" pitchFamily="34" charset="0"/>
                        <a:ea typeface="+mj-ea"/>
                        <a:cs typeface="+mn-cs"/>
                      </a:endParaRPr>
                    </a:p>
                  </a:txBody>
                  <a:tcPr anchor="ctr">
                    <a:solidFill>
                      <a:schemeClr val="bg2"/>
                    </a:solidFill>
                  </a:tcPr>
                </a:tc>
                <a:tc hMerge="1">
                  <a:txBody>
                    <a:bodyPr/>
                    <a:lstStyle/>
                    <a:p>
                      <a:endParaRPr lang="en-US" sz="2200" dirty="0"/>
                    </a:p>
                  </a:txBody>
                  <a:tcPr/>
                </a:tc>
                <a:tc hMerge="1">
                  <a:txBody>
                    <a:bodyPr/>
                    <a:lstStyle/>
                    <a:p>
                      <a:endParaRPr lang="en-US" sz="2200" dirty="0"/>
                    </a:p>
                  </a:txBody>
                  <a:tcPr/>
                </a:tc>
                <a:tc hMerge="1">
                  <a:txBody>
                    <a:bodyPr/>
                    <a:lstStyle/>
                    <a:p>
                      <a:endParaRPr lang="en-US" sz="2200" dirty="0"/>
                    </a:p>
                  </a:txBody>
                  <a:tcPr/>
                </a:tc>
                <a:tc hMerge="1">
                  <a:txBody>
                    <a:bodyPr/>
                    <a:lstStyle/>
                    <a:p>
                      <a:endParaRPr lang="en-US" sz="2200" dirty="0"/>
                    </a:p>
                  </a:txBody>
                  <a:tcPr/>
                </a:tc>
                <a:extLst>
                  <a:ext uri="{0D108BD9-81ED-4DB2-BD59-A6C34878D82A}">
                    <a16:rowId xmlns:a16="http://schemas.microsoft.com/office/drawing/2014/main" val="3109476651"/>
                  </a:ext>
                </a:extLst>
              </a:tr>
              <a:tr h="731520">
                <a:tc>
                  <a:txBody>
                    <a:bodyPr/>
                    <a:lstStyle/>
                    <a:p>
                      <a:pPr algn="l"/>
                      <a:r>
                        <a:rPr lang="en-US" sz="2400" b="1" cap="small" baseline="0" dirty="0">
                          <a:latin typeface="Calibri" panose="020F0502020204030204" pitchFamily="34" charset="0"/>
                          <a:cs typeface="Calibri" panose="020F0502020204030204" pitchFamily="34" charset="0"/>
                        </a:rPr>
                        <a:t>religious or civil</a:t>
                      </a:r>
                    </a:p>
                  </a:txBody>
                  <a:tcPr anchor="ctr"/>
                </a:tc>
                <a:tc>
                  <a:txBody>
                    <a:bodyPr/>
                    <a:lstStyle/>
                    <a:p>
                      <a:pPr algn="ctr"/>
                      <a:r>
                        <a:rPr lang="en-US" sz="2400" b="1" cap="small" baseline="0" dirty="0">
                          <a:latin typeface="Calibri" panose="020F0502020204030204" pitchFamily="34" charset="0"/>
                          <a:cs typeface="Calibri" panose="020F0502020204030204" pitchFamily="34" charset="0"/>
                        </a:rPr>
                        <a:t>order</a:t>
                      </a:r>
                    </a:p>
                  </a:txBody>
                  <a:tcPr anchor="ctr"/>
                </a:tc>
                <a:tc>
                  <a:txBody>
                    <a:bodyPr/>
                    <a:lstStyle/>
                    <a:p>
                      <a:pPr algn="ctr"/>
                      <a:r>
                        <a:rPr lang="en-US" sz="2400" b="1" cap="small" baseline="0" dirty="0">
                          <a:latin typeface="Calibri" panose="020F0502020204030204" pitchFamily="34" charset="0"/>
                          <a:cs typeface="Calibri" panose="020F0502020204030204" pitchFamily="34" charset="0"/>
                        </a:rPr>
                        <a:t>scripture</a:t>
                      </a:r>
                    </a:p>
                  </a:txBody>
                  <a:tcPr anchor="ctr"/>
                </a:tc>
                <a:tc>
                  <a:txBody>
                    <a:bodyPr/>
                    <a:lstStyle/>
                    <a:p>
                      <a:pPr algn="ctr"/>
                      <a:r>
                        <a:rPr lang="en-US" sz="2400" b="1" cap="small" baseline="0" dirty="0">
                          <a:latin typeface="Calibri" panose="020F0502020204030204" pitchFamily="34" charset="0"/>
                          <a:cs typeface="Calibri" panose="020F0502020204030204" pitchFamily="34" charset="0"/>
                        </a:rPr>
                        <a:t>judge</a:t>
                      </a:r>
                    </a:p>
                  </a:txBody>
                  <a:tcPr anchor="ctr"/>
                </a:tc>
                <a:tc>
                  <a:txBody>
                    <a:bodyPr/>
                    <a:lstStyle/>
                    <a:p>
                      <a:pPr algn="ctr"/>
                      <a:r>
                        <a:rPr lang="en-US" sz="2400" b="1" cap="small" baseline="0" dirty="0">
                          <a:latin typeface="Calibri" panose="020F0502020204030204" pitchFamily="34" charset="0"/>
                          <a:cs typeface="Calibri" panose="020F0502020204030204" pitchFamily="34" charset="0"/>
                        </a:rPr>
                        <a:t>ruling</a:t>
                      </a:r>
                    </a:p>
                  </a:txBody>
                  <a:tcPr anchor="ctr"/>
                </a:tc>
                <a:extLst>
                  <a:ext uri="{0D108BD9-81ED-4DB2-BD59-A6C34878D82A}">
                    <a16:rowId xmlns:a16="http://schemas.microsoft.com/office/drawing/2014/main" val="10000"/>
                  </a:ext>
                </a:extLst>
              </a:tr>
              <a:tr h="731520">
                <a:tc>
                  <a:txBody>
                    <a:bodyPr/>
                    <a:lstStyle/>
                    <a:p>
                      <a:pPr algn="l"/>
                      <a:r>
                        <a:rPr lang="en-US" sz="2200" dirty="0">
                          <a:latin typeface="Calibri" panose="020F0502020204030204" pitchFamily="34" charset="0"/>
                          <a:cs typeface="Calibri" panose="020F0502020204030204" pitchFamily="34" charset="0"/>
                        </a:rPr>
                        <a:t>Religious – Jewish</a:t>
                      </a:r>
                    </a:p>
                  </a:txBody>
                  <a:tcPr anchor="ctr"/>
                </a:tc>
                <a:tc>
                  <a:txBody>
                    <a:bodyPr/>
                    <a:lstStyle/>
                    <a:p>
                      <a:pPr algn="ctr"/>
                      <a:r>
                        <a:rPr lang="en-US" sz="2200" dirty="0">
                          <a:latin typeface="Calibri" panose="020F0502020204030204" pitchFamily="34" charset="0"/>
                          <a:cs typeface="Calibri" panose="020F0502020204030204" pitchFamily="34" charset="0"/>
                        </a:rPr>
                        <a:t>1</a:t>
                      </a:r>
                    </a:p>
                  </a:txBody>
                  <a:tcPr anchor="ctr"/>
                </a:tc>
                <a:tc>
                  <a:txBody>
                    <a:bodyPr/>
                    <a:lstStyle/>
                    <a:p>
                      <a:pPr algn="ctr"/>
                      <a:r>
                        <a:rPr lang="en-US" sz="2200" dirty="0">
                          <a:latin typeface="Calibri" panose="020F0502020204030204" pitchFamily="34" charset="0"/>
                          <a:cs typeface="Calibri" panose="020F0502020204030204" pitchFamily="34" charset="0"/>
                        </a:rPr>
                        <a:t>John 18:12-14</a:t>
                      </a:r>
                    </a:p>
                  </a:txBody>
                  <a:tcPr anchor="ctr"/>
                </a:tc>
                <a:tc>
                  <a:txBody>
                    <a:bodyPr/>
                    <a:lstStyle/>
                    <a:p>
                      <a:pPr algn="ctr"/>
                      <a:r>
                        <a:rPr lang="en-US" sz="2200" dirty="0">
                          <a:latin typeface="Calibri" panose="020F0502020204030204" pitchFamily="34" charset="0"/>
                          <a:cs typeface="Calibri" panose="020F0502020204030204" pitchFamily="34" charset="0"/>
                        </a:rPr>
                        <a:t>Annas</a:t>
                      </a:r>
                    </a:p>
                  </a:txBody>
                  <a:tcPr anchor="ctr"/>
                </a:tc>
                <a:tc>
                  <a:txBody>
                    <a:bodyPr/>
                    <a:lstStyle/>
                    <a:p>
                      <a:pPr algn="ctr"/>
                      <a:r>
                        <a:rPr lang="en-US" sz="2200" dirty="0">
                          <a:latin typeface="Calibri" panose="020F0502020204030204" pitchFamily="34" charset="0"/>
                          <a:cs typeface="Calibri" panose="020F0502020204030204" pitchFamily="34" charset="0"/>
                        </a:rPr>
                        <a:t>Ok given to kill Jesus</a:t>
                      </a:r>
                    </a:p>
                  </a:txBody>
                  <a:tcPr anchor="ctr"/>
                </a:tc>
                <a:extLst>
                  <a:ext uri="{0D108BD9-81ED-4DB2-BD59-A6C34878D82A}">
                    <a16:rowId xmlns:a16="http://schemas.microsoft.com/office/drawing/2014/main" val="10001"/>
                  </a:ext>
                </a:extLst>
              </a:tr>
              <a:tr h="731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latin typeface="Calibri" panose="020F0502020204030204" pitchFamily="34" charset="0"/>
                          <a:cs typeface="Calibri" panose="020F0502020204030204" pitchFamily="34" charset="0"/>
                        </a:rPr>
                        <a:t>Religious – Jewish</a:t>
                      </a:r>
                    </a:p>
                  </a:txBody>
                  <a:tcPr anchor="ctr"/>
                </a:tc>
                <a:tc>
                  <a:txBody>
                    <a:bodyPr/>
                    <a:lstStyle/>
                    <a:p>
                      <a:pPr algn="ctr"/>
                      <a:r>
                        <a:rPr lang="en-US" sz="2200" dirty="0">
                          <a:latin typeface="Calibri" panose="020F0502020204030204" pitchFamily="34" charset="0"/>
                          <a:cs typeface="Calibri" panose="020F0502020204030204" pitchFamily="34" charset="0"/>
                        </a:rPr>
                        <a:t>2</a:t>
                      </a:r>
                    </a:p>
                  </a:txBody>
                  <a:tcPr anchor="ctr"/>
                </a:tc>
                <a:tc>
                  <a:txBody>
                    <a:bodyPr/>
                    <a:lstStyle/>
                    <a:p>
                      <a:pPr algn="ctr"/>
                      <a:r>
                        <a:rPr lang="en-US" sz="2200" dirty="0">
                          <a:latin typeface="Calibri" panose="020F0502020204030204" pitchFamily="34" charset="0"/>
                          <a:cs typeface="Calibri" panose="020F0502020204030204" pitchFamily="34" charset="0"/>
                        </a:rPr>
                        <a:t>Matt.</a:t>
                      </a:r>
                      <a:r>
                        <a:rPr lang="en-US" sz="2200" baseline="0" dirty="0">
                          <a:latin typeface="Calibri" panose="020F0502020204030204" pitchFamily="34" charset="0"/>
                          <a:cs typeface="Calibri" panose="020F0502020204030204" pitchFamily="34" charset="0"/>
                        </a:rPr>
                        <a:t> 26:57-68</a:t>
                      </a:r>
                      <a:endParaRPr lang="en-US" sz="2200" dirty="0">
                        <a:latin typeface="Calibri" panose="020F0502020204030204" pitchFamily="34" charset="0"/>
                        <a:cs typeface="Calibri" panose="020F0502020204030204" pitchFamily="34" charset="0"/>
                      </a:endParaRPr>
                    </a:p>
                  </a:txBody>
                  <a:tcPr anchor="ctr"/>
                </a:tc>
                <a:tc>
                  <a:txBody>
                    <a:bodyPr/>
                    <a:lstStyle/>
                    <a:p>
                      <a:pPr algn="ctr"/>
                      <a:r>
                        <a:rPr lang="en-US" sz="2200" dirty="0">
                          <a:latin typeface="Calibri" panose="020F0502020204030204" pitchFamily="34" charset="0"/>
                          <a:cs typeface="Calibri" panose="020F0502020204030204" pitchFamily="34" charset="0"/>
                        </a:rPr>
                        <a:t>Caiaphas</a:t>
                      </a:r>
                    </a:p>
                  </a:txBody>
                  <a:tcPr anchor="ctr"/>
                </a:tc>
                <a:tc>
                  <a:txBody>
                    <a:bodyPr/>
                    <a:lstStyle/>
                    <a:p>
                      <a:pPr algn="ctr"/>
                      <a:r>
                        <a:rPr lang="en-US" sz="2200" dirty="0">
                          <a:latin typeface="Calibri" panose="020F0502020204030204" pitchFamily="34" charset="0"/>
                          <a:cs typeface="Calibri" panose="020F0502020204030204" pitchFamily="34" charset="0"/>
                        </a:rPr>
                        <a:t>Blasphemy</a:t>
                      </a:r>
                    </a:p>
                  </a:txBody>
                  <a:tcPr anchor="ctr"/>
                </a:tc>
                <a:extLst>
                  <a:ext uri="{0D108BD9-81ED-4DB2-BD59-A6C34878D82A}">
                    <a16:rowId xmlns:a16="http://schemas.microsoft.com/office/drawing/2014/main" val="10002"/>
                  </a:ext>
                </a:extLst>
              </a:tr>
              <a:tr h="731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latin typeface="Calibri" panose="020F0502020204030204" pitchFamily="34" charset="0"/>
                          <a:cs typeface="Calibri" panose="020F0502020204030204" pitchFamily="34" charset="0"/>
                        </a:rPr>
                        <a:t>Religious – Jewish</a:t>
                      </a:r>
                    </a:p>
                  </a:txBody>
                  <a:tcPr anchor="ctr"/>
                </a:tc>
                <a:tc>
                  <a:txBody>
                    <a:bodyPr/>
                    <a:lstStyle/>
                    <a:p>
                      <a:pPr algn="ctr"/>
                      <a:r>
                        <a:rPr lang="en-US" sz="2200" dirty="0">
                          <a:latin typeface="Calibri" panose="020F0502020204030204" pitchFamily="34" charset="0"/>
                          <a:cs typeface="Calibri" panose="020F0502020204030204" pitchFamily="34" charset="0"/>
                        </a:rPr>
                        <a:t>3</a:t>
                      </a:r>
                    </a:p>
                  </a:txBody>
                  <a:tcPr anchor="ctr"/>
                </a:tc>
                <a:tc>
                  <a:txBody>
                    <a:bodyPr/>
                    <a:lstStyle/>
                    <a:p>
                      <a:pPr algn="ctr"/>
                      <a:r>
                        <a:rPr lang="en-US" sz="2200" dirty="0">
                          <a:latin typeface="Calibri" panose="020F0502020204030204" pitchFamily="34" charset="0"/>
                          <a:cs typeface="Calibri" panose="020F0502020204030204" pitchFamily="34" charset="0"/>
                        </a:rPr>
                        <a:t>Matt.</a:t>
                      </a:r>
                      <a:r>
                        <a:rPr lang="en-US" sz="2200" baseline="0" dirty="0">
                          <a:latin typeface="Calibri" panose="020F0502020204030204" pitchFamily="34" charset="0"/>
                          <a:cs typeface="Calibri" panose="020F0502020204030204" pitchFamily="34" charset="0"/>
                        </a:rPr>
                        <a:t> 27:1-2</a:t>
                      </a:r>
                      <a:endParaRPr lang="en-US" sz="2200" dirty="0">
                        <a:latin typeface="Calibri" panose="020F0502020204030204" pitchFamily="34" charset="0"/>
                        <a:cs typeface="Calibri" panose="020F0502020204030204" pitchFamily="34" charset="0"/>
                      </a:endParaRPr>
                    </a:p>
                  </a:txBody>
                  <a:tcPr anchor="ctr"/>
                </a:tc>
                <a:tc>
                  <a:txBody>
                    <a:bodyPr/>
                    <a:lstStyle/>
                    <a:p>
                      <a:pPr algn="ctr"/>
                      <a:r>
                        <a:rPr lang="en-US" sz="2200" dirty="0">
                          <a:latin typeface="Calibri" panose="020F0502020204030204" pitchFamily="34" charset="0"/>
                          <a:cs typeface="Calibri" panose="020F0502020204030204" pitchFamily="34" charset="0"/>
                        </a:rPr>
                        <a:t>Sanhedrin</a:t>
                      </a:r>
                    </a:p>
                  </a:txBody>
                  <a:tcPr anchor="ctr"/>
                </a:tc>
                <a:tc>
                  <a:txBody>
                    <a:bodyPr/>
                    <a:lstStyle/>
                    <a:p>
                      <a:pPr algn="ctr"/>
                      <a:r>
                        <a:rPr lang="en-US" sz="2200" dirty="0">
                          <a:latin typeface="Calibri" panose="020F0502020204030204" pitchFamily="34" charset="0"/>
                          <a:cs typeface="Calibri" panose="020F0502020204030204" pitchFamily="34" charset="0"/>
                        </a:rPr>
                        <a:t>Death sentence</a:t>
                      </a:r>
                    </a:p>
                  </a:txBody>
                  <a:tcPr anchor="ctr"/>
                </a:tc>
                <a:extLst>
                  <a:ext uri="{0D108BD9-81ED-4DB2-BD59-A6C34878D82A}">
                    <a16:rowId xmlns:a16="http://schemas.microsoft.com/office/drawing/2014/main" val="10003"/>
                  </a:ext>
                </a:extLst>
              </a:tr>
              <a:tr h="731520">
                <a:tc>
                  <a:txBody>
                    <a:bodyPr/>
                    <a:lstStyle/>
                    <a:p>
                      <a:pPr algn="l"/>
                      <a:r>
                        <a:rPr lang="en-US" sz="2200" dirty="0">
                          <a:latin typeface="Calibri" panose="020F0502020204030204" pitchFamily="34" charset="0"/>
                          <a:cs typeface="Calibri" panose="020F0502020204030204" pitchFamily="34" charset="0"/>
                        </a:rPr>
                        <a:t>Civil – Roman</a:t>
                      </a:r>
                    </a:p>
                  </a:txBody>
                  <a:tcPr anchor="ctr"/>
                </a:tc>
                <a:tc>
                  <a:txBody>
                    <a:bodyPr/>
                    <a:lstStyle/>
                    <a:p>
                      <a:pPr algn="ctr"/>
                      <a:r>
                        <a:rPr lang="en-US" sz="2200" dirty="0">
                          <a:latin typeface="Calibri" panose="020F0502020204030204" pitchFamily="34" charset="0"/>
                          <a:cs typeface="Calibri" panose="020F0502020204030204" pitchFamily="34" charset="0"/>
                        </a:rPr>
                        <a:t>4</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libri" panose="020F0502020204030204" pitchFamily="34" charset="0"/>
                          <a:cs typeface="Calibri" panose="020F0502020204030204" pitchFamily="34" charset="0"/>
                        </a:rPr>
                        <a:t>John 18:28-38a</a:t>
                      </a:r>
                    </a:p>
                  </a:txBody>
                  <a:tcPr anchor="ctr"/>
                </a:tc>
                <a:tc>
                  <a:txBody>
                    <a:bodyPr/>
                    <a:lstStyle/>
                    <a:p>
                      <a:pPr algn="ctr"/>
                      <a:r>
                        <a:rPr lang="en-US" sz="2200" dirty="0">
                          <a:latin typeface="Calibri" panose="020F0502020204030204" pitchFamily="34" charset="0"/>
                          <a:cs typeface="Calibri" panose="020F0502020204030204" pitchFamily="34" charset="0"/>
                        </a:rPr>
                        <a:t>Pilate</a:t>
                      </a:r>
                    </a:p>
                  </a:txBody>
                  <a:tcPr anchor="ctr"/>
                </a:tc>
                <a:tc>
                  <a:txBody>
                    <a:bodyPr/>
                    <a:lstStyle/>
                    <a:p>
                      <a:pPr algn="ctr"/>
                      <a:r>
                        <a:rPr lang="en-US" sz="2200" dirty="0">
                          <a:latin typeface="Calibri" panose="020F0502020204030204" pitchFamily="34" charset="0"/>
                          <a:cs typeface="Calibri" panose="020F0502020204030204" pitchFamily="34" charset="0"/>
                        </a:rPr>
                        <a:t>No guilty</a:t>
                      </a:r>
                    </a:p>
                  </a:txBody>
                  <a:tcPr anchor="ctr"/>
                </a:tc>
                <a:extLst>
                  <a:ext uri="{0D108BD9-81ED-4DB2-BD59-A6C34878D82A}">
                    <a16:rowId xmlns:a16="http://schemas.microsoft.com/office/drawing/2014/main" val="10004"/>
                  </a:ext>
                </a:extLst>
              </a:tr>
              <a:tr h="731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latin typeface="Calibri" panose="020F0502020204030204" pitchFamily="34" charset="0"/>
                          <a:cs typeface="Calibri" panose="020F0502020204030204" pitchFamily="34" charset="0"/>
                        </a:rPr>
                        <a:t>Civil – Roman</a:t>
                      </a:r>
                    </a:p>
                  </a:txBody>
                  <a:tcPr anchor="ctr"/>
                </a:tc>
                <a:tc>
                  <a:txBody>
                    <a:bodyPr/>
                    <a:lstStyle/>
                    <a:p>
                      <a:pPr algn="ctr"/>
                      <a:r>
                        <a:rPr lang="en-US" sz="2200" dirty="0">
                          <a:latin typeface="Calibri" panose="020F0502020204030204" pitchFamily="34" charset="0"/>
                          <a:cs typeface="Calibri" panose="020F0502020204030204" pitchFamily="34" charset="0"/>
                        </a:rPr>
                        <a:t>5</a:t>
                      </a:r>
                    </a:p>
                  </a:txBody>
                  <a:tcPr anchor="ctr"/>
                </a:tc>
                <a:tc>
                  <a:txBody>
                    <a:bodyPr/>
                    <a:lstStyle/>
                    <a:p>
                      <a:pPr algn="ctr"/>
                      <a:r>
                        <a:rPr lang="en-US" sz="2200" dirty="0">
                          <a:latin typeface="Calibri" panose="020F0502020204030204" pitchFamily="34" charset="0"/>
                          <a:cs typeface="Calibri" panose="020F0502020204030204" pitchFamily="34" charset="0"/>
                        </a:rPr>
                        <a:t>Luke 23:6-12</a:t>
                      </a:r>
                    </a:p>
                  </a:txBody>
                  <a:tcPr anchor="ctr"/>
                </a:tc>
                <a:tc>
                  <a:txBody>
                    <a:bodyPr/>
                    <a:lstStyle/>
                    <a:p>
                      <a:pPr algn="ctr"/>
                      <a:r>
                        <a:rPr lang="en-US" sz="2200" dirty="0">
                          <a:latin typeface="Calibri" panose="020F0502020204030204" pitchFamily="34" charset="0"/>
                          <a:cs typeface="Calibri" panose="020F0502020204030204" pitchFamily="34" charset="0"/>
                        </a:rPr>
                        <a:t>Herod</a:t>
                      </a:r>
                    </a:p>
                  </a:txBody>
                  <a:tcPr anchor="ctr"/>
                </a:tc>
                <a:tc>
                  <a:txBody>
                    <a:bodyPr/>
                    <a:lstStyle/>
                    <a:p>
                      <a:pPr algn="ctr"/>
                      <a:r>
                        <a:rPr lang="en-US" sz="2200" dirty="0">
                          <a:latin typeface="Calibri" panose="020F0502020204030204" pitchFamily="34" charset="0"/>
                          <a:cs typeface="Calibri" panose="020F0502020204030204" pitchFamily="34" charset="0"/>
                        </a:rPr>
                        <a:t>Not guilty</a:t>
                      </a:r>
                    </a:p>
                  </a:txBody>
                  <a:tcPr anchor="ctr"/>
                </a:tc>
                <a:extLst>
                  <a:ext uri="{0D108BD9-81ED-4DB2-BD59-A6C34878D82A}">
                    <a16:rowId xmlns:a16="http://schemas.microsoft.com/office/drawing/2014/main" val="10005"/>
                  </a:ext>
                </a:extLst>
              </a:tr>
              <a:tr h="731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latin typeface="Calibri" panose="020F0502020204030204" pitchFamily="34" charset="0"/>
                          <a:cs typeface="Calibri" panose="020F0502020204030204" pitchFamily="34" charset="0"/>
                        </a:rPr>
                        <a:t>Civil – Roman</a:t>
                      </a:r>
                    </a:p>
                  </a:txBody>
                  <a:tcPr anchor="ctr"/>
                </a:tc>
                <a:tc>
                  <a:txBody>
                    <a:bodyPr/>
                    <a:lstStyle/>
                    <a:p>
                      <a:pPr algn="ctr"/>
                      <a:r>
                        <a:rPr lang="en-US" sz="2200" dirty="0">
                          <a:latin typeface="Calibri" panose="020F0502020204030204" pitchFamily="34" charset="0"/>
                          <a:cs typeface="Calibri" panose="020F0502020204030204" pitchFamily="34" charset="0"/>
                        </a:rPr>
                        <a:t>6</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libri" panose="020F0502020204030204" pitchFamily="34" charset="0"/>
                          <a:cs typeface="Calibri" panose="020F0502020204030204" pitchFamily="34" charset="0"/>
                        </a:rPr>
                        <a:t>John 18:38b ‒19:16</a:t>
                      </a:r>
                    </a:p>
                  </a:txBody>
                  <a:tcPr anchor="ctr"/>
                </a:tc>
                <a:tc>
                  <a:txBody>
                    <a:bodyPr/>
                    <a:lstStyle/>
                    <a:p>
                      <a:pPr algn="ctr"/>
                      <a:r>
                        <a:rPr lang="en-US" sz="2200" dirty="0">
                          <a:latin typeface="Calibri" panose="020F0502020204030204" pitchFamily="34" charset="0"/>
                          <a:cs typeface="Calibri" panose="020F0502020204030204" pitchFamily="34" charset="0"/>
                        </a:rPr>
                        <a:t>Pilate</a:t>
                      </a:r>
                    </a:p>
                  </a:txBody>
                  <a:tcPr anchor="ctr"/>
                </a:tc>
                <a:tc>
                  <a:txBody>
                    <a:bodyPr/>
                    <a:lstStyle/>
                    <a:p>
                      <a:pPr algn="ctr"/>
                      <a:r>
                        <a:rPr lang="en-US" sz="2200" dirty="0">
                          <a:latin typeface="Calibri" panose="020F0502020204030204" pitchFamily="34" charset="0"/>
                          <a:cs typeface="Calibri" panose="020F0502020204030204" pitchFamily="34" charset="0"/>
                        </a:rPr>
                        <a:t>Not guilty but Jesus</a:t>
                      </a:r>
                      <a:r>
                        <a:rPr lang="en-US" sz="2200" baseline="0" dirty="0">
                          <a:latin typeface="Calibri" panose="020F0502020204030204" pitchFamily="34" charset="0"/>
                          <a:cs typeface="Calibri" panose="020F0502020204030204" pitchFamily="34" charset="0"/>
                        </a:rPr>
                        <a:t> turned over to Jews</a:t>
                      </a:r>
                      <a:endParaRPr lang="en-US" sz="2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6"/>
                  </a:ext>
                </a:extLst>
              </a:tr>
              <a:tr h="457200">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i="1" dirty="0">
                          <a:latin typeface="Calibri" panose="020F0502020204030204" pitchFamily="34" charset="0"/>
                          <a:cs typeface="Calibri" panose="020F0502020204030204" pitchFamily="34" charset="0"/>
                        </a:rPr>
                        <a:t>Ryrie Study Bible</a:t>
                      </a:r>
                      <a:r>
                        <a:rPr lang="en-US" altLang="en-US" sz="2000" dirty="0">
                          <a:latin typeface="Calibri" panose="020F0502020204030204" pitchFamily="34" charset="0"/>
                          <a:cs typeface="Calibri" panose="020F0502020204030204" pitchFamily="34" charset="0"/>
                        </a:rPr>
                        <a:t>, p. 1331.</a:t>
                      </a:r>
                    </a:p>
                  </a:txBody>
                  <a:tcPr anchor="ctr"/>
                </a:tc>
                <a:tc hMerge="1">
                  <a:txBody>
                    <a:bodyPr/>
                    <a:lstStyle/>
                    <a:p>
                      <a:endParaRPr lang="en-US" sz="2200"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a:p>
                  </a:txBody>
                  <a:tcPr/>
                </a:tc>
                <a:tc hMerge="1">
                  <a:txBody>
                    <a:bodyPr/>
                    <a:lstStyle/>
                    <a:p>
                      <a:endParaRPr lang="en-US" sz="2200" dirty="0"/>
                    </a:p>
                  </a:txBody>
                  <a:tcPr/>
                </a:tc>
                <a:tc hMerge="1">
                  <a:txBody>
                    <a:bodyPr/>
                    <a:lstStyle/>
                    <a:p>
                      <a:endParaRPr lang="en-US" sz="2200" dirty="0"/>
                    </a:p>
                  </a:txBody>
                  <a:tcPr/>
                </a:tc>
                <a:extLst>
                  <a:ext uri="{0D108BD9-81ED-4DB2-BD59-A6C34878D82A}">
                    <a16:rowId xmlns:a16="http://schemas.microsoft.com/office/drawing/2014/main" val="2166600466"/>
                  </a:ext>
                </a:extLst>
              </a:tr>
            </a:tbl>
          </a:graphicData>
        </a:graphic>
      </p:graphicFrame>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2135876864"/>
              </p:ext>
            </p:extLst>
          </p:nvPr>
        </p:nvGraphicFramePr>
        <p:xfrm>
          <a:off x="114300" y="76200"/>
          <a:ext cx="8915400" cy="6309360"/>
        </p:xfrm>
        <a:graphic>
          <a:graphicData uri="http://schemas.openxmlformats.org/drawingml/2006/table">
            <a:tbl>
              <a:tblPr firstRow="1" bandRow="1">
                <a:tableStyleId>{5C22544A-7EE6-4342-B048-85BDC9FD1C3A}</a:tableStyleId>
              </a:tblPr>
              <a:tblGrid>
                <a:gridCol w="2920562">
                  <a:extLst>
                    <a:ext uri="{9D8B030D-6E8A-4147-A177-3AD203B41FA5}">
                      <a16:colId xmlns:a16="http://schemas.microsoft.com/office/drawing/2014/main" val="690753193"/>
                    </a:ext>
                  </a:extLst>
                </a:gridCol>
                <a:gridCol w="1537138">
                  <a:extLst>
                    <a:ext uri="{9D8B030D-6E8A-4147-A177-3AD203B41FA5}">
                      <a16:colId xmlns:a16="http://schemas.microsoft.com/office/drawing/2014/main" val="286287145"/>
                    </a:ext>
                  </a:extLst>
                </a:gridCol>
                <a:gridCol w="1998279">
                  <a:extLst>
                    <a:ext uri="{9D8B030D-6E8A-4147-A177-3AD203B41FA5}">
                      <a16:colId xmlns:a16="http://schemas.microsoft.com/office/drawing/2014/main" val="1241431906"/>
                    </a:ext>
                  </a:extLst>
                </a:gridCol>
                <a:gridCol w="2459421">
                  <a:extLst>
                    <a:ext uri="{9D8B030D-6E8A-4147-A177-3AD203B41FA5}">
                      <a16:colId xmlns:a16="http://schemas.microsoft.com/office/drawing/2014/main" val="1804750111"/>
                    </a:ext>
                  </a:extLst>
                </a:gridCol>
              </a:tblGrid>
              <a:tr h="822960">
                <a:tc gridSpan="4">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OT Prophecies About Holy Week</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L="68580" marR="68580" marT="34290" marB="34290"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a:p>
                  </a:txBody>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914400">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prophecy</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scripture</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fulfilled</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years in advance</a:t>
                      </a:r>
                    </a:p>
                  </a:txBody>
                  <a:tcPr marL="68580" marR="68580" marT="34290" marB="34290" anchor="ctr"/>
                </a:tc>
                <a:extLst>
                  <a:ext uri="{0D108BD9-81ED-4DB2-BD59-A6C34878D82A}">
                    <a16:rowId xmlns:a16="http://schemas.microsoft.com/office/drawing/2014/main" val="1318531292"/>
                  </a:ext>
                </a:extLst>
              </a:tr>
              <a:tr h="914400">
                <a:tc>
                  <a:txBody>
                    <a:bodyPr/>
                    <a:lstStyle/>
                    <a:p>
                      <a:r>
                        <a:rPr lang="en-US" sz="2600" b="0" dirty="0">
                          <a:latin typeface="Calibri" panose="020F0502020204030204" pitchFamily="34" charset="0"/>
                          <a:cs typeface="Calibri" panose="020F0502020204030204" pitchFamily="34" charset="0"/>
                        </a:rPr>
                        <a:t>Day of Palm Sunday</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Dan. 9:25</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Luke 19:42</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600 years</a:t>
                      </a:r>
                    </a:p>
                  </a:txBody>
                  <a:tcPr marL="68580" marR="68580" marT="34290" marB="34290" anchor="ctr"/>
                </a:tc>
                <a:extLst>
                  <a:ext uri="{0D108BD9-81ED-4DB2-BD59-A6C34878D82A}">
                    <a16:rowId xmlns:a16="http://schemas.microsoft.com/office/drawing/2014/main" val="777567912"/>
                  </a:ext>
                </a:extLst>
              </a:tr>
              <a:tr h="914400">
                <a:tc>
                  <a:txBody>
                    <a:bodyPr/>
                    <a:lstStyle/>
                    <a:p>
                      <a:r>
                        <a:rPr lang="en-US" sz="2600" b="0" dirty="0">
                          <a:latin typeface="Calibri" panose="020F0502020204030204" pitchFamily="34" charset="0"/>
                          <a:cs typeface="Calibri" panose="020F0502020204030204" pitchFamily="34" charset="0"/>
                        </a:rPr>
                        <a:t>Riding on a Donkey</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Zech. 9:9</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Matt. 21:1-8</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500 years</a:t>
                      </a:r>
                    </a:p>
                  </a:txBody>
                  <a:tcPr marL="68580" marR="68580" marT="34290" marB="34290" anchor="ctr"/>
                </a:tc>
                <a:extLst>
                  <a:ext uri="{0D108BD9-81ED-4DB2-BD59-A6C34878D82A}">
                    <a16:rowId xmlns:a16="http://schemas.microsoft.com/office/drawing/2014/main" val="2088523037"/>
                  </a:ext>
                </a:extLst>
              </a:tr>
              <a:tr h="914400">
                <a:tc>
                  <a:txBody>
                    <a:bodyPr/>
                    <a:lstStyle/>
                    <a:p>
                      <a:r>
                        <a:rPr lang="en-US" sz="2600" b="0" dirty="0">
                          <a:latin typeface="Calibri" panose="020F0502020204030204" pitchFamily="34" charset="0"/>
                          <a:cs typeface="Calibri" panose="020F0502020204030204" pitchFamily="34" charset="0"/>
                        </a:rPr>
                        <a:t>National Rejection</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Dan. 9:26</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John 1:11</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600 years</a:t>
                      </a:r>
                    </a:p>
                  </a:txBody>
                  <a:tcPr marL="68580" marR="68580" marT="34290" marB="34290" anchor="ctr"/>
                </a:tc>
                <a:extLst>
                  <a:ext uri="{0D108BD9-81ED-4DB2-BD59-A6C34878D82A}">
                    <a16:rowId xmlns:a16="http://schemas.microsoft.com/office/drawing/2014/main" val="3167288718"/>
                  </a:ext>
                </a:extLst>
              </a:tr>
              <a:tr h="914400">
                <a:tc>
                  <a:txBody>
                    <a:bodyPr/>
                    <a:lstStyle/>
                    <a:p>
                      <a:r>
                        <a:rPr lang="en-US" sz="2600" b="0" dirty="0">
                          <a:latin typeface="Calibri" panose="020F0502020204030204" pitchFamily="34" charset="0"/>
                          <a:cs typeface="Calibri" panose="020F0502020204030204" pitchFamily="34" charset="0"/>
                        </a:rPr>
                        <a:t>Innocent</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Isa. 53:9</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1 John 2:1</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700 years</a:t>
                      </a:r>
                    </a:p>
                  </a:txBody>
                  <a:tcPr marL="68580" marR="68580" marT="34290" marB="34290" anchor="ctr"/>
                </a:tc>
                <a:extLst>
                  <a:ext uri="{0D108BD9-81ED-4DB2-BD59-A6C34878D82A}">
                    <a16:rowId xmlns:a16="http://schemas.microsoft.com/office/drawing/2014/main" val="1287159523"/>
                  </a:ext>
                </a:extLst>
              </a:tr>
              <a:tr h="914400">
                <a:tc>
                  <a:txBody>
                    <a:bodyPr/>
                    <a:lstStyle/>
                    <a:p>
                      <a:r>
                        <a:rPr lang="en-US" sz="2600" b="1" dirty="0">
                          <a:latin typeface="Calibri" panose="020F0502020204030204" pitchFamily="34" charset="0"/>
                          <a:cs typeface="Calibri" panose="020F0502020204030204" pitchFamily="34" charset="0"/>
                        </a:rPr>
                        <a:t>Silent Before Accusers</a:t>
                      </a:r>
                    </a:p>
                  </a:txBody>
                  <a:tcPr marL="68580" marR="68580" marT="34290" marB="34290" anchor="ctr">
                    <a:solidFill>
                      <a:srgbClr val="FFFFCC"/>
                    </a:solidFill>
                  </a:tcPr>
                </a:tc>
                <a:tc>
                  <a:txBody>
                    <a:bodyPr/>
                    <a:lstStyle/>
                    <a:p>
                      <a:pPr algn="ctr"/>
                      <a:r>
                        <a:rPr lang="en-US" sz="2600" b="1" dirty="0">
                          <a:latin typeface="Calibri" panose="020F0502020204030204" pitchFamily="34" charset="0"/>
                          <a:cs typeface="Calibri" panose="020F0502020204030204" pitchFamily="34" charset="0"/>
                        </a:rPr>
                        <a:t>Isa. 53:7</a:t>
                      </a:r>
                    </a:p>
                  </a:txBody>
                  <a:tcPr marL="68580" marR="68580" marT="34290" marB="34290" anchor="ctr">
                    <a:solidFill>
                      <a:srgbClr val="FFFFCC"/>
                    </a:solidFill>
                  </a:tcPr>
                </a:tc>
                <a:tc>
                  <a:txBody>
                    <a:bodyPr/>
                    <a:lstStyle/>
                    <a:p>
                      <a:pPr algn="ctr"/>
                      <a:r>
                        <a:rPr lang="en-US" sz="2600" b="1" dirty="0">
                          <a:latin typeface="Calibri" panose="020F0502020204030204" pitchFamily="34" charset="0"/>
                          <a:cs typeface="Calibri" panose="020F0502020204030204" pitchFamily="34" charset="0"/>
                        </a:rPr>
                        <a:t>Mark 15:4-5</a:t>
                      </a:r>
                    </a:p>
                  </a:txBody>
                  <a:tcPr marL="68580" marR="68580" marT="34290" marB="34290" anchor="ctr">
                    <a:solidFill>
                      <a:srgbClr val="FFFFCC"/>
                    </a:solidFill>
                  </a:tcPr>
                </a:tc>
                <a:tc>
                  <a:txBody>
                    <a:bodyPr/>
                    <a:lstStyle/>
                    <a:p>
                      <a:pPr algn="ctr"/>
                      <a:r>
                        <a:rPr lang="en-US" sz="2600" b="1" dirty="0">
                          <a:latin typeface="Calibri" panose="020F0502020204030204" pitchFamily="34" charset="0"/>
                          <a:cs typeface="Calibri" panose="020F0502020204030204" pitchFamily="34" charset="0"/>
                        </a:rPr>
                        <a:t>700 years</a:t>
                      </a:r>
                    </a:p>
                  </a:txBody>
                  <a:tcPr marL="68580" marR="68580" marT="34290" marB="34290" anchor="ctr">
                    <a:solidFill>
                      <a:srgbClr val="FFFFCC"/>
                    </a:solidFill>
                  </a:tcPr>
                </a:tc>
                <a:extLst>
                  <a:ext uri="{0D108BD9-81ED-4DB2-BD59-A6C34878D82A}">
                    <a16:rowId xmlns:a16="http://schemas.microsoft.com/office/drawing/2014/main" val="1793763941"/>
                  </a:ext>
                </a:extLst>
              </a:tr>
            </a:tbl>
          </a:graphicData>
        </a:graphic>
      </p:graphicFrame>
    </p:spTree>
    <p:extLst>
      <p:ext uri="{BB962C8B-B14F-4D97-AF65-F5344CB8AC3E}">
        <p14:creationId xmlns:p14="http://schemas.microsoft.com/office/powerpoint/2010/main" val="1131931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1896264982"/>
              </p:ext>
            </p:extLst>
          </p:nvPr>
        </p:nvGraphicFramePr>
        <p:xfrm>
          <a:off x="114300" y="78139"/>
          <a:ext cx="8915400" cy="6736080"/>
        </p:xfrm>
        <a:graphic>
          <a:graphicData uri="http://schemas.openxmlformats.org/drawingml/2006/table">
            <a:tbl>
              <a:tblPr firstRow="1" bandRow="1">
                <a:tableStyleId>{5C22544A-7EE6-4342-B048-85BDC9FD1C3A}</a:tableStyleId>
              </a:tblPr>
              <a:tblGrid>
                <a:gridCol w="2805463">
                  <a:extLst>
                    <a:ext uri="{9D8B030D-6E8A-4147-A177-3AD203B41FA5}">
                      <a16:colId xmlns:a16="http://schemas.microsoft.com/office/drawing/2014/main" val="690753193"/>
                    </a:ext>
                  </a:extLst>
                </a:gridCol>
                <a:gridCol w="1532396">
                  <a:extLst>
                    <a:ext uri="{9D8B030D-6E8A-4147-A177-3AD203B41FA5}">
                      <a16:colId xmlns:a16="http://schemas.microsoft.com/office/drawing/2014/main" val="286287145"/>
                    </a:ext>
                  </a:extLst>
                </a:gridCol>
                <a:gridCol w="2177241">
                  <a:extLst>
                    <a:ext uri="{9D8B030D-6E8A-4147-A177-3AD203B41FA5}">
                      <a16:colId xmlns:a16="http://schemas.microsoft.com/office/drawing/2014/main" val="4106905142"/>
                    </a:ext>
                  </a:extLst>
                </a:gridCol>
                <a:gridCol w="2400300">
                  <a:extLst>
                    <a:ext uri="{9D8B030D-6E8A-4147-A177-3AD203B41FA5}">
                      <a16:colId xmlns:a16="http://schemas.microsoft.com/office/drawing/2014/main" val="1804750111"/>
                    </a:ext>
                  </a:extLst>
                </a:gridCol>
              </a:tblGrid>
              <a:tr h="822960">
                <a:tc gridSpan="4">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OT Prophecies About Christ</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L="68580" marR="68580" marT="34290" marB="34290"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a:p>
                  </a:txBody>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822960">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prophecy</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scripture</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fulfilled</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years in advance</a:t>
                      </a:r>
                    </a:p>
                  </a:txBody>
                  <a:tcPr marL="68580" marR="68580" marT="34290" marB="34290" anchor="ctr"/>
                </a:tc>
                <a:extLst>
                  <a:ext uri="{0D108BD9-81ED-4DB2-BD59-A6C34878D82A}">
                    <a16:rowId xmlns:a16="http://schemas.microsoft.com/office/drawing/2014/main" val="1318531292"/>
                  </a:ext>
                </a:extLst>
              </a:tr>
              <a:tr h="822960">
                <a:tc>
                  <a:txBody>
                    <a:bodyPr/>
                    <a:lstStyle/>
                    <a:p>
                      <a:r>
                        <a:rPr lang="en-US" sz="2600" b="1" dirty="0">
                          <a:latin typeface="Calibri" panose="020F0502020204030204" pitchFamily="34" charset="0"/>
                          <a:cs typeface="Calibri" panose="020F0502020204030204" pitchFamily="34" charset="0"/>
                        </a:rPr>
                        <a:t>Gamble for His Clothing</a:t>
                      </a:r>
                    </a:p>
                  </a:txBody>
                  <a:tcPr marL="68580" marR="68580" marT="34290" marB="34290" anchor="ctr">
                    <a:solidFill>
                      <a:srgbClr val="FFFFCC"/>
                    </a:solidFill>
                  </a:tcPr>
                </a:tc>
                <a:tc>
                  <a:txBody>
                    <a:bodyPr/>
                    <a:lstStyle/>
                    <a:p>
                      <a:pPr algn="ctr"/>
                      <a:r>
                        <a:rPr lang="en-US" sz="2600" b="1" dirty="0">
                          <a:latin typeface="Calibri" panose="020F0502020204030204" pitchFamily="34" charset="0"/>
                          <a:cs typeface="Calibri" panose="020F0502020204030204" pitchFamily="34" charset="0"/>
                        </a:rPr>
                        <a:t>Ps. 22:18</a:t>
                      </a:r>
                    </a:p>
                  </a:txBody>
                  <a:tcPr marL="68580" marR="68580" marT="34290" marB="34290" anchor="ctr">
                    <a:solidFill>
                      <a:srgbClr val="FFFFCC"/>
                    </a:solidFill>
                  </a:tcPr>
                </a:tc>
                <a:tc>
                  <a:txBody>
                    <a:bodyPr/>
                    <a:lstStyle/>
                    <a:p>
                      <a:pPr algn="ctr"/>
                      <a:r>
                        <a:rPr lang="en-US" sz="2600" b="1" dirty="0">
                          <a:latin typeface="Calibri" panose="020F0502020204030204" pitchFamily="34" charset="0"/>
                          <a:cs typeface="Calibri" panose="020F0502020204030204" pitchFamily="34" charset="0"/>
                        </a:rPr>
                        <a:t>Matt. 27:35-36</a:t>
                      </a:r>
                    </a:p>
                  </a:txBody>
                  <a:tcPr marL="68580" marR="68580" marT="34290" marB="34290" anchor="ctr">
                    <a:solidFill>
                      <a:srgbClr val="FFFFCC"/>
                    </a:solidFill>
                  </a:tcPr>
                </a:tc>
                <a:tc>
                  <a:txBody>
                    <a:bodyPr/>
                    <a:lstStyle/>
                    <a:p>
                      <a:pPr algn="ctr"/>
                      <a:r>
                        <a:rPr lang="en-US" sz="2600" b="1" dirty="0">
                          <a:latin typeface="Calibri" panose="020F0502020204030204" pitchFamily="34" charset="0"/>
                          <a:cs typeface="Calibri" panose="020F0502020204030204" pitchFamily="34" charset="0"/>
                        </a:rPr>
                        <a:t>1000 years</a:t>
                      </a:r>
                    </a:p>
                  </a:txBody>
                  <a:tcPr marL="68580" marR="68580" marT="34290" marB="34290" anchor="ctr">
                    <a:solidFill>
                      <a:srgbClr val="FFFFCC"/>
                    </a:solidFill>
                  </a:tcPr>
                </a:tc>
                <a:extLst>
                  <a:ext uri="{0D108BD9-81ED-4DB2-BD59-A6C34878D82A}">
                    <a16:rowId xmlns:a16="http://schemas.microsoft.com/office/drawing/2014/main" val="530727785"/>
                  </a:ext>
                </a:extLst>
              </a:tr>
              <a:tr h="822960">
                <a:tc>
                  <a:txBody>
                    <a:bodyPr/>
                    <a:lstStyle/>
                    <a:p>
                      <a:r>
                        <a:rPr lang="en-US" sz="2600" dirty="0">
                          <a:latin typeface="Calibri" panose="020F0502020204030204" pitchFamily="34" charset="0"/>
                          <a:cs typeface="Calibri" panose="020F0502020204030204" pitchFamily="34" charset="0"/>
                        </a:rPr>
                        <a:t>Pierced</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Isa. 53:5</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John 19:34</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700 years</a:t>
                      </a:r>
                    </a:p>
                  </a:txBody>
                  <a:tcPr marL="68580" marR="68580" marT="34290" marB="34290" anchor="ctr"/>
                </a:tc>
                <a:extLst>
                  <a:ext uri="{0D108BD9-81ED-4DB2-BD59-A6C34878D82A}">
                    <a16:rowId xmlns:a16="http://schemas.microsoft.com/office/drawing/2014/main" val="1704423967"/>
                  </a:ext>
                </a:extLst>
              </a:tr>
              <a:tr h="822960">
                <a:tc>
                  <a:txBody>
                    <a:bodyPr/>
                    <a:lstStyle/>
                    <a:p>
                      <a:r>
                        <a:rPr lang="en-US" sz="2600" dirty="0">
                          <a:latin typeface="Calibri" panose="020F0502020204030204" pitchFamily="34" charset="0"/>
                          <a:cs typeface="Calibri" panose="020F0502020204030204" pitchFamily="34" charset="0"/>
                        </a:rPr>
                        <a:t>No Broken Bones</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Ps. 22:17</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John 19:34-36</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1000 years</a:t>
                      </a:r>
                    </a:p>
                  </a:txBody>
                  <a:tcPr marL="68580" marR="68580" marT="34290" marB="34290" anchor="ctr"/>
                </a:tc>
                <a:extLst>
                  <a:ext uri="{0D108BD9-81ED-4DB2-BD59-A6C34878D82A}">
                    <a16:rowId xmlns:a16="http://schemas.microsoft.com/office/drawing/2014/main" val="238806820"/>
                  </a:ext>
                </a:extLst>
              </a:tr>
              <a:tr h="822960">
                <a:tc>
                  <a:txBody>
                    <a:bodyPr/>
                    <a:lstStyle/>
                    <a:p>
                      <a:r>
                        <a:rPr lang="en-US" sz="2600" dirty="0">
                          <a:latin typeface="Calibri" panose="020F0502020204030204" pitchFamily="34" charset="0"/>
                          <a:cs typeface="Calibri" panose="020F0502020204030204" pitchFamily="34" charset="0"/>
                        </a:rPr>
                        <a:t>Crucified Between Thieves</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Isa. 53:12</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Matt. 27:38</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700 years</a:t>
                      </a:r>
                    </a:p>
                  </a:txBody>
                  <a:tcPr marL="68580" marR="68580" marT="34290" marB="34290" anchor="ctr"/>
                </a:tc>
                <a:extLst>
                  <a:ext uri="{0D108BD9-81ED-4DB2-BD59-A6C34878D82A}">
                    <a16:rowId xmlns:a16="http://schemas.microsoft.com/office/drawing/2014/main" val="777567912"/>
                  </a:ext>
                </a:extLst>
              </a:tr>
              <a:tr h="822960">
                <a:tc>
                  <a:txBody>
                    <a:bodyPr/>
                    <a:lstStyle/>
                    <a:p>
                      <a:r>
                        <a:rPr lang="en-US" sz="2600" dirty="0">
                          <a:latin typeface="Calibri" panose="020F0502020204030204" pitchFamily="34" charset="0"/>
                          <a:cs typeface="Calibri" panose="020F0502020204030204" pitchFamily="34" charset="0"/>
                        </a:rPr>
                        <a:t>Buried in Rich Man’s Tomb</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Isa. 53:9</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John 19:38</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700 years</a:t>
                      </a:r>
                    </a:p>
                  </a:txBody>
                  <a:tcPr marL="68580" marR="68580" marT="34290" marB="34290" anchor="ctr"/>
                </a:tc>
                <a:extLst>
                  <a:ext uri="{0D108BD9-81ED-4DB2-BD59-A6C34878D82A}">
                    <a16:rowId xmlns:a16="http://schemas.microsoft.com/office/drawing/2014/main" val="1793763941"/>
                  </a:ext>
                </a:extLst>
              </a:tr>
              <a:tr h="822960">
                <a:tc>
                  <a:txBody>
                    <a:bodyPr/>
                    <a:lstStyle/>
                    <a:p>
                      <a:r>
                        <a:rPr lang="en-US" sz="2600" dirty="0">
                          <a:latin typeface="Calibri" panose="020F0502020204030204" pitchFamily="34" charset="0"/>
                          <a:cs typeface="Calibri" panose="020F0502020204030204" pitchFamily="34" charset="0"/>
                        </a:rPr>
                        <a:t>Resurrect from the Dead</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Ps. 16:10</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Acts 2:22-32</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1000 years</a:t>
                      </a:r>
                    </a:p>
                  </a:txBody>
                  <a:tcPr marL="68580" marR="68580" marT="34290" marB="34290" anchor="ctr"/>
                </a:tc>
                <a:extLst>
                  <a:ext uri="{0D108BD9-81ED-4DB2-BD59-A6C34878D82A}">
                    <a16:rowId xmlns:a16="http://schemas.microsoft.com/office/drawing/2014/main" val="4273596303"/>
                  </a:ext>
                </a:extLst>
              </a:tr>
            </a:tbl>
          </a:graphicData>
        </a:graphic>
      </p:graphicFrame>
    </p:spTree>
    <p:extLst>
      <p:ext uri="{BB962C8B-B14F-4D97-AF65-F5344CB8AC3E}">
        <p14:creationId xmlns:p14="http://schemas.microsoft.com/office/powerpoint/2010/main" val="1133651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883744-C45A-4A37-A03F-FA85DC7BDEE1}"/>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08708"/>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n-cs"/>
              </a:rPr>
              <a:t>John 5:39, 46</a:t>
            </a:r>
          </a:p>
          <a:p>
            <a:pPr algn="just" eaLnBrk="1" fontAlgn="auto" hangingPunct="1">
              <a:spcBef>
                <a:spcPts val="0"/>
              </a:spcBef>
              <a:spcAft>
                <a:spcPts val="0"/>
              </a:spcAft>
              <a:defRPr/>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search the Scriptures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you think that in them you have eternal life;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 these that testify about 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you believed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Moses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would believe Me, for 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wrote about 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1526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2571549403"/>
              </p:ext>
            </p:extLst>
          </p:nvPr>
        </p:nvGraphicFramePr>
        <p:xfrm>
          <a:off x="114300" y="78139"/>
          <a:ext cx="8915400" cy="6736080"/>
        </p:xfrm>
        <a:graphic>
          <a:graphicData uri="http://schemas.openxmlformats.org/drawingml/2006/table">
            <a:tbl>
              <a:tblPr firstRow="1" bandRow="1">
                <a:tableStyleId>{5C22544A-7EE6-4342-B048-85BDC9FD1C3A}</a:tableStyleId>
              </a:tblPr>
              <a:tblGrid>
                <a:gridCol w="2805463">
                  <a:extLst>
                    <a:ext uri="{9D8B030D-6E8A-4147-A177-3AD203B41FA5}">
                      <a16:colId xmlns:a16="http://schemas.microsoft.com/office/drawing/2014/main" val="690753193"/>
                    </a:ext>
                  </a:extLst>
                </a:gridCol>
                <a:gridCol w="1532396">
                  <a:extLst>
                    <a:ext uri="{9D8B030D-6E8A-4147-A177-3AD203B41FA5}">
                      <a16:colId xmlns:a16="http://schemas.microsoft.com/office/drawing/2014/main" val="286287145"/>
                    </a:ext>
                  </a:extLst>
                </a:gridCol>
                <a:gridCol w="2177241">
                  <a:extLst>
                    <a:ext uri="{9D8B030D-6E8A-4147-A177-3AD203B41FA5}">
                      <a16:colId xmlns:a16="http://schemas.microsoft.com/office/drawing/2014/main" val="4106905142"/>
                    </a:ext>
                  </a:extLst>
                </a:gridCol>
                <a:gridCol w="2400300">
                  <a:extLst>
                    <a:ext uri="{9D8B030D-6E8A-4147-A177-3AD203B41FA5}">
                      <a16:colId xmlns:a16="http://schemas.microsoft.com/office/drawing/2014/main" val="1804750111"/>
                    </a:ext>
                  </a:extLst>
                </a:gridCol>
              </a:tblGrid>
              <a:tr h="822960">
                <a:tc gridSpan="4">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OT Prophecies About Christ</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L="68580" marR="68580" marT="34290" marB="34290"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a:p>
                  </a:txBody>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822960">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prophecy</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scripture</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fulfilled</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years in advance</a:t>
                      </a:r>
                    </a:p>
                  </a:txBody>
                  <a:tcPr marL="68580" marR="68580" marT="34290" marB="34290" anchor="ctr"/>
                </a:tc>
                <a:extLst>
                  <a:ext uri="{0D108BD9-81ED-4DB2-BD59-A6C34878D82A}">
                    <a16:rowId xmlns:a16="http://schemas.microsoft.com/office/drawing/2014/main" val="1318531292"/>
                  </a:ext>
                </a:extLst>
              </a:tr>
              <a:tr h="822960">
                <a:tc>
                  <a:txBody>
                    <a:bodyPr/>
                    <a:lstStyle/>
                    <a:p>
                      <a:r>
                        <a:rPr lang="en-US" sz="2600" dirty="0">
                          <a:latin typeface="Calibri" panose="020F0502020204030204" pitchFamily="34" charset="0"/>
                          <a:cs typeface="Calibri" panose="020F0502020204030204" pitchFamily="34" charset="0"/>
                        </a:rPr>
                        <a:t>Gamble for His Clothing</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Ps. 22:18</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Matt. 27:35-36</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1000 years</a:t>
                      </a:r>
                    </a:p>
                  </a:txBody>
                  <a:tcPr marL="68580" marR="68580" marT="34290" marB="34290" anchor="ctr"/>
                </a:tc>
                <a:extLst>
                  <a:ext uri="{0D108BD9-81ED-4DB2-BD59-A6C34878D82A}">
                    <a16:rowId xmlns:a16="http://schemas.microsoft.com/office/drawing/2014/main" val="530727785"/>
                  </a:ext>
                </a:extLst>
              </a:tr>
              <a:tr h="822960">
                <a:tc>
                  <a:txBody>
                    <a:bodyPr/>
                    <a:lstStyle/>
                    <a:p>
                      <a:r>
                        <a:rPr lang="en-US" sz="2600" b="1" dirty="0">
                          <a:latin typeface="Calibri" panose="020F0502020204030204" pitchFamily="34" charset="0"/>
                          <a:cs typeface="Calibri" panose="020F0502020204030204" pitchFamily="34" charset="0"/>
                        </a:rPr>
                        <a:t>Pierced</a:t>
                      </a:r>
                    </a:p>
                  </a:txBody>
                  <a:tcPr marL="68580" marR="68580" marT="34290" marB="34290" anchor="ctr">
                    <a:solidFill>
                      <a:srgbClr val="FFFFCC"/>
                    </a:solidFill>
                  </a:tcPr>
                </a:tc>
                <a:tc>
                  <a:txBody>
                    <a:bodyPr/>
                    <a:lstStyle/>
                    <a:p>
                      <a:pPr algn="ctr"/>
                      <a:r>
                        <a:rPr lang="en-US" sz="2600" b="1" dirty="0">
                          <a:latin typeface="Calibri" panose="020F0502020204030204" pitchFamily="34" charset="0"/>
                          <a:cs typeface="Calibri" panose="020F0502020204030204" pitchFamily="34" charset="0"/>
                        </a:rPr>
                        <a:t>Isa. 53:5</a:t>
                      </a:r>
                    </a:p>
                  </a:txBody>
                  <a:tcPr marL="68580" marR="68580" marT="34290" marB="34290" anchor="ctr">
                    <a:solidFill>
                      <a:srgbClr val="FFFFCC"/>
                    </a:solidFill>
                  </a:tcPr>
                </a:tc>
                <a:tc>
                  <a:txBody>
                    <a:bodyPr/>
                    <a:lstStyle/>
                    <a:p>
                      <a:pPr algn="ctr"/>
                      <a:r>
                        <a:rPr lang="en-US" sz="2600" b="1" dirty="0">
                          <a:latin typeface="Calibri" panose="020F0502020204030204" pitchFamily="34" charset="0"/>
                          <a:cs typeface="Calibri" panose="020F0502020204030204" pitchFamily="34" charset="0"/>
                        </a:rPr>
                        <a:t>John 19:34</a:t>
                      </a:r>
                    </a:p>
                  </a:txBody>
                  <a:tcPr marL="68580" marR="68580" marT="34290" marB="34290" anchor="ctr">
                    <a:solidFill>
                      <a:srgbClr val="FFFFCC"/>
                    </a:solidFill>
                  </a:tcPr>
                </a:tc>
                <a:tc>
                  <a:txBody>
                    <a:bodyPr/>
                    <a:lstStyle/>
                    <a:p>
                      <a:pPr algn="ctr"/>
                      <a:r>
                        <a:rPr lang="en-US" sz="2600" b="1" dirty="0">
                          <a:latin typeface="Calibri" panose="020F0502020204030204" pitchFamily="34" charset="0"/>
                          <a:cs typeface="Calibri" panose="020F0502020204030204" pitchFamily="34" charset="0"/>
                        </a:rPr>
                        <a:t>700 years</a:t>
                      </a:r>
                    </a:p>
                  </a:txBody>
                  <a:tcPr marL="68580" marR="68580" marT="34290" marB="34290" anchor="ctr">
                    <a:solidFill>
                      <a:srgbClr val="FFFFCC"/>
                    </a:solidFill>
                  </a:tcPr>
                </a:tc>
                <a:extLst>
                  <a:ext uri="{0D108BD9-81ED-4DB2-BD59-A6C34878D82A}">
                    <a16:rowId xmlns:a16="http://schemas.microsoft.com/office/drawing/2014/main" val="1704423967"/>
                  </a:ext>
                </a:extLst>
              </a:tr>
              <a:tr h="822960">
                <a:tc>
                  <a:txBody>
                    <a:bodyPr/>
                    <a:lstStyle/>
                    <a:p>
                      <a:r>
                        <a:rPr lang="en-US" sz="2600" dirty="0">
                          <a:latin typeface="Calibri" panose="020F0502020204030204" pitchFamily="34" charset="0"/>
                          <a:cs typeface="Calibri" panose="020F0502020204030204" pitchFamily="34" charset="0"/>
                        </a:rPr>
                        <a:t>No Broken Bones</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Ps. 22:17</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John 19:34-36</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1000 years</a:t>
                      </a:r>
                    </a:p>
                  </a:txBody>
                  <a:tcPr marL="68580" marR="68580" marT="34290" marB="34290" anchor="ctr"/>
                </a:tc>
                <a:extLst>
                  <a:ext uri="{0D108BD9-81ED-4DB2-BD59-A6C34878D82A}">
                    <a16:rowId xmlns:a16="http://schemas.microsoft.com/office/drawing/2014/main" val="238806820"/>
                  </a:ext>
                </a:extLst>
              </a:tr>
              <a:tr h="822960">
                <a:tc>
                  <a:txBody>
                    <a:bodyPr/>
                    <a:lstStyle/>
                    <a:p>
                      <a:r>
                        <a:rPr lang="en-US" sz="2600" dirty="0">
                          <a:latin typeface="Calibri" panose="020F0502020204030204" pitchFamily="34" charset="0"/>
                          <a:cs typeface="Calibri" panose="020F0502020204030204" pitchFamily="34" charset="0"/>
                        </a:rPr>
                        <a:t>Crucified Between Thieves</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Isa. 53:12</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Matt. 27:38</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700 years</a:t>
                      </a:r>
                    </a:p>
                  </a:txBody>
                  <a:tcPr marL="68580" marR="68580" marT="34290" marB="34290" anchor="ctr"/>
                </a:tc>
                <a:extLst>
                  <a:ext uri="{0D108BD9-81ED-4DB2-BD59-A6C34878D82A}">
                    <a16:rowId xmlns:a16="http://schemas.microsoft.com/office/drawing/2014/main" val="777567912"/>
                  </a:ext>
                </a:extLst>
              </a:tr>
              <a:tr h="822960">
                <a:tc>
                  <a:txBody>
                    <a:bodyPr/>
                    <a:lstStyle/>
                    <a:p>
                      <a:r>
                        <a:rPr lang="en-US" sz="2600" dirty="0">
                          <a:latin typeface="Calibri" panose="020F0502020204030204" pitchFamily="34" charset="0"/>
                          <a:cs typeface="Calibri" panose="020F0502020204030204" pitchFamily="34" charset="0"/>
                        </a:rPr>
                        <a:t>Buried in Rich Man’s Tomb</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Isa. 53:9</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John 19:38</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700 years</a:t>
                      </a:r>
                    </a:p>
                  </a:txBody>
                  <a:tcPr marL="68580" marR="68580" marT="34290" marB="34290" anchor="ctr"/>
                </a:tc>
                <a:extLst>
                  <a:ext uri="{0D108BD9-81ED-4DB2-BD59-A6C34878D82A}">
                    <a16:rowId xmlns:a16="http://schemas.microsoft.com/office/drawing/2014/main" val="1793763941"/>
                  </a:ext>
                </a:extLst>
              </a:tr>
              <a:tr h="822960">
                <a:tc>
                  <a:txBody>
                    <a:bodyPr/>
                    <a:lstStyle/>
                    <a:p>
                      <a:r>
                        <a:rPr lang="en-US" sz="2600" dirty="0">
                          <a:latin typeface="Calibri" panose="020F0502020204030204" pitchFamily="34" charset="0"/>
                          <a:cs typeface="Calibri" panose="020F0502020204030204" pitchFamily="34" charset="0"/>
                        </a:rPr>
                        <a:t>Resurrect from the Dead</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Ps. 16:10</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Acts 2:22-32</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1000 years</a:t>
                      </a:r>
                    </a:p>
                  </a:txBody>
                  <a:tcPr marL="68580" marR="68580" marT="34290" marB="34290" anchor="ctr"/>
                </a:tc>
                <a:extLst>
                  <a:ext uri="{0D108BD9-81ED-4DB2-BD59-A6C34878D82A}">
                    <a16:rowId xmlns:a16="http://schemas.microsoft.com/office/drawing/2014/main" val="4273596303"/>
                  </a:ext>
                </a:extLst>
              </a:tr>
            </a:tbl>
          </a:graphicData>
        </a:graphic>
      </p:graphicFrame>
    </p:spTree>
    <p:extLst>
      <p:ext uri="{BB962C8B-B14F-4D97-AF65-F5344CB8AC3E}">
        <p14:creationId xmlns:p14="http://schemas.microsoft.com/office/powerpoint/2010/main" val="994854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656154576"/>
              </p:ext>
            </p:extLst>
          </p:nvPr>
        </p:nvGraphicFramePr>
        <p:xfrm>
          <a:off x="114300" y="78139"/>
          <a:ext cx="8915400" cy="6736080"/>
        </p:xfrm>
        <a:graphic>
          <a:graphicData uri="http://schemas.openxmlformats.org/drawingml/2006/table">
            <a:tbl>
              <a:tblPr firstRow="1" bandRow="1">
                <a:tableStyleId>{5C22544A-7EE6-4342-B048-85BDC9FD1C3A}</a:tableStyleId>
              </a:tblPr>
              <a:tblGrid>
                <a:gridCol w="2805463">
                  <a:extLst>
                    <a:ext uri="{9D8B030D-6E8A-4147-A177-3AD203B41FA5}">
                      <a16:colId xmlns:a16="http://schemas.microsoft.com/office/drawing/2014/main" val="690753193"/>
                    </a:ext>
                  </a:extLst>
                </a:gridCol>
                <a:gridCol w="1532396">
                  <a:extLst>
                    <a:ext uri="{9D8B030D-6E8A-4147-A177-3AD203B41FA5}">
                      <a16:colId xmlns:a16="http://schemas.microsoft.com/office/drawing/2014/main" val="286287145"/>
                    </a:ext>
                  </a:extLst>
                </a:gridCol>
                <a:gridCol w="2177241">
                  <a:extLst>
                    <a:ext uri="{9D8B030D-6E8A-4147-A177-3AD203B41FA5}">
                      <a16:colId xmlns:a16="http://schemas.microsoft.com/office/drawing/2014/main" val="4106905142"/>
                    </a:ext>
                  </a:extLst>
                </a:gridCol>
                <a:gridCol w="2400300">
                  <a:extLst>
                    <a:ext uri="{9D8B030D-6E8A-4147-A177-3AD203B41FA5}">
                      <a16:colId xmlns:a16="http://schemas.microsoft.com/office/drawing/2014/main" val="1804750111"/>
                    </a:ext>
                  </a:extLst>
                </a:gridCol>
              </a:tblGrid>
              <a:tr h="822960">
                <a:tc gridSpan="4">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OT Prophecies About Christ</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L="68580" marR="68580" marT="34290" marB="34290"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a:p>
                  </a:txBody>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822960">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prophecy</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scripture</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fulfilled</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years in advance</a:t>
                      </a:r>
                    </a:p>
                  </a:txBody>
                  <a:tcPr marL="68580" marR="68580" marT="34290" marB="34290" anchor="ctr"/>
                </a:tc>
                <a:extLst>
                  <a:ext uri="{0D108BD9-81ED-4DB2-BD59-A6C34878D82A}">
                    <a16:rowId xmlns:a16="http://schemas.microsoft.com/office/drawing/2014/main" val="1318531292"/>
                  </a:ext>
                </a:extLst>
              </a:tr>
              <a:tr h="822960">
                <a:tc>
                  <a:txBody>
                    <a:bodyPr/>
                    <a:lstStyle/>
                    <a:p>
                      <a:r>
                        <a:rPr lang="en-US" sz="2600" dirty="0">
                          <a:latin typeface="Calibri" panose="020F0502020204030204" pitchFamily="34" charset="0"/>
                          <a:cs typeface="Calibri" panose="020F0502020204030204" pitchFamily="34" charset="0"/>
                        </a:rPr>
                        <a:t>Gamble for His Clothing</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Ps. 22:18</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Matt. 27:35-36</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1000 years</a:t>
                      </a:r>
                    </a:p>
                  </a:txBody>
                  <a:tcPr marL="68580" marR="68580" marT="34290" marB="34290" anchor="ctr"/>
                </a:tc>
                <a:extLst>
                  <a:ext uri="{0D108BD9-81ED-4DB2-BD59-A6C34878D82A}">
                    <a16:rowId xmlns:a16="http://schemas.microsoft.com/office/drawing/2014/main" val="530727785"/>
                  </a:ext>
                </a:extLst>
              </a:tr>
              <a:tr h="822960">
                <a:tc>
                  <a:txBody>
                    <a:bodyPr/>
                    <a:lstStyle/>
                    <a:p>
                      <a:r>
                        <a:rPr lang="en-US" sz="2600" dirty="0">
                          <a:latin typeface="Calibri" panose="020F0502020204030204" pitchFamily="34" charset="0"/>
                          <a:cs typeface="Calibri" panose="020F0502020204030204" pitchFamily="34" charset="0"/>
                        </a:rPr>
                        <a:t>Pierced</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Isa. 53:5</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John 19:34</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700 years</a:t>
                      </a:r>
                    </a:p>
                  </a:txBody>
                  <a:tcPr marL="68580" marR="68580" marT="34290" marB="34290" anchor="ctr"/>
                </a:tc>
                <a:extLst>
                  <a:ext uri="{0D108BD9-81ED-4DB2-BD59-A6C34878D82A}">
                    <a16:rowId xmlns:a16="http://schemas.microsoft.com/office/drawing/2014/main" val="1704423967"/>
                  </a:ext>
                </a:extLst>
              </a:tr>
              <a:tr h="822960">
                <a:tc>
                  <a:txBody>
                    <a:bodyPr/>
                    <a:lstStyle/>
                    <a:p>
                      <a:r>
                        <a:rPr lang="en-US" sz="2600" b="1" dirty="0">
                          <a:latin typeface="Calibri" panose="020F0502020204030204" pitchFamily="34" charset="0"/>
                          <a:cs typeface="Calibri" panose="020F0502020204030204" pitchFamily="34" charset="0"/>
                        </a:rPr>
                        <a:t>No Broken Bones</a:t>
                      </a:r>
                    </a:p>
                  </a:txBody>
                  <a:tcPr marL="68580" marR="68580" marT="34290" marB="34290" anchor="ctr">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1" dirty="0">
                          <a:latin typeface="Calibri" panose="020F0502020204030204" pitchFamily="34" charset="0"/>
                          <a:cs typeface="Calibri" panose="020F0502020204030204" pitchFamily="34" charset="0"/>
                        </a:rPr>
                        <a:t>Ps. 22:17</a:t>
                      </a:r>
                    </a:p>
                  </a:txBody>
                  <a:tcPr marL="68580" marR="68580" marT="34290" marB="34290" anchor="ctr">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1" dirty="0">
                          <a:latin typeface="Calibri" panose="020F0502020204030204" pitchFamily="34" charset="0"/>
                          <a:cs typeface="Calibri" panose="020F0502020204030204" pitchFamily="34" charset="0"/>
                        </a:rPr>
                        <a:t>John 19:34-36</a:t>
                      </a:r>
                    </a:p>
                  </a:txBody>
                  <a:tcPr marL="68580" marR="68580" marT="34290" marB="34290" anchor="ctr">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1" dirty="0">
                          <a:latin typeface="Calibri" panose="020F0502020204030204" pitchFamily="34" charset="0"/>
                          <a:cs typeface="Calibri" panose="020F0502020204030204" pitchFamily="34" charset="0"/>
                        </a:rPr>
                        <a:t>1000 years</a:t>
                      </a:r>
                    </a:p>
                  </a:txBody>
                  <a:tcPr marL="68580" marR="68580" marT="34290" marB="34290" anchor="ctr">
                    <a:solidFill>
                      <a:srgbClr val="FFFFCC"/>
                    </a:solidFill>
                  </a:tcPr>
                </a:tc>
                <a:extLst>
                  <a:ext uri="{0D108BD9-81ED-4DB2-BD59-A6C34878D82A}">
                    <a16:rowId xmlns:a16="http://schemas.microsoft.com/office/drawing/2014/main" val="238806820"/>
                  </a:ext>
                </a:extLst>
              </a:tr>
              <a:tr h="822960">
                <a:tc>
                  <a:txBody>
                    <a:bodyPr/>
                    <a:lstStyle/>
                    <a:p>
                      <a:r>
                        <a:rPr lang="en-US" sz="2600" dirty="0">
                          <a:latin typeface="Calibri" panose="020F0502020204030204" pitchFamily="34" charset="0"/>
                          <a:cs typeface="Calibri" panose="020F0502020204030204" pitchFamily="34" charset="0"/>
                        </a:rPr>
                        <a:t>Crucified Between Thieves</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Isa. 53:12</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Matt. 27:38</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700 years</a:t>
                      </a:r>
                    </a:p>
                  </a:txBody>
                  <a:tcPr marL="68580" marR="68580" marT="34290" marB="34290" anchor="ctr"/>
                </a:tc>
                <a:extLst>
                  <a:ext uri="{0D108BD9-81ED-4DB2-BD59-A6C34878D82A}">
                    <a16:rowId xmlns:a16="http://schemas.microsoft.com/office/drawing/2014/main" val="777567912"/>
                  </a:ext>
                </a:extLst>
              </a:tr>
              <a:tr h="822960">
                <a:tc>
                  <a:txBody>
                    <a:bodyPr/>
                    <a:lstStyle/>
                    <a:p>
                      <a:r>
                        <a:rPr lang="en-US" sz="2600" dirty="0">
                          <a:latin typeface="Calibri" panose="020F0502020204030204" pitchFamily="34" charset="0"/>
                          <a:cs typeface="Calibri" panose="020F0502020204030204" pitchFamily="34" charset="0"/>
                        </a:rPr>
                        <a:t>Buried in Rich Man’s Tomb</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Isa. 53:9</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John 19:38</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700 years</a:t>
                      </a:r>
                    </a:p>
                  </a:txBody>
                  <a:tcPr marL="68580" marR="68580" marT="34290" marB="34290" anchor="ctr"/>
                </a:tc>
                <a:extLst>
                  <a:ext uri="{0D108BD9-81ED-4DB2-BD59-A6C34878D82A}">
                    <a16:rowId xmlns:a16="http://schemas.microsoft.com/office/drawing/2014/main" val="1793763941"/>
                  </a:ext>
                </a:extLst>
              </a:tr>
              <a:tr h="822960">
                <a:tc>
                  <a:txBody>
                    <a:bodyPr/>
                    <a:lstStyle/>
                    <a:p>
                      <a:r>
                        <a:rPr lang="en-US" sz="2600" dirty="0">
                          <a:latin typeface="Calibri" panose="020F0502020204030204" pitchFamily="34" charset="0"/>
                          <a:cs typeface="Calibri" panose="020F0502020204030204" pitchFamily="34" charset="0"/>
                        </a:rPr>
                        <a:t>Resurrect from the Dead</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Ps. 16:10</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Acts 2:22-32</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1000 years</a:t>
                      </a:r>
                    </a:p>
                  </a:txBody>
                  <a:tcPr marL="68580" marR="68580" marT="34290" marB="34290" anchor="ctr"/>
                </a:tc>
                <a:extLst>
                  <a:ext uri="{0D108BD9-81ED-4DB2-BD59-A6C34878D82A}">
                    <a16:rowId xmlns:a16="http://schemas.microsoft.com/office/drawing/2014/main" val="4273596303"/>
                  </a:ext>
                </a:extLst>
              </a:tr>
            </a:tbl>
          </a:graphicData>
        </a:graphic>
      </p:graphicFrame>
    </p:spTree>
    <p:extLst>
      <p:ext uri="{BB962C8B-B14F-4D97-AF65-F5344CB8AC3E}">
        <p14:creationId xmlns:p14="http://schemas.microsoft.com/office/powerpoint/2010/main" val="2988555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890C6A-F559-4628-9FB2-67DCB837C6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819400"/>
          </a:xfrm>
        </p:spPr>
        <p:txBody>
          <a:bodyPr/>
          <a:lstStyle/>
          <a:p>
            <a:pPr marL="0" indent="0" algn="ctr" defTabSz="685800">
              <a:spcBef>
                <a:spcPct val="0"/>
              </a:spcBef>
              <a:spcAft>
                <a:spcPts val="1200"/>
              </a:spcAft>
              <a:buNone/>
              <a:defRPr/>
            </a:pPr>
            <a:r>
              <a:rPr lang="en-US" sz="4000" kern="1200" dirty="0">
                <a:solidFill>
                  <a:schemeClr val="tx2"/>
                </a:solidFill>
                <a:ea typeface="+mj-ea"/>
              </a:rPr>
              <a:t>Exodus 12:46</a:t>
            </a:r>
          </a:p>
          <a:p>
            <a:pPr marL="0" indent="0" algn="just">
              <a:spcBef>
                <a:spcPts val="0"/>
              </a:spcBef>
              <a:buNone/>
            </a:pPr>
            <a:r>
              <a:rPr lang="en-US" sz="3600" dirty="0"/>
              <a:t>“It is to be eaten in a single house; you are not to bring any of the meat outside of the house, </a:t>
            </a:r>
            <a:r>
              <a:rPr lang="en-US" sz="3600" b="1" u="sng" dirty="0">
                <a:solidFill>
                  <a:srgbClr val="FFFFCC"/>
                </a:solidFill>
              </a:rPr>
              <a:t>nor are you to break any bone of it</a:t>
            </a:r>
            <a:r>
              <a:rPr lang="en-US" sz="3600" dirty="0"/>
              <a:t>.”</a:t>
            </a:r>
            <a:endParaRPr lang="en-US" sz="3600" dirty="0">
              <a:effectLst>
                <a:outerShdw blurRad="38100" dist="38100" dir="2700000" algn="tl">
                  <a:srgbClr val="000000">
                    <a:alpha val="43137"/>
                  </a:srgbClr>
                </a:outerShdw>
              </a:effectLst>
              <a:latin typeface="Calibri" panose="020F0502020204030204" pitchFamily="34" charset="0"/>
            </a:endParaRPr>
          </a:p>
        </p:txBody>
      </p:sp>
      <p:pic>
        <p:nvPicPr>
          <p:cNvPr id="5" name="Picture 6" descr="Image result for passover lamb">
            <a:extLst>
              <a:ext uri="{FF2B5EF4-FFF2-40B4-BE49-F238E27FC236}">
                <a16:creationId xmlns:a16="http://schemas.microsoft.com/office/drawing/2014/main" id="{5FF4C3C5-0A6C-4DF0-BA2F-72A4F2DBBCD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1800" y="3000375"/>
            <a:ext cx="3200400" cy="1800225"/>
          </a:xfrm>
          <a:prstGeom prst="rect">
            <a:avLst/>
          </a:prstGeom>
          <a:noFill/>
        </p:spPr>
      </p:pic>
    </p:spTree>
    <p:extLst>
      <p:ext uri="{BB962C8B-B14F-4D97-AF65-F5344CB8AC3E}">
        <p14:creationId xmlns:p14="http://schemas.microsoft.com/office/powerpoint/2010/main" val="3412677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69841365"/>
              </p:ext>
            </p:extLst>
          </p:nvPr>
        </p:nvGraphicFramePr>
        <p:xfrm>
          <a:off x="114300" y="78139"/>
          <a:ext cx="8915400" cy="6736080"/>
        </p:xfrm>
        <a:graphic>
          <a:graphicData uri="http://schemas.openxmlformats.org/drawingml/2006/table">
            <a:tbl>
              <a:tblPr firstRow="1" bandRow="1">
                <a:tableStyleId>{5C22544A-7EE6-4342-B048-85BDC9FD1C3A}</a:tableStyleId>
              </a:tblPr>
              <a:tblGrid>
                <a:gridCol w="2805463">
                  <a:extLst>
                    <a:ext uri="{9D8B030D-6E8A-4147-A177-3AD203B41FA5}">
                      <a16:colId xmlns:a16="http://schemas.microsoft.com/office/drawing/2014/main" val="690753193"/>
                    </a:ext>
                  </a:extLst>
                </a:gridCol>
                <a:gridCol w="1532396">
                  <a:extLst>
                    <a:ext uri="{9D8B030D-6E8A-4147-A177-3AD203B41FA5}">
                      <a16:colId xmlns:a16="http://schemas.microsoft.com/office/drawing/2014/main" val="286287145"/>
                    </a:ext>
                  </a:extLst>
                </a:gridCol>
                <a:gridCol w="2177241">
                  <a:extLst>
                    <a:ext uri="{9D8B030D-6E8A-4147-A177-3AD203B41FA5}">
                      <a16:colId xmlns:a16="http://schemas.microsoft.com/office/drawing/2014/main" val="4106905142"/>
                    </a:ext>
                  </a:extLst>
                </a:gridCol>
                <a:gridCol w="2400300">
                  <a:extLst>
                    <a:ext uri="{9D8B030D-6E8A-4147-A177-3AD203B41FA5}">
                      <a16:colId xmlns:a16="http://schemas.microsoft.com/office/drawing/2014/main" val="1804750111"/>
                    </a:ext>
                  </a:extLst>
                </a:gridCol>
              </a:tblGrid>
              <a:tr h="822960">
                <a:tc gridSpan="4">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OT Prophecies About Christ</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L="68580" marR="68580" marT="34290" marB="34290"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a:p>
                  </a:txBody>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822960">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prophecy</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scripture</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fulfilled</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years in advance</a:t>
                      </a:r>
                    </a:p>
                  </a:txBody>
                  <a:tcPr marL="68580" marR="68580" marT="34290" marB="34290" anchor="ctr"/>
                </a:tc>
                <a:extLst>
                  <a:ext uri="{0D108BD9-81ED-4DB2-BD59-A6C34878D82A}">
                    <a16:rowId xmlns:a16="http://schemas.microsoft.com/office/drawing/2014/main" val="1318531292"/>
                  </a:ext>
                </a:extLst>
              </a:tr>
              <a:tr h="822960">
                <a:tc>
                  <a:txBody>
                    <a:bodyPr/>
                    <a:lstStyle/>
                    <a:p>
                      <a:r>
                        <a:rPr lang="en-US" sz="2600" dirty="0">
                          <a:latin typeface="Calibri" panose="020F0502020204030204" pitchFamily="34" charset="0"/>
                          <a:cs typeface="Calibri" panose="020F0502020204030204" pitchFamily="34" charset="0"/>
                        </a:rPr>
                        <a:t>Gamble for His Clothing</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Ps. 22:18</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Matt. 27:35-36</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1000 years</a:t>
                      </a:r>
                    </a:p>
                  </a:txBody>
                  <a:tcPr marL="68580" marR="68580" marT="34290" marB="34290" anchor="ctr"/>
                </a:tc>
                <a:extLst>
                  <a:ext uri="{0D108BD9-81ED-4DB2-BD59-A6C34878D82A}">
                    <a16:rowId xmlns:a16="http://schemas.microsoft.com/office/drawing/2014/main" val="530727785"/>
                  </a:ext>
                </a:extLst>
              </a:tr>
              <a:tr h="822960">
                <a:tc>
                  <a:txBody>
                    <a:bodyPr/>
                    <a:lstStyle/>
                    <a:p>
                      <a:r>
                        <a:rPr lang="en-US" sz="2600" dirty="0">
                          <a:latin typeface="Calibri" panose="020F0502020204030204" pitchFamily="34" charset="0"/>
                          <a:cs typeface="Calibri" panose="020F0502020204030204" pitchFamily="34" charset="0"/>
                        </a:rPr>
                        <a:t>Pierced</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Isa. 53:5</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John 19:34</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700 years</a:t>
                      </a:r>
                    </a:p>
                  </a:txBody>
                  <a:tcPr marL="68580" marR="68580" marT="34290" marB="34290" anchor="ctr"/>
                </a:tc>
                <a:extLst>
                  <a:ext uri="{0D108BD9-81ED-4DB2-BD59-A6C34878D82A}">
                    <a16:rowId xmlns:a16="http://schemas.microsoft.com/office/drawing/2014/main" val="1704423967"/>
                  </a:ext>
                </a:extLst>
              </a:tr>
              <a:tr h="822960">
                <a:tc>
                  <a:txBody>
                    <a:bodyPr/>
                    <a:lstStyle/>
                    <a:p>
                      <a:r>
                        <a:rPr lang="en-US" sz="2600" dirty="0">
                          <a:latin typeface="Calibri" panose="020F0502020204030204" pitchFamily="34" charset="0"/>
                          <a:cs typeface="Calibri" panose="020F0502020204030204" pitchFamily="34" charset="0"/>
                        </a:rPr>
                        <a:t>No Broken Bones</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Ps. 22:17</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John 19:34-36</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1000 years</a:t>
                      </a:r>
                    </a:p>
                  </a:txBody>
                  <a:tcPr marL="68580" marR="68580" marT="34290" marB="34290" anchor="ctr"/>
                </a:tc>
                <a:extLst>
                  <a:ext uri="{0D108BD9-81ED-4DB2-BD59-A6C34878D82A}">
                    <a16:rowId xmlns:a16="http://schemas.microsoft.com/office/drawing/2014/main" val="238806820"/>
                  </a:ext>
                </a:extLst>
              </a:tr>
              <a:tr h="822960">
                <a:tc>
                  <a:txBody>
                    <a:bodyPr/>
                    <a:lstStyle/>
                    <a:p>
                      <a:r>
                        <a:rPr lang="en-US" sz="2600" b="1" dirty="0">
                          <a:latin typeface="Calibri" panose="020F0502020204030204" pitchFamily="34" charset="0"/>
                          <a:cs typeface="Calibri" panose="020F0502020204030204" pitchFamily="34" charset="0"/>
                        </a:rPr>
                        <a:t>Crucified Between Thieves</a:t>
                      </a:r>
                    </a:p>
                  </a:txBody>
                  <a:tcPr marL="68580" marR="68580" marT="34290" marB="34290" anchor="ctr">
                    <a:solidFill>
                      <a:srgbClr val="FFFFCC"/>
                    </a:solidFill>
                  </a:tcPr>
                </a:tc>
                <a:tc>
                  <a:txBody>
                    <a:bodyPr/>
                    <a:lstStyle/>
                    <a:p>
                      <a:pPr algn="ctr"/>
                      <a:r>
                        <a:rPr lang="en-US" sz="2600" b="1" dirty="0">
                          <a:latin typeface="Calibri" panose="020F0502020204030204" pitchFamily="34" charset="0"/>
                          <a:cs typeface="Calibri" panose="020F0502020204030204" pitchFamily="34" charset="0"/>
                        </a:rPr>
                        <a:t>Isa. 53:12</a:t>
                      </a:r>
                    </a:p>
                  </a:txBody>
                  <a:tcPr marL="68580" marR="68580" marT="34290" marB="34290" anchor="ctr">
                    <a:solidFill>
                      <a:srgbClr val="FFFFCC"/>
                    </a:solidFill>
                  </a:tcPr>
                </a:tc>
                <a:tc>
                  <a:txBody>
                    <a:bodyPr/>
                    <a:lstStyle/>
                    <a:p>
                      <a:pPr algn="ctr"/>
                      <a:r>
                        <a:rPr lang="en-US" sz="2600" b="1" dirty="0">
                          <a:latin typeface="Calibri" panose="020F0502020204030204" pitchFamily="34" charset="0"/>
                          <a:cs typeface="Calibri" panose="020F0502020204030204" pitchFamily="34" charset="0"/>
                        </a:rPr>
                        <a:t>Matt. 27:38</a:t>
                      </a:r>
                    </a:p>
                  </a:txBody>
                  <a:tcPr marL="68580" marR="68580" marT="34290" marB="34290" anchor="ctr">
                    <a:solidFill>
                      <a:srgbClr val="FFFFCC"/>
                    </a:solidFill>
                  </a:tcPr>
                </a:tc>
                <a:tc>
                  <a:txBody>
                    <a:bodyPr/>
                    <a:lstStyle/>
                    <a:p>
                      <a:pPr algn="ctr"/>
                      <a:r>
                        <a:rPr lang="en-US" sz="2600" b="1" dirty="0">
                          <a:latin typeface="Calibri" panose="020F0502020204030204" pitchFamily="34" charset="0"/>
                          <a:cs typeface="Calibri" panose="020F0502020204030204" pitchFamily="34" charset="0"/>
                        </a:rPr>
                        <a:t>700 years</a:t>
                      </a:r>
                    </a:p>
                  </a:txBody>
                  <a:tcPr marL="68580" marR="68580" marT="34290" marB="34290" anchor="ctr">
                    <a:solidFill>
                      <a:srgbClr val="FFFFCC"/>
                    </a:solidFill>
                  </a:tcPr>
                </a:tc>
                <a:extLst>
                  <a:ext uri="{0D108BD9-81ED-4DB2-BD59-A6C34878D82A}">
                    <a16:rowId xmlns:a16="http://schemas.microsoft.com/office/drawing/2014/main" val="777567912"/>
                  </a:ext>
                </a:extLst>
              </a:tr>
              <a:tr h="822960">
                <a:tc>
                  <a:txBody>
                    <a:bodyPr/>
                    <a:lstStyle/>
                    <a:p>
                      <a:r>
                        <a:rPr lang="en-US" sz="2600" dirty="0">
                          <a:latin typeface="Calibri" panose="020F0502020204030204" pitchFamily="34" charset="0"/>
                          <a:cs typeface="Calibri" panose="020F0502020204030204" pitchFamily="34" charset="0"/>
                        </a:rPr>
                        <a:t>Buried in Rich Man’s Tomb</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Isa. 53:9</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John 19:38</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700 years</a:t>
                      </a:r>
                    </a:p>
                  </a:txBody>
                  <a:tcPr marL="68580" marR="68580" marT="34290" marB="34290" anchor="ctr"/>
                </a:tc>
                <a:extLst>
                  <a:ext uri="{0D108BD9-81ED-4DB2-BD59-A6C34878D82A}">
                    <a16:rowId xmlns:a16="http://schemas.microsoft.com/office/drawing/2014/main" val="1793763941"/>
                  </a:ext>
                </a:extLst>
              </a:tr>
              <a:tr h="822960">
                <a:tc>
                  <a:txBody>
                    <a:bodyPr/>
                    <a:lstStyle/>
                    <a:p>
                      <a:r>
                        <a:rPr lang="en-US" sz="2600" dirty="0">
                          <a:latin typeface="Calibri" panose="020F0502020204030204" pitchFamily="34" charset="0"/>
                          <a:cs typeface="Calibri" panose="020F0502020204030204" pitchFamily="34" charset="0"/>
                        </a:rPr>
                        <a:t>Resurrect from the Dead</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Ps. 16:10</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Acts 2:22-32</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1000 years</a:t>
                      </a:r>
                    </a:p>
                  </a:txBody>
                  <a:tcPr marL="68580" marR="68580" marT="34290" marB="34290" anchor="ctr"/>
                </a:tc>
                <a:extLst>
                  <a:ext uri="{0D108BD9-81ED-4DB2-BD59-A6C34878D82A}">
                    <a16:rowId xmlns:a16="http://schemas.microsoft.com/office/drawing/2014/main" val="4273596303"/>
                  </a:ext>
                </a:extLst>
              </a:tr>
            </a:tbl>
          </a:graphicData>
        </a:graphic>
      </p:graphicFrame>
    </p:spTree>
    <p:extLst>
      <p:ext uri="{BB962C8B-B14F-4D97-AF65-F5344CB8AC3E}">
        <p14:creationId xmlns:p14="http://schemas.microsoft.com/office/powerpoint/2010/main" val="1908956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1955331315"/>
              </p:ext>
            </p:extLst>
          </p:nvPr>
        </p:nvGraphicFramePr>
        <p:xfrm>
          <a:off x="114300" y="78139"/>
          <a:ext cx="8915400" cy="6736080"/>
        </p:xfrm>
        <a:graphic>
          <a:graphicData uri="http://schemas.openxmlformats.org/drawingml/2006/table">
            <a:tbl>
              <a:tblPr firstRow="1" bandRow="1">
                <a:tableStyleId>{5C22544A-7EE6-4342-B048-85BDC9FD1C3A}</a:tableStyleId>
              </a:tblPr>
              <a:tblGrid>
                <a:gridCol w="2805463">
                  <a:extLst>
                    <a:ext uri="{9D8B030D-6E8A-4147-A177-3AD203B41FA5}">
                      <a16:colId xmlns:a16="http://schemas.microsoft.com/office/drawing/2014/main" val="690753193"/>
                    </a:ext>
                  </a:extLst>
                </a:gridCol>
                <a:gridCol w="1532396">
                  <a:extLst>
                    <a:ext uri="{9D8B030D-6E8A-4147-A177-3AD203B41FA5}">
                      <a16:colId xmlns:a16="http://schemas.microsoft.com/office/drawing/2014/main" val="286287145"/>
                    </a:ext>
                  </a:extLst>
                </a:gridCol>
                <a:gridCol w="2177241">
                  <a:extLst>
                    <a:ext uri="{9D8B030D-6E8A-4147-A177-3AD203B41FA5}">
                      <a16:colId xmlns:a16="http://schemas.microsoft.com/office/drawing/2014/main" val="4106905142"/>
                    </a:ext>
                  </a:extLst>
                </a:gridCol>
                <a:gridCol w="2400300">
                  <a:extLst>
                    <a:ext uri="{9D8B030D-6E8A-4147-A177-3AD203B41FA5}">
                      <a16:colId xmlns:a16="http://schemas.microsoft.com/office/drawing/2014/main" val="1804750111"/>
                    </a:ext>
                  </a:extLst>
                </a:gridCol>
              </a:tblGrid>
              <a:tr h="822960">
                <a:tc gridSpan="4">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OT Prophecies About Christ</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L="68580" marR="68580" marT="34290" marB="34290"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a:p>
                  </a:txBody>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822960">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prophecy</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scripture</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fulfilled</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years in advance</a:t>
                      </a:r>
                    </a:p>
                  </a:txBody>
                  <a:tcPr marL="68580" marR="68580" marT="34290" marB="34290" anchor="ctr"/>
                </a:tc>
                <a:extLst>
                  <a:ext uri="{0D108BD9-81ED-4DB2-BD59-A6C34878D82A}">
                    <a16:rowId xmlns:a16="http://schemas.microsoft.com/office/drawing/2014/main" val="1318531292"/>
                  </a:ext>
                </a:extLst>
              </a:tr>
              <a:tr h="822960">
                <a:tc>
                  <a:txBody>
                    <a:bodyPr/>
                    <a:lstStyle/>
                    <a:p>
                      <a:r>
                        <a:rPr lang="en-US" sz="2600" dirty="0">
                          <a:latin typeface="Calibri" panose="020F0502020204030204" pitchFamily="34" charset="0"/>
                          <a:cs typeface="Calibri" panose="020F0502020204030204" pitchFamily="34" charset="0"/>
                        </a:rPr>
                        <a:t>Gamble for His Clothing</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Ps. 22:18</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Matt. 27:35-36</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1000 years</a:t>
                      </a:r>
                    </a:p>
                  </a:txBody>
                  <a:tcPr marL="68580" marR="68580" marT="34290" marB="34290" anchor="ctr"/>
                </a:tc>
                <a:extLst>
                  <a:ext uri="{0D108BD9-81ED-4DB2-BD59-A6C34878D82A}">
                    <a16:rowId xmlns:a16="http://schemas.microsoft.com/office/drawing/2014/main" val="530727785"/>
                  </a:ext>
                </a:extLst>
              </a:tr>
              <a:tr h="822960">
                <a:tc>
                  <a:txBody>
                    <a:bodyPr/>
                    <a:lstStyle/>
                    <a:p>
                      <a:r>
                        <a:rPr lang="en-US" sz="2600" dirty="0">
                          <a:latin typeface="Calibri" panose="020F0502020204030204" pitchFamily="34" charset="0"/>
                          <a:cs typeface="Calibri" panose="020F0502020204030204" pitchFamily="34" charset="0"/>
                        </a:rPr>
                        <a:t>Pierced</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Isa. 53:5</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John 19:34</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700 years</a:t>
                      </a:r>
                    </a:p>
                  </a:txBody>
                  <a:tcPr marL="68580" marR="68580" marT="34290" marB="34290" anchor="ctr"/>
                </a:tc>
                <a:extLst>
                  <a:ext uri="{0D108BD9-81ED-4DB2-BD59-A6C34878D82A}">
                    <a16:rowId xmlns:a16="http://schemas.microsoft.com/office/drawing/2014/main" val="1704423967"/>
                  </a:ext>
                </a:extLst>
              </a:tr>
              <a:tr h="822960">
                <a:tc>
                  <a:txBody>
                    <a:bodyPr/>
                    <a:lstStyle/>
                    <a:p>
                      <a:r>
                        <a:rPr lang="en-US" sz="2600" dirty="0">
                          <a:latin typeface="Calibri" panose="020F0502020204030204" pitchFamily="34" charset="0"/>
                          <a:cs typeface="Calibri" panose="020F0502020204030204" pitchFamily="34" charset="0"/>
                        </a:rPr>
                        <a:t>No Broken Bones</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Ps. 22:17</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John 19:34-36</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1000 years</a:t>
                      </a:r>
                    </a:p>
                  </a:txBody>
                  <a:tcPr marL="68580" marR="68580" marT="34290" marB="34290" anchor="ctr"/>
                </a:tc>
                <a:extLst>
                  <a:ext uri="{0D108BD9-81ED-4DB2-BD59-A6C34878D82A}">
                    <a16:rowId xmlns:a16="http://schemas.microsoft.com/office/drawing/2014/main" val="238806820"/>
                  </a:ext>
                </a:extLst>
              </a:tr>
              <a:tr h="822960">
                <a:tc>
                  <a:txBody>
                    <a:bodyPr/>
                    <a:lstStyle/>
                    <a:p>
                      <a:r>
                        <a:rPr lang="en-US" sz="2600" dirty="0">
                          <a:latin typeface="Calibri" panose="020F0502020204030204" pitchFamily="34" charset="0"/>
                          <a:cs typeface="Calibri" panose="020F0502020204030204" pitchFamily="34" charset="0"/>
                        </a:rPr>
                        <a:t>Crucified Between Thieves</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Isa. 53:12</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Matt. 27:38</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700 years</a:t>
                      </a:r>
                    </a:p>
                  </a:txBody>
                  <a:tcPr marL="68580" marR="68580" marT="34290" marB="34290" anchor="ctr"/>
                </a:tc>
                <a:extLst>
                  <a:ext uri="{0D108BD9-81ED-4DB2-BD59-A6C34878D82A}">
                    <a16:rowId xmlns:a16="http://schemas.microsoft.com/office/drawing/2014/main" val="777567912"/>
                  </a:ext>
                </a:extLst>
              </a:tr>
              <a:tr h="822960">
                <a:tc>
                  <a:txBody>
                    <a:bodyPr/>
                    <a:lstStyle/>
                    <a:p>
                      <a:r>
                        <a:rPr lang="en-US" sz="2600" b="1" dirty="0">
                          <a:latin typeface="Calibri" panose="020F0502020204030204" pitchFamily="34" charset="0"/>
                          <a:cs typeface="Calibri" panose="020F0502020204030204" pitchFamily="34" charset="0"/>
                        </a:rPr>
                        <a:t>Buried in Rich Man’s Tomb</a:t>
                      </a:r>
                    </a:p>
                  </a:txBody>
                  <a:tcPr marL="68580" marR="68580" marT="34290" marB="34290" anchor="ctr">
                    <a:solidFill>
                      <a:srgbClr val="FFFFCC"/>
                    </a:solidFill>
                  </a:tcPr>
                </a:tc>
                <a:tc>
                  <a:txBody>
                    <a:bodyPr/>
                    <a:lstStyle/>
                    <a:p>
                      <a:pPr algn="ctr"/>
                      <a:r>
                        <a:rPr lang="en-US" sz="2600" b="1" dirty="0">
                          <a:latin typeface="Calibri" panose="020F0502020204030204" pitchFamily="34" charset="0"/>
                          <a:cs typeface="Calibri" panose="020F0502020204030204" pitchFamily="34" charset="0"/>
                        </a:rPr>
                        <a:t>Isa. 53:9</a:t>
                      </a:r>
                    </a:p>
                  </a:txBody>
                  <a:tcPr marL="68580" marR="68580" marT="34290" marB="34290" anchor="ctr">
                    <a:solidFill>
                      <a:srgbClr val="FFFFCC"/>
                    </a:solidFill>
                  </a:tcPr>
                </a:tc>
                <a:tc>
                  <a:txBody>
                    <a:bodyPr/>
                    <a:lstStyle/>
                    <a:p>
                      <a:pPr algn="ctr"/>
                      <a:r>
                        <a:rPr lang="en-US" sz="2600" b="1" dirty="0">
                          <a:latin typeface="Calibri" panose="020F0502020204030204" pitchFamily="34" charset="0"/>
                          <a:cs typeface="Calibri" panose="020F0502020204030204" pitchFamily="34" charset="0"/>
                        </a:rPr>
                        <a:t>John 19:38</a:t>
                      </a:r>
                    </a:p>
                  </a:txBody>
                  <a:tcPr marL="68580" marR="68580" marT="34290" marB="34290" anchor="ctr">
                    <a:solidFill>
                      <a:srgbClr val="FFFFCC"/>
                    </a:solidFill>
                  </a:tcPr>
                </a:tc>
                <a:tc>
                  <a:txBody>
                    <a:bodyPr/>
                    <a:lstStyle/>
                    <a:p>
                      <a:pPr algn="ctr"/>
                      <a:r>
                        <a:rPr lang="en-US" sz="2600" b="1" dirty="0">
                          <a:latin typeface="Calibri" panose="020F0502020204030204" pitchFamily="34" charset="0"/>
                          <a:cs typeface="Calibri" panose="020F0502020204030204" pitchFamily="34" charset="0"/>
                        </a:rPr>
                        <a:t>700 years</a:t>
                      </a:r>
                    </a:p>
                  </a:txBody>
                  <a:tcPr marL="68580" marR="68580" marT="34290" marB="34290" anchor="ctr">
                    <a:solidFill>
                      <a:srgbClr val="FFFFCC"/>
                    </a:solidFill>
                  </a:tcPr>
                </a:tc>
                <a:extLst>
                  <a:ext uri="{0D108BD9-81ED-4DB2-BD59-A6C34878D82A}">
                    <a16:rowId xmlns:a16="http://schemas.microsoft.com/office/drawing/2014/main" val="1793763941"/>
                  </a:ext>
                </a:extLst>
              </a:tr>
              <a:tr h="822960">
                <a:tc>
                  <a:txBody>
                    <a:bodyPr/>
                    <a:lstStyle/>
                    <a:p>
                      <a:r>
                        <a:rPr lang="en-US" sz="2600" dirty="0">
                          <a:latin typeface="Calibri" panose="020F0502020204030204" pitchFamily="34" charset="0"/>
                          <a:cs typeface="Calibri" panose="020F0502020204030204" pitchFamily="34" charset="0"/>
                        </a:rPr>
                        <a:t>Resurrect from the Dead</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Ps. 16:10</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Acts 2:22-32</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1000 years</a:t>
                      </a:r>
                    </a:p>
                  </a:txBody>
                  <a:tcPr marL="68580" marR="68580" marT="34290" marB="34290" anchor="ctr"/>
                </a:tc>
                <a:extLst>
                  <a:ext uri="{0D108BD9-81ED-4DB2-BD59-A6C34878D82A}">
                    <a16:rowId xmlns:a16="http://schemas.microsoft.com/office/drawing/2014/main" val="4273596303"/>
                  </a:ext>
                </a:extLst>
              </a:tr>
            </a:tbl>
          </a:graphicData>
        </a:graphic>
      </p:graphicFrame>
    </p:spTree>
    <p:extLst>
      <p:ext uri="{BB962C8B-B14F-4D97-AF65-F5344CB8AC3E}">
        <p14:creationId xmlns:p14="http://schemas.microsoft.com/office/powerpoint/2010/main" val="937118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2152241967"/>
              </p:ext>
            </p:extLst>
          </p:nvPr>
        </p:nvGraphicFramePr>
        <p:xfrm>
          <a:off x="114300" y="78139"/>
          <a:ext cx="8915400" cy="6736080"/>
        </p:xfrm>
        <a:graphic>
          <a:graphicData uri="http://schemas.openxmlformats.org/drawingml/2006/table">
            <a:tbl>
              <a:tblPr firstRow="1" bandRow="1">
                <a:tableStyleId>{5C22544A-7EE6-4342-B048-85BDC9FD1C3A}</a:tableStyleId>
              </a:tblPr>
              <a:tblGrid>
                <a:gridCol w="2805463">
                  <a:extLst>
                    <a:ext uri="{9D8B030D-6E8A-4147-A177-3AD203B41FA5}">
                      <a16:colId xmlns:a16="http://schemas.microsoft.com/office/drawing/2014/main" val="690753193"/>
                    </a:ext>
                  </a:extLst>
                </a:gridCol>
                <a:gridCol w="1532396">
                  <a:extLst>
                    <a:ext uri="{9D8B030D-6E8A-4147-A177-3AD203B41FA5}">
                      <a16:colId xmlns:a16="http://schemas.microsoft.com/office/drawing/2014/main" val="286287145"/>
                    </a:ext>
                  </a:extLst>
                </a:gridCol>
                <a:gridCol w="2177241">
                  <a:extLst>
                    <a:ext uri="{9D8B030D-6E8A-4147-A177-3AD203B41FA5}">
                      <a16:colId xmlns:a16="http://schemas.microsoft.com/office/drawing/2014/main" val="4106905142"/>
                    </a:ext>
                  </a:extLst>
                </a:gridCol>
                <a:gridCol w="2400300">
                  <a:extLst>
                    <a:ext uri="{9D8B030D-6E8A-4147-A177-3AD203B41FA5}">
                      <a16:colId xmlns:a16="http://schemas.microsoft.com/office/drawing/2014/main" val="1804750111"/>
                    </a:ext>
                  </a:extLst>
                </a:gridCol>
              </a:tblGrid>
              <a:tr h="822960">
                <a:tc gridSpan="4">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OT Prophecies About Christ</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L="68580" marR="68580" marT="34290" marB="34290"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a:p>
                  </a:txBody>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822960">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prophecy</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scripture</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fulfilled</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years in advance</a:t>
                      </a:r>
                    </a:p>
                  </a:txBody>
                  <a:tcPr marL="68580" marR="68580" marT="34290" marB="34290" anchor="ctr"/>
                </a:tc>
                <a:extLst>
                  <a:ext uri="{0D108BD9-81ED-4DB2-BD59-A6C34878D82A}">
                    <a16:rowId xmlns:a16="http://schemas.microsoft.com/office/drawing/2014/main" val="1318531292"/>
                  </a:ext>
                </a:extLst>
              </a:tr>
              <a:tr h="822960">
                <a:tc>
                  <a:txBody>
                    <a:bodyPr/>
                    <a:lstStyle/>
                    <a:p>
                      <a:r>
                        <a:rPr lang="en-US" sz="2600" dirty="0">
                          <a:latin typeface="Calibri" panose="020F0502020204030204" pitchFamily="34" charset="0"/>
                          <a:cs typeface="Calibri" panose="020F0502020204030204" pitchFamily="34" charset="0"/>
                        </a:rPr>
                        <a:t>Gamble for His Clothing</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Ps. 22:18</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Matt. 27:35-36</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1000 years</a:t>
                      </a:r>
                    </a:p>
                  </a:txBody>
                  <a:tcPr marL="68580" marR="68580" marT="34290" marB="34290" anchor="ctr"/>
                </a:tc>
                <a:extLst>
                  <a:ext uri="{0D108BD9-81ED-4DB2-BD59-A6C34878D82A}">
                    <a16:rowId xmlns:a16="http://schemas.microsoft.com/office/drawing/2014/main" val="530727785"/>
                  </a:ext>
                </a:extLst>
              </a:tr>
              <a:tr h="822960">
                <a:tc>
                  <a:txBody>
                    <a:bodyPr/>
                    <a:lstStyle/>
                    <a:p>
                      <a:r>
                        <a:rPr lang="en-US" sz="2600" dirty="0">
                          <a:latin typeface="Calibri" panose="020F0502020204030204" pitchFamily="34" charset="0"/>
                          <a:cs typeface="Calibri" panose="020F0502020204030204" pitchFamily="34" charset="0"/>
                        </a:rPr>
                        <a:t>Pierced</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Isa. 53:5</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John 19:34</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700 years</a:t>
                      </a:r>
                    </a:p>
                  </a:txBody>
                  <a:tcPr marL="68580" marR="68580" marT="34290" marB="34290" anchor="ctr"/>
                </a:tc>
                <a:extLst>
                  <a:ext uri="{0D108BD9-81ED-4DB2-BD59-A6C34878D82A}">
                    <a16:rowId xmlns:a16="http://schemas.microsoft.com/office/drawing/2014/main" val="1704423967"/>
                  </a:ext>
                </a:extLst>
              </a:tr>
              <a:tr h="822960">
                <a:tc>
                  <a:txBody>
                    <a:bodyPr/>
                    <a:lstStyle/>
                    <a:p>
                      <a:r>
                        <a:rPr lang="en-US" sz="2600" dirty="0">
                          <a:latin typeface="Calibri" panose="020F0502020204030204" pitchFamily="34" charset="0"/>
                          <a:cs typeface="Calibri" panose="020F0502020204030204" pitchFamily="34" charset="0"/>
                        </a:rPr>
                        <a:t>No Broken Bones</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Ps. 22:17</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John 19:34-36</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1000 years</a:t>
                      </a:r>
                    </a:p>
                  </a:txBody>
                  <a:tcPr marL="68580" marR="68580" marT="34290" marB="34290" anchor="ctr"/>
                </a:tc>
                <a:extLst>
                  <a:ext uri="{0D108BD9-81ED-4DB2-BD59-A6C34878D82A}">
                    <a16:rowId xmlns:a16="http://schemas.microsoft.com/office/drawing/2014/main" val="238806820"/>
                  </a:ext>
                </a:extLst>
              </a:tr>
              <a:tr h="822960">
                <a:tc>
                  <a:txBody>
                    <a:bodyPr/>
                    <a:lstStyle/>
                    <a:p>
                      <a:r>
                        <a:rPr lang="en-US" sz="2600" dirty="0">
                          <a:latin typeface="Calibri" panose="020F0502020204030204" pitchFamily="34" charset="0"/>
                          <a:cs typeface="Calibri" panose="020F0502020204030204" pitchFamily="34" charset="0"/>
                        </a:rPr>
                        <a:t>Crucified Between Thieves</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Isa. 53:12</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Matt. 27:38</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700 years</a:t>
                      </a:r>
                    </a:p>
                  </a:txBody>
                  <a:tcPr marL="68580" marR="68580" marT="34290" marB="34290" anchor="ctr"/>
                </a:tc>
                <a:extLst>
                  <a:ext uri="{0D108BD9-81ED-4DB2-BD59-A6C34878D82A}">
                    <a16:rowId xmlns:a16="http://schemas.microsoft.com/office/drawing/2014/main" val="777567912"/>
                  </a:ext>
                </a:extLst>
              </a:tr>
              <a:tr h="822960">
                <a:tc>
                  <a:txBody>
                    <a:bodyPr/>
                    <a:lstStyle/>
                    <a:p>
                      <a:r>
                        <a:rPr lang="en-US" sz="2600" dirty="0">
                          <a:latin typeface="Calibri" panose="020F0502020204030204" pitchFamily="34" charset="0"/>
                          <a:cs typeface="Calibri" panose="020F0502020204030204" pitchFamily="34" charset="0"/>
                        </a:rPr>
                        <a:t>Buried in Rich Man’s Tomb</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Isa. 53:9</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John 19:38</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700 years</a:t>
                      </a:r>
                    </a:p>
                  </a:txBody>
                  <a:tcPr marL="68580" marR="68580" marT="34290" marB="34290" anchor="ctr"/>
                </a:tc>
                <a:extLst>
                  <a:ext uri="{0D108BD9-81ED-4DB2-BD59-A6C34878D82A}">
                    <a16:rowId xmlns:a16="http://schemas.microsoft.com/office/drawing/2014/main" val="1793763941"/>
                  </a:ext>
                </a:extLst>
              </a:tr>
              <a:tr h="822960">
                <a:tc>
                  <a:txBody>
                    <a:bodyPr/>
                    <a:lstStyle/>
                    <a:p>
                      <a:r>
                        <a:rPr lang="en-US" sz="2600" b="1" dirty="0">
                          <a:latin typeface="Calibri" panose="020F0502020204030204" pitchFamily="34" charset="0"/>
                          <a:cs typeface="Calibri" panose="020F0502020204030204" pitchFamily="34" charset="0"/>
                        </a:rPr>
                        <a:t>Resurrect from the Dead</a:t>
                      </a:r>
                    </a:p>
                  </a:txBody>
                  <a:tcPr marL="68580" marR="68580" marT="34290" marB="34290" anchor="ctr">
                    <a:solidFill>
                      <a:srgbClr val="FFFFCC"/>
                    </a:solidFill>
                  </a:tcPr>
                </a:tc>
                <a:tc>
                  <a:txBody>
                    <a:bodyPr/>
                    <a:lstStyle/>
                    <a:p>
                      <a:pPr algn="ctr"/>
                      <a:r>
                        <a:rPr lang="en-US" sz="2600" b="1" dirty="0">
                          <a:latin typeface="Calibri" panose="020F0502020204030204" pitchFamily="34" charset="0"/>
                          <a:cs typeface="Calibri" panose="020F0502020204030204" pitchFamily="34" charset="0"/>
                        </a:rPr>
                        <a:t>Ps. 16:10</a:t>
                      </a:r>
                    </a:p>
                  </a:txBody>
                  <a:tcPr marL="68580" marR="68580" marT="34290" marB="34290" anchor="ctr">
                    <a:solidFill>
                      <a:srgbClr val="FFFFCC"/>
                    </a:solidFill>
                  </a:tcPr>
                </a:tc>
                <a:tc>
                  <a:txBody>
                    <a:bodyPr/>
                    <a:lstStyle/>
                    <a:p>
                      <a:pPr algn="ctr"/>
                      <a:r>
                        <a:rPr lang="en-US" sz="2600" b="1" dirty="0">
                          <a:latin typeface="Calibri" panose="020F0502020204030204" pitchFamily="34" charset="0"/>
                          <a:cs typeface="Calibri" panose="020F0502020204030204" pitchFamily="34" charset="0"/>
                        </a:rPr>
                        <a:t>Acts 2:22-32</a:t>
                      </a:r>
                    </a:p>
                  </a:txBody>
                  <a:tcPr marL="68580" marR="68580" marT="34290" marB="34290" anchor="ctr">
                    <a:solidFill>
                      <a:srgbClr val="FFFFCC"/>
                    </a:solidFill>
                  </a:tcPr>
                </a:tc>
                <a:tc>
                  <a:txBody>
                    <a:bodyPr/>
                    <a:lstStyle/>
                    <a:p>
                      <a:pPr algn="ctr"/>
                      <a:r>
                        <a:rPr lang="en-US" sz="2600" b="1" dirty="0">
                          <a:latin typeface="Calibri" panose="020F0502020204030204" pitchFamily="34" charset="0"/>
                          <a:cs typeface="Calibri" panose="020F0502020204030204" pitchFamily="34" charset="0"/>
                        </a:rPr>
                        <a:t>1000 years</a:t>
                      </a:r>
                    </a:p>
                  </a:txBody>
                  <a:tcPr marL="68580" marR="68580" marT="34290" marB="34290" anchor="ctr">
                    <a:solidFill>
                      <a:srgbClr val="FFFFCC"/>
                    </a:solidFill>
                  </a:tcPr>
                </a:tc>
                <a:extLst>
                  <a:ext uri="{0D108BD9-81ED-4DB2-BD59-A6C34878D82A}">
                    <a16:rowId xmlns:a16="http://schemas.microsoft.com/office/drawing/2014/main" val="4273596303"/>
                  </a:ext>
                </a:extLst>
              </a:tr>
            </a:tbl>
          </a:graphicData>
        </a:graphic>
      </p:graphicFrame>
    </p:spTree>
    <p:extLst>
      <p:ext uri="{BB962C8B-B14F-4D97-AF65-F5344CB8AC3E}">
        <p14:creationId xmlns:p14="http://schemas.microsoft.com/office/powerpoint/2010/main" val="2277569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7D0058-082D-475F-BCE6-A7B8082BCB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376" y="228322"/>
            <a:ext cx="9047248" cy="6401355"/>
          </a:xfrm>
          <a:prstGeom prst="rect">
            <a:avLst/>
          </a:prstGeom>
        </p:spPr>
      </p:pic>
    </p:spTree>
    <p:extLst>
      <p:ext uri="{BB962C8B-B14F-4D97-AF65-F5344CB8AC3E}">
        <p14:creationId xmlns:p14="http://schemas.microsoft.com/office/powerpoint/2010/main" val="310571333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ED4D3CAA-45AE-455D-8085-1ECEFE5AF0A8}"/>
              </a:ext>
            </a:extLst>
          </p:cNvPr>
          <p:cNvSpPr>
            <a:spLocks noGrp="1" noChangeArrowheads="1"/>
          </p:cNvSpPr>
          <p:nvPr>
            <p:ph type="body" idx="1"/>
          </p:nvPr>
        </p:nvSpPr>
        <p:spPr>
          <a:xfrm>
            <a:off x="457200" y="1600200"/>
            <a:ext cx="8229600" cy="4724400"/>
          </a:xfrm>
        </p:spPr>
        <p:txBody>
          <a:bodyPr/>
          <a:lstStyle/>
          <a:p>
            <a:pPr marL="0" indent="0" eaLnBrk="1" hangingPunct="1">
              <a:spcBef>
                <a:spcPts val="0"/>
              </a:spcBef>
              <a:spcAft>
                <a:spcPts val="3600"/>
              </a:spcAft>
              <a:buSzPct val="100000"/>
              <a:buNone/>
              <a:defRPr/>
            </a:pPr>
            <a:r>
              <a:rPr lang="en-US" sz="2800" dirty="0">
                <a:effectLst>
                  <a:outerShdw blurRad="38100" dist="38100" dir="2700000" algn="tl">
                    <a:srgbClr val="000000">
                      <a:alpha val="43137"/>
                    </a:srgbClr>
                  </a:outerShdw>
                </a:effectLst>
              </a:rPr>
              <a:t>2:22-35 – Christ as the source of the manifestations</a:t>
            </a:r>
          </a:p>
          <a:p>
            <a:pPr marL="1028700" lvl="1" indent="-457200" eaLnBrk="1" hangingPunct="1">
              <a:spcBef>
                <a:spcPts val="0"/>
              </a:spcBef>
              <a:spcAft>
                <a:spcPts val="3600"/>
              </a:spcAft>
              <a:defRPr/>
            </a:pPr>
            <a:r>
              <a:rPr lang="en-US" sz="2800" dirty="0">
                <a:effectLst>
                  <a:outerShdw blurRad="38100" dist="38100" dir="2700000" algn="tl">
                    <a:srgbClr val="000000">
                      <a:alpha val="43137"/>
                    </a:srgbClr>
                  </a:outerShdw>
                </a:effectLst>
                <a:ea typeface="+mn-ea"/>
                <a:cs typeface="+mn-cs"/>
              </a:rPr>
              <a:t>2:22</a:t>
            </a:r>
            <a:r>
              <a:rPr lang="en-US" sz="2800" dirty="0">
                <a:effectLst>
                  <a:outerShdw blurRad="38100" dist="38100" dir="2700000" algn="tl">
                    <a:srgbClr val="000000">
                      <a:alpha val="43137"/>
                    </a:srgbClr>
                  </a:outerShdw>
                </a:effectLst>
              </a:rPr>
              <a:t> – </a:t>
            </a:r>
            <a:r>
              <a:rPr lang="en-US" sz="2800" dirty="0">
                <a:effectLst>
                  <a:outerShdw blurRad="38100" dist="38100" dir="2700000" algn="tl">
                    <a:srgbClr val="000000">
                      <a:alpha val="43137"/>
                    </a:srgbClr>
                  </a:outerShdw>
                </a:effectLst>
                <a:ea typeface="+mn-ea"/>
                <a:cs typeface="+mn-cs"/>
              </a:rPr>
              <a:t>Miracle worker</a:t>
            </a:r>
          </a:p>
          <a:p>
            <a:pPr marL="1028700" lvl="1" indent="-457200" eaLnBrk="1" hangingPunct="1">
              <a:spcBef>
                <a:spcPts val="0"/>
              </a:spcBef>
              <a:spcAft>
                <a:spcPts val="3600"/>
              </a:spcAft>
              <a:defRPr/>
            </a:pPr>
            <a:r>
              <a:rPr lang="en-US" sz="2800" dirty="0">
                <a:effectLst>
                  <a:outerShdw blurRad="38100" dist="38100" dir="2700000" algn="tl">
                    <a:srgbClr val="000000">
                      <a:alpha val="43137"/>
                    </a:srgbClr>
                  </a:outerShdw>
                </a:effectLst>
                <a:ea typeface="+mn-ea"/>
                <a:cs typeface="+mn-cs"/>
              </a:rPr>
              <a:t>2:23</a:t>
            </a:r>
            <a:r>
              <a:rPr lang="en-US" sz="2800" dirty="0">
                <a:effectLst>
                  <a:outerShdw blurRad="38100" dist="38100" dir="2700000" algn="tl">
                    <a:srgbClr val="000000">
                      <a:alpha val="43137"/>
                    </a:srgbClr>
                  </a:outerShdw>
                </a:effectLst>
              </a:rPr>
              <a:t> – </a:t>
            </a:r>
            <a:r>
              <a:rPr lang="en-US" sz="2800" dirty="0">
                <a:effectLst>
                  <a:outerShdw blurRad="38100" dist="38100" dir="2700000" algn="tl">
                    <a:srgbClr val="000000">
                      <a:alpha val="43137"/>
                    </a:srgbClr>
                  </a:outerShdw>
                </a:effectLst>
                <a:ea typeface="+mn-ea"/>
                <a:cs typeface="+mn-cs"/>
              </a:rPr>
              <a:t>Rejected by Israel</a:t>
            </a:r>
          </a:p>
          <a:p>
            <a:pPr marL="1028700" lvl="1" indent="-457200" eaLnBrk="1" hangingPunct="1">
              <a:spcBef>
                <a:spcPts val="0"/>
              </a:spcBef>
              <a:spcAft>
                <a:spcPts val="3600"/>
              </a:spcAft>
              <a:defRPr/>
            </a:pPr>
            <a:r>
              <a:rPr lang="en-US" sz="2800" b="1" u="sng" dirty="0">
                <a:solidFill>
                  <a:srgbClr val="FFFFCC"/>
                </a:solidFill>
                <a:effectLst>
                  <a:outerShdw blurRad="38100" dist="38100" dir="2700000" algn="tl">
                    <a:srgbClr val="000000">
                      <a:alpha val="43137"/>
                    </a:srgbClr>
                  </a:outerShdw>
                </a:effectLst>
                <a:ea typeface="+mn-ea"/>
                <a:cs typeface="+mn-cs"/>
              </a:rPr>
              <a:t>2:24-29</a:t>
            </a:r>
            <a:r>
              <a:rPr lang="en-US" sz="2800" b="1" u="sng" dirty="0">
                <a:solidFill>
                  <a:srgbClr val="FFFFCC"/>
                </a:solidFill>
                <a:effectLst>
                  <a:outerShdw blurRad="38100" dist="38100" dir="2700000" algn="tl">
                    <a:srgbClr val="000000">
                      <a:alpha val="43137"/>
                    </a:srgbClr>
                  </a:outerShdw>
                </a:effectLst>
              </a:rPr>
              <a:t> – </a:t>
            </a:r>
            <a:r>
              <a:rPr lang="en-US" sz="2800" b="1" u="sng" dirty="0">
                <a:solidFill>
                  <a:srgbClr val="FFFFCC"/>
                </a:solidFill>
                <a:effectLst>
                  <a:outerShdw blurRad="38100" dist="38100" dir="2700000" algn="tl">
                    <a:srgbClr val="000000">
                      <a:alpha val="43137"/>
                    </a:srgbClr>
                  </a:outerShdw>
                </a:effectLst>
                <a:ea typeface="+mn-ea"/>
                <a:cs typeface="+mn-cs"/>
              </a:rPr>
              <a:t>Resurrected (Ps 16:8-11)</a:t>
            </a:r>
          </a:p>
          <a:p>
            <a:pPr marL="1028700" lvl="1" indent="-457200" eaLnBrk="1" hangingPunct="1">
              <a:spcBef>
                <a:spcPts val="0"/>
              </a:spcBef>
              <a:spcAft>
                <a:spcPts val="3600"/>
              </a:spcAft>
              <a:defRPr/>
            </a:pPr>
            <a:r>
              <a:rPr lang="en-US" sz="2800" dirty="0">
                <a:effectLst>
                  <a:outerShdw blurRad="38100" dist="38100" dir="2700000" algn="tl">
                    <a:srgbClr val="000000">
                      <a:alpha val="43137"/>
                    </a:srgbClr>
                  </a:outerShdw>
                </a:effectLst>
                <a:ea typeface="+mn-ea"/>
                <a:cs typeface="+mn-cs"/>
              </a:rPr>
              <a:t>2:30-32</a:t>
            </a:r>
            <a:r>
              <a:rPr lang="en-US" sz="2800" dirty="0">
                <a:effectLst>
                  <a:outerShdw blurRad="38100" dist="38100" dir="2700000" algn="tl">
                    <a:srgbClr val="000000">
                      <a:alpha val="43137"/>
                    </a:srgbClr>
                  </a:outerShdw>
                </a:effectLst>
              </a:rPr>
              <a:t> – </a:t>
            </a:r>
            <a:r>
              <a:rPr lang="en-US" sz="2800" dirty="0">
                <a:effectLst>
                  <a:outerShdw blurRad="38100" dist="38100" dir="2700000" algn="tl">
                    <a:srgbClr val="000000">
                      <a:alpha val="43137"/>
                    </a:srgbClr>
                  </a:outerShdw>
                </a:effectLst>
                <a:ea typeface="+mn-ea"/>
                <a:cs typeface="+mn-cs"/>
              </a:rPr>
              <a:t>Davidic descendant (Ps 132:11)</a:t>
            </a:r>
          </a:p>
          <a:p>
            <a:pPr marL="1028700" lvl="1" indent="-457200" eaLnBrk="1" hangingPunct="1">
              <a:spcBef>
                <a:spcPts val="0"/>
              </a:spcBef>
              <a:spcAft>
                <a:spcPts val="3600"/>
              </a:spcAft>
              <a:defRPr/>
            </a:pPr>
            <a:r>
              <a:rPr lang="en-US" sz="2800" dirty="0">
                <a:effectLst>
                  <a:outerShdw blurRad="38100" dist="38100" dir="2700000" algn="tl">
                    <a:srgbClr val="000000">
                      <a:alpha val="43137"/>
                    </a:srgbClr>
                  </a:outerShdw>
                </a:effectLst>
                <a:ea typeface="+mn-ea"/>
                <a:cs typeface="+mn-cs"/>
              </a:rPr>
              <a:t>2:33-35</a:t>
            </a:r>
            <a:r>
              <a:rPr lang="en-US" sz="2800" dirty="0">
                <a:effectLst>
                  <a:outerShdw blurRad="38100" dist="38100" dir="2700000" algn="tl">
                    <a:srgbClr val="000000">
                      <a:alpha val="43137"/>
                    </a:srgbClr>
                  </a:outerShdw>
                </a:effectLst>
              </a:rPr>
              <a:t> – </a:t>
            </a:r>
            <a:r>
              <a:rPr lang="en-US" sz="2800" dirty="0">
                <a:effectLst>
                  <a:outerShdw blurRad="38100" dist="38100" dir="2700000" algn="tl">
                    <a:srgbClr val="000000">
                      <a:alpha val="43137"/>
                    </a:srgbClr>
                  </a:outerShdw>
                </a:effectLst>
                <a:ea typeface="+mn-ea"/>
                <a:cs typeface="+mn-cs"/>
              </a:rPr>
              <a:t>At God’s right hand (Ps 110:1)</a:t>
            </a:r>
          </a:p>
        </p:txBody>
      </p:sp>
      <p:pic>
        <p:nvPicPr>
          <p:cNvPr id="1026" name="Picture 2" descr="Image result for acts 2">
            <a:extLst>
              <a:ext uri="{FF2B5EF4-FFF2-40B4-BE49-F238E27FC236}">
                <a16:creationId xmlns:a16="http://schemas.microsoft.com/office/drawing/2014/main" id="{C604631D-5237-4EEA-BD4C-94FA0D16BD4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3600" y="2286000"/>
            <a:ext cx="2822980"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69595315-1DB8-4BAC-B32A-CF078BFF6FA9}"/>
              </a:ext>
            </a:extLst>
          </p:cNvPr>
          <p:cNvSpPr>
            <a:spLocks noGrp="1" noChangeArrowheads="1"/>
          </p:cNvSpPr>
          <p:nvPr>
            <p:ph type="title"/>
          </p:nvPr>
        </p:nvSpPr>
        <p:spPr>
          <a:xfrm>
            <a:off x="2328191" y="228600"/>
            <a:ext cx="4487618" cy="914400"/>
          </a:xfrm>
        </p:spPr>
        <p:txBody>
          <a:bodyPr/>
          <a:lstStyle/>
          <a:p>
            <a:pPr algn="ctr" eaLnBrk="1" hangingPunct="1"/>
            <a:r>
              <a:rPr lang="en-US" altLang="en-US" sz="3600" dirty="0">
                <a:effectLst>
                  <a:outerShdw blurRad="38100" dist="38100" dir="2700000" algn="tl">
                    <a:srgbClr val="000000">
                      <a:alpha val="43137"/>
                    </a:srgbClr>
                  </a:outerShdw>
                </a:effectLst>
              </a:rPr>
              <a:t>Acts 2</a:t>
            </a:r>
            <a:br>
              <a:rPr lang="en-US" altLang="en-US" sz="3600" dirty="0">
                <a:effectLst>
                  <a:outerShdw blurRad="38100" dist="38100" dir="2700000" algn="tl">
                    <a:srgbClr val="000000">
                      <a:alpha val="43137"/>
                    </a:srgbClr>
                  </a:outerShdw>
                </a:effectLst>
              </a:rPr>
            </a:br>
            <a:r>
              <a:rPr lang="en-US" altLang="en-US" sz="2400" dirty="0">
                <a:solidFill>
                  <a:schemeClr val="tx1"/>
                </a:solidFill>
                <a:effectLst>
                  <a:outerShdw blurRad="38100" dist="38100" dir="2700000" algn="tl">
                    <a:srgbClr val="000000">
                      <a:alpha val="43137"/>
                    </a:srgbClr>
                  </a:outerShdw>
                </a:effectLst>
              </a:rPr>
              <a:t>The Beginning of the Church Age</a:t>
            </a:r>
          </a:p>
        </p:txBody>
      </p:sp>
    </p:spTree>
    <p:extLst>
      <p:ext uri="{BB962C8B-B14F-4D97-AF65-F5344CB8AC3E}">
        <p14:creationId xmlns:p14="http://schemas.microsoft.com/office/powerpoint/2010/main" val="165193916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 y="1447800"/>
            <a:ext cx="9067800" cy="4876800"/>
          </a:xfrm>
        </p:spPr>
        <p:txBody>
          <a:bodyPr/>
          <a:lstStyle/>
          <a:p>
            <a:pPr marL="0" indent="0" algn="just">
              <a:buNone/>
            </a:pPr>
            <a:r>
              <a:rPr lang="en-US" sz="2800" dirty="0">
                <a:effectLst>
                  <a:outerShdw blurRad="38100" dist="38100" dir="2700000" algn="tl">
                    <a:srgbClr val="000000">
                      <a:alpha val="43137"/>
                    </a:srgbClr>
                  </a:outerShdw>
                </a:effectLst>
              </a:rPr>
              <a:t>“About this time there lived </a:t>
            </a:r>
            <a:r>
              <a:rPr lang="en-US" sz="2800" b="1" u="sng" dirty="0">
                <a:solidFill>
                  <a:srgbClr val="FFFFCC"/>
                </a:solidFill>
                <a:effectLst>
                  <a:outerShdw blurRad="38100" dist="38100" dir="2700000" algn="tl">
                    <a:srgbClr val="000000">
                      <a:alpha val="43137"/>
                    </a:srgbClr>
                  </a:outerShdw>
                </a:effectLst>
              </a:rPr>
              <a:t>Jesus</a:t>
            </a:r>
            <a:r>
              <a:rPr lang="en-US" sz="2800" dirty="0">
                <a:effectLst>
                  <a:outerShdw blurRad="38100" dist="38100" dir="2700000" algn="tl">
                    <a:srgbClr val="000000">
                      <a:alpha val="43137"/>
                    </a:srgbClr>
                  </a:outerShdw>
                </a:effectLst>
              </a:rPr>
              <a:t>, a wise man, if indeed one ought to call him a man. For he was one who performed surprising deeds and was a teacher of such people as accept the truth gladly. He won over many Jews and many of the Greeks. He was </a:t>
            </a:r>
            <a:r>
              <a:rPr lang="en-US" sz="2800" b="1" u="sng" dirty="0">
                <a:solidFill>
                  <a:srgbClr val="FFFFCC"/>
                </a:solidFill>
                <a:effectLst>
                  <a:outerShdw blurRad="38100" dist="38100" dir="2700000" algn="tl">
                    <a:srgbClr val="000000">
                      <a:alpha val="43137"/>
                    </a:srgbClr>
                  </a:outerShdw>
                </a:effectLst>
              </a:rPr>
              <a:t>the Christ</a:t>
            </a:r>
            <a:r>
              <a:rPr lang="en-US" sz="2800" dirty="0">
                <a:effectLst>
                  <a:outerShdw blurRad="38100" dist="38100" dir="2700000" algn="tl">
                    <a:srgbClr val="000000">
                      <a:alpha val="43137"/>
                    </a:srgbClr>
                  </a:outerShdw>
                </a:effectLst>
              </a:rPr>
              <a:t>. And when, upon the accusation of the principal men among us, </a:t>
            </a:r>
            <a:r>
              <a:rPr lang="en-US" sz="2800" b="1" u="sng" dirty="0">
                <a:solidFill>
                  <a:srgbClr val="FFFFCC"/>
                </a:solidFill>
                <a:effectLst>
                  <a:outerShdw blurRad="38100" dist="38100" dir="2700000" algn="tl">
                    <a:srgbClr val="000000">
                      <a:alpha val="43137"/>
                    </a:srgbClr>
                  </a:outerShdw>
                </a:effectLst>
              </a:rPr>
              <a:t>Pilate</a:t>
            </a:r>
            <a:r>
              <a:rPr lang="en-US" sz="2800" dirty="0">
                <a:effectLst>
                  <a:outerShdw blurRad="38100" dist="38100" dir="2700000" algn="tl">
                    <a:srgbClr val="000000">
                      <a:alpha val="43137"/>
                    </a:srgbClr>
                  </a:outerShdw>
                </a:effectLst>
              </a:rPr>
              <a:t> had condemned him to a </a:t>
            </a:r>
            <a:r>
              <a:rPr lang="en-US" sz="2800" b="1" u="sng" dirty="0">
                <a:solidFill>
                  <a:srgbClr val="FFFFCC"/>
                </a:solidFill>
                <a:effectLst>
                  <a:outerShdw blurRad="38100" dist="38100" dir="2700000" algn="tl">
                    <a:srgbClr val="000000">
                      <a:alpha val="43137"/>
                    </a:srgbClr>
                  </a:outerShdw>
                </a:effectLst>
              </a:rPr>
              <a:t>cross</a:t>
            </a:r>
            <a:r>
              <a:rPr lang="en-US" sz="2800" dirty="0">
                <a:effectLst>
                  <a:outerShdw blurRad="38100" dist="38100" dir="2700000" algn="tl">
                    <a:srgbClr val="000000">
                      <a:alpha val="43137"/>
                    </a:srgbClr>
                  </a:outerShdw>
                </a:effectLst>
              </a:rPr>
              <a:t>, those who had first come to love him did not cease. He appeared to them spending </a:t>
            </a:r>
            <a:r>
              <a:rPr lang="en-US" sz="2800" b="1" u="sng" dirty="0">
                <a:solidFill>
                  <a:srgbClr val="FFFFCC"/>
                </a:solidFill>
                <a:effectLst>
                  <a:outerShdw blurRad="38100" dist="38100" dir="2700000" algn="tl">
                    <a:srgbClr val="000000">
                      <a:alpha val="43137"/>
                    </a:srgbClr>
                  </a:outerShdw>
                </a:effectLst>
              </a:rPr>
              <a:t>a third day restored to life</a:t>
            </a:r>
            <a:r>
              <a:rPr lang="en-US" sz="2800" dirty="0">
                <a:effectLst>
                  <a:outerShdw blurRad="38100" dist="38100" dir="2700000" algn="tl">
                    <a:srgbClr val="000000">
                      <a:alpha val="43137"/>
                    </a:srgbClr>
                  </a:outerShdw>
                </a:effectLst>
              </a:rPr>
              <a:t>, for the prophets of God had foretold these things and a thousand other marvels about him. And the tribe of the </a:t>
            </a:r>
            <a:r>
              <a:rPr lang="en-US" sz="2800" b="1" u="sng" dirty="0">
                <a:solidFill>
                  <a:srgbClr val="FFFFCC"/>
                </a:solidFill>
                <a:effectLst>
                  <a:outerShdw blurRad="38100" dist="38100" dir="2700000" algn="tl">
                    <a:srgbClr val="000000">
                      <a:alpha val="43137"/>
                    </a:srgbClr>
                  </a:outerShdw>
                </a:effectLst>
              </a:rPr>
              <a:t>Christians</a:t>
            </a:r>
            <a:r>
              <a:rPr lang="en-US" sz="2800" dirty="0">
                <a:effectLst>
                  <a:outerShdw blurRad="38100" dist="38100" dir="2700000" algn="tl">
                    <a:srgbClr val="000000">
                      <a:alpha val="43137"/>
                    </a:srgbClr>
                  </a:outerShdw>
                </a:effectLst>
              </a:rPr>
              <a:t>, so called after him, has still to this day not disappeared.” </a:t>
            </a:r>
          </a:p>
          <a:p>
            <a:pPr marL="0" indent="0">
              <a:buNone/>
            </a:pPr>
            <a:endParaRPr lang="en-US" dirty="0">
              <a:effectLst>
                <a:outerShdw blurRad="38100" dist="38100" dir="2700000" algn="tl">
                  <a:srgbClr val="000000">
                    <a:alpha val="43137"/>
                  </a:srgbClr>
                </a:outerShdw>
              </a:effectLst>
            </a:endParaRPr>
          </a:p>
        </p:txBody>
      </p:sp>
      <p:sp>
        <p:nvSpPr>
          <p:cNvPr id="99331" name="TextBox 3"/>
          <p:cNvSpPr txBox="1">
            <a:spLocks noChangeArrowheads="1"/>
          </p:cNvSpPr>
          <p:nvPr/>
        </p:nvSpPr>
        <p:spPr bwMode="auto">
          <a:xfrm>
            <a:off x="1638300" y="228600"/>
            <a:ext cx="5867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Josephus</a:t>
            </a:r>
            <a:endParaRPr lang="en-US" alt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eaLnBrk="1" hangingPunct="1"/>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Antiquities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18.3.3</a:t>
            </a:r>
            <a:endParaRPr lang="en-US" alt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8B476DE3-6831-41AD-9AC2-4B2FF0F41AC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 y="121920"/>
            <a:ext cx="810705"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34009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5857775"/>
              </p:ext>
            </p:extLst>
          </p:nvPr>
        </p:nvGraphicFramePr>
        <p:xfrm>
          <a:off x="182880" y="228600"/>
          <a:ext cx="8778240" cy="6400800"/>
        </p:xfrm>
        <a:graphic>
          <a:graphicData uri="http://schemas.openxmlformats.org/drawingml/2006/table">
            <a:tbl>
              <a:tblPr firstRow="1" bandRow="1">
                <a:tableStyleId>{5C22544A-7EE6-4342-B048-85BDC9FD1C3A}</a:tableStyleId>
              </a:tblPr>
              <a:tblGrid>
                <a:gridCol w="4389120">
                  <a:extLst>
                    <a:ext uri="{9D8B030D-6E8A-4147-A177-3AD203B41FA5}">
                      <a16:colId xmlns:a16="http://schemas.microsoft.com/office/drawing/2014/main" val="20000"/>
                    </a:ext>
                  </a:extLst>
                </a:gridCol>
                <a:gridCol w="4389120">
                  <a:extLst>
                    <a:ext uri="{9D8B030D-6E8A-4147-A177-3AD203B41FA5}">
                      <a16:colId xmlns:a16="http://schemas.microsoft.com/office/drawing/2014/main" val="20001"/>
                    </a:ext>
                  </a:extLst>
                </a:gridCol>
              </a:tblGrid>
              <a:tr h="914400">
                <a:tc gridSpan="2">
                  <a:txBody>
                    <a:bodyPr/>
                    <a:lstStyle/>
                    <a:p>
                      <a:pPr algn="ctr"/>
                      <a:r>
                        <a:rPr lang="en-US" sz="4000" b="0" dirty="0">
                          <a:solidFill>
                            <a:schemeClr val="tx2"/>
                          </a:solidFill>
                          <a:latin typeface="Calibri" panose="020F0502020204030204" pitchFamily="34" charset="0"/>
                          <a:ea typeface="+mj-ea"/>
                          <a:cs typeface="+mj-cs"/>
                        </a:rPr>
                        <a:t>How Does Jesus Compare?</a:t>
                      </a:r>
                    </a:p>
                  </a:txBody>
                  <a:tcPr anchor="ctr">
                    <a:solidFill>
                      <a:schemeClr val="bg2"/>
                    </a:solidFill>
                  </a:tcPr>
                </a:tc>
                <a:tc hMerge="1">
                  <a:txBody>
                    <a:bodyPr/>
                    <a:lstStyle/>
                    <a:p>
                      <a:endParaRPr lang="en-US" dirty="0"/>
                    </a:p>
                  </a:txBody>
                  <a:tcPr/>
                </a:tc>
                <a:extLst>
                  <a:ext uri="{0D108BD9-81ED-4DB2-BD59-A6C34878D82A}">
                    <a16:rowId xmlns:a16="http://schemas.microsoft.com/office/drawing/2014/main" val="10000"/>
                  </a:ext>
                </a:extLst>
              </a:tr>
              <a:tr h="914400">
                <a:tc>
                  <a:txBody>
                    <a:bodyPr/>
                    <a:lstStyle/>
                    <a:p>
                      <a:pPr algn="ctr"/>
                      <a:r>
                        <a:rPr lang="en-US" sz="3600" b="1" dirty="0">
                          <a:solidFill>
                            <a:srgbClr val="0000CC"/>
                          </a:solidFill>
                          <a:latin typeface="Calibri" panose="020F0502020204030204" pitchFamily="34" charset="0"/>
                        </a:rPr>
                        <a:t>Deity</a:t>
                      </a:r>
                    </a:p>
                  </a:txBody>
                  <a:tcPr anchor="ctr"/>
                </a:tc>
                <a:tc>
                  <a:txBody>
                    <a:bodyPr/>
                    <a:lstStyle/>
                    <a:p>
                      <a:pPr algn="ctr"/>
                      <a:r>
                        <a:rPr lang="en-US" sz="3600" b="1" dirty="0">
                          <a:solidFill>
                            <a:srgbClr val="0000CC"/>
                          </a:solidFill>
                          <a:latin typeface="Calibri" panose="020F0502020204030204" pitchFamily="34" charset="0"/>
                        </a:rPr>
                        <a:t>Tomb Status</a:t>
                      </a:r>
                    </a:p>
                  </a:txBody>
                  <a:tcPr anchor="ctr"/>
                </a:tc>
                <a:extLst>
                  <a:ext uri="{0D108BD9-81ED-4DB2-BD59-A6C34878D82A}">
                    <a16:rowId xmlns:a16="http://schemas.microsoft.com/office/drawing/2014/main" val="808750038"/>
                  </a:ext>
                </a:extLst>
              </a:tr>
              <a:tr h="914400">
                <a:tc>
                  <a:txBody>
                    <a:bodyPr/>
                    <a:lstStyle/>
                    <a:p>
                      <a:pPr marL="227013" indent="0"/>
                      <a:r>
                        <a:rPr lang="en-US" sz="3200" dirty="0">
                          <a:latin typeface="Calibri" panose="020F0502020204030204" pitchFamily="34" charset="0"/>
                        </a:rPr>
                        <a:t>Confucius</a:t>
                      </a:r>
                    </a:p>
                  </a:txBody>
                  <a:tcPr anchor="ctr"/>
                </a:tc>
                <a:tc>
                  <a:txBody>
                    <a:bodyPr/>
                    <a:lstStyle/>
                    <a:p>
                      <a:pPr marL="227013" indent="0" algn="ctr" defTabSz="914400" rtl="0" eaLnBrk="1" latinLnBrk="0" hangingPunct="1"/>
                      <a:r>
                        <a:rPr lang="en-US" sz="3200" kern="1200" dirty="0">
                          <a:solidFill>
                            <a:schemeClr val="dk1"/>
                          </a:solidFill>
                          <a:latin typeface="Calibri" panose="020F0502020204030204" pitchFamily="34" charset="0"/>
                          <a:ea typeface="+mn-ea"/>
                          <a:cs typeface="+mn-cs"/>
                        </a:rPr>
                        <a:t>Occupied</a:t>
                      </a:r>
                    </a:p>
                  </a:txBody>
                  <a:tcPr anchor="ctr"/>
                </a:tc>
                <a:extLst>
                  <a:ext uri="{0D108BD9-81ED-4DB2-BD59-A6C34878D82A}">
                    <a16:rowId xmlns:a16="http://schemas.microsoft.com/office/drawing/2014/main" val="10001"/>
                  </a:ext>
                </a:extLst>
              </a:tr>
              <a:tr h="914400">
                <a:tc>
                  <a:txBody>
                    <a:bodyPr/>
                    <a:lstStyle/>
                    <a:p>
                      <a:pPr marL="227013" indent="0" algn="l" defTabSz="914400" rtl="0" eaLnBrk="1" latinLnBrk="0" hangingPunct="1"/>
                      <a:r>
                        <a:rPr lang="en-US" sz="3200" kern="1200" dirty="0">
                          <a:solidFill>
                            <a:schemeClr val="dk1"/>
                          </a:solidFill>
                          <a:latin typeface="Calibri" panose="020F0502020204030204" pitchFamily="34" charset="0"/>
                          <a:ea typeface="+mn-ea"/>
                          <a:cs typeface="+mn-cs"/>
                        </a:rPr>
                        <a:t>Buddha</a:t>
                      </a:r>
                    </a:p>
                  </a:txBody>
                  <a:tcPr anchor="ctr"/>
                </a:tc>
                <a:tc>
                  <a:txBody>
                    <a:bodyPr/>
                    <a:lstStyle/>
                    <a:p>
                      <a:pPr marL="227013" marR="0" indent="0" algn="ctr" defTabSz="914400" rtl="0" eaLnBrk="1" fontAlgn="auto" latinLnBrk="0" hangingPunct="1">
                        <a:lnSpc>
                          <a:spcPct val="100000"/>
                        </a:lnSpc>
                        <a:spcBef>
                          <a:spcPts val="0"/>
                        </a:spcBef>
                        <a:spcAft>
                          <a:spcPts val="0"/>
                        </a:spcAft>
                        <a:buClrTx/>
                        <a:buSzTx/>
                        <a:buFontTx/>
                        <a:buNone/>
                        <a:tabLst/>
                        <a:defRPr/>
                      </a:pPr>
                      <a:r>
                        <a:rPr lang="en-US" sz="3200" kern="1200" dirty="0">
                          <a:solidFill>
                            <a:schemeClr val="dk1"/>
                          </a:solidFill>
                          <a:latin typeface="Calibri" panose="020F0502020204030204" pitchFamily="34" charset="0"/>
                          <a:ea typeface="+mn-ea"/>
                          <a:cs typeface="+mn-cs"/>
                        </a:rPr>
                        <a:t>Occupied</a:t>
                      </a:r>
                    </a:p>
                  </a:txBody>
                  <a:tcPr anchor="ctr"/>
                </a:tc>
                <a:extLst>
                  <a:ext uri="{0D108BD9-81ED-4DB2-BD59-A6C34878D82A}">
                    <a16:rowId xmlns:a16="http://schemas.microsoft.com/office/drawing/2014/main" val="10002"/>
                  </a:ext>
                </a:extLst>
              </a:tr>
              <a:tr h="914400">
                <a:tc>
                  <a:txBody>
                    <a:bodyPr/>
                    <a:lstStyle/>
                    <a:p>
                      <a:pPr marL="227013" indent="0" algn="l" defTabSz="914400" rtl="0" eaLnBrk="1" latinLnBrk="0" hangingPunct="1"/>
                      <a:r>
                        <a:rPr lang="en-US" sz="3200" kern="1200" dirty="0">
                          <a:solidFill>
                            <a:schemeClr val="dk1"/>
                          </a:solidFill>
                          <a:latin typeface="Calibri" panose="020F0502020204030204" pitchFamily="34" charset="0"/>
                          <a:ea typeface="+mn-ea"/>
                          <a:cs typeface="+mn-cs"/>
                        </a:rPr>
                        <a:t>Mohammed</a:t>
                      </a:r>
                    </a:p>
                  </a:txBody>
                  <a:tcPr anchor="ctr"/>
                </a:tc>
                <a:tc>
                  <a:txBody>
                    <a:bodyPr/>
                    <a:lstStyle/>
                    <a:p>
                      <a:pPr marL="227013" marR="0" indent="0" algn="ctr" defTabSz="914400" rtl="0" eaLnBrk="1" fontAlgn="auto" latinLnBrk="0" hangingPunct="1">
                        <a:lnSpc>
                          <a:spcPct val="100000"/>
                        </a:lnSpc>
                        <a:spcBef>
                          <a:spcPts val="0"/>
                        </a:spcBef>
                        <a:spcAft>
                          <a:spcPts val="0"/>
                        </a:spcAft>
                        <a:buClrTx/>
                        <a:buSzTx/>
                        <a:buFontTx/>
                        <a:buNone/>
                        <a:tabLst/>
                        <a:defRPr/>
                      </a:pPr>
                      <a:r>
                        <a:rPr lang="en-US" sz="3200" kern="1200" dirty="0">
                          <a:solidFill>
                            <a:schemeClr val="dk1"/>
                          </a:solidFill>
                          <a:latin typeface="Calibri" panose="020F0502020204030204" pitchFamily="34" charset="0"/>
                          <a:ea typeface="+mn-ea"/>
                          <a:cs typeface="+mn-cs"/>
                        </a:rPr>
                        <a:t>Occupied</a:t>
                      </a:r>
                    </a:p>
                  </a:txBody>
                  <a:tcPr anchor="ctr"/>
                </a:tc>
                <a:extLst>
                  <a:ext uri="{0D108BD9-81ED-4DB2-BD59-A6C34878D82A}">
                    <a16:rowId xmlns:a16="http://schemas.microsoft.com/office/drawing/2014/main" val="10003"/>
                  </a:ext>
                </a:extLst>
              </a:tr>
              <a:tr h="914400">
                <a:tc>
                  <a:txBody>
                    <a:bodyPr/>
                    <a:lstStyle/>
                    <a:p>
                      <a:pPr marL="227013" indent="0" algn="l" defTabSz="914400" rtl="0" eaLnBrk="1" latinLnBrk="0" hangingPunct="1"/>
                      <a:r>
                        <a:rPr lang="en-US" sz="4800" b="1" kern="1200" dirty="0">
                          <a:solidFill>
                            <a:srgbClr val="0000CC"/>
                          </a:solidFill>
                          <a:latin typeface="Calibri" panose="020F0502020204030204" pitchFamily="34" charset="0"/>
                          <a:ea typeface="+mn-ea"/>
                          <a:cs typeface="+mn-cs"/>
                        </a:rPr>
                        <a:t>Jesus</a:t>
                      </a:r>
                    </a:p>
                  </a:txBody>
                  <a:tcPr anchor="ctr"/>
                </a:tc>
                <a:tc>
                  <a:txBody>
                    <a:bodyPr/>
                    <a:lstStyle/>
                    <a:p>
                      <a:pPr marL="227013" marR="0" indent="0" algn="ctr" defTabSz="914400" rtl="0" eaLnBrk="1" fontAlgn="auto" latinLnBrk="0" hangingPunct="1">
                        <a:lnSpc>
                          <a:spcPct val="100000"/>
                        </a:lnSpc>
                        <a:spcBef>
                          <a:spcPts val="0"/>
                        </a:spcBef>
                        <a:spcAft>
                          <a:spcPts val="0"/>
                        </a:spcAft>
                        <a:buClrTx/>
                        <a:buSzTx/>
                        <a:buFontTx/>
                        <a:buNone/>
                        <a:tabLst/>
                        <a:defRPr/>
                      </a:pPr>
                      <a:r>
                        <a:rPr lang="en-US" sz="4800" b="1" kern="1200" dirty="0">
                          <a:solidFill>
                            <a:srgbClr val="0000CC"/>
                          </a:solidFill>
                          <a:latin typeface="Calibri" panose="020F0502020204030204" pitchFamily="34" charset="0"/>
                          <a:ea typeface="+mn-ea"/>
                          <a:cs typeface="+mn-cs"/>
                        </a:rPr>
                        <a:t>***EMPTY***</a:t>
                      </a:r>
                      <a:endParaRPr lang="en-US" sz="3600" b="1" kern="1200" dirty="0">
                        <a:solidFill>
                          <a:srgbClr val="0000CC"/>
                        </a:solidFill>
                        <a:latin typeface="Calibri" panose="020F0502020204030204" pitchFamily="34" charset="0"/>
                        <a:ea typeface="+mn-ea"/>
                        <a:cs typeface="+mn-cs"/>
                      </a:endParaRPr>
                    </a:p>
                  </a:txBody>
                  <a:tcPr anchor="ctr"/>
                </a:tc>
                <a:extLst>
                  <a:ext uri="{0D108BD9-81ED-4DB2-BD59-A6C34878D82A}">
                    <a16:rowId xmlns:a16="http://schemas.microsoft.com/office/drawing/2014/main" val="10004"/>
                  </a:ext>
                </a:extLst>
              </a:tr>
              <a:tr h="914400">
                <a:tc gridSpan="2">
                  <a:txBody>
                    <a:bodyPr/>
                    <a:lstStyle/>
                    <a:p>
                      <a:pPr marL="227013" indent="0" algn="ctr" defTabSz="914400" rtl="0" eaLnBrk="1" latinLnBrk="0" hangingPunct="1"/>
                      <a:r>
                        <a:rPr lang="en-US" sz="2800" kern="1200" dirty="0">
                          <a:solidFill>
                            <a:schemeClr val="dk1"/>
                          </a:solidFill>
                          <a:latin typeface="Calibri" panose="020F0502020204030204" pitchFamily="34" charset="0"/>
                          <a:ea typeface="+mn-ea"/>
                          <a:cs typeface="+mn-cs"/>
                        </a:rPr>
                        <a:t>G.B. Hardy, </a:t>
                      </a:r>
                      <a:r>
                        <a:rPr lang="en-US" sz="2800" i="1" kern="1200" dirty="0">
                          <a:solidFill>
                            <a:schemeClr val="dk1"/>
                          </a:solidFill>
                          <a:latin typeface="Calibri" panose="020F0502020204030204" pitchFamily="34" charset="0"/>
                          <a:ea typeface="+mn-ea"/>
                          <a:cs typeface="+mn-cs"/>
                        </a:rPr>
                        <a:t>Countdown</a:t>
                      </a:r>
                      <a:endParaRPr lang="en-US" sz="2800" kern="1200" dirty="0">
                        <a:solidFill>
                          <a:schemeClr val="dk1"/>
                        </a:solidFill>
                        <a:latin typeface="Calibri" panose="020F0502020204030204" pitchFamily="34" charset="0"/>
                        <a:ea typeface="+mn-ea"/>
                        <a:cs typeface="+mn-cs"/>
                      </a:endParaRPr>
                    </a:p>
                  </a:txBody>
                  <a:tcPr anchor="ctr"/>
                </a:tc>
                <a:tc hMerge="1">
                  <a:txBody>
                    <a:bodyPr/>
                    <a:lstStyle/>
                    <a:p>
                      <a:pPr marL="227013" marR="0" indent="0" algn="l" defTabSz="914400" rtl="0" eaLnBrk="1" fontAlgn="auto" latinLnBrk="0" hangingPunct="1">
                        <a:lnSpc>
                          <a:spcPct val="100000"/>
                        </a:lnSpc>
                        <a:spcBef>
                          <a:spcPts val="0"/>
                        </a:spcBef>
                        <a:spcAft>
                          <a:spcPts val="0"/>
                        </a:spcAft>
                        <a:buClrTx/>
                        <a:buSzTx/>
                        <a:buFontTx/>
                        <a:buNone/>
                        <a:tabLst/>
                        <a:defRPr/>
                      </a:pPr>
                      <a:endParaRPr lang="en-US" sz="3600" b="1" kern="1200" dirty="0">
                        <a:solidFill>
                          <a:srgbClr val="0000FF"/>
                        </a:solidFill>
                        <a:latin typeface="Calibri" panose="020F0502020204030204" pitchFamily="34" charset="0"/>
                        <a:ea typeface="+mn-ea"/>
                        <a:cs typeface="+mn-cs"/>
                      </a:endParaRPr>
                    </a:p>
                  </a:txBody>
                  <a:tcPr/>
                </a:tc>
                <a:extLst>
                  <a:ext uri="{0D108BD9-81ED-4DB2-BD59-A6C34878D82A}">
                    <a16:rowId xmlns:a16="http://schemas.microsoft.com/office/drawing/2014/main" val="1834984883"/>
                  </a:ext>
                </a:extLst>
              </a:tr>
            </a:tbl>
          </a:graphicData>
        </a:graphic>
      </p:graphicFrame>
    </p:spTree>
    <p:extLst>
      <p:ext uri="{BB962C8B-B14F-4D97-AF65-F5344CB8AC3E}">
        <p14:creationId xmlns:p14="http://schemas.microsoft.com/office/powerpoint/2010/main" val="148873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A1461A-26F2-44A0-B1C1-75434504DD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134147" name="Rectangle 1"/>
          <p:cNvSpPr>
            <a:spLocks noChangeArrowheads="1"/>
          </p:cNvSpPr>
          <p:nvPr/>
        </p:nvSpPr>
        <p:spPr bwMode="auto">
          <a:xfrm>
            <a:off x="0" y="0"/>
            <a:ext cx="9144000" cy="5293757"/>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n-cs"/>
              </a:rPr>
              <a:t>Acts 17:1-3</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when they had traveled through Amphipolis and Apollonia, they came to Thessalonica, where there was a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synagogue of the Jews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according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Paul’s custom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visited them, and for three Sabbaths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reasoned with them from the Scriptures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explaining and giving evidence that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 had to</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suffer and rise from the dead, and saying, “‘This Jesus whom I am proclaiming to you is the Christ.’”</a:t>
            </a:r>
          </a:p>
        </p:txBody>
      </p:sp>
    </p:spTree>
    <p:extLst>
      <p:ext uri="{BB962C8B-B14F-4D97-AF65-F5344CB8AC3E}">
        <p14:creationId xmlns:p14="http://schemas.microsoft.com/office/powerpoint/2010/main" val="898002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n-cs"/>
              </a:rPr>
              <a:t>John 11:25-27</a:t>
            </a:r>
          </a:p>
          <a:p>
            <a:pPr algn="just"/>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Jesus said to her,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am the resurrection and the life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who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Me will live even if he dies,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everyone who lives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Me will never die. Do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She said to Him, ‘Yes, Lord; I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You are the Christ, the Son of God,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even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who comes into the world.’”</a:t>
            </a:r>
          </a:p>
        </p:txBody>
      </p:sp>
    </p:spTree>
    <p:extLst>
      <p:ext uri="{BB962C8B-B14F-4D97-AF65-F5344CB8AC3E}">
        <p14:creationId xmlns:p14="http://schemas.microsoft.com/office/powerpoint/2010/main" val="1560436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295400"/>
            <a:ext cx="9144000" cy="4659243"/>
          </a:xfrm>
        </p:spPr>
        <p:txBody>
          <a:bodyPr/>
          <a:lstStyle/>
          <a:p>
            <a:pPr marL="0" indent="0" algn="just">
              <a:spcBef>
                <a:spcPts val="0"/>
              </a:spcBef>
              <a:buNone/>
            </a:pPr>
            <a:r>
              <a:rPr lang="en-US" sz="2800" dirty="0">
                <a:effectLst>
                  <a:outerShdw blurRad="38100" dist="38100" dir="2700000" algn="tl">
                    <a:srgbClr val="000000">
                      <a:alpha val="43137"/>
                    </a:srgbClr>
                  </a:outerShdw>
                </a:effectLst>
              </a:rPr>
              <a:t>“Suppose that we take 10</a:t>
            </a:r>
            <a:r>
              <a:rPr lang="en-US" sz="2800" kern="1200" baseline="30000" dirty="0">
                <a:effectLst>
                  <a:outerShdw blurRad="38100" dist="38100" dir="2700000" algn="tl">
                    <a:srgbClr val="000000">
                      <a:alpha val="43137"/>
                    </a:srgbClr>
                  </a:outerShdw>
                </a:effectLst>
                <a:cs typeface="Calibri" panose="020F0502020204030204" pitchFamily="34" charset="0"/>
              </a:rPr>
              <a:t>17</a:t>
            </a:r>
            <a:r>
              <a:rPr lang="en-US" sz="2800" dirty="0">
                <a:effectLst>
                  <a:outerShdw blurRad="38100" dist="38100" dir="2700000" algn="tl">
                    <a:srgbClr val="000000">
                      <a:alpha val="43137"/>
                    </a:srgbClr>
                  </a:outerShdw>
                </a:effectLst>
              </a:rPr>
              <a:t> silver dollars and lay them on the face of Texas. They will cover all of the state two feet deep. Now mark one of these silver dollars and stir the whole mass thoroughly, all over the state. Blindfold a man and tell him that he can travel as far as he wishes, but he must pick up one silver dollar and say that this is the right one. What chance would he have of getting the right one? Just the same chance that the prophets would have had of writing these eight prophecies and having them all come true in any one man, from their day to the present time, providing they wrote using their own wisdom.”</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sp>
        <p:nvSpPr>
          <p:cNvPr id="12" name="TextBox 11">
            <a:extLst>
              <a:ext uri="{FF2B5EF4-FFF2-40B4-BE49-F238E27FC236}">
                <a16:creationId xmlns:a16="http://schemas.microsoft.com/office/drawing/2014/main" id="{31C3BA16-8FE2-49E7-B682-66656E701DB7}"/>
              </a:ext>
            </a:extLst>
          </p:cNvPr>
          <p:cNvSpPr txBox="1"/>
          <p:nvPr/>
        </p:nvSpPr>
        <p:spPr>
          <a:xfrm>
            <a:off x="342900" y="6172200"/>
            <a:ext cx="8458200" cy="646331"/>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rPr>
              <a:t>Peter Stoner, </a:t>
            </a:r>
            <a:r>
              <a:rPr lang="en-US" sz="1800" i="1" dirty="0">
                <a:effectLst/>
                <a:latin typeface="Calibri" panose="020F0502020204030204" pitchFamily="34" charset="0"/>
                <a:ea typeface="Calibri" panose="020F0502020204030204" pitchFamily="34" charset="0"/>
              </a:rPr>
              <a:t>Science Speaks: Scientific Proof of the Accuracy of Prophecy and the Bible</a:t>
            </a:r>
            <a:r>
              <a:rPr lang="en-US" sz="1800" dirty="0">
                <a:effectLst/>
                <a:latin typeface="Calibri" panose="020F0502020204030204" pitchFamily="34" charset="0"/>
                <a:ea typeface="Calibri" panose="020F0502020204030204" pitchFamily="34" charset="0"/>
              </a:rPr>
              <a:t> (Chicago, Moody Press, 1969), 107. </a:t>
            </a:r>
            <a:r>
              <a:rPr lang="en-US" sz="1800" b="1" dirty="0">
                <a:solidFill>
                  <a:srgbClr val="FFFFCC"/>
                </a:solidFill>
                <a:latin typeface="Calibri" panose="020F0502020204030204" pitchFamily="34" charset="0"/>
              </a:rPr>
              <a:t>Online version at  http://sciencespeaks.dstoner.net/</a:t>
            </a:r>
          </a:p>
        </p:txBody>
      </p:sp>
      <p:sp>
        <p:nvSpPr>
          <p:cNvPr id="14" name="Rectangle 2">
            <a:extLst>
              <a:ext uri="{FF2B5EF4-FFF2-40B4-BE49-F238E27FC236}">
                <a16:creationId xmlns:a16="http://schemas.microsoft.com/office/drawing/2014/main" id="{F7E7955C-99DE-4417-9397-20921ADE7418}"/>
              </a:ext>
            </a:extLst>
          </p:cNvPr>
          <p:cNvSpPr txBox="1">
            <a:spLocks noChangeArrowheads="1"/>
          </p:cNvSpPr>
          <p:nvPr/>
        </p:nvSpPr>
        <p:spPr bwMode="auto">
          <a:xfrm>
            <a:off x="1543050" y="261257"/>
            <a:ext cx="6057900" cy="912223"/>
          </a:xfrm>
          <a:prstGeom prst="rect">
            <a:avLst/>
          </a:prstGeom>
          <a:noFill/>
          <a:ln w="9525">
            <a:noFill/>
            <a:miter lim="800000"/>
            <a:headEnd/>
            <a:tailEnd/>
          </a:ln>
        </p:spPr>
        <p:txBody>
          <a:bodyPr vert="horz" wrap="square" lIns="69056" tIns="34529" rIns="69056" bIns="34529"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pPr>
            <a:r>
              <a:rPr lang="en-US" sz="3600" dirty="0">
                <a:solidFill>
                  <a:srgbClr val="00FFFF"/>
                </a:solidFill>
                <a:effectLst>
                  <a:outerShdw blurRad="38100" dist="38100" dir="2700000" algn="tl">
                    <a:srgbClr val="000000">
                      <a:alpha val="43137"/>
                    </a:srgbClr>
                  </a:outerShdw>
                </a:effectLst>
                <a:ea typeface="+mn-ea"/>
                <a:cs typeface="Calibri" panose="020F0502020204030204" pitchFamily="34" charset="0"/>
              </a:rPr>
              <a:t>Dr. Peter Stoner</a:t>
            </a:r>
            <a:endParaRPr lang="en-US" sz="3600" dirty="0">
              <a:effectLst>
                <a:outerShdw blurRad="38100" dist="38100" dir="2700000" algn="tl">
                  <a:srgbClr val="000000">
                    <a:alpha val="43137"/>
                  </a:srgbClr>
                </a:outerShdw>
              </a:effectLst>
              <a:ea typeface="+mn-ea"/>
              <a:cs typeface="Arial" charset="0"/>
            </a:endParaRPr>
          </a:p>
        </p:txBody>
      </p:sp>
      <p:pic>
        <p:nvPicPr>
          <p:cNvPr id="2" name="Picture 2" descr="Peter Stoner and Biblical Prophecy | The Daily Hatch">
            <a:extLst>
              <a:ext uri="{FF2B5EF4-FFF2-40B4-BE49-F238E27FC236}">
                <a16:creationId xmlns:a16="http://schemas.microsoft.com/office/drawing/2014/main" id="{18FC1CC1-88F9-4068-8F06-747965C4A75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11379"/>
          <a:stretch/>
        </p:blipFill>
        <p:spPr bwMode="auto">
          <a:xfrm>
            <a:off x="76200" y="76200"/>
            <a:ext cx="1058854" cy="109728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863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G:\14.0 Resources\14.01 Picture Illustrations (jpg, etc)\Bible\Prophecies In Other Holy Books.JPG"/>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304801" y="228600"/>
            <a:ext cx="8534399" cy="6400800"/>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345363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nvPr>
        </p:nvGraphicFramePr>
        <p:xfrm>
          <a:off x="114300" y="76200"/>
          <a:ext cx="8915400" cy="6309360"/>
        </p:xfrm>
        <a:graphic>
          <a:graphicData uri="http://schemas.openxmlformats.org/drawingml/2006/table">
            <a:tbl>
              <a:tblPr firstRow="1" bandRow="1">
                <a:tableStyleId>{5C22544A-7EE6-4342-B048-85BDC9FD1C3A}</a:tableStyleId>
              </a:tblPr>
              <a:tblGrid>
                <a:gridCol w="2920562">
                  <a:extLst>
                    <a:ext uri="{9D8B030D-6E8A-4147-A177-3AD203B41FA5}">
                      <a16:colId xmlns:a16="http://schemas.microsoft.com/office/drawing/2014/main" val="690753193"/>
                    </a:ext>
                  </a:extLst>
                </a:gridCol>
                <a:gridCol w="1537138">
                  <a:extLst>
                    <a:ext uri="{9D8B030D-6E8A-4147-A177-3AD203B41FA5}">
                      <a16:colId xmlns:a16="http://schemas.microsoft.com/office/drawing/2014/main" val="286287145"/>
                    </a:ext>
                  </a:extLst>
                </a:gridCol>
                <a:gridCol w="1998279">
                  <a:extLst>
                    <a:ext uri="{9D8B030D-6E8A-4147-A177-3AD203B41FA5}">
                      <a16:colId xmlns:a16="http://schemas.microsoft.com/office/drawing/2014/main" val="1241431906"/>
                    </a:ext>
                  </a:extLst>
                </a:gridCol>
                <a:gridCol w="2459421">
                  <a:extLst>
                    <a:ext uri="{9D8B030D-6E8A-4147-A177-3AD203B41FA5}">
                      <a16:colId xmlns:a16="http://schemas.microsoft.com/office/drawing/2014/main" val="1804750111"/>
                    </a:ext>
                  </a:extLst>
                </a:gridCol>
              </a:tblGrid>
              <a:tr h="822960">
                <a:tc gridSpan="4">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OT Prophecies About Holy Week</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L="68580" marR="68580" marT="34290" marB="34290"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a:p>
                  </a:txBody>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914400">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prophecy</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scripture</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fulfilled</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years in advance</a:t>
                      </a:r>
                    </a:p>
                  </a:txBody>
                  <a:tcPr marL="68580" marR="68580" marT="34290" marB="34290" anchor="ctr"/>
                </a:tc>
                <a:extLst>
                  <a:ext uri="{0D108BD9-81ED-4DB2-BD59-A6C34878D82A}">
                    <a16:rowId xmlns:a16="http://schemas.microsoft.com/office/drawing/2014/main" val="1318531292"/>
                  </a:ext>
                </a:extLst>
              </a:tr>
              <a:tr h="914400">
                <a:tc>
                  <a:txBody>
                    <a:bodyPr/>
                    <a:lstStyle/>
                    <a:p>
                      <a:r>
                        <a:rPr lang="en-US" sz="2600" b="0" dirty="0">
                          <a:latin typeface="Calibri" panose="020F0502020204030204" pitchFamily="34" charset="0"/>
                          <a:cs typeface="Calibri" panose="020F0502020204030204" pitchFamily="34" charset="0"/>
                        </a:rPr>
                        <a:t>Day of Palm Sunday</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Dan. 9:25</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Luke 19:42</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600 years</a:t>
                      </a:r>
                    </a:p>
                  </a:txBody>
                  <a:tcPr marL="68580" marR="68580" marT="34290" marB="34290" anchor="ctr"/>
                </a:tc>
                <a:extLst>
                  <a:ext uri="{0D108BD9-81ED-4DB2-BD59-A6C34878D82A}">
                    <a16:rowId xmlns:a16="http://schemas.microsoft.com/office/drawing/2014/main" val="777567912"/>
                  </a:ext>
                </a:extLst>
              </a:tr>
              <a:tr h="914400">
                <a:tc>
                  <a:txBody>
                    <a:bodyPr/>
                    <a:lstStyle/>
                    <a:p>
                      <a:r>
                        <a:rPr lang="en-US" sz="2600" b="0" dirty="0">
                          <a:latin typeface="Calibri" panose="020F0502020204030204" pitchFamily="34" charset="0"/>
                          <a:cs typeface="Calibri" panose="020F0502020204030204" pitchFamily="34" charset="0"/>
                        </a:rPr>
                        <a:t>Riding on a Donkey</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Zech. 9:9</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Matt. 21:1-8</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500 years</a:t>
                      </a:r>
                    </a:p>
                  </a:txBody>
                  <a:tcPr marL="68580" marR="68580" marT="34290" marB="34290" anchor="ctr"/>
                </a:tc>
                <a:extLst>
                  <a:ext uri="{0D108BD9-81ED-4DB2-BD59-A6C34878D82A}">
                    <a16:rowId xmlns:a16="http://schemas.microsoft.com/office/drawing/2014/main" val="2088523037"/>
                  </a:ext>
                </a:extLst>
              </a:tr>
              <a:tr h="914400">
                <a:tc>
                  <a:txBody>
                    <a:bodyPr/>
                    <a:lstStyle/>
                    <a:p>
                      <a:r>
                        <a:rPr lang="en-US" sz="2600" b="0" dirty="0">
                          <a:latin typeface="Calibri" panose="020F0502020204030204" pitchFamily="34" charset="0"/>
                          <a:cs typeface="Calibri" panose="020F0502020204030204" pitchFamily="34" charset="0"/>
                        </a:rPr>
                        <a:t>National Rejection</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Dan. 9:26</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John 1:11</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600 years</a:t>
                      </a:r>
                    </a:p>
                  </a:txBody>
                  <a:tcPr marL="68580" marR="68580" marT="34290" marB="34290" anchor="ctr"/>
                </a:tc>
                <a:extLst>
                  <a:ext uri="{0D108BD9-81ED-4DB2-BD59-A6C34878D82A}">
                    <a16:rowId xmlns:a16="http://schemas.microsoft.com/office/drawing/2014/main" val="3167288718"/>
                  </a:ext>
                </a:extLst>
              </a:tr>
              <a:tr h="914400">
                <a:tc>
                  <a:txBody>
                    <a:bodyPr/>
                    <a:lstStyle/>
                    <a:p>
                      <a:r>
                        <a:rPr lang="en-US" sz="2600" b="0" dirty="0">
                          <a:latin typeface="Calibri" panose="020F0502020204030204" pitchFamily="34" charset="0"/>
                          <a:cs typeface="Calibri" panose="020F0502020204030204" pitchFamily="34" charset="0"/>
                        </a:rPr>
                        <a:t>Innocent</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Isa. 53:9</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1 John 2:1</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700 years</a:t>
                      </a:r>
                    </a:p>
                  </a:txBody>
                  <a:tcPr marL="68580" marR="68580" marT="34290" marB="34290" anchor="ctr"/>
                </a:tc>
                <a:extLst>
                  <a:ext uri="{0D108BD9-81ED-4DB2-BD59-A6C34878D82A}">
                    <a16:rowId xmlns:a16="http://schemas.microsoft.com/office/drawing/2014/main" val="1287159523"/>
                  </a:ext>
                </a:extLst>
              </a:tr>
              <a:tr h="914400">
                <a:tc>
                  <a:txBody>
                    <a:bodyPr/>
                    <a:lstStyle/>
                    <a:p>
                      <a:r>
                        <a:rPr lang="en-US" sz="2600" b="0" dirty="0">
                          <a:latin typeface="Calibri" panose="020F0502020204030204" pitchFamily="34" charset="0"/>
                          <a:cs typeface="Calibri" panose="020F0502020204030204" pitchFamily="34" charset="0"/>
                        </a:rPr>
                        <a:t>Silent Before Accusers</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Isa. 53:7</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Mark 15:4-5</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700 years</a:t>
                      </a:r>
                    </a:p>
                  </a:txBody>
                  <a:tcPr marL="68580" marR="68580" marT="34290" marB="34290" anchor="ctr"/>
                </a:tc>
                <a:extLst>
                  <a:ext uri="{0D108BD9-81ED-4DB2-BD59-A6C34878D82A}">
                    <a16:rowId xmlns:a16="http://schemas.microsoft.com/office/drawing/2014/main" val="1793763941"/>
                  </a:ext>
                </a:extLst>
              </a:tr>
            </a:tbl>
          </a:graphicData>
        </a:graphic>
      </p:graphicFrame>
    </p:spTree>
    <p:extLst>
      <p:ext uri="{BB962C8B-B14F-4D97-AF65-F5344CB8AC3E}">
        <p14:creationId xmlns:p14="http://schemas.microsoft.com/office/powerpoint/2010/main" val="2102769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nvPr>
        </p:nvGraphicFramePr>
        <p:xfrm>
          <a:off x="114300" y="78139"/>
          <a:ext cx="8915400" cy="6736080"/>
        </p:xfrm>
        <a:graphic>
          <a:graphicData uri="http://schemas.openxmlformats.org/drawingml/2006/table">
            <a:tbl>
              <a:tblPr firstRow="1" bandRow="1">
                <a:tableStyleId>{5C22544A-7EE6-4342-B048-85BDC9FD1C3A}</a:tableStyleId>
              </a:tblPr>
              <a:tblGrid>
                <a:gridCol w="2805463">
                  <a:extLst>
                    <a:ext uri="{9D8B030D-6E8A-4147-A177-3AD203B41FA5}">
                      <a16:colId xmlns:a16="http://schemas.microsoft.com/office/drawing/2014/main" val="690753193"/>
                    </a:ext>
                  </a:extLst>
                </a:gridCol>
                <a:gridCol w="1532396">
                  <a:extLst>
                    <a:ext uri="{9D8B030D-6E8A-4147-A177-3AD203B41FA5}">
                      <a16:colId xmlns:a16="http://schemas.microsoft.com/office/drawing/2014/main" val="286287145"/>
                    </a:ext>
                  </a:extLst>
                </a:gridCol>
                <a:gridCol w="2177241">
                  <a:extLst>
                    <a:ext uri="{9D8B030D-6E8A-4147-A177-3AD203B41FA5}">
                      <a16:colId xmlns:a16="http://schemas.microsoft.com/office/drawing/2014/main" val="4106905142"/>
                    </a:ext>
                  </a:extLst>
                </a:gridCol>
                <a:gridCol w="2400300">
                  <a:extLst>
                    <a:ext uri="{9D8B030D-6E8A-4147-A177-3AD203B41FA5}">
                      <a16:colId xmlns:a16="http://schemas.microsoft.com/office/drawing/2014/main" val="1804750111"/>
                    </a:ext>
                  </a:extLst>
                </a:gridCol>
              </a:tblGrid>
              <a:tr h="822960">
                <a:tc gridSpan="4">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OT Prophecies About Christ</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L="68580" marR="68580" marT="34290" marB="34290"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a:p>
                  </a:txBody>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822960">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prophecy</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scripture</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fulfilled</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years in advance</a:t>
                      </a:r>
                    </a:p>
                  </a:txBody>
                  <a:tcPr marL="68580" marR="68580" marT="34290" marB="34290" anchor="ctr"/>
                </a:tc>
                <a:extLst>
                  <a:ext uri="{0D108BD9-81ED-4DB2-BD59-A6C34878D82A}">
                    <a16:rowId xmlns:a16="http://schemas.microsoft.com/office/drawing/2014/main" val="1318531292"/>
                  </a:ext>
                </a:extLst>
              </a:tr>
              <a:tr h="822960">
                <a:tc>
                  <a:txBody>
                    <a:bodyPr/>
                    <a:lstStyle/>
                    <a:p>
                      <a:r>
                        <a:rPr lang="en-US" sz="2600" dirty="0">
                          <a:latin typeface="Calibri" panose="020F0502020204030204" pitchFamily="34" charset="0"/>
                          <a:cs typeface="Calibri" panose="020F0502020204030204" pitchFamily="34" charset="0"/>
                        </a:rPr>
                        <a:t>Gamble for His Clothing</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Ps. 22:18</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Matt. 27:35-36</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1000 years</a:t>
                      </a:r>
                    </a:p>
                  </a:txBody>
                  <a:tcPr marL="68580" marR="68580" marT="34290" marB="34290" anchor="ctr"/>
                </a:tc>
                <a:extLst>
                  <a:ext uri="{0D108BD9-81ED-4DB2-BD59-A6C34878D82A}">
                    <a16:rowId xmlns:a16="http://schemas.microsoft.com/office/drawing/2014/main" val="530727785"/>
                  </a:ext>
                </a:extLst>
              </a:tr>
              <a:tr h="822960">
                <a:tc>
                  <a:txBody>
                    <a:bodyPr/>
                    <a:lstStyle/>
                    <a:p>
                      <a:r>
                        <a:rPr lang="en-US" sz="2600" dirty="0">
                          <a:latin typeface="Calibri" panose="020F0502020204030204" pitchFamily="34" charset="0"/>
                          <a:cs typeface="Calibri" panose="020F0502020204030204" pitchFamily="34" charset="0"/>
                        </a:rPr>
                        <a:t>Pierced</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Isa. 53:5</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John 19:34</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700 years</a:t>
                      </a:r>
                    </a:p>
                  </a:txBody>
                  <a:tcPr marL="68580" marR="68580" marT="34290" marB="34290" anchor="ctr"/>
                </a:tc>
                <a:extLst>
                  <a:ext uri="{0D108BD9-81ED-4DB2-BD59-A6C34878D82A}">
                    <a16:rowId xmlns:a16="http://schemas.microsoft.com/office/drawing/2014/main" val="1704423967"/>
                  </a:ext>
                </a:extLst>
              </a:tr>
              <a:tr h="822960">
                <a:tc>
                  <a:txBody>
                    <a:bodyPr/>
                    <a:lstStyle/>
                    <a:p>
                      <a:r>
                        <a:rPr lang="en-US" sz="2600" dirty="0">
                          <a:latin typeface="Calibri" panose="020F0502020204030204" pitchFamily="34" charset="0"/>
                          <a:cs typeface="Calibri" panose="020F0502020204030204" pitchFamily="34" charset="0"/>
                        </a:rPr>
                        <a:t>No Broken Bones</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Ps. 22:17</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John 19:34-36</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1000 years</a:t>
                      </a:r>
                    </a:p>
                  </a:txBody>
                  <a:tcPr marL="68580" marR="68580" marT="34290" marB="34290" anchor="ctr"/>
                </a:tc>
                <a:extLst>
                  <a:ext uri="{0D108BD9-81ED-4DB2-BD59-A6C34878D82A}">
                    <a16:rowId xmlns:a16="http://schemas.microsoft.com/office/drawing/2014/main" val="238806820"/>
                  </a:ext>
                </a:extLst>
              </a:tr>
              <a:tr h="822960">
                <a:tc>
                  <a:txBody>
                    <a:bodyPr/>
                    <a:lstStyle/>
                    <a:p>
                      <a:r>
                        <a:rPr lang="en-US" sz="2600" dirty="0">
                          <a:latin typeface="Calibri" panose="020F0502020204030204" pitchFamily="34" charset="0"/>
                          <a:cs typeface="Calibri" panose="020F0502020204030204" pitchFamily="34" charset="0"/>
                        </a:rPr>
                        <a:t>Crucified Between Thieves</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Isa. 53:12</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Matt. 27:38</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700 years</a:t>
                      </a:r>
                    </a:p>
                  </a:txBody>
                  <a:tcPr marL="68580" marR="68580" marT="34290" marB="34290" anchor="ctr"/>
                </a:tc>
                <a:extLst>
                  <a:ext uri="{0D108BD9-81ED-4DB2-BD59-A6C34878D82A}">
                    <a16:rowId xmlns:a16="http://schemas.microsoft.com/office/drawing/2014/main" val="777567912"/>
                  </a:ext>
                </a:extLst>
              </a:tr>
              <a:tr h="822960">
                <a:tc>
                  <a:txBody>
                    <a:bodyPr/>
                    <a:lstStyle/>
                    <a:p>
                      <a:r>
                        <a:rPr lang="en-US" sz="2600" dirty="0">
                          <a:latin typeface="Calibri" panose="020F0502020204030204" pitchFamily="34" charset="0"/>
                          <a:cs typeface="Calibri" panose="020F0502020204030204" pitchFamily="34" charset="0"/>
                        </a:rPr>
                        <a:t>Buried in Rich Man’s Tomb</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Isa. 53:9</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John 19:38</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700 years</a:t>
                      </a:r>
                    </a:p>
                  </a:txBody>
                  <a:tcPr marL="68580" marR="68580" marT="34290" marB="34290" anchor="ctr"/>
                </a:tc>
                <a:extLst>
                  <a:ext uri="{0D108BD9-81ED-4DB2-BD59-A6C34878D82A}">
                    <a16:rowId xmlns:a16="http://schemas.microsoft.com/office/drawing/2014/main" val="1793763941"/>
                  </a:ext>
                </a:extLst>
              </a:tr>
              <a:tr h="822960">
                <a:tc>
                  <a:txBody>
                    <a:bodyPr/>
                    <a:lstStyle/>
                    <a:p>
                      <a:r>
                        <a:rPr lang="en-US" sz="2600" dirty="0">
                          <a:latin typeface="Calibri" panose="020F0502020204030204" pitchFamily="34" charset="0"/>
                          <a:cs typeface="Calibri" panose="020F0502020204030204" pitchFamily="34" charset="0"/>
                        </a:rPr>
                        <a:t>Resurrect from the Dead</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Ps. 16:10</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Acts 2:22-32</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1000 years</a:t>
                      </a:r>
                    </a:p>
                  </a:txBody>
                  <a:tcPr marL="68580" marR="68580" marT="34290" marB="34290" anchor="ctr"/>
                </a:tc>
                <a:extLst>
                  <a:ext uri="{0D108BD9-81ED-4DB2-BD59-A6C34878D82A}">
                    <a16:rowId xmlns:a16="http://schemas.microsoft.com/office/drawing/2014/main" val="4273596303"/>
                  </a:ext>
                </a:extLst>
              </a:tr>
            </a:tbl>
          </a:graphicData>
        </a:graphic>
      </p:graphicFrame>
    </p:spTree>
    <p:extLst>
      <p:ext uri="{BB962C8B-B14F-4D97-AF65-F5344CB8AC3E}">
        <p14:creationId xmlns:p14="http://schemas.microsoft.com/office/powerpoint/2010/main" val="840087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29EE08-EA48-4F24-B6D0-3DD833596F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mn-cs"/>
              </a:rPr>
              <a:t>1 Corinthians 15:3-4</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I handed down to you as of first importance what I also received, that Christ died for our sins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according to the Scriptures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that He was buried, and that He was raised on the third day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according to the Scriptures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1970320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4876800"/>
          </a:xfrm>
        </p:spPr>
        <p:txBody>
          <a:bodyPr/>
          <a:lstStyle/>
          <a:p>
            <a:pPr marL="0" indent="0" algn="just">
              <a:buNone/>
            </a:pPr>
            <a:r>
              <a:rPr lang="en-US" sz="2800" dirty="0">
                <a:effectLst>
                  <a:outerShdw blurRad="38100" dist="38100" dir="2700000" algn="tl">
                    <a:srgbClr val="000000">
                      <a:alpha val="43137"/>
                    </a:srgbClr>
                  </a:outerShdw>
                </a:effectLst>
              </a:rPr>
              <a:t>“About this time there lived </a:t>
            </a:r>
            <a:r>
              <a:rPr lang="en-US" sz="2800" b="1" u="sng" dirty="0">
                <a:solidFill>
                  <a:srgbClr val="FFFFCC"/>
                </a:solidFill>
                <a:effectLst>
                  <a:outerShdw blurRad="38100" dist="38100" dir="2700000" algn="tl">
                    <a:srgbClr val="000000">
                      <a:alpha val="43137"/>
                    </a:srgbClr>
                  </a:outerShdw>
                </a:effectLst>
              </a:rPr>
              <a:t>Jesus</a:t>
            </a:r>
            <a:r>
              <a:rPr lang="en-US" sz="2800" dirty="0">
                <a:effectLst>
                  <a:outerShdw blurRad="38100" dist="38100" dir="2700000" algn="tl">
                    <a:srgbClr val="000000">
                      <a:alpha val="43137"/>
                    </a:srgbClr>
                  </a:outerShdw>
                </a:effectLst>
              </a:rPr>
              <a:t>, a wise man, if indeed one ought to call him a man. For he was one who performed surprising deeds and was a teacher of such people as accept the truth gladly. He won over many Jews and many of the Greeks. He was </a:t>
            </a:r>
            <a:r>
              <a:rPr lang="en-US" sz="2800" b="1" u="sng" dirty="0">
                <a:solidFill>
                  <a:srgbClr val="FFFFCC"/>
                </a:solidFill>
                <a:effectLst>
                  <a:outerShdw blurRad="38100" dist="38100" dir="2700000" algn="tl">
                    <a:srgbClr val="000000">
                      <a:alpha val="43137"/>
                    </a:srgbClr>
                  </a:outerShdw>
                </a:effectLst>
              </a:rPr>
              <a:t>the Christ</a:t>
            </a:r>
            <a:r>
              <a:rPr lang="en-US" sz="2800" dirty="0">
                <a:effectLst>
                  <a:outerShdw blurRad="38100" dist="38100" dir="2700000" algn="tl">
                    <a:srgbClr val="000000">
                      <a:alpha val="43137"/>
                    </a:srgbClr>
                  </a:outerShdw>
                </a:effectLst>
              </a:rPr>
              <a:t>. And when, upon the accusation of the principal men among us, Pilate had condemned him to a </a:t>
            </a:r>
            <a:r>
              <a:rPr lang="en-US" sz="2800" b="1" u="sng" dirty="0">
                <a:solidFill>
                  <a:srgbClr val="FFFFCC"/>
                </a:solidFill>
                <a:effectLst>
                  <a:outerShdw blurRad="38100" dist="38100" dir="2700000" algn="tl">
                    <a:srgbClr val="000000">
                      <a:alpha val="43137"/>
                    </a:srgbClr>
                  </a:outerShdw>
                </a:effectLst>
              </a:rPr>
              <a:t>cross</a:t>
            </a:r>
            <a:r>
              <a:rPr lang="en-US" sz="2800" dirty="0">
                <a:effectLst>
                  <a:outerShdw blurRad="38100" dist="38100" dir="2700000" algn="tl">
                    <a:srgbClr val="000000">
                      <a:alpha val="43137"/>
                    </a:srgbClr>
                  </a:outerShdw>
                </a:effectLst>
              </a:rPr>
              <a:t>, those who had first come to love him did not cease. He appeared to them spending a third day </a:t>
            </a:r>
            <a:r>
              <a:rPr lang="en-US" sz="2800" b="1" u="sng" dirty="0">
                <a:solidFill>
                  <a:srgbClr val="FFFFCC"/>
                </a:solidFill>
                <a:effectLst>
                  <a:outerShdw blurRad="38100" dist="38100" dir="2700000" algn="tl">
                    <a:srgbClr val="000000">
                      <a:alpha val="43137"/>
                    </a:srgbClr>
                  </a:outerShdw>
                </a:effectLst>
              </a:rPr>
              <a:t>restored to life</a:t>
            </a:r>
            <a:r>
              <a:rPr lang="en-US" sz="2800" dirty="0">
                <a:effectLst>
                  <a:outerShdw blurRad="38100" dist="38100" dir="2700000" algn="tl">
                    <a:srgbClr val="000000">
                      <a:alpha val="43137"/>
                    </a:srgbClr>
                  </a:outerShdw>
                </a:effectLst>
              </a:rPr>
              <a:t>, for </a:t>
            </a:r>
            <a:r>
              <a:rPr lang="en-US" sz="2800" b="1" u="sng" dirty="0">
                <a:solidFill>
                  <a:srgbClr val="FFFFCC"/>
                </a:solidFill>
                <a:effectLst>
                  <a:outerShdw blurRad="38100" dist="38100" dir="2700000" algn="tl">
                    <a:srgbClr val="000000">
                      <a:alpha val="43137"/>
                    </a:srgbClr>
                  </a:outerShdw>
                </a:effectLst>
              </a:rPr>
              <a:t>the prophets of God had foretold these things</a:t>
            </a:r>
            <a:r>
              <a:rPr lang="en-US" sz="2800" dirty="0">
                <a:effectLst>
                  <a:outerShdw blurRad="38100" dist="38100" dir="2700000" algn="tl">
                    <a:srgbClr val="000000">
                      <a:alpha val="43137"/>
                    </a:srgbClr>
                  </a:outerShdw>
                </a:effectLst>
              </a:rPr>
              <a:t> and a thousand other marvels about him. And the tribe of the Christians, so called after him, has still to this day not disappeared.” </a:t>
            </a:r>
          </a:p>
          <a:p>
            <a:pPr marL="0" indent="0">
              <a:buNone/>
            </a:pPr>
            <a:endParaRPr lang="en-US" dirty="0">
              <a:effectLst>
                <a:outerShdw blurRad="38100" dist="38100" dir="2700000" algn="tl">
                  <a:srgbClr val="000000">
                    <a:alpha val="43137"/>
                  </a:srgbClr>
                </a:outerShdw>
              </a:effectLst>
            </a:endParaRPr>
          </a:p>
        </p:txBody>
      </p:sp>
      <p:sp>
        <p:nvSpPr>
          <p:cNvPr id="99331" name="TextBox 3"/>
          <p:cNvSpPr txBox="1">
            <a:spLocks noChangeArrowheads="1"/>
          </p:cNvSpPr>
          <p:nvPr/>
        </p:nvSpPr>
        <p:spPr bwMode="auto">
          <a:xfrm>
            <a:off x="1638300" y="228600"/>
            <a:ext cx="5867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Josephus</a:t>
            </a:r>
            <a:endParaRPr lang="en-US" alt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eaLnBrk="1" hangingPunct="1"/>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Antiquities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18.3.3</a:t>
            </a:r>
            <a:endParaRPr lang="en-US" alt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AEB74200-E4E5-4F2D-9F85-EB305C7817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 y="121920"/>
            <a:ext cx="810705"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73747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609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Uniqueness of Jesus Christ</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533400" y="1138335"/>
            <a:ext cx="76962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verifiable history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fulfilled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predictive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unimpeachable morality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profound teaching</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authentic miracles</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bodily resurrection</a:t>
            </a:r>
          </a:p>
        </p:txBody>
      </p:sp>
      <p:pic>
        <p:nvPicPr>
          <p:cNvPr id="2050" name="Picture 2" descr="Image result for resurrection of jesus">
            <a:extLst>
              <a:ext uri="{FF2B5EF4-FFF2-40B4-BE49-F238E27FC236}">
                <a16:creationId xmlns:a16="http://schemas.microsoft.com/office/drawing/2014/main" id="{5583786B-0326-44DE-A450-BC0FADC103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29400" y="1600200"/>
            <a:ext cx="2335871" cy="1354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260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609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Uniqueness of Jesus Christ</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533400" y="1138335"/>
            <a:ext cx="76962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verifiable history</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 man of fulfilled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predictive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unimpeachable morality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profound teaching</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authentic miracles</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bodily resurrection</a:t>
            </a:r>
          </a:p>
        </p:txBody>
      </p:sp>
      <p:pic>
        <p:nvPicPr>
          <p:cNvPr id="2050" name="Picture 2" descr="Image result for resurrection of jesus">
            <a:extLst>
              <a:ext uri="{FF2B5EF4-FFF2-40B4-BE49-F238E27FC236}">
                <a16:creationId xmlns:a16="http://schemas.microsoft.com/office/drawing/2014/main" id="{5583786B-0326-44DE-A450-BC0FADC103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29400" y="1600200"/>
            <a:ext cx="2335871" cy="1354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819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159454013"/>
              </p:ext>
            </p:extLst>
          </p:nvPr>
        </p:nvGraphicFramePr>
        <p:xfrm>
          <a:off x="114300" y="76200"/>
          <a:ext cx="8915400" cy="6309360"/>
        </p:xfrm>
        <a:graphic>
          <a:graphicData uri="http://schemas.openxmlformats.org/drawingml/2006/table">
            <a:tbl>
              <a:tblPr firstRow="1" bandRow="1">
                <a:tableStyleId>{5C22544A-7EE6-4342-B048-85BDC9FD1C3A}</a:tableStyleId>
              </a:tblPr>
              <a:tblGrid>
                <a:gridCol w="2920562">
                  <a:extLst>
                    <a:ext uri="{9D8B030D-6E8A-4147-A177-3AD203B41FA5}">
                      <a16:colId xmlns:a16="http://schemas.microsoft.com/office/drawing/2014/main" val="690753193"/>
                    </a:ext>
                  </a:extLst>
                </a:gridCol>
                <a:gridCol w="1537138">
                  <a:extLst>
                    <a:ext uri="{9D8B030D-6E8A-4147-A177-3AD203B41FA5}">
                      <a16:colId xmlns:a16="http://schemas.microsoft.com/office/drawing/2014/main" val="286287145"/>
                    </a:ext>
                  </a:extLst>
                </a:gridCol>
                <a:gridCol w="1998279">
                  <a:extLst>
                    <a:ext uri="{9D8B030D-6E8A-4147-A177-3AD203B41FA5}">
                      <a16:colId xmlns:a16="http://schemas.microsoft.com/office/drawing/2014/main" val="1241431906"/>
                    </a:ext>
                  </a:extLst>
                </a:gridCol>
                <a:gridCol w="2459421">
                  <a:extLst>
                    <a:ext uri="{9D8B030D-6E8A-4147-A177-3AD203B41FA5}">
                      <a16:colId xmlns:a16="http://schemas.microsoft.com/office/drawing/2014/main" val="1804750111"/>
                    </a:ext>
                  </a:extLst>
                </a:gridCol>
              </a:tblGrid>
              <a:tr h="822960">
                <a:tc gridSpan="4">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OT Prophecies About Holy Week</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L="68580" marR="68580" marT="34290" marB="34290"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a:p>
                  </a:txBody>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914400">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prophecy</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scripture</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fulfilled</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years in advance</a:t>
                      </a:r>
                    </a:p>
                  </a:txBody>
                  <a:tcPr marL="68580" marR="68580" marT="34290" marB="34290" anchor="ctr"/>
                </a:tc>
                <a:extLst>
                  <a:ext uri="{0D108BD9-81ED-4DB2-BD59-A6C34878D82A}">
                    <a16:rowId xmlns:a16="http://schemas.microsoft.com/office/drawing/2014/main" val="1318531292"/>
                  </a:ext>
                </a:extLst>
              </a:tr>
              <a:tr h="914400">
                <a:tc>
                  <a:txBody>
                    <a:bodyPr/>
                    <a:lstStyle/>
                    <a:p>
                      <a:r>
                        <a:rPr lang="en-US" sz="2600" b="0" dirty="0">
                          <a:latin typeface="Calibri" panose="020F0502020204030204" pitchFamily="34" charset="0"/>
                          <a:cs typeface="Calibri" panose="020F0502020204030204" pitchFamily="34" charset="0"/>
                        </a:rPr>
                        <a:t>Day of Palm Sunday</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Dan. 9:25</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Luke 19:42</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600 years</a:t>
                      </a:r>
                    </a:p>
                  </a:txBody>
                  <a:tcPr marL="68580" marR="68580" marT="34290" marB="34290" anchor="ctr"/>
                </a:tc>
                <a:extLst>
                  <a:ext uri="{0D108BD9-81ED-4DB2-BD59-A6C34878D82A}">
                    <a16:rowId xmlns:a16="http://schemas.microsoft.com/office/drawing/2014/main" val="777567912"/>
                  </a:ext>
                </a:extLst>
              </a:tr>
              <a:tr h="914400">
                <a:tc>
                  <a:txBody>
                    <a:bodyPr/>
                    <a:lstStyle/>
                    <a:p>
                      <a:r>
                        <a:rPr lang="en-US" sz="2600" b="0" dirty="0">
                          <a:latin typeface="Calibri" panose="020F0502020204030204" pitchFamily="34" charset="0"/>
                          <a:cs typeface="Calibri" panose="020F0502020204030204" pitchFamily="34" charset="0"/>
                        </a:rPr>
                        <a:t>Riding on a Donkey</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Zech. 9:9</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Matt. 21:1-8</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500 years</a:t>
                      </a:r>
                    </a:p>
                  </a:txBody>
                  <a:tcPr marL="68580" marR="68580" marT="34290" marB="34290" anchor="ctr"/>
                </a:tc>
                <a:extLst>
                  <a:ext uri="{0D108BD9-81ED-4DB2-BD59-A6C34878D82A}">
                    <a16:rowId xmlns:a16="http://schemas.microsoft.com/office/drawing/2014/main" val="2088523037"/>
                  </a:ext>
                </a:extLst>
              </a:tr>
              <a:tr h="914400">
                <a:tc>
                  <a:txBody>
                    <a:bodyPr/>
                    <a:lstStyle/>
                    <a:p>
                      <a:r>
                        <a:rPr lang="en-US" sz="2600" b="0" dirty="0">
                          <a:latin typeface="Calibri" panose="020F0502020204030204" pitchFamily="34" charset="0"/>
                          <a:cs typeface="Calibri" panose="020F0502020204030204" pitchFamily="34" charset="0"/>
                        </a:rPr>
                        <a:t>National Rejection</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Dan. 9:26</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John 1:11</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600 years</a:t>
                      </a:r>
                    </a:p>
                  </a:txBody>
                  <a:tcPr marL="68580" marR="68580" marT="34290" marB="34290" anchor="ctr"/>
                </a:tc>
                <a:extLst>
                  <a:ext uri="{0D108BD9-81ED-4DB2-BD59-A6C34878D82A}">
                    <a16:rowId xmlns:a16="http://schemas.microsoft.com/office/drawing/2014/main" val="3167288718"/>
                  </a:ext>
                </a:extLst>
              </a:tr>
              <a:tr h="914400">
                <a:tc>
                  <a:txBody>
                    <a:bodyPr/>
                    <a:lstStyle/>
                    <a:p>
                      <a:r>
                        <a:rPr lang="en-US" sz="2600" b="0" dirty="0">
                          <a:latin typeface="Calibri" panose="020F0502020204030204" pitchFamily="34" charset="0"/>
                          <a:cs typeface="Calibri" panose="020F0502020204030204" pitchFamily="34" charset="0"/>
                        </a:rPr>
                        <a:t>Innocent</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Isa. 53:9</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1 John 2:1</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700 years</a:t>
                      </a:r>
                    </a:p>
                  </a:txBody>
                  <a:tcPr marL="68580" marR="68580" marT="34290" marB="34290" anchor="ctr"/>
                </a:tc>
                <a:extLst>
                  <a:ext uri="{0D108BD9-81ED-4DB2-BD59-A6C34878D82A}">
                    <a16:rowId xmlns:a16="http://schemas.microsoft.com/office/drawing/2014/main" val="1287159523"/>
                  </a:ext>
                </a:extLst>
              </a:tr>
              <a:tr h="914400">
                <a:tc>
                  <a:txBody>
                    <a:bodyPr/>
                    <a:lstStyle/>
                    <a:p>
                      <a:r>
                        <a:rPr lang="en-US" sz="2600" b="0" dirty="0">
                          <a:latin typeface="Calibri" panose="020F0502020204030204" pitchFamily="34" charset="0"/>
                          <a:cs typeface="Calibri" panose="020F0502020204030204" pitchFamily="34" charset="0"/>
                        </a:rPr>
                        <a:t>Silent Before Accusers</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Isa. 53:7</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Mark 15:4-5</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700 years</a:t>
                      </a:r>
                    </a:p>
                  </a:txBody>
                  <a:tcPr marL="68580" marR="68580" marT="34290" marB="34290" anchor="ctr"/>
                </a:tc>
                <a:extLst>
                  <a:ext uri="{0D108BD9-81ED-4DB2-BD59-A6C34878D82A}">
                    <a16:rowId xmlns:a16="http://schemas.microsoft.com/office/drawing/2014/main" val="1793763941"/>
                  </a:ext>
                </a:extLst>
              </a:tr>
            </a:tbl>
          </a:graphicData>
        </a:graphic>
      </p:graphicFrame>
    </p:spTree>
    <p:extLst>
      <p:ext uri="{BB962C8B-B14F-4D97-AF65-F5344CB8AC3E}">
        <p14:creationId xmlns:p14="http://schemas.microsoft.com/office/powerpoint/2010/main" val="2422426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22415</TotalTime>
  <Words>3455</Words>
  <Application>Microsoft Office PowerPoint</Application>
  <PresentationFormat>On-screen Show (4:3)</PresentationFormat>
  <Paragraphs>622</Paragraphs>
  <Slides>46</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Calibri</vt:lpstr>
      <vt:lpstr>Times New Roman</vt:lpstr>
      <vt:lpstr>Wingdings</vt:lpstr>
      <vt:lpstr>Azure</vt:lpstr>
      <vt:lpstr>PowerPoint Presentation</vt:lpstr>
      <vt:lpstr>PowerPoint Presentation</vt:lpstr>
      <vt:lpstr>PowerPoint Presentation</vt:lpstr>
      <vt:lpstr>PowerPoint Presentation</vt:lpstr>
      <vt:lpstr>PowerPoint Presentation</vt:lpstr>
      <vt:lpstr>PowerPoint Presentation</vt:lpstr>
      <vt:lpstr>The Uniqueness of Jesus Christ</vt:lpstr>
      <vt:lpstr>The Uniqueness of Jesus Christ</vt:lpstr>
      <vt:lpstr>PowerPoint Presentation</vt:lpstr>
      <vt:lpstr>PowerPoint Presentation</vt:lpstr>
      <vt:lpstr>PowerPoint Presentation</vt:lpstr>
      <vt:lpstr>PowerPoint Presentation</vt:lpstr>
      <vt:lpstr>Messiah must present Himself  to Israel on March 30, A.D. 33 Daniel 9:25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Acts 2 The Beginning of the Church Age</vt:lpstr>
      <vt:lpstr>PowerPoint Presentation</vt:lpstr>
      <vt:lpstr>PowerPoint Presentation</vt:lpstr>
      <vt:lpstr>PowerPoint Presentation</vt:lpstr>
      <vt:lpstr>Conclusion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Holy Week in Advance - 2021</dc:title>
  <dc:subject>Resurrection Sunday</dc:subject>
  <dc:creator>A. Woods</dc:creator>
  <dc:description>Modified by Jim McGowan</dc:description>
  <cp:lastModifiedBy>Andy Woods</cp:lastModifiedBy>
  <cp:revision>2452</cp:revision>
  <cp:lastPrinted>2021-04-02T13:08:10Z</cp:lastPrinted>
  <dcterms:created xsi:type="dcterms:W3CDTF">2009-03-17T12:21:13Z</dcterms:created>
  <dcterms:modified xsi:type="dcterms:W3CDTF">2021-04-03T17:49:37Z</dcterms:modified>
</cp:coreProperties>
</file>