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1"/>
  </p:notesMasterIdLst>
  <p:handoutMasterIdLst>
    <p:handoutMasterId r:id="rId62"/>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098" r:id="rId14"/>
    <p:sldId id="7101" r:id="rId15"/>
    <p:sldId id="7129" r:id="rId16"/>
    <p:sldId id="2307" r:id="rId17"/>
    <p:sldId id="7107" r:id="rId18"/>
    <p:sldId id="7133" r:id="rId19"/>
    <p:sldId id="7134" r:id="rId20"/>
    <p:sldId id="7135" r:id="rId21"/>
    <p:sldId id="7143" r:id="rId22"/>
    <p:sldId id="7144" r:id="rId23"/>
    <p:sldId id="7156" r:id="rId24"/>
    <p:sldId id="6768" r:id="rId25"/>
    <p:sldId id="7136" r:id="rId26"/>
    <p:sldId id="7154" r:id="rId27"/>
    <p:sldId id="263" r:id="rId28"/>
    <p:sldId id="7146" r:id="rId29"/>
    <p:sldId id="7145" r:id="rId30"/>
    <p:sldId id="7130" r:id="rId31"/>
    <p:sldId id="7112" r:id="rId32"/>
    <p:sldId id="7137" r:id="rId33"/>
    <p:sldId id="7132" r:id="rId34"/>
    <p:sldId id="2331" r:id="rId35"/>
    <p:sldId id="276" r:id="rId36"/>
    <p:sldId id="277" r:id="rId37"/>
    <p:sldId id="278" r:id="rId38"/>
    <p:sldId id="279" r:id="rId39"/>
    <p:sldId id="7138" r:id="rId40"/>
    <p:sldId id="2313" r:id="rId41"/>
    <p:sldId id="6479" r:id="rId42"/>
    <p:sldId id="5888" r:id="rId43"/>
    <p:sldId id="7147" r:id="rId44"/>
    <p:sldId id="7139" r:id="rId45"/>
    <p:sldId id="7155" r:id="rId46"/>
    <p:sldId id="7140" r:id="rId47"/>
    <p:sldId id="7041" r:id="rId48"/>
    <p:sldId id="2795" r:id="rId49"/>
    <p:sldId id="7148" r:id="rId50"/>
    <p:sldId id="7149" r:id="rId51"/>
    <p:sldId id="7150" r:id="rId52"/>
    <p:sldId id="2804" r:id="rId53"/>
    <p:sldId id="7141" r:id="rId54"/>
    <p:sldId id="7153" r:id="rId55"/>
    <p:sldId id="7142" r:id="rId56"/>
    <p:sldId id="3506" r:id="rId57"/>
    <p:sldId id="6981" r:id="rId58"/>
    <p:sldId id="7131" r:id="rId59"/>
    <p:sldId id="7120"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FFFF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2FFBB-4607-4F91-B913-53BB6FC33283}" v="1" dt="2021-03-25T00:55:23.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529" autoAdjust="0"/>
  </p:normalViewPr>
  <p:slideViewPr>
    <p:cSldViewPr>
      <p:cViewPr varScale="1">
        <p:scale>
          <a:sx n="57" d="100"/>
          <a:sy n="57" d="100"/>
        </p:scale>
        <p:origin x="7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66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021 - James 4:5-12</a:t>
            </a:r>
          </a:p>
          <a:p>
            <a:pPr>
              <a:defRPr/>
            </a:pPr>
            <a:r>
              <a:rPr lang="en-US" sz="1500" dirty="0"/>
              <a:t>03-31-2021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3/31/2021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34</a:t>
            </a:fld>
            <a:endParaRPr lang="en-US"/>
          </a:p>
        </p:txBody>
      </p:sp>
    </p:spTree>
    <p:extLst>
      <p:ext uri="{BB962C8B-B14F-4D97-AF65-F5344CB8AC3E}">
        <p14:creationId xmlns:p14="http://schemas.microsoft.com/office/powerpoint/2010/main" val="213941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55</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3/31/2021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a:effectLst>
                  <a:outerShdw blurRad="38100" dist="38100" dir="2700000" algn="tl">
                    <a:srgbClr val="000000">
                      <a:alpha val="43137"/>
                    </a:srgbClr>
                  </a:outerShdw>
                </a:effectLst>
              </a:rPr>
              <a:t>PRACTICAL RIGHTEOUSNESS</a:t>
            </a:r>
            <a:endParaRPr lang="en-US" altLang="en-US" kern="0"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0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68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5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9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70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3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185761"/>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Samuel took the horn of oil and anointed him in the midst of his brothers; and the Spirit of the Lord rushed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set out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Spirit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left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Saul, and an evil spirit from the Lord terrified him.”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5167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739759"/>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ask the Father, and He will give you another Helper, so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Helper is the Spirit of truth, whom the world cannot receive, because it does not see Him or know Him; but you know Him because He remains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7092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645339580"/>
              </p:ext>
            </p:extLst>
          </p:nvPr>
        </p:nvGraphicFramePr>
        <p:xfrm>
          <a:off x="99060" y="274311"/>
          <a:ext cx="8945880" cy="6309378"/>
        </p:xfrm>
        <a:graphic>
          <a:graphicData uri="http://schemas.openxmlformats.org/drawingml/2006/table">
            <a:tbl>
              <a:tblPr firstRow="1" bandRow="1">
                <a:tableStyleId>{073A0DAA-6AF3-43AB-8588-CEC1D06C72B9}</a:tableStyleId>
              </a:tblPr>
              <a:tblGrid>
                <a:gridCol w="2270760">
                  <a:extLst>
                    <a:ext uri="{9D8B030D-6E8A-4147-A177-3AD203B41FA5}">
                      <a16:colId xmlns:a16="http://schemas.microsoft.com/office/drawing/2014/main" val="4083022562"/>
                    </a:ext>
                  </a:extLst>
                </a:gridCol>
                <a:gridCol w="3291840">
                  <a:extLst>
                    <a:ext uri="{9D8B030D-6E8A-4147-A177-3AD203B41FA5}">
                      <a16:colId xmlns:a16="http://schemas.microsoft.com/office/drawing/2014/main" val="1397627422"/>
                    </a:ext>
                  </a:extLst>
                </a:gridCol>
                <a:gridCol w="3383280">
                  <a:extLst>
                    <a:ext uri="{9D8B030D-6E8A-4147-A177-3AD203B41FA5}">
                      <a16:colId xmlns:a16="http://schemas.microsoft.com/office/drawing/2014/main" val="1991858644"/>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altLang="en-US" sz="40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Work of the Spirit in the OT</a:t>
                      </a:r>
                      <a:endParaRPr lang="en-US" sz="40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OT/GOSPELS</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TODAY</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624996199"/>
                  </a:ext>
                </a:extLst>
              </a:tr>
              <a:tr h="155448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Subsequent to 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(Exod. 31:3)</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At moment of 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8:9)</a:t>
                      </a:r>
                      <a:endPar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3636852434"/>
                  </a:ext>
                </a:extLst>
              </a:tr>
              <a:tr h="155448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Temporary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(1 Sam. 16:14; Ps. 51:11)</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Permanent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(John 14:16)</a:t>
                      </a:r>
                      <a:endPar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3808086373"/>
                  </a:ext>
                </a:extLst>
              </a:tr>
              <a:tr h="155448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Selective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(Joel 2:28)</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Universal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 Cor. 12:13)</a:t>
                      </a:r>
                      <a:endPar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19340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4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85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52400" y="1371600"/>
            <a:ext cx="8839200" cy="52578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Isaiah 14:12-15 – 5 “I will” statements:</a:t>
            </a:r>
          </a:p>
          <a:p>
            <a:pPr marL="914400" lvl="1" indent="-452438"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I will…</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90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52400" y="1371600"/>
            <a:ext cx="8839200" cy="52578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Isaiah 14:12-15 – 5 “I will” statements:</a:t>
            </a:r>
          </a:p>
          <a:p>
            <a:pPr marL="914400" lvl="1" indent="-452438"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I will…</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Ascend</a:t>
            </a:r>
            <a:r>
              <a:rPr lang="en-US" sz="3000" dirty="0">
                <a:effectLst>
                  <a:outerShdw blurRad="38100" dist="38100" dir="2700000" algn="tl">
                    <a:srgbClr val="000000">
                      <a:alpha val="43137"/>
                    </a:srgbClr>
                  </a:outerShdw>
                </a:effectLst>
              </a:rPr>
              <a:t> to heaven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Raise</a:t>
            </a:r>
            <a:r>
              <a:rPr lang="en-US" sz="3000" dirty="0">
                <a:effectLst>
                  <a:outerShdw blurRad="38100" dist="38100" dir="2700000" algn="tl">
                    <a:srgbClr val="000000">
                      <a:alpha val="43137"/>
                    </a:srgbClr>
                  </a:outerShdw>
                </a:effectLst>
              </a:rPr>
              <a:t> my throne above the stars of God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Sit</a:t>
            </a:r>
            <a:r>
              <a:rPr lang="en-US" sz="3000" dirty="0">
                <a:effectLst>
                  <a:outerShdw blurRad="38100" dist="38100" dir="2700000" algn="tl">
                    <a:srgbClr val="000000">
                      <a:alpha val="43137"/>
                    </a:srgbClr>
                  </a:outerShdw>
                </a:effectLst>
              </a:rPr>
              <a:t> enthroned on the Mt. of the Assembly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Ascend</a:t>
            </a:r>
            <a:r>
              <a:rPr lang="en-US" sz="3000" dirty="0">
                <a:effectLst>
                  <a:outerShdw blurRad="38100" dist="38100" dir="2700000" algn="tl">
                    <a:srgbClr val="000000">
                      <a:alpha val="43137"/>
                    </a:srgbClr>
                  </a:outerShdw>
                </a:effectLst>
              </a:rPr>
              <a:t> above the tops of the clouds (14)</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Make</a:t>
            </a:r>
            <a:r>
              <a:rPr lang="en-US" sz="3000" dirty="0">
                <a:effectLst>
                  <a:outerShdw blurRad="38100" dist="38100" dir="2700000" algn="tl">
                    <a:srgbClr val="000000">
                      <a:alpha val="43137"/>
                    </a:srgbClr>
                  </a:outerShdw>
                </a:effectLst>
              </a:rPr>
              <a:t>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4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10594" y="228600"/>
            <a:ext cx="4722812" cy="914400"/>
          </a:xfrm>
        </p:spPr>
        <p:txBody>
          <a:bodyPr/>
          <a:lstStyle/>
          <a:p>
            <a:pPr algn="ctr" eaLnBrk="1" hangingPunct="1"/>
            <a:r>
              <a:rPr lang="en-US" altLang="en-US" sz="3600" dirty="0"/>
              <a:t>Scripture and Pride</a:t>
            </a:r>
          </a:p>
        </p:txBody>
      </p:sp>
      <p:sp>
        <p:nvSpPr>
          <p:cNvPr id="21509" name="Rectangle 3"/>
          <p:cNvSpPr>
            <a:spLocks noGrp="1" noChangeArrowheads="1"/>
          </p:cNvSpPr>
          <p:nvPr>
            <p:ph type="body" idx="1"/>
          </p:nvPr>
        </p:nvSpPr>
        <p:spPr>
          <a:xfrm>
            <a:off x="457200" y="1447800"/>
            <a:ext cx="6019800" cy="5029200"/>
          </a:xfrm>
        </p:spPr>
        <p:txBody>
          <a:bodyPr/>
          <a:lstStyle/>
          <a:p>
            <a:pPr marL="457200" indent="-457200" eaLnBrk="1" hangingPunct="1">
              <a:spcBef>
                <a:spcPts val="0"/>
              </a:spcBef>
              <a:spcAft>
                <a:spcPts val="2400"/>
              </a:spcAft>
            </a:pPr>
            <a:r>
              <a:rPr lang="en-US" altLang="en-US" dirty="0" err="1"/>
              <a:t>Prov</a:t>
            </a:r>
            <a:r>
              <a:rPr lang="en-US" altLang="en-US" dirty="0"/>
              <a:t> 16:18</a:t>
            </a:r>
          </a:p>
          <a:p>
            <a:pPr marL="457200" indent="-457200" eaLnBrk="1" hangingPunct="1">
              <a:spcBef>
                <a:spcPts val="0"/>
              </a:spcBef>
              <a:spcAft>
                <a:spcPts val="2400"/>
              </a:spcAft>
            </a:pPr>
            <a:r>
              <a:rPr lang="en-US" altLang="en-US" dirty="0"/>
              <a:t>Isa 14:12-15; </a:t>
            </a:r>
            <a:r>
              <a:rPr lang="en-US" altLang="en-US" dirty="0" err="1"/>
              <a:t>Ezek</a:t>
            </a:r>
            <a:r>
              <a:rPr lang="en-US" altLang="en-US" dirty="0"/>
              <a:t> 28:12-17</a:t>
            </a:r>
          </a:p>
          <a:p>
            <a:pPr marL="457200" indent="-457200" eaLnBrk="1" hangingPunct="1">
              <a:spcBef>
                <a:spcPts val="0"/>
              </a:spcBef>
              <a:spcAft>
                <a:spcPts val="2400"/>
              </a:spcAft>
            </a:pPr>
            <a:r>
              <a:rPr lang="en-US" altLang="en-US" dirty="0"/>
              <a:t>1 Tim 3:6</a:t>
            </a:r>
          </a:p>
          <a:p>
            <a:pPr marL="457200" indent="-457200" eaLnBrk="1" hangingPunct="1">
              <a:spcBef>
                <a:spcPts val="0"/>
              </a:spcBef>
              <a:spcAft>
                <a:spcPts val="2400"/>
              </a:spcAft>
            </a:pPr>
            <a:r>
              <a:rPr lang="en-US" altLang="en-US" dirty="0"/>
              <a:t>Acts 12:21-23</a:t>
            </a:r>
          </a:p>
          <a:p>
            <a:pPr marL="457200" indent="-457200" eaLnBrk="1" hangingPunct="1">
              <a:spcBef>
                <a:spcPts val="0"/>
              </a:spcBef>
              <a:spcAft>
                <a:spcPts val="2400"/>
              </a:spcAft>
            </a:pPr>
            <a:r>
              <a:rPr lang="en-US" altLang="en-US" dirty="0"/>
              <a:t>2 Cor 12:7</a:t>
            </a:r>
          </a:p>
          <a:p>
            <a:pPr marL="457200" indent="-457200" eaLnBrk="1" hangingPunct="1">
              <a:spcBef>
                <a:spcPts val="0"/>
              </a:spcBef>
              <a:spcAft>
                <a:spcPts val="2400"/>
              </a:spcAft>
            </a:pPr>
            <a:r>
              <a:rPr lang="en-US" altLang="en-US" dirty="0"/>
              <a:t>1 Pet 5:5</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8999"/>
            <a:ext cx="4325667" cy="29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rotWithShape="1">
          <a:blip r:embed="rId3" cstate="print"/>
          <a:srcRect l="9703" t="14445" r="8519" b="6148"/>
          <a:stretch/>
        </p:blipFill>
        <p:spPr bwMode="auto">
          <a:xfrm>
            <a:off x="1511490" y="457200"/>
            <a:ext cx="6121021" cy="5943600"/>
          </a:xfrm>
          <a:prstGeom prst="rect">
            <a:avLst/>
          </a:prstGeom>
          <a:noFill/>
        </p:spPr>
      </p:pic>
    </p:spTree>
    <p:extLst>
      <p:ext uri="{BB962C8B-B14F-4D97-AF65-F5344CB8AC3E}">
        <p14:creationId xmlns:p14="http://schemas.microsoft.com/office/powerpoint/2010/main" val="33205438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sp>
        <p:nvSpPr>
          <p:cNvPr id="3" name="Content Placeholder 2"/>
          <p:cNvSpPr>
            <a:spLocks noGrp="1"/>
          </p:cNvSpPr>
          <p:nvPr>
            <p:ph idx="1"/>
          </p:nvPr>
        </p:nvSpPr>
        <p:spPr>
          <a:xfrm>
            <a:off x="933451" y="1447800"/>
            <a:ext cx="3333751" cy="3124200"/>
          </a:xfrm>
        </p:spPr>
        <p:txBody>
          <a:bodyPr/>
          <a:lstStyle/>
          <a:p>
            <a:pPr>
              <a:spcBef>
                <a:spcPts val="1200"/>
              </a:spcBef>
              <a:spcAft>
                <a:spcPts val="1200"/>
              </a:spcAft>
              <a:buClr>
                <a:srgbClr val="66FFFF"/>
              </a:buClr>
            </a:pPr>
            <a:r>
              <a:rPr lang="en-US" dirty="0"/>
              <a:t>Rom. 6:12-13</a:t>
            </a:r>
          </a:p>
          <a:p>
            <a:pPr>
              <a:spcBef>
                <a:spcPts val="1200"/>
              </a:spcBef>
              <a:spcAft>
                <a:spcPts val="1200"/>
              </a:spcAft>
              <a:buClr>
                <a:srgbClr val="66FFFF"/>
              </a:buClr>
            </a:pPr>
            <a:r>
              <a:rPr lang="en-US" dirty="0"/>
              <a:t>Rom. 12:1-2</a:t>
            </a:r>
          </a:p>
          <a:p>
            <a:pPr>
              <a:spcBef>
                <a:spcPts val="1200"/>
              </a:spcBef>
              <a:spcAft>
                <a:spcPts val="1200"/>
              </a:spcAft>
              <a:buClr>
                <a:srgbClr val="66FFFF"/>
              </a:buClr>
            </a:pPr>
            <a:r>
              <a:rPr lang="en-US" dirty="0"/>
              <a:t>Eph. 6:10-20</a:t>
            </a:r>
          </a:p>
          <a:p>
            <a:pPr>
              <a:spcBef>
                <a:spcPts val="1200"/>
              </a:spcBef>
              <a:spcAft>
                <a:spcPts val="1200"/>
              </a:spcAft>
              <a:buClr>
                <a:srgbClr val="66FFFF"/>
              </a:buClr>
            </a:pPr>
            <a:r>
              <a:rPr lang="en-US" dirty="0"/>
              <a:t>1 Pet. 3:15</a:t>
            </a:r>
          </a:p>
        </p:txBody>
      </p:sp>
      <p:pic>
        <p:nvPicPr>
          <p:cNvPr id="4" name="Picture 3"/>
          <p:cNvPicPr>
            <a:picLocks noChangeAspect="1"/>
          </p:cNvPicPr>
          <p:nvPr/>
        </p:nvPicPr>
        <p:blipFill>
          <a:blip r:embed="rId2" cstate="print"/>
          <a:srcRect/>
          <a:stretch>
            <a:fillRect/>
          </a:stretch>
        </p:blipFill>
        <p:spPr bwMode="auto">
          <a:xfrm>
            <a:off x="4724402" y="16002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55918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CC23BF-833B-43E6-A638-3B1D677E10BC}"/>
              </a:ext>
            </a:extLst>
          </p:cNvPr>
          <p:cNvSpPr txBox="1">
            <a:spLocks/>
          </p:cNvSpPr>
          <p:nvPr/>
        </p:nvSpPr>
        <p:spPr>
          <a:xfrm>
            <a:off x="457200" y="228600"/>
            <a:ext cx="8229600" cy="938646"/>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pic>
        <p:nvPicPr>
          <p:cNvPr id="2" name="Picture 1">
            <a:extLst>
              <a:ext uri="{FF2B5EF4-FFF2-40B4-BE49-F238E27FC236}">
                <a16:creationId xmlns:a16="http://schemas.microsoft.com/office/drawing/2014/main" id="{726D478C-6C91-411D-90AD-04D4D93D2CE1}"/>
              </a:ext>
            </a:extLst>
          </p:cNvPr>
          <p:cNvPicPr>
            <a:picLocks noChangeAspect="1"/>
          </p:cNvPicPr>
          <p:nvPr/>
        </p:nvPicPr>
        <p:blipFill>
          <a:blip r:embed="rId2"/>
          <a:stretch>
            <a:fillRect/>
          </a:stretch>
        </p:blipFill>
        <p:spPr>
          <a:xfrm>
            <a:off x="1816369" y="1118138"/>
            <a:ext cx="5511262" cy="5511262"/>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ext uri="{D42A27DB-BD31-4B8C-83A1-F6EECF244321}">
                <p14:modId xmlns:p14="http://schemas.microsoft.com/office/powerpoint/2010/main" val="2932167962"/>
              </p:ext>
            </p:extLst>
          </p:nvPr>
        </p:nvGraphicFramePr>
        <p:xfrm>
          <a:off x="266700" y="320038"/>
          <a:ext cx="8610600" cy="6217924"/>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4221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Adapted from http://www.gracelife.org/resources/gracenotes.asp?id=23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05340393"/>
                  </a:ext>
                </a:extLst>
              </a:tr>
            </a:tbl>
          </a:graphicData>
        </a:graphic>
      </p:graphicFrame>
    </p:spTree>
    <p:extLst>
      <p:ext uri="{BB962C8B-B14F-4D97-AF65-F5344CB8AC3E}">
        <p14:creationId xmlns:p14="http://schemas.microsoft.com/office/powerpoint/2010/main" val="10674668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Eden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Mid point of the Tribulation (Rev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Beginning of millennium (Rev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he Bible Teaches About Spiritual Warfare">
            <a:extLst>
              <a:ext uri="{FF2B5EF4-FFF2-40B4-BE49-F238E27FC236}">
                <a16:creationId xmlns:a16="http://schemas.microsoft.com/office/drawing/2014/main" id="{349959B9-1075-4B65-964F-782A9EB5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3296"/>
            <a:ext cx="275473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Holy Rebellion: Strategy for Spiritual Warfare">
            <a:extLst>
              <a:ext uri="{FF2B5EF4-FFF2-40B4-BE49-F238E27FC236}">
                <a16:creationId xmlns:a16="http://schemas.microsoft.com/office/drawing/2014/main" id="{218F0C60-CD24-4604-8249-3636B8E6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2590800" cy="410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705DC7-895A-4C65-85FC-1DCEC27F2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65" y="713296"/>
            <a:ext cx="2725970" cy="42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840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3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57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3" name="TextBox 2"/>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65010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invitation in 4:7 – 10 is directed at those who are not saved — guilty, wicked hearers of the Word who are not 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AB8A0D9-87D7-4B04-9A52-425B14C58213}"/>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22418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But since God only ‘gives grace to the humble’ (v. 6), James calls these ‘sinners’ (a term used in Scripture only of the unregenerate) to turn from their pride and humble themselves. Ten imperatives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066F40F-5791-45F5-BECD-2C41859761A6}"/>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36512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820868"/>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final imperative summarizes the mentality of those who are converted: ‘Humble yourselves in the presence of the Lord.’ All this is a work of God, who gives His more abundant grace (4:6).</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590D7E5C-9239-43F9-929F-A7D25BFD3815}"/>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054255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85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4324</TotalTime>
  <Words>2633</Words>
  <Application>Microsoft Office PowerPoint</Application>
  <PresentationFormat>On-screen Show (4:3)</PresentationFormat>
  <Paragraphs>358</Paragraphs>
  <Slides>58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 Avoid Wrangling (4:1-3)</vt:lpstr>
      <vt:lpstr>Spiritual Life (4:1-12)</vt:lpstr>
      <vt:lpstr>Names &amp; Titles Demonstrating Satan’s Post-Fall, Earthly Authority  (Job 1:7; 2:2; Luke 4:5-8; Rom. 8:19-22)</vt:lpstr>
      <vt:lpstr>II. Avoid Worldliness (4:4-6)</vt:lpstr>
      <vt:lpstr>II. Avoid Worldliness (4:4-6)</vt:lpstr>
      <vt:lpstr>II. Avoid Worldliness (4:4-6)</vt:lpstr>
      <vt:lpstr>II. Avoid Worldliness (4:4-6)</vt:lpstr>
      <vt:lpstr>PowerPoint Presentation</vt:lpstr>
      <vt:lpstr>PowerPoint Presentation</vt:lpstr>
      <vt:lpstr>PowerPoint Presentation</vt:lpstr>
      <vt:lpstr>Audience</vt:lpstr>
      <vt:lpstr>II. Avoid Worldliness (4:4-6)</vt:lpstr>
      <vt:lpstr>PowerPoint Presentation</vt:lpstr>
      <vt:lpstr>PowerPoint Presentation</vt:lpstr>
      <vt:lpstr>Hall of the Humbled  (Prov. 16:18; 1 Peter 5:5)</vt:lpstr>
      <vt:lpstr>Scripture and Pride</vt:lpstr>
      <vt:lpstr>Spiritual Life (4:1-12)</vt:lpstr>
      <vt:lpstr>III. Essence of Spiritual Wisdom (4:7-12)</vt:lpstr>
      <vt:lpstr>III. Essence of Spiritual Wisdom (4:7-12)</vt:lpstr>
      <vt:lpstr>PowerPoint Presentation</vt:lpstr>
      <vt:lpstr>PowerPoint Presentation</vt:lpstr>
      <vt:lpstr>PowerPoint Presentation</vt:lpstr>
      <vt:lpstr>Lordship Sanctification</vt:lpstr>
      <vt:lpstr>PowerPoint Presentation</vt:lpstr>
      <vt:lpstr>PowerPoint Presentation</vt:lpstr>
      <vt:lpstr>III. Essence of Spiritual Wisdom (4:7-12)</vt:lpstr>
      <vt:lpstr>Satan’s Progressive Defeat</vt:lpstr>
      <vt:lpstr>PowerPoint Presentation</vt:lpstr>
      <vt:lpstr>PowerPoint Presentation</vt:lpstr>
      <vt:lpstr>PowerPoint Presentation</vt:lpstr>
      <vt:lpstr>III. Essence of Spiritual Wisdom (4:7-12)</vt:lpstr>
      <vt:lpstr>Audience</vt:lpstr>
      <vt:lpstr>III. Essence of Spiritual Wisdom (4:7-12)</vt:lpstr>
      <vt:lpstr>PowerPoint Presentation</vt:lpstr>
      <vt:lpstr>PowerPoint Presentation</vt:lpstr>
      <vt:lpstr>PowerPoint Presentation</vt:lpstr>
      <vt:lpstr>PowerPoint Presentation</vt:lpstr>
      <vt:lpstr>PowerPoint Presentation</vt:lpstr>
      <vt:lpstr>PowerPoint Presentation</vt:lpstr>
      <vt:lpstr>III. Essence of Spiritual Wisdom (4:7-12)</vt:lpstr>
      <vt:lpstr>Hall of the Humbled  (Prov. 16:18; 1 Peter 5:5)</vt:lpstr>
      <vt:lpstr>III. Essence of Spiritual Wisdom (4:7-12)</vt:lpstr>
      <vt:lpstr>PowerPoint Presentation</vt:lpstr>
      <vt:lpstr>CONCLUSION</vt:lpstr>
      <vt:lpstr>Spiritual Life (4:1-12)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021 - James 4v5-12</dc:title>
  <dc:subject>James</dc:subject>
  <dc:creator>A. Woods</dc:creator>
  <cp:lastModifiedBy>Andy Woods</cp:lastModifiedBy>
  <cp:revision>489</cp:revision>
  <cp:lastPrinted>2021-03-30T19:08:27Z</cp:lastPrinted>
  <dcterms:created xsi:type="dcterms:W3CDTF">2009-02-05T03:17:51Z</dcterms:created>
  <dcterms:modified xsi:type="dcterms:W3CDTF">2021-03-31T16:37:43Z</dcterms:modified>
</cp:coreProperties>
</file>