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0"/>
  </p:notesMasterIdLst>
  <p:handoutMasterIdLst>
    <p:handoutMasterId r:id="rId81"/>
  </p:handoutMasterIdLst>
  <p:sldIdLst>
    <p:sldId id="2094" r:id="rId2"/>
    <p:sldId id="2064" r:id="rId3"/>
    <p:sldId id="1984" r:id="rId4"/>
    <p:sldId id="6578" r:id="rId5"/>
    <p:sldId id="6803" r:id="rId6"/>
    <p:sldId id="6856" r:id="rId7"/>
    <p:sldId id="7040" r:id="rId8"/>
    <p:sldId id="2109" r:id="rId9"/>
    <p:sldId id="2110" r:id="rId10"/>
    <p:sldId id="7071" r:id="rId11"/>
    <p:sldId id="6899" r:id="rId12"/>
    <p:sldId id="7068" r:id="rId13"/>
    <p:sldId id="2104" r:id="rId14"/>
    <p:sldId id="2105" r:id="rId15"/>
    <p:sldId id="6998" r:id="rId16"/>
    <p:sldId id="2153" r:id="rId17"/>
    <p:sldId id="7046" r:id="rId18"/>
    <p:sldId id="6877" r:id="rId19"/>
    <p:sldId id="2901" r:id="rId20"/>
    <p:sldId id="7072" r:id="rId21"/>
    <p:sldId id="2251" r:id="rId22"/>
    <p:sldId id="1991" r:id="rId23"/>
    <p:sldId id="6534" r:id="rId24"/>
    <p:sldId id="6878" r:id="rId25"/>
    <p:sldId id="7037" r:id="rId26"/>
    <p:sldId id="2857" r:id="rId27"/>
    <p:sldId id="2247" r:id="rId28"/>
    <p:sldId id="2248" r:id="rId29"/>
    <p:sldId id="2249" r:id="rId30"/>
    <p:sldId id="7047" r:id="rId31"/>
    <p:sldId id="384" r:id="rId32"/>
    <p:sldId id="6485" r:id="rId33"/>
    <p:sldId id="7073" r:id="rId34"/>
    <p:sldId id="7015" r:id="rId35"/>
    <p:sldId id="7014" r:id="rId36"/>
    <p:sldId id="6906" r:id="rId37"/>
    <p:sldId id="730" r:id="rId38"/>
    <p:sldId id="1204" r:id="rId39"/>
    <p:sldId id="7074" r:id="rId40"/>
    <p:sldId id="2106" r:id="rId41"/>
    <p:sldId id="7048" r:id="rId42"/>
    <p:sldId id="2240" r:id="rId43"/>
    <p:sldId id="2178" r:id="rId44"/>
    <p:sldId id="7049" r:id="rId45"/>
    <p:sldId id="7070" r:id="rId46"/>
    <p:sldId id="6572" r:id="rId47"/>
    <p:sldId id="6840" r:id="rId48"/>
    <p:sldId id="7050" r:id="rId49"/>
    <p:sldId id="2241" r:id="rId50"/>
    <p:sldId id="2176" r:id="rId51"/>
    <p:sldId id="7051" r:id="rId52"/>
    <p:sldId id="7052" r:id="rId53"/>
    <p:sldId id="7053" r:id="rId54"/>
    <p:sldId id="7054" r:id="rId55"/>
    <p:sldId id="7076" r:id="rId56"/>
    <p:sldId id="7055" r:id="rId57"/>
    <p:sldId id="7019" r:id="rId58"/>
    <p:sldId id="7056" r:id="rId59"/>
    <p:sldId id="2180" r:id="rId60"/>
    <p:sldId id="7057" r:id="rId61"/>
    <p:sldId id="7067" r:id="rId62"/>
    <p:sldId id="7066" r:id="rId63"/>
    <p:sldId id="7058" r:id="rId64"/>
    <p:sldId id="6498" r:id="rId65"/>
    <p:sldId id="7059" r:id="rId66"/>
    <p:sldId id="2179" r:id="rId67"/>
    <p:sldId id="7060" r:id="rId68"/>
    <p:sldId id="7064" r:id="rId69"/>
    <p:sldId id="2115" r:id="rId70"/>
    <p:sldId id="7061" r:id="rId71"/>
    <p:sldId id="7062" r:id="rId72"/>
    <p:sldId id="7063" r:id="rId73"/>
    <p:sldId id="2224" r:id="rId74"/>
    <p:sldId id="2225" r:id="rId75"/>
    <p:sldId id="7069" r:id="rId76"/>
    <p:sldId id="2033" r:id="rId77"/>
    <p:sldId id="7075" r:id="rId78"/>
    <p:sldId id="6290" r:id="rId7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0066"/>
    <a:srgbClr val="FFCCFF"/>
    <a:srgbClr val="0000FF"/>
    <a:srgbClr val="FFFF99"/>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9BF18E-BEBA-483D-A7BC-3EE42E5C697F}" v="3" dt="2021-03-21T17:04:54.698"/>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42" autoAdjust="0"/>
    <p:restoredTop sz="96778" autoAdjust="0"/>
  </p:normalViewPr>
  <p:slideViewPr>
    <p:cSldViewPr>
      <p:cViewPr varScale="1">
        <p:scale>
          <a:sx n="57" d="100"/>
          <a:sy n="57" d="100"/>
        </p:scale>
        <p:origin x="72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1" d="100"/>
          <a:sy n="81" d="100"/>
        </p:scale>
        <p:origin x="3586"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569BF18E-BEBA-483D-A7BC-3EE42E5C697F}"/>
    <pc:docChg chg="custSel modSld">
      <pc:chgData name="Jim McGowan" userId="e2c7446dd3aca506" providerId="LiveId" clId="{569BF18E-BEBA-483D-A7BC-3EE42E5C697F}" dt="2021-03-21T17:22:28.190" v="112" actId="1076"/>
      <pc:docMkLst>
        <pc:docMk/>
      </pc:docMkLst>
      <pc:sldChg chg="addSp delSp modSp mod">
        <pc:chgData name="Jim McGowan" userId="e2c7446dd3aca506" providerId="LiveId" clId="{569BF18E-BEBA-483D-A7BC-3EE42E5C697F}" dt="2021-03-21T16:59:29.282" v="106" actId="1035"/>
        <pc:sldMkLst>
          <pc:docMk/>
          <pc:sldMk cId="0" sldId="943"/>
        </pc:sldMkLst>
        <pc:graphicFrameChg chg="del">
          <ac:chgData name="Jim McGowan" userId="e2c7446dd3aca506" providerId="LiveId" clId="{569BF18E-BEBA-483D-A7BC-3EE42E5C697F}" dt="2021-03-21T16:59:18.215" v="99" actId="478"/>
          <ac:graphicFrameMkLst>
            <pc:docMk/>
            <pc:sldMk cId="0" sldId="943"/>
            <ac:graphicFrameMk id="16416" creationId="{69AAA0F3-DB70-42DB-988D-298F7CABA533}"/>
          </ac:graphicFrameMkLst>
        </pc:graphicFrameChg>
        <pc:picChg chg="add mod">
          <ac:chgData name="Jim McGowan" userId="e2c7446dd3aca506" providerId="LiveId" clId="{569BF18E-BEBA-483D-A7BC-3EE42E5C697F}" dt="2021-03-21T16:59:29.282" v="106" actId="1035"/>
          <ac:picMkLst>
            <pc:docMk/>
            <pc:sldMk cId="0" sldId="943"/>
            <ac:picMk id="2" creationId="{F7B4BD8A-A270-4B96-9C5F-4D9BF35082E8}"/>
          </ac:picMkLst>
        </pc:picChg>
        <pc:picChg chg="del">
          <ac:chgData name="Jim McGowan" userId="e2c7446dd3aca506" providerId="LiveId" clId="{569BF18E-BEBA-483D-A7BC-3EE42E5C697F}" dt="2021-03-21T16:59:18.215" v="99" actId="478"/>
          <ac:picMkLst>
            <pc:docMk/>
            <pc:sldMk cId="0" sldId="943"/>
            <ac:picMk id="49182" creationId="{40494547-9E72-42C2-966C-C7D292154C87}"/>
          </ac:picMkLst>
        </pc:picChg>
      </pc:sldChg>
      <pc:sldChg chg="modSp mod">
        <pc:chgData name="Jim McGowan" userId="e2c7446dd3aca506" providerId="LiveId" clId="{569BF18E-BEBA-483D-A7BC-3EE42E5C697F}" dt="2021-03-21T17:04:54.698" v="109"/>
        <pc:sldMkLst>
          <pc:docMk/>
          <pc:sldMk cId="3061099433" sldId="2174"/>
        </pc:sldMkLst>
        <pc:graphicFrameChg chg="mod modGraphic">
          <ac:chgData name="Jim McGowan" userId="e2c7446dd3aca506" providerId="LiveId" clId="{569BF18E-BEBA-483D-A7BC-3EE42E5C697F}" dt="2021-03-21T17:04:54.698" v="109"/>
          <ac:graphicFrameMkLst>
            <pc:docMk/>
            <pc:sldMk cId="3061099433" sldId="2174"/>
            <ac:graphicFrameMk id="4" creationId="{00000000-0000-0000-0000-000000000000}"/>
          </ac:graphicFrameMkLst>
        </pc:graphicFrameChg>
      </pc:sldChg>
      <pc:sldChg chg="modSp mod">
        <pc:chgData name="Jim McGowan" userId="e2c7446dd3aca506" providerId="LiveId" clId="{569BF18E-BEBA-483D-A7BC-3EE42E5C697F}" dt="2021-03-21T17:05:10.582" v="110" actId="20577"/>
        <pc:sldMkLst>
          <pc:docMk/>
          <pc:sldMk cId="3632548727" sldId="2175"/>
        </pc:sldMkLst>
        <pc:graphicFrameChg chg="modGraphic">
          <ac:chgData name="Jim McGowan" userId="e2c7446dd3aca506" providerId="LiveId" clId="{569BF18E-BEBA-483D-A7BC-3EE42E5C697F}" dt="2021-03-21T17:05:10.582" v="110" actId="20577"/>
          <ac:graphicFrameMkLst>
            <pc:docMk/>
            <pc:sldMk cId="3632548727" sldId="2175"/>
            <ac:graphicFrameMk id="4" creationId="{00000000-0000-0000-0000-000000000000}"/>
          </ac:graphicFrameMkLst>
        </pc:graphicFrameChg>
      </pc:sldChg>
      <pc:sldChg chg="modSp mod">
        <pc:chgData name="Jim McGowan" userId="e2c7446dd3aca506" providerId="LiveId" clId="{569BF18E-BEBA-483D-A7BC-3EE42E5C697F}" dt="2021-03-21T16:50:57.244" v="98" actId="20577"/>
        <pc:sldMkLst>
          <pc:docMk/>
          <pc:sldMk cId="1278210861" sldId="2218"/>
        </pc:sldMkLst>
        <pc:graphicFrameChg chg="modGraphic">
          <ac:chgData name="Jim McGowan" userId="e2c7446dd3aca506" providerId="LiveId" clId="{569BF18E-BEBA-483D-A7BC-3EE42E5C697F}" dt="2021-03-21T16:50:57.244" v="98" actId="20577"/>
          <ac:graphicFrameMkLst>
            <pc:docMk/>
            <pc:sldMk cId="1278210861" sldId="2218"/>
            <ac:graphicFrameMk id="149569" creationId="{00000000-0000-0000-0000-000000000000}"/>
          </ac:graphicFrameMkLst>
        </pc:graphicFrameChg>
      </pc:sldChg>
      <pc:sldChg chg="modSp mod">
        <pc:chgData name="Jim McGowan" userId="e2c7446dd3aca506" providerId="LiveId" clId="{569BF18E-BEBA-483D-A7BC-3EE42E5C697F}" dt="2021-03-21T16:49:49.392" v="84" actId="20577"/>
        <pc:sldMkLst>
          <pc:docMk/>
          <pc:sldMk cId="1939191079" sldId="2219"/>
        </pc:sldMkLst>
        <pc:spChg chg="mod">
          <ac:chgData name="Jim McGowan" userId="e2c7446dd3aca506" providerId="LiveId" clId="{569BF18E-BEBA-483D-A7BC-3EE42E5C697F}" dt="2021-03-21T16:49:49.392" v="84" actId="20577"/>
          <ac:spMkLst>
            <pc:docMk/>
            <pc:sldMk cId="1939191079" sldId="2219"/>
            <ac:spMk id="146435" creationId="{00000000-0000-0000-0000-000000000000}"/>
          </ac:spMkLst>
        </pc:spChg>
      </pc:sldChg>
      <pc:sldChg chg="modSp mod">
        <pc:chgData name="Jim McGowan" userId="e2c7446dd3aca506" providerId="LiveId" clId="{569BF18E-BEBA-483D-A7BC-3EE42E5C697F}" dt="2021-03-21T17:22:28.190" v="112" actId="1076"/>
        <pc:sldMkLst>
          <pc:docMk/>
          <pc:sldMk cId="203928515" sldId="2331"/>
        </pc:sldMkLst>
        <pc:picChg chg="mod">
          <ac:chgData name="Jim McGowan" userId="e2c7446dd3aca506" providerId="LiveId" clId="{569BF18E-BEBA-483D-A7BC-3EE42E5C697F}" dt="2021-03-21T17:22:28.190" v="112" actId="1076"/>
          <ac:picMkLst>
            <pc:docMk/>
            <pc:sldMk cId="203928515" sldId="2331"/>
            <ac:picMk id="15" creationId="{3DD2A88D-A347-4000-8512-01EE1A31668A}"/>
          </ac:picMkLst>
        </pc:picChg>
      </pc:sldChg>
      <pc:sldChg chg="modSp mod">
        <pc:chgData name="Jim McGowan" userId="e2c7446dd3aca506" providerId="LiveId" clId="{569BF18E-BEBA-483D-A7BC-3EE42E5C697F}" dt="2021-03-21T17:13:32.236" v="111" actId="255"/>
        <pc:sldMkLst>
          <pc:docMk/>
          <pc:sldMk cId="2592629903" sldId="6997"/>
        </pc:sldMkLst>
        <pc:spChg chg="mod">
          <ac:chgData name="Jim McGowan" userId="e2c7446dd3aca506" providerId="LiveId" clId="{569BF18E-BEBA-483D-A7BC-3EE42E5C697F}" dt="2021-03-21T17:13:32.236" v="111" actId="255"/>
          <ac:spMkLst>
            <pc:docMk/>
            <pc:sldMk cId="2592629903" sldId="6997"/>
            <ac:spMk id="6451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030 - 7v1-24 </a:t>
            </a:r>
          </a:p>
          <a:p>
            <a:pPr>
              <a:defRPr/>
            </a:pPr>
            <a:r>
              <a:rPr lang="en-US" sz="1600" dirty="0"/>
              <a:t>03-28-2021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3/27/2021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17</a:t>
            </a:fld>
            <a:endParaRPr lang="en-US" altLang="en-US" dirty="0"/>
          </a:p>
        </p:txBody>
      </p:sp>
    </p:spTree>
    <p:extLst>
      <p:ext uri="{BB962C8B-B14F-4D97-AF65-F5344CB8AC3E}">
        <p14:creationId xmlns:p14="http://schemas.microsoft.com/office/powerpoint/2010/main" val="3482569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18</a:t>
            </a:fld>
            <a:endParaRPr lang="en-US" altLang="en-US" dirty="0"/>
          </a:p>
        </p:txBody>
      </p:sp>
    </p:spTree>
    <p:extLst>
      <p:ext uri="{BB962C8B-B14F-4D97-AF65-F5344CB8AC3E}">
        <p14:creationId xmlns:p14="http://schemas.microsoft.com/office/powerpoint/2010/main" val="2314174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41</a:t>
            </a:fld>
            <a:endParaRPr lang="en-US" altLang="en-US" dirty="0"/>
          </a:p>
        </p:txBody>
      </p:sp>
    </p:spTree>
    <p:extLst>
      <p:ext uri="{BB962C8B-B14F-4D97-AF65-F5344CB8AC3E}">
        <p14:creationId xmlns:p14="http://schemas.microsoft.com/office/powerpoint/2010/main" val="4059710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45</a:t>
            </a:fld>
            <a:endParaRPr lang="en-US" altLang="en-US" dirty="0"/>
          </a:p>
        </p:txBody>
      </p:sp>
    </p:spTree>
    <p:extLst>
      <p:ext uri="{BB962C8B-B14F-4D97-AF65-F5344CB8AC3E}">
        <p14:creationId xmlns:p14="http://schemas.microsoft.com/office/powerpoint/2010/main" val="817652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78</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4"/>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val="29579329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964434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18"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0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1600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6</a:t>
            </a:r>
            <a:r>
              <a:rPr lang="en-US" sz="3600" kern="0" dirty="0">
                <a:effectLst>
                  <a:outerShdw blurRad="38100" dist="38100" dir="2700000" algn="tl">
                    <a:srgbClr val="000000">
                      <a:alpha val="43137"/>
                    </a:srgbClr>
                  </a:outerShdw>
                </a:effectLst>
                <a:cs typeface="Calibri" panose="020F0502020204030204" pitchFamily="34" charset="0"/>
              </a:rPr>
              <a:t>‒9</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The Flood and Continuation of the Messianic Promise</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438400" y="16764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7 Outline</a:t>
            </a:r>
          </a:p>
        </p:txBody>
      </p:sp>
      <p:sp>
        <p:nvSpPr>
          <p:cNvPr id="148483" name="Rectangle 3"/>
          <p:cNvSpPr>
            <a:spLocks noGrp="1" noChangeArrowheads="1"/>
          </p:cNvSpPr>
          <p:nvPr>
            <p:ph type="body" idx="1"/>
          </p:nvPr>
        </p:nvSpPr>
        <p:spPr>
          <a:xfrm>
            <a:off x="698103" y="1294514"/>
            <a:ext cx="7747794"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God’s instructions to enter the ark (7:1-4)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Entrance into the ark (7:5-12)</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God seals the ark (7:13-16)</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Flood described (7:17-24)</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4" name="Picture 3">
            <a:extLst>
              <a:ext uri="{FF2B5EF4-FFF2-40B4-BE49-F238E27FC236}">
                <a16:creationId xmlns:a16="http://schemas.microsoft.com/office/drawing/2014/main" id="{477C537B-0F43-4457-A18A-75A46C7B07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461207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055E19-9EAB-4716-BF97-4F82CC6117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8768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Genesis 6:1-4</a:t>
            </a:r>
          </a:p>
          <a:p>
            <a:pPr marL="0" marR="0" lvl="0" indent="0" algn="just" defTabSz="914400" rtl="0" eaLnBrk="0" fontAlgn="base" latinLnBrk="0" hangingPunct="0">
              <a:lnSpc>
                <a:spcPct val="100000"/>
              </a:lnSpc>
              <a:spcBef>
                <a:spcPts val="0"/>
              </a:spcBef>
              <a:spcAft>
                <a:spcPct val="0"/>
              </a:spcAft>
              <a:buClr>
                <a:srgbClr val="00FFFF"/>
              </a:buClr>
              <a:buSzPct val="75000"/>
              <a:buFont typeface="Wingdings" panose="05000000000000000000" pitchFamily="2" charset="2"/>
              <a:buNone/>
              <a:tabLst/>
              <a:defRPr/>
            </a:pPr>
            <a:r>
              <a:rPr kumimoji="0" lang="en-US" sz="27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a:t>
            </a:r>
            <a:r>
              <a:rPr kumimoji="0" lang="en-US" sz="2700" b="0" i="0" u="none" strike="noStrike" kern="0" cap="none" spc="0" normalizeH="0" baseline="30000" noProof="0" dirty="0">
                <a:ln>
                  <a:noFill/>
                </a:ln>
                <a:solidFill>
                  <a:srgbClr val="FFFFFF"/>
                </a:solidFill>
                <a:effectLst/>
                <a:uLnTx/>
                <a:uFillTx/>
                <a:latin typeface="Calibri" panose="020F0502020204030204" pitchFamily="34" charset="0"/>
                <a:ea typeface="+mn-ea"/>
                <a:cs typeface="+mn-cs"/>
              </a:rPr>
              <a:t>1 </a:t>
            </a:r>
            <a:r>
              <a:rPr kumimoji="0" lang="en-US" sz="27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Now it came about, </a:t>
            </a:r>
            <a:r>
              <a:rPr kumimoji="0" lang="en-US" sz="2700" b="1" i="0" u="sng"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when men began to multiply on the face of the land</a:t>
            </a:r>
            <a:r>
              <a:rPr kumimoji="0" lang="en-US" sz="27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 and daughters were born to them</a:t>
            </a:r>
            <a:r>
              <a:rPr kumimoji="0" lang="en-US" sz="27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 </a:t>
            </a:r>
            <a:r>
              <a:rPr kumimoji="0" lang="en-US" sz="2700" b="0" i="0" u="none" strike="noStrike" kern="0" cap="none" spc="0" normalizeH="0" baseline="30000" noProof="0" dirty="0">
                <a:ln>
                  <a:noFill/>
                </a:ln>
                <a:solidFill>
                  <a:srgbClr val="FFFFFF"/>
                </a:solidFill>
                <a:effectLst/>
                <a:uLnTx/>
                <a:uFillTx/>
                <a:latin typeface="Calibri" panose="020F0502020204030204" pitchFamily="34" charset="0"/>
                <a:ea typeface="+mn-ea"/>
                <a:cs typeface="+mn-cs"/>
              </a:rPr>
              <a:t>2 </a:t>
            </a:r>
            <a:r>
              <a:rPr kumimoji="0" lang="en-US" sz="27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that the sons of God saw that the daughters of men were beautiful; and they took wives for themselves, whomever they chose. </a:t>
            </a:r>
            <a:r>
              <a:rPr kumimoji="0" lang="en-US" sz="2700" b="0" i="0" u="none" strike="noStrike" kern="0" cap="none" spc="0" normalizeH="0" baseline="30000" noProof="0" dirty="0">
                <a:ln>
                  <a:noFill/>
                </a:ln>
                <a:solidFill>
                  <a:srgbClr val="FFFFFF"/>
                </a:solidFill>
                <a:effectLst/>
                <a:uLnTx/>
                <a:uFillTx/>
                <a:latin typeface="Calibri" panose="020F0502020204030204" pitchFamily="34" charset="0"/>
                <a:ea typeface="+mn-ea"/>
                <a:cs typeface="+mn-cs"/>
              </a:rPr>
              <a:t>3</a:t>
            </a:r>
            <a:r>
              <a:rPr kumimoji="0" lang="en-US" sz="27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 Then the Lord said, ‘My Spirit shall not strive with man forever, because he also is flesh; nevertheless his days shall be one hundred and twenty years.’ </a:t>
            </a:r>
            <a:r>
              <a:rPr kumimoji="0" lang="en-US" sz="2700" b="0" i="0" u="none" strike="noStrike" kern="0" cap="none" spc="0" normalizeH="0" baseline="30000" noProof="0" dirty="0">
                <a:ln>
                  <a:noFill/>
                </a:ln>
                <a:solidFill>
                  <a:srgbClr val="FFFFFF"/>
                </a:solidFill>
                <a:effectLst/>
                <a:uLnTx/>
                <a:uFillTx/>
                <a:latin typeface="Calibri" panose="020F0502020204030204" pitchFamily="34" charset="0"/>
                <a:ea typeface="+mn-ea"/>
                <a:cs typeface="+mn-cs"/>
              </a:rPr>
              <a:t>4</a:t>
            </a:r>
            <a:r>
              <a:rPr kumimoji="0" lang="en-US" sz="27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 The Nephilim were on the earth in those days, and also afterward, when the sons of God came in to the daughters of men, and they bore children to them. Those were the mighty men who were of old, men of renown.”</a:t>
            </a:r>
          </a:p>
        </p:txBody>
      </p:sp>
    </p:spTree>
    <p:extLst>
      <p:ext uri="{BB962C8B-B14F-4D97-AF65-F5344CB8AC3E}">
        <p14:creationId xmlns:p14="http://schemas.microsoft.com/office/powerpoint/2010/main" val="227021849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4000" cy="3733800"/>
          </a:xfrm>
        </p:spPr>
        <p:txBody>
          <a:bodyPr/>
          <a:lstStyle/>
          <a:p>
            <a:pPr marL="0" indent="0" algn="just">
              <a:buNone/>
            </a:pPr>
            <a:r>
              <a:rPr lang="en-US" altLang="en-US" dirty="0">
                <a:effectLst>
                  <a:outerShdw blurRad="38100" dist="38100" dir="2700000" algn="tl">
                    <a:srgbClr val="000000">
                      <a:alpha val="43137"/>
                    </a:srgbClr>
                  </a:outerShdw>
                </a:effectLst>
              </a:rPr>
              <a:t>“The ancient quibble about ‘Cain’s wife’ is thus seen to be quite trivial. </a:t>
            </a:r>
            <a:r>
              <a:rPr lang="en-US" dirty="0">
                <a:effectLst>
                  <a:outerShdw blurRad="38100" dist="38100" dir="2700000" algn="tl">
                    <a:srgbClr val="000000">
                      <a:alpha val="43137"/>
                    </a:srgbClr>
                  </a:outerShdw>
                </a:effectLst>
              </a:rPr>
              <a:t>Long before Cain died, there was a large population in the earth. By the time of the Deluge, 1,656 years after Creation by the Ussher chronology, even using the above conservative assumptions, the world population would have been </a:t>
            </a:r>
            <a:r>
              <a:rPr lang="en-US" b="1" u="sng" dirty="0">
                <a:solidFill>
                  <a:srgbClr val="FFFFCC"/>
                </a:solidFill>
                <a:effectLst>
                  <a:outerShdw blurRad="38100" dist="38100" dir="2700000" algn="tl">
                    <a:srgbClr val="000000">
                      <a:alpha val="43137"/>
                    </a:srgbClr>
                  </a:outerShdw>
                </a:effectLst>
              </a:rPr>
              <a:t>at least seven billion people!</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144</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3019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AE0A5B4-998D-40CB-A55D-86C9B5FDC5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123660933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0" y="228600"/>
            <a:ext cx="9144000" cy="1143000"/>
          </a:xfrm>
        </p:spPr>
        <p:txBody>
          <a:bodyPr/>
          <a:lstStyle/>
          <a:p>
            <a:pPr algn="ctr" eaLnBrk="1" hangingPunct="1"/>
            <a:r>
              <a:rPr lang="en-US" sz="3400" dirty="0">
                <a:effectLst>
                  <a:outerShdw blurRad="38100" dist="38100" dir="2700000" algn="tl">
                    <a:srgbClr val="000000">
                      <a:alpha val="43137"/>
                    </a:srgbClr>
                  </a:outerShdw>
                </a:effectLst>
                <a:latin typeface="Calibri" panose="020F0502020204030204" pitchFamily="34" charset="0"/>
              </a:rPr>
              <a:t>How Did Noah Fit All of the Animals on to the Ark? </a:t>
            </a:r>
            <a:br>
              <a:rPr lang="en-US" sz="34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(John 3:12)</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sp>
        <p:nvSpPr>
          <p:cNvPr id="143363" name="Rectangle 3"/>
          <p:cNvSpPr>
            <a:spLocks noGrp="1" noChangeArrowheads="1"/>
          </p:cNvSpPr>
          <p:nvPr>
            <p:ph type="body" idx="1"/>
          </p:nvPr>
        </p:nvSpPr>
        <p:spPr>
          <a:xfrm>
            <a:off x="457200" y="1773238"/>
            <a:ext cx="4572000" cy="3311525"/>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No</a:t>
            </a:r>
          </a:p>
          <a:p>
            <a:pPr marL="914400" lvl="1" indent="-452438" eaLnBrk="1" hangingPunct="1">
              <a:spcBef>
                <a:spcPts val="0"/>
              </a:spcBef>
              <a:spcAft>
                <a:spcPts val="2400"/>
              </a:spcAft>
              <a:buClr>
                <a:srgbClr val="FF99FF"/>
              </a:buClr>
              <a:defRPr/>
            </a:pPr>
            <a:r>
              <a:rPr lang="en-US" dirty="0">
                <a:effectLst>
                  <a:outerShdw blurRad="38100" dist="38100" dir="2700000" algn="tl">
                    <a:srgbClr val="000000">
                      <a:alpha val="43137"/>
                    </a:srgbClr>
                  </a:outerShdw>
                </a:effectLst>
                <a:latin typeface="Calibri" panose="020F0502020204030204" pitchFamily="34" charset="0"/>
              </a:rPr>
              <a:t>Sea creatures (6:20)</a:t>
            </a:r>
          </a:p>
          <a:p>
            <a:pPr marL="914400" lvl="1" indent="-452438" eaLnBrk="1" hangingPunct="1">
              <a:spcBef>
                <a:spcPts val="0"/>
              </a:spcBef>
              <a:spcAft>
                <a:spcPts val="2400"/>
              </a:spcAft>
              <a:buClr>
                <a:srgbClr val="FF99FF"/>
              </a:buClr>
              <a:defRPr/>
            </a:pPr>
            <a:r>
              <a:rPr lang="en-US" dirty="0">
                <a:effectLst>
                  <a:outerShdw blurRad="38100" dist="38100" dir="2700000" algn="tl">
                    <a:srgbClr val="000000">
                      <a:alpha val="43137"/>
                    </a:srgbClr>
                  </a:outerShdw>
                </a:effectLst>
                <a:latin typeface="Calibri" panose="020F0502020204030204" pitchFamily="34" charset="0"/>
              </a:rPr>
              <a:t>Insects (7:22)</a:t>
            </a:r>
          </a:p>
          <a:p>
            <a:pPr marL="914400" lvl="1" indent="-452438" eaLnBrk="1" hangingPunct="1">
              <a:spcBef>
                <a:spcPts val="0"/>
              </a:spcBef>
              <a:spcAft>
                <a:spcPts val="2400"/>
              </a:spcAft>
              <a:buClr>
                <a:srgbClr val="FF99FF"/>
              </a:buClr>
              <a:defRPr/>
            </a:pPr>
            <a:r>
              <a:rPr lang="en-US" dirty="0">
                <a:effectLst>
                  <a:outerShdw blurRad="38100" dist="38100" dir="2700000" algn="tl">
                    <a:srgbClr val="000000">
                      <a:alpha val="43137"/>
                    </a:srgbClr>
                  </a:outerShdw>
                </a:effectLst>
                <a:latin typeface="Calibri" panose="020F0502020204030204" pitchFamily="34" charset="0"/>
              </a:rPr>
              <a:t>Plants (6:20)</a:t>
            </a:r>
            <a:endParaRPr lang="en-US" dirty="0"/>
          </a:p>
        </p:txBody>
      </p:sp>
      <p:sp>
        <p:nvSpPr>
          <p:cNvPr id="153604" name="Text Box 4"/>
          <p:cNvSpPr txBox="1">
            <a:spLocks noChangeArrowheads="1"/>
          </p:cNvSpPr>
          <p:nvPr/>
        </p:nvSpPr>
        <p:spPr bwMode="auto">
          <a:xfrm>
            <a:off x="1219200" y="6172204"/>
            <a:ext cx="7543800" cy="366713"/>
          </a:xfrm>
          <a:prstGeom prst="rect">
            <a:avLst/>
          </a:prstGeom>
          <a:noFill/>
          <a:ln w="9525">
            <a:noFill/>
            <a:miter lim="800000"/>
            <a:headEnd/>
            <a:tailEnd/>
          </a:ln>
        </p:spPr>
        <p:txBody>
          <a:bodyPr>
            <a:spAutoFit/>
          </a:bodyPr>
          <a:lstStyle/>
          <a:p>
            <a:pPr algn="l" eaLnBrk="0" hangingPunct="0">
              <a:spcBef>
                <a:spcPct val="50000"/>
              </a:spcBef>
            </a:pPr>
            <a:endParaRPr lang="en-US" sz="1800" dirty="0">
              <a:latin typeface="Calibri" panose="020F0502020204030204" pitchFamily="34" charset="0"/>
            </a:endParaRPr>
          </a:p>
        </p:txBody>
      </p:sp>
      <p:sp>
        <p:nvSpPr>
          <p:cNvPr id="153605" name="Text Box 5"/>
          <p:cNvSpPr txBox="1">
            <a:spLocks noChangeArrowheads="1"/>
          </p:cNvSpPr>
          <p:nvPr/>
        </p:nvSpPr>
        <p:spPr bwMode="auto">
          <a:xfrm>
            <a:off x="2324100" y="6400800"/>
            <a:ext cx="4991100" cy="369332"/>
          </a:xfrm>
          <a:prstGeom prst="rect">
            <a:avLst/>
          </a:prstGeom>
          <a:noFill/>
          <a:ln w="9525">
            <a:noFill/>
            <a:miter lim="800000"/>
            <a:headEnd/>
            <a:tailEnd/>
          </a:ln>
        </p:spPr>
        <p:txBody>
          <a:bodyPr wrap="square">
            <a:spAutoFit/>
          </a:bodyPr>
          <a:lstStyle/>
          <a:p>
            <a:pPr algn="ctr" eaLnBrk="0" hangingPunct="0">
              <a:spcBef>
                <a:spcPct val="50000"/>
              </a:spcBef>
            </a:pPr>
            <a:r>
              <a:rPr lang="en-US" sz="1800" dirty="0">
                <a:latin typeface="Calibri" panose="020F0502020204030204" pitchFamily="34" charset="0"/>
                <a:cs typeface="Calibri" panose="020F0502020204030204" pitchFamily="34" charset="0"/>
              </a:rPr>
              <a:t>John </a:t>
            </a:r>
            <a:r>
              <a:rPr lang="en-US" sz="1800" dirty="0" err="1">
                <a:latin typeface="Calibri" panose="020F0502020204030204" pitchFamily="34" charset="0"/>
                <a:cs typeface="Calibri" panose="020F0502020204030204" pitchFamily="34" charset="0"/>
              </a:rPr>
              <a:t>Woodmoorape</a:t>
            </a:r>
            <a:r>
              <a:rPr lang="en-US" sz="1800" dirty="0">
                <a:latin typeface="Calibri" panose="020F0502020204030204" pitchFamily="34" charset="0"/>
                <a:cs typeface="Calibri" panose="020F0502020204030204" pitchFamily="34" charset="0"/>
              </a:rPr>
              <a:t>, </a:t>
            </a:r>
            <a:r>
              <a:rPr lang="en-US" sz="1800" i="1" dirty="0">
                <a:latin typeface="Calibri" panose="020F0502020204030204" pitchFamily="34" charset="0"/>
                <a:cs typeface="Calibri" panose="020F0502020204030204" pitchFamily="34" charset="0"/>
              </a:rPr>
              <a:t>Noah’s Ark: A Feasibility Study</a:t>
            </a:r>
          </a:p>
        </p:txBody>
      </p:sp>
      <p:pic>
        <p:nvPicPr>
          <p:cNvPr id="2" name="Picture 1">
            <a:extLst>
              <a:ext uri="{FF2B5EF4-FFF2-40B4-BE49-F238E27FC236}">
                <a16:creationId xmlns:a16="http://schemas.microsoft.com/office/drawing/2014/main" id="{811AA8EA-26D0-4C32-A03F-6E44BD704E4D}"/>
              </a:ext>
            </a:extLst>
          </p:cNvPr>
          <p:cNvPicPr>
            <a:picLocks noChangeAspect="1"/>
          </p:cNvPicPr>
          <p:nvPr/>
        </p:nvPicPr>
        <p:blipFill>
          <a:blip r:embed="rId2"/>
          <a:stretch>
            <a:fillRect/>
          </a:stretch>
        </p:blipFill>
        <p:spPr>
          <a:xfrm>
            <a:off x="5562600" y="2057400"/>
            <a:ext cx="3224209" cy="2743200"/>
          </a:xfrm>
          <a:prstGeom prst="rect">
            <a:avLst/>
          </a:prstGeom>
        </p:spPr>
      </p:pic>
    </p:spTree>
    <p:extLst>
      <p:ext uri="{BB962C8B-B14F-4D97-AF65-F5344CB8AC3E}">
        <p14:creationId xmlns:p14="http://schemas.microsoft.com/office/powerpoint/2010/main" val="1677143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type="body" idx="1"/>
          </p:nvPr>
        </p:nvSpPr>
        <p:spPr>
          <a:xfrm>
            <a:off x="609600" y="1371600"/>
            <a:ext cx="7924800" cy="5257800"/>
          </a:xfrm>
        </p:spPr>
        <p:txBody>
          <a:bodyPr/>
          <a:lstStyle/>
          <a:p>
            <a:pPr marL="457200" lvl="1" indent="-457200" algn="just" eaLnBrk="1" hangingPunct="1">
              <a:spcBef>
                <a:spcPts val="0"/>
              </a:spcBef>
              <a:spcAft>
                <a:spcPts val="18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Limitations</a:t>
            </a:r>
          </a:p>
          <a:p>
            <a:pPr marL="914400" lvl="1" indent="-452438" eaLnBrk="1" hangingPunct="1">
              <a:spcBef>
                <a:spcPts val="0"/>
              </a:spcBef>
              <a:spcAft>
                <a:spcPts val="1800"/>
              </a:spcAft>
              <a:buClr>
                <a:srgbClr val="FF99FF"/>
              </a:buClr>
              <a:defRPr/>
            </a:pPr>
            <a:r>
              <a:rPr lang="en-US" dirty="0">
                <a:effectLst>
                  <a:outerShdw blurRad="38100" dist="38100" dir="2700000" algn="tl">
                    <a:srgbClr val="000000">
                      <a:alpha val="43137"/>
                    </a:srgbClr>
                  </a:outerShdw>
                </a:effectLst>
                <a:latin typeface="Calibri" panose="020F0502020204030204" pitchFamily="34" charset="0"/>
              </a:rPr>
              <a:t>Seven pairs or just sevens? (7:2)</a:t>
            </a:r>
          </a:p>
          <a:p>
            <a:pPr marL="914400" lvl="1" indent="-452438" eaLnBrk="1" hangingPunct="1">
              <a:spcBef>
                <a:spcPts val="0"/>
              </a:spcBef>
              <a:spcAft>
                <a:spcPts val="1800"/>
              </a:spcAft>
              <a:buClr>
                <a:srgbClr val="FF99FF"/>
              </a:buClr>
              <a:defRPr/>
            </a:pPr>
            <a:r>
              <a:rPr lang="en-US" dirty="0">
                <a:effectLst>
                  <a:outerShdw blurRad="38100" dist="38100" dir="2700000" algn="tl">
                    <a:srgbClr val="000000">
                      <a:alpha val="43137"/>
                    </a:srgbClr>
                  </a:outerShdw>
                </a:effectLst>
                <a:latin typeface="Calibri" panose="020F0502020204030204" pitchFamily="34" charset="0"/>
              </a:rPr>
              <a:t>Only clean animals (7:2; Lev 11; Deut 14)</a:t>
            </a:r>
          </a:p>
          <a:p>
            <a:pPr marL="914400" lvl="1" indent="-452438" eaLnBrk="1" hangingPunct="1">
              <a:spcBef>
                <a:spcPts val="0"/>
              </a:spcBef>
              <a:spcAft>
                <a:spcPts val="1800"/>
              </a:spcAft>
              <a:buClr>
                <a:srgbClr val="FF99FF"/>
              </a:buClr>
              <a:defRPr/>
            </a:pPr>
            <a:r>
              <a:rPr lang="en-US" dirty="0">
                <a:effectLst>
                  <a:outerShdw blurRad="38100" dist="38100" dir="2700000" algn="tl">
                    <a:srgbClr val="000000">
                      <a:alpha val="43137"/>
                    </a:srgbClr>
                  </a:outerShdw>
                </a:effectLst>
                <a:latin typeface="Calibri" panose="020F0502020204030204" pitchFamily="34" charset="0"/>
              </a:rPr>
              <a:t>Kind (6:20)</a:t>
            </a:r>
          </a:p>
          <a:p>
            <a:pPr marL="914400" lvl="1" indent="-452438" eaLnBrk="1" hangingPunct="1">
              <a:spcBef>
                <a:spcPts val="0"/>
              </a:spcBef>
              <a:spcAft>
                <a:spcPts val="1800"/>
              </a:spcAft>
              <a:buClr>
                <a:srgbClr val="FF99FF"/>
              </a:buClr>
              <a:defRPr/>
            </a:pPr>
            <a:r>
              <a:rPr lang="en-US" dirty="0">
                <a:effectLst>
                  <a:outerShdw blurRad="38100" dist="38100" dir="2700000" algn="tl">
                    <a:srgbClr val="000000">
                      <a:alpha val="43137"/>
                    </a:srgbClr>
                  </a:outerShdw>
                </a:effectLst>
                <a:latin typeface="Calibri" panose="020F0502020204030204" pitchFamily="34" charset="0"/>
              </a:rPr>
              <a:t>Extinct animals overstated</a:t>
            </a:r>
          </a:p>
          <a:p>
            <a:pPr marL="914400" lvl="1" indent="-452438" eaLnBrk="1" hangingPunct="1">
              <a:spcBef>
                <a:spcPts val="0"/>
              </a:spcBef>
              <a:spcAft>
                <a:spcPts val="1800"/>
              </a:spcAft>
              <a:buClr>
                <a:srgbClr val="FF99FF"/>
              </a:buClr>
              <a:defRPr/>
            </a:pPr>
            <a:r>
              <a:rPr lang="en-US" dirty="0">
                <a:effectLst>
                  <a:outerShdw blurRad="38100" dist="38100" dir="2700000" algn="tl">
                    <a:srgbClr val="000000">
                      <a:alpha val="43137"/>
                    </a:srgbClr>
                  </a:outerShdw>
                </a:effectLst>
                <a:latin typeface="Calibri" panose="020F0502020204030204" pitchFamily="34" charset="0"/>
              </a:rPr>
              <a:t>Not fully grown</a:t>
            </a:r>
          </a:p>
          <a:p>
            <a:pPr marL="914400" lvl="1" indent="-452438" eaLnBrk="1" hangingPunct="1">
              <a:spcBef>
                <a:spcPts val="0"/>
              </a:spcBef>
              <a:spcAft>
                <a:spcPts val="1800"/>
              </a:spcAft>
              <a:buClr>
                <a:srgbClr val="FF99FF"/>
              </a:buClr>
              <a:defRPr/>
            </a:pPr>
            <a:r>
              <a:rPr lang="en-US" dirty="0">
                <a:effectLst>
                  <a:outerShdw blurRad="38100" dist="38100" dir="2700000" algn="tl">
                    <a:srgbClr val="000000">
                      <a:alpha val="43137"/>
                    </a:srgbClr>
                  </a:outerShdw>
                </a:effectLst>
                <a:latin typeface="Calibri" panose="020F0502020204030204" pitchFamily="34" charset="0"/>
              </a:rPr>
              <a:t>Hibernation</a:t>
            </a:r>
          </a:p>
        </p:txBody>
      </p:sp>
      <p:sp>
        <p:nvSpPr>
          <p:cNvPr id="5" name="Rectangle 2">
            <a:extLst>
              <a:ext uri="{FF2B5EF4-FFF2-40B4-BE49-F238E27FC236}">
                <a16:creationId xmlns:a16="http://schemas.microsoft.com/office/drawing/2014/main" id="{28ABDD92-AC0F-445D-88E3-AAD49FC62AB1}"/>
              </a:ext>
            </a:extLst>
          </p:cNvPr>
          <p:cNvSpPr>
            <a:spLocks noGrp="1" noChangeArrowheads="1"/>
          </p:cNvSpPr>
          <p:nvPr>
            <p:ph type="title"/>
          </p:nvPr>
        </p:nvSpPr>
        <p:spPr>
          <a:xfrm>
            <a:off x="0" y="228600"/>
            <a:ext cx="9144000" cy="1143000"/>
          </a:xfrm>
        </p:spPr>
        <p:txBody>
          <a:bodyPr/>
          <a:lstStyle/>
          <a:p>
            <a:pPr algn="ctr" eaLnBrk="1" hangingPunct="1"/>
            <a:r>
              <a:rPr lang="en-US" sz="3400" dirty="0">
                <a:effectLst>
                  <a:outerShdw blurRad="38100" dist="38100" dir="2700000" algn="tl">
                    <a:srgbClr val="000000">
                      <a:alpha val="43137"/>
                    </a:srgbClr>
                  </a:outerShdw>
                </a:effectLst>
                <a:latin typeface="Calibri" panose="020F0502020204030204" pitchFamily="34" charset="0"/>
              </a:rPr>
              <a:t>How Did Noah Fit All of the Animals on to the Ark? </a:t>
            </a:r>
            <a:br>
              <a:rPr lang="en-US" sz="34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(John 3:12)</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7" name="Picture 6">
            <a:extLst>
              <a:ext uri="{FF2B5EF4-FFF2-40B4-BE49-F238E27FC236}">
                <a16:creationId xmlns:a16="http://schemas.microsoft.com/office/drawing/2014/main" id="{03CDBE74-B049-49D2-AB94-17FE3CFE30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5867400"/>
            <a:ext cx="1075765" cy="914400"/>
          </a:xfrm>
          <a:prstGeom prst="rect">
            <a:avLst/>
          </a:prstGeom>
        </p:spPr>
      </p:pic>
    </p:spTree>
    <p:extLst>
      <p:ext uri="{BB962C8B-B14F-4D97-AF65-F5344CB8AC3E}">
        <p14:creationId xmlns:p14="http://schemas.microsoft.com/office/powerpoint/2010/main" val="1035040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type="body" idx="1"/>
          </p:nvPr>
        </p:nvSpPr>
        <p:spPr>
          <a:xfrm>
            <a:off x="914400" y="1600201"/>
            <a:ext cx="7315200" cy="27432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16,000 animals</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Ark = 450ft long, 75ft wide, 45 feet high</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Ark capable of holding 125,000 animals</a:t>
            </a:r>
          </a:p>
        </p:txBody>
      </p:sp>
      <p:sp>
        <p:nvSpPr>
          <p:cNvPr id="5" name="Rectangle 2">
            <a:extLst>
              <a:ext uri="{FF2B5EF4-FFF2-40B4-BE49-F238E27FC236}">
                <a16:creationId xmlns:a16="http://schemas.microsoft.com/office/drawing/2014/main" id="{36D1FD63-65ED-4CD0-9296-305F306DB4D3}"/>
              </a:ext>
            </a:extLst>
          </p:cNvPr>
          <p:cNvSpPr>
            <a:spLocks noGrp="1" noChangeArrowheads="1"/>
          </p:cNvSpPr>
          <p:nvPr>
            <p:ph type="title"/>
          </p:nvPr>
        </p:nvSpPr>
        <p:spPr>
          <a:xfrm>
            <a:off x="0" y="228600"/>
            <a:ext cx="9144000" cy="1143000"/>
          </a:xfrm>
        </p:spPr>
        <p:txBody>
          <a:bodyPr/>
          <a:lstStyle/>
          <a:p>
            <a:pPr algn="ctr" eaLnBrk="1" hangingPunct="1"/>
            <a:r>
              <a:rPr lang="en-US" sz="3400" dirty="0">
                <a:effectLst>
                  <a:outerShdw blurRad="38100" dist="38100" dir="2700000" algn="tl">
                    <a:srgbClr val="000000">
                      <a:alpha val="43137"/>
                    </a:srgbClr>
                  </a:outerShdw>
                </a:effectLst>
                <a:latin typeface="Calibri" panose="020F0502020204030204" pitchFamily="34" charset="0"/>
              </a:rPr>
              <a:t>How Did Noah Fit All of the Animals on to the Ark? </a:t>
            </a:r>
            <a:br>
              <a:rPr lang="en-US" sz="34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(John 3:12)</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9" name="Picture 8">
            <a:extLst>
              <a:ext uri="{FF2B5EF4-FFF2-40B4-BE49-F238E27FC236}">
                <a16:creationId xmlns:a16="http://schemas.microsoft.com/office/drawing/2014/main" id="{A0AAF84D-F8C6-4437-B4EC-DE6E4207A8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40000" y="4191000"/>
            <a:ext cx="4064000" cy="2286000"/>
          </a:xfrm>
          <a:prstGeom prst="rect">
            <a:avLst/>
          </a:prstGeom>
        </p:spPr>
      </p:pic>
      <p:pic>
        <p:nvPicPr>
          <p:cNvPr id="7" name="Picture 6">
            <a:extLst>
              <a:ext uri="{FF2B5EF4-FFF2-40B4-BE49-F238E27FC236}">
                <a16:creationId xmlns:a16="http://schemas.microsoft.com/office/drawing/2014/main" id="{A24CE6D3-8D3F-46BD-91C6-EC9D8F150C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5867400"/>
            <a:ext cx="1075765" cy="914400"/>
          </a:xfrm>
          <a:prstGeom prst="rect">
            <a:avLst/>
          </a:prstGeom>
        </p:spPr>
      </p:pic>
    </p:spTree>
    <p:extLst>
      <p:ext uri="{BB962C8B-B14F-4D97-AF65-F5344CB8AC3E}">
        <p14:creationId xmlns:p14="http://schemas.microsoft.com/office/powerpoint/2010/main" val="808299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oah's ark"/>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15310" y="685800"/>
            <a:ext cx="8513380" cy="5486400"/>
          </a:xfrm>
          <a:prstGeom prst="rect">
            <a:avLst/>
          </a:prstGeom>
          <a:noFill/>
        </p:spPr>
      </p:pic>
    </p:spTree>
    <p:extLst>
      <p:ext uri="{BB962C8B-B14F-4D97-AF65-F5344CB8AC3E}">
        <p14:creationId xmlns:p14="http://schemas.microsoft.com/office/powerpoint/2010/main" val="212531113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According to rabbinic tradition, the reason for the seven-day delay was to allow for the seven days of mourning for Methuselah, who had just died. At any rate, the rain was to continue for forty days and forty nights once it began.</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a:t>
            </a:r>
            <a:r>
              <a:rPr lang="en-US" altLang="en-US" sz="1800" dirty="0">
                <a:effectLst>
                  <a:outerShdw blurRad="38100" dist="38100" dir="2700000" algn="tl">
                    <a:srgbClr val="000000"/>
                  </a:outerShdw>
                </a:effectLst>
                <a:latin typeface="Calibri" panose="020F0502020204030204" pitchFamily="34" charset="0"/>
                <a:cs typeface="+mn-cs"/>
              </a:rPr>
              <a:t>167</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6" name="Picture 5">
            <a:extLst>
              <a:ext uri="{FF2B5EF4-FFF2-40B4-BE49-F238E27FC236}">
                <a16:creationId xmlns:a16="http://schemas.microsoft.com/office/drawing/2014/main" id="{0EF06879-A2A8-4A36-A327-F7D356E5EB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426963151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In Hebrew, </a:t>
            </a:r>
            <a:r>
              <a:rPr lang="en-US" b="1" u="sng" dirty="0">
                <a:solidFill>
                  <a:srgbClr val="FFFFCC"/>
                </a:solidFill>
                <a:effectLst>
                  <a:outerShdw blurRad="38100" dist="38100" dir="2700000" algn="tl">
                    <a:srgbClr val="000000">
                      <a:alpha val="43137"/>
                    </a:srgbClr>
                  </a:outerShdw>
                </a:effectLst>
              </a:rPr>
              <a:t>Methuselah</a:t>
            </a:r>
            <a:r>
              <a:rPr lang="en-US" dirty="0">
                <a:effectLst>
                  <a:outerShdw blurRad="38100" dist="38100" dir="2700000" algn="tl">
                    <a:srgbClr val="000000">
                      <a:alpha val="43137"/>
                    </a:srgbClr>
                  </a:outerShdw>
                </a:effectLst>
              </a:rPr>
              <a:t> may mean ‘man of the spear, or more likely ‘</a:t>
            </a:r>
            <a:r>
              <a:rPr lang="en-US" b="1" u="sng" dirty="0">
                <a:solidFill>
                  <a:srgbClr val="FFFFCC"/>
                </a:solidFill>
                <a:effectLst>
                  <a:outerShdw blurRad="38100" dist="38100" dir="2700000" algn="tl">
                    <a:srgbClr val="000000">
                      <a:alpha val="43137"/>
                    </a:srgbClr>
                  </a:outerShdw>
                </a:effectLst>
              </a:rPr>
              <a:t>when he dies, it shall be sent</a:t>
            </a:r>
            <a:r>
              <a:rPr lang="en-US" dirty="0">
                <a:effectLst>
                  <a:outerShdw blurRad="38100" dist="38100" dir="2700000" algn="tl">
                    <a:srgbClr val="000000">
                      <a:alpha val="43137"/>
                    </a:srgbClr>
                  </a:outerShdw>
                </a:effectLst>
              </a:rPr>
              <a:t>.’ If this is true, his name was given to him prophetically. ‘It shall be sent’ was a prophecy of the Flood, as Methuselah’s father, who was also functioning as a prophet according to Jude 14–15, gave him this name. Indeed, according to the chronology of Genesis, the very year Methuselah died was when the Flood came.</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a:t>
            </a:r>
            <a:r>
              <a:rPr lang="en-US" altLang="en-US" sz="1800" dirty="0">
                <a:effectLst>
                  <a:outerShdw blurRad="38100" dist="38100" dir="2700000" algn="tl">
                    <a:srgbClr val="000000"/>
                  </a:outerShdw>
                </a:effectLst>
                <a:latin typeface="Calibri" panose="020F0502020204030204" pitchFamily="34" charset="0"/>
                <a:cs typeface="+mn-cs"/>
              </a:rPr>
              <a:t>137</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6" name="Picture 5">
            <a:extLst>
              <a:ext uri="{FF2B5EF4-FFF2-40B4-BE49-F238E27FC236}">
                <a16:creationId xmlns:a16="http://schemas.microsoft.com/office/drawing/2014/main" id="{0EF06879-A2A8-4A36-A327-F7D356E5EB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138550293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762000" y="1447800"/>
            <a:ext cx="7620000" cy="19812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words translated ‘every living substance’ are </a:t>
            </a:r>
            <a:r>
              <a:rPr lang="en-US" i="1" dirty="0" err="1">
                <a:effectLst>
                  <a:outerShdw blurRad="38100" dist="38100" dir="2700000" algn="tl">
                    <a:srgbClr val="000000">
                      <a:alpha val="43137"/>
                    </a:srgbClr>
                  </a:outerShdw>
                </a:effectLst>
              </a:rPr>
              <a:t>kol</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yeyum</a:t>
            </a:r>
            <a:r>
              <a:rPr lang="en-US" dirty="0">
                <a:effectLst>
                  <a:outerShdw blurRad="38100" dist="38100" dir="2700000" algn="tl">
                    <a:srgbClr val="000000">
                      <a:alpha val="43137"/>
                    </a:srgbClr>
                  </a:outerShdw>
                </a:effectLst>
              </a:rPr>
              <a:t>, and mean literally ‘all existence,’ or ‘all that grows up.’”</a:t>
            </a:r>
          </a:p>
          <a:p>
            <a:pPr marL="0" indent="0" algn="just">
              <a:buNone/>
            </a:pP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a:t>
            </a:r>
            <a:r>
              <a:rPr lang="en-US" altLang="en-US" sz="1800" dirty="0">
                <a:effectLst>
                  <a:outerShdw blurRad="38100" dist="38100" dir="2700000" algn="tl">
                    <a:srgbClr val="000000"/>
                  </a:outerShdw>
                </a:effectLst>
                <a:latin typeface="Calibri" panose="020F0502020204030204" pitchFamily="34" charset="0"/>
                <a:cs typeface="+mn-cs"/>
              </a:rPr>
              <a:t>192</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3019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C5A55C9-7FD2-476C-AE12-65D4BF09B9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91584269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latin typeface="Calibri" panose="020F0502020204030204" pitchFamily="34" charset="0"/>
              </a:rPr>
              <a:t>GENESIS STRUCTURE</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438400" y="16764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7 Outline</a:t>
            </a:r>
          </a:p>
        </p:txBody>
      </p:sp>
      <p:sp>
        <p:nvSpPr>
          <p:cNvPr id="148483" name="Rectangle 3"/>
          <p:cNvSpPr>
            <a:spLocks noGrp="1" noChangeArrowheads="1"/>
          </p:cNvSpPr>
          <p:nvPr>
            <p:ph type="body" idx="1"/>
          </p:nvPr>
        </p:nvSpPr>
        <p:spPr>
          <a:xfrm>
            <a:off x="698103" y="1294514"/>
            <a:ext cx="7747794"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God’s instructions to enter the ark (7:1-4)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n-ea"/>
                <a:cs typeface="+mn-cs"/>
              </a:rPr>
              <a:t>Entrance into the ark (7:5-12)</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God seals the ark (7:13-16)</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Flood described (7:17-24)</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4" name="Picture 3">
            <a:extLst>
              <a:ext uri="{FF2B5EF4-FFF2-40B4-BE49-F238E27FC236}">
                <a16:creationId xmlns:a16="http://schemas.microsoft.com/office/drawing/2014/main" id="{477C537B-0F43-4457-A18A-75A46C7B07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908234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6" name="Picture 2" descr="Image result for what was the average age of the patriarchs mentioned in genesis 5 and 11"/>
          <p:cNvPicPr>
            <a:picLocks noChangeAspect="1" noChangeArrowheads="1"/>
          </p:cNvPicPr>
          <p:nvPr/>
        </p:nvPicPr>
        <p:blipFill rotWithShape="1">
          <a:blip r:embed="rId2" cstate="print"/>
          <a:srcRect l="1330" t="4427" r="8162" b="7032"/>
          <a:stretch/>
        </p:blipFill>
        <p:spPr bwMode="auto">
          <a:xfrm>
            <a:off x="295835" y="228600"/>
            <a:ext cx="855233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http://www.purifiedbyfaith.com/CreationEvolution/Genesis5and11/Images/Geneaologies5and11.gif"/>
          <p:cNvPicPr>
            <a:picLocks noChangeAspect="1" noChangeArrowheads="1"/>
          </p:cNvPicPr>
          <p:nvPr/>
        </p:nvPicPr>
        <p:blipFill>
          <a:blip r:embed="rId2"/>
          <a:srcRect/>
          <a:stretch>
            <a:fillRect/>
          </a:stretch>
        </p:blipFill>
        <p:spPr bwMode="auto">
          <a:xfrm>
            <a:off x="91440" y="455062"/>
            <a:ext cx="8961120" cy="59478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http://www.answersingenesis.org/assets/images/articles/2009/01/timeline.gif"/>
          <p:cNvPicPr>
            <a:picLocks noChangeAspect="1" noChangeArrowheads="1"/>
          </p:cNvPicPr>
          <p:nvPr/>
        </p:nvPicPr>
        <p:blipFill>
          <a:blip r:embed="rId2"/>
          <a:srcRect/>
          <a:stretch>
            <a:fillRect/>
          </a:stretch>
        </p:blipFill>
        <p:spPr bwMode="auto">
          <a:xfrm>
            <a:off x="1069938" y="137160"/>
            <a:ext cx="7004124"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0735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cstate="print"/>
          <a:srcRect/>
          <a:stretch>
            <a:fillRect/>
          </a:stretch>
        </p:blipFill>
        <p:spPr bwMode="auto">
          <a:xfrm>
            <a:off x="1104900" y="178594"/>
            <a:ext cx="6934200" cy="6500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very Prophecy of the Bible: Clear Explanations for ...">
            <a:extLst>
              <a:ext uri="{FF2B5EF4-FFF2-40B4-BE49-F238E27FC236}">
                <a16:creationId xmlns:a16="http://schemas.microsoft.com/office/drawing/2014/main" id="{737C9917-4D80-4259-9070-44DD4B5CC6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62212" y="247574"/>
            <a:ext cx="4219575" cy="636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38789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276350" y="228600"/>
            <a:ext cx="6591300" cy="1219200"/>
          </a:xfrm>
        </p:spPr>
        <p:txBody>
          <a:bodyPr/>
          <a:lstStyle/>
          <a:p>
            <a:pPr algn="ctr" eaLnBrk="1" hangingPunct="1">
              <a:defRPr/>
            </a:pPr>
            <a:r>
              <a:rPr lang="en-US" sz="3600" dirty="0">
                <a:effectLst>
                  <a:outerShdw blurRad="38100" dist="38100" dir="2700000" algn="tl">
                    <a:srgbClr val="000000">
                      <a:alpha val="43137"/>
                    </a:srgbClr>
                  </a:outerShdw>
                </a:effectLst>
              </a:rPr>
              <a:t>Dr. John Walvoord</a:t>
            </a:r>
            <a:br>
              <a:rPr lang="en-US" sz="2800" dirty="0"/>
            </a:br>
            <a:r>
              <a:rPr lang="en-US" sz="2000" dirty="0">
                <a:solidFill>
                  <a:schemeClr val="tx1"/>
                </a:solidFill>
              </a:rPr>
              <a:t>"An Interview: Dr. John Walvoord Looks at Dallas Seminary," </a:t>
            </a:r>
            <a:r>
              <a:rPr lang="en-US" sz="2000" i="1" dirty="0">
                <a:solidFill>
                  <a:schemeClr val="tx1"/>
                </a:solidFill>
              </a:rPr>
              <a:t>Dallas Connection</a:t>
            </a:r>
            <a:r>
              <a:rPr lang="en-US" sz="2000" dirty="0">
                <a:solidFill>
                  <a:schemeClr val="tx1"/>
                </a:solidFill>
              </a:rPr>
              <a:t> (Winter 1994, Vol. 1, No. 3), p. 4.</a:t>
            </a:r>
            <a:endParaRPr lang="en-US" sz="2800" dirty="0">
              <a:solidFill>
                <a:schemeClr val="tx1"/>
              </a:solidFill>
            </a:endParaRPr>
          </a:p>
        </p:txBody>
      </p:sp>
      <p:sp>
        <p:nvSpPr>
          <p:cNvPr id="104451" name="Rectangle 3"/>
          <p:cNvSpPr>
            <a:spLocks noGrp="1" noChangeArrowheads="1"/>
          </p:cNvSpPr>
          <p:nvPr>
            <p:ph type="body" idx="1"/>
          </p:nvPr>
        </p:nvSpPr>
        <p:spPr>
          <a:xfrm>
            <a:off x="0" y="1600201"/>
            <a:ext cx="9144000" cy="3048000"/>
          </a:xfrm>
        </p:spPr>
        <p:txBody>
          <a:bodyPr/>
          <a:lstStyle/>
          <a:p>
            <a:pPr marL="0" indent="0" algn="just" eaLnBrk="1" hangingPunct="1">
              <a:lnSpc>
                <a:spcPct val="90000"/>
              </a:lnSpc>
              <a:buFontTx/>
              <a:buNone/>
              <a:defRPr/>
            </a:pPr>
            <a:r>
              <a:rPr lang="en-US" dirty="0"/>
              <a:t>In 1994, "What do you predict will be the most significant theological issues over the next ten years?" He responded, "The hermeneutical problem of not interpreting the Bible literally, especially the prophetic areas. The church today is engulfed in the idea that one cannot interpret prophecy literally.”</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875" y="152400"/>
            <a:ext cx="1188720" cy="1188720"/>
          </a:xfrm>
          <a:prstGeom prst="rect">
            <a:avLst/>
          </a:prstGeom>
        </p:spPr>
      </p:pic>
    </p:spTree>
    <p:extLst>
      <p:ext uri="{BB962C8B-B14F-4D97-AF65-F5344CB8AC3E}">
        <p14:creationId xmlns:p14="http://schemas.microsoft.com/office/powerpoint/2010/main" val="156961895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purifiedbyfaith.com/CreationEvolution/Genesis6thru9/images/WaterCanopy.gif"/>
          <p:cNvPicPr>
            <a:picLocks noChangeAspect="1" noChangeArrowheads="1"/>
          </p:cNvPicPr>
          <p:nvPr/>
        </p:nvPicPr>
        <p:blipFill>
          <a:blip r:embed="rId2" cstate="print"/>
          <a:srcRect/>
          <a:stretch>
            <a:fillRect/>
          </a:stretch>
        </p:blipFill>
        <p:spPr bwMode="auto">
          <a:xfrm>
            <a:off x="280988" y="571500"/>
            <a:ext cx="8582025" cy="571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2peter3.com/wp-content/uploads/2015/09/canopy-theory.jpg"/>
          <p:cNvPicPr>
            <a:picLocks noChangeAspect="1" noChangeArrowheads="1"/>
          </p:cNvPicPr>
          <p:nvPr/>
        </p:nvPicPr>
        <p:blipFill>
          <a:blip r:embed="rId2" cstate="print"/>
          <a:srcRect/>
          <a:stretch>
            <a:fillRect/>
          </a:stretch>
        </p:blipFill>
        <p:spPr bwMode="auto">
          <a:xfrm>
            <a:off x="342900" y="257175"/>
            <a:ext cx="8458200" cy="6343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333500" y="228600"/>
            <a:ext cx="6477000" cy="1143000"/>
          </a:xfrm>
        </p:spPr>
        <p:txBody>
          <a:bodyPr/>
          <a:lstStyle/>
          <a:p>
            <a:pPr algn="ctr" eaLnBrk="1" hangingPunct="1"/>
            <a:r>
              <a:rPr lang="en-US" sz="3600" dirty="0">
                <a:cs typeface="Calibri" panose="020F0502020204030204" pitchFamily="34" charset="0"/>
              </a:rPr>
              <a:t>Day 2 Canopy Theory </a:t>
            </a:r>
            <a:br>
              <a:rPr lang="en-US" sz="3600" dirty="0">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(Gen 1:6-8)</a:t>
            </a:r>
          </a:p>
        </p:txBody>
      </p:sp>
      <p:sp>
        <p:nvSpPr>
          <p:cNvPr id="78851" name="Rectangle 3"/>
          <p:cNvSpPr>
            <a:spLocks noGrp="1" noChangeArrowheads="1"/>
          </p:cNvSpPr>
          <p:nvPr>
            <p:ph type="body" idx="1"/>
          </p:nvPr>
        </p:nvSpPr>
        <p:spPr>
          <a:xfrm>
            <a:off x="342900" y="1600200"/>
            <a:ext cx="8458200" cy="4460875"/>
          </a:xfrm>
        </p:spPr>
        <p:txBody>
          <a:bodyPr/>
          <a:lstStyle/>
          <a:p>
            <a:pPr marL="461963" indent="-461963" algn="just" eaLnBrk="1" hangingPunct="1">
              <a:spcBef>
                <a:spcPts val="0"/>
              </a:spcBef>
              <a:spcAft>
                <a:spcPts val="2400"/>
              </a:spcAft>
              <a:defRPr/>
            </a:pPr>
            <a:r>
              <a:rPr lang="en-US" dirty="0"/>
              <a:t>Implied – Gen. 1:6-7; Ps. 148:4</a:t>
            </a:r>
          </a:p>
          <a:p>
            <a:pPr marL="461963" indent="-461963" algn="just" eaLnBrk="1" hangingPunct="1">
              <a:spcBef>
                <a:spcPts val="0"/>
              </a:spcBef>
              <a:spcAft>
                <a:spcPts val="2400"/>
              </a:spcAft>
              <a:defRPr/>
            </a:pPr>
            <a:r>
              <a:rPr lang="en-US" dirty="0"/>
              <a:t>Explains</a:t>
            </a:r>
          </a:p>
          <a:p>
            <a:pPr marL="914400" lvl="1" indent="-457200" algn="just" eaLnBrk="1" hangingPunct="1">
              <a:spcBef>
                <a:spcPts val="0"/>
              </a:spcBef>
              <a:spcAft>
                <a:spcPts val="2400"/>
              </a:spcAft>
              <a:defRPr/>
            </a:pPr>
            <a:r>
              <a:rPr lang="en-US" sz="2800" dirty="0"/>
              <a:t>Long life spans of early man – Gen. 5:5, 27</a:t>
            </a:r>
          </a:p>
          <a:p>
            <a:pPr marL="914400" lvl="1" indent="-457200" algn="just" eaLnBrk="1" hangingPunct="1">
              <a:spcBef>
                <a:spcPts val="0"/>
              </a:spcBef>
              <a:spcAft>
                <a:spcPts val="2400"/>
              </a:spcAft>
              <a:defRPr/>
            </a:pPr>
            <a:r>
              <a:rPr lang="en-US" sz="2800" dirty="0"/>
              <a:t>Strange beasts – (Gen. 1:24-25; Job 40‒41)</a:t>
            </a:r>
          </a:p>
          <a:p>
            <a:pPr marL="914400" lvl="1" indent="-457200" algn="just" eaLnBrk="1" hangingPunct="1">
              <a:spcBef>
                <a:spcPts val="0"/>
              </a:spcBef>
              <a:spcAft>
                <a:spcPts val="2400"/>
              </a:spcAft>
              <a:defRPr/>
            </a:pPr>
            <a:r>
              <a:rPr lang="en-US" sz="2800" dirty="0"/>
              <a:t>Where the flood waters came from – (Gen. 2:5-6)</a:t>
            </a:r>
          </a:p>
          <a:p>
            <a:pPr marL="914400" lvl="1" indent="-457200" algn="just" eaLnBrk="1" hangingPunct="1">
              <a:spcBef>
                <a:spcPts val="0"/>
              </a:spcBef>
              <a:spcAft>
                <a:spcPts val="2400"/>
              </a:spcAft>
              <a:defRPr/>
            </a:pPr>
            <a:r>
              <a:rPr lang="en-US" sz="2800" dirty="0"/>
              <a:t>Why man’s post-flood life span cut short – (Gen. 11:24-25)</a:t>
            </a:r>
          </a:p>
        </p:txBody>
      </p:sp>
      <p:pic>
        <p:nvPicPr>
          <p:cNvPr id="2" name="Picture 1">
            <a:extLst>
              <a:ext uri="{FF2B5EF4-FFF2-40B4-BE49-F238E27FC236}">
                <a16:creationId xmlns:a16="http://schemas.microsoft.com/office/drawing/2014/main" id="{0C959778-6B16-48F2-A3BD-28D43CCAA2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295400"/>
            <a:ext cx="9144000" cy="44958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A worldwide rain lasting forty days would be quite impossible under present atmospheric conditions; so this phenomenon required an utterly different source of atmospheric waters than now obtains. This we have already seen to be the ‘waters above the firmament,’ the vast thermal blanket of invisible water vapor that maintained the greenhouse effect in the antediluvian world. These waters somehow were to condense and fall on the earth.”</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a:t>
            </a:r>
            <a:r>
              <a:rPr lang="en-US" altLang="en-US" sz="1800" dirty="0">
                <a:effectLst>
                  <a:outerShdw blurRad="38100" dist="38100" dir="2700000" algn="tl">
                    <a:srgbClr val="000000"/>
                  </a:outerShdw>
                </a:effectLst>
                <a:latin typeface="Calibri" panose="020F0502020204030204" pitchFamily="34" charset="0"/>
                <a:cs typeface="+mn-cs"/>
              </a:rPr>
              <a:t>191</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3019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C5A55C9-7FD2-476C-AE12-65D4BF09B9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5354563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s://scontent-dfw1-1.xx.fbcdn.net/hphotos-xtf1/t31.0-8/11794619_10207462667233113_7088908926816719446_o.jpg">
            <a:extLst>
              <a:ext uri="{FF2B5EF4-FFF2-40B4-BE49-F238E27FC236}">
                <a16:creationId xmlns:a16="http://schemas.microsoft.com/office/drawing/2014/main" id="{5E3E0726-1B74-45CA-BA41-2E8E8867BF0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2015" y="228600"/>
            <a:ext cx="795997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a:extLst>
              <a:ext uri="{FF2B5EF4-FFF2-40B4-BE49-F238E27FC236}">
                <a16:creationId xmlns:a16="http://schemas.microsoft.com/office/drawing/2014/main" id="{B15C7724-D471-43C0-B2F1-68DAB491F05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725A3110-A068-4C56-85E8-E67E2BAF746D}"/>
              </a:ext>
            </a:extLst>
          </p:cNvPr>
          <p:cNvSpPr>
            <a:spLocks noGrp="1"/>
          </p:cNvSpPr>
          <p:nvPr>
            <p:ph idx="1"/>
          </p:nvPr>
        </p:nvSpPr>
        <p:spPr>
          <a:xfrm>
            <a:off x="0" y="0"/>
            <a:ext cx="9144000" cy="4724400"/>
          </a:xfrm>
        </p:spPr>
        <p:txBody>
          <a:bodyPr/>
          <a:lstStyle/>
          <a:p>
            <a:pPr algn="ctr">
              <a:spcBef>
                <a:spcPts val="0"/>
              </a:spcBef>
              <a:spcAft>
                <a:spcPts val="1200"/>
              </a:spcAft>
              <a:buNone/>
              <a:defRPr/>
            </a:pPr>
            <a:r>
              <a:rPr lang="en-US" sz="4000" kern="1200" dirty="0">
                <a:solidFill>
                  <a:srgbClr val="00FFFF"/>
                </a:solidFill>
                <a:cs typeface="Calibri" panose="020F0502020204030204" pitchFamily="34" charset="0"/>
              </a:rPr>
              <a:t>2 Peter 3:5 (KJV)</a:t>
            </a:r>
          </a:p>
          <a:p>
            <a:pPr marL="0" indent="0" algn="just">
              <a:spcBef>
                <a:spcPts val="0"/>
              </a:spcBef>
              <a:buNone/>
              <a:defRPr/>
            </a:pPr>
            <a:r>
              <a:rPr lang="en-US" sz="3600" dirty="0">
                <a:solidFill>
                  <a:srgbClr val="FFFFFF"/>
                </a:solidFill>
                <a:cs typeface="Calibri" panose="020F0502020204030204" pitchFamily="34" charset="0"/>
              </a:rPr>
              <a:t>“</a:t>
            </a:r>
            <a:r>
              <a:rPr lang="en-US" sz="3600" dirty="0">
                <a:effectLst/>
              </a:rPr>
              <a:t>For this </a:t>
            </a:r>
            <a:r>
              <a:rPr lang="en-US" sz="3600" b="1" u="sng" dirty="0">
                <a:solidFill>
                  <a:srgbClr val="FFFFCC"/>
                </a:solidFill>
                <a:effectLst/>
              </a:rPr>
              <a:t>they willingly are ignorant of [</a:t>
            </a:r>
            <a:r>
              <a:rPr lang="en-US" sz="3600" b="1" i="1" u="sng" dirty="0" err="1">
                <a:solidFill>
                  <a:srgbClr val="FFFFCC"/>
                </a:solidFill>
                <a:effectLst/>
              </a:rPr>
              <a:t>thel</a:t>
            </a:r>
            <a:r>
              <a:rPr lang="en-US" sz="3600" b="1" u="sng" dirty="0" err="1">
                <a:solidFill>
                  <a:srgbClr val="FFFFCC"/>
                </a:solidFill>
                <a:effectLst/>
              </a:rPr>
              <a:t>ō</a:t>
            </a:r>
            <a:r>
              <a:rPr lang="en-US" sz="3600" b="1" u="sng" dirty="0">
                <a:solidFill>
                  <a:srgbClr val="FFFFCC"/>
                </a:solidFill>
                <a:effectLst/>
              </a:rPr>
              <a:t>]</a:t>
            </a:r>
            <a:r>
              <a:rPr lang="en-US" sz="3600" dirty="0">
                <a:effectLst/>
              </a:rPr>
              <a:t>, that by the word of God the heavens were of old, and the earth standing out of the water and in the water</a:t>
            </a:r>
            <a:r>
              <a:rPr lang="en-US" sz="3600" dirty="0">
                <a:solidFill>
                  <a:srgbClr val="FFFFFF"/>
                </a:solidFill>
                <a:cs typeface="Calibri" panose="020F0502020204030204" pitchFamily="34" charset="0"/>
              </a:rPr>
              <a:t>.”</a:t>
            </a:r>
            <a:endParaRPr lang="en-US" sz="3600" dirty="0">
              <a:cs typeface="Calibri" panose="020F0502020204030204" pitchFamily="34" charset="0"/>
            </a:endParaRPr>
          </a:p>
        </p:txBody>
      </p:sp>
      <p:pic>
        <p:nvPicPr>
          <p:cNvPr id="4" name="Picture 3">
            <a:extLst>
              <a:ext uri="{FF2B5EF4-FFF2-40B4-BE49-F238E27FC236}">
                <a16:creationId xmlns:a16="http://schemas.microsoft.com/office/drawing/2014/main" id="{4A107348-467C-435B-B9CA-9AB0978515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400" y="2895600"/>
            <a:ext cx="3213614" cy="1828800"/>
          </a:xfrm>
          <a:prstGeom prst="rect">
            <a:avLst/>
          </a:prstGeom>
        </p:spPr>
      </p:pic>
    </p:spTree>
    <p:extLst>
      <p:ext uri="{BB962C8B-B14F-4D97-AF65-F5344CB8AC3E}">
        <p14:creationId xmlns:p14="http://schemas.microsoft.com/office/powerpoint/2010/main" val="358400104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438400" y="16764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7 Outline</a:t>
            </a:r>
          </a:p>
        </p:txBody>
      </p:sp>
      <p:sp>
        <p:nvSpPr>
          <p:cNvPr id="148483" name="Rectangle 3"/>
          <p:cNvSpPr>
            <a:spLocks noGrp="1" noChangeArrowheads="1"/>
          </p:cNvSpPr>
          <p:nvPr>
            <p:ph type="body" idx="1"/>
          </p:nvPr>
        </p:nvSpPr>
        <p:spPr>
          <a:xfrm>
            <a:off x="698103" y="1294514"/>
            <a:ext cx="7747794"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God’s instructions to enter the ark (7:1-4)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Entrance into the ark (7:5-12)</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n-ea"/>
                <a:cs typeface="+mn-cs"/>
              </a:rPr>
              <a:t>God seals the ark (7:13-16)</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Flood described (7:17-24)</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4" name="Picture 3">
            <a:extLst>
              <a:ext uri="{FF2B5EF4-FFF2-40B4-BE49-F238E27FC236}">
                <a16:creationId xmlns:a16="http://schemas.microsoft.com/office/drawing/2014/main" id="{477C537B-0F43-4457-A18A-75A46C7B07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26026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w Many Animals Were On the Ark">
            <a:extLst>
              <a:ext uri="{FF2B5EF4-FFF2-40B4-BE49-F238E27FC236}">
                <a16:creationId xmlns:a16="http://schemas.microsoft.com/office/drawing/2014/main" id="{793BBB80-EC69-4115-B783-D4165E71ADA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374480" y="228601"/>
            <a:ext cx="6400144"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24212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DE611D1-F1A3-48DA-A6ED-5FAF59CB435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369376" y="228600"/>
            <a:ext cx="6405248"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65581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055E19-9EAB-4716-BF97-4F82CC6117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8768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Genesis 6:1-4</a:t>
            </a:r>
          </a:p>
          <a:p>
            <a:pPr marL="0" indent="0" algn="just">
              <a:spcBef>
                <a:spcPts val="0"/>
              </a:spcBef>
              <a:buNone/>
            </a:pPr>
            <a:r>
              <a:rPr lang="en-US" sz="2700" dirty="0">
                <a:effectLst>
                  <a:outerShdw blurRad="38100" dist="38100" dir="2700000" algn="tl">
                    <a:srgbClr val="000000">
                      <a:alpha val="43137"/>
                    </a:srgbClr>
                  </a:outerShdw>
                </a:effectLst>
              </a:rPr>
              <a:t>“</a:t>
            </a:r>
            <a:r>
              <a:rPr lang="en-US" sz="2700" baseline="30000" dirty="0">
                <a:effectLst>
                  <a:outerShdw blurRad="38100" dist="38100" dir="2700000" algn="tl">
                    <a:srgbClr val="000000">
                      <a:alpha val="43137"/>
                    </a:srgbClr>
                  </a:outerShdw>
                </a:effectLst>
              </a:rPr>
              <a:t>1 </a:t>
            </a:r>
            <a:r>
              <a:rPr lang="en-US" sz="2700" dirty="0">
                <a:effectLst>
                  <a:outerShdw blurRad="38100" dist="38100" dir="2700000" algn="tl">
                    <a:srgbClr val="000000">
                      <a:alpha val="43137"/>
                    </a:srgbClr>
                  </a:outerShdw>
                </a:effectLst>
              </a:rPr>
              <a:t>Now it came about, when men began to multiply on the face of the land, and daughters were born to them, </a:t>
            </a:r>
            <a:r>
              <a:rPr lang="en-US" sz="2700" baseline="30000" dirty="0">
                <a:effectLst>
                  <a:outerShdw blurRad="38100" dist="38100" dir="2700000" algn="tl">
                    <a:srgbClr val="000000">
                      <a:alpha val="43137"/>
                    </a:srgbClr>
                  </a:outerShdw>
                </a:effectLst>
              </a:rPr>
              <a:t>2 </a:t>
            </a:r>
            <a:r>
              <a:rPr lang="en-US" sz="2700" dirty="0">
                <a:effectLst>
                  <a:outerShdw blurRad="38100" dist="38100" dir="2700000" algn="tl">
                    <a:srgbClr val="000000">
                      <a:alpha val="43137"/>
                    </a:srgbClr>
                  </a:outerShdw>
                </a:effectLst>
              </a:rPr>
              <a:t>that the sons of God saw that the daughters of men were beautiful; and they took wives for themselves, whomever they chose. </a:t>
            </a:r>
            <a:r>
              <a:rPr lang="en-US" sz="2700" baseline="30000" dirty="0">
                <a:effectLst>
                  <a:outerShdw blurRad="38100" dist="38100" dir="2700000" algn="tl">
                    <a:srgbClr val="000000">
                      <a:alpha val="43137"/>
                    </a:srgbClr>
                  </a:outerShdw>
                </a:effectLst>
              </a:rPr>
              <a:t>3</a:t>
            </a:r>
            <a:r>
              <a:rPr lang="en-US" sz="2700" dirty="0">
                <a:effectLst>
                  <a:outerShdw blurRad="38100" dist="38100" dir="2700000" algn="tl">
                    <a:srgbClr val="000000">
                      <a:alpha val="43137"/>
                    </a:srgbClr>
                  </a:outerShdw>
                </a:effectLst>
              </a:rPr>
              <a:t> Then the Lord said, ‘My Spirit shall not strive with man forever, because he also is flesh; nevertheless </a:t>
            </a:r>
            <a:r>
              <a:rPr lang="en-US" sz="2700" b="1" u="sng" dirty="0">
                <a:solidFill>
                  <a:srgbClr val="FFFFCC"/>
                </a:solidFill>
                <a:effectLst>
                  <a:outerShdw blurRad="38100" dist="38100" dir="2700000" algn="tl">
                    <a:srgbClr val="000000">
                      <a:alpha val="43137"/>
                    </a:srgbClr>
                  </a:outerShdw>
                </a:effectLst>
              </a:rPr>
              <a:t>his days shall be one hundred and twenty years</a:t>
            </a:r>
            <a:r>
              <a:rPr lang="en-US" sz="2700" dirty="0">
                <a:effectLst>
                  <a:outerShdw blurRad="38100" dist="38100" dir="2700000" algn="tl">
                    <a:srgbClr val="000000">
                      <a:alpha val="43137"/>
                    </a:srgbClr>
                  </a:outerShdw>
                </a:effectLst>
              </a:rPr>
              <a:t>.’ </a:t>
            </a:r>
            <a:r>
              <a:rPr lang="en-US" sz="2700" baseline="30000" dirty="0">
                <a:effectLst>
                  <a:outerShdw blurRad="38100" dist="38100" dir="2700000" algn="tl">
                    <a:srgbClr val="000000">
                      <a:alpha val="43137"/>
                    </a:srgbClr>
                  </a:outerShdw>
                </a:effectLst>
              </a:rPr>
              <a:t>4</a:t>
            </a:r>
            <a:r>
              <a:rPr lang="en-US" sz="2700" dirty="0">
                <a:effectLst>
                  <a:outerShdw blurRad="38100" dist="38100" dir="2700000" algn="tl">
                    <a:srgbClr val="000000">
                      <a:alpha val="43137"/>
                    </a:srgbClr>
                  </a:outerShdw>
                </a:effectLst>
              </a:rPr>
              <a:t> The Nephilim were on the earth in those days, and also afterward, when the sons of God came in to the daughters of men, and they bore children to them. Those were the mighty men who were of old, men of renown</a:t>
            </a:r>
            <a:r>
              <a:rPr lang="en-US" sz="27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75786972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F23812-1B3D-4CD9-8D3C-796C73A8AF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4601260"/>
          </a:xfrm>
          <a:prstGeom prst="rect">
            <a:avLst/>
          </a:prstGeom>
          <a:noFill/>
          <a:ln w="28575">
            <a:noFill/>
            <a:miter lim="800000"/>
            <a:headEnd/>
            <a:tailEnd/>
          </a:ln>
        </p:spPr>
        <p:txBody>
          <a:bodyPr wrap="square">
            <a:spAutoFit/>
          </a:bodyPr>
          <a:lstStyle/>
          <a:p>
            <a:pPr algn="ctr" defTabSz="685800" eaLnBrk="0" hangingPunct="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10:27-29 </a:t>
            </a:r>
          </a:p>
          <a:p>
            <a:pPr algn="just">
              <a:spcBef>
                <a:spcPts val="600"/>
              </a:spcBef>
              <a:spcAft>
                <a:spcPts val="600"/>
              </a:spcAft>
            </a:pPr>
            <a:r>
              <a:rPr lang="en-US" altLang="en-US" sz="3400" dirty="0">
                <a:latin typeface="Calibri" panose="020F0502020204030204" pitchFamily="34" charset="0"/>
                <a:cs typeface="Calibri" panose="020F0502020204030204" pitchFamily="34" charset="0"/>
              </a:rPr>
              <a:t>“</a:t>
            </a:r>
            <a:r>
              <a:rPr lang="en-US" sz="3400" dirty="0">
                <a:latin typeface="Calibri" panose="020F0502020204030204" pitchFamily="34" charset="0"/>
                <a:cs typeface="Calibri" panose="020F0502020204030204" pitchFamily="34" charset="0"/>
              </a:rPr>
              <a:t>My sheep hear My voice, and I know them, and they follow Me; </a:t>
            </a:r>
            <a:r>
              <a:rPr lang="en-US" sz="3400" baseline="30000" dirty="0">
                <a:latin typeface="Calibri" panose="020F0502020204030204" pitchFamily="34" charset="0"/>
                <a:cs typeface="Calibri" panose="020F0502020204030204" pitchFamily="34" charset="0"/>
              </a:rPr>
              <a:t>28 </a:t>
            </a:r>
            <a:r>
              <a:rPr lang="en-US" sz="3400" dirty="0">
                <a:latin typeface="Calibri" panose="020F0502020204030204" pitchFamily="34" charset="0"/>
                <a:cs typeface="Calibri" panose="020F0502020204030204" pitchFamily="34" charset="0"/>
              </a:rPr>
              <a:t>and I give eternal life to them, and they will never perish  </a:t>
            </a:r>
            <a:r>
              <a:rPr lang="en-US" sz="3400" b="1" dirty="0">
                <a:solidFill>
                  <a:srgbClr val="66FFFF"/>
                </a:solidFill>
                <a:latin typeface="Calibri" panose="020F0502020204030204" pitchFamily="34" charset="0"/>
                <a:cs typeface="Calibri" panose="020F0502020204030204" pitchFamily="34" charset="0"/>
              </a:rPr>
              <a:t>[</a:t>
            </a:r>
            <a:r>
              <a:rPr lang="en-US" sz="3400" b="1" i="1" dirty="0" err="1">
                <a:solidFill>
                  <a:srgbClr val="66FFFF"/>
                </a:solidFill>
                <a:latin typeface="Calibri" panose="020F0502020204030204" pitchFamily="34" charset="0"/>
                <a:cs typeface="Calibri" panose="020F0502020204030204" pitchFamily="34" charset="0"/>
              </a:rPr>
              <a:t>ou</a:t>
            </a:r>
            <a:r>
              <a:rPr lang="en-US" sz="3400" b="1" i="1" dirty="0">
                <a:solidFill>
                  <a:srgbClr val="66FFFF"/>
                </a:solidFill>
                <a:latin typeface="Calibri" panose="020F0502020204030204" pitchFamily="34" charset="0"/>
                <a:cs typeface="Calibri" panose="020F0502020204030204" pitchFamily="34" charset="0"/>
              </a:rPr>
              <a:t> </a:t>
            </a:r>
            <a:r>
              <a:rPr lang="en-US" sz="3400" b="1" i="1" dirty="0" err="1">
                <a:solidFill>
                  <a:srgbClr val="66FFFF"/>
                </a:solidFill>
                <a:latin typeface="Calibri" panose="020F0502020204030204" pitchFamily="34" charset="0"/>
                <a:cs typeface="Calibri" panose="020F0502020204030204" pitchFamily="34" charset="0"/>
              </a:rPr>
              <a:t>mē</a:t>
            </a:r>
            <a:r>
              <a:rPr lang="en-US" sz="3400" b="1" dirty="0">
                <a:solidFill>
                  <a:srgbClr val="66FFFF"/>
                </a:solidFill>
                <a:latin typeface="Calibri" panose="020F0502020204030204" pitchFamily="34" charset="0"/>
                <a:cs typeface="Calibri" panose="020F0502020204030204" pitchFamily="34" charset="0"/>
              </a:rPr>
              <a:t>; </a:t>
            </a:r>
            <a:r>
              <a:rPr lang="en-US" sz="3400" b="1" i="1" dirty="0" err="1">
                <a:solidFill>
                  <a:srgbClr val="66FFFF"/>
                </a:solidFill>
                <a:latin typeface="Calibri" panose="020F0502020204030204" pitchFamily="34" charset="0"/>
                <a:cs typeface="Calibri" panose="020F0502020204030204" pitchFamily="34" charset="0"/>
              </a:rPr>
              <a:t>aiōnia</a:t>
            </a:r>
            <a:r>
              <a:rPr lang="en-US" sz="3400" b="1" dirty="0">
                <a:solidFill>
                  <a:srgbClr val="66FFFF"/>
                </a:solidFill>
                <a:latin typeface="Calibri" panose="020F0502020204030204" pitchFamily="34" charset="0"/>
                <a:cs typeface="Calibri" panose="020F0502020204030204" pitchFamily="34" charset="0"/>
              </a:rPr>
              <a:t>]</a:t>
            </a:r>
            <a:r>
              <a:rPr lang="en-US" sz="3400" dirty="0">
                <a:latin typeface="Calibri" panose="020F0502020204030204" pitchFamily="34" charset="0"/>
                <a:cs typeface="Calibri" panose="020F0502020204030204" pitchFamily="34" charset="0"/>
              </a:rPr>
              <a:t>; and </a:t>
            </a:r>
            <a:r>
              <a:rPr lang="en-US" sz="3400" b="1" u="sng" dirty="0">
                <a:solidFill>
                  <a:srgbClr val="FFFFCC"/>
                </a:solidFill>
                <a:latin typeface="Calibri" panose="020F0502020204030204" pitchFamily="34" charset="0"/>
                <a:cs typeface="Calibri" panose="020F0502020204030204" pitchFamily="34" charset="0"/>
              </a:rPr>
              <a:t>no one will snatch them</a:t>
            </a:r>
            <a:r>
              <a:rPr lang="en-US" sz="3400" dirty="0">
                <a:solidFill>
                  <a:schemeClr val="bg1"/>
                </a:solidFill>
                <a:latin typeface="Calibri" panose="020F0502020204030204" pitchFamily="34" charset="0"/>
                <a:cs typeface="Calibri" panose="020F0502020204030204" pitchFamily="34" charset="0"/>
              </a:rPr>
              <a:t> </a:t>
            </a:r>
            <a:r>
              <a:rPr lang="en-US" sz="3400" dirty="0">
                <a:latin typeface="Calibri" panose="020F0502020204030204" pitchFamily="34" charset="0"/>
                <a:cs typeface="Calibri" panose="020F0502020204030204" pitchFamily="34" charset="0"/>
              </a:rPr>
              <a:t>out of My hand. </a:t>
            </a:r>
            <a:r>
              <a:rPr lang="en-US" sz="3400" baseline="30000" dirty="0">
                <a:latin typeface="Calibri" panose="020F0502020204030204" pitchFamily="34" charset="0"/>
                <a:cs typeface="Calibri" panose="020F0502020204030204" pitchFamily="34" charset="0"/>
              </a:rPr>
              <a:t>29 </a:t>
            </a:r>
            <a:r>
              <a:rPr lang="en-US" sz="3400" dirty="0">
                <a:latin typeface="Calibri" panose="020F0502020204030204" pitchFamily="34" charset="0"/>
                <a:cs typeface="Calibri" panose="020F0502020204030204" pitchFamily="34" charset="0"/>
              </a:rPr>
              <a:t>My Father, who has given </a:t>
            </a:r>
            <a:r>
              <a:rPr lang="en-US" sz="3400" i="1" dirty="0">
                <a:latin typeface="Calibri" panose="020F0502020204030204" pitchFamily="34" charset="0"/>
                <a:cs typeface="Calibri" panose="020F0502020204030204" pitchFamily="34" charset="0"/>
              </a:rPr>
              <a:t>them</a:t>
            </a:r>
            <a:r>
              <a:rPr lang="en-US" sz="3400" dirty="0">
                <a:latin typeface="Calibri" panose="020F0502020204030204" pitchFamily="34" charset="0"/>
                <a:cs typeface="Calibri" panose="020F0502020204030204" pitchFamily="34" charset="0"/>
              </a:rPr>
              <a:t> to Me, is greater than all; and</a:t>
            </a:r>
            <a:r>
              <a:rPr lang="en-US" sz="3400" dirty="0">
                <a:solidFill>
                  <a:schemeClr val="bg1"/>
                </a:solidFill>
                <a:latin typeface="Calibri" panose="020F0502020204030204" pitchFamily="34" charset="0"/>
                <a:cs typeface="Calibri" panose="020F0502020204030204" pitchFamily="34" charset="0"/>
              </a:rPr>
              <a:t> </a:t>
            </a:r>
            <a:r>
              <a:rPr lang="en-US" sz="3400" b="1" u="sng" dirty="0">
                <a:solidFill>
                  <a:srgbClr val="FFFFCC"/>
                </a:solidFill>
                <a:latin typeface="Calibri" panose="020F0502020204030204" pitchFamily="34" charset="0"/>
                <a:cs typeface="Calibri" panose="020F0502020204030204" pitchFamily="34" charset="0"/>
              </a:rPr>
              <a:t>no one is able to snatch </a:t>
            </a:r>
            <a:r>
              <a:rPr lang="en-US" sz="3400" b="1" i="1" u="sng" dirty="0">
                <a:solidFill>
                  <a:srgbClr val="FFFFCC"/>
                </a:solidFill>
                <a:latin typeface="Calibri" panose="020F0502020204030204" pitchFamily="34" charset="0"/>
                <a:cs typeface="Calibri" panose="020F0502020204030204" pitchFamily="34" charset="0"/>
              </a:rPr>
              <a:t>them</a:t>
            </a:r>
            <a:r>
              <a:rPr lang="en-US" sz="3400" b="1" dirty="0">
                <a:solidFill>
                  <a:srgbClr val="FFFFCC"/>
                </a:solidFill>
                <a:latin typeface="Calibri" panose="020F0502020204030204" pitchFamily="34" charset="0"/>
                <a:cs typeface="Calibri" panose="020F0502020204030204" pitchFamily="34" charset="0"/>
              </a:rPr>
              <a:t> </a:t>
            </a:r>
            <a:r>
              <a:rPr lang="en-US" sz="3400" dirty="0">
                <a:latin typeface="Calibri" panose="020F0502020204030204" pitchFamily="34" charset="0"/>
                <a:cs typeface="Calibri" panose="020F0502020204030204" pitchFamily="34" charset="0"/>
              </a:rPr>
              <a:t>out of the Father’s hand.”</a:t>
            </a:r>
            <a:endParaRPr lang="en-US" altLang="en-US" sz="3400" dirty="0">
              <a:latin typeface="Calibri" panose="020F0502020204030204" pitchFamily="34" charset="0"/>
              <a:cs typeface="Calibri" panose="020F0502020204030204" pitchFamily="34"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232F36-60B6-4585-B8EA-45A0BCAD94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a:spcBef>
                <a:spcPct val="0"/>
              </a:spcBef>
              <a:spcAft>
                <a:spcPts val="1200"/>
              </a:spcAft>
              <a:buNone/>
              <a:defRPr/>
            </a:pPr>
            <a:r>
              <a:rPr lang="en-US" altLang="en-US" sz="4000" dirty="0">
                <a:solidFill>
                  <a:schemeClr val="tx2"/>
                </a:solidFill>
                <a:ea typeface="+mj-ea"/>
                <a:cs typeface="Calibri" panose="020F0502020204030204" pitchFamily="34" charset="0"/>
              </a:rPr>
              <a:t>2 Timothy 2:11-13</a:t>
            </a:r>
          </a:p>
          <a:p>
            <a:pPr marL="0" indent="0" algn="just">
              <a:spcBef>
                <a:spcPct val="0"/>
              </a:spcBef>
              <a:buClrTx/>
              <a:buSzTx/>
              <a:buNone/>
            </a:pPr>
            <a:r>
              <a:rPr lang="en-US" altLang="en-US" sz="3600" dirty="0">
                <a:effectLst/>
                <a:cs typeface="Arial" panose="020B0604020202020204" pitchFamily="34" charset="0"/>
              </a:rPr>
              <a:t>“</a:t>
            </a:r>
            <a:r>
              <a:rPr lang="en-US" sz="3600" dirty="0">
                <a:effectLst/>
              </a:rPr>
              <a:t>It is a trustworthy statement: For if we died with Him, we will also live with Him; </a:t>
            </a:r>
            <a:r>
              <a:rPr lang="en-US" sz="3600" baseline="30000" dirty="0">
                <a:effectLst/>
              </a:rPr>
              <a:t>12 </a:t>
            </a:r>
            <a:r>
              <a:rPr lang="en-US" sz="3600" dirty="0">
                <a:effectLst/>
              </a:rPr>
              <a:t>If we endure, we will also reign with Him; If we deny Him, He also will deny us; </a:t>
            </a:r>
            <a:r>
              <a:rPr lang="en-US" sz="3600" baseline="30000" dirty="0">
                <a:effectLst/>
              </a:rPr>
              <a:t>13 </a:t>
            </a:r>
            <a:r>
              <a:rPr lang="en-US" sz="3600" b="1" u="sng" dirty="0">
                <a:solidFill>
                  <a:srgbClr val="FFFFCC"/>
                </a:solidFill>
                <a:effectLst>
                  <a:outerShdw blurRad="38100" dist="38100" dir="2700000" algn="tl">
                    <a:srgbClr val="000000">
                      <a:alpha val="43137"/>
                    </a:srgbClr>
                  </a:outerShdw>
                </a:effectLst>
              </a:rPr>
              <a:t>If we are faithless</a:t>
            </a:r>
            <a:r>
              <a:rPr lang="en-US" sz="3600" dirty="0">
                <a:effectLst/>
              </a:rPr>
              <a:t>, He remains faithful, for He cannot deny Himself.</a:t>
            </a:r>
            <a:r>
              <a:rPr lang="en-US" altLang="en-US" sz="3600" dirty="0">
                <a:effectLst/>
                <a:cs typeface="Arial" panose="020B0604020202020204" pitchFamily="34" charset="0"/>
              </a:rPr>
              <a:t>”</a:t>
            </a:r>
          </a:p>
        </p:txBody>
      </p:sp>
    </p:spTree>
    <p:extLst>
      <p:ext uri="{BB962C8B-B14F-4D97-AF65-F5344CB8AC3E}">
        <p14:creationId xmlns:p14="http://schemas.microsoft.com/office/powerpoint/2010/main" val="115575459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438400" y="16764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7 Outline</a:t>
            </a:r>
          </a:p>
        </p:txBody>
      </p:sp>
      <p:sp>
        <p:nvSpPr>
          <p:cNvPr id="148483" name="Rectangle 3"/>
          <p:cNvSpPr>
            <a:spLocks noGrp="1" noChangeArrowheads="1"/>
          </p:cNvSpPr>
          <p:nvPr>
            <p:ph type="body" idx="1"/>
          </p:nvPr>
        </p:nvSpPr>
        <p:spPr>
          <a:xfrm>
            <a:off x="698103" y="1294514"/>
            <a:ext cx="7747794"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God’s instructions to enter the ark (7:1-4)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Entrance into the ark (7:5-12)</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God seals the ark (7:13-16)</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n-ea"/>
                <a:cs typeface="+mn-cs"/>
              </a:rPr>
              <a:t>Flood described (7:17-24)</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4" name="Picture 3">
            <a:extLst>
              <a:ext uri="{FF2B5EF4-FFF2-40B4-BE49-F238E27FC236}">
                <a16:creationId xmlns:a16="http://schemas.microsoft.com/office/drawing/2014/main" id="{477C537B-0F43-4457-A18A-75A46C7B07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812501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extLst>
      <p:ext uri="{BB962C8B-B14F-4D97-AF65-F5344CB8AC3E}">
        <p14:creationId xmlns:p14="http://schemas.microsoft.com/office/powerpoint/2010/main" val="37293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type="body" idx="1"/>
          </p:nvPr>
        </p:nvSpPr>
        <p:spPr>
          <a:xfrm>
            <a:off x="914400" y="1600201"/>
            <a:ext cx="7315200" cy="27432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Ark = 450ft long, 75ft wide, 45 feet high</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Ark capable of holding 125,000 animals</a:t>
            </a:r>
          </a:p>
        </p:txBody>
      </p:sp>
      <p:sp>
        <p:nvSpPr>
          <p:cNvPr id="5" name="Rectangle 2">
            <a:extLst>
              <a:ext uri="{FF2B5EF4-FFF2-40B4-BE49-F238E27FC236}">
                <a16:creationId xmlns:a16="http://schemas.microsoft.com/office/drawing/2014/main" id="{36D1FD63-65ED-4CD0-9296-305F306DB4D3}"/>
              </a:ext>
            </a:extLst>
          </p:cNvPr>
          <p:cNvSpPr>
            <a:spLocks noGrp="1" noChangeArrowheads="1"/>
          </p:cNvSpPr>
          <p:nvPr>
            <p:ph type="title"/>
          </p:nvPr>
        </p:nvSpPr>
        <p:spPr>
          <a:xfrm>
            <a:off x="0" y="228600"/>
            <a:ext cx="9144000" cy="1143000"/>
          </a:xfrm>
        </p:spPr>
        <p:txBody>
          <a:bodyPr/>
          <a:lstStyle/>
          <a:p>
            <a:pPr algn="ctr" eaLnBrk="1" hangingPunct="1"/>
            <a:r>
              <a:rPr lang="en-US" sz="3400" dirty="0">
                <a:effectLst>
                  <a:outerShdw blurRad="38100" dist="38100" dir="2700000" algn="tl">
                    <a:srgbClr val="000000">
                      <a:alpha val="43137"/>
                    </a:srgbClr>
                  </a:outerShdw>
                </a:effectLst>
              </a:rPr>
              <a:t>Dimensions of</a:t>
            </a:r>
            <a:r>
              <a:rPr lang="en-US" sz="3400" dirty="0">
                <a:effectLst>
                  <a:outerShdw blurRad="38100" dist="38100" dir="2700000" algn="tl">
                    <a:srgbClr val="000000">
                      <a:alpha val="43137"/>
                    </a:srgbClr>
                  </a:outerShdw>
                </a:effectLst>
                <a:latin typeface="Calibri" panose="020F0502020204030204" pitchFamily="34" charset="0"/>
              </a:rPr>
              <a:t> the Ark? </a:t>
            </a:r>
            <a:br>
              <a:rPr lang="en-US" sz="34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a:t>
            </a:r>
            <a:r>
              <a:rPr lang="en-US" sz="2800" dirty="0">
                <a:solidFill>
                  <a:schemeClr val="tx1"/>
                </a:solidFill>
                <a:effectLst>
                  <a:outerShdw blurRad="38100" dist="38100" dir="2700000" algn="tl">
                    <a:srgbClr val="000000">
                      <a:alpha val="43137"/>
                    </a:srgbClr>
                  </a:outerShdw>
                </a:effectLst>
                <a:ea typeface="+mn-ea"/>
                <a:cs typeface="+mn-cs"/>
              </a:rPr>
              <a:t>Genesis</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 </a:t>
            </a:r>
            <a:r>
              <a:rPr lang="en-US" sz="2800" dirty="0">
                <a:solidFill>
                  <a:schemeClr val="tx1"/>
                </a:solidFill>
                <a:effectLst>
                  <a:outerShdw blurRad="38100" dist="38100" dir="2700000" algn="tl">
                    <a:srgbClr val="000000">
                      <a:alpha val="43137"/>
                    </a:srgbClr>
                  </a:outerShdw>
                </a:effectLst>
                <a:ea typeface="+mn-ea"/>
                <a:cs typeface="+mn-cs"/>
              </a:rPr>
              <a:t>6</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:15)</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9" name="Picture 8">
            <a:extLst>
              <a:ext uri="{FF2B5EF4-FFF2-40B4-BE49-F238E27FC236}">
                <a16:creationId xmlns:a16="http://schemas.microsoft.com/office/drawing/2014/main" id="{A0AAF84D-F8C6-4437-B4EC-DE6E4207A8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1733" y="3251200"/>
            <a:ext cx="5960533" cy="3352800"/>
          </a:xfrm>
          <a:prstGeom prst="rect">
            <a:avLst/>
          </a:prstGeom>
        </p:spPr>
      </p:pic>
      <p:pic>
        <p:nvPicPr>
          <p:cNvPr id="7" name="Picture 6">
            <a:extLst>
              <a:ext uri="{FF2B5EF4-FFF2-40B4-BE49-F238E27FC236}">
                <a16:creationId xmlns:a16="http://schemas.microsoft.com/office/drawing/2014/main" id="{7D5E87A6-D77E-4507-B78E-2D71671B91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1" y="1295400"/>
            <a:ext cx="9143999" cy="4800600"/>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Not only was the ark lifted up off the ground, it also floated on the face of the waters. It sailed only in the sense that it was driven by whatever wind there was; so it began to float on the face of the waters away from its original position. In fact, it began in the area of Mesopotamia and floated all the way to the area of Mount Ararat, which could be anywhere in the current countries of Southern Russia, Turkey, or Armenia.</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a:t>
            </a:r>
            <a:r>
              <a:rPr lang="en-US" altLang="en-US" sz="1800" dirty="0">
                <a:effectLst>
                  <a:outerShdw blurRad="38100" dist="38100" dir="2700000" algn="tl">
                    <a:srgbClr val="000000"/>
                  </a:outerShdw>
                </a:effectLst>
                <a:latin typeface="Calibri" panose="020F0502020204030204" pitchFamily="34" charset="0"/>
                <a:cs typeface="+mn-cs"/>
              </a:rPr>
              <a:t>172</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6" name="Picture 5">
            <a:extLst>
              <a:ext uri="{FF2B5EF4-FFF2-40B4-BE49-F238E27FC236}">
                <a16:creationId xmlns:a16="http://schemas.microsoft.com/office/drawing/2014/main" id="{0EF06879-A2A8-4A36-A327-F7D356E5EB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1786941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890C6A-F559-4628-9FB2-67DCB837C68C}"/>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1219200" y="0"/>
            <a:ext cx="6705600" cy="2819400"/>
          </a:xfrm>
        </p:spPr>
        <p:txBody>
          <a:bodyPr/>
          <a:lstStyle/>
          <a:p>
            <a:pPr marL="0" lvl="0" indent="0" algn="ctr" defTabSz="685800">
              <a:spcBef>
                <a:spcPct val="0"/>
              </a:spcBef>
              <a:spcAft>
                <a:spcPts val="1200"/>
              </a:spcAft>
              <a:buNone/>
              <a:defRPr/>
            </a:pPr>
            <a:r>
              <a:rPr lang="en-US" sz="4000" kern="1200" dirty="0">
                <a:solidFill>
                  <a:schemeClr val="tx2"/>
                </a:solidFill>
                <a:ea typeface="+mj-ea"/>
              </a:rPr>
              <a:t>Exodus 9:24</a:t>
            </a:r>
          </a:p>
          <a:p>
            <a:pPr marL="0" lvl="0" indent="0" algn="just" eaLnBrk="1" hangingPunct="1">
              <a:spcBef>
                <a:spcPts val="0"/>
              </a:spcBef>
              <a:spcAft>
                <a:spcPts val="0"/>
              </a:spcAft>
              <a:buClrTx/>
              <a:buNone/>
            </a:pPr>
            <a:r>
              <a:rPr lang="en-US" sz="3600" kern="1200" dirty="0">
                <a:solidFill>
                  <a:srgbClr val="FFFFFF"/>
                </a:solidFill>
                <a:effectLst>
                  <a:outerShdw blurRad="38100" dist="38100" dir="2700000" algn="tl">
                    <a:srgbClr val="000000">
                      <a:alpha val="43137"/>
                    </a:srgbClr>
                  </a:outerShdw>
                </a:effectLst>
                <a:cs typeface="Arial" panose="020B0604020202020204" pitchFamily="34" charset="0"/>
              </a:rPr>
              <a:t>“…It was the worst storm in </a:t>
            </a:r>
            <a:r>
              <a:rPr lang="en-US" sz="3600" b="1" u="sng" kern="1200" dirty="0">
                <a:solidFill>
                  <a:srgbClr val="FFFFCC"/>
                </a:solidFill>
                <a:effectLst>
                  <a:outerShdw blurRad="38100" dist="38100" dir="2700000" algn="tl">
                    <a:srgbClr val="000000">
                      <a:alpha val="43137"/>
                    </a:srgbClr>
                  </a:outerShdw>
                </a:effectLst>
                <a:cs typeface="Arial" panose="020B0604020202020204" pitchFamily="34" charset="0"/>
              </a:rPr>
              <a:t>all</a:t>
            </a:r>
            <a:r>
              <a:rPr lang="en-US" sz="3600" kern="1200" dirty="0">
                <a:solidFill>
                  <a:srgbClr val="FFFFFF"/>
                </a:solidFill>
                <a:effectLst>
                  <a:outerShdw blurRad="38100" dist="38100" dir="2700000" algn="tl">
                    <a:srgbClr val="000000">
                      <a:alpha val="43137"/>
                    </a:srgbClr>
                  </a:outerShdw>
                </a:effectLst>
                <a:cs typeface="Arial" panose="020B0604020202020204" pitchFamily="34" charset="0"/>
              </a:rPr>
              <a:t> the land of </a:t>
            </a:r>
            <a:r>
              <a:rPr lang="en-US" sz="3600" b="1" u="sng" kern="1200" dirty="0">
                <a:solidFill>
                  <a:srgbClr val="FFFFCC"/>
                </a:solidFill>
                <a:effectLst>
                  <a:outerShdw blurRad="38100" dist="38100" dir="2700000" algn="tl">
                    <a:srgbClr val="000000">
                      <a:alpha val="43137"/>
                    </a:srgbClr>
                  </a:outerShdw>
                </a:effectLst>
                <a:cs typeface="Arial" panose="020B0604020202020204" pitchFamily="34" charset="0"/>
              </a:rPr>
              <a:t>Egypt</a:t>
            </a:r>
            <a:r>
              <a:rPr lang="en-US" sz="3600" kern="1200" dirty="0">
                <a:solidFill>
                  <a:srgbClr val="FFFFFF"/>
                </a:solidFill>
                <a:effectLst>
                  <a:outerShdw blurRad="38100" dist="38100" dir="2700000" algn="tl">
                    <a:srgbClr val="000000">
                      <a:alpha val="43137"/>
                    </a:srgbClr>
                  </a:outerShdw>
                </a:effectLst>
                <a:cs typeface="Arial" panose="020B0604020202020204" pitchFamily="34" charset="0"/>
              </a:rPr>
              <a:t> since it had become a nation.” (NIV Emphasis mine)</a:t>
            </a:r>
          </a:p>
        </p:txBody>
      </p:sp>
      <p:pic>
        <p:nvPicPr>
          <p:cNvPr id="4" name="Picture 3">
            <a:extLst>
              <a:ext uri="{FF2B5EF4-FFF2-40B4-BE49-F238E27FC236}">
                <a16:creationId xmlns:a16="http://schemas.microsoft.com/office/drawing/2014/main" id="{4BDED709-DE86-4B67-9B9C-282939FA67F2}"/>
              </a:ext>
            </a:extLst>
          </p:cNvPr>
          <p:cNvPicPr>
            <a:picLocks noChangeAspect="1"/>
          </p:cNvPicPr>
          <p:nvPr/>
        </p:nvPicPr>
        <p:blipFill>
          <a:blip r:embed="rId3"/>
          <a:stretch>
            <a:fillRect/>
          </a:stretch>
        </p:blipFill>
        <p:spPr>
          <a:xfrm>
            <a:off x="2544097" y="2514600"/>
            <a:ext cx="4055807" cy="2286000"/>
          </a:xfrm>
          <a:prstGeom prst="rect">
            <a:avLst/>
          </a:prstGeom>
        </p:spPr>
      </p:pic>
    </p:spTree>
    <p:extLst>
      <p:ext uri="{BB962C8B-B14F-4D97-AF65-F5344CB8AC3E}">
        <p14:creationId xmlns:p14="http://schemas.microsoft.com/office/powerpoint/2010/main" val="105850826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685800" y="228600"/>
            <a:ext cx="7772400" cy="914400"/>
          </a:xfrm>
        </p:spPr>
        <p:txBody>
          <a:bodyPr/>
          <a:lstStyle/>
          <a:p>
            <a:pPr algn="ctr" eaLnBrk="1" hangingPunct="1"/>
            <a:r>
              <a:rPr lang="en-US" sz="3600" kern="1200" dirty="0">
                <a:effectLst>
                  <a:outerShdw blurRad="38100" dist="38100" dir="2700000" algn="tl">
                    <a:srgbClr val="000000">
                      <a:alpha val="43137"/>
                    </a:srgbClr>
                  </a:outerShdw>
                </a:effectLst>
                <a:latin typeface="Calibri" panose="020F0502020204030204" pitchFamily="34" charset="0"/>
              </a:rPr>
              <a:t>H.C. </a:t>
            </a:r>
            <a:r>
              <a:rPr lang="en-US" sz="3600" kern="1200" dirty="0" err="1">
                <a:effectLst>
                  <a:outerShdw blurRad="38100" dist="38100" dir="2700000" algn="tl">
                    <a:srgbClr val="000000">
                      <a:alpha val="43137"/>
                    </a:srgbClr>
                  </a:outerShdw>
                </a:effectLst>
                <a:latin typeface="Calibri" panose="020F0502020204030204" pitchFamily="34" charset="0"/>
              </a:rPr>
              <a:t>Leupold</a:t>
            </a:r>
            <a:r>
              <a:rPr lang="en-US" sz="3600" kern="1200" dirty="0">
                <a:effectLst>
                  <a:outerShdw blurRad="38100" dist="38100" dir="2700000" algn="tl">
                    <a:srgbClr val="000000">
                      <a:alpha val="43137"/>
                    </a:srgbClr>
                  </a:outerShdw>
                </a:effectLst>
                <a:latin typeface="Calibri" panose="020F0502020204030204" pitchFamily="34" charset="0"/>
              </a:rPr>
              <a:t> </a:t>
            </a:r>
            <a:br>
              <a:rPr lang="en-US" sz="2000" dirty="0">
                <a:effectLst>
                  <a:outerShdw blurRad="38100" dist="38100" dir="2700000" algn="tl">
                    <a:srgbClr val="000000">
                      <a:alpha val="43137"/>
                    </a:srgbClr>
                  </a:outerShdw>
                </a:effectLst>
                <a:latin typeface="Book Antiqua" pitchFamily="18" charset="0"/>
                <a:cs typeface="Calibri" panose="020F0502020204030204" pitchFamily="34" charset="0"/>
              </a:rPr>
            </a:br>
            <a:r>
              <a:rPr lang="en-US" sz="2000" i="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Exposition of Genesis</a:t>
            </a:r>
            <a:r>
              <a:rPr lang="en-US" sz="20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Baker, 1942), vol. 1, p. 301-302. </a:t>
            </a:r>
          </a:p>
        </p:txBody>
      </p:sp>
      <p:sp>
        <p:nvSpPr>
          <p:cNvPr id="45059" name="Rectangle 3"/>
          <p:cNvSpPr>
            <a:spLocks noGrp="1" noChangeArrowheads="1"/>
          </p:cNvSpPr>
          <p:nvPr>
            <p:ph type="body" idx="1"/>
          </p:nvPr>
        </p:nvSpPr>
        <p:spPr>
          <a:xfrm>
            <a:off x="0" y="1219200"/>
            <a:ext cx="9144000" cy="5410200"/>
          </a:xfrm>
        </p:spPr>
        <p:txBody>
          <a:bodyPr/>
          <a:lstStyle/>
          <a:p>
            <a:pPr marL="0" indent="0" algn="just" eaLnBrk="1" hangingPunct="1">
              <a:buFont typeface="Wingdings" pitchFamily="2" charset="2"/>
              <a:buNone/>
              <a:defRPr/>
            </a:pPr>
            <a:r>
              <a:rPr lang="en-US" sz="26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a:t>
            </a:r>
            <a:r>
              <a:rPr lang="en-US"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all</a:t>
            </a:r>
            <a:r>
              <a:rPr lang="en-US" sz="26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the high mountains under </a:t>
            </a:r>
            <a:r>
              <a:rPr lang="en-US"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all</a:t>
            </a:r>
            <a:r>
              <a:rPr lang="en-US" sz="26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the heavens.’ One of these expressions alone would almost necessitate the impression that the author intends to convey the idea of the absolute universality of the Flood…Yet since ‘all’ is known to be used in a relative sense, the writer removes all ambiguity by adding the phrase ‘under all the heavens.’ A double ‘all’ (</a:t>
            </a:r>
            <a:r>
              <a:rPr lang="en-US" sz="2600" i="1" dirty="0" err="1">
                <a:effectLst>
                  <a:outerShdw blurRad="38100" dist="38100" dir="2700000" algn="tl">
                    <a:srgbClr val="000000">
                      <a:alpha val="43137"/>
                    </a:srgbClr>
                  </a:outerShdw>
                </a:effectLst>
                <a:latin typeface="Abadi MT Condensed Light" pitchFamily="34" charset="0"/>
                <a:cs typeface="Calibri" panose="020F0502020204030204" pitchFamily="34" charset="0"/>
              </a:rPr>
              <a:t>kol</a:t>
            </a:r>
            <a:r>
              <a:rPr lang="en-US" sz="26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cannot allow for so relative a sense. It almost constitutes a Hebrew superlative. So we believe that the text disposes of the question of the universality of the flood. By way of objection to this interpretation, those who believe in a limited flood…urge the fact that </a:t>
            </a:r>
            <a:r>
              <a:rPr lang="en-US" sz="2600" i="1" dirty="0" err="1">
                <a:effectLst>
                  <a:outerShdw blurRad="38100" dist="38100" dir="2700000" algn="tl">
                    <a:srgbClr val="000000">
                      <a:alpha val="43137"/>
                    </a:srgbClr>
                  </a:outerShdw>
                </a:effectLst>
                <a:latin typeface="Abadi MT Condensed Light" pitchFamily="34" charset="0"/>
                <a:cs typeface="Calibri" panose="020F0502020204030204" pitchFamily="34" charset="0"/>
              </a:rPr>
              <a:t>kol</a:t>
            </a:r>
            <a:r>
              <a:rPr lang="en-US" sz="26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is used in a relative sense, as is clearly the case in passages such as Genesis 41:57; Exodus 9:25, 10:15; Deuteronomy 2:25; and 1 Kings 10:24. However, we still insist that this fact could overthrow a single </a:t>
            </a:r>
            <a:r>
              <a:rPr lang="en-US" sz="2600" i="1" dirty="0" err="1">
                <a:effectLst>
                  <a:outerShdw blurRad="38100" dist="38100" dir="2700000" algn="tl">
                    <a:srgbClr val="000000">
                      <a:alpha val="43137"/>
                    </a:srgbClr>
                  </a:outerShdw>
                </a:effectLst>
                <a:latin typeface="Abadi MT Condensed Light" pitchFamily="34" charset="0"/>
                <a:cs typeface="Calibri" panose="020F0502020204030204" pitchFamily="34" charset="0"/>
              </a:rPr>
              <a:t>kol</a:t>
            </a:r>
            <a:r>
              <a:rPr lang="en-US" sz="26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never a double </a:t>
            </a:r>
            <a:r>
              <a:rPr lang="en-US" sz="2600" i="1" dirty="0" err="1">
                <a:effectLst>
                  <a:outerShdw blurRad="38100" dist="38100" dir="2700000" algn="tl">
                    <a:srgbClr val="000000">
                      <a:alpha val="43137"/>
                    </a:srgbClr>
                  </a:outerShdw>
                </a:effectLst>
                <a:latin typeface="Abadi MT Condensed Light" pitchFamily="34" charset="0"/>
                <a:cs typeface="Calibri" panose="020F0502020204030204" pitchFamily="34" charset="0"/>
              </a:rPr>
              <a:t>kol</a:t>
            </a:r>
            <a:r>
              <a:rPr lang="en-US" sz="26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as our verse has it.”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562100"/>
            <a:ext cx="9144000" cy="23241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water rise was quickly sufficient to ‘bear up the ark,’ indicating a depth of at least twenty feet in the earliest stages of the Flood, since the Ark was at least forty-four feet high and heavily loaded.”</a:t>
            </a:r>
          </a:p>
          <a:p>
            <a:pPr marL="0" indent="0" algn="just">
              <a:buNone/>
            </a:pP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a:t>
            </a:r>
            <a:r>
              <a:rPr lang="en-US" altLang="en-US" sz="1800" dirty="0">
                <a:effectLst>
                  <a:outerShdw blurRad="38100" dist="38100" dir="2700000" algn="tl">
                    <a:srgbClr val="000000"/>
                  </a:outerShdw>
                </a:effectLst>
                <a:latin typeface="Calibri" panose="020F0502020204030204" pitchFamily="34" charset="0"/>
                <a:cs typeface="+mn-cs"/>
              </a:rPr>
              <a:t>200</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3019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C5A55C9-7FD2-476C-AE12-65D4BF09B9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65911365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Genesis 7:21–23a describes the universality of the destruction…The emphasis is clearly on the destruction of all living things on dry land with the breath of life, again, excluding all fish life…The Hebrew word means ‘erased.’ They were blotted out.”</a:t>
            </a: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a:t>
            </a:r>
            <a:r>
              <a:rPr lang="en-US" altLang="en-US" sz="1800" dirty="0">
                <a:effectLst>
                  <a:outerShdw blurRad="38100" dist="38100" dir="2700000" algn="tl">
                    <a:srgbClr val="000000"/>
                  </a:outerShdw>
                </a:effectLst>
                <a:latin typeface="Calibri" panose="020F0502020204030204" pitchFamily="34" charset="0"/>
                <a:cs typeface="+mn-cs"/>
              </a:rPr>
              <a:t>172</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6" name="Picture 5">
            <a:extLst>
              <a:ext uri="{FF2B5EF4-FFF2-40B4-BE49-F238E27FC236}">
                <a16:creationId xmlns:a16="http://schemas.microsoft.com/office/drawing/2014/main" id="{0EF06879-A2A8-4A36-A327-F7D356E5EB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85658176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EF7E8-AECF-468C-8527-37122A66248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Rectangle 3"/>
          <p:cNvSpPr>
            <a:spLocks noGrp="1" noChangeArrowheads="1"/>
          </p:cNvSpPr>
          <p:nvPr>
            <p:ph sz="half" idx="2"/>
          </p:nvPr>
        </p:nvSpPr>
        <p:spPr>
          <a:xfrm>
            <a:off x="0" y="0"/>
            <a:ext cx="9144000" cy="4171950"/>
          </a:xfrm>
          <a:noFill/>
          <a:ln w="28575">
            <a:noFill/>
          </a:ln>
        </p:spPr>
        <p:txBody>
          <a:bodyPr/>
          <a:lstStyle/>
          <a:p>
            <a:pPr marL="0" indent="0" algn="ctr" eaLnBrk="1" hangingPunct="1">
              <a:spcBef>
                <a:spcPts val="0"/>
              </a:spcBef>
              <a:spcAft>
                <a:spcPts val="1200"/>
              </a:spcAft>
              <a:buNone/>
              <a:defRPr/>
            </a:pPr>
            <a:r>
              <a:rPr lang="en-US" sz="4000" dirty="0">
                <a:solidFill>
                  <a:srgbClr val="00FFFF"/>
                </a:solidFill>
                <a:ea typeface="+mj-ea"/>
                <a:cs typeface="+mj-cs"/>
              </a:rPr>
              <a:t>Acts 17:26</a:t>
            </a:r>
          </a:p>
          <a:p>
            <a:pPr marL="0" indent="0" algn="just" eaLnBrk="1" hangingPunct="1">
              <a:spcBef>
                <a:spcPts val="0"/>
              </a:spcBef>
              <a:buNone/>
              <a:defRPr/>
            </a:pPr>
            <a:r>
              <a:rPr lang="en-US" sz="3600" dirty="0">
                <a:effectLst>
                  <a:outerShdw blurRad="38100" dist="38100" dir="2700000" algn="tl">
                    <a:srgbClr val="000000">
                      <a:alpha val="43137"/>
                    </a:srgbClr>
                  </a:outerShdw>
                </a:effectLst>
              </a:rPr>
              <a:t>“and He made </a:t>
            </a:r>
            <a:r>
              <a:rPr lang="en-US" sz="3600" b="1" i="1" u="sng" dirty="0">
                <a:solidFill>
                  <a:srgbClr val="FFFFCC"/>
                </a:solidFill>
                <a:effectLst>
                  <a:outerShdw blurRad="38100" dist="38100" dir="2700000" algn="tl">
                    <a:srgbClr val="000000">
                      <a:alpha val="43137"/>
                    </a:srgbClr>
                  </a:outerShdw>
                </a:effectLst>
              </a:rPr>
              <a:t>from one man every nation</a:t>
            </a:r>
            <a:r>
              <a:rPr lang="en-US" sz="3600" dirty="0">
                <a:effectLst>
                  <a:outerShdw blurRad="38100" dist="38100" dir="2700000" algn="tl">
                    <a:srgbClr val="000000">
                      <a:alpha val="43137"/>
                    </a:srgbClr>
                  </a:outerShdw>
                </a:effectLst>
              </a:rPr>
              <a:t> of mankind to live on all the face of the earth, having determined their appointed times and the boundaries of their habitation.” (Italics added) </a:t>
            </a:r>
          </a:p>
        </p:txBody>
      </p:sp>
      <p:sp>
        <p:nvSpPr>
          <p:cNvPr id="2" name="Slide Number Placeholder 1">
            <a:extLst>
              <a:ext uri="{FF2B5EF4-FFF2-40B4-BE49-F238E27FC236}">
                <a16:creationId xmlns:a16="http://schemas.microsoft.com/office/drawing/2014/main" id="{ABAC8E0D-33C1-4372-9C9B-8A2EB9038E3D}"/>
              </a:ext>
            </a:extLst>
          </p:cNvPr>
          <p:cNvSpPr txBox="1">
            <a:spLocks/>
          </p:cNvSpPr>
          <p:nvPr/>
        </p:nvSpPr>
        <p:spPr>
          <a:xfrm>
            <a:off x="8229600" y="6248400"/>
            <a:ext cx="685800" cy="457200"/>
          </a:xfrm>
          <a:prstGeom prst="rect">
            <a:avLst/>
          </a:prstGeom>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r">
              <a:defRPr/>
            </a:pPr>
            <a:fld id="{B3C3A6CF-E9D9-4FB9-8425-0D4364AA3ACE}" type="slidenum">
              <a:rPr lang="en-US" altLang="en-US" sz="1600" b="1">
                <a:latin typeface="Calibri" panose="020F0502020204030204" pitchFamily="34" charset="0"/>
                <a:cs typeface="Calibri" panose="020F0502020204030204" pitchFamily="34" charset="0"/>
              </a:rPr>
              <a:pPr algn="r">
                <a:defRPr/>
              </a:pPr>
              <a:t>46</a:t>
            </a:fld>
            <a:endParaRPr lang="en-US" alt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45687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Image result for patriarchs Genesis 5, 11"/>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7818" y="228600"/>
            <a:ext cx="8728364" cy="6400800"/>
          </a:xfrm>
          <a:prstGeom prst="rect">
            <a:avLst/>
          </a:prstGeom>
          <a:noFill/>
          <a:ln w="9525">
            <a:noFill/>
            <a:miter lim="800000"/>
            <a:headEnd/>
            <a:tailEnd/>
          </a:ln>
        </p:spPr>
      </p:pic>
    </p:spTree>
    <p:extLst>
      <p:ext uri="{BB962C8B-B14F-4D97-AF65-F5344CB8AC3E}">
        <p14:creationId xmlns:p14="http://schemas.microsoft.com/office/powerpoint/2010/main" val="280725196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cstate="print"/>
          <a:srcRect/>
          <a:stretch>
            <a:fillRect/>
          </a:stretch>
        </p:blipFill>
        <p:spPr bwMode="auto">
          <a:xfrm>
            <a:off x="1104900" y="178594"/>
            <a:ext cx="6934200" cy="6500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420948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890C6A-F559-4628-9FB2-67DCB837C68C}"/>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lvl="0" indent="0" algn="ctr" defTabSz="685800">
              <a:spcBef>
                <a:spcPct val="0"/>
              </a:spcBef>
              <a:spcAft>
                <a:spcPts val="1200"/>
              </a:spcAft>
              <a:buClr>
                <a:srgbClr val="00FFFF"/>
              </a:buClr>
              <a:buNone/>
              <a:defRPr/>
            </a:pPr>
            <a:r>
              <a:rPr lang="en-US" sz="4000" kern="1200" dirty="0">
                <a:solidFill>
                  <a:srgbClr val="00FFFF"/>
                </a:solidFill>
                <a:cs typeface="Arial" panose="020B0604020202020204" pitchFamily="34" charset="0"/>
              </a:rPr>
              <a:t>Genesis 7:19-23</a:t>
            </a:r>
          </a:p>
          <a:p>
            <a:pPr marL="0" lvl="0" indent="0" algn="just" eaLnBrk="1" hangingPunct="1">
              <a:spcBef>
                <a:spcPts val="0"/>
              </a:spcBef>
              <a:buClr>
                <a:srgbClr val="00FFFF"/>
              </a:buClr>
              <a:buSzPct val="75000"/>
              <a:buNone/>
              <a:defRPr/>
            </a:pP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“They rose greatly on the earth, and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all</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the high mountains under the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entire</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heaven were covered…</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Every</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living thing that moved on the earth perished—birds, livestock, wild animals,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all</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the creatures that swarm over the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earth</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and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all</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mankind.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Everything</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on dry land that had the breath of life in its nostrils died.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Every</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living thing on the face of the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earth</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was wiped out; men and animals and the creatures that move along the ground and the birds of the air were wiped from the earth.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Only</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Noah was left, and those with him in the ark.” </a:t>
            </a:r>
          </a:p>
        </p:txBody>
      </p:sp>
    </p:spTree>
    <p:extLst>
      <p:ext uri="{BB962C8B-B14F-4D97-AF65-F5344CB8AC3E}">
        <p14:creationId xmlns:p14="http://schemas.microsoft.com/office/powerpoint/2010/main" val="294980030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048000"/>
            <a:ext cx="1755648" cy="1828800"/>
          </a:xfrm>
          <a:prstGeom prst="rect">
            <a:avLst/>
          </a:prstGeom>
        </p:spPr>
      </p:pic>
    </p:spTree>
    <p:extLst>
      <p:ext uri="{BB962C8B-B14F-4D97-AF65-F5344CB8AC3E}">
        <p14:creationId xmlns:p14="http://schemas.microsoft.com/office/powerpoint/2010/main" val="218960692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0"/>
            <a:ext cx="2590800" cy="1143000"/>
          </a:xfrm>
        </p:spPr>
        <p:txBody>
          <a:bodyPr/>
          <a:lstStyle/>
          <a:p>
            <a:pPr algn="ctr"/>
            <a:r>
              <a:rPr lang="en-US" sz="3600" dirty="0">
                <a:effectLst>
                  <a:outerShdw blurRad="38100" dist="38100" dir="2700000" algn="tl">
                    <a:srgbClr val="000000">
                      <a:alpha val="43137"/>
                    </a:srgbClr>
                  </a:outerShdw>
                </a:effectLst>
                <a:latin typeface="Calibri" panose="020F0502020204030204" pitchFamily="34" charset="0"/>
              </a:rPr>
              <a:t>Local Flood?</a:t>
            </a:r>
          </a:p>
        </p:txBody>
      </p:sp>
      <p:sp>
        <p:nvSpPr>
          <p:cNvPr id="3" name="Content Placeholder 2"/>
          <p:cNvSpPr>
            <a:spLocks noGrp="1"/>
          </p:cNvSpPr>
          <p:nvPr>
            <p:ph idx="1"/>
          </p:nvPr>
        </p:nvSpPr>
        <p:spPr>
          <a:xfrm>
            <a:off x="114300" y="1143000"/>
            <a:ext cx="8915400" cy="5334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Definition</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Motive - syncreticism of the Bible with and old earth protology</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Biblical arguments</a:t>
            </a:r>
          </a:p>
          <a:p>
            <a:pPr marL="914400" lvl="1" indent="-457200" algn="just" eaLnBrk="1" hangingPunct="1">
              <a:spcBef>
                <a:spcPts val="0"/>
              </a:spcBef>
              <a:spcAft>
                <a:spcPts val="9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use of “all” in a relative sense (Genesis 41:57; Exodus 9:25, 10:15; Deuteronomy 2:25; and 1 Kings 10:24)</a:t>
            </a:r>
          </a:p>
          <a:p>
            <a:pPr marL="914400" lvl="1" indent="-457200" algn="just" eaLnBrk="1" hangingPunct="1">
              <a:spcBef>
                <a:spcPts val="0"/>
              </a:spcBef>
              <a:spcAft>
                <a:spcPts val="9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 = local land (Zech. 12:12; Matt. 2:6)</a:t>
            </a:r>
          </a:p>
          <a:p>
            <a:pPr marL="914400" lvl="1" indent="-457200" algn="just" eaLnBrk="1" hangingPunct="1">
              <a:spcBef>
                <a:spcPts val="0"/>
              </a:spcBef>
              <a:spcAft>
                <a:spcPts val="9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Phenomenological language (Josh. 10:12-13)</a:t>
            </a:r>
            <a:endParaRPr lang="en-US" dirty="0"/>
          </a:p>
        </p:txBody>
      </p:sp>
      <p:pic>
        <p:nvPicPr>
          <p:cNvPr id="4" name="Picture 3">
            <a:extLst>
              <a:ext uri="{FF2B5EF4-FFF2-40B4-BE49-F238E27FC236}">
                <a16:creationId xmlns:a16="http://schemas.microsoft.com/office/drawing/2014/main" id="{E05EE1EB-2EE5-4752-92C8-4A0A26B511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0"/>
            <a:ext cx="2590800" cy="1143000"/>
          </a:xfrm>
        </p:spPr>
        <p:txBody>
          <a:bodyPr/>
          <a:lstStyle/>
          <a:p>
            <a:pPr algn="ctr"/>
            <a:r>
              <a:rPr lang="en-US" sz="3600" dirty="0">
                <a:effectLst>
                  <a:outerShdw blurRad="38100" dist="38100" dir="2700000" algn="tl">
                    <a:srgbClr val="000000">
                      <a:alpha val="43137"/>
                    </a:srgbClr>
                  </a:outerShdw>
                </a:effectLst>
                <a:latin typeface="Calibri" panose="020F0502020204030204" pitchFamily="34" charset="0"/>
              </a:rPr>
              <a:t>Local Flood?</a:t>
            </a:r>
          </a:p>
        </p:txBody>
      </p:sp>
      <p:sp>
        <p:nvSpPr>
          <p:cNvPr id="3" name="Content Placeholder 2"/>
          <p:cNvSpPr>
            <a:spLocks noGrp="1"/>
          </p:cNvSpPr>
          <p:nvPr>
            <p:ph idx="1"/>
          </p:nvPr>
        </p:nvSpPr>
        <p:spPr>
          <a:xfrm>
            <a:off x="114300" y="1143000"/>
            <a:ext cx="8915400" cy="5334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Definition</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Motive - syncreticism of the Bible with and old earth protology</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Biblical arguments</a:t>
            </a:r>
          </a:p>
          <a:p>
            <a:pPr marL="914400" lvl="1" indent="-457200" algn="just" eaLnBrk="1" hangingPunct="1">
              <a:spcBef>
                <a:spcPts val="0"/>
              </a:spcBef>
              <a:spcAft>
                <a:spcPts val="9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use of “all” in a relative sense (Genesis 41:57; Exodus 9:24, 10:15; Deuteronomy 2:25; and 1 Kings 10:24)</a:t>
            </a:r>
          </a:p>
          <a:p>
            <a:pPr marL="914400" lvl="1" indent="-457200" algn="just" eaLnBrk="1" hangingPunct="1">
              <a:spcBef>
                <a:spcPts val="0"/>
              </a:spcBef>
              <a:spcAft>
                <a:spcPts val="9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 = local land (Zech. 12:12; Matt. 2:6)</a:t>
            </a:r>
          </a:p>
          <a:p>
            <a:pPr marL="914400" lvl="1" indent="-457200" algn="just" eaLnBrk="1" hangingPunct="1">
              <a:spcBef>
                <a:spcPts val="0"/>
              </a:spcBef>
              <a:spcAft>
                <a:spcPts val="9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Phenomenological language (Josh. 10:12-13)</a:t>
            </a:r>
            <a:endParaRPr lang="en-US" dirty="0"/>
          </a:p>
        </p:txBody>
      </p:sp>
      <p:pic>
        <p:nvPicPr>
          <p:cNvPr id="4" name="Picture 3">
            <a:extLst>
              <a:ext uri="{FF2B5EF4-FFF2-40B4-BE49-F238E27FC236}">
                <a16:creationId xmlns:a16="http://schemas.microsoft.com/office/drawing/2014/main" id="{E05EE1EB-2EE5-4752-92C8-4A0A26B511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421915644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0"/>
            <a:ext cx="2590800" cy="1143000"/>
          </a:xfrm>
        </p:spPr>
        <p:txBody>
          <a:bodyPr/>
          <a:lstStyle/>
          <a:p>
            <a:pPr algn="ctr"/>
            <a:r>
              <a:rPr lang="en-US" sz="3600" dirty="0">
                <a:effectLst>
                  <a:outerShdw blurRad="38100" dist="38100" dir="2700000" algn="tl">
                    <a:srgbClr val="000000">
                      <a:alpha val="43137"/>
                    </a:srgbClr>
                  </a:outerShdw>
                </a:effectLst>
                <a:latin typeface="Calibri" panose="020F0502020204030204" pitchFamily="34" charset="0"/>
              </a:rPr>
              <a:t>Local Flood?</a:t>
            </a:r>
          </a:p>
        </p:txBody>
      </p:sp>
      <p:sp>
        <p:nvSpPr>
          <p:cNvPr id="3" name="Content Placeholder 2"/>
          <p:cNvSpPr>
            <a:spLocks noGrp="1"/>
          </p:cNvSpPr>
          <p:nvPr>
            <p:ph idx="1"/>
          </p:nvPr>
        </p:nvSpPr>
        <p:spPr>
          <a:xfrm>
            <a:off x="114300" y="1143000"/>
            <a:ext cx="8915400" cy="5334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Definition</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Motive - syncreticism of the Bible with and old earth protology</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Biblical arguments</a:t>
            </a:r>
          </a:p>
          <a:p>
            <a:pPr marL="914400" lvl="1" indent="-457200" algn="just" eaLnBrk="1" hangingPunct="1">
              <a:spcBef>
                <a:spcPts val="0"/>
              </a:spcBef>
              <a:spcAft>
                <a:spcPts val="9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use of “all” in a relative sense (Genesis 41:57; Exodus 9:24, 10:15; Deuteronomy 2:25; and 1 Kings 10:24)</a:t>
            </a:r>
          </a:p>
          <a:p>
            <a:pPr marL="914400" lvl="1" indent="-457200" algn="just" eaLnBrk="1" hangingPunct="1">
              <a:spcBef>
                <a:spcPts val="0"/>
              </a:spcBef>
              <a:spcAft>
                <a:spcPts val="9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 = local land (Zech. 12:12; Matt. 2:6)</a:t>
            </a:r>
          </a:p>
          <a:p>
            <a:pPr marL="914400" lvl="1" indent="-457200" algn="just" eaLnBrk="1" hangingPunct="1">
              <a:spcBef>
                <a:spcPts val="0"/>
              </a:spcBef>
              <a:spcAft>
                <a:spcPts val="9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Phenomenological language (Josh. 10:12-13)</a:t>
            </a:r>
            <a:endParaRPr lang="en-US" dirty="0"/>
          </a:p>
        </p:txBody>
      </p:sp>
      <p:pic>
        <p:nvPicPr>
          <p:cNvPr id="4" name="Picture 3">
            <a:extLst>
              <a:ext uri="{FF2B5EF4-FFF2-40B4-BE49-F238E27FC236}">
                <a16:creationId xmlns:a16="http://schemas.microsoft.com/office/drawing/2014/main" id="{E05EE1EB-2EE5-4752-92C8-4A0A26B511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83633169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0"/>
            <a:ext cx="2590800" cy="1143000"/>
          </a:xfrm>
        </p:spPr>
        <p:txBody>
          <a:bodyPr/>
          <a:lstStyle/>
          <a:p>
            <a:pPr algn="ctr"/>
            <a:r>
              <a:rPr lang="en-US" sz="3600" dirty="0">
                <a:effectLst>
                  <a:outerShdw blurRad="38100" dist="38100" dir="2700000" algn="tl">
                    <a:srgbClr val="000000">
                      <a:alpha val="43137"/>
                    </a:srgbClr>
                  </a:outerShdw>
                </a:effectLst>
                <a:latin typeface="Calibri" panose="020F0502020204030204" pitchFamily="34" charset="0"/>
              </a:rPr>
              <a:t>Local Flood?</a:t>
            </a:r>
          </a:p>
        </p:txBody>
      </p:sp>
      <p:sp>
        <p:nvSpPr>
          <p:cNvPr id="3" name="Content Placeholder 2"/>
          <p:cNvSpPr>
            <a:spLocks noGrp="1"/>
          </p:cNvSpPr>
          <p:nvPr>
            <p:ph idx="1"/>
          </p:nvPr>
        </p:nvSpPr>
        <p:spPr>
          <a:xfrm>
            <a:off x="114300" y="1143000"/>
            <a:ext cx="8915400" cy="5334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Definition</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Motive - syncreticism of the Bible with and old earth protology</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Biblical arguments</a:t>
            </a:r>
          </a:p>
          <a:p>
            <a:pPr marL="914400" lvl="1" indent="-457200" algn="just" eaLnBrk="1" hangingPunct="1">
              <a:spcBef>
                <a:spcPts val="0"/>
              </a:spcBef>
              <a:spcAft>
                <a:spcPts val="9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use of “all” in a relative sense (Genesis 41:57; Exodus 9:24, 10:15; Deuteronomy 2:25; and 1 Kings 10:24)</a:t>
            </a:r>
          </a:p>
          <a:p>
            <a:pPr marL="914400" lvl="1" indent="-457200" algn="just" eaLnBrk="1" hangingPunct="1">
              <a:spcBef>
                <a:spcPts val="0"/>
              </a:spcBef>
              <a:spcAft>
                <a:spcPts val="9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 = local land (Zech. 12:12; Matt. 2:6)</a:t>
            </a:r>
          </a:p>
          <a:p>
            <a:pPr marL="914400" lvl="1" indent="-457200" algn="just" eaLnBrk="1" hangingPunct="1">
              <a:spcBef>
                <a:spcPts val="0"/>
              </a:spcBef>
              <a:spcAft>
                <a:spcPts val="9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Phenomenological language (Josh. 10:12-13)</a:t>
            </a:r>
            <a:endParaRPr lang="en-US" dirty="0"/>
          </a:p>
        </p:txBody>
      </p:sp>
      <p:pic>
        <p:nvPicPr>
          <p:cNvPr id="4" name="Picture 3">
            <a:extLst>
              <a:ext uri="{FF2B5EF4-FFF2-40B4-BE49-F238E27FC236}">
                <a16:creationId xmlns:a16="http://schemas.microsoft.com/office/drawing/2014/main" id="{E05EE1EB-2EE5-4752-92C8-4A0A26B511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82304138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0"/>
            <a:ext cx="2590800" cy="1143000"/>
          </a:xfrm>
        </p:spPr>
        <p:txBody>
          <a:bodyPr/>
          <a:lstStyle/>
          <a:p>
            <a:pPr algn="ctr"/>
            <a:r>
              <a:rPr lang="en-US" sz="3600" dirty="0">
                <a:effectLst>
                  <a:outerShdw blurRad="38100" dist="38100" dir="2700000" algn="tl">
                    <a:srgbClr val="000000">
                      <a:alpha val="43137"/>
                    </a:srgbClr>
                  </a:outerShdw>
                </a:effectLst>
                <a:latin typeface="Calibri" panose="020F0502020204030204" pitchFamily="34" charset="0"/>
              </a:rPr>
              <a:t>Local Flood?</a:t>
            </a:r>
          </a:p>
        </p:txBody>
      </p:sp>
      <p:sp>
        <p:nvSpPr>
          <p:cNvPr id="3" name="Content Placeholder 2"/>
          <p:cNvSpPr>
            <a:spLocks noGrp="1"/>
          </p:cNvSpPr>
          <p:nvPr>
            <p:ph idx="1"/>
          </p:nvPr>
        </p:nvSpPr>
        <p:spPr>
          <a:xfrm>
            <a:off x="114300" y="1143000"/>
            <a:ext cx="8915400" cy="5334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Definition</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Motive - syncreticism of the Bible with and old earth protology</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ea typeface="+mn-ea"/>
                <a:cs typeface="+mn-cs"/>
              </a:rPr>
              <a:t>Biblical arguments</a:t>
            </a:r>
          </a:p>
          <a:p>
            <a:pPr marL="914400" lvl="1" indent="-457200" algn="just" eaLnBrk="1" hangingPunct="1">
              <a:spcBef>
                <a:spcPts val="0"/>
              </a:spcBef>
              <a:spcAft>
                <a:spcPts val="9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use of “all” in a relative sense (Genesis 41:57; Exodus 9:24, 10:15; Deuteronomy 2:25; and 1 Kings 10:24)</a:t>
            </a:r>
          </a:p>
          <a:p>
            <a:pPr marL="914400" lvl="1" indent="-457200" algn="just" eaLnBrk="1" hangingPunct="1">
              <a:spcBef>
                <a:spcPts val="0"/>
              </a:spcBef>
              <a:spcAft>
                <a:spcPts val="9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 = local land (Zech. 12:12; Matt. 2:6)</a:t>
            </a:r>
          </a:p>
          <a:p>
            <a:pPr marL="914400" lvl="1" indent="-457200" algn="just" eaLnBrk="1" hangingPunct="1">
              <a:spcBef>
                <a:spcPts val="0"/>
              </a:spcBef>
              <a:spcAft>
                <a:spcPts val="9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Phenomenological language (Josh. 10:12-13)</a:t>
            </a:r>
            <a:endParaRPr lang="en-US" dirty="0"/>
          </a:p>
        </p:txBody>
      </p:sp>
      <p:pic>
        <p:nvPicPr>
          <p:cNvPr id="4" name="Picture 3">
            <a:extLst>
              <a:ext uri="{FF2B5EF4-FFF2-40B4-BE49-F238E27FC236}">
                <a16:creationId xmlns:a16="http://schemas.microsoft.com/office/drawing/2014/main" id="{E05EE1EB-2EE5-4752-92C8-4A0A26B511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56811268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890C6A-F559-4628-9FB2-67DCB837C68C}"/>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1219200" y="0"/>
            <a:ext cx="6705600" cy="2819400"/>
          </a:xfrm>
        </p:spPr>
        <p:txBody>
          <a:bodyPr/>
          <a:lstStyle/>
          <a:p>
            <a:pPr marL="0" lvl="0" indent="0" algn="ctr" defTabSz="685800">
              <a:spcBef>
                <a:spcPct val="0"/>
              </a:spcBef>
              <a:spcAft>
                <a:spcPts val="1200"/>
              </a:spcAft>
              <a:buNone/>
              <a:defRPr/>
            </a:pPr>
            <a:r>
              <a:rPr lang="en-US" sz="4000" kern="1200" dirty="0">
                <a:solidFill>
                  <a:schemeClr val="tx2"/>
                </a:solidFill>
                <a:ea typeface="+mj-ea"/>
              </a:rPr>
              <a:t>Exodus 9:24</a:t>
            </a:r>
          </a:p>
          <a:p>
            <a:pPr marL="0" lvl="0" indent="0" algn="just" eaLnBrk="1" hangingPunct="1">
              <a:spcBef>
                <a:spcPts val="0"/>
              </a:spcBef>
              <a:spcAft>
                <a:spcPts val="0"/>
              </a:spcAft>
              <a:buClrTx/>
              <a:buNone/>
            </a:pPr>
            <a:r>
              <a:rPr lang="en-US" sz="3600" kern="1200" dirty="0">
                <a:solidFill>
                  <a:srgbClr val="FFFFFF"/>
                </a:solidFill>
                <a:effectLst>
                  <a:outerShdw blurRad="38100" dist="38100" dir="2700000" algn="tl">
                    <a:srgbClr val="000000">
                      <a:alpha val="43137"/>
                    </a:srgbClr>
                  </a:outerShdw>
                </a:effectLst>
                <a:cs typeface="Arial" panose="020B0604020202020204" pitchFamily="34" charset="0"/>
              </a:rPr>
              <a:t>“…It was the worst storm in </a:t>
            </a:r>
            <a:r>
              <a:rPr lang="en-US" sz="3600" b="1" u="sng" kern="1200" dirty="0">
                <a:solidFill>
                  <a:srgbClr val="FFFFCC"/>
                </a:solidFill>
                <a:effectLst>
                  <a:outerShdw blurRad="38100" dist="38100" dir="2700000" algn="tl">
                    <a:srgbClr val="000000">
                      <a:alpha val="43137"/>
                    </a:srgbClr>
                  </a:outerShdw>
                </a:effectLst>
                <a:cs typeface="Arial" panose="020B0604020202020204" pitchFamily="34" charset="0"/>
              </a:rPr>
              <a:t>all</a:t>
            </a:r>
            <a:r>
              <a:rPr lang="en-US" sz="3600" kern="1200" dirty="0">
                <a:solidFill>
                  <a:srgbClr val="FFFFFF"/>
                </a:solidFill>
                <a:effectLst>
                  <a:outerShdw blurRad="38100" dist="38100" dir="2700000" algn="tl">
                    <a:srgbClr val="000000">
                      <a:alpha val="43137"/>
                    </a:srgbClr>
                  </a:outerShdw>
                </a:effectLst>
                <a:cs typeface="Arial" panose="020B0604020202020204" pitchFamily="34" charset="0"/>
              </a:rPr>
              <a:t> the land of </a:t>
            </a:r>
            <a:r>
              <a:rPr lang="en-US" sz="3600" b="1" u="sng" kern="1200" dirty="0">
                <a:solidFill>
                  <a:srgbClr val="FFFFCC"/>
                </a:solidFill>
                <a:effectLst>
                  <a:outerShdw blurRad="38100" dist="38100" dir="2700000" algn="tl">
                    <a:srgbClr val="000000">
                      <a:alpha val="43137"/>
                    </a:srgbClr>
                  </a:outerShdw>
                </a:effectLst>
                <a:cs typeface="Arial" panose="020B0604020202020204" pitchFamily="34" charset="0"/>
              </a:rPr>
              <a:t>Egypt</a:t>
            </a:r>
            <a:r>
              <a:rPr lang="en-US" sz="3600" kern="1200" dirty="0">
                <a:solidFill>
                  <a:srgbClr val="FFFFFF"/>
                </a:solidFill>
                <a:effectLst>
                  <a:outerShdw blurRad="38100" dist="38100" dir="2700000" algn="tl">
                    <a:srgbClr val="000000">
                      <a:alpha val="43137"/>
                    </a:srgbClr>
                  </a:outerShdw>
                </a:effectLst>
                <a:cs typeface="Arial" panose="020B0604020202020204" pitchFamily="34" charset="0"/>
              </a:rPr>
              <a:t> since it had become a nation.” (NIV Emphasis mine)</a:t>
            </a:r>
          </a:p>
        </p:txBody>
      </p:sp>
      <p:pic>
        <p:nvPicPr>
          <p:cNvPr id="4" name="Picture 3">
            <a:extLst>
              <a:ext uri="{FF2B5EF4-FFF2-40B4-BE49-F238E27FC236}">
                <a16:creationId xmlns:a16="http://schemas.microsoft.com/office/drawing/2014/main" id="{4BDED709-DE86-4B67-9B9C-282939FA67F2}"/>
              </a:ext>
            </a:extLst>
          </p:cNvPr>
          <p:cNvPicPr>
            <a:picLocks noChangeAspect="1"/>
          </p:cNvPicPr>
          <p:nvPr/>
        </p:nvPicPr>
        <p:blipFill>
          <a:blip r:embed="rId3"/>
          <a:stretch>
            <a:fillRect/>
          </a:stretch>
        </p:blipFill>
        <p:spPr>
          <a:xfrm>
            <a:off x="2544097" y="2514600"/>
            <a:ext cx="4055807" cy="2286000"/>
          </a:xfrm>
          <a:prstGeom prst="rect">
            <a:avLst/>
          </a:prstGeom>
        </p:spPr>
      </p:pic>
    </p:spTree>
    <p:extLst>
      <p:ext uri="{BB962C8B-B14F-4D97-AF65-F5344CB8AC3E}">
        <p14:creationId xmlns:p14="http://schemas.microsoft.com/office/powerpoint/2010/main" val="320368512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0"/>
            <a:ext cx="2590800" cy="1143000"/>
          </a:xfrm>
        </p:spPr>
        <p:txBody>
          <a:bodyPr/>
          <a:lstStyle/>
          <a:p>
            <a:pPr algn="ctr"/>
            <a:r>
              <a:rPr lang="en-US" sz="3600" dirty="0">
                <a:effectLst>
                  <a:outerShdw blurRad="38100" dist="38100" dir="2700000" algn="tl">
                    <a:srgbClr val="000000">
                      <a:alpha val="43137"/>
                    </a:srgbClr>
                  </a:outerShdw>
                </a:effectLst>
                <a:latin typeface="Calibri" panose="020F0502020204030204" pitchFamily="34" charset="0"/>
              </a:rPr>
              <a:t>Local Flood?</a:t>
            </a:r>
          </a:p>
        </p:txBody>
      </p:sp>
      <p:sp>
        <p:nvSpPr>
          <p:cNvPr id="3" name="Content Placeholder 2"/>
          <p:cNvSpPr>
            <a:spLocks noGrp="1"/>
          </p:cNvSpPr>
          <p:nvPr>
            <p:ph idx="1"/>
          </p:nvPr>
        </p:nvSpPr>
        <p:spPr>
          <a:xfrm>
            <a:off x="114300" y="1143000"/>
            <a:ext cx="8915400" cy="5334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Definition</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Motive - syncreticism of the Bible with and old earth protology</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ea typeface="+mn-ea"/>
                <a:cs typeface="+mn-cs"/>
              </a:rPr>
              <a:t>Biblical arguments</a:t>
            </a:r>
          </a:p>
          <a:p>
            <a:pPr marL="914400" lvl="1" indent="-457200" algn="just" eaLnBrk="1" hangingPunct="1">
              <a:spcBef>
                <a:spcPts val="0"/>
              </a:spcBef>
              <a:spcAft>
                <a:spcPts val="9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use of “all” in a relative sense (Genesis 41:57; Exodus 9:24, 10:15; Deuteronomy 2:25; and 1 Kings 10:24)</a:t>
            </a:r>
          </a:p>
          <a:p>
            <a:pPr marL="914400" lvl="1" indent="-457200" algn="just" eaLnBrk="1" hangingPunct="1">
              <a:spcBef>
                <a:spcPts val="0"/>
              </a:spcBef>
              <a:spcAft>
                <a:spcPts val="9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“Earth” = local land (Zech. 12:12; Matt. 2:6)</a:t>
            </a:r>
          </a:p>
          <a:p>
            <a:pPr marL="914400" lvl="1" indent="-457200" algn="just" eaLnBrk="1" hangingPunct="1">
              <a:spcBef>
                <a:spcPts val="0"/>
              </a:spcBef>
              <a:spcAft>
                <a:spcPts val="9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Phenomenological language (Josh. 10:12-13)</a:t>
            </a:r>
            <a:endParaRPr lang="en-US" dirty="0"/>
          </a:p>
        </p:txBody>
      </p:sp>
      <p:pic>
        <p:nvPicPr>
          <p:cNvPr id="4" name="Picture 3">
            <a:extLst>
              <a:ext uri="{FF2B5EF4-FFF2-40B4-BE49-F238E27FC236}">
                <a16:creationId xmlns:a16="http://schemas.microsoft.com/office/drawing/2014/main" id="{E05EE1EB-2EE5-4752-92C8-4A0A26B511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413565638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8AE5F3-94D5-41F2-A24D-3D3EFE09C5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431983"/>
          </a:xfrm>
          <a:prstGeom prst="rect">
            <a:avLst/>
          </a:prstGeom>
          <a:noFill/>
          <a:ln w="28575">
            <a:noFill/>
            <a:miter lim="800000"/>
            <a:headEnd/>
            <a:tailEnd/>
          </a:ln>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6:11-13</a:t>
            </a:r>
          </a:p>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rPr>
              <a:t>11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was corrupt in the sight of God, and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was filled with violence. </a:t>
            </a:r>
            <a:r>
              <a:rPr lang="en-US" sz="2800" baseline="30000" dirty="0">
                <a:effectLst>
                  <a:outerShdw blurRad="38100" dist="38100" dir="2700000" algn="tl">
                    <a:srgbClr val="000000">
                      <a:alpha val="43137"/>
                    </a:srgbClr>
                  </a:outerShdw>
                </a:effectLst>
                <a:latin typeface="Calibri" panose="020F0502020204030204" pitchFamily="34" charset="0"/>
              </a:rPr>
              <a:t>12</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God looked on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behold, it was corrupt; for humanity had corrupted its way upon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rPr>
              <a:t>13</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to Noah, ‘The end of humanity has come before Me; for the earth is filled with violence because of people; and behold, I am about to destroy them with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lgn="just" eaLnBrk="1" hangingPunct="1">
              <a:defRPr/>
            </a:pPr>
            <a:endParaRPr lang="en-US" sz="3600" dirty="0">
              <a:latin typeface="Calibri" panose="020F0502020204030204" pitchFamily="34" charset="0"/>
              <a:cs typeface="Calibri" panose="020F0502020204030204" pitchFamily="34" charset="0"/>
            </a:endParaRPr>
          </a:p>
        </p:txBody>
      </p:sp>
      <p:pic>
        <p:nvPicPr>
          <p:cNvPr id="5" name="Picture 2" descr="Genesis 6:11-12 – 356 Day Bible Challenge">
            <a:extLst>
              <a:ext uri="{FF2B5EF4-FFF2-40B4-BE49-F238E27FC236}">
                <a16:creationId xmlns:a16="http://schemas.microsoft.com/office/drawing/2014/main" id="{8FE5980C-12F5-4ED4-A4BE-A851BA97950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39778" y="3810000"/>
            <a:ext cx="126444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25560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0"/>
            <a:ext cx="2590800" cy="1143000"/>
          </a:xfrm>
        </p:spPr>
        <p:txBody>
          <a:bodyPr/>
          <a:lstStyle/>
          <a:p>
            <a:pPr algn="ctr"/>
            <a:r>
              <a:rPr lang="en-US" sz="3600" dirty="0">
                <a:effectLst>
                  <a:outerShdw blurRad="38100" dist="38100" dir="2700000" algn="tl">
                    <a:srgbClr val="000000">
                      <a:alpha val="43137"/>
                    </a:srgbClr>
                  </a:outerShdw>
                </a:effectLst>
                <a:latin typeface="Calibri" panose="020F0502020204030204" pitchFamily="34" charset="0"/>
              </a:rPr>
              <a:t>Local Flood?</a:t>
            </a:r>
          </a:p>
        </p:txBody>
      </p:sp>
      <p:sp>
        <p:nvSpPr>
          <p:cNvPr id="3" name="Content Placeholder 2"/>
          <p:cNvSpPr>
            <a:spLocks noGrp="1"/>
          </p:cNvSpPr>
          <p:nvPr>
            <p:ph idx="1"/>
          </p:nvPr>
        </p:nvSpPr>
        <p:spPr>
          <a:xfrm>
            <a:off x="114300" y="1143000"/>
            <a:ext cx="8915400" cy="5334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Definition</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Motive - syncreticism of the Bible with and old earth protology</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ea typeface="+mn-ea"/>
                <a:cs typeface="+mn-cs"/>
              </a:rPr>
              <a:t>Biblical arguments</a:t>
            </a:r>
          </a:p>
          <a:p>
            <a:pPr marL="914400" lvl="1" indent="-457200" algn="just" eaLnBrk="1" hangingPunct="1">
              <a:spcBef>
                <a:spcPts val="0"/>
              </a:spcBef>
              <a:spcAft>
                <a:spcPts val="9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use of “all” in a relative sense (Genesis 41:57; Exodus 9:24, 10:15; Deuteronomy 2:25; and 1 Kings 10:24)</a:t>
            </a:r>
          </a:p>
          <a:p>
            <a:pPr marL="914400" lvl="1" indent="-457200" algn="just" eaLnBrk="1" hangingPunct="1">
              <a:spcBef>
                <a:spcPts val="0"/>
              </a:spcBef>
              <a:spcAft>
                <a:spcPts val="9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 = local land (Zech. 12:12; Matt. 2:6)</a:t>
            </a:r>
          </a:p>
          <a:p>
            <a:pPr marL="914400" lvl="1" indent="-457200" algn="just" eaLnBrk="1" hangingPunct="1">
              <a:spcBef>
                <a:spcPts val="0"/>
              </a:spcBef>
              <a:spcAft>
                <a:spcPts val="9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Phenomenological language (Josh. 10:12-13)</a:t>
            </a:r>
          </a:p>
        </p:txBody>
      </p:sp>
      <p:pic>
        <p:nvPicPr>
          <p:cNvPr id="4" name="Picture 3">
            <a:extLst>
              <a:ext uri="{FF2B5EF4-FFF2-40B4-BE49-F238E27FC236}">
                <a16:creationId xmlns:a16="http://schemas.microsoft.com/office/drawing/2014/main" id="{E05EE1EB-2EE5-4752-92C8-4A0A26B511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46268004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943100" y="228600"/>
            <a:ext cx="5257800" cy="1143000"/>
          </a:xfrm>
        </p:spPr>
        <p:txBody>
          <a:bodyPr/>
          <a:lstStyle/>
          <a:p>
            <a:pPr algn="ctr"/>
            <a:r>
              <a:rPr lang="en-US" sz="3600" dirty="0">
                <a:effectLst>
                  <a:outerShdw blurRad="38100" dist="38100" dir="2700000" algn="tl">
                    <a:srgbClr val="000000">
                      <a:alpha val="43137"/>
                    </a:srgbClr>
                  </a:outerShdw>
                </a:effectLst>
                <a:latin typeface="Calibri" panose="020F0502020204030204" pitchFamily="34" charset="0"/>
              </a:rPr>
              <a:t>Answering the Local Flood Biblical Arguments </a:t>
            </a:r>
          </a:p>
        </p:txBody>
      </p:sp>
      <p:sp>
        <p:nvSpPr>
          <p:cNvPr id="46083" name="Rectangle 3"/>
          <p:cNvSpPr>
            <a:spLocks noGrp="1" noChangeArrowheads="1"/>
          </p:cNvSpPr>
          <p:nvPr>
            <p:ph type="body" idx="1"/>
          </p:nvPr>
        </p:nvSpPr>
        <p:spPr>
          <a:xfrm>
            <a:off x="457200" y="1600200"/>
            <a:ext cx="8305800" cy="3810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Relative sense of “all”?</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latin typeface="Calibri" panose="020F0502020204030204" pitchFamily="34" charset="0"/>
                <a:ea typeface="+mn-ea"/>
                <a:cs typeface="+mn-cs"/>
              </a:rPr>
              <a:t>Gen. 7:19-23</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left undefined</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Double “all”</a:t>
            </a:r>
          </a:p>
          <a:p>
            <a:pPr marL="514350"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Land means “earth” (Gen. 1:1)</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Phenomenological language? – Gen. 7:11; 8:2</a:t>
            </a:r>
          </a:p>
        </p:txBody>
      </p:sp>
      <p:pic>
        <p:nvPicPr>
          <p:cNvPr id="4" name="Picture 3">
            <a:extLst>
              <a:ext uri="{FF2B5EF4-FFF2-40B4-BE49-F238E27FC236}">
                <a16:creationId xmlns:a16="http://schemas.microsoft.com/office/drawing/2014/main" id="{0FF7E3C8-D2D8-4B6C-A03B-5FE827DCB6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extLst>
      <p:ext uri="{BB962C8B-B14F-4D97-AF65-F5344CB8AC3E}">
        <p14:creationId xmlns:p14="http://schemas.microsoft.com/office/powerpoint/2010/main" val="2175958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943100" y="228600"/>
            <a:ext cx="5257800" cy="1143000"/>
          </a:xfrm>
        </p:spPr>
        <p:txBody>
          <a:bodyPr/>
          <a:lstStyle/>
          <a:p>
            <a:pPr algn="ctr"/>
            <a:r>
              <a:rPr lang="en-US" sz="3600" dirty="0">
                <a:effectLst>
                  <a:outerShdw blurRad="38100" dist="38100" dir="2700000" algn="tl">
                    <a:srgbClr val="000000">
                      <a:alpha val="43137"/>
                    </a:srgbClr>
                  </a:outerShdw>
                </a:effectLst>
                <a:latin typeface="Calibri" panose="020F0502020204030204" pitchFamily="34" charset="0"/>
              </a:rPr>
              <a:t>Answering the Local Flood Biblical Arguments </a:t>
            </a:r>
          </a:p>
        </p:txBody>
      </p:sp>
      <p:sp>
        <p:nvSpPr>
          <p:cNvPr id="46083" name="Rectangle 3"/>
          <p:cNvSpPr>
            <a:spLocks noGrp="1" noChangeArrowheads="1"/>
          </p:cNvSpPr>
          <p:nvPr>
            <p:ph type="body" idx="1"/>
          </p:nvPr>
        </p:nvSpPr>
        <p:spPr>
          <a:xfrm>
            <a:off x="457200" y="1600200"/>
            <a:ext cx="8305800" cy="3810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Relative sense of “all”?</a:t>
            </a:r>
            <a:r>
              <a:rPr lang="en-US" b="1" u="sng" dirty="0">
                <a:solidFill>
                  <a:srgbClr val="FFFFCC"/>
                </a:solidFill>
                <a:effectLst>
                  <a:outerShdw blurRad="38100" dist="38100" dir="2700000" algn="tl">
                    <a:srgbClr val="000000">
                      <a:alpha val="43137"/>
                    </a:srgbClr>
                  </a:outerShdw>
                </a:effectLst>
              </a:rPr>
              <a:t> –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Gen. 7:19-23</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left undefined</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Double “all”</a:t>
            </a:r>
          </a:p>
          <a:p>
            <a:pPr marL="514350"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Land means “earth” (Gen. 1:1)</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Phenomenological language? – Gen. 7:11; 8:2</a:t>
            </a:r>
          </a:p>
        </p:txBody>
      </p:sp>
      <p:pic>
        <p:nvPicPr>
          <p:cNvPr id="4" name="Picture 3">
            <a:extLst>
              <a:ext uri="{FF2B5EF4-FFF2-40B4-BE49-F238E27FC236}">
                <a16:creationId xmlns:a16="http://schemas.microsoft.com/office/drawing/2014/main" id="{0FF7E3C8-D2D8-4B6C-A03B-5FE827DCB6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42000155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890C6A-F559-4628-9FB2-67DCB837C68C}"/>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lvl="0" indent="0" algn="ctr" defTabSz="685800">
              <a:spcBef>
                <a:spcPct val="0"/>
              </a:spcBef>
              <a:spcAft>
                <a:spcPts val="1200"/>
              </a:spcAft>
              <a:buClr>
                <a:srgbClr val="00FFFF"/>
              </a:buClr>
              <a:buNone/>
              <a:defRPr/>
            </a:pPr>
            <a:r>
              <a:rPr lang="en-US" sz="4000" kern="1200" dirty="0">
                <a:solidFill>
                  <a:srgbClr val="00FFFF"/>
                </a:solidFill>
                <a:cs typeface="Arial" panose="020B0604020202020204" pitchFamily="34" charset="0"/>
              </a:rPr>
              <a:t>Genesis 7:19-23</a:t>
            </a:r>
          </a:p>
          <a:p>
            <a:pPr marL="0" lvl="0" indent="0" algn="just" eaLnBrk="1" hangingPunct="1">
              <a:spcBef>
                <a:spcPts val="0"/>
              </a:spcBef>
              <a:buClr>
                <a:srgbClr val="00FFFF"/>
              </a:buClr>
              <a:buSzPct val="75000"/>
              <a:buNone/>
              <a:defRPr/>
            </a:pP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“They rose greatly on the earth, and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all</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the high mountains under the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entire</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heaven were covered…</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Every</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living thing that moved on the earth perished—birds, livestock, wild animals,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all</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the creatures that swarm over the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earth</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and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all</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mankind.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Everything</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on dry land that had the breath of life in its nostrils died.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Every</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living thing on the face of the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earth</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was wiped out; men and animals and the creatures that move along the ground and the birds of the air were wiped from the earth.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Only</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Noah was left, and those with him in the ark.” </a:t>
            </a:r>
          </a:p>
        </p:txBody>
      </p:sp>
    </p:spTree>
    <p:extLst>
      <p:ext uri="{BB962C8B-B14F-4D97-AF65-F5344CB8AC3E}">
        <p14:creationId xmlns:p14="http://schemas.microsoft.com/office/powerpoint/2010/main" val="2958121143"/>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685800" y="228600"/>
            <a:ext cx="7772400" cy="914400"/>
          </a:xfrm>
        </p:spPr>
        <p:txBody>
          <a:bodyPr/>
          <a:lstStyle/>
          <a:p>
            <a:pPr algn="ctr" eaLnBrk="1" hangingPunct="1"/>
            <a:r>
              <a:rPr lang="en-US" sz="3600" kern="1200" dirty="0">
                <a:effectLst>
                  <a:outerShdw blurRad="38100" dist="38100" dir="2700000" algn="tl">
                    <a:srgbClr val="000000">
                      <a:alpha val="43137"/>
                    </a:srgbClr>
                  </a:outerShdw>
                </a:effectLst>
                <a:latin typeface="Calibri" panose="020F0502020204030204" pitchFamily="34" charset="0"/>
              </a:rPr>
              <a:t>H.C. </a:t>
            </a:r>
            <a:r>
              <a:rPr lang="en-US" sz="3600" kern="1200" dirty="0" err="1">
                <a:effectLst>
                  <a:outerShdw blurRad="38100" dist="38100" dir="2700000" algn="tl">
                    <a:srgbClr val="000000">
                      <a:alpha val="43137"/>
                    </a:srgbClr>
                  </a:outerShdw>
                </a:effectLst>
                <a:latin typeface="Calibri" panose="020F0502020204030204" pitchFamily="34" charset="0"/>
              </a:rPr>
              <a:t>Leupold</a:t>
            </a:r>
            <a:r>
              <a:rPr lang="en-US" sz="3600" kern="1200" dirty="0">
                <a:effectLst>
                  <a:outerShdw blurRad="38100" dist="38100" dir="2700000" algn="tl">
                    <a:srgbClr val="000000">
                      <a:alpha val="43137"/>
                    </a:srgbClr>
                  </a:outerShdw>
                </a:effectLst>
                <a:latin typeface="Calibri" panose="020F0502020204030204" pitchFamily="34" charset="0"/>
              </a:rPr>
              <a:t> </a:t>
            </a:r>
            <a:br>
              <a:rPr lang="en-US" sz="2000" dirty="0">
                <a:effectLst>
                  <a:outerShdw blurRad="38100" dist="38100" dir="2700000" algn="tl">
                    <a:srgbClr val="000000">
                      <a:alpha val="43137"/>
                    </a:srgbClr>
                  </a:outerShdw>
                </a:effectLst>
                <a:latin typeface="Book Antiqua" pitchFamily="18" charset="0"/>
                <a:cs typeface="Calibri" panose="020F0502020204030204" pitchFamily="34" charset="0"/>
              </a:rPr>
            </a:br>
            <a:r>
              <a:rPr lang="en-US" sz="2000" i="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Exposition of Genesis</a:t>
            </a:r>
            <a:r>
              <a:rPr lang="en-US" sz="20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Baker, 1942), vol. 1, p. 301-302. </a:t>
            </a:r>
          </a:p>
        </p:txBody>
      </p:sp>
      <p:sp>
        <p:nvSpPr>
          <p:cNvPr id="45059" name="Rectangle 3"/>
          <p:cNvSpPr>
            <a:spLocks noGrp="1" noChangeArrowheads="1"/>
          </p:cNvSpPr>
          <p:nvPr>
            <p:ph type="body" idx="1"/>
          </p:nvPr>
        </p:nvSpPr>
        <p:spPr>
          <a:xfrm>
            <a:off x="0" y="1219200"/>
            <a:ext cx="9144000" cy="5410200"/>
          </a:xfrm>
        </p:spPr>
        <p:txBody>
          <a:bodyPr/>
          <a:lstStyle/>
          <a:p>
            <a:pPr marL="0" indent="0" algn="just" eaLnBrk="1" hangingPunct="1">
              <a:buFont typeface="Wingdings" pitchFamily="2" charset="2"/>
              <a:buNone/>
              <a:defRPr/>
            </a:pPr>
            <a:r>
              <a:rPr lang="en-US" sz="26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a:t>
            </a:r>
            <a:r>
              <a:rPr lang="en-US"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all</a:t>
            </a:r>
            <a:r>
              <a:rPr lang="en-US" sz="26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the high mountains under </a:t>
            </a:r>
            <a:r>
              <a:rPr lang="en-US"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all</a:t>
            </a:r>
            <a:r>
              <a:rPr lang="en-US" sz="26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the heavens.’ One of these expressions alone would almost necessitate the impression that the author intends to convey the idea of the absolute universality of the Flood…Yet since ‘all’ is known to be used in a relative sense, the writer removes all ambiguity by adding the phrase ‘under all the heavens.’ A double ‘all’ (</a:t>
            </a:r>
            <a:r>
              <a:rPr lang="en-US" sz="2600" i="1" dirty="0" err="1">
                <a:effectLst>
                  <a:outerShdw blurRad="38100" dist="38100" dir="2700000" algn="tl">
                    <a:srgbClr val="000000">
                      <a:alpha val="43137"/>
                    </a:srgbClr>
                  </a:outerShdw>
                </a:effectLst>
                <a:latin typeface="Abadi MT Condensed Light" pitchFamily="34" charset="0"/>
                <a:cs typeface="Calibri" panose="020F0502020204030204" pitchFamily="34" charset="0"/>
              </a:rPr>
              <a:t>kol</a:t>
            </a:r>
            <a:r>
              <a:rPr lang="en-US" sz="26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cannot allow for so relative a sense. It almost constitutes a Hebrew superlative. So we believe that the text disposes of the question of the universality of the flood. By way of objection to this interpretation, those who believe in a limited flood…urge the fact that </a:t>
            </a:r>
            <a:r>
              <a:rPr lang="en-US" sz="2600" i="1" dirty="0" err="1">
                <a:effectLst>
                  <a:outerShdw blurRad="38100" dist="38100" dir="2700000" algn="tl">
                    <a:srgbClr val="000000">
                      <a:alpha val="43137"/>
                    </a:srgbClr>
                  </a:outerShdw>
                </a:effectLst>
                <a:latin typeface="Abadi MT Condensed Light" pitchFamily="34" charset="0"/>
                <a:cs typeface="Calibri" panose="020F0502020204030204" pitchFamily="34" charset="0"/>
              </a:rPr>
              <a:t>kol</a:t>
            </a:r>
            <a:r>
              <a:rPr lang="en-US" sz="26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is used in a relative sense, as is clearly the case in passages such as Genesis 41:57; Exodus 9:25, 10:15; Deuteronomy 2:25; and 1 Kings 10:24. However, we still insist that this fact could overthrow a single </a:t>
            </a:r>
            <a:r>
              <a:rPr lang="en-US" sz="2600" i="1" dirty="0" err="1">
                <a:effectLst>
                  <a:outerShdw blurRad="38100" dist="38100" dir="2700000" algn="tl">
                    <a:srgbClr val="000000">
                      <a:alpha val="43137"/>
                    </a:srgbClr>
                  </a:outerShdw>
                </a:effectLst>
                <a:latin typeface="Abadi MT Condensed Light" pitchFamily="34" charset="0"/>
                <a:cs typeface="Calibri" panose="020F0502020204030204" pitchFamily="34" charset="0"/>
              </a:rPr>
              <a:t>kol</a:t>
            </a:r>
            <a:r>
              <a:rPr lang="en-US" sz="26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never a double </a:t>
            </a:r>
            <a:r>
              <a:rPr lang="en-US" sz="2600" i="1" dirty="0" err="1">
                <a:effectLst>
                  <a:outerShdw blurRad="38100" dist="38100" dir="2700000" algn="tl">
                    <a:srgbClr val="000000">
                      <a:alpha val="43137"/>
                    </a:srgbClr>
                  </a:outerShdw>
                </a:effectLst>
                <a:latin typeface="Abadi MT Condensed Light" pitchFamily="34" charset="0"/>
                <a:cs typeface="Calibri" panose="020F0502020204030204" pitchFamily="34" charset="0"/>
              </a:rPr>
              <a:t>kol</a:t>
            </a:r>
            <a:r>
              <a:rPr lang="en-US" sz="26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as our verse has it.”</a:t>
            </a:r>
          </a:p>
        </p:txBody>
      </p:sp>
    </p:spTree>
    <p:extLst>
      <p:ext uri="{BB962C8B-B14F-4D97-AF65-F5344CB8AC3E}">
        <p14:creationId xmlns:p14="http://schemas.microsoft.com/office/powerpoint/2010/main" val="32626776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943100" y="228600"/>
            <a:ext cx="5257800" cy="1143000"/>
          </a:xfrm>
        </p:spPr>
        <p:txBody>
          <a:bodyPr/>
          <a:lstStyle/>
          <a:p>
            <a:pPr algn="ctr"/>
            <a:r>
              <a:rPr lang="en-US" sz="3600" dirty="0">
                <a:effectLst>
                  <a:outerShdw blurRad="38100" dist="38100" dir="2700000" algn="tl">
                    <a:srgbClr val="000000">
                      <a:alpha val="43137"/>
                    </a:srgbClr>
                  </a:outerShdw>
                </a:effectLst>
                <a:latin typeface="Calibri" panose="020F0502020204030204" pitchFamily="34" charset="0"/>
              </a:rPr>
              <a:t>Answering the Local Flood Biblical Arguments </a:t>
            </a:r>
          </a:p>
        </p:txBody>
      </p:sp>
      <p:sp>
        <p:nvSpPr>
          <p:cNvPr id="46083" name="Rectangle 3"/>
          <p:cNvSpPr>
            <a:spLocks noGrp="1" noChangeArrowheads="1"/>
          </p:cNvSpPr>
          <p:nvPr>
            <p:ph type="body" idx="1"/>
          </p:nvPr>
        </p:nvSpPr>
        <p:spPr>
          <a:xfrm>
            <a:off x="457200" y="1600200"/>
            <a:ext cx="8305800" cy="3810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Relative sense of “all”?</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latin typeface="Calibri" panose="020F0502020204030204" pitchFamily="34" charset="0"/>
                <a:ea typeface="+mn-ea"/>
                <a:cs typeface="+mn-cs"/>
              </a:rPr>
              <a:t>Gen. 7:19-23</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left undefined</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Double “all”</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Land means “earth” (Gen. 1:1)</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Phenomenological language? – Gen. 7:11; 8:2</a:t>
            </a:r>
          </a:p>
        </p:txBody>
      </p:sp>
      <p:pic>
        <p:nvPicPr>
          <p:cNvPr id="4" name="Picture 3">
            <a:extLst>
              <a:ext uri="{FF2B5EF4-FFF2-40B4-BE49-F238E27FC236}">
                <a16:creationId xmlns:a16="http://schemas.microsoft.com/office/drawing/2014/main" id="{0FF7E3C8-D2D8-4B6C-A03B-5FE827DCB6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3801205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eaLnBrk="0" hangingPunct="0">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rPr>
              <a:t>Genesis 1:1-3</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was formless and void, and darkness was over the surface of the deep, and the Spirit of God was moving over the surface of the waters.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‘Let there be light’; and there was light.”</a:t>
            </a:r>
          </a:p>
        </p:txBody>
      </p:sp>
    </p:spTree>
    <p:extLst>
      <p:ext uri="{BB962C8B-B14F-4D97-AF65-F5344CB8AC3E}">
        <p14:creationId xmlns:p14="http://schemas.microsoft.com/office/powerpoint/2010/main" val="3290413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943100" y="228600"/>
            <a:ext cx="5257800" cy="1143000"/>
          </a:xfrm>
        </p:spPr>
        <p:txBody>
          <a:bodyPr/>
          <a:lstStyle/>
          <a:p>
            <a:pPr algn="ctr"/>
            <a:r>
              <a:rPr lang="en-US" sz="3600" dirty="0">
                <a:effectLst>
                  <a:outerShdw blurRad="38100" dist="38100" dir="2700000" algn="tl">
                    <a:srgbClr val="000000">
                      <a:alpha val="43137"/>
                    </a:srgbClr>
                  </a:outerShdw>
                </a:effectLst>
                <a:latin typeface="Calibri" panose="020F0502020204030204" pitchFamily="34" charset="0"/>
              </a:rPr>
              <a:t>Answering the Local Flood Biblical Arguments </a:t>
            </a:r>
          </a:p>
        </p:txBody>
      </p:sp>
      <p:sp>
        <p:nvSpPr>
          <p:cNvPr id="46083" name="Rectangle 3"/>
          <p:cNvSpPr>
            <a:spLocks noGrp="1" noChangeArrowheads="1"/>
          </p:cNvSpPr>
          <p:nvPr>
            <p:ph type="body" idx="1"/>
          </p:nvPr>
        </p:nvSpPr>
        <p:spPr>
          <a:xfrm>
            <a:off x="457200" y="1600200"/>
            <a:ext cx="8305800" cy="3810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Relative sense of “all”?</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latin typeface="Calibri" panose="020F0502020204030204" pitchFamily="34" charset="0"/>
                <a:ea typeface="+mn-ea"/>
                <a:cs typeface="+mn-cs"/>
              </a:rPr>
              <a:t>Gen. 7:19-23</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left undefined</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Double “all”</a:t>
            </a:r>
          </a:p>
          <a:p>
            <a:pPr marL="514350"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Land means “earth” (Gen. 1:1)</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Phenomenological language? – Gen. 7:11; 8:2</a:t>
            </a:r>
          </a:p>
        </p:txBody>
      </p:sp>
      <p:pic>
        <p:nvPicPr>
          <p:cNvPr id="4" name="Picture 3">
            <a:extLst>
              <a:ext uri="{FF2B5EF4-FFF2-40B4-BE49-F238E27FC236}">
                <a16:creationId xmlns:a16="http://schemas.microsoft.com/office/drawing/2014/main" id="{0FF7E3C8-D2D8-4B6C-A03B-5FE827DCB6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5549038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714500" y="228600"/>
            <a:ext cx="5715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Reasons Against a Local Flood </a:t>
            </a:r>
          </a:p>
        </p:txBody>
      </p:sp>
      <p:sp>
        <p:nvSpPr>
          <p:cNvPr id="46083" name="Rectangle 3"/>
          <p:cNvSpPr>
            <a:spLocks noGrp="1" noChangeArrowheads="1"/>
          </p:cNvSpPr>
          <p:nvPr>
            <p:ph type="body" idx="1"/>
          </p:nvPr>
        </p:nvSpPr>
        <p:spPr>
          <a:xfrm>
            <a:off x="152400" y="1600200"/>
            <a:ext cx="8839200" cy="39624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Size of the ark (450 ft. long, 75 ft. wide, 45 ft. deep)?</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Analogy to global Second Advent (Matt 24:37-39; Rev 1:7; 2 Pet 3:5-7)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Animals and birds on the ark?</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Church history</a:t>
            </a:r>
          </a:p>
        </p:txBody>
      </p:sp>
      <p:pic>
        <p:nvPicPr>
          <p:cNvPr id="4" name="Picture 3">
            <a:extLst>
              <a:ext uri="{FF2B5EF4-FFF2-40B4-BE49-F238E27FC236}">
                <a16:creationId xmlns:a16="http://schemas.microsoft.com/office/drawing/2014/main" id="{C0642976-B6A5-451F-A859-70885BAB34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714500" y="228600"/>
            <a:ext cx="5715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Reasons Against a Local Flood </a:t>
            </a:r>
          </a:p>
        </p:txBody>
      </p:sp>
      <p:sp>
        <p:nvSpPr>
          <p:cNvPr id="46083" name="Rectangle 3"/>
          <p:cNvSpPr>
            <a:spLocks noGrp="1" noChangeArrowheads="1"/>
          </p:cNvSpPr>
          <p:nvPr>
            <p:ph type="body" idx="1"/>
          </p:nvPr>
        </p:nvSpPr>
        <p:spPr>
          <a:xfrm>
            <a:off x="152400" y="1600200"/>
            <a:ext cx="8839200" cy="39624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Size of the ark (450 ft. long, 75 ft. wide, 45 ft. deep)?</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Analogy to global Second Advent (Matt 24:37-39; Rev 1:7; 2 Pet 3:5-7)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Animals and birds on the ark?</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Church history</a:t>
            </a:r>
          </a:p>
        </p:txBody>
      </p:sp>
      <p:pic>
        <p:nvPicPr>
          <p:cNvPr id="4" name="Picture 3">
            <a:extLst>
              <a:ext uri="{FF2B5EF4-FFF2-40B4-BE49-F238E27FC236}">
                <a16:creationId xmlns:a16="http://schemas.microsoft.com/office/drawing/2014/main" id="{C0642976-B6A5-451F-A859-70885BAB34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7725605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type="body" idx="1"/>
          </p:nvPr>
        </p:nvSpPr>
        <p:spPr>
          <a:xfrm>
            <a:off x="914400" y="1600201"/>
            <a:ext cx="7315200" cy="27432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Ark = 450ft long, 75ft wide, 45 feet high</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Ark capable of holding 125,000 animals</a:t>
            </a:r>
          </a:p>
        </p:txBody>
      </p:sp>
      <p:sp>
        <p:nvSpPr>
          <p:cNvPr id="5" name="Rectangle 2">
            <a:extLst>
              <a:ext uri="{FF2B5EF4-FFF2-40B4-BE49-F238E27FC236}">
                <a16:creationId xmlns:a16="http://schemas.microsoft.com/office/drawing/2014/main" id="{36D1FD63-65ED-4CD0-9296-305F306DB4D3}"/>
              </a:ext>
            </a:extLst>
          </p:cNvPr>
          <p:cNvSpPr>
            <a:spLocks noGrp="1" noChangeArrowheads="1"/>
          </p:cNvSpPr>
          <p:nvPr>
            <p:ph type="title"/>
          </p:nvPr>
        </p:nvSpPr>
        <p:spPr>
          <a:xfrm>
            <a:off x="0" y="228600"/>
            <a:ext cx="9144000" cy="1143000"/>
          </a:xfrm>
        </p:spPr>
        <p:txBody>
          <a:bodyPr/>
          <a:lstStyle/>
          <a:p>
            <a:pPr algn="ctr" eaLnBrk="1" hangingPunct="1"/>
            <a:r>
              <a:rPr lang="en-US" sz="3400" dirty="0">
                <a:effectLst>
                  <a:outerShdw blurRad="38100" dist="38100" dir="2700000" algn="tl">
                    <a:srgbClr val="000000">
                      <a:alpha val="43137"/>
                    </a:srgbClr>
                  </a:outerShdw>
                </a:effectLst>
              </a:rPr>
              <a:t>Dimensions of</a:t>
            </a:r>
            <a:r>
              <a:rPr lang="en-US" sz="3400" dirty="0">
                <a:effectLst>
                  <a:outerShdw blurRad="38100" dist="38100" dir="2700000" algn="tl">
                    <a:srgbClr val="000000">
                      <a:alpha val="43137"/>
                    </a:srgbClr>
                  </a:outerShdw>
                </a:effectLst>
                <a:latin typeface="Calibri" panose="020F0502020204030204" pitchFamily="34" charset="0"/>
              </a:rPr>
              <a:t> the Ark? </a:t>
            </a:r>
            <a:br>
              <a:rPr lang="en-US" sz="34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a:t>
            </a:r>
            <a:r>
              <a:rPr lang="en-US" sz="2800" dirty="0">
                <a:solidFill>
                  <a:schemeClr val="tx1"/>
                </a:solidFill>
                <a:effectLst>
                  <a:outerShdw blurRad="38100" dist="38100" dir="2700000" algn="tl">
                    <a:srgbClr val="000000">
                      <a:alpha val="43137"/>
                    </a:srgbClr>
                  </a:outerShdw>
                </a:effectLst>
                <a:ea typeface="+mn-ea"/>
                <a:cs typeface="+mn-cs"/>
              </a:rPr>
              <a:t>Genesis</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 </a:t>
            </a:r>
            <a:r>
              <a:rPr lang="en-US" sz="2800" dirty="0">
                <a:solidFill>
                  <a:schemeClr val="tx1"/>
                </a:solidFill>
                <a:effectLst>
                  <a:outerShdw blurRad="38100" dist="38100" dir="2700000" algn="tl">
                    <a:srgbClr val="000000">
                      <a:alpha val="43137"/>
                    </a:srgbClr>
                  </a:outerShdw>
                </a:effectLst>
                <a:ea typeface="+mn-ea"/>
                <a:cs typeface="+mn-cs"/>
              </a:rPr>
              <a:t>6</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:15)</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9" name="Picture 8">
            <a:extLst>
              <a:ext uri="{FF2B5EF4-FFF2-40B4-BE49-F238E27FC236}">
                <a16:creationId xmlns:a16="http://schemas.microsoft.com/office/drawing/2014/main" id="{A0AAF84D-F8C6-4437-B4EC-DE6E4207A8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1733" y="3251200"/>
            <a:ext cx="5960533" cy="3352800"/>
          </a:xfrm>
          <a:prstGeom prst="rect">
            <a:avLst/>
          </a:prstGeom>
        </p:spPr>
      </p:pic>
      <p:pic>
        <p:nvPicPr>
          <p:cNvPr id="7" name="Picture 6">
            <a:extLst>
              <a:ext uri="{FF2B5EF4-FFF2-40B4-BE49-F238E27FC236}">
                <a16:creationId xmlns:a16="http://schemas.microsoft.com/office/drawing/2014/main" id="{7D5E87A6-D77E-4507-B78E-2D71671B91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5983610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body" idx="1"/>
          </p:nvPr>
        </p:nvSpPr>
        <p:spPr>
          <a:xfrm>
            <a:off x="0" y="2057400"/>
            <a:ext cx="9144000" cy="3048000"/>
          </a:xfrm>
        </p:spPr>
        <p:txBody>
          <a:bodyPr/>
          <a:lstStyle/>
          <a:p>
            <a:pPr marL="0" indent="0" algn="just" eaLnBrk="1" hangingPunct="1">
              <a:buFont typeface="Wingdings" pitchFamily="2" charset="2"/>
              <a:buNone/>
              <a:defRPr/>
            </a:pPr>
            <a:r>
              <a:rPr lang="en-US" dirty="0">
                <a:effectLst>
                  <a:outerShdw blurRad="38100" dist="38100" dir="2700000" algn="tl">
                    <a:srgbClr val="000000">
                      <a:alpha val="43137"/>
                    </a:srgbClr>
                  </a:outerShdw>
                </a:effectLst>
              </a:rPr>
              <a:t>“…when God pours out judgment, He gives ample warning ahead of time. He sends a spokesperson, a prophet, and gives that prophet a kind of platform from which to be heard. For the antediluvians, Noah was that prophet and the scaffolding around the ark was his platform.” </a:t>
            </a:r>
          </a:p>
        </p:txBody>
      </p:sp>
      <p:sp>
        <p:nvSpPr>
          <p:cNvPr id="151555" name="Text Box 3"/>
          <p:cNvSpPr txBox="1">
            <a:spLocks noChangeArrowheads="1"/>
          </p:cNvSpPr>
          <p:nvPr/>
        </p:nvSpPr>
        <p:spPr bwMode="auto">
          <a:xfrm>
            <a:off x="2352675" y="228600"/>
            <a:ext cx="4438650" cy="1338828"/>
          </a:xfrm>
          <a:prstGeom prst="rect">
            <a:avLst/>
          </a:prstGeom>
          <a:noFill/>
          <a:ln w="9525">
            <a:noFill/>
            <a:miter lim="800000"/>
            <a:headEnd/>
            <a:tailEnd/>
          </a:ln>
          <a:effectLst/>
        </p:spPr>
        <p:txBody>
          <a:bodyPr wrap="square">
            <a:spAutoFit/>
          </a:bodyPr>
          <a:lstStyle/>
          <a:p>
            <a:pPr algn="ctr">
              <a:spcBef>
                <a:spcPts val="0"/>
              </a:spcBef>
              <a:spcAft>
                <a:spcPts val="600"/>
              </a:spcAft>
              <a:defRPr/>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Hugh Ross </a:t>
            </a:r>
          </a:p>
          <a:p>
            <a:pPr algn="ctr">
              <a:spcBef>
                <a:spcPts val="0"/>
              </a:spcBef>
              <a:defRPr/>
            </a:pPr>
            <a:r>
              <a:rPr lang="en-US" sz="2000" i="1" dirty="0">
                <a:effectLst>
                  <a:outerShdw blurRad="38100" dist="38100" dir="2700000" algn="tl">
                    <a:srgbClr val="000000">
                      <a:alpha val="43137"/>
                    </a:srgbClr>
                  </a:outerShdw>
                </a:effectLst>
                <a:latin typeface="Calibri" panose="020F0502020204030204" pitchFamily="34" charset="0"/>
              </a:rPr>
              <a:t>The Genesis Question</a:t>
            </a:r>
            <a:r>
              <a:rPr lang="en-US" sz="2000" dirty="0">
                <a:effectLst>
                  <a:outerShdw blurRad="38100" dist="38100" dir="2700000" algn="tl">
                    <a:srgbClr val="000000">
                      <a:alpha val="43137"/>
                    </a:srgbClr>
                  </a:outerShdw>
                </a:effectLst>
                <a:latin typeface="Calibri" panose="020F0502020204030204" pitchFamily="34" charset="0"/>
              </a:rPr>
              <a:t> (</a:t>
            </a:r>
            <a:r>
              <a:rPr lang="en-US" sz="2000" dirty="0" err="1">
                <a:effectLst>
                  <a:outerShdw blurRad="38100" dist="38100" dir="2700000" algn="tl">
                    <a:srgbClr val="000000">
                      <a:alpha val="43137"/>
                    </a:srgbClr>
                  </a:outerShdw>
                </a:effectLst>
                <a:latin typeface="Calibri" panose="020F0502020204030204" pitchFamily="34" charset="0"/>
              </a:rPr>
              <a:t>Navpress</a:t>
            </a:r>
            <a:r>
              <a:rPr lang="en-US" sz="2000" dirty="0">
                <a:effectLst>
                  <a:outerShdw blurRad="38100" dist="38100" dir="2700000" algn="tl">
                    <a:srgbClr val="000000">
                      <a:alpha val="43137"/>
                    </a:srgbClr>
                  </a:outerShdw>
                </a:effectLst>
                <a:latin typeface="Calibri" panose="020F0502020204030204" pitchFamily="34" charset="0"/>
              </a:rPr>
              <a:t>, Colorado Springs, CO 1998), 164-65.</a:t>
            </a:r>
          </a:p>
        </p:txBody>
      </p:sp>
      <p:pic>
        <p:nvPicPr>
          <p:cNvPr id="5" name="Picture 4">
            <a:extLst>
              <a:ext uri="{FF2B5EF4-FFF2-40B4-BE49-F238E27FC236}">
                <a16:creationId xmlns:a16="http://schemas.microsoft.com/office/drawing/2014/main" id="{66779496-C8CD-483E-AEF5-F61571AA1F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761173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3467100" y="228600"/>
            <a:ext cx="22098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The Flood </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(Gen 6–9)</a:t>
            </a:r>
          </a:p>
        </p:txBody>
      </p:sp>
      <p:sp>
        <p:nvSpPr>
          <p:cNvPr id="35843" name="Rectangle 3"/>
          <p:cNvSpPr>
            <a:spLocks noGrp="1" noChangeArrowheads="1"/>
          </p:cNvSpPr>
          <p:nvPr>
            <p:ph type="body" idx="1"/>
          </p:nvPr>
        </p:nvSpPr>
        <p:spPr>
          <a:xfrm>
            <a:off x="1409700" y="1946275"/>
            <a:ext cx="6324600" cy="3463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Events before the flood (Gen 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The flood (Gen 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The abating of the waters (Gen 8)</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Events following the flood (Gen 9)</a:t>
            </a:r>
          </a:p>
        </p:txBody>
      </p:sp>
      <p:pic>
        <p:nvPicPr>
          <p:cNvPr id="5" name="Picture 4">
            <a:extLst>
              <a:ext uri="{FF2B5EF4-FFF2-40B4-BE49-F238E27FC236}">
                <a16:creationId xmlns:a16="http://schemas.microsoft.com/office/drawing/2014/main" id="{F263665B-8EB4-457F-875E-508CA2A05D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0055464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714500" y="228600"/>
            <a:ext cx="5715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Reasons Against a Local Flood </a:t>
            </a:r>
          </a:p>
        </p:txBody>
      </p:sp>
      <p:sp>
        <p:nvSpPr>
          <p:cNvPr id="46083" name="Rectangle 3"/>
          <p:cNvSpPr>
            <a:spLocks noGrp="1" noChangeArrowheads="1"/>
          </p:cNvSpPr>
          <p:nvPr>
            <p:ph type="body" idx="1"/>
          </p:nvPr>
        </p:nvSpPr>
        <p:spPr>
          <a:xfrm>
            <a:off x="152400" y="1600200"/>
            <a:ext cx="8839200" cy="39624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Size of the ark (450 ft. long, 75 ft. wide, 45 ft. deep)?</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Analogy to global Second Advent (Matt 24:37-39; Rev 1:7; 2 Pet 3:5-7)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Animals and birds on the ark?</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Church history</a:t>
            </a:r>
          </a:p>
        </p:txBody>
      </p:sp>
      <p:pic>
        <p:nvPicPr>
          <p:cNvPr id="4" name="Picture 3">
            <a:extLst>
              <a:ext uri="{FF2B5EF4-FFF2-40B4-BE49-F238E27FC236}">
                <a16:creationId xmlns:a16="http://schemas.microsoft.com/office/drawing/2014/main" id="{C0642976-B6A5-451F-A859-70885BAB34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2864592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714500" y="228600"/>
            <a:ext cx="5715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Reasons Against a Local Flood </a:t>
            </a:r>
          </a:p>
        </p:txBody>
      </p:sp>
      <p:sp>
        <p:nvSpPr>
          <p:cNvPr id="46083" name="Rectangle 3"/>
          <p:cNvSpPr>
            <a:spLocks noGrp="1" noChangeArrowheads="1"/>
          </p:cNvSpPr>
          <p:nvPr>
            <p:ph type="body" idx="1"/>
          </p:nvPr>
        </p:nvSpPr>
        <p:spPr>
          <a:xfrm>
            <a:off x="152400" y="1600200"/>
            <a:ext cx="8839200" cy="39624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Size of the ark (450 ft. long, 75 ft. wide, 45 ft. deep)?</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Analogy to global Second Advent (Matt 24:37-39; Rev 1:7; 2 Pet 3:5-7)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Animals and birds on the ark?</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Church history</a:t>
            </a:r>
          </a:p>
        </p:txBody>
      </p:sp>
      <p:pic>
        <p:nvPicPr>
          <p:cNvPr id="4" name="Picture 3">
            <a:extLst>
              <a:ext uri="{FF2B5EF4-FFF2-40B4-BE49-F238E27FC236}">
                <a16:creationId xmlns:a16="http://schemas.microsoft.com/office/drawing/2014/main" id="{C0642976-B6A5-451F-A859-70885BAB34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8124918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714500" y="228600"/>
            <a:ext cx="5715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Reasons Against a Local Flood </a:t>
            </a:r>
          </a:p>
        </p:txBody>
      </p:sp>
      <p:sp>
        <p:nvSpPr>
          <p:cNvPr id="46083" name="Rectangle 3"/>
          <p:cNvSpPr>
            <a:spLocks noGrp="1" noChangeArrowheads="1"/>
          </p:cNvSpPr>
          <p:nvPr>
            <p:ph type="body" idx="1"/>
          </p:nvPr>
        </p:nvSpPr>
        <p:spPr>
          <a:xfrm>
            <a:off x="152400" y="1600200"/>
            <a:ext cx="8839200" cy="39624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Size of the ark (450 ft. long, 75 ft. wide, 45 ft. deep)?</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Analogy to global Second Advent (Matt 24:37-39; Rev 1:7; 2 Pet 3:5-7)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Animals and birds on the ark?</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Church history</a:t>
            </a:r>
          </a:p>
        </p:txBody>
      </p:sp>
      <p:pic>
        <p:nvPicPr>
          <p:cNvPr id="4" name="Picture 3">
            <a:extLst>
              <a:ext uri="{FF2B5EF4-FFF2-40B4-BE49-F238E27FC236}">
                <a16:creationId xmlns:a16="http://schemas.microsoft.com/office/drawing/2014/main" id="{C0642976-B6A5-451F-A859-70885BAB34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641150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0" name="Group 46">
            <a:extLst>
              <a:ext uri="{FF2B5EF4-FFF2-40B4-BE49-F238E27FC236}">
                <a16:creationId xmlns:a16="http://schemas.microsoft.com/office/drawing/2014/main" id="{831E3095-4D57-4C0A-B114-982189459F99}"/>
              </a:ext>
            </a:extLst>
          </p:cNvPr>
          <p:cNvGraphicFramePr>
            <a:graphicFrameLocks noGrp="1"/>
          </p:cNvGraphicFramePr>
          <p:nvPr/>
        </p:nvGraphicFramePr>
        <p:xfrm>
          <a:off x="209550" y="197976"/>
          <a:ext cx="8724902" cy="6462048"/>
        </p:xfrm>
        <a:graphic>
          <a:graphicData uri="http://schemas.openxmlformats.org/drawingml/2006/table">
            <a:tbl>
              <a:tblPr>
                <a:tableStyleId>{D7AC3CCA-C797-4891-BE02-D94E43425B78}</a:tableStyleId>
              </a:tblPr>
              <a:tblGrid>
                <a:gridCol w="3524250">
                  <a:extLst>
                    <a:ext uri="{9D8B030D-6E8A-4147-A177-3AD203B41FA5}">
                      <a16:colId xmlns:a16="http://schemas.microsoft.com/office/drawing/2014/main" val="740347930"/>
                    </a:ext>
                  </a:extLst>
                </a:gridCol>
                <a:gridCol w="2600326">
                  <a:extLst>
                    <a:ext uri="{9D8B030D-6E8A-4147-A177-3AD203B41FA5}">
                      <a16:colId xmlns:a16="http://schemas.microsoft.com/office/drawing/2014/main" val="20000"/>
                    </a:ext>
                  </a:extLst>
                </a:gridCol>
                <a:gridCol w="2600326">
                  <a:extLst>
                    <a:ext uri="{9D8B030D-6E8A-4147-A177-3AD203B41FA5}">
                      <a16:colId xmlns:a16="http://schemas.microsoft.com/office/drawing/2014/main" val="20001"/>
                    </a:ext>
                  </a:extLst>
                </a:gridCol>
              </a:tblGrid>
              <a:tr h="91440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360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BELIEVER OR UNBELIEVER?</a:t>
                      </a: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bg2"/>
                        </a:solidFill>
                        <a:effectLst/>
                        <a:latin typeface="Calibri" panose="020F0502020204030204" pitchFamily="34" charset="0"/>
                      </a:endParaRPr>
                    </a:p>
                  </a:txBody>
                  <a:tcPr marT="45728" marB="45728" horzOverflow="overflow">
                    <a:solidFill>
                      <a:schemeClr val="tx1">
                        <a:lumMod val="95000"/>
                      </a:schemeClr>
                    </a:solid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Writer</a:t>
                      </a:r>
                    </a:p>
                  </a:txBody>
                  <a:tcPr marT="45736" marB="45736"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Local </a:t>
                      </a:r>
                    </a:p>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Flood</a:t>
                      </a:r>
                    </a:p>
                  </a:txBody>
                  <a:tcPr marT="45736" marB="45736"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Global </a:t>
                      </a:r>
                    </a:p>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Flood</a:t>
                      </a:r>
                    </a:p>
                  </a:txBody>
                  <a:tcPr marT="45736" marB="45736" anchor="ctr" horzOverflow="overflow"/>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Philo</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algn="ct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Josephus</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10003"/>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Justin Martyr</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1000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Theophilus of Antioch</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1000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Tertullian</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10006"/>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Gregory of </a:t>
                      </a:r>
                      <a:r>
                        <a:rPr kumimoji="0" lang="en-US" sz="28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Nazianus</a:t>
                      </a:r>
                      <a:endPar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14801045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John Chrysostom</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117134561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Augustine of Hippo</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3419978033"/>
                  </a:ext>
                </a:extLst>
              </a:tr>
              <a:tr h="45720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SOURCE: Jonathan </a:t>
                      </a:r>
                      <a:r>
                        <a:rPr kumimoji="0" lang="en-US" sz="1800" b="0" i="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Sarfati</a:t>
                      </a:r>
                      <a:r>
                        <a:rPr kumimoji="0" lang="en-US" sz="1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 </a:t>
                      </a:r>
                      <a:r>
                        <a:rPr kumimoji="0" lang="en-US" sz="1800" b="0" i="1" u="none" strike="noStrike" cap="none" normalizeH="0" baseline="0" dirty="0">
                          <a:ln>
                            <a:noFill/>
                          </a:ln>
                          <a:solidFill>
                            <a:schemeClr val="bg2"/>
                          </a:solidFill>
                          <a:effectLst/>
                          <a:latin typeface="Calibri" panose="020F0502020204030204" pitchFamily="34" charset="0"/>
                          <a:cs typeface="Calibri" panose="020F0502020204030204" pitchFamily="34" charset="0"/>
                        </a:rPr>
                        <a:t>Refuting Compromise </a:t>
                      </a:r>
                      <a:r>
                        <a:rPr kumimoji="0" lang="en-US" sz="1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(Green Forest, AR: Master Books), 244. </a:t>
                      </a:r>
                    </a:p>
                  </a:txBody>
                  <a:tcPr marT="45726" marB="45726" anchor="ct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endPar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endParaRPr>
                    </a:p>
                  </a:txBody>
                  <a:tcPr marT="45736" marB="45736" anchor="ctr" horzOverflow="overflow"/>
                </a:tc>
                <a:extLst>
                  <a:ext uri="{0D108BD9-81ED-4DB2-BD59-A6C34878D82A}">
                    <a16:rowId xmlns:a16="http://schemas.microsoft.com/office/drawing/2014/main" val="770886374"/>
                  </a:ext>
                </a:extLst>
              </a:tr>
            </a:tbl>
          </a:graphicData>
        </a:graphic>
      </p:graphicFrame>
    </p:spTree>
    <p:extLst>
      <p:ext uri="{BB962C8B-B14F-4D97-AF65-F5344CB8AC3E}">
        <p14:creationId xmlns:p14="http://schemas.microsoft.com/office/powerpoint/2010/main" val="726985569"/>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6768DE5A-E1BA-4BD4-8752-7A548D464DE0}"/>
              </a:ext>
            </a:extLst>
          </p:cNvPr>
          <p:cNvSpPr>
            <a:spLocks noGrp="1" noChangeArrowheads="1"/>
          </p:cNvSpPr>
          <p:nvPr>
            <p:ph type="body" idx="1"/>
          </p:nvPr>
        </p:nvSpPr>
        <p:spPr>
          <a:xfrm>
            <a:off x="2676525" y="2078038"/>
            <a:ext cx="6238876" cy="2701925"/>
          </a:xfrm>
        </p:spPr>
        <p:txBody>
          <a:bodyPr/>
          <a:lstStyle/>
          <a:p>
            <a:pPr marL="0" indent="0" algn="just" eaLnBrk="1" hangingPunct="1">
              <a:buFont typeface="Wingdings" panose="05000000000000000000" pitchFamily="2" charset="2"/>
              <a:buNone/>
              <a:defRPr/>
            </a:pPr>
            <a:r>
              <a:rPr lang="en-US" dirty="0">
                <a:effectLst>
                  <a:outerShdw blurRad="38100" dist="38100" dir="2700000" algn="tl">
                    <a:srgbClr val="000000">
                      <a:alpha val="43137"/>
                    </a:srgbClr>
                  </a:outerShdw>
                </a:effectLst>
                <a:cs typeface="Calibri" panose="020F0502020204030204" pitchFamily="34" charset="0"/>
              </a:rPr>
              <a:t>“</a:t>
            </a:r>
            <a:r>
              <a:rPr lang="en-US" i="1" dirty="0">
                <a:effectLst>
                  <a:outerShdw blurRad="38100" dist="38100" dir="2700000" algn="tl">
                    <a:srgbClr val="000000">
                      <a:alpha val="43137"/>
                    </a:srgbClr>
                  </a:outerShdw>
                </a:effectLst>
                <a:cs typeface="Calibri" panose="020F0502020204030204" pitchFamily="34" charset="0"/>
              </a:rPr>
              <a:t>And the flood was forty days, etc</a:t>
            </a:r>
            <a:r>
              <a:rPr lang="en-US" dirty="0">
                <a:effectLst>
                  <a:outerShdw blurRad="38100" dist="38100" dir="2700000" algn="tl">
                    <a:srgbClr val="000000">
                      <a:alpha val="43137"/>
                    </a:srgbClr>
                  </a:outerShdw>
                </a:effectLst>
                <a:cs typeface="Calibri" panose="020F0502020204030204" pitchFamily="34" charset="0"/>
              </a:rPr>
              <a:t>. Moses conspicuously insists on this fact, in order to show that the </a:t>
            </a:r>
            <a:r>
              <a:rPr lang="en-US" b="1" i="1" u="sng" dirty="0">
                <a:solidFill>
                  <a:srgbClr val="FFFFCC"/>
                </a:solidFill>
                <a:effectLst>
                  <a:outerShdw blurRad="38100" dist="38100" dir="2700000" algn="tl">
                    <a:srgbClr val="000000">
                      <a:alpha val="43137"/>
                    </a:srgbClr>
                  </a:outerShdw>
                </a:effectLst>
                <a:cs typeface="Calibri" panose="020F0502020204030204" pitchFamily="34" charset="0"/>
              </a:rPr>
              <a:t>whole world</a:t>
            </a:r>
            <a:r>
              <a:rPr lang="en-US" dirty="0">
                <a:solidFill>
                  <a:srgbClr val="FFFFCC"/>
                </a:solidFill>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was immersed in the waters.”</a:t>
            </a:r>
          </a:p>
        </p:txBody>
      </p:sp>
      <p:sp>
        <p:nvSpPr>
          <p:cNvPr id="4" name="Rectangle 3">
            <a:extLst>
              <a:ext uri="{FF2B5EF4-FFF2-40B4-BE49-F238E27FC236}">
                <a16:creationId xmlns:a16="http://schemas.microsoft.com/office/drawing/2014/main" id="{0B571A8C-43E3-46D7-84D8-B20DECB10E5B}"/>
              </a:ext>
            </a:extLst>
          </p:cNvPr>
          <p:cNvSpPr/>
          <p:nvPr/>
        </p:nvSpPr>
        <p:spPr>
          <a:xfrm>
            <a:off x="2390775" y="228600"/>
            <a:ext cx="4362450" cy="1338828"/>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Calvin</a:t>
            </a:r>
          </a:p>
          <a:p>
            <a:pPr algn="ctr"/>
            <a:r>
              <a:rPr lang="en-US" sz="2000" i="1"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a:t>
            </a:r>
            <a:r>
              <a:rPr lang="en-US" sz="200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1554 (Edinburgh, UK: Banner of Truth, 1984), p. 272, emphasis mine. </a:t>
            </a:r>
            <a:endParaRPr lang="en-US" sz="20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3" name="Picture 2">
            <a:extLst>
              <a:ext uri="{FF2B5EF4-FFF2-40B4-BE49-F238E27FC236}">
                <a16:creationId xmlns:a16="http://schemas.microsoft.com/office/drawing/2014/main" id="{E1F3F7D8-A9B9-4220-A474-0B3B731F54F7}"/>
              </a:ext>
            </a:extLst>
          </p:cNvPr>
          <p:cNvPicPr>
            <a:picLocks noChangeAspect="1"/>
          </p:cNvPicPr>
          <p:nvPr/>
        </p:nvPicPr>
        <p:blipFill>
          <a:blip r:embed="rId2"/>
          <a:stretch>
            <a:fillRect/>
          </a:stretch>
        </p:blipFill>
        <p:spPr>
          <a:xfrm>
            <a:off x="228600" y="1895475"/>
            <a:ext cx="2143125" cy="3067050"/>
          </a:xfrm>
          <a:prstGeom prst="ellipse">
            <a:avLst/>
          </a:prstGeom>
        </p:spPr>
      </p:pic>
      <p:pic>
        <p:nvPicPr>
          <p:cNvPr id="2" name="Picture 1">
            <a:extLst>
              <a:ext uri="{FF2B5EF4-FFF2-40B4-BE49-F238E27FC236}">
                <a16:creationId xmlns:a16="http://schemas.microsoft.com/office/drawing/2014/main" id="{2A1C59B9-F26A-4381-BE23-2C2E8A4B57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4338438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0" name="Group 46">
            <a:extLst>
              <a:ext uri="{FF2B5EF4-FFF2-40B4-BE49-F238E27FC236}">
                <a16:creationId xmlns:a16="http://schemas.microsoft.com/office/drawing/2014/main" id="{831E3095-4D57-4C0A-B114-982189459F99}"/>
              </a:ext>
            </a:extLst>
          </p:cNvPr>
          <p:cNvGraphicFramePr>
            <a:graphicFrameLocks noGrp="1"/>
          </p:cNvGraphicFramePr>
          <p:nvPr/>
        </p:nvGraphicFramePr>
        <p:xfrm>
          <a:off x="219074" y="137144"/>
          <a:ext cx="8705852" cy="6583712"/>
        </p:xfrm>
        <a:graphic>
          <a:graphicData uri="http://schemas.openxmlformats.org/drawingml/2006/table">
            <a:tbl>
              <a:tblPr>
                <a:tableStyleId>{D7AC3CCA-C797-4891-BE02-D94E43425B78}</a:tableStyleId>
              </a:tblPr>
              <a:tblGrid>
                <a:gridCol w="552450">
                  <a:extLst>
                    <a:ext uri="{9D8B030D-6E8A-4147-A177-3AD203B41FA5}">
                      <a16:colId xmlns:a16="http://schemas.microsoft.com/office/drawing/2014/main" val="740347930"/>
                    </a:ext>
                  </a:extLst>
                </a:gridCol>
                <a:gridCol w="18288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3810002">
                  <a:extLst>
                    <a:ext uri="{9D8B030D-6E8A-4147-A177-3AD203B41FA5}">
                      <a16:colId xmlns:a16="http://schemas.microsoft.com/office/drawing/2014/main" val="2120792666"/>
                    </a:ext>
                  </a:extLst>
                </a:gridCol>
              </a:tblGrid>
              <a:tr h="73152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360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UNIFORMITARIANISM IS NOT BIBLICISM</a:t>
                      </a: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bg2"/>
                        </a:solidFill>
                        <a:effectLst/>
                        <a:latin typeface="Calibri" panose="020F0502020204030204" pitchFamily="34" charset="0"/>
                      </a:endParaRPr>
                    </a:p>
                  </a:txBody>
                  <a:tcPr marT="45728" marB="45728" horzOverflow="overflow">
                    <a:solidFill>
                      <a:schemeClr val="tx1">
                        <a:lumMod val="9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algn="ctr"/>
                      <a:r>
                        <a:rPr lang="en-US" sz="2400" b="1" dirty="0">
                          <a:latin typeface="Calibri" panose="020F0502020204030204" pitchFamily="34" charset="0"/>
                          <a:cs typeface="Calibri" panose="020F0502020204030204" pitchFamily="34" charset="0"/>
                        </a:rPr>
                        <a:t>ERA</a:t>
                      </a:r>
                    </a:p>
                  </a:txBody>
                  <a:tcPr anchor="ctr"/>
                </a:tc>
                <a:tc>
                  <a:txBody>
                    <a:bodyPr/>
                    <a:lstStyle/>
                    <a:p>
                      <a:pPr algn="ctr"/>
                      <a:r>
                        <a:rPr lang="en-US" sz="2400" b="1" dirty="0">
                          <a:solidFill>
                            <a:srgbClr val="C00000"/>
                          </a:solidFill>
                          <a:latin typeface="Calibri" panose="020F0502020204030204" pitchFamily="34" charset="0"/>
                          <a:cs typeface="Calibri" panose="020F0502020204030204" pitchFamily="34" charset="0"/>
                        </a:rPr>
                        <a:t>SCRIPTURE</a:t>
                      </a:r>
                    </a:p>
                  </a:txBody>
                  <a:tcPr anchor="ctr"/>
                </a:tc>
                <a:tc>
                  <a:txBody>
                    <a:bodyPr/>
                    <a:lstStyle/>
                    <a:p>
                      <a:pPr algn="ct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DISTINCTIVES</a:t>
                      </a:r>
                      <a:endPar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1"/>
                  </a:ext>
                </a:extLst>
              </a:tr>
              <a:tr h="457200">
                <a:tc>
                  <a:txBody>
                    <a:bodyPr/>
                    <a:lstStyle/>
                    <a:p>
                      <a:r>
                        <a:rPr lang="en-US" sz="2000" dirty="0">
                          <a:latin typeface="Calibri" panose="020F0502020204030204" pitchFamily="34" charset="0"/>
                          <a:cs typeface="Calibri" panose="020F0502020204030204" pitchFamily="34" charset="0"/>
                        </a:rPr>
                        <a:t>1.</a:t>
                      </a:r>
                    </a:p>
                  </a:txBody>
                  <a:tcPr anchor="ctr"/>
                </a:tc>
                <a:tc>
                  <a:txBody>
                    <a:bodyPr/>
                    <a:lstStyle/>
                    <a:p>
                      <a:pPr algn="ctr"/>
                      <a:r>
                        <a:rPr lang="en-US" sz="2000" dirty="0">
                          <a:latin typeface="Calibri" panose="020F0502020204030204" pitchFamily="34" charset="0"/>
                          <a:cs typeface="Calibri" panose="020F0502020204030204" pitchFamily="34" charset="0"/>
                        </a:rPr>
                        <a:t>CREATION</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Genesis 1-2</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No death</a:t>
                      </a:r>
                    </a:p>
                  </a:txBody>
                  <a:tcPr anchor="ctr"/>
                </a:tc>
                <a:extLst>
                  <a:ext uri="{0D108BD9-81ED-4DB2-BD59-A6C34878D82A}">
                    <a16:rowId xmlns:a16="http://schemas.microsoft.com/office/drawing/2014/main" val="10002"/>
                  </a:ext>
                </a:extLst>
              </a:tr>
              <a:tr h="457200">
                <a:tc>
                  <a:txBody>
                    <a:bodyPr/>
                    <a:lstStyle/>
                    <a:p>
                      <a:r>
                        <a:rPr lang="en-US" sz="2000" dirty="0">
                          <a:latin typeface="Calibri" panose="020F0502020204030204" pitchFamily="34" charset="0"/>
                          <a:cs typeface="Calibri" panose="020F0502020204030204" pitchFamily="34" charset="0"/>
                        </a:rPr>
                        <a:t>2.</a:t>
                      </a:r>
                    </a:p>
                  </a:txBody>
                  <a:tcPr anchor="ctr"/>
                </a:tc>
                <a:tc>
                  <a:txBody>
                    <a:bodyPr/>
                    <a:lstStyle/>
                    <a:p>
                      <a:pPr algn="ctr"/>
                      <a:r>
                        <a:rPr lang="en-US" sz="2000" dirty="0">
                          <a:latin typeface="Calibri" panose="020F0502020204030204" pitchFamily="34" charset="0"/>
                          <a:cs typeface="Calibri" panose="020F0502020204030204" pitchFamily="34" charset="0"/>
                        </a:rPr>
                        <a:t>FALL</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Genesis 3-6</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Death, painful pregnancy &amp; toil, long life spans, no human government</a:t>
                      </a:r>
                    </a:p>
                  </a:txBody>
                  <a:tcPr anchor="ctr"/>
                </a:tc>
                <a:extLst>
                  <a:ext uri="{0D108BD9-81ED-4DB2-BD59-A6C34878D82A}">
                    <a16:rowId xmlns:a16="http://schemas.microsoft.com/office/drawing/2014/main" val="10003"/>
                  </a:ext>
                </a:extLst>
              </a:tr>
              <a:tr h="457200">
                <a:tc>
                  <a:txBody>
                    <a:bodyPr/>
                    <a:lstStyle/>
                    <a:p>
                      <a:r>
                        <a:rPr lang="en-US" sz="2000" dirty="0">
                          <a:latin typeface="Calibri" panose="020F0502020204030204" pitchFamily="34" charset="0"/>
                          <a:cs typeface="Calibri" panose="020F0502020204030204" pitchFamily="34" charset="0"/>
                        </a:rPr>
                        <a:t>3.</a:t>
                      </a:r>
                    </a:p>
                  </a:txBody>
                  <a:tcPr anchor="ctr"/>
                </a:tc>
                <a:tc>
                  <a:txBody>
                    <a:bodyPr/>
                    <a:lstStyle/>
                    <a:p>
                      <a:pPr algn="ctr"/>
                      <a:r>
                        <a:rPr lang="en-US" sz="2000" dirty="0">
                          <a:latin typeface="Calibri" panose="020F0502020204030204" pitchFamily="34" charset="0"/>
                          <a:cs typeface="Calibri" panose="020F0502020204030204" pitchFamily="34" charset="0"/>
                        </a:rPr>
                        <a:t>FLOOD</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Genesis 7-10</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Shorter life spans, human government, one language, no nations</a:t>
                      </a:r>
                    </a:p>
                  </a:txBody>
                  <a:tcPr anchor="ctr"/>
                </a:tc>
                <a:extLst>
                  <a:ext uri="{0D108BD9-81ED-4DB2-BD59-A6C34878D82A}">
                    <a16:rowId xmlns:a16="http://schemas.microsoft.com/office/drawing/2014/main" val="10004"/>
                  </a:ext>
                </a:extLst>
              </a:tr>
              <a:tr h="457200">
                <a:tc>
                  <a:txBody>
                    <a:bodyPr/>
                    <a:lstStyle/>
                    <a:p>
                      <a:r>
                        <a:rPr lang="en-US" sz="2000" b="1" u="sng" dirty="0">
                          <a:latin typeface="Calibri" panose="020F0502020204030204" pitchFamily="34" charset="0"/>
                          <a:cs typeface="Calibri" panose="020F0502020204030204" pitchFamily="34" charset="0"/>
                        </a:rPr>
                        <a:t>4.</a:t>
                      </a:r>
                    </a:p>
                  </a:txBody>
                  <a:tcPr anchor="ctr">
                    <a:solidFill>
                      <a:srgbClr val="FFFFCC"/>
                    </a:solidFill>
                  </a:tcPr>
                </a:tc>
                <a:tc>
                  <a:txBody>
                    <a:bodyPr/>
                    <a:lstStyle/>
                    <a:p>
                      <a:pPr algn="ctr"/>
                      <a:r>
                        <a:rPr lang="en-US" sz="2000" b="1" u="sng" dirty="0">
                          <a:latin typeface="Calibri" panose="020F0502020204030204" pitchFamily="34" charset="0"/>
                          <a:cs typeface="Calibri" panose="020F0502020204030204" pitchFamily="34" charset="0"/>
                        </a:rPr>
                        <a:t>BABEL</a:t>
                      </a:r>
                    </a:p>
                  </a:txBody>
                  <a:tcPr anchor="ctr">
                    <a:solidFill>
                      <a:srgbClr val="FFFFCC"/>
                    </a:solidFill>
                  </a:tcPr>
                </a:tc>
                <a:tc>
                  <a:txBody>
                    <a:bodyPr/>
                    <a:lstStyle/>
                    <a:p>
                      <a:r>
                        <a:rPr lang="en-US" sz="2000" b="1" u="sng" dirty="0">
                          <a:solidFill>
                            <a:srgbClr val="C00000"/>
                          </a:solidFill>
                          <a:latin typeface="Calibri" panose="020F0502020204030204" pitchFamily="34" charset="0"/>
                          <a:cs typeface="Calibri" panose="020F0502020204030204" pitchFamily="34" charset="0"/>
                        </a:rPr>
                        <a:t>Genesis 11-present</a:t>
                      </a:r>
                    </a:p>
                  </a:txBody>
                  <a:tcPr anchor="ctr">
                    <a:solidFill>
                      <a:srgbClr val="FFFFCC"/>
                    </a:solidFill>
                  </a:tcPr>
                </a:tc>
                <a:tc>
                  <a:txBody>
                    <a:bodyPr/>
                    <a:lstStyle/>
                    <a:p>
                      <a:r>
                        <a:rPr kumimoji="0" lang="en-US" sz="2000" b="1" u="sng"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No global government, multiple languages, nations, ethnicities</a:t>
                      </a:r>
                    </a:p>
                  </a:txBody>
                  <a:tcPr anchor="ctr">
                    <a:solidFill>
                      <a:srgbClr val="FFFFCC"/>
                    </a:solidFill>
                  </a:tcPr>
                </a:tc>
                <a:extLst>
                  <a:ext uri="{0D108BD9-81ED-4DB2-BD59-A6C34878D82A}">
                    <a16:rowId xmlns:a16="http://schemas.microsoft.com/office/drawing/2014/main" val="10005"/>
                  </a:ext>
                </a:extLst>
              </a:tr>
              <a:tr h="457200">
                <a:tc>
                  <a:txBody>
                    <a:bodyPr/>
                    <a:lstStyle/>
                    <a:p>
                      <a:r>
                        <a:rPr lang="en-US" sz="2000" dirty="0">
                          <a:latin typeface="Calibri" panose="020F0502020204030204" pitchFamily="34" charset="0"/>
                          <a:cs typeface="Calibri" panose="020F0502020204030204" pitchFamily="34" charset="0"/>
                        </a:rPr>
                        <a:t>5.</a:t>
                      </a:r>
                    </a:p>
                  </a:txBody>
                  <a:tcPr anchor="ctr"/>
                </a:tc>
                <a:tc>
                  <a:txBody>
                    <a:bodyPr/>
                    <a:lstStyle/>
                    <a:p>
                      <a:pPr algn="ctr"/>
                      <a:r>
                        <a:rPr lang="en-US" sz="2000" dirty="0">
                          <a:latin typeface="Calibri" panose="020F0502020204030204" pitchFamily="34" charset="0"/>
                          <a:cs typeface="Calibri" panose="020F0502020204030204" pitchFamily="34" charset="0"/>
                        </a:rPr>
                        <a:t>ANTICHRIST</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Rapture to 2</a:t>
                      </a:r>
                      <a:r>
                        <a:rPr lang="en-US" sz="2000" b="1" baseline="30000" dirty="0">
                          <a:solidFill>
                            <a:srgbClr val="C00000"/>
                          </a:solidFill>
                          <a:latin typeface="Calibri" panose="020F0502020204030204" pitchFamily="34" charset="0"/>
                          <a:cs typeface="Calibri" panose="020F0502020204030204" pitchFamily="34" charset="0"/>
                        </a:rPr>
                        <a:t>nd</a:t>
                      </a:r>
                      <a:r>
                        <a:rPr lang="en-US" sz="2000" b="1" dirty="0">
                          <a:solidFill>
                            <a:srgbClr val="C00000"/>
                          </a:solidFill>
                          <a:latin typeface="Calibri" panose="020F0502020204030204" pitchFamily="34" charset="0"/>
                          <a:cs typeface="Calibri" panose="020F0502020204030204" pitchFamily="34" charset="0"/>
                        </a:rPr>
                        <a:t> Advent</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Global government, restrainer removed</a:t>
                      </a:r>
                    </a:p>
                  </a:txBody>
                  <a:tcPr anchor="ctr"/>
                </a:tc>
                <a:extLst>
                  <a:ext uri="{0D108BD9-81ED-4DB2-BD59-A6C34878D82A}">
                    <a16:rowId xmlns:a16="http://schemas.microsoft.com/office/drawing/2014/main" val="10006"/>
                  </a:ext>
                </a:extLst>
              </a:tr>
              <a:tr h="457200">
                <a:tc>
                  <a:txBody>
                    <a:bodyPr/>
                    <a:lstStyle/>
                    <a:p>
                      <a:r>
                        <a:rPr lang="en-US" sz="2000" dirty="0">
                          <a:latin typeface="Calibri" panose="020F0502020204030204" pitchFamily="34" charset="0"/>
                          <a:cs typeface="Calibri" panose="020F0502020204030204" pitchFamily="34" charset="0"/>
                        </a:rPr>
                        <a:t>6.</a:t>
                      </a:r>
                    </a:p>
                  </a:txBody>
                  <a:tcPr anchor="ctr"/>
                </a:tc>
                <a:tc>
                  <a:txBody>
                    <a:bodyPr/>
                    <a:lstStyle/>
                    <a:p>
                      <a:pPr algn="ctr"/>
                      <a:r>
                        <a:rPr lang="en-US" sz="2000" dirty="0">
                          <a:latin typeface="Calibri" panose="020F0502020204030204" pitchFamily="34" charset="0"/>
                          <a:cs typeface="Calibri" panose="020F0502020204030204" pitchFamily="34" charset="0"/>
                        </a:rPr>
                        <a:t>KINGDOM</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Rev. 20:1-10</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Long life spans, kingdom conditions, reality of death, renovated earth</a:t>
                      </a:r>
                    </a:p>
                  </a:txBody>
                  <a:tcPr anchor="ctr"/>
                </a:tc>
                <a:extLst>
                  <a:ext uri="{0D108BD9-81ED-4DB2-BD59-A6C34878D82A}">
                    <a16:rowId xmlns:a16="http://schemas.microsoft.com/office/drawing/2014/main" val="148010455"/>
                  </a:ext>
                </a:extLst>
              </a:tr>
              <a:tr h="457200">
                <a:tc>
                  <a:txBody>
                    <a:bodyPr/>
                    <a:lstStyle/>
                    <a:p>
                      <a:r>
                        <a:rPr lang="en-US" sz="2000" dirty="0">
                          <a:latin typeface="Calibri" panose="020F0502020204030204" pitchFamily="34" charset="0"/>
                          <a:cs typeface="Calibri" panose="020F0502020204030204" pitchFamily="34" charset="0"/>
                        </a:rPr>
                        <a:t>7.</a:t>
                      </a:r>
                    </a:p>
                  </a:txBody>
                  <a:tcPr anchor="ctr"/>
                </a:tc>
                <a:tc>
                  <a:txBody>
                    <a:bodyPr/>
                    <a:lstStyle/>
                    <a:p>
                      <a:pPr algn="ctr"/>
                      <a:r>
                        <a:rPr lang="en-US" sz="2000" dirty="0">
                          <a:latin typeface="Calibri" panose="020F0502020204030204" pitchFamily="34" charset="0"/>
                          <a:cs typeface="Calibri" panose="020F0502020204030204" pitchFamily="34" charset="0"/>
                        </a:rPr>
                        <a:t>ETERNAL STATE</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Rev. 21-22</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No death, new earth</a:t>
                      </a:r>
                    </a:p>
                  </a:txBody>
                  <a:tcPr anchor="ctr"/>
                </a:tc>
                <a:extLst>
                  <a:ext uri="{0D108BD9-81ED-4DB2-BD59-A6C34878D82A}">
                    <a16:rowId xmlns:a16="http://schemas.microsoft.com/office/drawing/2014/main" val="1171345614"/>
                  </a:ext>
                </a:extLst>
              </a:tr>
            </a:tbl>
          </a:graphicData>
        </a:graphic>
      </p:graphicFrame>
    </p:spTree>
    <p:extLst>
      <p:ext uri="{BB962C8B-B14F-4D97-AF65-F5344CB8AC3E}">
        <p14:creationId xmlns:p14="http://schemas.microsoft.com/office/powerpoint/2010/main" val="2787861851"/>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438400" y="16764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7 Outline</a:t>
            </a:r>
          </a:p>
        </p:txBody>
      </p:sp>
      <p:sp>
        <p:nvSpPr>
          <p:cNvPr id="148483" name="Rectangle 3"/>
          <p:cNvSpPr>
            <a:spLocks noGrp="1" noChangeArrowheads="1"/>
          </p:cNvSpPr>
          <p:nvPr>
            <p:ph type="body" idx="1"/>
          </p:nvPr>
        </p:nvSpPr>
        <p:spPr>
          <a:xfrm>
            <a:off x="698103" y="1294514"/>
            <a:ext cx="7747794"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God’s instructions to enter the ark (7:1-4)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Entrance into the ark (7:5-12)</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God seals the ark (7:13-16)</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Flood described (7:17-24)</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4" name="Picture 3">
            <a:extLst>
              <a:ext uri="{FF2B5EF4-FFF2-40B4-BE49-F238E27FC236}">
                <a16:creationId xmlns:a16="http://schemas.microsoft.com/office/drawing/2014/main" id="{477C537B-0F43-4457-A18A-75A46C7B07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4287775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ctrTitle" idx="4294967295"/>
          </p:nvPr>
        </p:nvSpPr>
        <p:spPr>
          <a:xfrm>
            <a:off x="2857500" y="228600"/>
            <a:ext cx="3429000" cy="1097280"/>
          </a:xfrm>
        </p:spPr>
        <p:txBody>
          <a:bodyPr/>
          <a:lstStyle/>
          <a:p>
            <a:pPr lvl="0" algn="ctr" eaLnBrk="1" hangingPunct="1">
              <a:spcBef>
                <a:spcPct val="20000"/>
              </a:spcBef>
              <a:buClr>
                <a:srgbClr val="00FFFF"/>
              </a:buClr>
              <a:buSzPct val="75000"/>
              <a:defRPr/>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rPr>
              <a:t>Genesis 7</a:t>
            </a:r>
            <a:br>
              <a:rPr lang="en-US" sz="3600" dirty="0">
                <a:solidFill>
                  <a:schemeClr val="tx2"/>
                </a:solidFill>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The Flood</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4" name="Picture 3">
            <a:extLst>
              <a:ext uri="{FF2B5EF4-FFF2-40B4-BE49-F238E27FC236}">
                <a16:creationId xmlns:a16="http://schemas.microsoft.com/office/drawing/2014/main" id="{1A5DEF34-151F-4412-B2B3-743E96FB24AE}"/>
              </a:ext>
            </a:extLst>
          </p:cNvPr>
          <p:cNvPicPr>
            <a:picLocks noChangeAspect="1"/>
          </p:cNvPicPr>
          <p:nvPr/>
        </p:nvPicPr>
        <p:blipFill>
          <a:blip r:embed="rId2"/>
          <a:stretch>
            <a:fillRect/>
          </a:stretch>
        </p:blipFill>
        <p:spPr>
          <a:xfrm>
            <a:off x="874059" y="1676400"/>
            <a:ext cx="7395882" cy="4572000"/>
          </a:xfrm>
          <a:prstGeom prst="rect">
            <a:avLst/>
          </a:prstGeom>
        </p:spPr>
      </p:pic>
      <p:pic>
        <p:nvPicPr>
          <p:cNvPr id="7" name="Picture 6">
            <a:extLst>
              <a:ext uri="{FF2B5EF4-FFF2-40B4-BE49-F238E27FC236}">
                <a16:creationId xmlns:a16="http://schemas.microsoft.com/office/drawing/2014/main" id="{5FB0D17B-F386-42CB-9052-3A568A97AF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438400" y="16764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7 Outline</a:t>
            </a:r>
          </a:p>
        </p:txBody>
      </p:sp>
      <p:sp>
        <p:nvSpPr>
          <p:cNvPr id="148483" name="Rectangle 3"/>
          <p:cNvSpPr>
            <a:spLocks noGrp="1" noChangeArrowheads="1"/>
          </p:cNvSpPr>
          <p:nvPr>
            <p:ph type="body" idx="1"/>
          </p:nvPr>
        </p:nvSpPr>
        <p:spPr>
          <a:xfrm>
            <a:off x="698103" y="1294514"/>
            <a:ext cx="7747794"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God’s instructions to enter the ark (7:1-4)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Entrance into the ark (7:5-12)</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God seals the ark (7:13-16)</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Flood described (7:17-24)</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4" name="Picture 3">
            <a:extLst>
              <a:ext uri="{FF2B5EF4-FFF2-40B4-BE49-F238E27FC236}">
                <a16:creationId xmlns:a16="http://schemas.microsoft.com/office/drawing/2014/main" id="{477C537B-0F43-4457-A18A-75A46C7B07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14514</TotalTime>
  <Words>3890</Words>
  <Application>Microsoft Office PowerPoint</Application>
  <PresentationFormat>On-screen Show (4:3)</PresentationFormat>
  <Paragraphs>324</Paragraphs>
  <Slides>78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78</vt:i4>
      </vt:variant>
    </vt:vector>
  </HeadingPairs>
  <TitlesOfParts>
    <vt:vector size="84" baseType="lpstr">
      <vt:lpstr>Abadi MT Condensed Light</vt:lpstr>
      <vt:lpstr>Book Antiqua</vt:lpstr>
      <vt:lpstr>Calibri</vt:lpstr>
      <vt:lpstr>Times New Roman</vt:lpstr>
      <vt:lpstr>Wingdings</vt:lpstr>
      <vt:lpstr>Azure</vt:lpstr>
      <vt:lpstr>PowerPoint Presentation</vt:lpstr>
      <vt:lpstr>GENESIS STRUCTURE</vt:lpstr>
      <vt:lpstr>GENESIS STRUCTURE</vt:lpstr>
      <vt:lpstr>GENESIS STRUCTURE</vt:lpstr>
      <vt:lpstr>PowerPoint Presentation</vt:lpstr>
      <vt:lpstr>GENESIS STRUCTURE</vt:lpstr>
      <vt:lpstr>The Flood  (Gen 6–9)</vt:lpstr>
      <vt:lpstr>Genesis 7 The Flood</vt:lpstr>
      <vt:lpstr>Genesis 7 Outline</vt:lpstr>
      <vt:lpstr>Genesis 7 Outline</vt:lpstr>
      <vt:lpstr>PowerPoint Presentation</vt:lpstr>
      <vt:lpstr>PowerPoint Presentation</vt:lpstr>
      <vt:lpstr>How Did Noah Fit All of the Animals on to the Ark?  (John 3:12)</vt:lpstr>
      <vt:lpstr>How Did Noah Fit All of the Animals on to the Ark?  (John 3:12)</vt:lpstr>
      <vt:lpstr>How Did Noah Fit All of the Animals on to the Ark?  (John 3:12)</vt:lpstr>
      <vt:lpstr>PowerPoint Presentation</vt:lpstr>
      <vt:lpstr>PowerPoint Presentation</vt:lpstr>
      <vt:lpstr>PowerPoint Presentation</vt:lpstr>
      <vt:lpstr>PowerPoint Presentation</vt:lpstr>
      <vt:lpstr>Genesis 7 Outline</vt:lpstr>
      <vt:lpstr>PowerPoint Presentation</vt:lpstr>
      <vt:lpstr>PowerPoint Presentation</vt:lpstr>
      <vt:lpstr>PowerPoint Presentation</vt:lpstr>
      <vt:lpstr>PowerPoint Presentation</vt:lpstr>
      <vt:lpstr>PowerPoint Presentation</vt:lpstr>
      <vt:lpstr>Dr. John Walvoord "An Interview: Dr. John Walvoord Looks at Dallas Seminary," Dallas Connection (Winter 1994, Vol. 1, No. 3), p. 4.</vt:lpstr>
      <vt:lpstr>PowerPoint Presentation</vt:lpstr>
      <vt:lpstr>PowerPoint Presentation</vt:lpstr>
      <vt:lpstr>Day 2 Canopy Theory  (Gen 1:6-8)</vt:lpstr>
      <vt:lpstr>PowerPoint Presentation</vt:lpstr>
      <vt:lpstr>PowerPoint Presentation</vt:lpstr>
      <vt:lpstr>PowerPoint Presentation</vt:lpstr>
      <vt:lpstr>Genesis 7 Outline</vt:lpstr>
      <vt:lpstr>PowerPoint Presentation</vt:lpstr>
      <vt:lpstr>PowerPoint Presentation</vt:lpstr>
      <vt:lpstr>PowerPoint Presentation</vt:lpstr>
      <vt:lpstr>PowerPoint Presentation</vt:lpstr>
      <vt:lpstr>PowerPoint Presentation</vt:lpstr>
      <vt:lpstr>Genesis 7 Outline</vt:lpstr>
      <vt:lpstr>Dimensions of the Ark?  (Genesis 6:15)</vt:lpstr>
      <vt:lpstr>PowerPoint Presentation</vt:lpstr>
      <vt:lpstr>PowerPoint Presentation</vt:lpstr>
      <vt:lpstr>H.C. Leupold  Exposition of Genesis (Grand Rapids: Baker, 1942), vol. 1, p. 301-302. </vt:lpstr>
      <vt:lpstr>PowerPoint Presentation</vt:lpstr>
      <vt:lpstr>PowerPoint Presentation</vt:lpstr>
      <vt:lpstr>PowerPoint Presentation</vt:lpstr>
      <vt:lpstr>PowerPoint Presentation</vt:lpstr>
      <vt:lpstr>PowerPoint Presentation</vt:lpstr>
      <vt:lpstr>PowerPoint Presentation</vt:lpstr>
      <vt:lpstr>Local Flood?</vt:lpstr>
      <vt:lpstr>Local Flood?</vt:lpstr>
      <vt:lpstr>Local Flood?</vt:lpstr>
      <vt:lpstr>Local Flood?</vt:lpstr>
      <vt:lpstr>Local Flood?</vt:lpstr>
      <vt:lpstr>PowerPoint Presentation</vt:lpstr>
      <vt:lpstr>Local Flood?</vt:lpstr>
      <vt:lpstr>PowerPoint Presentation</vt:lpstr>
      <vt:lpstr>Local Flood?</vt:lpstr>
      <vt:lpstr>Answering the Local Flood Biblical Arguments </vt:lpstr>
      <vt:lpstr>Answering the Local Flood Biblical Arguments </vt:lpstr>
      <vt:lpstr>PowerPoint Presentation</vt:lpstr>
      <vt:lpstr>H.C. Leupold  Exposition of Genesis (Grand Rapids: Baker, 1942), vol. 1, p. 301-302. </vt:lpstr>
      <vt:lpstr>Answering the Local Flood Biblical Arguments </vt:lpstr>
      <vt:lpstr>PowerPoint Presentation</vt:lpstr>
      <vt:lpstr>Answering the Local Flood Biblical Arguments </vt:lpstr>
      <vt:lpstr>Reasons Against a Local Flood </vt:lpstr>
      <vt:lpstr>Reasons Against a Local Flood </vt:lpstr>
      <vt:lpstr>Dimensions of the Ark?  (Genesis 6:15)</vt:lpstr>
      <vt:lpstr>PowerPoint Presentation</vt:lpstr>
      <vt:lpstr>Reasons Against a Local Flood </vt:lpstr>
      <vt:lpstr>Reasons Against a Local Flood </vt:lpstr>
      <vt:lpstr>Reasons Against a Local Flood </vt:lpstr>
      <vt:lpstr>PowerPoint Presentation</vt:lpstr>
      <vt:lpstr>PowerPoint Presentation</vt:lpstr>
      <vt:lpstr>PowerPoint Presentation</vt:lpstr>
      <vt:lpstr>Conclusion</vt:lpstr>
      <vt:lpstr>Genesis 7 Outline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030 - 7v1-24</dc:title>
  <dc:subject>Genesis 7</dc:subject>
  <dc:creator>A. Woods</dc:creator>
  <dc:description>Modified by Jim McGowan</dc:description>
  <cp:lastModifiedBy>Andy Woods</cp:lastModifiedBy>
  <cp:revision>1496</cp:revision>
  <cp:lastPrinted>2021-03-20T14:35:09Z</cp:lastPrinted>
  <dcterms:created xsi:type="dcterms:W3CDTF">2009-03-17T12:21:13Z</dcterms:created>
  <dcterms:modified xsi:type="dcterms:W3CDTF">2021-03-28T02:14:20Z</dcterms:modified>
</cp:coreProperties>
</file>