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7"/>
  </p:notesMasterIdLst>
  <p:handoutMasterIdLst>
    <p:handoutMasterId r:id="rId148"/>
  </p:handoutMasterIdLst>
  <p:sldIdLst>
    <p:sldId id="4643" r:id="rId2"/>
    <p:sldId id="6678" r:id="rId3"/>
    <p:sldId id="6700" r:id="rId4"/>
    <p:sldId id="4644" r:id="rId5"/>
    <p:sldId id="6701" r:id="rId6"/>
    <p:sldId id="4647" r:id="rId7"/>
    <p:sldId id="6703" r:id="rId8"/>
    <p:sldId id="4665" r:id="rId9"/>
    <p:sldId id="6704" r:id="rId10"/>
    <p:sldId id="6683" r:id="rId11"/>
    <p:sldId id="4646" r:id="rId12"/>
    <p:sldId id="6987" r:id="rId13"/>
    <p:sldId id="6988" r:id="rId14"/>
    <p:sldId id="6989" r:id="rId15"/>
    <p:sldId id="7002" r:id="rId16"/>
    <p:sldId id="7004" r:id="rId17"/>
    <p:sldId id="7005" r:id="rId18"/>
    <p:sldId id="475" r:id="rId19"/>
    <p:sldId id="7006" r:id="rId20"/>
    <p:sldId id="3860" r:id="rId21"/>
    <p:sldId id="1097" r:id="rId22"/>
    <p:sldId id="6918" r:id="rId23"/>
    <p:sldId id="6917" r:id="rId24"/>
    <p:sldId id="1123" r:id="rId25"/>
    <p:sldId id="5583" r:id="rId26"/>
    <p:sldId id="5308" r:id="rId27"/>
    <p:sldId id="5309" r:id="rId28"/>
    <p:sldId id="891" r:id="rId29"/>
    <p:sldId id="7007" r:id="rId30"/>
    <p:sldId id="322" r:id="rId31"/>
    <p:sldId id="6997" r:id="rId32"/>
    <p:sldId id="6922" r:id="rId33"/>
    <p:sldId id="6924" r:id="rId34"/>
    <p:sldId id="6920" r:id="rId35"/>
    <p:sldId id="6923" r:id="rId36"/>
    <p:sldId id="7020" r:id="rId37"/>
    <p:sldId id="7021" r:id="rId38"/>
    <p:sldId id="1101" r:id="rId39"/>
    <p:sldId id="6925" r:id="rId40"/>
    <p:sldId id="6724" r:id="rId41"/>
    <p:sldId id="6471" r:id="rId42"/>
    <p:sldId id="6928" r:id="rId43"/>
    <p:sldId id="6929" r:id="rId44"/>
    <p:sldId id="7022" r:id="rId45"/>
    <p:sldId id="6467" r:id="rId46"/>
    <p:sldId id="6937" r:id="rId47"/>
    <p:sldId id="6930" r:id="rId48"/>
    <p:sldId id="6931" r:id="rId49"/>
    <p:sldId id="6932" r:id="rId50"/>
    <p:sldId id="6934" r:id="rId51"/>
    <p:sldId id="6935" r:id="rId52"/>
    <p:sldId id="6933" r:id="rId53"/>
    <p:sldId id="6936" r:id="rId54"/>
    <p:sldId id="6938" r:id="rId55"/>
    <p:sldId id="6939" r:id="rId56"/>
    <p:sldId id="6940" r:id="rId57"/>
    <p:sldId id="6942" r:id="rId58"/>
    <p:sldId id="7008" r:id="rId59"/>
    <p:sldId id="6943" r:id="rId60"/>
    <p:sldId id="7009" r:id="rId61"/>
    <p:sldId id="6944" r:id="rId62"/>
    <p:sldId id="6941" r:id="rId63"/>
    <p:sldId id="7023" r:id="rId64"/>
    <p:sldId id="6945" r:id="rId65"/>
    <p:sldId id="6946" r:id="rId66"/>
    <p:sldId id="6947" r:id="rId67"/>
    <p:sldId id="6949" r:id="rId68"/>
    <p:sldId id="6948" r:id="rId69"/>
    <p:sldId id="7024" r:id="rId70"/>
    <p:sldId id="6951" r:id="rId71"/>
    <p:sldId id="6950" r:id="rId72"/>
    <p:sldId id="6952" r:id="rId73"/>
    <p:sldId id="7025" r:id="rId74"/>
    <p:sldId id="6953" r:id="rId75"/>
    <p:sldId id="6954" r:id="rId76"/>
    <p:sldId id="7010" r:id="rId77"/>
    <p:sldId id="1158" r:id="rId78"/>
    <p:sldId id="6964" r:id="rId79"/>
    <p:sldId id="1244" r:id="rId80"/>
    <p:sldId id="6965" r:id="rId81"/>
    <p:sldId id="4675" r:id="rId82"/>
    <p:sldId id="6296" r:id="rId83"/>
    <p:sldId id="6314" r:id="rId84"/>
    <p:sldId id="6966" r:id="rId85"/>
    <p:sldId id="4919" r:id="rId86"/>
    <p:sldId id="6967" r:id="rId87"/>
    <p:sldId id="6434" r:id="rId88"/>
    <p:sldId id="6968" r:id="rId89"/>
    <p:sldId id="6998" r:id="rId90"/>
    <p:sldId id="6957" r:id="rId91"/>
    <p:sldId id="6958" r:id="rId92"/>
    <p:sldId id="6959" r:id="rId93"/>
    <p:sldId id="7011" r:id="rId94"/>
    <p:sldId id="6904" r:id="rId95"/>
    <p:sldId id="4897" r:id="rId96"/>
    <p:sldId id="4882" r:id="rId97"/>
    <p:sldId id="6510" r:id="rId98"/>
    <p:sldId id="6971" r:id="rId99"/>
    <p:sldId id="6999" r:id="rId100"/>
    <p:sldId id="6970" r:id="rId101"/>
    <p:sldId id="4917" r:id="rId102"/>
    <p:sldId id="4918" r:id="rId103"/>
    <p:sldId id="7012" r:id="rId104"/>
    <p:sldId id="6974" r:id="rId105"/>
    <p:sldId id="7013" r:id="rId106"/>
    <p:sldId id="7000" r:id="rId107"/>
    <p:sldId id="6508" r:id="rId108"/>
    <p:sldId id="6488" r:id="rId109"/>
    <p:sldId id="6490" r:id="rId110"/>
    <p:sldId id="6975" r:id="rId111"/>
    <p:sldId id="6976" r:id="rId112"/>
    <p:sldId id="1232" r:id="rId113"/>
    <p:sldId id="1134" r:id="rId114"/>
    <p:sldId id="6477" r:id="rId115"/>
    <p:sldId id="7014" r:id="rId116"/>
    <p:sldId id="6906" r:id="rId117"/>
    <p:sldId id="7015" r:id="rId118"/>
    <p:sldId id="6907" r:id="rId119"/>
    <p:sldId id="481" r:id="rId120"/>
    <p:sldId id="6453" r:id="rId121"/>
    <p:sldId id="679" r:id="rId122"/>
    <p:sldId id="5564" r:id="rId123"/>
    <p:sldId id="7001" r:id="rId124"/>
    <p:sldId id="7016" r:id="rId125"/>
    <p:sldId id="6980" r:id="rId126"/>
    <p:sldId id="7017" r:id="rId127"/>
    <p:sldId id="7018" r:id="rId128"/>
    <p:sldId id="3057" r:id="rId129"/>
    <p:sldId id="6982" r:id="rId130"/>
    <p:sldId id="6407" r:id="rId131"/>
    <p:sldId id="6979" r:id="rId132"/>
    <p:sldId id="4907" r:id="rId133"/>
    <p:sldId id="7019" r:id="rId134"/>
    <p:sldId id="5545" r:id="rId135"/>
    <p:sldId id="6291" r:id="rId136"/>
    <p:sldId id="6402" r:id="rId137"/>
    <p:sldId id="5547" r:id="rId138"/>
    <p:sldId id="5548" r:id="rId139"/>
    <p:sldId id="6983" r:id="rId140"/>
    <p:sldId id="4847" r:id="rId141"/>
    <p:sldId id="5569" r:id="rId142"/>
    <p:sldId id="3679" r:id="rId143"/>
    <p:sldId id="3669" r:id="rId144"/>
    <p:sldId id="3148" r:id="rId145"/>
    <p:sldId id="6910" r:id="rId146"/>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99"/>
    <a:srgbClr val="000099"/>
    <a:srgbClr val="FF99FF"/>
    <a:srgbClr val="FFFF99"/>
    <a:srgbClr val="0000CC"/>
    <a:srgbClr val="00CC00"/>
    <a:srgbClr val="663300"/>
    <a:srgbClr val="A6A6A6"/>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A71B93-B268-4D53-916E-1DEE05ABD728}" v="10" dt="2021-03-21T15:44:50.564"/>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01" autoAdjust="0"/>
    <p:restoredTop sz="96318" autoAdjust="0"/>
  </p:normalViewPr>
  <p:slideViewPr>
    <p:cSldViewPr>
      <p:cViewPr varScale="1">
        <p:scale>
          <a:sx n="57" d="100"/>
          <a:sy n="57" d="100"/>
        </p:scale>
        <p:origin x="81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1" d="100"/>
          <a:sy n="81" d="100"/>
        </p:scale>
        <p:origin x="3586"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handoutMaster" Target="handoutMasters/handoutMaster1.xml"/><Relationship Id="rId15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Times New Roman" pitchFamily="18" charset="0"/>
                <a:cs typeface="Arial" charset="0"/>
              </a:defRPr>
            </a:lvl1pPr>
          </a:lstStyle>
          <a:p>
            <a:pPr>
              <a:defRPr/>
            </a:pPr>
            <a:fld id="{17409DFC-8574-46F2-8150-19402387B16D}" type="slidenum">
              <a:rPr lang="en-US">
                <a:latin typeface="Calibri" panose="020F0502020204030204" pitchFamily="34" charset="0"/>
                <a:cs typeface="Calibri" panose="020F0502020204030204" pitchFamily="34" charset="0"/>
              </a:rPr>
              <a:pPr>
                <a:defRPr/>
              </a:pPr>
              <a:t>‹#›</a:t>
            </a:fld>
            <a:endParaRPr lang="en-US" dirty="0">
              <a:latin typeface="Calibri" panose="020F0502020204030204" pitchFamily="34" charset="0"/>
              <a:cs typeface="Calibri" panose="020F0502020204030204" pitchFamily="34" charset="0"/>
            </a:endParaRPr>
          </a:p>
        </p:txBody>
      </p:sp>
      <p:sp>
        <p:nvSpPr>
          <p:cNvPr id="8" name="Header Placeholder 1">
            <a:extLst>
              <a:ext uri="{FF2B5EF4-FFF2-40B4-BE49-F238E27FC236}">
                <a16:creationId xmlns:a16="http://schemas.microsoft.com/office/drawing/2014/main" id="{97F09B0D-D3B9-434D-A637-282ACEFDB8EF}"/>
              </a:ext>
            </a:extLst>
          </p:cNvPr>
          <p:cNvSpPr>
            <a:spLocks noGrp="1"/>
          </p:cNvSpPr>
          <p:nvPr/>
        </p:nvSpPr>
        <p:spPr>
          <a:xfrm>
            <a:off x="1524001" y="152400"/>
            <a:ext cx="3824288" cy="685800"/>
          </a:xfrm>
          <a:prstGeom prst="rect">
            <a:avLst/>
          </a:prstGeom>
        </p:spPr>
        <p:txBody>
          <a:bodyPr vert="horz" lIns="102166" tIns="51083" rIns="102166" bIns="51083" rtlCol="0"/>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ctr">
              <a:defRPr/>
            </a:pPr>
            <a:r>
              <a:rPr lang="en-US" sz="1300" dirty="0">
                <a:latin typeface="Calibri" panose="020F0502020204030204" pitchFamily="34" charset="0"/>
                <a:cs typeface="Calibri" panose="020F0502020204030204" pitchFamily="34" charset="0"/>
              </a:rPr>
              <a:t>Dr. Andy Woods</a:t>
            </a:r>
          </a:p>
          <a:p>
            <a:pPr algn="ctr">
              <a:defRPr/>
            </a:pPr>
            <a:r>
              <a:rPr lang="en-US" sz="1300" dirty="0">
                <a:latin typeface="Calibri" panose="020F0502020204030204" pitchFamily="34" charset="0"/>
                <a:cs typeface="Calibri" panose="020F0502020204030204" pitchFamily="34" charset="0"/>
              </a:rPr>
              <a:t>THE RAPTURE 042 – Pre-Wrath – Part 1</a:t>
            </a:r>
          </a:p>
          <a:p>
            <a:pPr algn="ctr">
              <a:defRPr/>
            </a:pPr>
            <a:r>
              <a:rPr lang="en-US" sz="1300" dirty="0">
                <a:latin typeface="Calibri" panose="020F0502020204030204" pitchFamily="34" charset="0"/>
                <a:cs typeface="Calibri" panose="020F0502020204030204" pitchFamily="34" charset="0"/>
              </a:rPr>
              <a:t>03-21-2021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a:defRPr sz="1300">
                <a:latin typeface="Calibri" panose="020F0502020204030204" pitchFamily="34" charset="0"/>
                <a:cs typeface="Calibri" panose="020F0502020204030204" pitchFamily="34" charset="0"/>
              </a:defRPr>
            </a:lvl1pPr>
          </a:lstStyle>
          <a:p>
            <a:pPr>
              <a:defRPr/>
            </a:pPr>
            <a:r>
              <a:rPr lang="en-US" dirty="0"/>
              <a:t>Dr. Andy Woods - The Coming Kingdom</a:t>
            </a:r>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r>
              <a:rPr lang="en-US"/>
              <a:t>9/06/2017</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a:defRPr sz="1300">
                <a:latin typeface="Calibri" panose="020F0502020204030204" pitchFamily="34" charset="0"/>
                <a:cs typeface="Arial" charset="0"/>
              </a:defRPr>
            </a:lvl1pPr>
          </a:lstStyle>
          <a:p>
            <a:pPr>
              <a:defRPr/>
            </a:pPr>
            <a:r>
              <a:rPr lang="en-US" dirty="0">
                <a:cs typeface="Calibri" panose="020F0502020204030204" pitchFamily="34" charset="0"/>
              </a:rPr>
              <a:t>Sugar Land </a:t>
            </a:r>
            <a:r>
              <a:rPr lang="en-US" dirty="0" err="1">
                <a:cs typeface="Calibri" panose="020F0502020204030204" pitchFamily="34" charset="0"/>
              </a:rPr>
              <a:t>BIble</a:t>
            </a:r>
            <a:r>
              <a:rPr lang="en-US" dirty="0">
                <a:cs typeface="Calibri" panose="020F0502020204030204" pitchFamily="34" charset="0"/>
              </a:rPr>
              <a:t> Church</a:t>
            </a:r>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20835">
              <a:defRPr sz="1300">
                <a:latin typeface="Calibri" panose="020F0502020204030204" pitchFamily="34" charset="0"/>
                <a:cs typeface="Calibri" panose="020F0502020204030204" pitchFamily="34" charset="0"/>
              </a:defRPr>
            </a:lvl1pPr>
          </a:lstStyle>
          <a:p>
            <a:pPr>
              <a:defRPr/>
            </a:pPr>
            <a:fld id="{B1F4E4D5-D111-482F-97CA-316C84D86ECF}" type="slidenum">
              <a:rPr lang="en-US" smtClean="0"/>
              <a:pPr>
                <a:defRPr/>
              </a:pPr>
              <a:t>‹#›</a:t>
            </a:fld>
            <a:endParaRPr lang="en-US" dirty="0"/>
          </a:p>
        </p:txBody>
      </p:sp>
    </p:spTree>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1049893">
              <a:defRPr/>
            </a:pPr>
            <a:fld id="{888B744C-CCA7-42F0-B026-54AA483E0A4D}" type="slidenum">
              <a:rPr lang="en-US" altLang="en-US">
                <a:solidFill>
                  <a:srgbClr val="000000"/>
                </a:solidFill>
                <a:latin typeface="Calibri" panose="020F0502020204030204" pitchFamily="34" charset="0"/>
                <a:cs typeface="+mn-cs"/>
              </a:rPr>
              <a:pPr defTabSz="1049893">
                <a:defRPr/>
              </a:pPr>
              <a:t>1</a:t>
            </a:fld>
            <a:endParaRPr lang="en-US" altLang="en-US" dirty="0">
              <a:solidFill>
                <a:srgbClr val="000000"/>
              </a:solidFill>
              <a:latin typeface="Calibri" panose="020F0502020204030204" pitchFamily="34" charset="0"/>
              <a:cs typeface="+mn-cs"/>
            </a:endParaRPr>
          </a:p>
        </p:txBody>
      </p:sp>
    </p:spTree>
    <p:extLst>
      <p:ext uri="{BB962C8B-B14F-4D97-AF65-F5344CB8AC3E}">
        <p14:creationId xmlns:p14="http://schemas.microsoft.com/office/powerpoint/2010/main" val="158660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32E054F-30EF-414B-979C-F3D27C571A78}" type="datetimeFigureOut">
              <a:rPr lang="en-US"/>
              <a:pPr>
                <a:defRPr/>
              </a:pPr>
              <a:t>3/27/2021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DBC1A56-6BA5-4EF4-AE6E-4B7E733150F4}" type="slidenum">
              <a:rPr lang="en-US" altLang="en-US"/>
              <a:pPr>
                <a:defRPr/>
              </a:pPr>
              <a:t>‹#›</a:t>
            </a:fld>
            <a:endParaRPr lang="en-US" altLang="en-US"/>
          </a:p>
        </p:txBody>
      </p:sp>
    </p:spTree>
    <p:extLst>
      <p:ext uri="{BB962C8B-B14F-4D97-AF65-F5344CB8AC3E}">
        <p14:creationId xmlns:p14="http://schemas.microsoft.com/office/powerpoint/2010/main" val="1596310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3/27/2021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1382040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dirty="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2854787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E2E74A4F-7757-4EBA-B6A8-C1A4491C101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15FEBBA-CDA3-482D-BBBE-AE1D76E6503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54AC6F8B-9A82-4E22-B376-6FBD51F523B2}"/>
              </a:ext>
            </a:extLst>
          </p:cNvPr>
          <p:cNvSpPr>
            <a:spLocks noGrp="1" noChangeArrowheads="1"/>
          </p:cNvSpPr>
          <p:nvPr>
            <p:ph type="sldNum" sz="quarter" idx="12"/>
          </p:nvPr>
        </p:nvSpPr>
        <p:spPr/>
        <p:txBody>
          <a:bodyPr/>
          <a:lstStyle>
            <a:lvl1pPr>
              <a:defRPr smtClean="0"/>
            </a:lvl1pPr>
          </a:lstStyle>
          <a:p>
            <a:pPr>
              <a:defRPr/>
            </a:pPr>
            <a:fld id="{9240C762-1117-47F3-A357-0C653EA33983}" type="slidenum">
              <a:rPr lang="en-US" altLang="en-US"/>
              <a:pPr>
                <a:defRPr/>
              </a:pPr>
              <a:t>‹#›</a:t>
            </a:fld>
            <a:endParaRPr lang="en-US" altLang="en-US"/>
          </a:p>
        </p:txBody>
      </p:sp>
    </p:spTree>
    <p:extLst>
      <p:ext uri="{BB962C8B-B14F-4D97-AF65-F5344CB8AC3E}">
        <p14:creationId xmlns:p14="http://schemas.microsoft.com/office/powerpoint/2010/main" val="3134761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2"/>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1430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2635" r:id="rId1"/>
    <p:sldLayoutId id="2147492636" r:id="rId2"/>
    <p:sldLayoutId id="2147492637" r:id="rId3"/>
    <p:sldLayoutId id="2147492638" r:id="rId4"/>
    <p:sldLayoutId id="2147492639" r:id="rId5"/>
    <p:sldLayoutId id="2147492640" r:id="rId6"/>
    <p:sldLayoutId id="2147492641" r:id="rId7"/>
    <p:sldLayoutId id="2147492642" r:id="rId8"/>
    <p:sldLayoutId id="2147492643" r:id="rId9"/>
    <p:sldLayoutId id="2147492644" r:id="rId10"/>
    <p:sldLayoutId id="2147492665" r:id="rId11"/>
    <p:sldLayoutId id="2147492668" r:id="rId12"/>
    <p:sldLayoutId id="2147492669" r:id="rId13"/>
    <p:sldLayoutId id="2147492671"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8" Type="http://schemas.openxmlformats.org/officeDocument/2006/relationships/image" Target="../media/image121.png"/><Relationship Id="rId7" Type="http://schemas.openxmlformats.org/officeDocument/2006/relationships/customXml" Target="../ink/ink12.xml"/><Relationship Id="rId2" Type="http://schemas.openxmlformats.org/officeDocument/2006/relationships/customXml" Target="../ink/ink10.xml"/><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customXml" Target="../ink/ink11.xml"/><Relationship Id="rId4" Type="http://schemas.openxmlformats.org/officeDocument/2006/relationships/image" Target="../media/image100.png"/><Relationship Id="rId9" Type="http://schemas.openxmlformats.org/officeDocument/2006/relationships/image" Target="../media/image32.jpeg"/></Relationships>
</file>

<file path=ppt/slides/_rels/slide1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60.emf"/><Relationship Id="rId7" Type="http://schemas.openxmlformats.org/officeDocument/2006/relationships/image" Target="../media/image62.emf"/><Relationship Id="rId2" Type="http://schemas.openxmlformats.org/officeDocument/2006/relationships/customXml" Target="../ink/ink13.xml"/><Relationship Id="rId1" Type="http://schemas.openxmlformats.org/officeDocument/2006/relationships/slideLayout" Target="../slideLayouts/slideLayout10.xml"/><Relationship Id="rId6" Type="http://schemas.openxmlformats.org/officeDocument/2006/relationships/customXml" Target="../ink/ink15.xml"/><Relationship Id="rId5" Type="http://schemas.openxmlformats.org/officeDocument/2006/relationships/image" Target="../media/image61.emf"/><Relationship Id="rId4" Type="http://schemas.openxmlformats.org/officeDocument/2006/relationships/customXml" Target="../ink/ink1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8" Type="http://schemas.openxmlformats.org/officeDocument/2006/relationships/image" Target="../media/image121.png"/><Relationship Id="rId7" Type="http://schemas.openxmlformats.org/officeDocument/2006/relationships/customXml" Target="../ink/ink3.xml"/><Relationship Id="rId2" Type="http://schemas.openxmlformats.org/officeDocument/2006/relationships/customXml" Target="../ink/ink1.xml"/><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customXml" Target="../ink/ink2.xml"/><Relationship Id="rId4" Type="http://schemas.openxmlformats.org/officeDocument/2006/relationships/image" Target="../media/image100.png"/><Relationship Id="rId9" Type="http://schemas.openxmlformats.org/officeDocument/2006/relationships/image" Target="../media/image32.jpeg"/></Relationships>
</file>

<file path=ppt/slides/_rels/slide92.xml.rels><?xml version="1.0" encoding="UTF-8" standalone="yes"?>
<Relationships xmlns="http://schemas.openxmlformats.org/package/2006/relationships"><Relationship Id="rId8" Type="http://schemas.openxmlformats.org/officeDocument/2006/relationships/image" Target="../media/image121.png"/><Relationship Id="rId7" Type="http://schemas.openxmlformats.org/officeDocument/2006/relationships/customXml" Target="../ink/ink6.xml"/><Relationship Id="rId2" Type="http://schemas.openxmlformats.org/officeDocument/2006/relationships/customXml" Target="../ink/ink4.xml"/><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customXml" Target="../ink/ink5.xml"/><Relationship Id="rId4" Type="http://schemas.openxmlformats.org/officeDocument/2006/relationships/image" Target="../media/image100.png"/><Relationship Id="rId9" Type="http://schemas.openxmlformats.org/officeDocument/2006/relationships/image" Target="../media/image32.jpeg"/></Relationships>
</file>

<file path=ppt/slides/_rels/slide93.xml.rels><?xml version="1.0" encoding="UTF-8" standalone="yes"?>
<Relationships xmlns="http://schemas.openxmlformats.org/package/2006/relationships"><Relationship Id="rId8" Type="http://schemas.openxmlformats.org/officeDocument/2006/relationships/image" Target="../media/image121.png"/><Relationship Id="rId7" Type="http://schemas.openxmlformats.org/officeDocument/2006/relationships/customXml" Target="../ink/ink9.xml"/><Relationship Id="rId2" Type="http://schemas.openxmlformats.org/officeDocument/2006/relationships/customXml" Target="../ink/ink7.xml"/><Relationship Id="rId1" Type="http://schemas.openxmlformats.org/officeDocument/2006/relationships/slideLayout" Target="../slideLayouts/slideLayout10.xml"/><Relationship Id="rId6" Type="http://schemas.openxmlformats.org/officeDocument/2006/relationships/image" Target="../media/image111.png"/><Relationship Id="rId5" Type="http://schemas.openxmlformats.org/officeDocument/2006/relationships/customXml" Target="../ink/ink8.xml"/><Relationship Id="rId4" Type="http://schemas.openxmlformats.org/officeDocument/2006/relationships/image" Target="../media/image100.png"/><Relationship Id="rId9" Type="http://schemas.openxmlformats.org/officeDocument/2006/relationships/image" Target="../media/image33.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F43D649-8361-4C4A-B28C-00395921C611}"/>
              </a:ext>
            </a:extLst>
          </p:cNvPr>
          <p:cNvSpPr txBox="1"/>
          <p:nvPr/>
        </p:nvSpPr>
        <p:spPr>
          <a:xfrm>
            <a:off x="0" y="228600"/>
            <a:ext cx="9144000" cy="1323439"/>
          </a:xfrm>
          <a:prstGeom prst="rect">
            <a:avLst/>
          </a:prstGeom>
          <a:noFill/>
        </p:spPr>
        <p:txBody>
          <a:bodyPr wrap="square" rtlCol="0">
            <a:spAutoFit/>
          </a:bodyPr>
          <a:lstStyle/>
          <a:p>
            <a:pPr algn="ctr"/>
            <a:r>
              <a:rPr lang="en-US" sz="44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RAPTURE</a:t>
            </a:r>
          </a:p>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and When? – Part 43</a:t>
            </a:r>
          </a:p>
        </p:txBody>
      </p:sp>
      <p:pic>
        <p:nvPicPr>
          <p:cNvPr id="10" name="Picture 9">
            <a:extLst>
              <a:ext uri="{FF2B5EF4-FFF2-40B4-BE49-F238E27FC236}">
                <a16:creationId xmlns:a16="http://schemas.microsoft.com/office/drawing/2014/main" id="{41C08501-9EF7-45D6-B47B-36B8A964BC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3600" y="1600200"/>
            <a:ext cx="4876801" cy="3657600"/>
          </a:xfrm>
          <a:prstGeom prst="rect">
            <a:avLst/>
          </a:prstGeom>
        </p:spPr>
      </p:pic>
      <p:sp>
        <p:nvSpPr>
          <p:cNvPr id="6" name="Rectangle 7">
            <a:extLst>
              <a:ext uri="{FF2B5EF4-FFF2-40B4-BE49-F238E27FC236}">
                <a16:creationId xmlns:a16="http://schemas.microsoft.com/office/drawing/2014/main" id="{D65195AB-2281-49E9-B37C-074446855AB8}"/>
              </a:ext>
            </a:extLst>
          </p:cNvPr>
          <p:cNvSpPr txBox="1">
            <a:spLocks noChangeArrowheads="1"/>
          </p:cNvSpPr>
          <p:nvPr/>
        </p:nvSpPr>
        <p:spPr bwMode="auto">
          <a:xfrm>
            <a:off x="1828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11" name="Picture 1">
            <a:extLst>
              <a:ext uri="{FF2B5EF4-FFF2-40B4-BE49-F238E27FC236}">
                <a16:creationId xmlns:a16="http://schemas.microsoft.com/office/drawing/2014/main" id="{F5D3EB02-A17E-484E-97FB-B34B32CA077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1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126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Will the Rapture Take Place Relative to the Tribulation Period?</a:t>
            </a:r>
          </a:p>
        </p:txBody>
      </p:sp>
      <p:sp>
        <p:nvSpPr>
          <p:cNvPr id="19459" name="Rectangle 3"/>
          <p:cNvSpPr>
            <a:spLocks noGrp="1" noChangeArrowheads="1"/>
          </p:cNvSpPr>
          <p:nvPr>
            <p:ph idx="1"/>
          </p:nvPr>
        </p:nvSpPr>
        <p:spPr>
          <a:xfrm>
            <a:off x="1540331" y="1600200"/>
            <a:ext cx="6063343" cy="3200400"/>
          </a:xfrm>
        </p:spPr>
        <p:txBody>
          <a:bodyPr/>
          <a:lstStyle/>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Pre-tribulation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Mid-tribulation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cs typeface="Calibri" panose="020F0502020204030204" pitchFamily="34" charset="0"/>
              </a:rPr>
              <a:t>Post-tribulation rapture theory</a:t>
            </a:r>
          </a:p>
          <a:p>
            <a:pPr marL="457200" indent="-457200" eaLnBrk="1" hangingPunct="1">
              <a:spcBef>
                <a:spcPts val="0"/>
              </a:spcBef>
              <a:spcAft>
                <a:spcPts val="2400"/>
              </a:spcAft>
              <a:buClr>
                <a:srgbClr val="00FFFF"/>
              </a:buCl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Pre-wrath rapture theory</a:t>
            </a:r>
          </a:p>
          <a:p>
            <a:pPr marL="457200" indent="-457200" eaLnBrk="1" hangingPunct="1">
              <a:spcBef>
                <a:spcPts val="0"/>
              </a:spcBef>
              <a:spcAft>
                <a:spcPts val="2400"/>
              </a:spcAft>
              <a:buClr>
                <a:srgbClr val="00FFFF"/>
              </a:buClr>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Partial rapture theory</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70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900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2362200" y="1817807"/>
            <a:ext cx="6629400" cy="4201993"/>
          </a:xfrm>
        </p:spPr>
        <p:txBody>
          <a:bodyPr/>
          <a:lstStyle/>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may come today, Glad day! Glad day!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would see my friend;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Dangers and troubles would end If Jesus should come today.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Glad day! Glad day! Is it the crowning day?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I’ll live for today, nor anxious be, Jesus, my Lord, I soon shall see; </a:t>
            </a:r>
          </a:p>
          <a:p>
            <a:pPr marL="0" indent="0" algn="ctr">
              <a:spcBef>
                <a:spcPts val="600"/>
              </a:spcBef>
              <a:spcAft>
                <a:spcPts val="600"/>
              </a:spcAf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Glad day! Glad day! Is it the crowning day?”</a:t>
            </a:r>
          </a:p>
        </p:txBody>
      </p:sp>
      <p:sp>
        <p:nvSpPr>
          <p:cNvPr id="5" name="Rectangle 4">
            <a:extLst>
              <a:ext uri="{FF2B5EF4-FFF2-40B4-BE49-F238E27FC236}">
                <a16:creationId xmlns:a16="http://schemas.microsoft.com/office/drawing/2014/main" id="{68FF095D-9B4D-4647-B502-D538C61172F0}"/>
              </a:ext>
            </a:extLst>
          </p:cNvPr>
          <p:cNvSpPr/>
          <p:nvPr/>
        </p:nvSpPr>
        <p:spPr>
          <a:xfrm>
            <a:off x="1581150" y="228601"/>
            <a:ext cx="59817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Donald Grey Barnhouse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Cited in Mark Hitchcock, “An Overview of Pretribulational arguments,” online: www.pre-trib.org, accessed 27 August 2013, 29-30.</a:t>
            </a:r>
          </a:p>
        </p:txBody>
      </p:sp>
      <p:pic>
        <p:nvPicPr>
          <p:cNvPr id="6" name="Picture 2" descr="Donald Barnhouse - Wikipedia">
            <a:extLst>
              <a:ext uri="{FF2B5EF4-FFF2-40B4-BE49-F238E27FC236}">
                <a16:creationId xmlns:a16="http://schemas.microsoft.com/office/drawing/2014/main" id="{7E10CC1A-3202-4EAE-8AC3-76034A6A880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4843" y="2057400"/>
            <a:ext cx="186381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4255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2209800" y="1800558"/>
            <a:ext cx="6781800" cy="4828841"/>
          </a:xfrm>
        </p:spPr>
        <p:txBody>
          <a:bodyPr/>
          <a:lstStyle/>
          <a:p>
            <a:pPr marL="0" indent="0" algn="just">
              <a:spcBef>
                <a:spcPts val="0"/>
              </a:spcBef>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way of parody, Dr. Barnhouse also pointed out that if the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midtrib</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a:t>
            </a:r>
            <a:r>
              <a:rPr lang="en-US" sz="28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posttrib</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advocates sang this song, it would instead have to say:</a:t>
            </a:r>
          </a:p>
          <a:p>
            <a:pPr marL="0" indent="0" algn="just">
              <a:spcBef>
                <a:spcPts val="0"/>
              </a:spcBef>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can’t come today, Sad day! Sad day! And I won't see my friend; Dangers and troubles won’t end Because Jesus can’t come today. Sad day! Sad day! Today is not the crowning day? I won’t live for today, and anxious I’ll be, The Beast and the False Prophet I soon shall see, Sad day! Sad day! Today is not the crowning day?”</a:t>
            </a:r>
          </a:p>
        </p:txBody>
      </p:sp>
      <p:sp>
        <p:nvSpPr>
          <p:cNvPr id="5" name="Rectangle 4">
            <a:extLst>
              <a:ext uri="{FF2B5EF4-FFF2-40B4-BE49-F238E27FC236}">
                <a16:creationId xmlns:a16="http://schemas.microsoft.com/office/drawing/2014/main" id="{68FF095D-9B4D-4647-B502-D538C61172F0}"/>
              </a:ext>
            </a:extLst>
          </p:cNvPr>
          <p:cNvSpPr/>
          <p:nvPr/>
        </p:nvSpPr>
        <p:spPr>
          <a:xfrm>
            <a:off x="1581150" y="228601"/>
            <a:ext cx="5981700" cy="1215717"/>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Donald Grey Barnhouse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Cited in Mark Hitchcock, “An Overview of Pretribulational arguments,” online: www.pre-trib.org, accessed 27 August 2013, 29-30.</a:t>
            </a:r>
          </a:p>
        </p:txBody>
      </p:sp>
      <p:pic>
        <p:nvPicPr>
          <p:cNvPr id="7" name="Picture 2" descr="Donald Barnhouse - Wikipedia">
            <a:extLst>
              <a:ext uri="{FF2B5EF4-FFF2-40B4-BE49-F238E27FC236}">
                <a16:creationId xmlns:a16="http://schemas.microsoft.com/office/drawing/2014/main" id="{DDDB6817-BFFA-4A15-A013-F343FB0FC03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4843" y="2057400"/>
            <a:ext cx="186381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0298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00FF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048988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2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lnSpc>
                <a:spcPct val="90000"/>
              </a:lnSpc>
              <a:spcBef>
                <a:spcPts val="0"/>
              </a:spcBef>
              <a:spcAft>
                <a:spcPts val="1000"/>
              </a:spcAft>
              <a:buClr>
                <a:schemeClr val="tx2"/>
              </a:buClr>
              <a:buSzPct val="75000"/>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2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3966" y="3505200"/>
            <a:ext cx="1456068" cy="1371600"/>
          </a:xfrm>
          <a:prstGeom prst="rect">
            <a:avLst/>
          </a:prstGeom>
        </p:spPr>
      </p:pic>
    </p:spTree>
    <p:extLst>
      <p:ext uri="{BB962C8B-B14F-4D97-AF65-F5344CB8AC3E}">
        <p14:creationId xmlns:p14="http://schemas.microsoft.com/office/powerpoint/2010/main" val="10922322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333500" y="228600"/>
            <a:ext cx="6477000" cy="92964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Marvin Rosenthal</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0" y="1371600"/>
            <a:ext cx="9144000" cy="4038600"/>
          </a:xfrm>
        </p:spPr>
        <p:txBody>
          <a:bodyPr/>
          <a:lstStyle/>
          <a:p>
            <a:pPr marL="0" indent="0" algn="just">
              <a:buNone/>
              <a:defRPr/>
            </a:pPr>
            <a:r>
              <a:rPr lang="en-US" sz="2800" dirty="0">
                <a:effectLst>
                  <a:outerShdw blurRad="38100" dist="38100" dir="2700000" algn="tl">
                    <a:srgbClr val="000000">
                      <a:alpha val="43137"/>
                    </a:srgbClr>
                  </a:outerShdw>
                </a:effectLst>
              </a:rPr>
              <a:t>“…of paramount importance is the identification of the one who restraints or hinders the Antichrist until ‘he [the restrainer] be taken out of the way.’ The restrainer is neither the Holy Spirit nor human government. Evidence is strained to support either of those contentions. There is, however, substantial evidence to identify the restrainer. He who restraints until ‘he be taken out of the way’ is the Archangel Michael</a:t>
            </a:r>
            <a:r>
              <a:rPr lang="en-US" sz="2800" i="1" dirty="0">
                <a:effectLst>
                  <a:outerShdw blurRad="38100" dist="38100" dir="2700000" algn="tl">
                    <a:srgbClr val="000000">
                      <a:alpha val="43137"/>
                    </a:srgbClr>
                  </a:outerShdw>
                </a:effectLst>
              </a:rPr>
              <a:t>.”</a:t>
            </a:r>
          </a:p>
        </p:txBody>
      </p:sp>
      <p:pic>
        <p:nvPicPr>
          <p:cNvPr id="2050" name="Picture 2">
            <a:extLst>
              <a:ext uri="{FF2B5EF4-FFF2-40B4-BE49-F238E27FC236}">
                <a16:creationId xmlns:a16="http://schemas.microsoft.com/office/drawing/2014/main" id="{98BA394E-E301-4D6F-8736-3BD47A2430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821" y="76200"/>
            <a:ext cx="731520" cy="1097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74CB9D-2478-4629-87F3-17E4CCA3CF8B}"/>
              </a:ext>
            </a:extLst>
          </p:cNvPr>
          <p:cNvSpPr txBox="1"/>
          <p:nvPr/>
        </p:nvSpPr>
        <p:spPr>
          <a:xfrm>
            <a:off x="1333500" y="6248400"/>
            <a:ext cx="6477000" cy="523220"/>
          </a:xfrm>
          <a:prstGeom prst="rect">
            <a:avLst/>
          </a:prstGeom>
          <a:noFill/>
        </p:spPr>
        <p:txBody>
          <a:bodyPr wrap="square">
            <a:spAutoFit/>
          </a:bodyPr>
          <a:lstStyle/>
          <a:p>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Marvin J. Rosenthal, </a:t>
            </a:r>
            <a:r>
              <a:rPr lang="en-US" sz="14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of the Church: A New Understanding of the Tribulation, and the Second Coming</a:t>
            </a: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Thomas Nelson, 1990), 112.</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531651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D6723313-A4A6-44DC-AF57-FFD597A82B83}"/>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37909880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0AE346-3F8A-4486-999E-77ABD7DE97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1507" name="Rectangle 3"/>
          <p:cNvSpPr>
            <a:spLocks noGrp="1" noChangeArrowheads="1"/>
          </p:cNvSpPr>
          <p:nvPr>
            <p:ph idx="1"/>
          </p:nvPr>
        </p:nvSpPr>
        <p:spPr>
          <a:xfrm>
            <a:off x="1" y="0"/>
            <a:ext cx="9144000" cy="3048000"/>
          </a:xfrm>
        </p:spPr>
        <p:txBody>
          <a:bodyPr/>
          <a:lstStyle/>
          <a:p>
            <a:pPr marL="0" indent="0" algn="ctr">
              <a:spcBef>
                <a:spcPct val="0"/>
              </a:spcBef>
              <a:spcAft>
                <a:spcPts val="1200"/>
              </a:spcAft>
              <a:buClr>
                <a:schemeClr val="tx1"/>
              </a:buClr>
              <a:buNone/>
              <a:defRPr/>
            </a:pPr>
            <a:r>
              <a:rPr lang="en-US" sz="4000" kern="1200" dirty="0">
                <a:solidFill>
                  <a:schemeClr val="tx2"/>
                </a:solidFill>
                <a:latin typeface="Calibri" panose="020F0502020204030204" pitchFamily="34" charset="0"/>
                <a:ea typeface="+mj-ea"/>
                <a:cs typeface="Calibri" panose="020F0502020204030204" pitchFamily="34" charset="0"/>
              </a:rPr>
              <a:t>2 Thessalonians 2:9</a:t>
            </a:r>
          </a:p>
          <a:p>
            <a:pPr marL="0" indent="0" algn="just" eaLnBrk="1" hangingPunct="1">
              <a:spcBef>
                <a:spcPts val="0"/>
              </a:spcBef>
              <a:buNone/>
            </a:pPr>
            <a:r>
              <a:rPr lang="en-US" sz="3600" dirty="0">
                <a:latin typeface="Calibri" panose="020F0502020204030204" pitchFamily="34" charset="0"/>
                <a:cs typeface="Calibri" panose="020F0502020204030204" pitchFamily="34" charset="0"/>
              </a:rPr>
              <a:t>“that is, the one whose coming is in accord with the activity of Satan, with all power and signs and false wonders.”</a:t>
            </a:r>
          </a:p>
        </p:txBody>
      </p:sp>
      <p:pic>
        <p:nvPicPr>
          <p:cNvPr id="7" name="Picture 8">
            <a:extLst>
              <a:ext uri="{FF2B5EF4-FFF2-40B4-BE49-F238E27FC236}">
                <a16:creationId xmlns:a16="http://schemas.microsoft.com/office/drawing/2014/main" id="{5B3882CD-D3A8-4766-9E69-18D046EAD2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53940" y="2788920"/>
            <a:ext cx="2836120"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421836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CE32D-626F-4693-B3BC-95F6CAC5FA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954655"/>
          </a:xfrm>
          <a:prstGeom prst="rect">
            <a:avLst/>
          </a:prstGeom>
          <a:noFill/>
          <a:ln w="28575">
            <a:noFill/>
            <a:miter lim="800000"/>
            <a:headEnd/>
            <a:tailEnd/>
          </a:ln>
        </p:spPr>
        <p:txBody>
          <a:bodyPr wrap="square">
            <a:spAutoFit/>
          </a:bodyPr>
          <a:lstStyle/>
          <a:p>
            <a:pPr algn="ctr" defTabSz="514350">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Jude 9</a:t>
            </a:r>
          </a:p>
          <a:p>
            <a:pPr algn="just">
              <a:spcBef>
                <a:spcPts val="0"/>
              </a:spcBef>
              <a:spcAft>
                <a:spcPts val="0"/>
              </a:spcAft>
            </a:pPr>
            <a:r>
              <a:rPr lang="en-US" sz="3400" dirty="0">
                <a:latin typeface="Calibri" panose="020F0502020204030204" pitchFamily="34" charset="0"/>
                <a:cs typeface="Calibri" panose="020F0502020204030204" pitchFamily="34" charset="0"/>
              </a:rPr>
              <a:t>“But Michael the archangel, when he disputed with the devil and argued about the body of Moses, did not dare pronounce against him a railing judgment, but said, ‘The Lord rebuke you!’”</a:t>
            </a:r>
          </a:p>
        </p:txBody>
      </p:sp>
      <p:pic>
        <p:nvPicPr>
          <p:cNvPr id="3" name="Picture 2">
            <a:extLst>
              <a:ext uri="{FF2B5EF4-FFF2-40B4-BE49-F238E27FC236}">
                <a16:creationId xmlns:a16="http://schemas.microsoft.com/office/drawing/2014/main" id="{8DF95D8B-37E3-462E-8492-9E38D63AE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1568" y="2971800"/>
            <a:ext cx="2340864" cy="1828800"/>
          </a:xfrm>
          <a:prstGeom prst="rect">
            <a:avLst/>
          </a:prstGeom>
        </p:spPr>
      </p:pic>
    </p:spTree>
    <p:extLst>
      <p:ext uri="{BB962C8B-B14F-4D97-AF65-F5344CB8AC3E}">
        <p14:creationId xmlns:p14="http://schemas.microsoft.com/office/powerpoint/2010/main" val="36912109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CE32D-626F-4693-B3BC-95F6CAC5FA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739759"/>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Daniel 12:1</a:t>
            </a:r>
          </a:p>
          <a:p>
            <a:pPr algn="just">
              <a:spcBef>
                <a:spcPts val="0"/>
              </a:spcBef>
              <a:spcAft>
                <a:spcPts val="0"/>
              </a:spcAft>
            </a:pPr>
            <a:r>
              <a:rPr lang="en-US" sz="3600" dirty="0">
                <a:latin typeface="Calibri" panose="020F0502020204030204" pitchFamily="34" charset="0"/>
                <a:cs typeface="Calibri" panose="020F0502020204030204" pitchFamily="34" charset="0"/>
              </a:rPr>
              <a:t>“Now at that time </a:t>
            </a:r>
            <a:r>
              <a:rPr lang="en-US" sz="3600" b="1" u="sng" dirty="0">
                <a:solidFill>
                  <a:srgbClr val="FFFFCC"/>
                </a:solidFill>
                <a:latin typeface="Calibri" panose="020F0502020204030204" pitchFamily="34" charset="0"/>
                <a:cs typeface="Calibri" panose="020F0502020204030204" pitchFamily="34" charset="0"/>
              </a:rPr>
              <a:t>Michael, the great prince who stands guard over the sons of your people [Israel]</a:t>
            </a:r>
            <a:r>
              <a:rPr lang="en-US" sz="3600" dirty="0">
                <a:latin typeface="Calibri" panose="020F0502020204030204" pitchFamily="34" charset="0"/>
                <a:cs typeface="Calibri" panose="020F0502020204030204" pitchFamily="34" charset="0"/>
              </a:rPr>
              <a:t>, will arise. And there will be a time of distress such as never occurred since there was a nation until that time; and at that time your people, everyone who is found written in the book, will be rescued.”</a:t>
            </a:r>
          </a:p>
        </p:txBody>
      </p:sp>
    </p:spTree>
    <p:extLst>
      <p:ext uri="{BB962C8B-B14F-4D97-AF65-F5344CB8AC3E}">
        <p14:creationId xmlns:p14="http://schemas.microsoft.com/office/powerpoint/2010/main" val="1771003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23" y="228600"/>
            <a:ext cx="8188355" cy="6400800"/>
          </a:xfrm>
          <a:prstGeom prst="rect">
            <a:avLst/>
          </a:prstGeom>
          <a:ln w="28575">
            <a:solidFill>
              <a:srgbClr val="FFFFCC"/>
            </a:solidFill>
          </a:ln>
        </p:spPr>
      </p:pic>
    </p:spTree>
    <p:extLst>
      <p:ext uri="{BB962C8B-B14F-4D97-AF65-F5344CB8AC3E}">
        <p14:creationId xmlns:p14="http://schemas.microsoft.com/office/powerpoint/2010/main" val="36730676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EF4562-F277-4DD8-BED7-FE7DFFA7E6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323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lnSpc>
                <a:spcPct val="90000"/>
              </a:lnSpc>
              <a:spcBef>
                <a:spcPts val="0"/>
              </a:spcBef>
              <a:spcAft>
                <a:spcPts val="1000"/>
              </a:spcAft>
              <a:buClr>
                <a:schemeClr val="tx2"/>
              </a:buClr>
              <a:buSzPct val="75000"/>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2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3966" y="3505200"/>
            <a:ext cx="1456068" cy="1371600"/>
          </a:xfrm>
          <a:prstGeom prst="rect">
            <a:avLst/>
          </a:prstGeom>
        </p:spPr>
      </p:pic>
    </p:spTree>
    <p:extLst>
      <p:ext uri="{BB962C8B-B14F-4D97-AF65-F5344CB8AC3E}">
        <p14:creationId xmlns:p14="http://schemas.microsoft.com/office/powerpoint/2010/main" val="14922210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600200"/>
            <a:ext cx="9144000" cy="2275842"/>
          </a:xfrm>
        </p:spPr>
        <p:txBody>
          <a:bodyPr/>
          <a:lstStyle/>
          <a:p>
            <a:pPr marL="0" indent="0" algn="just">
              <a:buNone/>
            </a:pPr>
            <a:r>
              <a:rPr lang="en-US" dirty="0">
                <a:effectLst/>
              </a:rPr>
              <a:t>“The pre-wrath view holds to the rather inventive idea that Michael the archangel is the restrainer. This concept fails to take into consideration Michael's special protective ministry toward Israel.”</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4"/>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3780449" y="3862362"/>
              <a:ext cx="20880" cy="7200"/>
            </p14:xfrm>
          </p:contentPart>
        </mc:Choice>
        <mc:Fallback xmlns="">
          <p:pic>
            <p:nvPicPr>
              <p:cNvPr id="10" name="Ink 9"/>
              <p:cNvPicPr/>
              <p:nvPr/>
            </p:nvPicPr>
            <p:blipFill>
              <a:blip r:embed="rId6"/>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787289" y="3876042"/>
              <a:ext cx="14040" cy="360"/>
            </p14:xfrm>
          </p:contentPart>
        </mc:Choice>
        <mc:Fallback xmlns="">
          <p:pic>
            <p:nvPicPr>
              <p:cNvPr id="11" name="Ink 10"/>
              <p:cNvPicPr/>
              <p:nvPr/>
            </p:nvPicPr>
            <p:blipFill>
              <a:blip r:embed="rId8"/>
              <a:stretch>
                <a:fillRect/>
              </a:stretch>
            </p:blipFill>
            <p:spPr>
              <a:xfrm>
                <a:off x="3782969" y="3871722"/>
                <a:ext cx="22680" cy="9000"/>
              </a:xfrm>
              <a:prstGeom prst="rect">
                <a:avLst/>
              </a:prstGeom>
            </p:spPr>
          </p:pic>
        </mc:Fallback>
      </mc:AlternateContent>
      <p:pic>
        <p:nvPicPr>
          <p:cNvPr id="8" name="Picture 8" descr="Learn Bible Prophecy...Tim La Haye is a trustworthy source ...">
            <a:extLst>
              <a:ext uri="{FF2B5EF4-FFF2-40B4-BE49-F238E27FC236}">
                <a16:creationId xmlns:a16="http://schemas.microsoft.com/office/drawing/2014/main" id="{9CA227D9-4165-402E-88E1-CA2AFC276E6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228" y="94977"/>
            <a:ext cx="879372"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8631A99-44E2-4719-BF1E-E44C5D34D9D2}"/>
              </a:ext>
            </a:extLst>
          </p:cNvPr>
          <p:cNvSpPr txBox="1"/>
          <p:nvPr/>
        </p:nvSpPr>
        <p:spPr>
          <a:xfrm>
            <a:off x="0" y="6197025"/>
            <a:ext cx="9144000"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Tony Kessinger, "Pre-Wrath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Popular Encyclopedia of Bible Prophecy: Over 140 Topics from the World's Foremost Prophecy Experts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Ed Hindson (Eugene, OR: Harvest, 2004), 294.</a:t>
            </a:r>
          </a:p>
        </p:txBody>
      </p:sp>
      <p:sp>
        <p:nvSpPr>
          <p:cNvPr id="14" name="Rectangle 2">
            <a:extLst>
              <a:ext uri="{FF2B5EF4-FFF2-40B4-BE49-F238E27FC236}">
                <a16:creationId xmlns:a16="http://schemas.microsoft.com/office/drawing/2014/main" id="{D729AECE-966A-49EB-BEF8-39CF8149DB9D}"/>
              </a:ext>
            </a:extLst>
          </p:cNvPr>
          <p:cNvSpPr txBox="1">
            <a:spLocks noChangeArrowheads="1"/>
          </p:cNvSpPr>
          <p:nvPr/>
        </p:nvSpPr>
        <p:spPr bwMode="auto">
          <a:xfrm>
            <a:off x="1543050" y="2286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Kessinger</a:t>
            </a:r>
          </a:p>
        </p:txBody>
      </p:sp>
    </p:spTree>
    <p:extLst>
      <p:ext uri="{BB962C8B-B14F-4D97-AF65-F5344CB8AC3E}">
        <p14:creationId xmlns:p14="http://schemas.microsoft.com/office/powerpoint/2010/main" val="16546803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1352953" y="152810"/>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0" y="228600"/>
            <a:ext cx="9144000" cy="1143000"/>
          </a:xfrm>
        </p:spPr>
        <p:txBody>
          <a:bodyPr/>
          <a:lstStyle/>
          <a:p>
            <a:pPr algn="ctr"/>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3 Reasons Why the Restrainer is the Holy Spirit </a:t>
            </a:r>
            <a:b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rPr>
              <a:t>(2 Thessalonians 2:6-7)</a:t>
            </a:r>
            <a:endParaRPr lang="en-US" altLang="en-US" sz="3600" dirty="0">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381000" y="1600200"/>
            <a:ext cx="8382000" cy="3429000"/>
          </a:xfrm>
        </p:spPr>
        <p:txBody>
          <a:bodyPr/>
          <a:lstStyle/>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omnipotent</a:t>
            </a:r>
          </a:p>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view handles well the switch in gender from the neuter (vs. 6) to the masculine (vs. 7)</a:t>
            </a:r>
          </a:p>
          <a:p>
            <a:pPr marL="457200" indent="-457200" algn="just" eaLnBrk="1" hangingPunct="1">
              <a:spcBef>
                <a:spcPts val="0"/>
              </a:spcBef>
              <a:spcAft>
                <a:spcPts val="1800"/>
              </a:spcAft>
              <a:buSzPct val="100000"/>
              <a:buFont typeface="+mj-lt"/>
              <a:buAutoNum type="arabicPeriod"/>
              <a:defRPr/>
            </a:pPr>
            <a:r>
              <a:rPr lang="en-US" dirty="0">
                <a:latin typeface="Calibri" panose="020F0502020204030204" pitchFamily="34" charset="0"/>
                <a:cs typeface="Calibri" panose="020F0502020204030204" pitchFamily="34" charset="0"/>
              </a:rPr>
              <a:t>The Holy Spirit is active in the world (Gen. 6:3; John 16:7-11)</a:t>
            </a:r>
          </a:p>
        </p:txBody>
      </p:sp>
      <p:pic>
        <p:nvPicPr>
          <p:cNvPr id="2" name="Picture 1">
            <a:extLst>
              <a:ext uri="{FF2B5EF4-FFF2-40B4-BE49-F238E27FC236}">
                <a16:creationId xmlns:a16="http://schemas.microsoft.com/office/drawing/2014/main" id="{DEA3A7E7-53F8-4767-816F-CD5493ACDA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62517" y="5181600"/>
            <a:ext cx="3218967" cy="1371719"/>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228600"/>
            <a:ext cx="7772400" cy="914400"/>
          </a:xfrm>
        </p:spPr>
        <p:txBody>
          <a:bodyPr/>
          <a:lstStyle/>
          <a:p>
            <a:pPr algn="ctr" eaLnBrk="1" hangingPunct="1"/>
            <a:r>
              <a:rPr lang="en-US" altLang="en-US" sz="3600" dirty="0">
                <a:effectLst>
                  <a:outerShdw blurRad="38100" dist="38100" dir="2700000" algn="tl">
                    <a:srgbClr val="000000"/>
                  </a:outerShdw>
                </a:effectLst>
                <a:latin typeface="Calibri" panose="020F0502020204030204" pitchFamily="34" charset="0"/>
                <a:cs typeface="Calibri" panose="020F0502020204030204" pitchFamily="34" charset="0"/>
              </a:rPr>
              <a:t>Restrainer Must First be Removed</a:t>
            </a:r>
          </a:p>
        </p:txBody>
      </p:sp>
      <p:sp>
        <p:nvSpPr>
          <p:cNvPr id="28675" name="Rectangle 3"/>
          <p:cNvSpPr>
            <a:spLocks noGrp="1" noChangeArrowheads="1"/>
          </p:cNvSpPr>
          <p:nvPr>
            <p:ph idx="1"/>
          </p:nvPr>
        </p:nvSpPr>
        <p:spPr>
          <a:xfrm>
            <a:off x="0" y="1219200"/>
            <a:ext cx="9144000" cy="4495800"/>
          </a:xfrm>
        </p:spPr>
        <p:txBody>
          <a:bodyPr/>
          <a:lstStyle/>
          <a:p>
            <a:pPr marL="457200" indent="-457200" eaLnBrk="1" hangingPunct="1">
              <a:spcBef>
                <a:spcPts val="0"/>
              </a:spcBef>
              <a:spcAft>
                <a:spcPts val="3000"/>
              </a:spcAft>
              <a:defRPr/>
            </a:pPr>
            <a:r>
              <a:rPr lang="en-US" sz="3000" dirty="0">
                <a:latin typeface="Calibri" panose="020F0502020204030204" pitchFamily="34" charset="0"/>
                <a:cs typeface="Calibri" panose="020F0502020204030204" pitchFamily="34" charset="0"/>
              </a:rPr>
              <a:t>Restrainer holds back the Antichrist (2 Thess 2:6-7)</a:t>
            </a:r>
          </a:p>
          <a:p>
            <a:pPr marL="457200" indent="-457200" eaLnBrk="1" hangingPunct="1">
              <a:spcBef>
                <a:spcPts val="0"/>
              </a:spcBef>
              <a:spcAft>
                <a:spcPts val="3000"/>
              </a:spcAft>
              <a:defRPr/>
            </a:pPr>
            <a:r>
              <a:rPr lang="en-US" sz="3000" dirty="0">
                <a:latin typeface="Calibri" panose="020F0502020204030204" pitchFamily="34" charset="0"/>
                <a:cs typeface="Calibri" panose="020F0502020204030204" pitchFamily="34" charset="0"/>
              </a:rPr>
              <a:t>Restrainer = the omnipotent Holy Spirit (2 Thess 2:9)</a:t>
            </a:r>
          </a:p>
          <a:p>
            <a:pPr marL="457200" indent="-457200" eaLnBrk="1" hangingPunct="1">
              <a:spcBef>
                <a:spcPts val="0"/>
              </a:spcBef>
              <a:spcAft>
                <a:spcPts val="3000"/>
              </a:spcAft>
              <a:defRPr/>
            </a:pPr>
            <a:r>
              <a:rPr lang="en-US" sz="3000" dirty="0">
                <a:latin typeface="Calibri" panose="020F0502020204030204" pitchFamily="34" charset="0"/>
                <a:cs typeface="Calibri" panose="020F0502020204030204" pitchFamily="34" charset="0"/>
              </a:rPr>
              <a:t>Holy Spirit permanently indwells all Christians (John 14:16; Rom 8:9)</a:t>
            </a:r>
          </a:p>
          <a:p>
            <a:pPr marL="457200" indent="-457200" eaLnBrk="1" hangingPunct="1">
              <a:spcBef>
                <a:spcPts val="0"/>
              </a:spcBef>
              <a:spcAft>
                <a:spcPts val="3000"/>
              </a:spcAft>
              <a:defRPr/>
            </a:pPr>
            <a:r>
              <a:rPr lang="en-US" sz="3000" dirty="0">
                <a:cs typeface="Calibri" panose="020F0502020204030204" pitchFamily="34" charset="0"/>
              </a:rPr>
              <a:t>Spirit indwelt Christians must first be removed prior to the Antichrist's advent</a:t>
            </a:r>
          </a:p>
        </p:txBody>
      </p:sp>
      <p:pic>
        <p:nvPicPr>
          <p:cNvPr id="3" name="Picture 2">
            <a:extLst>
              <a:ext uri="{FF2B5EF4-FFF2-40B4-BE49-F238E27FC236}">
                <a16:creationId xmlns:a16="http://schemas.microsoft.com/office/drawing/2014/main" id="{901FCB20-6609-4ED5-A417-90EEF461D2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7600" y="5257800"/>
            <a:ext cx="1828800" cy="1371600"/>
          </a:xfrm>
          <a:prstGeom prst="rect">
            <a:avLst/>
          </a:prstGeom>
        </p:spPr>
      </p:pic>
    </p:spTree>
    <p:extLst>
      <p:ext uri="{BB962C8B-B14F-4D97-AF65-F5344CB8AC3E}">
        <p14:creationId xmlns:p14="http://schemas.microsoft.com/office/powerpoint/2010/main" val="393058718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0387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Three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5794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3600"/>
              </a:spcAft>
              <a:buClr>
                <a:srgbClr val="00FF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imposes an unnatural construct on Daniel’s 70th Week</a:t>
            </a:r>
          </a:p>
          <a:p>
            <a:pPr marL="574675" indent="-574675" algn="just" eaLnBrk="1" hangingPunct="1">
              <a:spcBef>
                <a:spcPts val="0"/>
              </a:spcBef>
              <a:spcAft>
                <a:spcPts val="3600"/>
              </a:spcAft>
              <a:buClr>
                <a:srgbClr val="00FF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3600"/>
              </a:spcAft>
              <a:buClr>
                <a:srgbClr val="00FF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places the Rapture in Matthew 24:31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1217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3600"/>
              </a:spcAft>
              <a:buClr>
                <a:srgbClr val="00FF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It imposes an unnatural construct on Daniel’s 70th Week</a:t>
            </a:r>
          </a:p>
          <a:p>
            <a:pPr marL="574675" indent="-574675" algn="just" eaLnBrk="1" hangingPunct="1">
              <a:spcBef>
                <a:spcPts val="0"/>
              </a:spcBef>
              <a:spcAft>
                <a:spcPts val="3600"/>
              </a:spcAft>
              <a:buClr>
                <a:srgbClr val="00FF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3600"/>
              </a:spcAft>
              <a:buClr>
                <a:srgbClr val="00FF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places the Rapture in Matthew 24:31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4076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9FA598-C9AF-4C75-AD24-D76E2F01A7E5}"/>
              </a:ext>
            </a:extLst>
          </p:cNvPr>
          <p:cNvPicPr>
            <a:picLocks noChangeAspect="1"/>
          </p:cNvPicPr>
          <p:nvPr/>
        </p:nvPicPr>
        <p:blipFill>
          <a:blip r:embed="rId2"/>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22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lnSpc>
                <a:spcPct val="90000"/>
              </a:lnSpc>
              <a:spcBef>
                <a:spcPts val="0"/>
              </a:spcBef>
              <a:spcAft>
                <a:spcPts val="1000"/>
              </a:spcAft>
              <a:buClr>
                <a:schemeClr val="tx2"/>
              </a:buClr>
              <a:buSzPct val="75000"/>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9:27</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sacrifice and grain offering; and on the wing of abominations </a:t>
            </a:r>
            <a:r>
              <a:rPr 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come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who makes desolate, even until a complete destruction, one that is decreed, is poured out on the one who makes desolate.</a:t>
            </a:r>
          </a:p>
        </p:txBody>
      </p:sp>
    </p:spTree>
    <p:extLst>
      <p:ext uri="{BB962C8B-B14F-4D97-AF65-F5344CB8AC3E}">
        <p14:creationId xmlns:p14="http://schemas.microsoft.com/office/powerpoint/2010/main" val="2077871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Three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109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0" y="708659"/>
            <a:ext cx="8961120" cy="5440683"/>
          </a:xfrm>
          <a:prstGeom prst="rect">
            <a:avLst/>
          </a:prstGeom>
          <a:ln w="28575">
            <a:solidFill>
              <a:srgbClr val="FFFFCC"/>
            </a:solidFill>
          </a:ln>
        </p:spPr>
      </p:pic>
    </p:spTree>
    <p:extLst>
      <p:ext uri="{BB962C8B-B14F-4D97-AF65-F5344CB8AC3E}">
        <p14:creationId xmlns:p14="http://schemas.microsoft.com/office/powerpoint/2010/main" val="26067716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Rectangle 2">
            <a:extLst>
              <a:ext uri="{FF2B5EF4-FFF2-40B4-BE49-F238E27FC236}">
                <a16:creationId xmlns:a16="http://schemas.microsoft.com/office/drawing/2014/main" id="{B0732E65-F70D-4BEA-A28A-87745067A49F}"/>
              </a:ext>
            </a:extLst>
          </p:cNvPr>
          <p:cNvSpPr>
            <a:spLocks noGrp="1" noChangeArrowheads="1"/>
          </p:cNvSpPr>
          <p:nvPr>
            <p:ph type="title"/>
          </p:nvPr>
        </p:nvSpPr>
        <p:spPr>
          <a:xfrm>
            <a:off x="685800" y="228600"/>
            <a:ext cx="7772400" cy="762000"/>
          </a:xfrm>
        </p:spPr>
        <p:txBody>
          <a:bodyPr>
            <a:normAutofit/>
          </a:bodyPr>
          <a:lstStyle/>
          <a:p>
            <a:pPr marL="838200" indent="-838200" algn="ctr" eaLnBrk="1" hangingPunct="1"/>
            <a:r>
              <a:rPr lang="en-US" altLang="en-US" sz="4000" dirty="0">
                <a:solidFill>
                  <a:srgbClr val="00FFFF"/>
                </a:solidFill>
                <a:effectLst>
                  <a:outerShdw blurRad="38100" dist="38100" dir="2700000" algn="tl">
                    <a:srgbClr val="000000">
                      <a:alpha val="43137"/>
                    </a:srgbClr>
                  </a:outerShdw>
                </a:effectLst>
              </a:rPr>
              <a:t>PROPHETIC SYNONYMNS</a:t>
            </a:r>
            <a:endPar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ndParaRPr>
          </a:p>
        </p:txBody>
      </p:sp>
      <p:sp>
        <p:nvSpPr>
          <p:cNvPr id="54278" name="Rectangle 3">
            <a:extLst>
              <a:ext uri="{FF2B5EF4-FFF2-40B4-BE49-F238E27FC236}">
                <a16:creationId xmlns:a16="http://schemas.microsoft.com/office/drawing/2014/main" id="{AE737042-3F80-4184-8607-9322EBD33205}"/>
              </a:ext>
            </a:extLst>
          </p:cNvPr>
          <p:cNvSpPr>
            <a:spLocks noGrp="1" noChangeArrowheads="1"/>
          </p:cNvSpPr>
          <p:nvPr>
            <p:ph idx="1"/>
          </p:nvPr>
        </p:nvSpPr>
        <p:spPr>
          <a:xfrm>
            <a:off x="381000" y="1447800"/>
            <a:ext cx="8077200" cy="4343400"/>
          </a:xfrm>
        </p:spPr>
        <p:txBody>
          <a:bodyPr/>
          <a:lstStyle/>
          <a:p>
            <a:pPr marL="457200" indent="-457200" fontAlgn="base">
              <a:spcBef>
                <a:spcPts val="0"/>
              </a:spcBef>
              <a:spcAft>
                <a:spcPts val="2400"/>
              </a:spcAft>
              <a:buClr>
                <a:srgbClr val="FF99FF"/>
              </a:buClr>
              <a:buAutoNum type="alphaUcPeriod"/>
            </a:pPr>
            <a:r>
              <a:rPr lang="en-US" altLang="en-US" sz="3200" dirty="0">
                <a:solidFill>
                  <a:srgbClr val="FFFFFF"/>
                </a:solidFill>
                <a:latin typeface="Calibri" panose="020F0502020204030204" pitchFamily="34" charset="0"/>
              </a:rPr>
              <a:t>Division of the Tribulation into two 3½ year periods </a:t>
            </a:r>
          </a:p>
          <a:p>
            <a:pPr marL="914400" lvl="1" indent="-514350">
              <a:spcBef>
                <a:spcPts val="0"/>
              </a:spcBef>
              <a:spcAft>
                <a:spcPts val="2400"/>
              </a:spcAft>
              <a:buClr>
                <a:srgbClr val="FF99FF"/>
              </a:buClr>
              <a:buAutoNum type="arabicPeriod"/>
            </a:pPr>
            <a:r>
              <a:rPr lang="en-US" altLang="en-US" dirty="0">
                <a:solidFill>
                  <a:srgbClr val="FFFFFF"/>
                </a:solidFill>
                <a:latin typeface="Calibri" panose="020F0502020204030204" pitchFamily="34" charset="0"/>
              </a:rPr>
              <a:t>42 </a:t>
            </a:r>
            <a:r>
              <a:rPr lang="en-US" altLang="en-US" dirty="0">
                <a:solidFill>
                  <a:srgbClr val="FFFFFF"/>
                </a:solidFill>
              </a:rPr>
              <a:t>months - </a:t>
            </a:r>
            <a:r>
              <a:rPr lang="en-US" altLang="en-US" dirty="0">
                <a:solidFill>
                  <a:srgbClr val="FFFFFF"/>
                </a:solidFill>
                <a:latin typeface="Calibri" panose="020F0502020204030204" pitchFamily="34" charset="0"/>
              </a:rPr>
              <a:t>Rev. 11:2; 13:5</a:t>
            </a:r>
          </a:p>
          <a:p>
            <a:pPr marL="914400" lvl="1" indent="-514350">
              <a:spcBef>
                <a:spcPts val="0"/>
              </a:spcBef>
              <a:spcAft>
                <a:spcPts val="2400"/>
              </a:spcAft>
              <a:buClr>
                <a:srgbClr val="FF99FF"/>
              </a:buClr>
              <a:buAutoNum type="arabicPeriod"/>
            </a:pPr>
            <a:r>
              <a:rPr lang="en-US" altLang="en-US" dirty="0">
                <a:solidFill>
                  <a:srgbClr val="FFFFFF"/>
                </a:solidFill>
              </a:rPr>
              <a:t>1260 days – Rev. 11:3; </a:t>
            </a:r>
            <a:r>
              <a:rPr lang="en-US" altLang="en-US" dirty="0">
                <a:solidFill>
                  <a:srgbClr val="FFFFFF"/>
                </a:solidFill>
                <a:latin typeface="Calibri" panose="020F0502020204030204" pitchFamily="34" charset="0"/>
              </a:rPr>
              <a:t>12:6</a:t>
            </a:r>
          </a:p>
          <a:p>
            <a:pPr marL="914400" lvl="1" indent="-514350">
              <a:spcBef>
                <a:spcPts val="0"/>
              </a:spcBef>
              <a:spcAft>
                <a:spcPts val="2400"/>
              </a:spcAft>
              <a:buClr>
                <a:srgbClr val="FF99FF"/>
              </a:buClr>
              <a:buAutoNum type="arabicPeriod"/>
            </a:pPr>
            <a:r>
              <a:rPr lang="en-US" altLang="en-US" dirty="0">
                <a:solidFill>
                  <a:srgbClr val="FFFFFF"/>
                </a:solidFill>
              </a:rPr>
              <a:t>Time, times, and a half a time – Dan. 7:25; 12:7; 12:</a:t>
            </a:r>
            <a:r>
              <a:rPr lang="en-US" altLang="en-US" dirty="0">
                <a:solidFill>
                  <a:srgbClr val="FFFFFF"/>
                </a:solidFill>
                <a:latin typeface="Calibri" panose="020F0502020204030204" pitchFamily="34" charset="0"/>
              </a:rPr>
              <a:t>14</a:t>
            </a:r>
          </a:p>
        </p:txBody>
      </p:sp>
    </p:spTree>
    <p:extLst>
      <p:ext uri="{BB962C8B-B14F-4D97-AF65-F5344CB8AC3E}">
        <p14:creationId xmlns:p14="http://schemas.microsoft.com/office/powerpoint/2010/main" val="2564462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7A44AD-D814-46E2-9E9C-6CF03B3783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0"/>
            <a:ext cx="9144000" cy="4652556"/>
          </a:xfrm>
          <a:prstGeom prst="rect">
            <a:avLst/>
          </a:prstGeom>
          <a:noFill/>
          <a:ln w="28575">
            <a:noFill/>
            <a:miter lim="800000"/>
            <a:headEnd/>
            <a:tailEnd/>
          </a:ln>
        </p:spPr>
        <p:txBody>
          <a:bodyPr wrap="square">
            <a:spAutoFit/>
          </a:bodyPr>
          <a:lstStyle/>
          <a:p>
            <a:pPr algn="ctr" defTabSz="514350">
              <a:lnSpc>
                <a:spcPct val="90000"/>
              </a:lnSpc>
              <a:spcBef>
                <a:spcPts val="0"/>
              </a:spcBef>
              <a:spcAft>
                <a:spcPts val="1000"/>
              </a:spcAft>
              <a:buClr>
                <a:schemeClr val="tx2"/>
              </a:buClr>
              <a:buSzPct val="75000"/>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24:15-16, 20</a:t>
            </a:r>
          </a:p>
          <a:p>
            <a:pPr algn="just"/>
            <a:r>
              <a:rPr lang="en-US" sz="3600" dirty="0">
                <a:latin typeface="Calibri" panose="020F0502020204030204" pitchFamily="34" charset="0"/>
                <a:cs typeface="Calibri" panose="020F0502020204030204" pitchFamily="34" charset="0"/>
              </a:rPr>
              <a:t>“</a:t>
            </a:r>
            <a:r>
              <a:rPr lang="en-US" sz="3600" baseline="30000" dirty="0">
                <a:latin typeface="Calibri" panose="020F0502020204030204" pitchFamily="34" charset="0"/>
                <a:cs typeface="Calibri" panose="020F0502020204030204" pitchFamily="34" charset="0"/>
              </a:rPr>
              <a:t>15</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Therefore when you see </a:t>
            </a:r>
            <a:r>
              <a:rPr lang="en-US" sz="3600" b="1" u="sng" dirty="0">
                <a:solidFill>
                  <a:srgbClr val="FFFFCC"/>
                </a:solidFill>
                <a:latin typeface="Calibri" panose="020F0502020204030204" pitchFamily="34" charset="0"/>
                <a:cs typeface="Calibri" panose="020F0502020204030204" pitchFamily="34" charset="0"/>
              </a:rPr>
              <a:t>the </a:t>
            </a:r>
            <a:r>
              <a:rPr lang="en-US" sz="3600" b="1" u="sng" cap="small" dirty="0">
                <a:solidFill>
                  <a:srgbClr val="FFFFCC"/>
                </a:solidFill>
                <a:latin typeface="Calibri" panose="020F0502020204030204" pitchFamily="34" charset="0"/>
                <a:cs typeface="Calibri" panose="020F0502020204030204" pitchFamily="34" charset="0"/>
              </a:rPr>
              <a:t>abomination of desolation</a:t>
            </a:r>
            <a:r>
              <a:rPr lang="en-US" sz="3600" b="1" u="sng" dirty="0">
                <a:solidFill>
                  <a:srgbClr val="FFFFCC"/>
                </a:solidFill>
                <a:latin typeface="Calibri" panose="020F0502020204030204" pitchFamily="34" charset="0"/>
                <a:cs typeface="Calibri" panose="020F0502020204030204" pitchFamily="34" charset="0"/>
              </a:rPr>
              <a:t> which was spoken of through Daniel the prophet, standing in the holy place</a:t>
            </a:r>
            <a:r>
              <a:rPr lang="en-US" sz="3600" dirty="0">
                <a:latin typeface="Calibri" panose="020F0502020204030204" pitchFamily="34" charset="0"/>
                <a:cs typeface="Calibri" panose="020F0502020204030204" pitchFamily="34" charset="0"/>
              </a:rPr>
              <a:t> (let the reader understand) </a:t>
            </a:r>
            <a:r>
              <a:rPr lang="en-US" sz="3600" baseline="30000" dirty="0">
                <a:latin typeface="Calibri" panose="020F0502020204030204" pitchFamily="34" charset="0"/>
                <a:cs typeface="Calibri" panose="020F0502020204030204" pitchFamily="34" charset="0"/>
              </a:rPr>
              <a:t>16</a:t>
            </a:r>
            <a:r>
              <a:rPr lang="en-US" sz="3600" dirty="0">
                <a:latin typeface="Calibri" panose="020F0502020204030204" pitchFamily="34" charset="0"/>
                <a:cs typeface="Calibri" panose="020F0502020204030204" pitchFamily="34" charset="0"/>
              </a:rPr>
              <a:t> then those who are in Judea must flee to the mountains…</a:t>
            </a:r>
            <a:r>
              <a:rPr lang="en-US" sz="3600" baseline="30000" dirty="0">
                <a:latin typeface="Calibri" panose="020F0502020204030204" pitchFamily="34" charset="0"/>
                <a:cs typeface="Calibri" panose="020F0502020204030204" pitchFamily="34" charset="0"/>
              </a:rPr>
              <a:t>20</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But pray that your flight will not be in the winter, or on a Sabbath.”</a:t>
            </a:r>
          </a:p>
        </p:txBody>
      </p:sp>
    </p:spTree>
    <p:extLst>
      <p:ext uri="{BB962C8B-B14F-4D97-AF65-F5344CB8AC3E}">
        <p14:creationId xmlns:p14="http://schemas.microsoft.com/office/powerpoint/2010/main" val="13886779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992660D-15B0-41FC-8D87-9B829616FA9C}"/>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266277591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3600"/>
              </a:spcAft>
              <a:buClr>
                <a:srgbClr val="00FF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imposes an unnatural construct on Daniel’s 70th Week</a:t>
            </a:r>
          </a:p>
          <a:p>
            <a:pPr marL="574675" indent="-574675" algn="just" eaLnBrk="1" hangingPunct="1">
              <a:spcBef>
                <a:spcPts val="0"/>
              </a:spcBef>
              <a:spcAft>
                <a:spcPts val="3600"/>
              </a:spcAft>
              <a:buClr>
                <a:srgbClr val="00FF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3600"/>
              </a:spcAft>
              <a:buClr>
                <a:srgbClr val="00FF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places the Rapture in Matthew 24:31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5025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ED549-868D-44AC-BFB0-A0E392E813B1}"/>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7</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:9, 13-14</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cs typeface="Calibri" panose="020F0502020204030204" pitchFamily="34" charset="0"/>
              </a:rPr>
              <a:t> After these things I looked, and behold, a great multitude which no one could count, from every nation and all the tribes, peoples, and languages, standing before the throne and before the Lamb, clothed in white robes, and palm branches were in their hands…</a:t>
            </a:r>
            <a:r>
              <a:rPr lang="en-US" sz="3600" baseline="30000" dirty="0">
                <a:effectLst>
                  <a:outerShdw blurRad="38100" dist="38100" dir="2700000" algn="tl">
                    <a:srgbClr val="000000">
                      <a:alpha val="43137"/>
                    </a:srgbClr>
                  </a:outerShdw>
                </a:effectLst>
                <a:cs typeface="Calibri" panose="020F0502020204030204" pitchFamily="34" charset="0"/>
              </a:rPr>
              <a:t>13</a:t>
            </a:r>
            <a:r>
              <a:rPr lang="en-US" sz="3600" dirty="0">
                <a:effectLst>
                  <a:outerShdw blurRad="38100" dist="38100" dir="2700000" algn="tl">
                    <a:srgbClr val="000000">
                      <a:alpha val="43137"/>
                    </a:srgbClr>
                  </a:outerShdw>
                </a:effectLst>
                <a:cs typeface="Calibri" panose="020F0502020204030204" pitchFamily="34" charset="0"/>
              </a:rPr>
              <a:t> Then one of the elders responded, saying to me, . . .</a:t>
            </a:r>
          </a:p>
        </p:txBody>
      </p:sp>
    </p:spTree>
    <p:extLst>
      <p:ext uri="{BB962C8B-B14F-4D97-AF65-F5344CB8AC3E}">
        <p14:creationId xmlns:p14="http://schemas.microsoft.com/office/powerpoint/2010/main" val="30669925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ED549-868D-44AC-BFB0-A0E392E813B1}"/>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7</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:9, 13-14</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 . ‘These who are clothed in the white robes, who are they, and where have they come from?’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600" dirty="0">
                <a:effectLst>
                  <a:outerShdw blurRad="38100" dist="38100" dir="2700000" algn="tl">
                    <a:srgbClr val="000000">
                      <a:alpha val="43137"/>
                    </a:srgbClr>
                  </a:outerShdw>
                </a:effectLst>
                <a:cs typeface="Calibri" panose="020F0502020204030204" pitchFamily="34" charset="0"/>
              </a:rPr>
              <a:t>I said to him, ‘My lord, you know.’ And he said to me, ‘These are the ones who come out of the great tribulation [</a:t>
            </a:r>
            <a:r>
              <a:rPr lang="en-US" sz="3600" i="1" dirty="0" err="1">
                <a:effectLst>
                  <a:outerShdw blurRad="38100" dist="38100" dir="2700000" algn="tl">
                    <a:srgbClr val="000000">
                      <a:alpha val="43137"/>
                    </a:srgbClr>
                  </a:outerShdw>
                </a:effectLst>
                <a:cs typeface="Calibri" panose="020F0502020204030204" pitchFamily="34" charset="0"/>
              </a:rPr>
              <a:t>thlípsis</a:t>
            </a:r>
            <a:r>
              <a:rPr lang="en-US" sz="3600" dirty="0">
                <a:effectLst>
                  <a:outerShdw blurRad="38100" dist="38100" dir="2700000" algn="tl">
                    <a:srgbClr val="000000">
                      <a:alpha val="43137"/>
                    </a:srgbClr>
                  </a:outerShdw>
                </a:effectLst>
                <a:cs typeface="Calibri" panose="020F0502020204030204" pitchFamily="34" charset="0"/>
              </a:rPr>
              <a:t>], and they have washed their robes and made them white in the blood of the Lamb.’”</a:t>
            </a:r>
          </a:p>
        </p:txBody>
      </p:sp>
    </p:spTree>
    <p:extLst>
      <p:ext uri="{BB962C8B-B14F-4D97-AF65-F5344CB8AC3E}">
        <p14:creationId xmlns:p14="http://schemas.microsoft.com/office/powerpoint/2010/main" val="37522385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333500" y="228600"/>
            <a:ext cx="6477000" cy="929640"/>
          </a:xfrm>
        </p:spPr>
        <p:txBody>
          <a:bodyPr/>
          <a:lstStyle/>
          <a:p>
            <a:pPr algn="ctr"/>
            <a:r>
              <a:rPr lang="en-US" sz="3600" kern="1200" dirty="0">
                <a:solidFill>
                  <a:srgbClr val="00FFFF"/>
                </a:solidFill>
                <a:effectLst>
                  <a:outerShdw blurRad="38100" dist="38100" dir="2700000" algn="tl">
                    <a:srgbClr val="000000"/>
                  </a:outerShdw>
                </a:effectLst>
                <a:cs typeface="Calibri" panose="020F0502020204030204" pitchFamily="34" charset="0"/>
              </a:rPr>
              <a:t>Marvin Rosenthal</a:t>
            </a:r>
            <a:endParaRPr lang="en-US" sz="2000" dirty="0">
              <a:solidFill>
                <a:schemeClr val="tx1"/>
              </a:solidFill>
              <a:effectLst>
                <a:outerShdw blurRad="38100" dist="38100" dir="2700000" algn="tl">
                  <a:srgbClr val="000000">
                    <a:alpha val="43137"/>
                  </a:srgbClr>
                </a:outerShdw>
              </a:effectLst>
            </a:endParaRPr>
          </a:p>
        </p:txBody>
      </p:sp>
      <p:sp>
        <p:nvSpPr>
          <p:cNvPr id="16387" name="Rectangle 3"/>
          <p:cNvSpPr>
            <a:spLocks noGrp="1" noChangeArrowheads="1"/>
          </p:cNvSpPr>
          <p:nvPr>
            <p:ph type="body" idx="1"/>
          </p:nvPr>
        </p:nvSpPr>
        <p:spPr>
          <a:xfrm>
            <a:off x="0" y="1371600"/>
            <a:ext cx="9144000" cy="4038600"/>
          </a:xfrm>
        </p:spPr>
        <p:txBody>
          <a:bodyPr/>
          <a:lstStyle/>
          <a:p>
            <a:pPr marL="0" indent="0" algn="just">
              <a:buNone/>
              <a:defRPr/>
            </a:pPr>
            <a:r>
              <a:rPr lang="en-US" sz="2800" dirty="0">
                <a:effectLst>
                  <a:outerShdw blurRad="38100" dist="38100" dir="2700000" algn="tl">
                    <a:srgbClr val="000000">
                      <a:alpha val="43137"/>
                    </a:srgbClr>
                  </a:outerShdw>
                </a:effectLst>
              </a:rPr>
              <a:t>“That great multitude represents the true Church which goes into the Seventieth Week of Daniel. They are rapture and at the end of the great tribulation but before the Day of the Lord begins. They are raptured before God‘s wrath is poured out but are not exempt from the ultimate rebellion of unregenerate men...Therefore, in chapter 7 the Church is raptured. But immediately prior to the rapture of the Church the 144,000 Jews are sealed...The 144,000 must be sealed for protection to go through the Day of the Lord before the Church can be caught up to the throne in heaven.”</a:t>
            </a:r>
          </a:p>
        </p:txBody>
      </p:sp>
      <p:pic>
        <p:nvPicPr>
          <p:cNvPr id="2050" name="Picture 2">
            <a:extLst>
              <a:ext uri="{FF2B5EF4-FFF2-40B4-BE49-F238E27FC236}">
                <a16:creationId xmlns:a16="http://schemas.microsoft.com/office/drawing/2014/main" id="{98BA394E-E301-4D6F-8736-3BD47A2430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821" y="76200"/>
            <a:ext cx="731520" cy="1097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74CB9D-2478-4629-87F3-17E4CCA3CF8B}"/>
              </a:ext>
            </a:extLst>
          </p:cNvPr>
          <p:cNvSpPr txBox="1"/>
          <p:nvPr/>
        </p:nvSpPr>
        <p:spPr>
          <a:xfrm>
            <a:off x="1333500" y="6248400"/>
            <a:ext cx="6477000" cy="523220"/>
          </a:xfrm>
          <a:prstGeom prst="rect">
            <a:avLst/>
          </a:prstGeom>
          <a:noFill/>
        </p:spPr>
        <p:txBody>
          <a:bodyPr wrap="square">
            <a:spAutoFit/>
          </a:bodyPr>
          <a:lstStyle/>
          <a:p>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Marvin J. Rosenthal, </a:t>
            </a:r>
            <a:r>
              <a:rPr lang="en-US" sz="14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Pre-Wrath Rapture of the Church: A New Understanding of the Tribulation, and the Second Coming</a:t>
            </a:r>
            <a:r>
              <a:rPr lang="en-US" sz="14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TN: Thomas Nelson, 1990), 185.</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971451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2953FF-71A9-4894-89C2-DED40930ADBF}"/>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457201" y="0"/>
            <a:ext cx="82296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built on the foundation 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563415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p:nvPr>
        </p:nvSpPr>
        <p:spPr>
          <a:xfrm>
            <a:off x="1409700" y="227012"/>
            <a:ext cx="6324600" cy="1144588"/>
          </a:xfrm>
        </p:spPr>
        <p:txBody>
          <a:bodyPr/>
          <a:lstStyle/>
          <a:p>
            <a:pPr algn="ctr" eaLnBrk="1" hangingPunct="1">
              <a:spcBef>
                <a:spcPts val="0"/>
              </a:spcBef>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 7:14</a:t>
            </a:r>
            <a:b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L. Thomas, Revelation 1–7: An Exegetical Commentary, ed. Kenneth Barker (Chicago: Moody, 1992), 497, n. 119. </a:t>
            </a:r>
          </a:p>
        </p:txBody>
      </p:sp>
      <p:sp>
        <p:nvSpPr>
          <p:cNvPr id="35843" name="Rectangle 3"/>
          <p:cNvSpPr>
            <a:spLocks noGrp="1"/>
          </p:cNvSpPr>
          <p:nvPr>
            <p:ph type="body" sz="half" idx="2"/>
          </p:nvPr>
        </p:nvSpPr>
        <p:spPr>
          <a:xfrm>
            <a:off x="-33867" y="1600199"/>
            <a:ext cx="9144000" cy="4868333"/>
          </a:xfrm>
        </p:spPr>
        <p:txBody>
          <a:bodyPr/>
          <a:lstStyle/>
          <a:p>
            <a:pPr marL="0" indent="0" algn="just">
              <a:spcBef>
                <a:spcPts val="0"/>
              </a:spcBef>
              <a:buNone/>
              <a:defRPr/>
            </a:pPr>
            <a:r>
              <a:rPr lang="en-US" dirty="0">
                <a:effectLst>
                  <a:outerShdw blurRad="38100" dist="38100" dir="2700000" algn="tl">
                    <a:srgbClr val="000000">
                      <a:alpha val="43137"/>
                    </a:srgbClr>
                  </a:outerShdw>
                </a:effectLst>
                <a:cs typeface="Calibri" panose="020F0502020204030204" pitchFamily="34" charset="0"/>
              </a:rPr>
              <a:t>"A third possible understanding that it is a departure after the Great Tribulation is completed (Marvin Rosenthal, The Pre-Wrath Rapture of the Church [Nashville: Thomas Nelson, 1990], p. 185) can be dismissed because it neglects the ongoing nature of the departure indicated by the present participle </a:t>
            </a:r>
            <a:r>
              <a:rPr lang="en-US" dirty="0" err="1">
                <a:effectLst>
                  <a:outerShdw blurRad="38100" dist="38100" dir="2700000" algn="tl">
                    <a:srgbClr val="000000">
                      <a:alpha val="43137"/>
                    </a:srgbClr>
                  </a:outerShdw>
                </a:effectLst>
                <a:cs typeface="Calibri" panose="020F0502020204030204" pitchFamily="34" charset="0"/>
              </a:rPr>
              <a:t>ἐρχόμενοι</a:t>
            </a:r>
            <a:r>
              <a:rPr lang="en-US" dirty="0">
                <a:effectLst>
                  <a:outerShdw blurRad="38100" dist="38100" dir="2700000" algn="tl">
                    <a:srgbClr val="000000">
                      <a:alpha val="43137"/>
                    </a:srgbClr>
                  </a:outerShdw>
                </a:effectLst>
                <a:cs typeface="Calibri" panose="020F0502020204030204" pitchFamily="34" charset="0"/>
              </a:rPr>
              <a:t> and rests on an unwarranted distinction between the Great Tribulation and the day of the God’s wrath." </a:t>
            </a:r>
          </a:p>
        </p:txBody>
      </p:sp>
      <p:pic>
        <p:nvPicPr>
          <p:cNvPr id="61445" name="Picture 2" descr="https://encrypted-tbn3.gstatic.com/images?q=tbn:ANd9GcRR4VQVxzrvddGZwdcX10jRK8c4rNR7mJ6YoXpiuHi-m_8PZjB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251" y="74612"/>
            <a:ext cx="785293"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790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Three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56970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01621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moment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atomos</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twinkling of an eye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the last trumpet; for the trumpet will sound, and the dead will be raised imperishable, and we will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442D5F9-C7C5-40C8-8AD9-3B921752AD1A}"/>
              </a:ext>
            </a:extLst>
          </p:cNvPr>
          <p:cNvPicPr>
            <a:picLocks noChangeAspect="1"/>
          </p:cNvPicPr>
          <p:nvPr/>
        </p:nvPicPr>
        <p:blipFill>
          <a:blip r:embed="rId3"/>
          <a:stretch>
            <a:fillRect/>
          </a:stretch>
        </p:blipFill>
        <p:spPr>
          <a:xfrm>
            <a:off x="3330734" y="3048000"/>
            <a:ext cx="2482533" cy="1828800"/>
          </a:xfrm>
          <a:prstGeom prst="rect">
            <a:avLst/>
          </a:prstGeom>
        </p:spPr>
      </p:pic>
    </p:spTree>
    <p:extLst>
      <p:ext uri="{BB962C8B-B14F-4D97-AF65-F5344CB8AC3E}">
        <p14:creationId xmlns:p14="http://schemas.microsoft.com/office/powerpoint/2010/main" val="18318549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600200"/>
            <a:ext cx="9144000" cy="4546745"/>
          </a:xfrm>
        </p:spPr>
        <p:txBody>
          <a:bodyPr/>
          <a:lstStyle/>
          <a:p>
            <a:pPr marL="0" indent="0" algn="just">
              <a:spcBef>
                <a:spcPts val="0"/>
              </a:spcBef>
              <a:buNone/>
            </a:pPr>
            <a:r>
              <a:rPr lang="en-US" sz="2600" dirty="0">
                <a:effectLst>
                  <a:outerShdw blurRad="38100" dist="38100" dir="2700000" algn="tl">
                    <a:srgbClr val="000000">
                      <a:alpha val="43137"/>
                    </a:srgbClr>
                  </a:outerShdw>
                </a:effectLst>
              </a:rPr>
              <a:t>“However, the innumerable multitude is not like the Church, which goes to heaven as a group at the rapture. Rather, they are martyrs who one at a time lay down their lives throughout the seven-year period. The Greek present tense in Revelation 7:14 stresses that they ‘continually come’ out of great Tribulation, and obviously do not go to heaven as a single group. It is likewise strange, if they do represent the Church, that John could not recognize them, for John was an apostle of Christ, a member of the early Church, and part of its essential foundation. Also, the Church is composed of all believers since Pentecost, and cannot be limited solely to Tribulation martyrs.”</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3"/>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3780449" y="3862362"/>
              <a:ext cx="20880" cy="7200"/>
            </p14:xfrm>
          </p:contentPart>
        </mc:Choice>
        <mc:Fallback xmlns="">
          <p:pic>
            <p:nvPicPr>
              <p:cNvPr id="10" name="Ink 9"/>
              <p:cNvPicPr/>
              <p:nvPr/>
            </p:nvPicPr>
            <p:blipFill>
              <a:blip r:embed="rId5"/>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3787289" y="3876042"/>
              <a:ext cx="14040" cy="360"/>
            </p14:xfrm>
          </p:contentPart>
        </mc:Choice>
        <mc:Fallback xmlns="">
          <p:pic>
            <p:nvPicPr>
              <p:cNvPr id="11" name="Ink 10"/>
              <p:cNvPicPr/>
              <p:nvPr/>
            </p:nvPicPr>
            <p:blipFill>
              <a:blip r:embed="rId7"/>
              <a:stretch>
                <a:fillRect/>
              </a:stretch>
            </p:blipFill>
            <p:spPr>
              <a:xfrm>
                <a:off x="3782969" y="3871722"/>
                <a:ext cx="22680" cy="9000"/>
              </a:xfrm>
              <a:prstGeom prst="rect">
                <a:avLst/>
              </a:prstGeom>
            </p:spPr>
          </p:pic>
        </mc:Fallback>
      </mc:AlternateContent>
      <p:pic>
        <p:nvPicPr>
          <p:cNvPr id="3074" name="Picture 2" descr="KEPT FROM HOUR By Gerald B. Stanton | eBay">
            <a:extLst>
              <a:ext uri="{FF2B5EF4-FFF2-40B4-BE49-F238E27FC236}">
                <a16:creationId xmlns:a16="http://schemas.microsoft.com/office/drawing/2014/main" id="{4134B626-FEB6-4470-A0F5-DAE63840BA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621" y="107484"/>
            <a:ext cx="809062" cy="12801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1C3BA16-8FE2-49E7-B682-66656E701DB7}"/>
              </a:ext>
            </a:extLst>
          </p:cNvPr>
          <p:cNvSpPr txBox="1"/>
          <p:nvPr/>
        </p:nvSpPr>
        <p:spPr>
          <a:xfrm>
            <a:off x="534429" y="6135469"/>
            <a:ext cx="807514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Gerald B. Stanton, </a:t>
            </a:r>
            <a:r>
              <a:rPr kumimoji="0" lang="en-US" sz="16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Kept from the Hour: Biblical Evidence for the Pretribulational Return of Christ</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(Grand Rapids: Zondervan, 1956; reprint, Miami Springs, FL: </a:t>
            </a: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Schoettle</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 1991), 390.</a:t>
            </a:r>
            <a:endParaRPr kumimoji="0" lang="en-US" sz="1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4" name="Rectangle 2">
            <a:extLst>
              <a:ext uri="{FF2B5EF4-FFF2-40B4-BE49-F238E27FC236}">
                <a16:creationId xmlns:a16="http://schemas.microsoft.com/office/drawing/2014/main" id="{F7E7955C-99DE-4417-9397-20921ADE7418}"/>
              </a:ext>
            </a:extLst>
          </p:cNvPr>
          <p:cNvSpPr txBox="1">
            <a:spLocks noChangeArrowheads="1"/>
          </p:cNvSpPr>
          <p:nvPr/>
        </p:nvSpPr>
        <p:spPr bwMode="auto">
          <a:xfrm>
            <a:off x="1543050" y="2286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solidFill>
                  <a:srgbClr val="00FFFF"/>
                </a:solidFill>
                <a:effectLst>
                  <a:outerShdw blurRad="38100" dist="38100" dir="2700000" algn="tl">
                    <a:srgbClr val="000000">
                      <a:alpha val="43137"/>
                    </a:srgbClr>
                  </a:outerShdw>
                </a:effectLst>
                <a:cs typeface="Calibri" panose="020F0502020204030204" pitchFamily="34" charset="0"/>
              </a:rPr>
              <a:t>Gerald B. Stanton</a:t>
            </a:r>
            <a:endParaRPr lang="en-US" sz="3600" dirty="0">
              <a:effectLst>
                <a:outerShdw blurRad="38100" dist="38100" dir="2700000" algn="tl">
                  <a:srgbClr val="000000">
                    <a:alpha val="43137"/>
                  </a:srgbClr>
                </a:outerShdw>
              </a:effectLst>
              <a:ea typeface="+mn-ea"/>
              <a:cs typeface="Arial" charset="0"/>
            </a:endParaRPr>
          </a:p>
        </p:txBody>
      </p:sp>
    </p:spTree>
    <p:extLst>
      <p:ext uri="{BB962C8B-B14F-4D97-AF65-F5344CB8AC3E}">
        <p14:creationId xmlns:p14="http://schemas.microsoft.com/office/powerpoint/2010/main" val="25861594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76200" y="799087"/>
          <a:ext cx="8991600" cy="5259826"/>
        </p:xfrm>
        <a:graphic>
          <a:graphicData uri="http://schemas.openxmlformats.org/drawingml/2006/table">
            <a:tbl>
              <a:tblPr firstRow="1" bandRow="1">
                <a:tableStyleId>{073A0DAA-6AF3-43AB-8588-CEC1D06C72B9}</a:tableStyleId>
              </a:tblPr>
              <a:tblGrid>
                <a:gridCol w="4267200">
                  <a:extLst>
                    <a:ext uri="{9D8B030D-6E8A-4147-A177-3AD203B41FA5}">
                      <a16:colId xmlns:a16="http://schemas.microsoft.com/office/drawing/2014/main" val="450372001"/>
                    </a:ext>
                  </a:extLst>
                </a:gridCol>
                <a:gridCol w="4724400">
                  <a:extLst>
                    <a:ext uri="{9D8B030D-6E8A-4147-A177-3AD203B41FA5}">
                      <a16:colId xmlns:a16="http://schemas.microsoft.com/office/drawing/2014/main" val="3560513311"/>
                    </a:ext>
                  </a:extLst>
                </a:gridCol>
              </a:tblGrid>
              <a:tr h="768745">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32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28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28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28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28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2600" b="1" dirty="0">
                          <a:effectLst/>
                          <a:latin typeface="Calibri" panose="020F0502020204030204" pitchFamily="34" charset="0"/>
                          <a:cs typeface="Calibri" panose="020F0502020204030204" pitchFamily="34" charset="0"/>
                        </a:rPr>
                        <a:t>Sealed </a:t>
                      </a:r>
                      <a:r>
                        <a:rPr lang="en-US" sz="2600" b="1" u="sng" dirty="0">
                          <a:solidFill>
                            <a:srgbClr val="C00000"/>
                          </a:solidFill>
                          <a:effectLst/>
                          <a:latin typeface="Calibri" panose="020F0502020204030204" pitchFamily="34" charset="0"/>
                          <a:cs typeface="Calibri" panose="020F0502020204030204" pitchFamily="34" charset="0"/>
                        </a:rPr>
                        <a:t>before</a:t>
                      </a:r>
                      <a:r>
                        <a:rPr lang="en-US" sz="26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effectLst/>
                          <a:latin typeface="Calibri" panose="020F0502020204030204" pitchFamily="34" charset="0"/>
                          <a:cs typeface="Calibri" panose="020F0502020204030204" pitchFamily="34" charset="0"/>
                        </a:rPr>
                        <a:t>Converted </a:t>
                      </a:r>
                      <a:r>
                        <a:rPr lang="en-US" sz="26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26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effectLst/>
                          <a:latin typeface="Calibri" panose="020F0502020204030204" pitchFamily="34" charset="0"/>
                          <a:cs typeface="Calibri" panose="020F0502020204030204" pitchFamily="34" charset="0"/>
                        </a:rPr>
                        <a:t>Hitchcock and Ice, </a:t>
                      </a:r>
                      <a:r>
                        <a:rPr lang="en-US" altLang="en-US" sz="2000" i="1" dirty="0">
                          <a:effectLst/>
                          <a:latin typeface="Calibri" panose="020F0502020204030204" pitchFamily="34" charset="0"/>
                          <a:cs typeface="Calibri" panose="020F0502020204030204" pitchFamily="34" charset="0"/>
                        </a:rPr>
                        <a:t>The Truth Behind Left Behind</a:t>
                      </a:r>
                      <a:r>
                        <a:rPr lang="en-US" altLang="en-US" sz="20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81274189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685800" y="1600200"/>
            <a:ext cx="7772400" cy="2971800"/>
          </a:xfrm>
        </p:spPr>
        <p:txBody>
          <a:bodyPr/>
          <a:lstStyle/>
          <a:p>
            <a:pPr marL="574675" indent="-574675" algn="just" eaLnBrk="1" hangingPunct="1">
              <a:spcBef>
                <a:spcPts val="0"/>
              </a:spcBef>
              <a:spcAft>
                <a:spcPts val="3600"/>
              </a:spcAft>
              <a:buClr>
                <a:srgbClr val="00FF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imposes an unnatural construct on Daniel’s 70th Week</a:t>
            </a:r>
          </a:p>
          <a:p>
            <a:pPr marL="574675" indent="-574675" algn="just" eaLnBrk="1" hangingPunct="1">
              <a:spcBef>
                <a:spcPts val="0"/>
              </a:spcBef>
              <a:spcAft>
                <a:spcPts val="3600"/>
              </a:spcAft>
              <a:buClr>
                <a:srgbClr val="00FF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It places the Rapture in Revelation 7:9-17</a:t>
            </a:r>
          </a:p>
          <a:p>
            <a:pPr marL="574675" indent="-574675" algn="just" eaLnBrk="1" hangingPunct="1">
              <a:spcBef>
                <a:spcPts val="0"/>
              </a:spcBef>
              <a:spcAft>
                <a:spcPts val="3600"/>
              </a:spcAft>
              <a:buClr>
                <a:srgbClr val="00FF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It places the Rapture in Matthew 24:31</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1701800" y="228600"/>
            <a:ext cx="5740400" cy="1142999"/>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III. Additional Problems with 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descr="The Pre Wrath Rapture - YouTube">
            <a:extLst>
              <a:ext uri="{FF2B5EF4-FFF2-40B4-BE49-F238E27FC236}">
                <a16:creationId xmlns:a16="http://schemas.microsoft.com/office/drawing/2014/main" id="{54930B1A-0D5F-479F-8110-DAEE4BD4EC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6233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7A098B-10DB-4A72-A88D-91EE34BBB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24:31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forth His angels with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a:t>
            </a:r>
            <a:r>
              <a:rPr lang="en-US" sz="34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great trumpet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gather together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elect from the four winds, from one end of the sky to the other</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2" descr="The Olivet Discourse - The End Times According to Jesus">
            <a:extLst>
              <a:ext uri="{FF2B5EF4-FFF2-40B4-BE49-F238E27FC236}">
                <a16:creationId xmlns:a16="http://schemas.microsoft.com/office/drawing/2014/main" id="{ED93C5F6-58A9-4AEF-943A-A1E1F58D0E5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6081" y="3230880"/>
            <a:ext cx="3291839"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773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kern="1200" dirty="0">
                <a:solidFill>
                  <a:srgbClr val="00FFFF"/>
                </a:solidFill>
                <a:effectLst>
                  <a:outerShdw blurRad="38100" dist="38100" dir="2700000" algn="tl">
                    <a:srgbClr val="000000">
                      <a:alpha val="43137"/>
                    </a:srgbClr>
                  </a:outerShdw>
                </a:effectLst>
                <a:ea typeface="+mj-ea"/>
                <a:cs typeface="Calibri" panose="020F0502020204030204" pitchFamily="34" charset="0"/>
              </a:rPr>
              <a:t>1 Thessalonians 4:13-18</a:t>
            </a:r>
          </a:p>
          <a:p>
            <a:pPr marL="0" indent="0" algn="just">
              <a:spcBef>
                <a:spcPts val="0"/>
              </a:spcBef>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have fallen asleep.</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16 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75700219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0" y="0"/>
            <a:ext cx="9144000" cy="3477875"/>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15:50-51</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latin typeface="Calibri" panose="020F0502020204030204" pitchFamily="34" charset="0"/>
                <a:cs typeface="Calibri" panose="020F0502020204030204" pitchFamily="34" charset="0"/>
              </a:rPr>
              <a:t>50 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say this, brethren, that flesh and blood cannot inherit the kingdom of God; nor does the perishable inherit the imperishable. </a:t>
            </a:r>
            <a:r>
              <a:rPr lang="en-US" sz="3400" baseline="30000" dirty="0">
                <a:latin typeface="Calibri" panose="020F0502020204030204" pitchFamily="34" charset="0"/>
                <a:cs typeface="Calibri" panose="020F0502020204030204" pitchFamily="34" charset="0"/>
              </a:rPr>
              <a:t>51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Behold, I tell you a mystery; we will not all sleep, but we will all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046543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76400"/>
            <a:ext cx="9144000" cy="3962400"/>
          </a:xfrm>
        </p:spPr>
        <p:txBody>
          <a:bodyPr/>
          <a:lstStyle/>
          <a:p>
            <a:pPr marL="0" indent="0" algn="just">
              <a:spcBef>
                <a:spcPts val="0"/>
              </a:spcBef>
              <a:buNone/>
              <a:defRPr/>
            </a:pPr>
            <a:r>
              <a:rPr lang="en-US" sz="3000" dirty="0">
                <a:effectLst>
                  <a:outerShdw blurRad="38100" dist="38100" dir="2700000" algn="tl">
                    <a:srgbClr val="000000">
                      <a:alpha val="43137"/>
                    </a:srgbClr>
                  </a:outerShdw>
                </a:effectLst>
              </a:rPr>
              <a:t>“Where does Paul mention the darkening of the sun (Matt. 24:29), the moon not giving its light (Matt. 24:29), the stars falling from the sky (Matt. 24:29), the powers of the heavens being shaken (Matt. 24:29), all the tribes of the earth mourning (Matt. 24:30), all the world seeing the coming of the Son of Man (Matt. 24:30), or God sending forth angels (Matt.24:31)?”</a:t>
            </a:r>
          </a:p>
        </p:txBody>
      </p:sp>
      <p:sp>
        <p:nvSpPr>
          <p:cNvPr id="2" name="Rectangle 1">
            <a:extLst>
              <a:ext uri="{FF2B5EF4-FFF2-40B4-BE49-F238E27FC236}">
                <a16:creationId xmlns:a16="http://schemas.microsoft.com/office/drawing/2014/main" id="{7E8AEF8E-0416-47D2-BEA1-15CD85CE23CD}"/>
              </a:ext>
            </a:extLst>
          </p:cNvPr>
          <p:cNvSpPr/>
          <p:nvPr/>
        </p:nvSpPr>
        <p:spPr>
          <a:xfrm>
            <a:off x="1524000" y="228600"/>
            <a:ext cx="6096000" cy="1338828"/>
          </a:xfrm>
          <a:prstGeom prst="rect">
            <a:avLst/>
          </a:prstGeom>
        </p:spPr>
        <p:txBody>
          <a:bodyPr>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John A. Sproule</a:t>
            </a:r>
          </a:p>
          <a:p>
            <a:pPr algn="ctr"/>
            <a:r>
              <a:rPr lang="en-US" sz="2000" dirty="0">
                <a:effectLst>
                  <a:outerShdw blurRad="38100" dist="38100" dir="2700000" algn="tl">
                    <a:srgbClr val="000000">
                      <a:alpha val="43137"/>
                    </a:srgbClr>
                  </a:outerShdw>
                </a:effectLst>
                <a:latin typeface="Calibri" panose="020F0502020204030204" pitchFamily="34" charset="0"/>
                <a:ea typeface="+mj-ea"/>
                <a:cs typeface="+mj-cs"/>
              </a:rPr>
              <a:t>"An Exegetical Defense of Pretribulationalism" (Th.D. diss., Grace Theological Seminary, 1981), 53.</a:t>
            </a:r>
          </a:p>
        </p:txBody>
      </p:sp>
    </p:spTree>
    <p:extLst>
      <p:ext uri="{BB962C8B-B14F-4D97-AF65-F5344CB8AC3E}">
        <p14:creationId xmlns:p14="http://schemas.microsoft.com/office/powerpoint/2010/main" val="30837370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990600"/>
            <a:ext cx="9144000" cy="5257800"/>
          </a:xfrm>
        </p:spPr>
        <p:txBody>
          <a:bodyPr/>
          <a:lstStyle/>
          <a:p>
            <a:pPr marL="0" indent="0" algn="just">
              <a:spcBef>
                <a:spcPts val="0"/>
              </a:spcBef>
              <a:buNone/>
              <a:defRPr/>
            </a:pPr>
            <a:r>
              <a:rPr lang="en-US" sz="2800" dirty="0">
                <a:effectLst>
                  <a:outerShdw blurRad="38100" dist="38100" dir="2700000" algn="tl">
                    <a:srgbClr val="000000">
                      <a:alpha val="43137"/>
                    </a:srgbClr>
                  </a:outerShdw>
                </a:effectLst>
              </a:rPr>
              <a:t>“Notice what happens when you examine both passages carefully. In Matthew the Son of Man comes on the clouds, while in 1 Thessalonians 4 the ascending believers are in them. In Matthew the angels gather the elect; in 1 Thessalonians the Lord Himself (note the emphasis) gathers the believers. Thessalonians only speaks of the voice of the archangel. In the Olivet Discourse nothing is said about a resurrection, while in the latter text it is the central point. In the two passages the differences in what will take place prior to the appearance of Christ is striking. Moreover, the order of ascent is absent from Matthew in spite of the fact that it is the central part of the epistle.”</a:t>
            </a:r>
          </a:p>
        </p:txBody>
      </p:sp>
      <p:sp>
        <p:nvSpPr>
          <p:cNvPr id="4" name="Rectangle 3">
            <a:extLst>
              <a:ext uri="{FF2B5EF4-FFF2-40B4-BE49-F238E27FC236}">
                <a16:creationId xmlns:a16="http://schemas.microsoft.com/office/drawing/2014/main" id="{FC4E3EA3-3F42-4E1D-8D76-B60CE10CCB30}"/>
              </a:ext>
            </a:extLst>
          </p:cNvPr>
          <p:cNvSpPr/>
          <p:nvPr/>
        </p:nvSpPr>
        <p:spPr>
          <a:xfrm>
            <a:off x="495300" y="228600"/>
            <a:ext cx="8153400" cy="646331"/>
          </a:xfrm>
          <a:prstGeom prst="rect">
            <a:avLst/>
          </a:prstGeom>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Paul D. Feinberg</a:t>
            </a:r>
          </a:p>
        </p:txBody>
      </p:sp>
      <p:sp>
        <p:nvSpPr>
          <p:cNvPr id="5" name="TextBox 4">
            <a:extLst>
              <a:ext uri="{FF2B5EF4-FFF2-40B4-BE49-F238E27FC236}">
                <a16:creationId xmlns:a16="http://schemas.microsoft.com/office/drawing/2014/main" id="{639D4392-8A60-4D82-B089-670AC02DD748}"/>
              </a:ext>
            </a:extLst>
          </p:cNvPr>
          <p:cNvSpPr txBox="1"/>
          <p:nvPr/>
        </p:nvSpPr>
        <p:spPr>
          <a:xfrm>
            <a:off x="1295400" y="6197025"/>
            <a:ext cx="65532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"Response: Paul D. Feinberg," in The Rapture: Pre-, Mid-, or </a:t>
            </a:r>
            <a:r>
              <a:rPr kumimoji="0" lang="en-US" sz="16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Posttribulational</a:t>
            </a: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charset="0"/>
              </a:rPr>
              <a:t>, ed. Richard R. Reiter (Grand Rapids: Zondervan, 1984), 225.</a:t>
            </a:r>
          </a:p>
        </p:txBody>
      </p:sp>
    </p:spTree>
    <p:extLst>
      <p:ext uri="{BB962C8B-B14F-4D97-AF65-F5344CB8AC3E}">
        <p14:creationId xmlns:p14="http://schemas.microsoft.com/office/powerpoint/2010/main" val="29652529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161" y="228600"/>
            <a:ext cx="6549683" cy="762000"/>
          </a:xfrm>
        </p:spPr>
        <p:txBody>
          <a:bodyPr/>
          <a:lstStyle/>
          <a:p>
            <a:pPr algn="ctr">
              <a:defRPr/>
            </a:pPr>
            <a:r>
              <a:rPr lang="en-US" sz="3600" dirty="0">
                <a:solidFill>
                  <a:srgbClr val="00FFFF"/>
                </a:solidFill>
                <a:effectLst>
                  <a:outerShdw blurRad="38100" dist="38100" dir="2700000" algn="tl">
                    <a:srgbClr val="000000">
                      <a:alpha val="43137"/>
                    </a:srgbClr>
                  </a:outerShdw>
                </a:effectLst>
              </a:rPr>
              <a:t>Preview of Matthew 24–25</a:t>
            </a:r>
          </a:p>
        </p:txBody>
      </p:sp>
      <p:sp>
        <p:nvSpPr>
          <p:cNvPr id="12291" name="Content Placeholder 2"/>
          <p:cNvSpPr>
            <a:spLocks noGrp="1"/>
          </p:cNvSpPr>
          <p:nvPr>
            <p:ph idx="1"/>
          </p:nvPr>
        </p:nvSpPr>
        <p:spPr>
          <a:xfrm>
            <a:off x="152400" y="1143000"/>
            <a:ext cx="7239000" cy="5562600"/>
          </a:xfrm>
        </p:spPr>
        <p:txBody>
          <a:bodyPr/>
          <a:lstStyle/>
          <a:p>
            <a:pPr marL="801688" indent="-801688">
              <a:spcBef>
                <a:spcPct val="0"/>
              </a:spcBef>
              <a:spcAft>
                <a:spcPts val="1600"/>
              </a:spcAft>
              <a:buClr>
                <a:srgbClr val="66FFFF"/>
              </a:buClr>
              <a:buSzPct val="100000"/>
              <a:buFont typeface="+mj-lt"/>
              <a:buAutoNum type="romanUcPeriod"/>
            </a:pPr>
            <a:r>
              <a:rPr lang="en-US" altLang="en-US" sz="2800" dirty="0">
                <a:effectLst>
                  <a:outerShdw blurRad="38100" dist="38100" dir="2700000" algn="tl">
                    <a:srgbClr val="000000">
                      <a:alpha val="43137"/>
                    </a:srgbClr>
                  </a:outerShdw>
                </a:effectLst>
              </a:rPr>
              <a:t>The problem</a:t>
            </a:r>
          </a:p>
          <a:p>
            <a:pPr marL="801688" indent="-801688">
              <a:spcBef>
                <a:spcPct val="0"/>
              </a:spcBef>
              <a:spcAft>
                <a:spcPts val="1600"/>
              </a:spcAft>
              <a:buClr>
                <a:srgbClr val="66FFFF"/>
              </a:buClr>
              <a:buSzPct val="100000"/>
              <a:buFont typeface="+mj-lt"/>
              <a:buAutoNum type="romanUcPeriod"/>
            </a:pPr>
            <a:r>
              <a:rPr lang="en-US" altLang="en-US" sz="2800" dirty="0">
                <a:effectLst>
                  <a:outerShdw blurRad="38100" dist="38100" dir="2700000" algn="tl">
                    <a:srgbClr val="000000">
                      <a:alpha val="43137"/>
                    </a:srgbClr>
                  </a:outerShdw>
                </a:effectLst>
              </a:rPr>
              <a:t>The larger context</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immediate context (23:37-39)</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Disciples’ questions (24:1-3)</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first half (24:4-14)</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mid-point (24:15-20)</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second half (24:21-22)</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Second Advent (24:23-31)</a:t>
            </a:r>
          </a:p>
          <a:p>
            <a:pPr marL="801688" indent="-801688">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Eight parabolic exhortations (24:32</a:t>
            </a:r>
            <a:r>
              <a:rPr lang="en-US" altLang="en-US" sz="2800" dirty="0">
                <a:effectLst>
                  <a:outerShdw blurRad="38100" dist="38100" dir="2700000" algn="tl">
                    <a:srgbClr val="000000">
                      <a:alpha val="43137"/>
                    </a:srgbClr>
                  </a:outerShdw>
                </a:effectLst>
                <a:cs typeface="Calibri" panose="020F0502020204030204" pitchFamily="34" charset="0"/>
              </a:rPr>
              <a:t>‒25:46)</a:t>
            </a:r>
            <a:endParaRPr lang="en-US" altLang="en-US" sz="2800" dirty="0">
              <a:effectLst>
                <a:outerShdw blurRad="38100" dist="38100" dir="2700000" algn="tl">
                  <a:srgbClr val="000000">
                    <a:alpha val="43137"/>
                  </a:srgbClr>
                </a:outerShdw>
              </a:effectLst>
            </a:endParaRPr>
          </a:p>
        </p:txBody>
      </p:sp>
      <p:pic>
        <p:nvPicPr>
          <p:cNvPr id="1026" name="Picture 2" descr="The Olivet Discourse - The End Times According to Jesus">
            <a:extLst>
              <a:ext uri="{FF2B5EF4-FFF2-40B4-BE49-F238E27FC236}">
                <a16:creationId xmlns:a16="http://schemas.microsoft.com/office/drawing/2014/main" id="{EE4887E2-8102-4844-85C9-F51C9254AF3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1" y="2743200"/>
            <a:ext cx="2743199"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186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87EE9D22-2A61-4863-A7EF-ECCDFDEDEA60}"/>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10708779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61683C-DE88-47F5-9B76-E65E0F8981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1"/>
            <a:ext cx="9144000" cy="4801314"/>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23:37-39</a:t>
            </a:r>
          </a:p>
          <a:p>
            <a:pPr algn="just"/>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 Jerusalem</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kills the prophets and stones those who are sent to her! How often I wanted to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your children together, the way a hen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gathers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her chicks under her wings, and you were unwilling.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your house is being left to you desolate!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say to you, from now on you will not see Me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until</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say,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Blessed is He who comes in the name of the Lord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0821560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F6F4B4-3FDE-476C-8938-64EA3C76BE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0"/>
            <a:ext cx="9144000" cy="2831544"/>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24:31</a:t>
            </a:r>
          </a:p>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send forth His angels with a great trumpet and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they will </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together  [</a:t>
            </a:r>
            <a:r>
              <a:rPr lang="en-US" sz="32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a:t>
            </a:r>
            <a:r>
              <a:rPr lang="en-US" sz="3200" b="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elect from the four winds, from one end of the sky to the other.”</a:t>
            </a:r>
          </a:p>
        </p:txBody>
      </p:sp>
      <p:pic>
        <p:nvPicPr>
          <p:cNvPr id="2" name="Picture 2" descr="The Olivet Discourse - The End Times According to Jesus">
            <a:extLst>
              <a:ext uri="{FF2B5EF4-FFF2-40B4-BE49-F238E27FC236}">
                <a16:creationId xmlns:a16="http://schemas.microsoft.com/office/drawing/2014/main" id="{1034AE72-1F60-49F1-8041-E1B3F219FF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6081" y="3230880"/>
            <a:ext cx="3291839"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55948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D992F8-09FF-4F07-B149-A1FCCBB843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1"/>
            <a:ext cx="9144000" cy="3323987"/>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27:13</a:t>
            </a:r>
          </a:p>
          <a:p>
            <a:pPr algn="just"/>
            <a:r>
              <a:rPr lang="en-US" sz="3200" dirty="0">
                <a:effectLst>
                  <a:outerShdw blurRad="38100" dist="38100" dir="2700000" algn="tl">
                    <a:srgbClr val="000000">
                      <a:alpha val="43137"/>
                    </a:srgbClr>
                  </a:outerShdw>
                </a:effectLst>
                <a:latin typeface="Calibri" panose="020F0502020204030204" pitchFamily="34" charset="0"/>
              </a:rPr>
              <a:t>“It will come about also in that day that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 great trumpet will be blown</a:t>
            </a:r>
            <a:r>
              <a:rPr lang="en-US" sz="3200" dirty="0">
                <a:effectLst>
                  <a:outerShdw blurRad="38100" dist="38100" dir="2700000" algn="tl">
                    <a:srgbClr val="000000">
                      <a:alpha val="43137"/>
                    </a:srgbClr>
                  </a:outerShdw>
                </a:effectLst>
                <a:latin typeface="Calibri" panose="020F0502020204030204" pitchFamily="34" charset="0"/>
              </a:rPr>
              <a:t>, and those who were perishing in the land of Assyria and who were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scattered</a:t>
            </a:r>
            <a:r>
              <a:rPr lang="en-US" sz="3200" dirty="0">
                <a:effectLst>
                  <a:outerShdw blurRad="38100" dist="38100" dir="2700000" algn="tl">
                    <a:srgbClr val="000000">
                      <a:alpha val="43137"/>
                    </a:srgbClr>
                  </a:outerShdw>
                </a:effectLst>
                <a:latin typeface="Calibri" panose="020F0502020204030204" pitchFamily="34" charset="0"/>
              </a:rPr>
              <a:t> in the land of Egypt will come and worship the </a:t>
            </a:r>
            <a:r>
              <a:rPr lang="en-US" sz="3200" cap="small" dirty="0">
                <a:effectLst>
                  <a:outerShdw blurRad="38100" dist="38100" dir="2700000" algn="tl">
                    <a:srgbClr val="000000">
                      <a:alpha val="43137"/>
                    </a:srgbClr>
                  </a:outerShdw>
                </a:effectLst>
                <a:latin typeface="Calibri" panose="020F0502020204030204" pitchFamily="34" charset="0"/>
              </a:rPr>
              <a:t>Lord</a:t>
            </a:r>
            <a:r>
              <a:rPr lang="en-US" sz="3200" dirty="0">
                <a:effectLst>
                  <a:outerShdw blurRad="38100" dist="38100" dir="2700000" algn="tl">
                    <a:srgbClr val="000000">
                      <a:alpha val="43137"/>
                    </a:srgbClr>
                  </a:outerShdw>
                </a:effectLst>
                <a:latin typeface="Calibri" panose="020F0502020204030204" pitchFamily="34" charset="0"/>
              </a:rPr>
              <a:t> in the holy mountain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at Jerusalem</a:t>
            </a:r>
            <a:r>
              <a:rPr lang="en-US" sz="3200" dirty="0">
                <a:effectLst>
                  <a:outerShdw blurRad="38100" dist="38100" dir="2700000" algn="tl">
                    <a:srgbClr val="000000">
                      <a:alpha val="43137"/>
                    </a:srgbClr>
                  </a:outerShdw>
                </a:effectLst>
                <a:latin typeface="Calibri" panose="020F0502020204030204" pitchFamily="34" charset="0"/>
              </a:rPr>
              <a:t>.”</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AAB81E93-1EE0-4BFF-9E47-EFCEB03FF0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2712" y="3307080"/>
            <a:ext cx="1718576" cy="1645920"/>
          </a:xfrm>
          <a:prstGeom prst="rect">
            <a:avLst/>
          </a:prstGeom>
        </p:spPr>
      </p:pic>
    </p:spTree>
    <p:extLst>
      <p:ext uri="{BB962C8B-B14F-4D97-AF65-F5344CB8AC3E}">
        <p14:creationId xmlns:p14="http://schemas.microsoft.com/office/powerpoint/2010/main" val="45256881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633A5-B96A-4886-B7AF-7D2B0514CB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1" y="1"/>
            <a:ext cx="91440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11:11-12</a:t>
            </a:r>
          </a:p>
          <a:p>
            <a:pPr algn="just">
              <a:spcAft>
                <a:spcPts val="1000"/>
              </a:spcAft>
            </a:pPr>
            <a:r>
              <a:rPr lang="en-US" sz="3200" dirty="0">
                <a:effectLst>
                  <a:outerShdw blurRad="38100" dist="38100" dir="2700000" algn="tl">
                    <a:srgbClr val="000000">
                      <a:alpha val="43137"/>
                    </a:srgbClr>
                  </a:outerShdw>
                </a:effectLst>
                <a:latin typeface="Calibri" panose="020F0502020204030204" pitchFamily="34" charset="0"/>
              </a:rPr>
              <a:t>Then it will happen on that day that the Lord Will again recover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the second time</a:t>
            </a:r>
            <a:r>
              <a:rPr lang="en-US" sz="3200" dirty="0">
                <a:effectLst>
                  <a:outerShdw blurRad="38100" dist="38100" dir="2700000" algn="tl">
                    <a:srgbClr val="000000">
                      <a:alpha val="43137"/>
                    </a:srgbClr>
                  </a:outerShdw>
                </a:effectLst>
                <a:latin typeface="Calibri" panose="020F0502020204030204" pitchFamily="34" charset="0"/>
              </a:rPr>
              <a:t> with His hand The remnant of His people, who will remain, From Assyria, Egypt, </a:t>
            </a:r>
            <a:r>
              <a:rPr lang="en-US" sz="3200" dirty="0" err="1">
                <a:effectLst>
                  <a:outerShdw blurRad="38100" dist="38100" dir="2700000" algn="tl">
                    <a:srgbClr val="000000">
                      <a:alpha val="43137"/>
                    </a:srgbClr>
                  </a:outerShdw>
                </a:effectLst>
                <a:latin typeface="Calibri" panose="020F0502020204030204" pitchFamily="34" charset="0"/>
              </a:rPr>
              <a:t>Pathros</a:t>
            </a:r>
            <a:r>
              <a:rPr lang="en-US" sz="3200" dirty="0">
                <a:effectLst>
                  <a:outerShdw blurRad="38100" dist="38100" dir="2700000" algn="tl">
                    <a:srgbClr val="000000">
                      <a:alpha val="43137"/>
                    </a:srgbClr>
                  </a:outerShdw>
                </a:effectLst>
                <a:latin typeface="Calibri" panose="020F0502020204030204" pitchFamily="34" charset="0"/>
              </a:rPr>
              <a:t>, Cush, Elam, Shinar, </a:t>
            </a:r>
            <a:r>
              <a:rPr lang="en-US" sz="3200" dirty="0" err="1">
                <a:effectLst>
                  <a:outerShdw blurRad="38100" dist="38100" dir="2700000" algn="tl">
                    <a:srgbClr val="000000">
                      <a:alpha val="43137"/>
                    </a:srgbClr>
                  </a:outerShdw>
                </a:effectLst>
                <a:latin typeface="Calibri" panose="020F0502020204030204" pitchFamily="34" charset="0"/>
              </a:rPr>
              <a:t>Hamath</a:t>
            </a:r>
            <a:r>
              <a:rPr lang="en-US" sz="3200" dirty="0">
                <a:effectLst>
                  <a:outerShdw blurRad="38100" dist="38100" dir="2700000" algn="tl">
                    <a:srgbClr val="000000">
                      <a:alpha val="43137"/>
                    </a:srgbClr>
                  </a:outerShdw>
                </a:effectLst>
                <a:latin typeface="Calibri" panose="020F0502020204030204" pitchFamily="34" charset="0"/>
              </a:rPr>
              <a:t>, And from the islands of the sea.</a:t>
            </a:r>
            <a:r>
              <a:rPr lang="en-US" sz="3200" baseline="30000" dirty="0">
                <a:effectLst>
                  <a:outerShdw blurRad="38100" dist="38100" dir="2700000" algn="tl">
                    <a:srgbClr val="000000">
                      <a:alpha val="43137"/>
                    </a:srgbClr>
                  </a:outerShdw>
                </a:effectLst>
                <a:latin typeface="Calibri" panose="020F0502020204030204" pitchFamily="34" charset="0"/>
              </a:rPr>
              <a:t>12 </a:t>
            </a:r>
            <a:r>
              <a:rPr lang="en-US" sz="3200" dirty="0">
                <a:effectLst>
                  <a:outerShdw blurRad="38100" dist="38100" dir="2700000" algn="tl">
                    <a:srgbClr val="000000">
                      <a:alpha val="43137"/>
                    </a:srgbClr>
                  </a:outerShdw>
                </a:effectLst>
                <a:latin typeface="Calibri" panose="020F0502020204030204" pitchFamily="34" charset="0"/>
              </a:rPr>
              <a:t>And He will lift up a standard for the nations And assemble the banished ones of Israel,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And will gather the dispersed of Judah From the four corners of the earth</a:t>
            </a:r>
            <a:r>
              <a:rPr 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16925544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Title 1"/>
          <p:cNvSpPr>
            <a:spLocks noGrp="1"/>
          </p:cNvSpPr>
          <p:nvPr>
            <p:ph type="title" idx="4294967295"/>
          </p:nvPr>
        </p:nvSpPr>
        <p:spPr>
          <a:xfrm>
            <a:off x="685800" y="2857500"/>
            <a:ext cx="7772400" cy="1143000"/>
          </a:xfrm>
        </p:spPr>
        <p:txBody>
          <a:bodyPr/>
          <a:lstStyle/>
          <a:p>
            <a:pPr algn="ctr"/>
            <a:r>
              <a:rPr lang="en-US" altLang="en-US" sz="6000"/>
              <a:t>Conclusion</a:t>
            </a:r>
          </a:p>
        </p:txBody>
      </p:sp>
    </p:spTree>
    <p:extLst>
      <p:ext uri="{BB962C8B-B14F-4D97-AF65-F5344CB8AC3E}">
        <p14:creationId xmlns:p14="http://schemas.microsoft.com/office/powerpoint/2010/main" val="288090595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Three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288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704850" y="1371599"/>
            <a:ext cx="7734300" cy="2819401"/>
          </a:xfrm>
        </p:spPr>
        <p:txBody>
          <a:bodyPr/>
          <a:lstStyle/>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Description of the view</a:t>
            </a:r>
          </a:p>
          <a:p>
            <a:pPr marL="574675" indent="-574675" algn="just" eaLnBrk="1" hangingPunct="1">
              <a:spcBef>
                <a:spcPts val="0"/>
              </a:spcBef>
              <a:spcAft>
                <a:spcPts val="36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Six problems with the view considering prior Pre-Tribulational Arguments</a:t>
            </a:r>
          </a:p>
          <a:p>
            <a:pPr marL="574675" indent="-574675" algn="just" eaLnBrk="1" hangingPunct="1">
              <a:spcBef>
                <a:spcPts val="0"/>
              </a:spcBef>
              <a:spcAft>
                <a:spcPts val="36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Three additional problems with the view</a:t>
            </a: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14401"/>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Pre-Wrath Rapturism</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098" name="Picture 2" descr="The Pre Wrath Rapture - YouTube">
            <a:extLst>
              <a:ext uri="{FF2B5EF4-FFF2-40B4-BE49-F238E27FC236}">
                <a16:creationId xmlns:a16="http://schemas.microsoft.com/office/drawing/2014/main" id="{BDECEFE7-6C29-46D7-B256-965D2D648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6400" y="4800600"/>
            <a:ext cx="32512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127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a:t>
            </a:r>
            <a:r>
              <a:rPr lang="en-US" sz="2800" baseline="30000" dirty="0">
                <a:effectLst>
                  <a:outerShdw blurRad="38100" dist="38100" dir="2700000" algn="tl">
                    <a:srgbClr val="000000">
                      <a:alpha val="43137"/>
                    </a:srgbClr>
                  </a:outerShdw>
                </a:effectLst>
                <a:cs typeface="Calibri" panose="020F0502020204030204" pitchFamily="34" charset="0"/>
              </a:rPr>
              <a:t>th</a:t>
            </a:r>
            <a:r>
              <a:rPr lang="en-US" sz="2800" dirty="0">
                <a:effectLst>
                  <a:outerShdw blurRad="38100" dist="38100" dir="2700000" algn="tl">
                    <a:srgbClr val="000000">
                      <a:alpha val="43137"/>
                    </a:srgbClr>
                  </a:outerShdw>
                </a:effectLst>
                <a:cs typeface="Calibri" panose="020F0502020204030204" pitchFamily="34" charset="0"/>
              </a:rPr>
              <a:t> Week</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507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00FF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8747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0302C4-CEA1-420C-A730-DFE547C72F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1"/>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eaLnBrk="0" hangingPunct="0">
              <a:spcBef>
                <a:spcPts val="0"/>
              </a:spcBef>
              <a:spcAft>
                <a:spcPts val="1200"/>
              </a:spcAft>
              <a:buClr>
                <a:schemeClr val="tx2"/>
              </a:buClr>
              <a:buSzPct val="75000"/>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Daniel 9:24</a:t>
            </a:r>
          </a:p>
          <a:p>
            <a:pPr algn="just">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Seventy weeks have been decreed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your people and your holy city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finish the transgression, to make an end of sin, to make atonement for iniquity, to bring in everlasting righteousness, to seal up vision and prophecy and to anoint the most holy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67865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00FF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028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7338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9494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18B8B-7283-4883-B87C-57B349A322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0"/>
            <a:ext cx="91440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1:19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write the things which you have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things which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things which will take place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these things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meta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tauta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72729C2-27CE-4FCF-830E-BE1C62CFEC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1406" y="2971800"/>
            <a:ext cx="2461193" cy="1828800"/>
          </a:xfrm>
          <a:prstGeom prst="rect">
            <a:avLst/>
          </a:prstGeom>
        </p:spPr>
      </p:pic>
    </p:spTree>
    <p:extLst>
      <p:ext uri="{BB962C8B-B14F-4D97-AF65-F5344CB8AC3E}">
        <p14:creationId xmlns:p14="http://schemas.microsoft.com/office/powerpoint/2010/main" val="838273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228600"/>
            <a:ext cx="7772400" cy="914400"/>
          </a:xfrm>
        </p:spPr>
        <p:txBody>
          <a:bodyPr/>
          <a:lstStyle/>
          <a:p>
            <a:pPr algn="ct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1:19</a:t>
            </a:r>
          </a:p>
        </p:txBody>
      </p:sp>
      <p:sp>
        <p:nvSpPr>
          <p:cNvPr id="125955" name="Rectangle 3"/>
          <p:cNvSpPr>
            <a:spLocks noGrp="1" noChangeArrowheads="1"/>
          </p:cNvSpPr>
          <p:nvPr>
            <p:ph idx="1"/>
          </p:nvPr>
        </p:nvSpPr>
        <p:spPr>
          <a:xfrm>
            <a:off x="1862139" y="1600202"/>
            <a:ext cx="5419725" cy="2514599"/>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Seen (1)</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Are (2–3)</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After these things (4–22)</a:t>
            </a:r>
          </a:p>
        </p:txBody>
      </p:sp>
      <p:pic>
        <p:nvPicPr>
          <p:cNvPr id="2" name="Picture 1">
            <a:extLst>
              <a:ext uri="{FF2B5EF4-FFF2-40B4-BE49-F238E27FC236}">
                <a16:creationId xmlns:a16="http://schemas.microsoft.com/office/drawing/2014/main" id="{82AEFEEA-9A3F-444F-A8F6-BB52A16677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9350" y="4191000"/>
            <a:ext cx="3045300" cy="2286000"/>
          </a:xfrm>
          <a:prstGeom prst="rect">
            <a:avLst/>
          </a:prstGeom>
          <a:ln>
            <a:solidFill>
              <a:schemeClr val="bg2"/>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E7DFC-DCF8-4A56-94F3-9D57205406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Ephesians 2:14</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He Himself is our peace, who made both groups into one and broke down the barrier of the dividing wall.</a:t>
            </a:r>
          </a:p>
        </p:txBody>
      </p:sp>
      <p:pic>
        <p:nvPicPr>
          <p:cNvPr id="4" name="Picture 3">
            <a:extLst>
              <a:ext uri="{FF2B5EF4-FFF2-40B4-BE49-F238E27FC236}">
                <a16:creationId xmlns:a16="http://schemas.microsoft.com/office/drawing/2014/main" id="{A0B3ED52-FED1-40C5-BDA8-3C155BC8A8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0880" y="2819400"/>
            <a:ext cx="2682240" cy="2011680"/>
          </a:xfrm>
          <a:prstGeom prst="rect">
            <a:avLst/>
          </a:prstGeom>
        </p:spPr>
      </p:pic>
    </p:spTree>
    <p:extLst>
      <p:ext uri="{BB962C8B-B14F-4D97-AF65-F5344CB8AC3E}">
        <p14:creationId xmlns:p14="http://schemas.microsoft.com/office/powerpoint/2010/main" val="2834294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212813-C44B-4CEA-8FE5-D817E9CE67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Galatians 3:28</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is neither Jew nor Greek, there is neither slave nor free man, there is neither male nor female; for you are all one in Christ Jesus.</a:t>
            </a:r>
          </a:p>
        </p:txBody>
      </p:sp>
      <p:pic>
        <p:nvPicPr>
          <p:cNvPr id="2" name="Picture 1">
            <a:extLst>
              <a:ext uri="{FF2B5EF4-FFF2-40B4-BE49-F238E27FC236}">
                <a16:creationId xmlns:a16="http://schemas.microsoft.com/office/drawing/2014/main" id="{FC435F8F-05F9-40E2-97B2-040374A2FE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0880" y="2819400"/>
            <a:ext cx="2682240" cy="2011680"/>
          </a:xfrm>
          <a:prstGeom prst="rect">
            <a:avLst/>
          </a:prstGeom>
        </p:spPr>
      </p:pic>
    </p:spTree>
    <p:extLst>
      <p:ext uri="{BB962C8B-B14F-4D97-AF65-F5344CB8AC3E}">
        <p14:creationId xmlns:p14="http://schemas.microsoft.com/office/powerpoint/2010/main" val="3536654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685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Work Through Israel</a:t>
            </a:r>
          </a:p>
        </p:txBody>
      </p:sp>
      <p:sp>
        <p:nvSpPr>
          <p:cNvPr id="3" name="Content Placeholder 2"/>
          <p:cNvSpPr>
            <a:spLocks noGrp="1"/>
          </p:cNvSpPr>
          <p:nvPr>
            <p:ph idx="1"/>
          </p:nvPr>
        </p:nvSpPr>
        <p:spPr>
          <a:xfrm>
            <a:off x="1071563" y="1600201"/>
            <a:ext cx="7000875" cy="22860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7 – 144,000 Jews</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11 – Two Jewish witnesses</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Revelation 12 – Israel flees</a:t>
            </a:r>
            <a:endParaRPr lang="en-US" sz="2400" dirty="0">
              <a:solidFill>
                <a:schemeClr val="bg1"/>
              </a:solidFill>
              <a:effectLst>
                <a:outerShdw blurRad="38100" dist="38100" dir="2700000" algn="tl">
                  <a:srgbClr val="000000">
                    <a:alpha val="43137"/>
                  </a:srgbClr>
                </a:outerShdw>
              </a:effectLst>
            </a:endParaRPr>
          </a:p>
          <a:p>
            <a:pPr marL="0" indent="0" eaLnBrk="1" hangingPunct="1">
              <a:buNone/>
              <a:defRPr/>
            </a:pPr>
            <a:endParaRPr lang="en-US" sz="2400" dirty="0">
              <a:solidFill>
                <a:schemeClr val="bg1"/>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158E6ED5-E373-4874-AB87-431DD72A2B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32761" y="4191000"/>
            <a:ext cx="3078478" cy="2286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161" y="228600"/>
            <a:ext cx="6549683" cy="762000"/>
          </a:xfrm>
        </p:spPr>
        <p:txBody>
          <a:bodyPr/>
          <a:lstStyle/>
          <a:p>
            <a:pPr algn="ctr">
              <a:defRPr/>
            </a:pPr>
            <a:r>
              <a:rPr lang="en-US" sz="3600" dirty="0">
                <a:solidFill>
                  <a:srgbClr val="00FFFF"/>
                </a:solidFill>
                <a:effectLst>
                  <a:outerShdw blurRad="38100" dist="38100" dir="2700000" algn="tl">
                    <a:srgbClr val="000000">
                      <a:alpha val="43137"/>
                    </a:srgbClr>
                  </a:outerShdw>
                </a:effectLst>
              </a:rPr>
              <a:t>Preview of Matthew 24–25</a:t>
            </a:r>
          </a:p>
        </p:txBody>
      </p:sp>
      <p:sp>
        <p:nvSpPr>
          <p:cNvPr id="12291" name="Content Placeholder 2"/>
          <p:cNvSpPr>
            <a:spLocks noGrp="1"/>
          </p:cNvSpPr>
          <p:nvPr>
            <p:ph idx="1"/>
          </p:nvPr>
        </p:nvSpPr>
        <p:spPr>
          <a:xfrm>
            <a:off x="152400" y="1143000"/>
            <a:ext cx="7239000" cy="5486400"/>
          </a:xfrm>
        </p:spPr>
        <p:txBody>
          <a:bodyPr/>
          <a:lstStyle/>
          <a:p>
            <a:pPr marL="685800" indent="-685800">
              <a:spcBef>
                <a:spcPct val="0"/>
              </a:spcBef>
              <a:spcAft>
                <a:spcPts val="1600"/>
              </a:spcAft>
              <a:buClr>
                <a:srgbClr val="66FFFF"/>
              </a:buClr>
              <a:buSzPct val="100000"/>
              <a:buFont typeface="+mj-lt"/>
              <a:buAutoNum type="romanUcPeriod"/>
            </a:pPr>
            <a:r>
              <a:rPr lang="en-US" altLang="en-US" sz="2800" dirty="0">
                <a:effectLst>
                  <a:outerShdw blurRad="38100" dist="38100" dir="2700000" algn="tl">
                    <a:srgbClr val="000000">
                      <a:alpha val="43137"/>
                    </a:srgbClr>
                  </a:outerShdw>
                </a:effectLst>
              </a:rPr>
              <a:t>The problem</a:t>
            </a:r>
          </a:p>
          <a:p>
            <a:pPr marL="685800" indent="-685800">
              <a:spcBef>
                <a:spcPct val="0"/>
              </a:spcBef>
              <a:spcAft>
                <a:spcPts val="1600"/>
              </a:spcAft>
              <a:buClr>
                <a:srgbClr val="66FFFF"/>
              </a:buClr>
              <a:buSzPct val="100000"/>
              <a:buFont typeface="+mj-lt"/>
              <a:buAutoNum type="romanUcPeriod"/>
            </a:pPr>
            <a:r>
              <a:rPr lang="en-US" altLang="en-US" sz="2800" dirty="0">
                <a:effectLst>
                  <a:outerShdw blurRad="38100" dist="38100" dir="2700000" algn="tl">
                    <a:srgbClr val="000000">
                      <a:alpha val="43137"/>
                    </a:srgbClr>
                  </a:outerShdw>
                </a:effectLst>
              </a:rPr>
              <a:t>The larger context</a:t>
            </a:r>
          </a:p>
          <a:p>
            <a:pPr marL="685800" indent="-685800">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immediate context (23:37-39)</a:t>
            </a:r>
          </a:p>
          <a:p>
            <a:pPr marL="685800" indent="-685800">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Disciples’ questions (24:1-3)</a:t>
            </a:r>
          </a:p>
          <a:p>
            <a:pPr marL="685800" indent="-685800">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first half (24:4-14)</a:t>
            </a:r>
          </a:p>
          <a:p>
            <a:pPr marL="685800" indent="-685800">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mid-point (24:15-20)</a:t>
            </a:r>
          </a:p>
          <a:p>
            <a:pPr marL="685800" indent="-685800">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Tribulation’s second half (24:21-22)</a:t>
            </a:r>
          </a:p>
          <a:p>
            <a:pPr marL="685800" indent="-685800">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The Second Advent (24:23-31)</a:t>
            </a:r>
          </a:p>
          <a:p>
            <a:pPr marL="685800" indent="-685800">
              <a:spcBef>
                <a:spcPct val="0"/>
              </a:spcBef>
              <a:spcAft>
                <a:spcPts val="1600"/>
              </a:spcAft>
              <a:buClr>
                <a:srgbClr val="66FFFF"/>
              </a:buClr>
              <a:buSzPct val="100000"/>
              <a:buFont typeface="Calibri" panose="020F0502020204030204" pitchFamily="34" charset="0"/>
              <a:buAutoNum type="romanUcPeriod"/>
            </a:pPr>
            <a:r>
              <a:rPr lang="en-US" altLang="en-US" sz="2800" dirty="0">
                <a:effectLst>
                  <a:outerShdw blurRad="38100" dist="38100" dir="2700000" algn="tl">
                    <a:srgbClr val="000000">
                      <a:alpha val="43137"/>
                    </a:srgbClr>
                  </a:outerShdw>
                </a:effectLst>
              </a:rPr>
              <a:t>Eight parabolic exhortations (24:32</a:t>
            </a:r>
            <a:r>
              <a:rPr lang="en-US" altLang="en-US" sz="2800" dirty="0">
                <a:effectLst>
                  <a:outerShdw blurRad="38100" dist="38100" dir="2700000" algn="tl">
                    <a:srgbClr val="000000">
                      <a:alpha val="43137"/>
                    </a:srgbClr>
                  </a:outerShdw>
                </a:effectLst>
                <a:cs typeface="Calibri" panose="020F0502020204030204" pitchFamily="34" charset="0"/>
              </a:rPr>
              <a:t>‒25:46)</a:t>
            </a:r>
            <a:endParaRPr lang="en-US" altLang="en-US" sz="2800" dirty="0">
              <a:effectLst>
                <a:outerShdw blurRad="38100" dist="38100" dir="2700000" algn="tl">
                  <a:srgbClr val="000000">
                    <a:alpha val="43137"/>
                  </a:srgbClr>
                </a:outerShdw>
              </a:effectLst>
            </a:endParaRPr>
          </a:p>
        </p:txBody>
      </p:sp>
      <p:pic>
        <p:nvPicPr>
          <p:cNvPr id="1026" name="Picture 2" descr="The Olivet Discourse - The End Times According to Jesus">
            <a:extLst>
              <a:ext uri="{FF2B5EF4-FFF2-40B4-BE49-F238E27FC236}">
                <a16:creationId xmlns:a16="http://schemas.microsoft.com/office/drawing/2014/main" id="{EE4887E2-8102-4844-85C9-F51C9254AF3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1" y="2743200"/>
            <a:ext cx="2743199"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690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F9A5134-1DDE-4303-A330-EB5AFF5862F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600712"/>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Psalm 50:5 (NKJV)</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My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to Me,</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Those who have made a covenant with Me by sacrifice.”</a:t>
            </a:r>
          </a:p>
        </p:txBody>
      </p:sp>
      <p:pic>
        <p:nvPicPr>
          <p:cNvPr id="2054" name="Picture 6" descr="Image result for saints bible">
            <a:extLst>
              <a:ext uri="{FF2B5EF4-FFF2-40B4-BE49-F238E27FC236}">
                <a16:creationId xmlns:a16="http://schemas.microsoft.com/office/drawing/2014/main" id="{E0A77303-9CCF-4FC0-9194-993A1031156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3277" y="2438400"/>
            <a:ext cx="437744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618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F9A5134-1DDE-4303-A330-EB5AFF5862F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Psalm 149:1 (NKJV)</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“Praise the Lord! Sing to the Lord a new song, And His praise in the assembly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saints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6" descr="Image result for saints bible">
            <a:extLst>
              <a:ext uri="{FF2B5EF4-FFF2-40B4-BE49-F238E27FC236}">
                <a16:creationId xmlns:a16="http://schemas.microsoft.com/office/drawing/2014/main" id="{D658C7BC-C7BB-4773-AA6C-3FF13F8FEB3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3277" y="2438400"/>
            <a:ext cx="4377446"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523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F9A5134-1DDE-4303-A330-EB5AFF5862F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16:18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also say to you that you are Peter, and upon this rock I will build [</a:t>
            </a:r>
            <a:r>
              <a:rPr lang="en-US" sz="360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oikodomeō</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church;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gates of Hades</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overpower 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4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2" descr="Image result for evangelism">
            <a:extLst>
              <a:ext uri="{FF2B5EF4-FFF2-40B4-BE49-F238E27FC236}">
                <a16:creationId xmlns:a16="http://schemas.microsoft.com/office/drawing/2014/main" id="{600F2214-F371-4487-A8FE-6AFB26A428E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17523" y="2971800"/>
            <a:ext cx="430895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351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00FF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0539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975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43428" y="157571"/>
            <a:ext cx="8857143" cy="654285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5E67F3E4-CFC2-4A87-9134-C820B12A75FF}"/>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1873688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E7DFC-DCF8-4A56-94F3-9D57205406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Zephaniah 1:14-15</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great day of the Lord is near, Near and coming very quickly; Listen, the day of the Lord! In it the warrior cries out bitterly.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day is a day of anger, A day of trouble and distress, A day of destruction and desolation, A day of darkness and gloom, A day of clouds and thick darkness</a:t>
            </a:r>
            <a:r>
              <a:rPr lang="en-US" sz="2800" dirty="0">
                <a:effectLst/>
              </a:rPr>
              <a:t>.</a:t>
            </a:r>
          </a:p>
        </p:txBody>
      </p:sp>
    </p:spTree>
    <p:extLst>
      <p:ext uri="{BB962C8B-B14F-4D97-AF65-F5344CB8AC3E}">
        <p14:creationId xmlns:p14="http://schemas.microsoft.com/office/powerpoint/2010/main" val="3626277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E7DFC-DCF8-4A56-94F3-9D57205406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Zephaniah 1:14-15</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great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near, Near and coming very quickly; Listen,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it the warrior cries out bitterly.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anger,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trouble and distress,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destruction and desolation,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darkness and gloom,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clouds and thick darkness</a:t>
            </a:r>
            <a:r>
              <a:rPr lang="en-US" sz="2800" dirty="0">
                <a:effectLst/>
              </a:rPr>
              <a:t>.</a:t>
            </a:r>
          </a:p>
        </p:txBody>
      </p:sp>
    </p:spTree>
    <p:extLst>
      <p:ext uri="{BB962C8B-B14F-4D97-AF65-F5344CB8AC3E}">
        <p14:creationId xmlns:p14="http://schemas.microsoft.com/office/powerpoint/2010/main" val="2322355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E7DFC-DCF8-4A56-94F3-9D57205406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Zephaniah 1:14-15</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great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near, Near and coming very quickly; Listen,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it the warrior cries out bitterly.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anger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trouble and distress,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destruction and desolation,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darkness and gloom,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clouds and thick darkness</a:t>
            </a:r>
            <a:r>
              <a:rPr lang="en-US" sz="2800" dirty="0">
                <a:effectLst/>
              </a:rPr>
              <a:t>.</a:t>
            </a:r>
          </a:p>
        </p:txBody>
      </p:sp>
    </p:spTree>
    <p:extLst>
      <p:ext uri="{BB962C8B-B14F-4D97-AF65-F5344CB8AC3E}">
        <p14:creationId xmlns:p14="http://schemas.microsoft.com/office/powerpoint/2010/main" val="544116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E7DFC-DCF8-4A56-94F3-9D57205406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Zephaniah 1:14-15</a:t>
            </a:r>
          </a:p>
          <a:p>
            <a:pPr algn="just">
              <a:spcAft>
                <a:spcPts val="1000"/>
              </a:spcAft>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great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near, Near and coming very quickly; Listen,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it the warrior cries out bitterly.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anger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trouble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distress,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destruction and desolation,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darkness and gloom,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clouds and thick darkness</a:t>
            </a:r>
            <a:r>
              <a:rPr lang="en-US" sz="2800" dirty="0">
                <a:effectLst/>
              </a:rPr>
              <a:t>.</a:t>
            </a:r>
          </a:p>
        </p:txBody>
      </p:sp>
    </p:spTree>
    <p:extLst>
      <p:ext uri="{BB962C8B-B14F-4D97-AF65-F5344CB8AC3E}">
        <p14:creationId xmlns:p14="http://schemas.microsoft.com/office/powerpoint/2010/main" val="1594935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5E67F3E4-CFC2-4A87-9134-C820B12A75FF}"/>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133368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6</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:16-17</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16</a:t>
            </a:r>
            <a:r>
              <a:rPr lang="en-US" sz="3400" dirty="0">
                <a:effectLst>
                  <a:outerShdw blurRad="38100" dist="38100" dir="2700000" algn="tl">
                    <a:srgbClr val="000000">
                      <a:alpha val="43137"/>
                    </a:srgbClr>
                  </a:outerShdw>
                </a:effectLst>
                <a:cs typeface="Calibri" panose="020F0502020204030204" pitchFamily="34" charset="0"/>
              </a:rPr>
              <a:t> and they said to the mountains and the rocks, ‘Fall on us and hide us from the sight of Him who sits on the throne, and from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of the Lamb; </a:t>
            </a:r>
            <a:r>
              <a:rPr lang="en-US" sz="3400" baseline="30000" dirty="0">
                <a:effectLst>
                  <a:outerShdw blurRad="38100" dist="38100" dir="2700000" algn="tl">
                    <a:srgbClr val="000000">
                      <a:alpha val="43137"/>
                    </a:srgbClr>
                  </a:outerShdw>
                </a:effectLst>
                <a:cs typeface="Calibri" panose="020F0502020204030204" pitchFamily="34" charset="0"/>
              </a:rPr>
              <a:t>17</a:t>
            </a:r>
            <a:r>
              <a:rPr lang="en-US" sz="3400" dirty="0">
                <a:effectLst>
                  <a:outerShdw blurRad="38100" dist="38100" dir="2700000" algn="tl">
                    <a:srgbClr val="000000">
                      <a:alpha val="43137"/>
                    </a:srgbClr>
                  </a:outerShdw>
                </a:effectLst>
                <a:cs typeface="Calibri" panose="020F0502020204030204" pitchFamily="34" charset="0"/>
              </a:rPr>
              <a:t> for the great day of Their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has come and who is able to stand?’”</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AAA3764-8D66-45E6-98E4-A9325C343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8418" y="3581400"/>
            <a:ext cx="2687165" cy="1315848"/>
          </a:xfrm>
          <a:prstGeom prst="rect">
            <a:avLst/>
          </a:prstGeom>
        </p:spPr>
      </p:pic>
    </p:spTree>
    <p:extLst>
      <p:ext uri="{BB962C8B-B14F-4D97-AF65-F5344CB8AC3E}">
        <p14:creationId xmlns:p14="http://schemas.microsoft.com/office/powerpoint/2010/main" val="1315288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p:cNvSpPr>
          <p:nvPr>
            <p:ph type="title"/>
          </p:nvPr>
        </p:nvSpPr>
        <p:spPr>
          <a:xfrm>
            <a:off x="1409700" y="227012"/>
            <a:ext cx="6324600" cy="1144588"/>
          </a:xfrm>
        </p:spPr>
        <p:txBody>
          <a:bodyPr/>
          <a:lstStyle/>
          <a:p>
            <a:pPr algn="ctr" eaLnBrk="1" hangingPunct="1">
              <a:spcBef>
                <a:spcPts val="0"/>
              </a:spcBef>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 6:16-17</a:t>
            </a:r>
            <a:b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18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L. Thomas, Revelation 1–7: An Exegetical Commentary, ed. Kenneth Barker (Chicago: Moody, 1992), 457-58. </a:t>
            </a:r>
          </a:p>
        </p:txBody>
      </p:sp>
      <p:sp>
        <p:nvSpPr>
          <p:cNvPr id="35843" name="Rectangle 3"/>
          <p:cNvSpPr>
            <a:spLocks noGrp="1"/>
          </p:cNvSpPr>
          <p:nvPr>
            <p:ph type="body" sz="half" idx="2"/>
          </p:nvPr>
        </p:nvSpPr>
        <p:spPr>
          <a:xfrm>
            <a:off x="0" y="1582738"/>
            <a:ext cx="9144000" cy="5105400"/>
          </a:xfrm>
        </p:spPr>
        <p:txBody>
          <a:bodyPr/>
          <a:lstStyle/>
          <a:p>
            <a:pPr marL="0" indent="0" algn="just">
              <a:spcBef>
                <a:spcPts val="0"/>
              </a:spcBef>
              <a:buNone/>
              <a:defRPr/>
            </a:pPr>
            <a:r>
              <a:rPr lang="en-US" sz="2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"Mankind </a:t>
            </a:r>
            <a:r>
              <a:rPr lang="en-US" sz="2500" dirty="0">
                <a:effectLst>
                  <a:outerShdw blurRad="38100" dist="38100" dir="2700000" algn="tl">
                    <a:srgbClr val="000000">
                      <a:alpha val="43137"/>
                    </a:srgbClr>
                  </a:outerShdw>
                </a:effectLst>
                <a:cs typeface="Calibri" panose="020F0502020204030204" pitchFamily="34" charset="0"/>
              </a:rPr>
              <a:t>in his rebellion </a:t>
            </a:r>
            <a:r>
              <a:rPr lang="en-US" sz="2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correctly analyzes the cosmic and terrestrial disturbances as a part of the great end-time day of wrath from the one sitting on the throne and from the Lamb. The verb </a:t>
            </a:r>
            <a:r>
              <a:rPr lang="en-US" sz="2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ēlethen</a:t>
            </a:r>
            <a:r>
              <a:rPr lang="en-US" sz="2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(‘has come’) is aorist indicative, referring to a previous arrival of wrath, not something that is about to take place. Men see the arrival of this day at least as early as the cosmic upheavals that characterize the sixth seal (6:12-14), but upon reflection they probably recognize that it was already in effect with the death of one-fourth of the population (6:7-8), the worldwide famine (6:5-6), and the global warfare (6:3-4). </a:t>
            </a:r>
            <a:r>
              <a:rPr lang="en-US" sz="2500" dirty="0">
                <a:effectLst>
                  <a:outerShdw blurRad="38100" dist="38100" dir="2700000" algn="tl">
                    <a:srgbClr val="000000">
                      <a:alpha val="43137"/>
                    </a:srgbClr>
                  </a:outerShdw>
                </a:effectLst>
                <a:cs typeface="Calibri" panose="020F0502020204030204" pitchFamily="34" charset="0"/>
              </a:rPr>
              <a:t>The rapid sequence of all of these events could not escape notice, but the light of their true explanation does not dawn upon human consciousness until the severe phenomena of the sixth seal arrive." </a:t>
            </a:r>
          </a:p>
        </p:txBody>
      </p:sp>
      <p:pic>
        <p:nvPicPr>
          <p:cNvPr id="61445" name="Picture 2" descr="https://encrypted-tbn3.gstatic.com/images?q=tbn:ANd9GcRR4VQVxzrvddGZwdcX10jRK8c4rNR7mJ6YoXpiuHi-m_8PZjB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251" y="74612"/>
            <a:ext cx="785293"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1135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6</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:16-17</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16</a:t>
            </a:r>
            <a:r>
              <a:rPr lang="en-US" sz="3400" dirty="0">
                <a:effectLst>
                  <a:outerShdw blurRad="38100" dist="38100" dir="2700000" algn="tl">
                    <a:srgbClr val="000000">
                      <a:alpha val="43137"/>
                    </a:srgbClr>
                  </a:outerShdw>
                </a:effectLst>
                <a:cs typeface="Calibri" panose="020F0502020204030204" pitchFamily="34" charset="0"/>
              </a:rPr>
              <a:t> and they said to the mountains and the rocks, ‘Fall on us and hide us from the sight of Him who sits on the throne, and from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of the Lamb; </a:t>
            </a:r>
            <a:r>
              <a:rPr lang="en-US" sz="3400" baseline="30000" dirty="0">
                <a:effectLst>
                  <a:outerShdw blurRad="38100" dist="38100" dir="2700000" algn="tl">
                    <a:srgbClr val="000000">
                      <a:alpha val="43137"/>
                    </a:srgbClr>
                  </a:outerShdw>
                </a:effectLst>
                <a:cs typeface="Calibri" panose="020F0502020204030204" pitchFamily="34" charset="0"/>
              </a:rPr>
              <a:t>17</a:t>
            </a:r>
            <a:r>
              <a:rPr lang="en-US" sz="3400" dirty="0">
                <a:effectLst>
                  <a:outerShdw blurRad="38100" dist="38100" dir="2700000" algn="tl">
                    <a:srgbClr val="000000">
                      <a:alpha val="43137"/>
                    </a:srgbClr>
                  </a:outerShdw>
                </a:effectLst>
                <a:cs typeface="Calibri" panose="020F0502020204030204" pitchFamily="34" charset="0"/>
              </a:rPr>
              <a:t> for the great day of Their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has come</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ēlethen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cs typeface="Calibri" panose="020F0502020204030204" pitchFamily="34" charset="0"/>
              </a:rPr>
              <a:t>, and who is able to stand?’”</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AAA3764-8D66-45E6-98E4-A9325C343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8418" y="3581400"/>
            <a:ext cx="2687165" cy="1315848"/>
          </a:xfrm>
          <a:prstGeom prst="rect">
            <a:avLst/>
          </a:prstGeom>
        </p:spPr>
      </p:pic>
    </p:spTree>
    <p:extLst>
      <p:ext uri="{BB962C8B-B14F-4D97-AF65-F5344CB8AC3E}">
        <p14:creationId xmlns:p14="http://schemas.microsoft.com/office/powerpoint/2010/main" val="1195426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85800" y="228600"/>
            <a:ext cx="7772400" cy="762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is the Rapture?</a:t>
            </a:r>
          </a:p>
        </p:txBody>
      </p:sp>
      <p:sp>
        <p:nvSpPr>
          <p:cNvPr id="32771" name="Rectangle 3"/>
          <p:cNvSpPr>
            <a:spLocks noGrp="1" noChangeArrowheads="1"/>
          </p:cNvSpPr>
          <p:nvPr>
            <p:ph idx="1"/>
          </p:nvPr>
        </p:nvSpPr>
        <p:spPr>
          <a:xfrm>
            <a:off x="228600" y="990600"/>
            <a:ext cx="8686800" cy="5715000"/>
          </a:xfrm>
        </p:spPr>
        <p:txBody>
          <a:bodyPr/>
          <a:lstStyle/>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important doctrine</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Distinct from the Second Advent</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Catching away of all living believers (1 Thess 4:17)</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Reunion (1 Thess 4:14-16)</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Resurrection (1 Cor 15:50-54)</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Exemption from death (1 Cor 15:51, 54-56) </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Instantaneous (1 Cor 15:52)</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Mystery (1 Cor 15:51)</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 (1 Cor 15:51; 1 Thess 4:15)</a:t>
            </a:r>
          </a:p>
          <a:p>
            <a:pPr marL="514350" indent="-514350" eaLnBrk="1" hangingPunct="1">
              <a:spcBef>
                <a:spcPts val="0"/>
              </a:spcBef>
              <a:spcAft>
                <a:spcPts val="12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Traditional doctrine now being recovered</a:t>
            </a:r>
          </a:p>
        </p:txBody>
      </p:sp>
      <p:pic>
        <p:nvPicPr>
          <p:cNvPr id="4" name="Picture 2">
            <a:extLst>
              <a:ext uri="{FF2B5EF4-FFF2-40B4-BE49-F238E27FC236}">
                <a16:creationId xmlns:a16="http://schemas.microsoft.com/office/drawing/2014/main" id="{DDEC3774-7228-4A36-A551-261335795F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877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524744"/>
            <a:ext cx="9144000" cy="1980456"/>
          </a:xfrm>
        </p:spPr>
        <p:txBody>
          <a:bodyPr/>
          <a:lstStyle/>
          <a:p>
            <a:pPr marL="0" indent="0" algn="just">
              <a:spcBef>
                <a:spcPts val="0"/>
              </a:spcBef>
              <a:buFontTx/>
              <a:buNone/>
              <a:defRPr/>
            </a:pPr>
            <a:r>
              <a:rPr lang="en-US" sz="3000" dirty="0">
                <a:effectLst/>
              </a:rPr>
              <a:t>“Absence of a word does not prove absence of the concept. For example, the word wrath does not appear in Genesis, yet God's wrath was poured out during the flood (6–8) and on Sodom and Gomorrah (19).”</a:t>
            </a:r>
            <a:endParaRPr lang="en-US" sz="3000" dirty="0"/>
          </a:p>
        </p:txBody>
      </p:sp>
      <p:sp>
        <p:nvSpPr>
          <p:cNvPr id="7" name="Rectangle 6">
            <a:extLst>
              <a:ext uri="{FF2B5EF4-FFF2-40B4-BE49-F238E27FC236}">
                <a16:creationId xmlns:a16="http://schemas.microsoft.com/office/drawing/2014/main" id="{3F4259E9-F8CB-4AE0-9D30-0ABD1215DCFD}"/>
              </a:ext>
            </a:extLst>
          </p:cNvPr>
          <p:cNvSpPr/>
          <p:nvPr/>
        </p:nvSpPr>
        <p:spPr>
          <a:xfrm>
            <a:off x="1366838" y="218182"/>
            <a:ext cx="6410325" cy="969496"/>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Norman Geisler</a:t>
            </a:r>
          </a:p>
          <a:p>
            <a:pPr algn="ct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Systematic Theology</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vol. 4 (Minneapolis, MN: Bethany, 2004), 652.</a:t>
            </a:r>
          </a:p>
        </p:txBody>
      </p:sp>
      <p:pic>
        <p:nvPicPr>
          <p:cNvPr id="2" name="Picture 1">
            <a:extLst>
              <a:ext uri="{FF2B5EF4-FFF2-40B4-BE49-F238E27FC236}">
                <a16:creationId xmlns:a16="http://schemas.microsoft.com/office/drawing/2014/main" id="{E90CE13D-E7D9-4EA2-ABF9-6BCD32969F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 y="76200"/>
            <a:ext cx="863500" cy="1097280"/>
          </a:xfrm>
          <a:prstGeom prst="rect">
            <a:avLst/>
          </a:prstGeom>
          <a:ln w="28575">
            <a:solidFill>
              <a:schemeClr val="tx1"/>
            </a:solidFill>
          </a:ln>
        </p:spPr>
      </p:pic>
      <p:pic>
        <p:nvPicPr>
          <p:cNvPr id="6" name="Picture 2">
            <a:extLst>
              <a:ext uri="{FF2B5EF4-FFF2-40B4-BE49-F238E27FC236}">
                <a16:creationId xmlns:a16="http://schemas.microsoft.com/office/drawing/2014/main" id="{706024DD-85E7-45BE-8704-B5CB2B7DDA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948" y="3733800"/>
            <a:ext cx="3850105"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4887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764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7</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:14</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I said to him, “My lord, you know.” And he said to me, “These are the ones who come out of the great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tribulation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thlípsis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and they have washed their robes and made them white in the blood of the Lamb.”</a:t>
            </a:r>
          </a:p>
        </p:txBody>
      </p:sp>
    </p:spTree>
    <p:extLst>
      <p:ext uri="{BB962C8B-B14F-4D97-AF65-F5344CB8AC3E}">
        <p14:creationId xmlns:p14="http://schemas.microsoft.com/office/powerpoint/2010/main" val="2013314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32766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16:33</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These things I have spoken to you so that in Me you may have peace. In the world you have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tribulation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thlípsis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but take courage; I have overcome the world.”</a:t>
            </a:r>
          </a:p>
        </p:txBody>
      </p:sp>
    </p:spTree>
    <p:extLst>
      <p:ext uri="{BB962C8B-B14F-4D97-AF65-F5344CB8AC3E}">
        <p14:creationId xmlns:p14="http://schemas.microsoft.com/office/powerpoint/2010/main" val="2039327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5E67F3E4-CFC2-4A87-9134-C820B12A75FF}"/>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3184309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Romans 2:8-9</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to those who are selfishly ambitious and do not obey the truth, but obey unrighteousness,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indignation</a:t>
            </a:r>
            <a:r>
              <a:rPr lang="en-US" sz="3600"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thumós</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will be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thlípsis</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distress for every soul of man who does evil, of the Jew first and also of the Greek.”</a:t>
            </a:r>
          </a:p>
        </p:txBody>
      </p:sp>
    </p:spTree>
    <p:extLst>
      <p:ext uri="{BB962C8B-B14F-4D97-AF65-F5344CB8AC3E}">
        <p14:creationId xmlns:p14="http://schemas.microsoft.com/office/powerpoint/2010/main" val="4102481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0187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Isaiah 9:11-12</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600" dirty="0">
                <a:effectLst>
                  <a:outerShdw blurRad="38100" dist="38100" dir="2700000" algn="tl">
                    <a:srgbClr val="000000">
                      <a:alpha val="43137"/>
                    </a:srgbClr>
                  </a:outerShdw>
                </a:effectLst>
                <a:cs typeface="Calibri" panose="020F0502020204030204" pitchFamily="34" charset="0"/>
              </a:rPr>
              <a:t>Therefore the Lord raises superior adversaries against them from </a:t>
            </a:r>
            <a:r>
              <a:rPr lang="en-US" sz="3600" dirty="0" err="1">
                <a:effectLst>
                  <a:outerShdw blurRad="38100" dist="38100" dir="2700000" algn="tl">
                    <a:srgbClr val="000000">
                      <a:alpha val="43137"/>
                    </a:srgbClr>
                  </a:outerShdw>
                </a:effectLst>
                <a:cs typeface="Calibri" panose="020F0502020204030204" pitchFamily="34" charset="0"/>
              </a:rPr>
              <a:t>Rezin</a:t>
            </a:r>
            <a:r>
              <a:rPr lang="en-US" sz="3600" dirty="0">
                <a:effectLst>
                  <a:outerShdw blurRad="38100" dist="38100" dir="2700000" algn="tl">
                    <a:srgbClr val="000000">
                      <a:alpha val="43137"/>
                    </a:srgbClr>
                  </a:outerShdw>
                </a:effectLst>
                <a:cs typeface="Calibri" panose="020F0502020204030204" pitchFamily="34" charset="0"/>
              </a:rPr>
              <a:t> And provokes their enemies, </a:t>
            </a:r>
            <a:r>
              <a:rPr lang="en-US" sz="3600" baseline="30000" dirty="0">
                <a:effectLst>
                  <a:outerShdw blurRad="38100" dist="38100" dir="2700000" algn="tl">
                    <a:srgbClr val="000000">
                      <a:alpha val="43137"/>
                    </a:srgbClr>
                  </a:outerShdw>
                </a:effectLst>
                <a:cs typeface="Calibri" panose="020F0502020204030204" pitchFamily="34" charset="0"/>
              </a:rPr>
              <a:t>12</a:t>
            </a:r>
            <a:r>
              <a:rPr lang="en-US" sz="3600" dirty="0">
                <a:effectLst>
                  <a:outerShdw blurRad="38100" dist="38100" dir="2700000" algn="tl">
                    <a:srgbClr val="000000">
                      <a:alpha val="43137"/>
                    </a:srgbClr>
                  </a:outerShdw>
                </a:effectLst>
                <a:cs typeface="Calibri" panose="020F0502020204030204" pitchFamily="34" charset="0"/>
              </a:rPr>
              <a:t>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Arameans</a:t>
            </a:r>
            <a:r>
              <a:rPr lang="en-US" sz="3600" dirty="0">
                <a:effectLst>
                  <a:outerShdw blurRad="38100" dist="38100" dir="2700000" algn="tl">
                    <a:srgbClr val="000000">
                      <a:alpha val="43137"/>
                    </a:srgbClr>
                  </a:outerShdw>
                </a:effectLst>
                <a:cs typeface="Calibri" panose="020F0502020204030204" pitchFamily="34" charset="0"/>
              </a:rPr>
              <a:t> from the east and the Philistines from the west; And they devour Israel with gaping jaws. In spite of all this,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His anger</a:t>
            </a:r>
            <a:r>
              <a:rPr lang="en-US" sz="3600" dirty="0">
                <a:effectLst>
                  <a:outerShdw blurRad="38100" dist="38100" dir="2700000" algn="tl">
                    <a:srgbClr val="000000">
                      <a:alpha val="43137"/>
                    </a:srgbClr>
                  </a:outerShdw>
                </a:effectLst>
                <a:cs typeface="Calibri" panose="020F0502020204030204" pitchFamily="34" charset="0"/>
              </a:rPr>
              <a:t> does not turn away, And His hand is still stretched out.”</a:t>
            </a:r>
          </a:p>
        </p:txBody>
      </p:sp>
    </p:spTree>
    <p:extLst>
      <p:ext uri="{BB962C8B-B14F-4D97-AF65-F5344CB8AC3E}">
        <p14:creationId xmlns:p14="http://schemas.microsoft.com/office/powerpoint/2010/main" val="40747527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10:5-6</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5</a:t>
            </a:r>
            <a:r>
              <a:rPr lang="en-US" sz="3600" dirty="0">
                <a:effectLst>
                  <a:outerShdw blurRad="38100" dist="38100" dir="2700000" algn="tl">
                    <a:srgbClr val="000000">
                      <a:alpha val="43137"/>
                    </a:srgbClr>
                  </a:outerShdw>
                </a:effectLst>
                <a:cs typeface="Calibri" panose="020F0502020204030204" pitchFamily="34" charset="0"/>
              </a:rPr>
              <a:t> Woe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Assyria, the rod of My anger</a:t>
            </a:r>
            <a:r>
              <a:rPr lang="en-US" sz="3600" dirty="0">
                <a:effectLst>
                  <a:outerShdw blurRad="38100" dist="38100" dir="2700000" algn="tl">
                    <a:srgbClr val="000000">
                      <a:alpha val="43137"/>
                    </a:srgbClr>
                  </a:outerShdw>
                </a:effectLst>
                <a:cs typeface="Calibri" panose="020F0502020204030204" pitchFamily="34" charset="0"/>
              </a:rPr>
              <a:t> And the staff in whose hands is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My indignation</a:t>
            </a:r>
            <a:r>
              <a:rPr lang="en-US" sz="3600" dirty="0">
                <a:effectLst>
                  <a:outerShdw blurRad="38100" dist="38100" dir="2700000" algn="tl">
                    <a:srgbClr val="000000">
                      <a:alpha val="43137"/>
                    </a:srgbClr>
                  </a:outerShdw>
                </a:effectLst>
                <a:cs typeface="Calibri" panose="020F0502020204030204" pitchFamily="34" charset="0"/>
              </a:rPr>
              <a:t>, </a:t>
            </a:r>
            <a:r>
              <a:rPr lang="en-US" sz="3600" baseline="30000" dirty="0">
                <a:effectLst>
                  <a:outerShdw blurRad="38100" dist="38100" dir="2700000" algn="tl">
                    <a:srgbClr val="000000">
                      <a:alpha val="43137"/>
                    </a:srgbClr>
                  </a:outerShdw>
                </a:effectLst>
                <a:cs typeface="Calibri" panose="020F0502020204030204" pitchFamily="34" charset="0"/>
              </a:rPr>
              <a:t>6</a:t>
            </a:r>
            <a:r>
              <a:rPr lang="en-US" sz="3600" dirty="0">
                <a:effectLst>
                  <a:outerShdw blurRad="38100" dist="38100" dir="2700000" algn="tl">
                    <a:srgbClr val="000000">
                      <a:alpha val="43137"/>
                    </a:srgbClr>
                  </a:outerShdw>
                </a:effectLst>
                <a:cs typeface="Calibri" panose="020F0502020204030204" pitchFamily="34" charset="0"/>
              </a:rPr>
              <a:t> I send it against a godless nation And commission it against the people of My fury To capture spoils and to seize plunder, And to trample them down like mud in the streets.”</a:t>
            </a:r>
          </a:p>
        </p:txBody>
      </p:sp>
    </p:spTree>
    <p:extLst>
      <p:ext uri="{BB962C8B-B14F-4D97-AF65-F5344CB8AC3E}">
        <p14:creationId xmlns:p14="http://schemas.microsoft.com/office/powerpoint/2010/main" val="1257686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Isaiah 13:3, 17</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600" dirty="0">
                <a:effectLst>
                  <a:outerShdw blurRad="38100" dist="38100" dir="2700000" algn="tl">
                    <a:srgbClr val="000000">
                      <a:alpha val="43137"/>
                    </a:srgbClr>
                  </a:outerShdw>
                </a:effectLst>
                <a:cs typeface="Calibri" panose="020F0502020204030204" pitchFamily="34" charset="0"/>
              </a:rPr>
              <a:t>I have commanded My consecrated ones, I have also called for My warriors Who boast in My eminence, To execute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My anger</a:t>
            </a:r>
            <a:r>
              <a:rPr lang="en-US" sz="3600" dirty="0">
                <a:effectLst>
                  <a:outerShdw blurRad="38100" dist="38100" dir="2700000" algn="tl">
                    <a:srgbClr val="000000">
                      <a:alpha val="43137"/>
                    </a:srgbClr>
                  </a:outerShdw>
                </a:effectLst>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17</a:t>
            </a:r>
            <a:r>
              <a:rPr lang="en-US" sz="3600" dirty="0">
                <a:effectLst>
                  <a:outerShdw blurRad="38100" dist="38100" dir="2700000" algn="tl">
                    <a:srgbClr val="000000">
                      <a:alpha val="43137"/>
                    </a:srgbClr>
                  </a:outerShdw>
                </a:effectLst>
                <a:cs typeface="Calibri" panose="020F0502020204030204" pitchFamily="34" charset="0"/>
              </a:rPr>
              <a:t> Behold, I am going to stir up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Medes</a:t>
            </a:r>
            <a:r>
              <a:rPr lang="en-US" sz="3600" dirty="0">
                <a:effectLst>
                  <a:outerShdw blurRad="38100" dist="38100" dir="2700000" algn="tl">
                    <a:srgbClr val="000000">
                      <a:alpha val="43137"/>
                    </a:srgbClr>
                  </a:outerShdw>
                </a:effectLst>
                <a:cs typeface="Calibri" panose="020F0502020204030204" pitchFamily="34" charset="0"/>
              </a:rPr>
              <a:t> against them,</a:t>
            </a:r>
            <a:br>
              <a:rPr lang="en-US" sz="3600" dirty="0">
                <a:effectLst>
                  <a:outerShdw blurRad="38100" dist="38100" dir="2700000" algn="tl">
                    <a:srgbClr val="000000">
                      <a:alpha val="43137"/>
                    </a:srgbClr>
                  </a:outerShdw>
                </a:effectLst>
                <a:cs typeface="Calibri" panose="020F0502020204030204" pitchFamily="34" charset="0"/>
              </a:rPr>
            </a:br>
            <a:r>
              <a:rPr lang="en-US" sz="3600" dirty="0">
                <a:effectLst>
                  <a:outerShdw blurRad="38100" dist="38100" dir="2700000" algn="tl">
                    <a:srgbClr val="000000">
                      <a:alpha val="43137"/>
                    </a:srgbClr>
                  </a:outerShdw>
                </a:effectLst>
                <a:cs typeface="Calibri" panose="020F0502020204030204" pitchFamily="34" charset="0"/>
              </a:rPr>
              <a:t>Who will not value silver or take pleasure in gold.”</a:t>
            </a:r>
          </a:p>
        </p:txBody>
      </p:sp>
    </p:spTree>
    <p:extLst>
      <p:ext uri="{BB962C8B-B14F-4D97-AF65-F5344CB8AC3E}">
        <p14:creationId xmlns:p14="http://schemas.microsoft.com/office/powerpoint/2010/main" val="3474781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451269"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958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29718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Samuel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24</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p>
          <a:p>
            <a:pPr marL="0" indent="0" algn="just">
              <a:spcBef>
                <a:spcPts val="0"/>
              </a:spcBef>
              <a:buNone/>
            </a:pPr>
            <a:r>
              <a:rPr lang="en-US" sz="3600" dirty="0">
                <a:effectLst>
                  <a:outerShdw blurRad="38100" dist="38100" dir="2700000" algn="tl">
                    <a:srgbClr val="000000">
                      <a:alpha val="43137"/>
                    </a:srgbClr>
                  </a:outerShdw>
                </a:effectLst>
                <a:cs typeface="Calibri" panose="020F0502020204030204" pitchFamily="34" charset="0"/>
              </a:rPr>
              <a:t>“Now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anger of the Lord</a:t>
            </a:r>
            <a:r>
              <a:rPr lang="en-US" sz="3600" dirty="0">
                <a:effectLst>
                  <a:outerShdw blurRad="38100" dist="38100" dir="2700000" algn="tl">
                    <a:srgbClr val="000000">
                      <a:alpha val="43137"/>
                    </a:srgbClr>
                  </a:outerShdw>
                </a:effectLst>
                <a:cs typeface="Calibri" panose="020F0502020204030204" pitchFamily="34" charset="0"/>
              </a:rPr>
              <a:t> burned against Israel again, and He incited David against them to say, ‘Go, count Israel and Judah.’”</a:t>
            </a:r>
          </a:p>
        </p:txBody>
      </p:sp>
    </p:spTree>
    <p:extLst>
      <p:ext uri="{BB962C8B-B14F-4D97-AF65-F5344CB8AC3E}">
        <p14:creationId xmlns:p14="http://schemas.microsoft.com/office/powerpoint/2010/main" val="12004883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23622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1</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Chronicles</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21</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Then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Satan</a:t>
            </a:r>
            <a:r>
              <a:rPr lang="en-US" sz="3600" dirty="0">
                <a:effectLst>
                  <a:outerShdw blurRad="38100" dist="38100" dir="2700000" algn="tl">
                    <a:srgbClr val="000000">
                      <a:alpha val="43137"/>
                    </a:srgbClr>
                  </a:outerShdw>
                </a:effectLst>
                <a:cs typeface="Calibri" panose="020F0502020204030204" pitchFamily="34" charset="0"/>
              </a:rPr>
              <a:t> stood up against Israel and incited David to count Israel.”</a:t>
            </a:r>
          </a:p>
        </p:txBody>
      </p:sp>
    </p:spTree>
    <p:extLst>
      <p:ext uri="{BB962C8B-B14F-4D97-AF65-F5344CB8AC3E}">
        <p14:creationId xmlns:p14="http://schemas.microsoft.com/office/powerpoint/2010/main" val="27851083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38100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Romans</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13:4</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for it is a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servant of God</a:t>
            </a:r>
            <a:r>
              <a:rPr lang="en-US" sz="3600" dirty="0">
                <a:effectLst>
                  <a:outerShdw blurRad="38100" dist="38100" dir="2700000" algn="tl">
                    <a:srgbClr val="000000">
                      <a:alpha val="43137"/>
                    </a:srgbClr>
                  </a:outerShdw>
                </a:effectLst>
                <a:cs typeface="Calibri" panose="020F0502020204030204" pitchFamily="34" charset="0"/>
              </a:rPr>
              <a:t> to you for good. But if you do what is evil, be afraid; for it does not bear the sword for nothing; for it is a servant of God, an avenger who brings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orgē</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on the one who practices evil.”</a:t>
            </a:r>
          </a:p>
        </p:txBody>
      </p:sp>
    </p:spTree>
    <p:extLst>
      <p:ext uri="{BB962C8B-B14F-4D97-AF65-F5344CB8AC3E}">
        <p14:creationId xmlns:p14="http://schemas.microsoft.com/office/powerpoint/2010/main" val="28532276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2 Thessalonians 2</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:9-12</a:t>
            </a:r>
          </a:p>
          <a:p>
            <a:pPr marL="0" indent="0" algn="just">
              <a:spcBef>
                <a:spcPts val="0"/>
              </a:spcBef>
              <a:buNone/>
            </a:pP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100" baseline="30000" dirty="0">
                <a:effectLst>
                  <a:outerShdw blurRad="38100" dist="38100" dir="2700000" algn="tl">
                    <a:srgbClr val="000000">
                      <a:alpha val="43137"/>
                    </a:srgbClr>
                  </a:outerShdw>
                </a:effectLst>
                <a:cs typeface="Calibri" panose="020F0502020204030204" pitchFamily="34" charset="0"/>
              </a:rPr>
              <a:t>9</a:t>
            </a:r>
            <a:r>
              <a:rPr lang="en-US" sz="3100" dirty="0">
                <a:effectLst>
                  <a:outerShdw blurRad="38100" dist="38100" dir="2700000" algn="tl">
                    <a:srgbClr val="000000">
                      <a:alpha val="43137"/>
                    </a:srgbClr>
                  </a:outerShdw>
                </a:effectLst>
                <a:cs typeface="Calibri" panose="020F0502020204030204" pitchFamily="34" charset="0"/>
              </a:rPr>
              <a:t> that is, the one whose coming is in accord with the activity of </a:t>
            </a:r>
            <a:r>
              <a:rPr lang="en-US" sz="3100" b="1" u="sng" dirty="0">
                <a:solidFill>
                  <a:srgbClr val="FFFFCC"/>
                </a:solidFill>
                <a:effectLst>
                  <a:outerShdw blurRad="38100" dist="38100" dir="2700000" algn="tl">
                    <a:srgbClr val="000000">
                      <a:alpha val="43137"/>
                    </a:srgbClr>
                  </a:outerShdw>
                </a:effectLst>
                <a:cs typeface="Calibri" panose="020F0502020204030204" pitchFamily="34" charset="0"/>
              </a:rPr>
              <a:t>Satan</a:t>
            </a:r>
            <a:r>
              <a:rPr lang="en-US" sz="3100" dirty="0">
                <a:effectLst>
                  <a:outerShdw blurRad="38100" dist="38100" dir="2700000" algn="tl">
                    <a:srgbClr val="000000">
                      <a:alpha val="43137"/>
                    </a:srgbClr>
                  </a:outerShdw>
                </a:effectLst>
                <a:cs typeface="Calibri" panose="020F0502020204030204" pitchFamily="34" charset="0"/>
              </a:rPr>
              <a:t>, with all power and false signs and wonders, </a:t>
            </a:r>
            <a:r>
              <a:rPr lang="en-US" sz="3100" baseline="30000" dirty="0">
                <a:effectLst>
                  <a:outerShdw blurRad="38100" dist="38100" dir="2700000" algn="tl">
                    <a:srgbClr val="000000">
                      <a:alpha val="43137"/>
                    </a:srgbClr>
                  </a:outerShdw>
                </a:effectLst>
                <a:cs typeface="Calibri" panose="020F0502020204030204" pitchFamily="34" charset="0"/>
              </a:rPr>
              <a:t>10</a:t>
            </a:r>
            <a:r>
              <a:rPr lang="en-US" sz="3100" dirty="0">
                <a:effectLst>
                  <a:outerShdw blurRad="38100" dist="38100" dir="2700000" algn="tl">
                    <a:srgbClr val="000000">
                      <a:alpha val="43137"/>
                    </a:srgbClr>
                  </a:outerShdw>
                </a:effectLst>
                <a:cs typeface="Calibri" panose="020F0502020204030204" pitchFamily="34" charset="0"/>
              </a:rPr>
              <a:t> and with all the deception of wickedness for those who perish, because they did not accept the love of the truth so as to be saved. </a:t>
            </a:r>
            <a:r>
              <a:rPr lang="en-US" sz="3100" baseline="30000" dirty="0">
                <a:effectLst>
                  <a:outerShdw blurRad="38100" dist="38100" dir="2700000" algn="tl">
                    <a:srgbClr val="000000">
                      <a:alpha val="43137"/>
                    </a:srgbClr>
                  </a:outerShdw>
                </a:effectLst>
                <a:cs typeface="Calibri" panose="020F0502020204030204" pitchFamily="34" charset="0"/>
              </a:rPr>
              <a:t>11</a:t>
            </a:r>
            <a:r>
              <a:rPr lang="en-US" sz="3100" dirty="0">
                <a:effectLst>
                  <a:outerShdw blurRad="38100" dist="38100" dir="2700000" algn="tl">
                    <a:srgbClr val="000000">
                      <a:alpha val="43137"/>
                    </a:srgbClr>
                  </a:outerShdw>
                </a:effectLst>
                <a:cs typeface="Calibri" panose="020F0502020204030204" pitchFamily="34" charset="0"/>
              </a:rPr>
              <a:t> For this reason </a:t>
            </a:r>
            <a:r>
              <a:rPr lang="en-US" sz="3100" b="1" u="sng" dirty="0">
                <a:solidFill>
                  <a:srgbClr val="FFFFCC"/>
                </a:solidFill>
                <a:effectLst>
                  <a:outerShdw blurRad="38100" dist="38100" dir="2700000" algn="tl">
                    <a:srgbClr val="000000">
                      <a:alpha val="43137"/>
                    </a:srgbClr>
                  </a:outerShdw>
                </a:effectLst>
                <a:cs typeface="Calibri" panose="020F0502020204030204" pitchFamily="34" charset="0"/>
              </a:rPr>
              <a:t>God will send upon them</a:t>
            </a:r>
            <a:r>
              <a:rPr lang="en-US" sz="3100" dirty="0">
                <a:effectLst>
                  <a:outerShdw blurRad="38100" dist="38100" dir="2700000" algn="tl">
                    <a:srgbClr val="000000">
                      <a:alpha val="43137"/>
                    </a:srgbClr>
                  </a:outerShdw>
                </a:effectLst>
                <a:cs typeface="Calibri" panose="020F0502020204030204" pitchFamily="34" charset="0"/>
              </a:rPr>
              <a:t> a deluding influence so that they will believe what is false, </a:t>
            </a:r>
            <a:r>
              <a:rPr lang="en-US" sz="3100" baseline="30000" dirty="0">
                <a:effectLst>
                  <a:outerShdw blurRad="38100" dist="38100" dir="2700000" algn="tl">
                    <a:srgbClr val="000000">
                      <a:alpha val="43137"/>
                    </a:srgbClr>
                  </a:outerShdw>
                </a:effectLst>
                <a:cs typeface="Calibri" panose="020F0502020204030204" pitchFamily="34" charset="0"/>
              </a:rPr>
              <a:t>12</a:t>
            </a:r>
            <a:r>
              <a:rPr lang="en-US" sz="3100" dirty="0">
                <a:effectLst>
                  <a:outerShdw blurRad="38100" dist="38100" dir="2700000" algn="tl">
                    <a:srgbClr val="000000">
                      <a:alpha val="43137"/>
                    </a:srgbClr>
                  </a:outerShdw>
                </a:effectLst>
                <a:cs typeface="Calibri" panose="020F0502020204030204" pitchFamily="34" charset="0"/>
              </a:rPr>
              <a:t> in order that they all may be judged who did not believe the truth, but took pleasure in wickedness.”</a:t>
            </a:r>
          </a:p>
        </p:txBody>
      </p:sp>
    </p:spTree>
    <p:extLst>
      <p:ext uri="{BB962C8B-B14F-4D97-AF65-F5344CB8AC3E}">
        <p14:creationId xmlns:p14="http://schemas.microsoft.com/office/powerpoint/2010/main" val="23406373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1574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Chronicles 36:16-17</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aseline="30000" dirty="0">
                <a:effectLst>
                  <a:outerShdw blurRad="38100" dist="38100" dir="2700000" algn="tl">
                    <a:srgbClr val="000000">
                      <a:alpha val="43137"/>
                    </a:srgbClr>
                  </a:outerShdw>
                </a:effectLst>
                <a:cs typeface="Calibri" panose="020F0502020204030204" pitchFamily="34" charset="0"/>
              </a:rPr>
              <a:t>16</a:t>
            </a:r>
            <a:r>
              <a:rPr lang="en-US" dirty="0">
                <a:effectLst>
                  <a:outerShdw blurRad="38100" dist="38100" dir="2700000" algn="tl">
                    <a:srgbClr val="000000">
                      <a:alpha val="43137"/>
                    </a:srgbClr>
                  </a:outerShdw>
                </a:effectLst>
                <a:cs typeface="Calibri" panose="020F0502020204030204" pitchFamily="34" charset="0"/>
              </a:rPr>
              <a:t> but they continually mocked the messengers of God, despised His words, and scoffed at His prophets, until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wrath of the Lord</a:t>
            </a:r>
            <a:r>
              <a:rPr lang="en-US" dirty="0">
                <a:effectLst>
                  <a:outerShdw blurRad="38100" dist="38100" dir="2700000" algn="tl">
                    <a:srgbClr val="000000">
                      <a:alpha val="43137"/>
                    </a:srgbClr>
                  </a:outerShdw>
                </a:effectLst>
                <a:cs typeface="Calibri" panose="020F0502020204030204" pitchFamily="34" charset="0"/>
              </a:rPr>
              <a:t> rose against His people, until there was no remedy. </a:t>
            </a:r>
            <a:r>
              <a:rPr lang="en-US" baseline="30000" dirty="0">
                <a:effectLst>
                  <a:outerShdw blurRad="38100" dist="38100" dir="2700000" algn="tl">
                    <a:srgbClr val="000000">
                      <a:alpha val="43137"/>
                    </a:srgbClr>
                  </a:outerShdw>
                </a:effectLst>
                <a:cs typeface="Calibri" panose="020F0502020204030204" pitchFamily="34" charset="0"/>
              </a:rPr>
              <a:t>17</a:t>
            </a:r>
            <a:r>
              <a:rPr lang="en-US" dirty="0">
                <a:effectLst>
                  <a:outerShdw blurRad="38100" dist="38100" dir="2700000" algn="tl">
                    <a:srgbClr val="000000">
                      <a:alpha val="43137"/>
                    </a:srgbClr>
                  </a:outerShdw>
                </a:effectLst>
                <a:cs typeface="Calibri" panose="020F0502020204030204" pitchFamily="34" charset="0"/>
              </a:rPr>
              <a:t> So He brought up against them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king of the Chaldeans</a:t>
            </a:r>
            <a:r>
              <a:rPr lang="en-US" dirty="0">
                <a:effectLst>
                  <a:outerShdw blurRad="38100" dist="38100" dir="2700000" algn="tl">
                    <a:srgbClr val="000000">
                      <a:alpha val="43137"/>
                    </a:srgbClr>
                  </a:outerShdw>
                </a:effectLst>
                <a:cs typeface="Calibri" panose="020F0502020204030204" pitchFamily="34" charset="0"/>
              </a:rPr>
              <a:t>, who killed their young men with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dirty="0">
                <a:effectLst>
                  <a:outerShdw blurRad="38100" dist="38100" dir="2700000" algn="tl">
                    <a:srgbClr val="000000">
                      <a:alpha val="43137"/>
                    </a:srgbClr>
                  </a:outerShdw>
                </a:effectLst>
                <a:cs typeface="Calibri" panose="020F0502020204030204" pitchFamily="34" charset="0"/>
              </a:rPr>
              <a:t> in the house of their sanctuary, and had no compassion on young man or virgin, old man or frail; He handed them all over to him.”</a:t>
            </a:r>
          </a:p>
        </p:txBody>
      </p:sp>
    </p:spTree>
    <p:extLst>
      <p:ext uri="{BB962C8B-B14F-4D97-AF65-F5344CB8AC3E}">
        <p14:creationId xmlns:p14="http://schemas.microsoft.com/office/powerpoint/2010/main" val="33421672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Isaiah</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51:19-20</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19</a:t>
            </a:r>
            <a:r>
              <a:rPr lang="en-US" sz="3600" dirty="0">
                <a:effectLst>
                  <a:outerShdw blurRad="38100" dist="38100" dir="2700000" algn="tl">
                    <a:srgbClr val="000000">
                      <a:alpha val="43137"/>
                    </a:srgbClr>
                  </a:outerShdw>
                </a:effectLst>
                <a:cs typeface="Calibri" panose="020F0502020204030204" pitchFamily="34" charset="0"/>
              </a:rPr>
              <a:t> These two things have happened to you; Who will mourn for you? The devastation and destruction,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famine and sword</a:t>
            </a:r>
            <a:r>
              <a:rPr lang="en-US" sz="3600" dirty="0">
                <a:effectLst>
                  <a:outerShdw blurRad="38100" dist="38100" dir="2700000" algn="tl">
                    <a:srgbClr val="000000">
                      <a:alpha val="43137"/>
                    </a:srgbClr>
                  </a:outerShdw>
                </a:effectLst>
                <a:cs typeface="Calibri" panose="020F0502020204030204" pitchFamily="34" charset="0"/>
              </a:rPr>
              <a:t>; How shall I comfort you? </a:t>
            </a:r>
            <a:r>
              <a:rPr lang="en-US" sz="3600" baseline="30000" dirty="0">
                <a:effectLst>
                  <a:outerShdw blurRad="38100" dist="38100" dir="2700000" algn="tl">
                    <a:srgbClr val="000000">
                      <a:alpha val="43137"/>
                    </a:srgbClr>
                  </a:outerShdw>
                </a:effectLst>
                <a:cs typeface="Calibri" panose="020F0502020204030204" pitchFamily="34" charset="0"/>
              </a:rPr>
              <a:t>20</a:t>
            </a:r>
            <a:r>
              <a:rPr lang="en-US" sz="3600" dirty="0">
                <a:effectLst>
                  <a:outerShdw blurRad="38100" dist="38100" dir="2700000" algn="tl">
                    <a:srgbClr val="000000">
                      <a:alpha val="43137"/>
                    </a:srgbClr>
                  </a:outerShdw>
                </a:effectLst>
                <a:cs typeface="Calibri" panose="020F0502020204030204" pitchFamily="34" charset="0"/>
              </a:rPr>
              <a:t> Your sons have fainted, They lie helpless at the head of every street, Like an antelope in a net, Full of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wrath of the Lord</a:t>
            </a:r>
            <a:r>
              <a:rPr lang="en-US" sz="3600" dirty="0">
                <a:effectLst>
                  <a:outerShdw blurRad="38100" dist="38100" dir="2700000" algn="tl">
                    <a:srgbClr val="000000">
                      <a:alpha val="43137"/>
                    </a:srgbClr>
                  </a:outerShdw>
                </a:effectLst>
                <a:cs typeface="Calibri" panose="020F0502020204030204" pitchFamily="34" charset="0"/>
              </a:rPr>
              <a:t>, The rebuke of your God.”</a:t>
            </a:r>
          </a:p>
        </p:txBody>
      </p:sp>
    </p:spTree>
    <p:extLst>
      <p:ext uri="{BB962C8B-B14F-4D97-AF65-F5344CB8AC3E}">
        <p14:creationId xmlns:p14="http://schemas.microsoft.com/office/powerpoint/2010/main" val="26354607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94C721-9A96-4420-BF12-DE755BEB0E43}"/>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Jeremiah 21</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:5-7, 9</a:t>
            </a:r>
          </a:p>
          <a:p>
            <a:pPr marL="0" indent="0" algn="just">
              <a:spcBef>
                <a:spcPts val="0"/>
              </a:spcBef>
              <a:buNone/>
            </a:pPr>
            <a:r>
              <a:rPr lang="en-US" baseline="30000" dirty="0">
                <a:effectLst>
                  <a:outerShdw blurRad="38100" dist="38100" dir="2700000" algn="tl">
                    <a:srgbClr val="000000">
                      <a:alpha val="43137"/>
                    </a:srgbClr>
                  </a:outerShdw>
                </a:effectLst>
                <a:cs typeface="Calibri" panose="020F0502020204030204" pitchFamily="34" charset="0"/>
              </a:rPr>
              <a:t>“5 </a:t>
            </a:r>
            <a:r>
              <a:rPr lang="en-US" dirty="0">
                <a:effectLst>
                  <a:outerShdw blurRad="38100" dist="38100" dir="2700000" algn="tl">
                    <a:srgbClr val="000000">
                      <a:alpha val="43137"/>
                    </a:srgbClr>
                  </a:outerShdw>
                </a:effectLst>
                <a:cs typeface="Calibri" panose="020F0502020204030204" pitchFamily="34" charset="0"/>
              </a:rPr>
              <a:t>And I Myself will make war against you with an outstretched hand and a mighty arm, and in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anger</a:t>
            </a:r>
            <a:r>
              <a:rPr lang="en-US" dirty="0">
                <a:effectLst>
                  <a:outerShdw blurRad="38100" dist="38100" dir="2700000" algn="tl">
                    <a:srgbClr val="000000">
                      <a:alpha val="43137"/>
                    </a:srgbClr>
                  </a:outerShdw>
                </a:effectLst>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dirty="0">
                <a:effectLst>
                  <a:outerShdw blurRad="38100" dist="38100" dir="2700000" algn="tl">
                    <a:srgbClr val="000000">
                      <a:alpha val="43137"/>
                    </a:srgbClr>
                  </a:outerShdw>
                </a:effectLst>
                <a:cs typeface="Calibri" panose="020F0502020204030204" pitchFamily="34" charset="0"/>
              </a:rPr>
              <a:t>, and great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indignation</a:t>
            </a:r>
            <a:r>
              <a:rPr lang="en-US" dirty="0">
                <a:effectLst>
                  <a:outerShdw blurRad="38100" dist="38100" dir="2700000" algn="tl">
                    <a:srgbClr val="000000">
                      <a:alpha val="43137"/>
                    </a:srgbClr>
                  </a:outerShdw>
                </a:effectLst>
                <a:cs typeface="Calibri" panose="020F0502020204030204" pitchFamily="34" charset="0"/>
              </a:rPr>
              <a:t>. </a:t>
            </a:r>
            <a:r>
              <a:rPr lang="en-US" baseline="30000" dirty="0">
                <a:effectLst>
                  <a:outerShdw blurRad="38100" dist="38100" dir="2700000" algn="tl">
                    <a:srgbClr val="000000">
                      <a:alpha val="43137"/>
                    </a:srgbClr>
                  </a:outerShdw>
                </a:effectLst>
                <a:cs typeface="Calibri" panose="020F0502020204030204" pitchFamily="34" charset="0"/>
              </a:rPr>
              <a:t>6</a:t>
            </a:r>
            <a:r>
              <a:rPr lang="en-US" dirty="0">
                <a:effectLst>
                  <a:outerShdw blurRad="38100" dist="38100" dir="2700000" algn="tl">
                    <a:srgbClr val="000000">
                      <a:alpha val="43137"/>
                    </a:srgbClr>
                  </a:outerShdw>
                </a:effectLst>
                <a:cs typeface="Calibri" panose="020F0502020204030204" pitchFamily="34" charset="0"/>
              </a:rPr>
              <a:t> I will also strike the inhabitants of this city, both the people and the animals; they will die of a great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a:t>
            </a:r>
            <a:r>
              <a:rPr lang="en-US" dirty="0">
                <a:effectLst>
                  <a:outerShdw blurRad="38100" dist="38100" dir="2700000" algn="tl">
                    <a:srgbClr val="000000">
                      <a:alpha val="43137"/>
                    </a:srgbClr>
                  </a:outerShdw>
                </a:effectLst>
                <a:cs typeface="Calibri" panose="020F0502020204030204" pitchFamily="34" charset="0"/>
              </a:rPr>
              <a:t>. </a:t>
            </a:r>
            <a:r>
              <a:rPr lang="en-US" baseline="30000" dirty="0">
                <a:effectLst>
                  <a:outerShdw blurRad="38100" dist="38100" dir="2700000" algn="tl">
                    <a:srgbClr val="000000">
                      <a:alpha val="43137"/>
                    </a:srgbClr>
                  </a:outerShdw>
                </a:effectLst>
                <a:cs typeface="Calibri" panose="020F0502020204030204" pitchFamily="34" charset="0"/>
              </a:rPr>
              <a:t>7</a:t>
            </a:r>
            <a:r>
              <a:rPr lang="en-US" dirty="0">
                <a:effectLst>
                  <a:outerShdw blurRad="38100" dist="38100" dir="2700000" algn="tl">
                    <a:srgbClr val="000000">
                      <a:alpha val="43137"/>
                    </a:srgbClr>
                  </a:outerShdw>
                </a:effectLst>
                <a:cs typeface="Calibri" panose="020F0502020204030204" pitchFamily="34" charset="0"/>
              </a:rPr>
              <a:t> Then afterward,” declares the Lord, “I will hand Zedekiah king of Judah, his servants, and the people, that is, those who survive in this city from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a:t>
            </a:r>
            <a:r>
              <a:rPr lang="en-US" dirty="0">
                <a:effectLst>
                  <a:outerShdw blurRad="38100" dist="38100" dir="2700000" algn="tl">
                    <a:srgbClr val="000000">
                      <a:alpha val="43137"/>
                    </a:srgbClr>
                  </a:outerShdw>
                </a:effectLst>
                <a:cs typeface="Calibri" panose="020F0502020204030204" pitchFamily="34" charset="0"/>
              </a:rPr>
              <a:t>, the . . .</a:t>
            </a:r>
          </a:p>
        </p:txBody>
      </p:sp>
    </p:spTree>
    <p:extLst>
      <p:ext uri="{BB962C8B-B14F-4D97-AF65-F5344CB8AC3E}">
        <p14:creationId xmlns:p14="http://schemas.microsoft.com/office/powerpoint/2010/main" val="1898377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94C721-9A96-4420-BF12-DE755BEB0E43}"/>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Jeremiah 21</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:5-7, 9</a:t>
            </a:r>
          </a:p>
          <a:p>
            <a:pPr marL="0" indent="0" algn="just">
              <a:spcBef>
                <a:spcPts val="0"/>
              </a:spcBef>
              <a:buNone/>
            </a:pPr>
            <a:r>
              <a:rPr lang="en-US" dirty="0">
                <a:effectLst>
                  <a:outerShdw blurRad="38100" dist="38100" dir="2700000" algn="tl">
                    <a:srgbClr val="000000">
                      <a:alpha val="43137"/>
                    </a:srgbClr>
                  </a:outerShdw>
                </a:effectLst>
                <a:cs typeface="Calibri" panose="020F0502020204030204" pitchFamily="34" charset="0"/>
              </a:rPr>
              <a:t>…</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dirty="0">
                <a:effectLst>
                  <a:outerShdw blurRad="38100" dist="38100" dir="2700000" algn="tl">
                    <a:srgbClr val="000000">
                      <a:alpha val="43137"/>
                    </a:srgbClr>
                  </a:outerShdw>
                </a:effectLst>
                <a:cs typeface="Calibri" panose="020F0502020204030204" pitchFamily="34" charset="0"/>
              </a:rPr>
              <a:t>, and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dirty="0">
                <a:effectLst>
                  <a:outerShdw blurRad="38100" dist="38100" dir="2700000" algn="tl">
                    <a:srgbClr val="000000">
                      <a:alpha val="43137"/>
                    </a:srgbClr>
                  </a:outerShdw>
                </a:effectLst>
                <a:cs typeface="Calibri" panose="020F0502020204030204" pitchFamily="34" charset="0"/>
              </a:rPr>
              <a:t>, over to Nebuchadnezzar king of Babylon, to their enemies, and to those who seek their lives; and he will strike and kill them with the edge of the sword. He will not spare them nor have pity nor compassion.”’… </a:t>
            </a:r>
            <a:r>
              <a:rPr lang="en-US" baseline="30000" dirty="0">
                <a:effectLst>
                  <a:outerShdw blurRad="38100" dist="38100" dir="2700000" algn="tl">
                    <a:srgbClr val="000000">
                      <a:alpha val="43137"/>
                    </a:srgbClr>
                  </a:outerShdw>
                </a:effectLst>
                <a:cs typeface="Calibri" panose="020F0502020204030204" pitchFamily="34" charset="0"/>
              </a:rPr>
              <a:t>9</a:t>
            </a:r>
            <a:r>
              <a:rPr lang="en-US" dirty="0">
                <a:effectLst>
                  <a:outerShdw blurRad="38100" dist="38100" dir="2700000" algn="tl">
                    <a:srgbClr val="000000">
                      <a:alpha val="43137"/>
                    </a:srgbClr>
                  </a:outerShdw>
                </a:effectLst>
                <a:cs typeface="Calibri" panose="020F0502020204030204" pitchFamily="34" charset="0"/>
              </a:rPr>
              <a:t> Anyone who stays in this city will die by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dirty="0">
                <a:effectLst>
                  <a:outerShdw blurRad="38100" dist="38100" dir="2700000" algn="tl">
                    <a:srgbClr val="000000">
                      <a:alpha val="43137"/>
                    </a:srgbClr>
                  </a:outerShdw>
                </a:effectLst>
                <a:cs typeface="Calibri" panose="020F0502020204030204" pitchFamily="34" charset="0"/>
              </a:rPr>
              <a:t>, by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dirty="0">
                <a:effectLst>
                  <a:outerShdw blurRad="38100" dist="38100" dir="2700000" algn="tl">
                    <a:srgbClr val="000000">
                      <a:alpha val="43137"/>
                    </a:srgbClr>
                  </a:outerShdw>
                </a:effectLst>
                <a:cs typeface="Calibri" panose="020F0502020204030204" pitchFamily="34" charset="0"/>
              </a:rPr>
              <a:t>, or by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plague</a:t>
            </a:r>
            <a:r>
              <a:rPr lang="en-US" dirty="0">
                <a:effectLst>
                  <a:outerShdw blurRad="38100" dist="38100" dir="2700000" algn="tl">
                    <a:srgbClr val="000000">
                      <a:alpha val="43137"/>
                    </a:srgbClr>
                  </a:outerShdw>
                </a:effectLst>
                <a:cs typeface="Calibri" panose="020F0502020204030204" pitchFamily="34" charset="0"/>
              </a:rPr>
              <a:t>; but anyone who leaves and goes over to the Chaldeans who are besieging you will live, and he will have his own life as plunder.”</a:t>
            </a:r>
          </a:p>
        </p:txBody>
      </p:sp>
    </p:spTree>
    <p:extLst>
      <p:ext uri="{BB962C8B-B14F-4D97-AF65-F5344CB8AC3E}">
        <p14:creationId xmlns:p14="http://schemas.microsoft.com/office/powerpoint/2010/main" val="35373706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AE966D-C425-437E-AF84-BFC2F30535FE}"/>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Jeremiah 44</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:8, 11-12</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baseline="30000" dirty="0">
                <a:effectLst>
                  <a:outerShdw blurRad="38100" dist="38100" dir="2700000" algn="tl">
                    <a:srgbClr val="000000">
                      <a:alpha val="43137"/>
                    </a:srgbClr>
                  </a:outerShdw>
                </a:effectLst>
                <a:cs typeface="Calibri" panose="020F0502020204030204" pitchFamily="34" charset="0"/>
              </a:rPr>
              <a:t>8</a:t>
            </a:r>
            <a:r>
              <a:rPr lang="en-US" dirty="0">
                <a:effectLst>
                  <a:outerShdw blurRad="38100" dist="38100" dir="2700000" algn="tl">
                    <a:srgbClr val="000000">
                      <a:alpha val="43137"/>
                    </a:srgbClr>
                  </a:outerShdw>
                </a:effectLst>
                <a:cs typeface="Calibri" panose="020F0502020204030204" pitchFamily="34" charset="0"/>
              </a:rPr>
              <a:t> provoking Me to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anger</a:t>
            </a:r>
            <a:r>
              <a:rPr lang="en-US" dirty="0">
                <a:effectLst>
                  <a:outerShdw blurRad="38100" dist="38100" dir="2700000" algn="tl">
                    <a:srgbClr val="000000">
                      <a:alpha val="43137"/>
                    </a:srgbClr>
                  </a:outerShdw>
                </a:effectLst>
                <a:cs typeface="Calibri" panose="020F0502020204030204" pitchFamily="34" charset="0"/>
              </a:rPr>
              <a:t> with the works of your hands, burning sacrifices to other gods in the land of Egypt where you are entering to reside, so that you may be eliminated and become a curse and a disgrace among all the nations of the earth?... </a:t>
            </a:r>
            <a:r>
              <a:rPr lang="en-US" baseline="30000" dirty="0">
                <a:effectLst>
                  <a:outerShdw blurRad="38100" dist="38100" dir="2700000" algn="tl">
                    <a:srgbClr val="000000">
                      <a:alpha val="43137"/>
                    </a:srgbClr>
                  </a:outerShdw>
                </a:effectLst>
                <a:cs typeface="Calibri" panose="020F0502020204030204" pitchFamily="34" charset="0"/>
              </a:rPr>
              <a:t>12</a:t>
            </a:r>
            <a:r>
              <a:rPr lang="en-US" dirty="0">
                <a:effectLst>
                  <a:outerShdw blurRad="38100" dist="38100" dir="2700000" algn="tl">
                    <a:srgbClr val="000000">
                      <a:alpha val="43137"/>
                    </a:srgbClr>
                  </a:outerShdw>
                </a:effectLst>
                <a:cs typeface="Calibri" panose="020F0502020204030204" pitchFamily="34" charset="0"/>
              </a:rPr>
              <a:t> And I will take away the remnant of Judah who have set their minds on entering the land of Egypt to reside there, and they will all meet their end in the land of Egypt; . . .</a:t>
            </a:r>
          </a:p>
        </p:txBody>
      </p:sp>
    </p:spTree>
    <p:extLst>
      <p:ext uri="{BB962C8B-B14F-4D97-AF65-F5344CB8AC3E}">
        <p14:creationId xmlns:p14="http://schemas.microsoft.com/office/powerpoint/2010/main" val="3367425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114300" y="1600200"/>
            <a:ext cx="8915400" cy="5105400"/>
          </a:xfrm>
        </p:spPr>
        <p:txBody>
          <a:bodyPr/>
          <a:lstStyle/>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Tribulation's purpose concerns Israel (Jer 30:7; Dan 9:24)</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biblical reference to the church on earth during the Tribulation period (Rev 4-22)</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Church is promised an exemption from divine wrath (1 Thess 1:10; 5:9; Rom 5:9; Rev 3:10; 6:17)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imminent (1 Cor 15:51; 1 Thess 4:15)</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Rapture is a comfort (1 Thess 4:18)</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Antichrist cannot come to power until the restrainer is removed (2 Thess 2:6-7)</a:t>
            </a:r>
          </a:p>
          <a:p>
            <a:pPr marL="461963" indent="-461963" eaLnBrk="1" hangingPunct="1">
              <a:spcBef>
                <a:spcPts val="0"/>
              </a:spcBef>
              <a:spcAft>
                <a:spcPts val="900"/>
              </a:spcAft>
              <a:buClr>
                <a:srgbClr val="00FFFF"/>
              </a:buClr>
              <a:buSzPct val="100000"/>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Symbolic parallels (2 Peter 2:5-9)</a:t>
            </a:r>
            <a:endPar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2636A59E-F606-4720-AC0C-C62BB4647C7D}"/>
              </a:ext>
            </a:extLst>
          </p:cNvPr>
          <p:cNvSpPr/>
          <p:nvPr/>
        </p:nvSpPr>
        <p:spPr>
          <a:xfrm>
            <a:off x="0" y="218182"/>
            <a:ext cx="9144000" cy="1154162"/>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When is the Rapture?</a:t>
            </a:r>
          </a:p>
          <a:p>
            <a:pPr algn="ct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Arguments Favoring the Pre-Tribulation View</a:t>
            </a:r>
          </a:p>
        </p:txBody>
      </p:sp>
    </p:spTree>
    <p:extLst>
      <p:ext uri="{BB962C8B-B14F-4D97-AF65-F5344CB8AC3E}">
        <p14:creationId xmlns:p14="http://schemas.microsoft.com/office/powerpoint/2010/main" val="3210449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AE966D-C425-437E-AF84-BFC2F30535FE}"/>
              </a:ext>
            </a:extLst>
          </p:cNvPr>
          <p:cNvPicPr>
            <a:picLocks noChangeAspect="1"/>
          </p:cNvPicPr>
          <p:nvPr/>
        </p:nvPicPr>
        <p:blipFill>
          <a:blip r:embed="rId2"/>
          <a:stretch>
            <a:fillRect/>
          </a:stretch>
        </p:blipFill>
        <p:spPr>
          <a:xfrm>
            <a:off x="0" y="0"/>
            <a:ext cx="9144000" cy="6857999"/>
          </a:xfrm>
          <a:prstGeom prst="rect">
            <a:avLst/>
          </a:prstGeom>
        </p:spPr>
      </p:pic>
      <p:sp>
        <p:nvSpPr>
          <p:cNvPr id="39939" name="Rectangle 3"/>
          <p:cNvSpPr>
            <a:spLocks noGrp="1"/>
          </p:cNvSpPr>
          <p:nvPr>
            <p:ph type="body" sz="half" idx="2"/>
          </p:nvPr>
        </p:nvSpPr>
        <p:spPr>
          <a:xfrm>
            <a:off x="0" y="0"/>
            <a:ext cx="9143999" cy="3200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Jeremiah 44</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:8, 11-12</a:t>
            </a:r>
          </a:p>
          <a:p>
            <a:pPr marL="0" indent="0" algn="just">
              <a:spcBef>
                <a:spcPts val="0"/>
              </a:spcBef>
              <a:buNone/>
            </a:pPr>
            <a:r>
              <a:rPr lang="en-US" dirty="0">
                <a:effectLst>
                  <a:outerShdw blurRad="38100" dist="38100" dir="2700000" algn="tl">
                    <a:srgbClr val="000000">
                      <a:alpha val="43137"/>
                    </a:srgbClr>
                  </a:outerShdw>
                </a:effectLst>
                <a:cs typeface="Calibri" panose="020F0502020204030204" pitchFamily="34" charset="0"/>
              </a:rPr>
              <a:t>. . . they will fall by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dirty="0">
                <a:effectLst>
                  <a:outerShdw blurRad="38100" dist="38100" dir="2700000" algn="tl">
                    <a:srgbClr val="000000">
                      <a:alpha val="43137"/>
                    </a:srgbClr>
                  </a:outerShdw>
                </a:effectLst>
                <a:cs typeface="Calibri" panose="020F0502020204030204" pitchFamily="34" charset="0"/>
              </a:rPr>
              <a:t> or meet their end by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dirty="0">
                <a:effectLst>
                  <a:outerShdw blurRad="38100" dist="38100" dir="2700000" algn="tl">
                    <a:srgbClr val="000000">
                      <a:alpha val="43137"/>
                    </a:srgbClr>
                  </a:outerShdw>
                </a:effectLst>
                <a:cs typeface="Calibri" panose="020F0502020204030204" pitchFamily="34" charset="0"/>
              </a:rPr>
              <a:t>. From the small to the great, they will die by the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sword and famine</a:t>
            </a:r>
            <a:r>
              <a:rPr lang="en-US" dirty="0">
                <a:effectLst>
                  <a:outerShdw blurRad="38100" dist="38100" dir="2700000" algn="tl">
                    <a:srgbClr val="000000">
                      <a:alpha val="43137"/>
                    </a:srgbClr>
                  </a:outerShdw>
                </a:effectLst>
                <a:cs typeface="Calibri" panose="020F0502020204030204" pitchFamily="34" charset="0"/>
              </a:rPr>
              <a:t>; and they will become a curse, an object of horror, an imprecation, and a disgrace.”</a:t>
            </a:r>
          </a:p>
        </p:txBody>
      </p:sp>
    </p:spTree>
    <p:extLst>
      <p:ext uri="{BB962C8B-B14F-4D97-AF65-F5344CB8AC3E}">
        <p14:creationId xmlns:p14="http://schemas.microsoft.com/office/powerpoint/2010/main" val="2144404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Jeremiah</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50</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:13, 25</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13</a:t>
            </a:r>
            <a:r>
              <a:rPr lang="en-US" sz="3400" dirty="0">
                <a:effectLst>
                  <a:outerShdw blurRad="38100" dist="38100" dir="2700000" algn="tl">
                    <a:srgbClr val="000000">
                      <a:alpha val="43137"/>
                    </a:srgbClr>
                  </a:outerShdw>
                </a:effectLst>
                <a:cs typeface="Calibri" panose="020F0502020204030204" pitchFamily="34" charset="0"/>
              </a:rPr>
              <a:t> Because of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 of the Lord</a:t>
            </a:r>
            <a:r>
              <a:rPr lang="en-US" sz="3400" dirty="0">
                <a:effectLst>
                  <a:outerShdw blurRad="38100" dist="38100" dir="2700000" algn="tl">
                    <a:srgbClr val="000000">
                      <a:alpha val="43137"/>
                    </a:srgbClr>
                  </a:outerShdw>
                </a:effectLst>
                <a:cs typeface="Calibri" panose="020F0502020204030204" pitchFamily="34" charset="0"/>
              </a:rPr>
              <a:t> she will not be inhabited, But she will be completely desolate; Everyone who passes by Babylon will be horrified And will hiss because of all her wounds…</a:t>
            </a:r>
            <a:r>
              <a:rPr lang="en-US" sz="3400" baseline="30000" dirty="0">
                <a:effectLst>
                  <a:outerShdw blurRad="38100" dist="38100" dir="2700000" algn="tl">
                    <a:srgbClr val="000000">
                      <a:alpha val="43137"/>
                    </a:srgbClr>
                  </a:outerShdw>
                </a:effectLst>
                <a:cs typeface="Calibri" panose="020F0502020204030204" pitchFamily="34" charset="0"/>
              </a:rPr>
              <a:t>25</a:t>
            </a:r>
            <a:r>
              <a:rPr lang="en-US" sz="3400" dirty="0">
                <a:effectLst>
                  <a:outerShdw blurRad="38100" dist="38100" dir="2700000" algn="tl">
                    <a:srgbClr val="000000">
                      <a:alpha val="43137"/>
                    </a:srgbClr>
                  </a:outerShdw>
                </a:effectLst>
                <a:cs typeface="Calibri" panose="020F0502020204030204" pitchFamily="34" charset="0"/>
              </a:rPr>
              <a:t> The Lord has opened His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armory</a:t>
            </a:r>
            <a:r>
              <a:rPr lang="en-US" sz="3400" dirty="0">
                <a:effectLst>
                  <a:outerShdw blurRad="38100" dist="38100" dir="2700000" algn="tl">
                    <a:srgbClr val="000000">
                      <a:alpha val="43137"/>
                    </a:srgbClr>
                  </a:outerShdw>
                </a:effectLst>
                <a:cs typeface="Calibri" panose="020F0502020204030204" pitchFamily="34" charset="0"/>
              </a:rPr>
              <a:t> And has brought out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weapons</a:t>
            </a:r>
            <a:r>
              <a:rPr lang="en-US" sz="3400" dirty="0">
                <a:effectLst>
                  <a:outerShdw blurRad="38100" dist="38100" dir="2700000" algn="tl">
                    <a:srgbClr val="000000">
                      <a:alpha val="43137"/>
                    </a:srgbClr>
                  </a:outerShdw>
                </a:effectLst>
                <a:cs typeface="Calibri" panose="020F0502020204030204" pitchFamily="34" charset="0"/>
              </a:rPr>
              <a:t> of His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indignation</a:t>
            </a:r>
            <a:r>
              <a:rPr lang="en-US" sz="3400" dirty="0">
                <a:effectLst>
                  <a:outerShdw blurRad="38100" dist="38100" dir="2700000" algn="tl">
                    <a:srgbClr val="000000">
                      <a:alpha val="43137"/>
                    </a:srgbClr>
                  </a:outerShdw>
                </a:effectLst>
                <a:cs typeface="Calibri" panose="020F0502020204030204" pitchFamily="34" charset="0"/>
              </a:rPr>
              <a:t>, For it is a work of the Lord God of armies In the land of the Chaldeans.”</a:t>
            </a:r>
          </a:p>
        </p:txBody>
      </p:sp>
    </p:spTree>
    <p:extLst>
      <p:ext uri="{BB962C8B-B14F-4D97-AF65-F5344CB8AC3E}">
        <p14:creationId xmlns:p14="http://schemas.microsoft.com/office/powerpoint/2010/main" val="1027635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Ezekiel 7:14-15</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14</a:t>
            </a:r>
            <a:r>
              <a:rPr lang="en-US" sz="3400" dirty="0">
                <a:effectLst>
                  <a:outerShdw blurRad="38100" dist="38100" dir="2700000" algn="tl">
                    <a:srgbClr val="000000">
                      <a:alpha val="43137"/>
                    </a:srgbClr>
                  </a:outerShdw>
                </a:effectLst>
                <a:cs typeface="Calibri" panose="020F0502020204030204" pitchFamily="34" charset="0"/>
              </a:rPr>
              <a:t> They have blown the trumpet and made everything ready, but no one is going to the battle, for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My wrath</a:t>
            </a:r>
            <a:r>
              <a:rPr lang="en-US" sz="3400" dirty="0">
                <a:effectLst>
                  <a:outerShdw blurRad="38100" dist="38100" dir="2700000" algn="tl">
                    <a:srgbClr val="000000">
                      <a:alpha val="43137"/>
                    </a:srgbClr>
                  </a:outerShdw>
                </a:effectLst>
                <a:cs typeface="Calibri" panose="020F0502020204030204" pitchFamily="34" charset="0"/>
              </a:rPr>
              <a:t> is against all their multitude. </a:t>
            </a:r>
            <a:r>
              <a:rPr lang="en-US" sz="3400" baseline="30000" dirty="0">
                <a:effectLst>
                  <a:outerShdw blurRad="38100" dist="38100" dir="2700000" algn="tl">
                    <a:srgbClr val="000000">
                      <a:alpha val="43137"/>
                    </a:srgbClr>
                  </a:outerShdw>
                </a:effectLst>
                <a:cs typeface="Calibri" panose="020F0502020204030204" pitchFamily="34" charset="0"/>
              </a:rPr>
              <a:t>15</a:t>
            </a:r>
            <a:r>
              <a:rPr lang="en-US" sz="3400" dirty="0">
                <a:effectLst>
                  <a:outerShdw blurRad="38100" dist="38100" dir="2700000" algn="tl">
                    <a:srgbClr val="000000">
                      <a:alpha val="43137"/>
                    </a:srgbClr>
                  </a:outerShdw>
                </a:effectLst>
                <a:cs typeface="Calibri" panose="020F0502020204030204" pitchFamily="34" charset="0"/>
              </a:rPr>
              <a:t>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sz="3400" dirty="0">
                <a:effectLst>
                  <a:outerShdw blurRad="38100" dist="38100" dir="2700000" algn="tl">
                    <a:srgbClr val="000000">
                      <a:alpha val="43137"/>
                    </a:srgbClr>
                  </a:outerShdw>
                </a:effectLst>
                <a:cs typeface="Calibri" panose="020F0502020204030204" pitchFamily="34" charset="0"/>
              </a:rPr>
              <a:t> is outside the city and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plague</a:t>
            </a:r>
            <a:r>
              <a:rPr lang="en-US" sz="3400" dirty="0">
                <a:effectLst>
                  <a:outerShdw blurRad="38100" dist="38100" dir="2700000" algn="tl">
                    <a:srgbClr val="000000">
                      <a:alpha val="43137"/>
                    </a:srgbClr>
                  </a:outerShdw>
                </a:effectLst>
                <a:cs typeface="Calibri" panose="020F0502020204030204" pitchFamily="34" charset="0"/>
              </a:rPr>
              <a:t> and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3400" dirty="0">
                <a:effectLst>
                  <a:outerShdw blurRad="38100" dist="38100" dir="2700000" algn="tl">
                    <a:srgbClr val="000000">
                      <a:alpha val="43137"/>
                    </a:srgbClr>
                  </a:outerShdw>
                </a:effectLst>
                <a:cs typeface="Calibri" panose="020F0502020204030204" pitchFamily="34" charset="0"/>
              </a:rPr>
              <a:t> are within. Anyone who is in the field will die by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sz="3400" dirty="0">
                <a:effectLst>
                  <a:outerShdw blurRad="38100" dist="38100" dir="2700000" algn="tl">
                    <a:srgbClr val="000000">
                      <a:alpha val="43137"/>
                    </a:srgbClr>
                  </a:outerShdw>
                </a:effectLst>
                <a:cs typeface="Calibri" panose="020F0502020204030204" pitchFamily="34" charset="0"/>
              </a:rPr>
              <a:t>, while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3400" dirty="0">
                <a:effectLst>
                  <a:outerShdw blurRad="38100" dist="38100" dir="2700000" algn="tl">
                    <a:srgbClr val="000000">
                      <a:alpha val="43137"/>
                    </a:srgbClr>
                  </a:outerShdw>
                </a:effectLst>
                <a:cs typeface="Calibri" panose="020F0502020204030204" pitchFamily="34" charset="0"/>
              </a:rPr>
              <a:t> and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plague</a:t>
            </a:r>
            <a:r>
              <a:rPr lang="en-US" sz="3400" dirty="0">
                <a:effectLst>
                  <a:outerShdw blurRad="38100" dist="38100" dir="2700000" algn="tl">
                    <a:srgbClr val="000000">
                      <a:alpha val="43137"/>
                    </a:srgbClr>
                  </a:outerShdw>
                </a:effectLst>
                <a:cs typeface="Calibri" panose="020F0502020204030204" pitchFamily="34" charset="0"/>
              </a:rPr>
              <a:t> will consume those in the city.”</a:t>
            </a:r>
          </a:p>
        </p:txBody>
      </p:sp>
    </p:spTree>
    <p:extLst>
      <p:ext uri="{BB962C8B-B14F-4D97-AF65-F5344CB8AC3E}">
        <p14:creationId xmlns:p14="http://schemas.microsoft.com/office/powerpoint/2010/main" val="12109375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1403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6</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8 </a:t>
            </a:r>
            <a:r>
              <a:rPr lang="en-US" sz="3400" dirty="0">
                <a:effectLst>
                  <a:outerShdw blurRad="38100" dist="38100" dir="2700000" algn="tl">
                    <a:srgbClr val="000000">
                      <a:alpha val="43137"/>
                    </a:srgbClr>
                  </a:outerShdw>
                </a:effectLst>
                <a:cs typeface="Calibri" panose="020F0502020204030204" pitchFamily="34" charset="0"/>
              </a:rPr>
              <a:t>I looked, and behold, an ashen horse; and the one who sat on it had the name Death, and Hades was following with him. Authority was given to them over a fourth of the earth, to kill with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sword, and famine, and plague</a:t>
            </a:r>
            <a:r>
              <a:rPr lang="en-US" sz="3400" dirty="0">
                <a:effectLst>
                  <a:outerShdw blurRad="38100" dist="38100" dir="2700000" algn="tl">
                    <a:srgbClr val="000000">
                      <a:alpha val="43137"/>
                    </a:srgbClr>
                  </a:outerShdw>
                </a:effectLst>
                <a:cs typeface="Calibri" panose="020F0502020204030204" pitchFamily="34" charset="0"/>
              </a:rPr>
              <a:t>, and by the wild animals of the earth.”</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AAA3764-8D66-45E6-98E4-A9325C343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3581400"/>
            <a:ext cx="2687165" cy="1315848"/>
          </a:xfrm>
          <a:prstGeom prst="rect">
            <a:avLst/>
          </a:prstGeom>
        </p:spPr>
      </p:pic>
    </p:spTree>
    <p:extLst>
      <p:ext uri="{BB962C8B-B14F-4D97-AF65-F5344CB8AC3E}">
        <p14:creationId xmlns:p14="http://schemas.microsoft.com/office/powerpoint/2010/main" val="15593456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Ezekiel 5:15-17</a:t>
            </a:r>
          </a:p>
          <a:p>
            <a:pPr marL="0" indent="0" algn="just">
              <a:spcBef>
                <a:spcPts val="0"/>
              </a:spcBef>
              <a:buNone/>
            </a:pPr>
            <a:r>
              <a:rPr lang="en-US" sz="2800" dirty="0">
                <a:effectLst>
                  <a:outerShdw blurRad="38100" dist="38100" dir="2700000" algn="tl">
                    <a:srgbClr val="000000">
                      <a:alpha val="43137"/>
                    </a:srgbClr>
                  </a:outerShdw>
                </a:effectLst>
                <a:cs typeface="Calibri" panose="020F0502020204030204" pitchFamily="34" charset="0"/>
              </a:rPr>
              <a:t>“</a:t>
            </a:r>
            <a:r>
              <a:rPr lang="en-US" sz="2800" baseline="30000" dirty="0">
                <a:effectLst>
                  <a:outerShdw blurRad="38100" dist="38100" dir="2700000" algn="tl">
                    <a:srgbClr val="000000">
                      <a:alpha val="43137"/>
                    </a:srgbClr>
                  </a:outerShdw>
                </a:effectLst>
                <a:cs typeface="Calibri" panose="020F0502020204030204" pitchFamily="34" charset="0"/>
              </a:rPr>
              <a:t>15</a:t>
            </a:r>
            <a:r>
              <a:rPr lang="en-US" sz="2800" dirty="0">
                <a:effectLst>
                  <a:outerShdw blurRad="38100" dist="38100" dir="2700000" algn="tl">
                    <a:srgbClr val="000000">
                      <a:alpha val="43137"/>
                    </a:srgbClr>
                  </a:outerShdw>
                </a:effectLst>
                <a:cs typeface="Calibri" panose="020F0502020204030204" pitchFamily="34" charset="0"/>
              </a:rPr>
              <a:t> ‘So it shall be a reproach, a taunt, a lesson, and an astonishment to the nations that are all around you, when I execute judgments among you in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anger</a:t>
            </a:r>
            <a:r>
              <a:rPr lang="en-US" sz="2800" dirty="0">
                <a:effectLst>
                  <a:outerShdw blurRad="38100" dist="38100" dir="2700000" algn="tl">
                    <a:srgbClr val="000000">
                      <a:alpha val="43137"/>
                    </a:srgbClr>
                  </a:outerShdw>
                </a:effectLst>
                <a:cs typeface="Calibri" panose="020F0502020204030204" pitchFamily="34" charset="0"/>
              </a:rPr>
              <a:t> and in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fury</a:t>
            </a:r>
            <a:r>
              <a:rPr lang="en-US" sz="2800" dirty="0">
                <a:effectLst>
                  <a:outerShdw blurRad="38100" dist="38100" dir="2700000" algn="tl">
                    <a:srgbClr val="000000">
                      <a:alpha val="43137"/>
                    </a:srgbClr>
                  </a:outerShdw>
                </a:effectLst>
                <a:cs typeface="Calibri" panose="020F0502020204030204" pitchFamily="34" charset="0"/>
              </a:rPr>
              <a:t> and in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furious</a:t>
            </a:r>
            <a:r>
              <a:rPr lang="en-US" sz="2800" dirty="0">
                <a:effectLst>
                  <a:outerShdw blurRad="38100" dist="38100" dir="2700000" algn="tl">
                    <a:srgbClr val="000000">
                      <a:alpha val="43137"/>
                    </a:srgbClr>
                  </a:outerShdw>
                </a:effectLst>
                <a:cs typeface="Calibri" panose="020F0502020204030204" pitchFamily="34" charset="0"/>
              </a:rPr>
              <a:t> rebukes. I, the Lord, have spoken. </a:t>
            </a:r>
            <a:r>
              <a:rPr lang="en-US" sz="2800" baseline="30000" dirty="0">
                <a:effectLst>
                  <a:outerShdw blurRad="38100" dist="38100" dir="2700000" algn="tl">
                    <a:srgbClr val="000000">
                      <a:alpha val="43137"/>
                    </a:srgbClr>
                  </a:outerShdw>
                </a:effectLst>
                <a:cs typeface="Calibri" panose="020F0502020204030204" pitchFamily="34" charset="0"/>
              </a:rPr>
              <a:t>16</a:t>
            </a:r>
            <a:r>
              <a:rPr lang="en-US" sz="2800" dirty="0">
                <a:effectLst>
                  <a:outerShdw blurRad="38100" dist="38100" dir="2700000" algn="tl">
                    <a:srgbClr val="000000">
                      <a:alpha val="43137"/>
                    </a:srgbClr>
                  </a:outerShdw>
                </a:effectLst>
                <a:cs typeface="Calibri" panose="020F0502020204030204" pitchFamily="34" charset="0"/>
              </a:rPr>
              <a:t> When I send against them the terrible arrows of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2800" dirty="0">
                <a:effectLst>
                  <a:outerShdw blurRad="38100" dist="38100" dir="2700000" algn="tl">
                    <a:srgbClr val="000000">
                      <a:alpha val="43137"/>
                    </a:srgbClr>
                  </a:outerShdw>
                </a:effectLst>
                <a:cs typeface="Calibri" panose="020F0502020204030204" pitchFamily="34" charset="0"/>
              </a:rPr>
              <a:t> which shall be for destruction, which I will send to destroy you, I will increase the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2800" dirty="0">
                <a:effectLst>
                  <a:outerShdw blurRad="38100" dist="38100" dir="2700000" algn="tl">
                    <a:srgbClr val="000000">
                      <a:alpha val="43137"/>
                    </a:srgbClr>
                  </a:outerShdw>
                </a:effectLst>
                <a:cs typeface="Calibri" panose="020F0502020204030204" pitchFamily="34" charset="0"/>
              </a:rPr>
              <a:t> upon you and cut off your supply of bread. </a:t>
            </a:r>
            <a:r>
              <a:rPr lang="en-US" sz="2800" baseline="30000" dirty="0">
                <a:effectLst>
                  <a:outerShdw blurRad="38100" dist="38100" dir="2700000" algn="tl">
                    <a:srgbClr val="000000">
                      <a:alpha val="43137"/>
                    </a:srgbClr>
                  </a:outerShdw>
                </a:effectLst>
                <a:cs typeface="Calibri" panose="020F0502020204030204" pitchFamily="34" charset="0"/>
              </a:rPr>
              <a:t>17</a:t>
            </a:r>
            <a:r>
              <a:rPr lang="en-US" sz="2800" dirty="0">
                <a:effectLst>
                  <a:outerShdw blurRad="38100" dist="38100" dir="2700000" algn="tl">
                    <a:srgbClr val="000000">
                      <a:alpha val="43137"/>
                    </a:srgbClr>
                  </a:outerShdw>
                </a:effectLst>
                <a:cs typeface="Calibri" panose="020F0502020204030204" pitchFamily="34" charset="0"/>
              </a:rPr>
              <a:t> So I will send against you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2800" dirty="0">
                <a:effectLst>
                  <a:outerShdw blurRad="38100" dist="38100" dir="2700000" algn="tl">
                    <a:srgbClr val="000000">
                      <a:alpha val="43137"/>
                    </a:srgbClr>
                  </a:outerShdw>
                </a:effectLst>
                <a:cs typeface="Calibri" panose="020F0502020204030204" pitchFamily="34" charset="0"/>
              </a:rPr>
              <a:t> and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wild beasts</a:t>
            </a:r>
            <a:r>
              <a:rPr lang="en-US" sz="2800" dirty="0">
                <a:effectLst>
                  <a:outerShdw blurRad="38100" dist="38100" dir="2700000" algn="tl">
                    <a:srgbClr val="000000">
                      <a:alpha val="43137"/>
                    </a:srgbClr>
                  </a:outerShdw>
                </a:effectLst>
                <a:cs typeface="Calibri" panose="020F0502020204030204" pitchFamily="34" charset="0"/>
              </a:rPr>
              <a:t>, and they will bereave you.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Pestilence</a:t>
            </a:r>
            <a:r>
              <a:rPr lang="en-US" sz="2800" dirty="0">
                <a:effectLst>
                  <a:outerShdw blurRad="38100" dist="38100" dir="2700000" algn="tl">
                    <a:srgbClr val="000000">
                      <a:alpha val="43137"/>
                    </a:srgbClr>
                  </a:outerShdw>
                </a:effectLst>
                <a:cs typeface="Calibri" panose="020F0502020204030204" pitchFamily="34" charset="0"/>
              </a:rPr>
              <a:t> and blood shall pass through you, and I will bring the </a:t>
            </a: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sz="2800" dirty="0">
                <a:effectLst>
                  <a:outerShdw blurRad="38100" dist="38100" dir="2700000" algn="tl">
                    <a:srgbClr val="000000">
                      <a:alpha val="43137"/>
                    </a:srgbClr>
                  </a:outerShdw>
                </a:effectLst>
                <a:cs typeface="Calibri" panose="020F0502020204030204" pitchFamily="34" charset="0"/>
              </a:rPr>
              <a:t> against you. I, the Lord, have spoken.’ ”</a:t>
            </a:r>
          </a:p>
        </p:txBody>
      </p:sp>
    </p:spTree>
    <p:extLst>
      <p:ext uri="{BB962C8B-B14F-4D97-AF65-F5344CB8AC3E}">
        <p14:creationId xmlns:p14="http://schemas.microsoft.com/office/powerpoint/2010/main" val="21138018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Ezekiel 7:3, 8, 15</a:t>
            </a:r>
          </a:p>
          <a:p>
            <a:pPr marL="0" indent="0" algn="just">
              <a:spcBef>
                <a:spcPts val="0"/>
              </a:spcBef>
              <a:buNone/>
            </a:pPr>
            <a:r>
              <a:rPr lang="en-US" sz="30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000" dirty="0">
                <a:effectLst>
                  <a:outerShdw blurRad="38100" dist="38100" dir="2700000" algn="tl">
                    <a:srgbClr val="000000">
                      <a:alpha val="43137"/>
                    </a:srgbClr>
                  </a:outerShdw>
                </a:effectLst>
                <a:cs typeface="Calibri" panose="020F0502020204030204" pitchFamily="34" charset="0"/>
              </a:rPr>
              <a:t>Now upon you I will soon pour out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My fury</a:t>
            </a:r>
            <a:r>
              <a:rPr lang="en-US" sz="3000" dirty="0">
                <a:effectLst>
                  <a:outerShdw blurRad="38100" dist="38100" dir="2700000" algn="tl">
                    <a:srgbClr val="000000">
                      <a:alpha val="43137"/>
                    </a:srgbClr>
                  </a:outerShdw>
                </a:effectLst>
                <a:cs typeface="Calibri" panose="020F0502020204030204" pitchFamily="34" charset="0"/>
              </a:rPr>
              <a:t>, And spend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My anger</a:t>
            </a:r>
            <a:r>
              <a:rPr lang="en-US" sz="3000" dirty="0">
                <a:effectLst>
                  <a:outerShdw blurRad="38100" dist="38100" dir="2700000" algn="tl">
                    <a:srgbClr val="000000">
                      <a:alpha val="43137"/>
                    </a:srgbClr>
                  </a:outerShdw>
                </a:effectLst>
                <a:cs typeface="Calibri" panose="020F0502020204030204" pitchFamily="34" charset="0"/>
              </a:rPr>
              <a:t> upon you; I will judge you according to your ways, And I will repay you for all your abominations… </a:t>
            </a:r>
            <a:r>
              <a:rPr lang="en-US" sz="3000" baseline="30000" dirty="0">
                <a:effectLst>
                  <a:outerShdw blurRad="38100" dist="38100" dir="2700000" algn="tl">
                    <a:srgbClr val="000000">
                      <a:alpha val="43137"/>
                    </a:srgbClr>
                  </a:outerShdw>
                </a:effectLst>
                <a:cs typeface="Calibri" panose="020F0502020204030204" pitchFamily="34" charset="0"/>
              </a:rPr>
              <a:t>8</a:t>
            </a:r>
            <a:r>
              <a:rPr lang="en-US" sz="3000" dirty="0">
                <a:effectLst>
                  <a:outerShdw blurRad="38100" dist="38100" dir="2700000" algn="tl">
                    <a:srgbClr val="000000">
                      <a:alpha val="43137"/>
                    </a:srgbClr>
                  </a:outerShdw>
                </a:effectLst>
                <a:cs typeface="Calibri" panose="020F0502020204030204" pitchFamily="34" charset="0"/>
              </a:rPr>
              <a:t> Now upon you I will soon pour out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My fury</a:t>
            </a:r>
            <a:r>
              <a:rPr lang="en-US" sz="3000" dirty="0">
                <a:effectLst>
                  <a:outerShdw blurRad="38100" dist="38100" dir="2700000" algn="tl">
                    <a:srgbClr val="000000">
                      <a:alpha val="43137"/>
                    </a:srgbClr>
                  </a:outerShdw>
                </a:effectLst>
                <a:cs typeface="Calibri" panose="020F0502020204030204" pitchFamily="34" charset="0"/>
              </a:rPr>
              <a:t>, And spend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My anger </a:t>
            </a:r>
            <a:r>
              <a:rPr lang="en-US" sz="3000" dirty="0">
                <a:effectLst>
                  <a:outerShdw blurRad="38100" dist="38100" dir="2700000" algn="tl">
                    <a:srgbClr val="000000">
                      <a:alpha val="43137"/>
                    </a:srgbClr>
                  </a:outerShdw>
                </a:effectLst>
                <a:cs typeface="Calibri" panose="020F0502020204030204" pitchFamily="34" charset="0"/>
              </a:rPr>
              <a:t>upon you; I will judge you according to your ways, And I will repay you for all your abominations. </a:t>
            </a:r>
            <a:r>
              <a:rPr lang="en-US" sz="3000" baseline="30000" dirty="0">
                <a:effectLst>
                  <a:outerShdw blurRad="38100" dist="38100" dir="2700000" algn="tl">
                    <a:srgbClr val="000000">
                      <a:alpha val="43137"/>
                    </a:srgbClr>
                  </a:outerShdw>
                </a:effectLst>
                <a:cs typeface="Calibri" panose="020F0502020204030204" pitchFamily="34" charset="0"/>
              </a:rPr>
              <a:t>15</a:t>
            </a:r>
            <a:r>
              <a:rPr lang="en-US" sz="3000" dirty="0">
                <a:effectLst>
                  <a:outerShdw blurRad="38100" dist="38100" dir="2700000" algn="tl">
                    <a:srgbClr val="000000">
                      <a:alpha val="43137"/>
                    </a:srgbClr>
                  </a:outerShdw>
                </a:effectLst>
                <a:cs typeface="Calibri" panose="020F0502020204030204" pitchFamily="34" charset="0"/>
              </a:rPr>
              <a:t> The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sz="3000" dirty="0">
                <a:effectLst>
                  <a:outerShdw blurRad="38100" dist="38100" dir="2700000" algn="tl">
                    <a:srgbClr val="000000">
                      <a:alpha val="43137"/>
                    </a:srgbClr>
                  </a:outerShdw>
                </a:effectLst>
                <a:cs typeface="Calibri" panose="020F0502020204030204" pitchFamily="34" charset="0"/>
              </a:rPr>
              <a:t> is outside the city and the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plague</a:t>
            </a:r>
            <a:r>
              <a:rPr lang="en-US" sz="3000" dirty="0">
                <a:effectLst>
                  <a:outerShdw blurRad="38100" dist="38100" dir="2700000" algn="tl">
                    <a:srgbClr val="000000">
                      <a:alpha val="43137"/>
                    </a:srgbClr>
                  </a:outerShdw>
                </a:effectLst>
                <a:cs typeface="Calibri" panose="020F0502020204030204" pitchFamily="34" charset="0"/>
              </a:rPr>
              <a:t> and the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3000" dirty="0">
                <a:effectLst>
                  <a:outerShdw blurRad="38100" dist="38100" dir="2700000" algn="tl">
                    <a:srgbClr val="000000">
                      <a:alpha val="43137"/>
                    </a:srgbClr>
                  </a:outerShdw>
                </a:effectLst>
                <a:cs typeface="Calibri" panose="020F0502020204030204" pitchFamily="34" charset="0"/>
              </a:rPr>
              <a:t> are within. Anyone who is in the field will die by the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sword</a:t>
            </a:r>
            <a:r>
              <a:rPr lang="en-US" sz="3000" dirty="0">
                <a:effectLst>
                  <a:outerShdw blurRad="38100" dist="38100" dir="2700000" algn="tl">
                    <a:srgbClr val="000000">
                      <a:alpha val="43137"/>
                    </a:srgbClr>
                  </a:outerShdw>
                </a:effectLst>
                <a:cs typeface="Calibri" panose="020F0502020204030204" pitchFamily="34" charset="0"/>
              </a:rPr>
              <a:t>, while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famine</a:t>
            </a:r>
            <a:r>
              <a:rPr lang="en-US" sz="3000" dirty="0">
                <a:effectLst>
                  <a:outerShdw blurRad="38100" dist="38100" dir="2700000" algn="tl">
                    <a:srgbClr val="000000">
                      <a:alpha val="43137"/>
                    </a:srgbClr>
                  </a:outerShdw>
                </a:effectLst>
                <a:cs typeface="Calibri" panose="020F0502020204030204" pitchFamily="34" charset="0"/>
              </a:rPr>
              <a:t> and the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plague</a:t>
            </a:r>
            <a:r>
              <a:rPr lang="en-US" sz="3000" dirty="0">
                <a:effectLst>
                  <a:outerShdw blurRad="38100" dist="38100" dir="2700000" algn="tl">
                    <a:srgbClr val="000000">
                      <a:alpha val="43137"/>
                    </a:srgbClr>
                  </a:outerShdw>
                </a:effectLst>
                <a:cs typeface="Calibri" panose="020F0502020204030204" pitchFamily="34" charset="0"/>
              </a:rPr>
              <a:t> will consume those in the city.”</a:t>
            </a:r>
          </a:p>
        </p:txBody>
      </p:sp>
    </p:spTree>
    <p:extLst>
      <p:ext uri="{BB962C8B-B14F-4D97-AF65-F5344CB8AC3E}">
        <p14:creationId xmlns:p14="http://schemas.microsoft.com/office/powerpoint/2010/main" val="42419832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Ezekiel 14:19, 21</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cs typeface="Calibri" panose="020F0502020204030204" pitchFamily="34" charset="0"/>
              </a:rPr>
              <a:t>19</a:t>
            </a:r>
            <a:r>
              <a:rPr lang="en-US" sz="3600" dirty="0">
                <a:effectLst>
                  <a:outerShdw blurRad="38100" dist="38100" dir="2700000" algn="tl">
                    <a:srgbClr val="000000">
                      <a:alpha val="43137"/>
                    </a:srgbClr>
                  </a:outerShdw>
                </a:effectLst>
                <a:cs typeface="Calibri" panose="020F0502020204030204" pitchFamily="34" charset="0"/>
              </a:rPr>
              <a:t> “Or if I send a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pestilence</a:t>
            </a:r>
            <a:r>
              <a:rPr lang="en-US" sz="3600" dirty="0">
                <a:effectLst>
                  <a:outerShdw blurRad="38100" dist="38100" dir="2700000" algn="tl">
                    <a:srgbClr val="000000">
                      <a:alpha val="43137"/>
                    </a:srgbClr>
                  </a:outerShdw>
                </a:effectLst>
                <a:cs typeface="Calibri" panose="020F0502020204030204" pitchFamily="34" charset="0"/>
              </a:rPr>
              <a:t> into that land and pour out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My fury</a:t>
            </a:r>
            <a:r>
              <a:rPr lang="en-US" sz="3600" dirty="0">
                <a:effectLst>
                  <a:outerShdw blurRad="38100" dist="38100" dir="2700000" algn="tl">
                    <a:srgbClr val="000000">
                      <a:alpha val="43137"/>
                    </a:srgbClr>
                  </a:outerShdw>
                </a:effectLst>
                <a:cs typeface="Calibri" panose="020F0502020204030204" pitchFamily="34" charset="0"/>
              </a:rPr>
              <a:t> on it in blood, and cut off from it man and beast.”…</a:t>
            </a:r>
            <a:r>
              <a:rPr lang="en-US" sz="3600" baseline="30000" dirty="0">
                <a:effectLst>
                  <a:outerShdw blurRad="38100" dist="38100" dir="2700000" algn="tl">
                    <a:srgbClr val="000000">
                      <a:alpha val="43137"/>
                    </a:srgbClr>
                  </a:outerShdw>
                </a:effectLst>
                <a:cs typeface="Calibri" panose="020F0502020204030204" pitchFamily="34" charset="0"/>
              </a:rPr>
              <a:t>21</a:t>
            </a:r>
            <a:r>
              <a:rPr lang="en-US" sz="3600" dirty="0">
                <a:effectLst>
                  <a:outerShdw blurRad="38100" dist="38100" dir="2700000" algn="tl">
                    <a:srgbClr val="000000">
                      <a:alpha val="43137"/>
                    </a:srgbClr>
                  </a:outerShdw>
                </a:effectLst>
                <a:cs typeface="Calibri" panose="020F0502020204030204" pitchFamily="34" charset="0"/>
              </a:rPr>
              <a:t> For thus says the Lord God: “How much more it shall be when I send My four severe judgments on Jerusalem—</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sword and famine and wild beasts and pestilence</a:t>
            </a:r>
            <a:r>
              <a:rPr lang="en-US" sz="3600" dirty="0">
                <a:effectLst>
                  <a:outerShdw blurRad="38100" dist="38100" dir="2700000" algn="tl">
                    <a:srgbClr val="000000">
                      <a:alpha val="43137"/>
                    </a:srgbClr>
                  </a:outerShdw>
                </a:effectLst>
                <a:cs typeface="Calibri" panose="020F0502020204030204" pitchFamily="34" charset="0"/>
              </a:rPr>
              <a:t>—to cut off man and beast from it?”</a:t>
            </a:r>
          </a:p>
        </p:txBody>
      </p:sp>
    </p:spTree>
    <p:extLst>
      <p:ext uri="{BB962C8B-B14F-4D97-AF65-F5344CB8AC3E}">
        <p14:creationId xmlns:p14="http://schemas.microsoft.com/office/powerpoint/2010/main" val="32369581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Ezekiel 7:19</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3600" dirty="0">
                <a:effectLst>
                  <a:outerShdw blurRad="38100" dist="38100" dir="2700000" algn="tl">
                    <a:srgbClr val="000000">
                      <a:alpha val="43137"/>
                    </a:srgbClr>
                  </a:outerShdw>
                </a:effectLst>
                <a:cs typeface="Calibri" panose="020F0502020204030204" pitchFamily="34" charset="0"/>
              </a:rPr>
              <a:t>‘They will throw their silver into the streets, And their gold will be like refuse; Their silver and their gold will not be able to deliver them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day of the wrath of the Lord</a:t>
            </a:r>
            <a:r>
              <a:rPr lang="en-US" sz="3600" dirty="0">
                <a:effectLst>
                  <a:outerShdw blurRad="38100" dist="38100" dir="2700000" algn="tl">
                    <a:srgbClr val="000000">
                      <a:alpha val="43137"/>
                    </a:srgbClr>
                  </a:outerShdw>
                </a:effectLst>
                <a:cs typeface="Calibri" panose="020F0502020204030204" pitchFamily="34" charset="0"/>
              </a:rPr>
              <a:t>; They will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not satisfy</a:t>
            </a:r>
            <a:r>
              <a:rPr lang="en-US" sz="3600" dirty="0">
                <a:effectLst>
                  <a:outerShdw blurRad="38100" dist="38100" dir="2700000" algn="tl">
                    <a:srgbClr val="000000">
                      <a:alpha val="43137"/>
                    </a:srgbClr>
                  </a:outerShdw>
                </a:effectLst>
                <a:cs typeface="Calibri" panose="020F0502020204030204" pitchFamily="34" charset="0"/>
              </a:rPr>
              <a:t> their souls,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Nor fill their stomachs</a:t>
            </a:r>
            <a:r>
              <a:rPr lang="en-US" sz="3600" dirty="0">
                <a:effectLst>
                  <a:outerShdw blurRad="38100" dist="38100" dir="2700000" algn="tl">
                    <a:srgbClr val="000000">
                      <a:alpha val="43137"/>
                    </a:srgbClr>
                  </a:outerShdw>
                </a:effectLst>
                <a:cs typeface="Calibri" panose="020F0502020204030204" pitchFamily="34" charset="0"/>
              </a:rPr>
              <a:t>, Because it became their stumbling block of iniquity.”</a:t>
            </a:r>
          </a:p>
        </p:txBody>
      </p:sp>
    </p:spTree>
    <p:extLst>
      <p:ext uri="{BB962C8B-B14F-4D97-AF65-F5344CB8AC3E}">
        <p14:creationId xmlns:p14="http://schemas.microsoft.com/office/powerpoint/2010/main" val="14677535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5E67F3E4-CFC2-4A87-9134-C820B12A75FF}"/>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145574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opposing</a:t>
            </a:r>
            <a:r>
              <a:rPr lang="en-US" dirty="0">
                <a:effectLst>
                  <a:outerShdw blurRad="38100" dist="38100" dir="2700000" algn="tl">
                    <a:srgbClr val="000000">
                      <a:alpha val="43137"/>
                    </a:srgbClr>
                  </a:outerShdw>
                </a:effectLst>
                <a:cs typeface="Calibri" panose="020F0502020204030204" pitchFamily="34" charset="0"/>
              </a:rPr>
              <a:t>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3228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3962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6</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8 </a:t>
            </a:r>
            <a:r>
              <a:rPr lang="en-US" sz="3400" dirty="0">
                <a:effectLst>
                  <a:outerShdw blurRad="38100" dist="38100" dir="2700000" algn="tl">
                    <a:srgbClr val="000000">
                      <a:alpha val="43137"/>
                    </a:srgbClr>
                  </a:outerShdw>
                </a:effectLst>
                <a:cs typeface="Calibri" panose="020F0502020204030204" pitchFamily="34" charset="0"/>
              </a:rPr>
              <a:t>I looked, and behold, an ashen horse; and the one who sat on it had the name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Death, and Hades</a:t>
            </a:r>
            <a:r>
              <a:rPr lang="en-US" sz="3400" dirty="0">
                <a:effectLst>
                  <a:outerShdw blurRad="38100" dist="38100" dir="2700000" algn="tl">
                    <a:srgbClr val="000000">
                      <a:alpha val="43137"/>
                    </a:srgbClr>
                  </a:outerShdw>
                </a:effectLst>
                <a:cs typeface="Calibri" panose="020F0502020204030204" pitchFamily="34" charset="0"/>
              </a:rPr>
              <a:t> was following with him. Authority was given to them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over a fourth of the earth, to kill</a:t>
            </a:r>
            <a:r>
              <a:rPr lang="en-US" sz="3400" dirty="0">
                <a:effectLst>
                  <a:outerShdw blurRad="38100" dist="38100" dir="2700000" algn="tl">
                    <a:srgbClr val="000000">
                      <a:alpha val="43137"/>
                    </a:srgbClr>
                  </a:outerShdw>
                </a:effectLst>
                <a:cs typeface="Calibri" panose="020F0502020204030204" pitchFamily="34" charset="0"/>
              </a:rPr>
              <a:t> with sword, and famine, and plague, and by the wild animals of the earth.”</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AAA3764-8D66-45E6-98E4-A9325C343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8418" y="3581400"/>
            <a:ext cx="2687165" cy="1315848"/>
          </a:xfrm>
          <a:prstGeom prst="rect">
            <a:avLst/>
          </a:prstGeom>
        </p:spPr>
      </p:pic>
    </p:spTree>
    <p:extLst>
      <p:ext uri="{BB962C8B-B14F-4D97-AF65-F5344CB8AC3E}">
        <p14:creationId xmlns:p14="http://schemas.microsoft.com/office/powerpoint/2010/main" val="1617961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5811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818B8B-7283-4883-B87C-57B349A322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1" y="0"/>
            <a:ext cx="91440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1:18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am He who lives, and was dead, and behold, I am alive forevermore. Amen.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have the keys of Hades and of Death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72729C2-27CE-4FCF-830E-BE1C62CFEC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1406" y="2971800"/>
            <a:ext cx="2461193" cy="1828800"/>
          </a:xfrm>
          <a:prstGeom prst="rect">
            <a:avLst/>
          </a:prstGeom>
        </p:spPr>
      </p:pic>
    </p:spTree>
    <p:extLst>
      <p:ext uri="{BB962C8B-B14F-4D97-AF65-F5344CB8AC3E}">
        <p14:creationId xmlns:p14="http://schemas.microsoft.com/office/powerpoint/2010/main" val="31988948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a:t>
            </a: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6</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:16-17</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cs typeface="Calibri" panose="020F0502020204030204" pitchFamily="34" charset="0"/>
              </a:rPr>
              <a:t>16</a:t>
            </a:r>
            <a:r>
              <a:rPr lang="en-US" sz="3400" dirty="0">
                <a:effectLst>
                  <a:outerShdw blurRad="38100" dist="38100" dir="2700000" algn="tl">
                    <a:srgbClr val="000000">
                      <a:alpha val="43137"/>
                    </a:srgbClr>
                  </a:outerShdw>
                </a:effectLst>
                <a:cs typeface="Calibri" panose="020F0502020204030204" pitchFamily="34" charset="0"/>
              </a:rPr>
              <a:t> and they said to the mountains and the rocks, ‘Fall on us and hide us from the sight of Him who sits on the throne, and from the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of the Lamb; </a:t>
            </a:r>
            <a:r>
              <a:rPr lang="en-US" sz="3400" baseline="30000" dirty="0">
                <a:effectLst>
                  <a:outerShdw blurRad="38100" dist="38100" dir="2700000" algn="tl">
                    <a:srgbClr val="000000">
                      <a:alpha val="43137"/>
                    </a:srgbClr>
                  </a:outerShdw>
                </a:effectLst>
                <a:cs typeface="Calibri" panose="020F0502020204030204" pitchFamily="34" charset="0"/>
              </a:rPr>
              <a:t>17</a:t>
            </a:r>
            <a:r>
              <a:rPr lang="en-US" sz="3400" dirty="0">
                <a:effectLst>
                  <a:outerShdw blurRad="38100" dist="38100" dir="2700000" algn="tl">
                    <a:srgbClr val="000000">
                      <a:alpha val="43137"/>
                    </a:srgbClr>
                  </a:outerShdw>
                </a:effectLst>
                <a:cs typeface="Calibri" panose="020F0502020204030204" pitchFamily="34" charset="0"/>
              </a:rPr>
              <a:t> for the great day of Their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400" u="sng" dirty="0">
                <a:effectLst>
                  <a:outerShdw blurRad="38100" dist="38100" dir="2700000" algn="tl">
                    <a:srgbClr val="000000">
                      <a:alpha val="43137"/>
                    </a:srgbClr>
                  </a:outerShdw>
                </a:effectLst>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orgḗ</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cs typeface="Calibri" panose="020F0502020204030204" pitchFamily="34" charset="0"/>
              </a:rPr>
              <a:t>has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come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erchomai</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cs typeface="Calibri" panose="020F0502020204030204" pitchFamily="34" charset="0"/>
              </a:rPr>
              <a:t>, and who is able to stand?’”</a:t>
            </a:r>
            <a:endPar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AAA3764-8D66-45E6-98E4-A9325C343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8418" y="3581400"/>
            <a:ext cx="2687165" cy="1315848"/>
          </a:xfrm>
          <a:prstGeom prst="rect">
            <a:avLst/>
          </a:prstGeom>
        </p:spPr>
      </p:pic>
    </p:spTree>
    <p:extLst>
      <p:ext uri="{BB962C8B-B14F-4D97-AF65-F5344CB8AC3E}">
        <p14:creationId xmlns:p14="http://schemas.microsoft.com/office/powerpoint/2010/main" val="39345633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8526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43428" y="157571"/>
            <a:ext cx="8857143" cy="6542857"/>
          </a:xfrm>
          <a:prstGeom prst="rect">
            <a:avLst/>
          </a:prstGeom>
        </p:spPr>
      </p:pic>
    </p:spTree>
    <p:extLst>
      <p:ext uri="{BB962C8B-B14F-4D97-AF65-F5344CB8AC3E}">
        <p14:creationId xmlns:p14="http://schemas.microsoft.com/office/powerpoint/2010/main" val="15074221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00FF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24548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Pre-wrath Rapturism denies imminency</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Pre-wrath Rapturism denies imminency</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8156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1600201"/>
            <a:ext cx="9144000" cy="51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spcAft>
                <a:spcPts val="1400"/>
              </a:spcAft>
              <a:buClrTx/>
              <a:buSzTx/>
              <a:buFontTx/>
              <a:buNone/>
            </a:pPr>
            <a: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Four criteria may be suggested, any one of which indicates imminence: </a:t>
            </a:r>
          </a:p>
          <a:p>
            <a:pPr marL="746125" indent="-514350" algn="just" eaLnBrk="1" hangingPunct="1">
              <a:spcBef>
                <a:spcPct val="0"/>
              </a:spcBef>
              <a:spcAft>
                <a:spcPts val="1400"/>
              </a:spcAft>
              <a:buClrTx/>
              <a:buSzTx/>
              <a:buFontTx/>
              <a:buAutoNum type="arabicParenBoth"/>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at any moment. </a:t>
            </a:r>
          </a:p>
          <a:p>
            <a:pPr marL="746125" indent="-514350" algn="just" eaLnBrk="1" hangingPunct="1">
              <a:spcBef>
                <a:spcPct val="0"/>
              </a:spcBef>
              <a:spcAft>
                <a:spcPts val="1400"/>
              </a:spcAft>
              <a:buClrTx/>
              <a:buSzTx/>
              <a:buFontTx/>
              <a:buAutoNum type="arabicParenBoth"/>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‘near,’ without stating any signs that must precede His coming. </a:t>
            </a:r>
          </a:p>
          <a:p>
            <a:pPr marL="746125" indent="-514350" algn="just" eaLnBrk="1" hangingPunct="1">
              <a:spcBef>
                <a:spcPct val="0"/>
              </a:spcBef>
              <a:spcAft>
                <a:spcPts val="1400"/>
              </a:spcAft>
              <a:buClrTx/>
              <a:buSzTx/>
              <a:buFontTx/>
              <a:buAutoNum type="arabicParenBoth"/>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something that gives believers hope and encouragement, without indicating that these believers will suffer tribulation. </a:t>
            </a:r>
          </a:p>
          <a:p>
            <a:pPr marL="746125" indent="-514350" algn="just" eaLnBrk="1" hangingPunct="1">
              <a:spcBef>
                <a:spcPct val="0"/>
              </a:spcBef>
              <a:spcAft>
                <a:spcPts val="1400"/>
              </a:spcAft>
              <a:buClrTx/>
              <a:buSzTx/>
              <a:buFontTx/>
              <a:buAutoNum type="arabicParenBoth"/>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passage speaks of Christ’s return as giving hope without relating it to God’s judgment of unbelievers.</a:t>
            </a:r>
            <a:r>
              <a:rPr lang="en-US" alt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0179" name="TextBox 3"/>
          <p:cNvSpPr txBox="1">
            <a:spLocks noChangeArrowheads="1"/>
          </p:cNvSpPr>
          <p:nvPr/>
        </p:nvSpPr>
        <p:spPr bwMode="auto">
          <a:xfrm>
            <a:off x="2105025" y="228601"/>
            <a:ext cx="493395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spcAft>
                <a:spcPts val="600"/>
              </a:spcAft>
              <a:buClrTx/>
              <a:buSzTx/>
              <a:buNone/>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Wayne Brindle</a:t>
            </a:r>
          </a:p>
          <a:p>
            <a:pPr algn="ctr" eaLnBrk="1" hangingPunct="1">
              <a:spcBef>
                <a:spcPct val="0"/>
              </a:spcBef>
              <a:buClrTx/>
              <a:buSzTx/>
              <a:buFontTx/>
              <a:buNone/>
            </a:pP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"Biblical Evidence for the Imminence of the Rapture,"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Bibliotheca Sacra</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158, no. 630 (April-June 2001): 138-51.</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6D5AF9A7-AEAC-44B8-88C3-411AE05D10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0" y="121920"/>
            <a:ext cx="82296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7350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Strengthening the Pre-Tribulation Case</a:t>
            </a:r>
          </a:p>
        </p:txBody>
      </p:sp>
      <p:sp>
        <p:nvSpPr>
          <p:cNvPr id="19459" name="Rectangle 3"/>
          <p:cNvSpPr>
            <a:spLocks noGrp="1" noChangeArrowheads="1"/>
          </p:cNvSpPr>
          <p:nvPr>
            <p:ph idx="1"/>
          </p:nvPr>
        </p:nvSpPr>
        <p:spPr>
          <a:xfrm>
            <a:off x="635001" y="1600200"/>
            <a:ext cx="6968674" cy="3810000"/>
          </a:xfrm>
        </p:spPr>
        <p:txBody>
          <a:bodyPr/>
          <a:lstStyle/>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John 14:1-4</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Revelation 3:10</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First Thessalonians 4‒5</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Second Thessalonians 2:3a</a:t>
            </a:r>
          </a:p>
          <a:p>
            <a:pPr marL="514350" indent="-514350" eaLnBrk="1" hangingPunct="1">
              <a:spcBef>
                <a:spcPts val="0"/>
              </a:spcBef>
              <a:spcAft>
                <a:spcPts val="24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Matthew 24‒25</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35275" y="2362200"/>
            <a:ext cx="2336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7723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Pre-wrath Rapturism denies imminency</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938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1"/>
            <a:ext cx="9144000" cy="4283224"/>
          </a:xfrm>
          <a:prstGeom prst="rect">
            <a:avLst/>
          </a:prstGeom>
        </p:spPr>
        <p:txBody>
          <a:bodyPr wrap="square">
            <a:spAutoFit/>
          </a:bodyPr>
          <a:lstStyle/>
          <a:p>
            <a:pPr algn="ctr">
              <a:spcBef>
                <a:spcPts val="0"/>
              </a:spcBef>
              <a:spcAft>
                <a:spcPts val="10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a:t>
            </a:r>
            <a:r>
              <a:rPr lang="en-US" sz="40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14:1–4</a:t>
            </a:r>
          </a:p>
          <a:p>
            <a:pPr algn="just">
              <a:spcBef>
                <a:spcPts val="0"/>
              </a:spcBef>
              <a:spcAft>
                <a:spcPts val="0"/>
              </a:spcAft>
            </a:pPr>
            <a:r>
              <a:rPr lang="en-US" sz="3200" baseline="30000" dirty="0">
                <a:effectLst>
                  <a:outerShdw blurRad="38100" dist="38100" dir="2700000" algn="tl">
                    <a:srgbClr val="000000">
                      <a:alpha val="43137"/>
                    </a:srgbClr>
                  </a:outerShdw>
                </a:effectLst>
                <a:latin typeface="Calibri" panose="020F0502020204030204" pitchFamily="34" charset="0"/>
              </a:rPr>
              <a:t>1</a:t>
            </a:r>
            <a:r>
              <a:rPr lang="en-US" sz="3200" dirty="0">
                <a:effectLst>
                  <a:outerShdw blurRad="38100" dist="38100" dir="2700000" algn="tl">
                    <a:srgbClr val="000000">
                      <a:alpha val="43137"/>
                    </a:srgbClr>
                  </a:outerShdw>
                </a:effectLst>
                <a:latin typeface="Calibri" panose="020F0502020204030204" pitchFamily="34" charset="0"/>
              </a:rPr>
              <a:t> “Do not let your heart be troubled; believe in God, believe also in Me. </a:t>
            </a:r>
            <a:r>
              <a:rPr lang="en-US" sz="3200" baseline="30000" dirty="0">
                <a:effectLst>
                  <a:outerShdw blurRad="38100" dist="38100" dir="2700000" algn="tl">
                    <a:srgbClr val="000000">
                      <a:alpha val="43137"/>
                    </a:srgbClr>
                  </a:outerShdw>
                </a:effectLst>
                <a:latin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200" baseline="30000" dirty="0">
                <a:effectLst>
                  <a:outerShdw blurRad="38100" dist="38100" dir="2700000" algn="tl">
                    <a:srgbClr val="000000">
                      <a:alpha val="43137"/>
                    </a:srgbClr>
                  </a:outerShdw>
                </a:effectLst>
                <a:latin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rPr>
              <a:t> “If I go and prepare a place for you,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 will come again and receive you to Myself</a:t>
            </a:r>
            <a:r>
              <a:rPr lang="en-US" sz="3200" dirty="0">
                <a:effectLst>
                  <a:outerShdw blurRad="38100" dist="38100" dir="2700000" algn="tl">
                    <a:srgbClr val="000000">
                      <a:alpha val="43137"/>
                    </a:srgbClr>
                  </a:outerShdw>
                </a:effectLst>
                <a:latin typeface="Calibri" panose="020F0502020204030204" pitchFamily="34" charset="0"/>
              </a:rPr>
              <a:t>, that where I am, </a:t>
            </a:r>
            <a:r>
              <a:rPr lang="en-US" sz="3200" i="1" dirty="0">
                <a:effectLst>
                  <a:outerShdw blurRad="38100" dist="38100" dir="2700000" algn="tl">
                    <a:srgbClr val="000000">
                      <a:alpha val="43137"/>
                    </a:srgbClr>
                  </a:outerShdw>
                </a:effectLst>
                <a:latin typeface="Calibri" panose="020F0502020204030204" pitchFamily="34" charset="0"/>
              </a:rPr>
              <a:t>there</a:t>
            </a:r>
            <a:r>
              <a:rPr lang="en-US" sz="3200" dirty="0">
                <a:effectLst>
                  <a:outerShdw blurRad="38100" dist="38100" dir="2700000" algn="tl">
                    <a:srgbClr val="000000">
                      <a:alpha val="43137"/>
                    </a:srgbClr>
                  </a:outerShdw>
                </a:effectLst>
                <a:latin typeface="Calibri" panose="020F0502020204030204" pitchFamily="34" charset="0"/>
              </a:rPr>
              <a:t> you may be also. </a:t>
            </a:r>
            <a:r>
              <a:rPr lang="en-US" sz="3200" baseline="30000" dirty="0">
                <a:effectLst>
                  <a:outerShdw blurRad="38100" dist="38100" dir="2700000" algn="tl">
                    <a:srgbClr val="000000">
                      <a:alpha val="43137"/>
                    </a:srgbClr>
                  </a:outerShdw>
                </a:effectLst>
                <a:latin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1929439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a:spcBef>
                <a:spcPts val="0"/>
              </a:spcBef>
              <a:spcAft>
                <a:spcPts val="1200"/>
              </a:spcAft>
              <a:buNone/>
            </a:pPr>
            <a:r>
              <a:rPr lang="en-US" sz="400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a:t>
            </a:r>
            <a:r>
              <a:rPr lang="en-US"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 are alive and remain until the coming of the Lord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not precede those who . . .</a:t>
            </a:r>
          </a:p>
        </p:txBody>
      </p:sp>
    </p:spTree>
    <p:extLst>
      <p:ext uri="{BB962C8B-B14F-4D97-AF65-F5344CB8AC3E}">
        <p14:creationId xmlns:p14="http://schemas.microsoft.com/office/powerpoint/2010/main" val="16440539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134147" name="Rectangle 1"/>
          <p:cNvSpPr>
            <a:spLocks noChangeArrowheads="1"/>
          </p:cNvSpPr>
          <p:nvPr/>
        </p:nvSpPr>
        <p:spPr bwMode="auto">
          <a:xfrm>
            <a:off x="1" y="0"/>
            <a:ext cx="91440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mystery;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all sleep, 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all be changed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7006" y="2667000"/>
            <a:ext cx="2769993" cy="2286000"/>
          </a:xfrm>
          <a:prstGeom prst="ellipse">
            <a:avLst/>
          </a:prstGeom>
          <a:ln>
            <a:noFill/>
          </a:ln>
          <a:effectLst>
            <a:softEdge rad="112500"/>
          </a:effectLst>
        </p:spPr>
      </p:pic>
    </p:spTree>
    <p:extLst>
      <p:ext uri="{BB962C8B-B14F-4D97-AF65-F5344CB8AC3E}">
        <p14:creationId xmlns:p14="http://schemas.microsoft.com/office/powerpoint/2010/main" val="13805150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Pre-wrath Rapturism denies imminency</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50635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656E17-C887-4A6A-9C02-56C19B497F14}"/>
              </a:ext>
            </a:extLst>
          </p:cNvPr>
          <p:cNvSpPr txBox="1"/>
          <p:nvPr/>
        </p:nvSpPr>
        <p:spPr>
          <a:xfrm>
            <a:off x="1828800" y="6172200"/>
            <a:ext cx="5486400" cy="523220"/>
          </a:xfrm>
          <a:prstGeom prst="rect">
            <a:avLst/>
          </a:prstGeom>
          <a:noFill/>
        </p:spPr>
        <p:txBody>
          <a:bodyPr wrap="square" rtlCol="0">
            <a:spAutoFit/>
          </a:bodyPr>
          <a:lstStyle/>
          <a:p>
            <a:pPr algn="ct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H. Gundry, </a:t>
            </a:r>
            <a:r>
              <a:rPr lang="en-US" sz="1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Church and the Tribulation: Why Christ Won't Come Before the Antichrist Does</a:t>
            </a:r>
            <a:r>
              <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Zondervan, 1973).</a:t>
            </a:r>
          </a:p>
        </p:txBody>
      </p:sp>
      <p:pic>
        <p:nvPicPr>
          <p:cNvPr id="4" name="Picture 3">
            <a:extLst>
              <a:ext uri="{FF2B5EF4-FFF2-40B4-BE49-F238E27FC236}">
                <a16:creationId xmlns:a16="http://schemas.microsoft.com/office/drawing/2014/main" id="{CB62D9DF-E13C-4554-8BA8-87BCBDCB9A47}"/>
              </a:ext>
            </a:extLst>
          </p:cNvPr>
          <p:cNvPicPr>
            <a:picLocks noChangeAspect="1"/>
          </p:cNvPicPr>
          <p:nvPr/>
        </p:nvPicPr>
        <p:blipFill>
          <a:blip r:embed="rId2"/>
          <a:stretch>
            <a:fillRect/>
          </a:stretch>
        </p:blipFill>
        <p:spPr>
          <a:xfrm>
            <a:off x="2822296" y="457200"/>
            <a:ext cx="3499407" cy="5468586"/>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63280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Motivator (Holiness, Evangelism)</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Pre-wrath Rapturism denies imminency</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471229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0" y="1600200"/>
            <a:ext cx="9144000" cy="4876800"/>
          </a:xfrm>
        </p:spPr>
        <p:txBody>
          <a:bodyPr/>
          <a:lstStyle/>
          <a:p>
            <a:pPr marL="0" indent="0" algn="just">
              <a:spcBef>
                <a:spcPts val="0"/>
              </a:spcBef>
              <a:buFontTx/>
              <a:buNone/>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short time ago, I took occasion to go through the New Testament to mark each reference to the coming of the Lord Jesus Christ and to observe the use made of that teaching about His coming.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was struck a new with the fact that almost without exception, when the coming of Christ is mentioned in the New Testament, it is followed by an exhortation to godliness and holy living</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1543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J. Dwight Pentecost</a:t>
            </a:r>
          </a:p>
          <a:p>
            <a:pPr algn="ctr" eaLnBrk="1" hangingPunct="1"/>
            <a:r>
              <a:rPr lang="en-US" sz="1800" kern="0" dirty="0">
                <a:solidFill>
                  <a:schemeClr val="tx1"/>
                </a:solidFill>
                <a:effectLst>
                  <a:outerShdw blurRad="38100" dist="38100" dir="2700000" algn="tl">
                    <a:srgbClr val="000000">
                      <a:alpha val="43137"/>
                    </a:srgbClr>
                  </a:outerShdw>
                </a:effectLst>
              </a:rPr>
              <a:t>Prophecy For Today, Page 20</a:t>
            </a:r>
          </a:p>
        </p:txBody>
      </p:sp>
      <p:pic>
        <p:nvPicPr>
          <p:cNvPr id="6" name="Picture 2" descr="Image result for j. dwight pentecost">
            <a:extLst>
              <a:ext uri="{FF2B5EF4-FFF2-40B4-BE49-F238E27FC236}">
                <a16:creationId xmlns:a16="http://schemas.microsoft.com/office/drawing/2014/main" id="{2AF5846F-331F-47B7-9FA6-3760E356F9E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2400" y="152400"/>
            <a:ext cx="1219200" cy="914400"/>
          </a:xfrm>
          <a:prstGeom prst="rect">
            <a:avLst/>
          </a:prstGeom>
          <a:solidFill>
            <a:srgbClr val="FFFFFF">
              <a:shade val="85000"/>
            </a:srgbClr>
          </a:solidFill>
          <a:ln w="28575"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35479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228600"/>
            <a:ext cx="7772400" cy="12192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Imminent</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b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(1 Cor 15:51; 1 Thess 4:15)</a:t>
            </a:r>
            <a:endParaRPr lang="en-US" alt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387" name="Rectangle 3"/>
          <p:cNvSpPr>
            <a:spLocks noGrp="1" noChangeArrowheads="1"/>
          </p:cNvSpPr>
          <p:nvPr>
            <p:ph idx="1"/>
          </p:nvPr>
        </p:nvSpPr>
        <p:spPr>
          <a:xfrm>
            <a:off x="190500" y="1600200"/>
            <a:ext cx="8763000" cy="41148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Imminency definition</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James 5:8; 1 Thess 1:10; 1 Cor 1:7; Philip 3:20</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are to be looking for Jesus Christ and not the Antichrist!</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Motivator (Holiness, Evangelism)</a:t>
            </a:r>
          </a:p>
          <a:p>
            <a:pPr marL="457200" indent="-457200"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Pre-wrath Rapturism denies imminency</a:t>
            </a:r>
          </a:p>
        </p:txBody>
      </p:sp>
      <p:pic>
        <p:nvPicPr>
          <p:cNvPr id="5" name="Picture 2">
            <a:extLst>
              <a:ext uri="{FF2B5EF4-FFF2-40B4-BE49-F238E27FC236}">
                <a16:creationId xmlns:a16="http://schemas.microsoft.com/office/drawing/2014/main" id="{B56320C4-4FCF-4D1A-AEFC-3ECD404A68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48600" y="762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18927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832C621E-75A0-4BA7-98B1-F5E7DFFA4EA1}"/>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2951825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114300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The Rapture</a:t>
            </a:r>
            <a:b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br>
            <a:r>
              <a:rPr lang="en-US" altLang="en-US" sz="3200" dirty="0">
                <a:solidFill>
                  <a:srgbClr val="FF99FF"/>
                </a:solidFill>
                <a:effectLst>
                  <a:outerShdw blurRad="38100" dist="38100" dir="2700000" algn="tl">
                    <a:srgbClr val="000000">
                      <a:alpha val="43137"/>
                    </a:srgbClr>
                  </a:outerShdw>
                </a:effectLst>
                <a:cs typeface="Calibri" panose="020F0502020204030204" pitchFamily="34" charset="0"/>
              </a:rPr>
              <a:t>Course Overview</a:t>
            </a:r>
            <a:endParaRPr lang="en-US" altLang="en-US" sz="3200" dirty="0">
              <a:solidFill>
                <a:srgbClr val="FF99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459" name="Rectangle 3"/>
          <p:cNvSpPr>
            <a:spLocks noGrp="1" noChangeArrowheads="1"/>
          </p:cNvSpPr>
          <p:nvPr>
            <p:ph idx="1"/>
          </p:nvPr>
        </p:nvSpPr>
        <p:spPr>
          <a:xfrm>
            <a:off x="846366" y="1600200"/>
            <a:ext cx="7611834" cy="3200400"/>
          </a:xfrm>
        </p:spPr>
        <p:txBody>
          <a:bodyPr/>
          <a:lstStyle/>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What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When is the Rapture?</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Strengthening the Pre-Tribulational case</a:t>
            </a:r>
          </a:p>
          <a:p>
            <a:pPr marL="571500" indent="-571500" eaLnBrk="1" hangingPunct="1">
              <a:spcBef>
                <a:spcPts val="0"/>
              </a:spcBef>
              <a:spcAft>
                <a:spcPts val="2400"/>
              </a:spcAft>
              <a:buClr>
                <a:srgbClr val="00FFFF"/>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j-ea"/>
                <a:cs typeface="Calibri" panose="020F0502020204030204" pitchFamily="34" charset="0"/>
              </a:rPr>
              <a:t>The opposing views</a:t>
            </a:r>
          </a:p>
          <a:p>
            <a:pPr marL="571500" indent="-571500" eaLnBrk="1" hangingPunct="1">
              <a:spcBef>
                <a:spcPts val="0"/>
              </a:spcBef>
              <a:spcAft>
                <a:spcPts val="2400"/>
              </a:spcAft>
              <a:buClr>
                <a:srgbClr val="00FFFF"/>
              </a:buClr>
              <a:buSzPct val="100000"/>
              <a:buFont typeface="+mj-lt"/>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One second after the Rapture</a:t>
            </a:r>
          </a:p>
        </p:txBody>
      </p:sp>
      <p:pic>
        <p:nvPicPr>
          <p:cNvPr id="5" name="Picture 2">
            <a:extLst>
              <a:ext uri="{FF2B5EF4-FFF2-40B4-BE49-F238E27FC236}">
                <a16:creationId xmlns:a16="http://schemas.microsoft.com/office/drawing/2014/main" id="{B4272B38-B865-4289-B283-753930A86F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08400" y="541020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9124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685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a:t>
            </a:r>
            <a:r>
              <a:rPr lang="en-US" alt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Seals (Revelation 6)</a:t>
            </a:r>
          </a:p>
        </p:txBody>
      </p:sp>
      <p:sp>
        <p:nvSpPr>
          <p:cNvPr id="77827" name="Content Placeholder 2"/>
          <p:cNvSpPr>
            <a:spLocks noGrp="1"/>
          </p:cNvSpPr>
          <p:nvPr>
            <p:ph idx="1"/>
          </p:nvPr>
        </p:nvSpPr>
        <p:spPr>
          <a:xfrm>
            <a:off x="457200" y="1600202"/>
            <a:ext cx="7429500" cy="4906963"/>
          </a:xfrm>
        </p:spPr>
        <p:txBody>
          <a:bodyPr/>
          <a:lstStyle/>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8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7769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600200"/>
            <a:ext cx="9144000" cy="3581400"/>
          </a:xfrm>
        </p:spPr>
        <p:txBody>
          <a:bodyPr/>
          <a:lstStyle/>
          <a:p>
            <a:pPr marL="0" indent="0" algn="just">
              <a:buNone/>
            </a:pPr>
            <a:r>
              <a:rPr lang="en-US" sz="3000" dirty="0">
                <a:effectLst/>
              </a:rPr>
              <a:t>“The doctrine of imminence holds that Christ can come to rapture His church at any moment. Believers in the early church, including the apostle Paul, believed that Christ could come in their lifetime (1 Thessalonians 1:10; 4:13-15; Titus 2:13). The church sees this doctrine as an incentive for ministry and godly living. Does this mean that Christ's return for His church will be at any moment, without any sign, and with no yet-to-be-fulfilled prophesied event to precede it?”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4"/>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3780449" y="3862362"/>
              <a:ext cx="20880" cy="7200"/>
            </p14:xfrm>
          </p:contentPart>
        </mc:Choice>
        <mc:Fallback xmlns="">
          <p:pic>
            <p:nvPicPr>
              <p:cNvPr id="10" name="Ink 9"/>
              <p:cNvPicPr/>
              <p:nvPr/>
            </p:nvPicPr>
            <p:blipFill>
              <a:blip r:embed="rId6"/>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787289" y="3876042"/>
              <a:ext cx="14040" cy="360"/>
            </p14:xfrm>
          </p:contentPart>
        </mc:Choice>
        <mc:Fallback xmlns="">
          <p:pic>
            <p:nvPicPr>
              <p:cNvPr id="11" name="Ink 10"/>
              <p:cNvPicPr/>
              <p:nvPr/>
            </p:nvPicPr>
            <p:blipFill>
              <a:blip r:embed="rId8"/>
              <a:stretch>
                <a:fillRect/>
              </a:stretch>
            </p:blipFill>
            <p:spPr>
              <a:xfrm>
                <a:off x="3782969" y="3871722"/>
                <a:ext cx="22680" cy="9000"/>
              </a:xfrm>
              <a:prstGeom prst="rect">
                <a:avLst/>
              </a:prstGeom>
            </p:spPr>
          </p:pic>
        </mc:Fallback>
      </mc:AlternateContent>
      <p:pic>
        <p:nvPicPr>
          <p:cNvPr id="2056" name="Picture 8" descr="Learn Bible Prophecy...Tim La Haye is a trustworthy source ...">
            <a:extLst>
              <a:ext uri="{FF2B5EF4-FFF2-40B4-BE49-F238E27FC236}">
                <a16:creationId xmlns:a16="http://schemas.microsoft.com/office/drawing/2014/main" id="{4CE741E7-E2D8-491C-9DAC-ABF7570D925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228" y="94977"/>
            <a:ext cx="879372"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6E754FB-6469-4E15-819D-0E4471764FAF}"/>
              </a:ext>
            </a:extLst>
          </p:cNvPr>
          <p:cNvSpPr txBox="1"/>
          <p:nvPr/>
        </p:nvSpPr>
        <p:spPr>
          <a:xfrm>
            <a:off x="0" y="6197025"/>
            <a:ext cx="9144000"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Tony Kessinger, "Pre-Wrath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Popular Encyclopedia of Bible Prophecy: Over 140 Topics from the World's Foremost Prophecy Experts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Ed Hindson (Eugene, OR: Harvest, 2004), 293.</a:t>
            </a:r>
          </a:p>
        </p:txBody>
      </p:sp>
      <p:sp>
        <p:nvSpPr>
          <p:cNvPr id="14" name="Rectangle 2">
            <a:extLst>
              <a:ext uri="{FF2B5EF4-FFF2-40B4-BE49-F238E27FC236}">
                <a16:creationId xmlns:a16="http://schemas.microsoft.com/office/drawing/2014/main" id="{5C199672-EA3F-4B61-9BAC-247CCB02FCEA}"/>
              </a:ext>
            </a:extLst>
          </p:cNvPr>
          <p:cNvSpPr txBox="1">
            <a:spLocks noChangeArrowheads="1"/>
          </p:cNvSpPr>
          <p:nvPr/>
        </p:nvSpPr>
        <p:spPr bwMode="auto">
          <a:xfrm>
            <a:off x="1543050" y="2286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Kessinger</a:t>
            </a:r>
          </a:p>
        </p:txBody>
      </p:sp>
    </p:spTree>
    <p:extLst>
      <p:ext uri="{BB962C8B-B14F-4D97-AF65-F5344CB8AC3E}">
        <p14:creationId xmlns:p14="http://schemas.microsoft.com/office/powerpoint/2010/main" val="28090368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0" y="1600200"/>
            <a:ext cx="9144000" cy="4712988"/>
          </a:xfrm>
        </p:spPr>
        <p:txBody>
          <a:bodyPr/>
          <a:lstStyle/>
          <a:p>
            <a:pPr marL="0" indent="0" algn="just">
              <a:buNone/>
            </a:pPr>
            <a:r>
              <a:rPr lang="en-US" sz="3000" dirty="0">
                <a:effectLst/>
              </a:rPr>
              <a:t>“Pre-wrath </a:t>
            </a:r>
            <a:r>
              <a:rPr lang="en-US" sz="3000" dirty="0" err="1">
                <a:effectLst/>
              </a:rPr>
              <a:t>rapturists</a:t>
            </a:r>
            <a:r>
              <a:rPr lang="en-US" sz="3000" dirty="0">
                <a:effectLst/>
              </a:rPr>
              <a:t> argue that Christ could come in any generation but that signs will herald the general time. Those signs include (1) the emergence of the antichrist, (2) wars and rumors of war, (3) famine, (4) pestilence, and (5) cosmic disturbance. Pre-wrath </a:t>
            </a:r>
            <a:r>
              <a:rPr lang="en-US" sz="3000" dirty="0" err="1">
                <a:effectLst/>
              </a:rPr>
              <a:t>rapturists</a:t>
            </a:r>
            <a:r>
              <a:rPr lang="en-US" sz="3000" dirty="0">
                <a:effectLst/>
              </a:rPr>
              <a:t> emphasize Christians' expectancy of Christ's return rather than its imminency. This expectancy of Christ's return is the catalyst for holy living.”</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4"/>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3780449" y="3862362"/>
              <a:ext cx="20880" cy="7200"/>
            </p14:xfrm>
          </p:contentPart>
        </mc:Choice>
        <mc:Fallback xmlns="">
          <p:pic>
            <p:nvPicPr>
              <p:cNvPr id="10" name="Ink 9"/>
              <p:cNvPicPr/>
              <p:nvPr/>
            </p:nvPicPr>
            <p:blipFill>
              <a:blip r:embed="rId6"/>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787289" y="3876042"/>
              <a:ext cx="14040" cy="360"/>
            </p14:xfrm>
          </p:contentPart>
        </mc:Choice>
        <mc:Fallback xmlns="">
          <p:pic>
            <p:nvPicPr>
              <p:cNvPr id="11" name="Ink 10"/>
              <p:cNvPicPr/>
              <p:nvPr/>
            </p:nvPicPr>
            <p:blipFill>
              <a:blip r:embed="rId8"/>
              <a:stretch>
                <a:fillRect/>
              </a:stretch>
            </p:blipFill>
            <p:spPr>
              <a:xfrm>
                <a:off x="3782969" y="3871722"/>
                <a:ext cx="22680" cy="9000"/>
              </a:xfrm>
              <a:prstGeom prst="rect">
                <a:avLst/>
              </a:prstGeom>
            </p:spPr>
          </p:pic>
        </mc:Fallback>
      </mc:AlternateContent>
      <p:pic>
        <p:nvPicPr>
          <p:cNvPr id="8" name="Picture 8" descr="Learn Bible Prophecy...Tim La Haye is a trustworthy source ...">
            <a:extLst>
              <a:ext uri="{FF2B5EF4-FFF2-40B4-BE49-F238E27FC236}">
                <a16:creationId xmlns:a16="http://schemas.microsoft.com/office/drawing/2014/main" id="{783CA75F-89D8-4D44-B45E-3043828F8FB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228" y="94977"/>
            <a:ext cx="879372"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50D833A-EC19-4C9A-89DF-C22F164B9635}"/>
              </a:ext>
            </a:extLst>
          </p:cNvPr>
          <p:cNvSpPr txBox="1"/>
          <p:nvPr/>
        </p:nvSpPr>
        <p:spPr>
          <a:xfrm>
            <a:off x="0" y="6197025"/>
            <a:ext cx="9144000" cy="584775"/>
          </a:xfrm>
          <a:prstGeom prst="rect">
            <a:avLst/>
          </a:prstGeom>
          <a:noFill/>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Tony Kessinger, "Pre-Wrath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Popular Encyclopedia of Bible Prophecy: Over 140 Topics from the World's Foremost Prophecy Experts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Tim LaHaye and Ed Hindson (Eugene, OR: Harvest, 2004), 293.</a:t>
            </a:r>
          </a:p>
        </p:txBody>
      </p:sp>
      <p:sp>
        <p:nvSpPr>
          <p:cNvPr id="14" name="Rectangle 2">
            <a:extLst>
              <a:ext uri="{FF2B5EF4-FFF2-40B4-BE49-F238E27FC236}">
                <a16:creationId xmlns:a16="http://schemas.microsoft.com/office/drawing/2014/main" id="{96ED2CAF-3508-4D4A-B5D9-82E28C468CD4}"/>
              </a:ext>
            </a:extLst>
          </p:cNvPr>
          <p:cNvSpPr txBox="1">
            <a:spLocks noChangeArrowheads="1"/>
          </p:cNvSpPr>
          <p:nvPr/>
        </p:nvSpPr>
        <p:spPr bwMode="auto">
          <a:xfrm>
            <a:off x="1543050" y="228600"/>
            <a:ext cx="6057900" cy="9144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3600" dirty="0">
                <a:effectLst>
                  <a:outerShdw blurRad="38100" dist="38100" dir="2700000" algn="tl">
                    <a:srgbClr val="000000"/>
                  </a:outerShdw>
                </a:effectLst>
                <a:ea typeface="+mn-ea"/>
                <a:cs typeface="Arial" charset="0"/>
              </a:rPr>
              <a:t>Tony Kessinger</a:t>
            </a:r>
          </a:p>
        </p:txBody>
      </p:sp>
    </p:spTree>
    <p:extLst>
      <p:ext uri="{BB962C8B-B14F-4D97-AF65-F5344CB8AC3E}">
        <p14:creationId xmlns:p14="http://schemas.microsoft.com/office/powerpoint/2010/main" val="588862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2286000" y="1828800"/>
            <a:ext cx="6858000" cy="4313206"/>
          </a:xfrm>
        </p:spPr>
        <p:txBody>
          <a:bodyPr/>
          <a:lstStyle/>
          <a:p>
            <a:pPr marL="0" indent="0" algn="just">
              <a:spcBef>
                <a:spcPts val="0"/>
              </a:spcBef>
              <a:buNone/>
            </a:pPr>
            <a:r>
              <a:rPr lang="en-US" dirty="0">
                <a:effectLst>
                  <a:outerShdw blurRad="38100" dist="38100" dir="2700000" algn="tl">
                    <a:srgbClr val="000000">
                      <a:alpha val="43137"/>
                    </a:srgbClr>
                  </a:outerShdw>
                </a:effectLst>
              </a:rPr>
              <a:t>“The prewrath Rapture view is different from the normal pretribulational view in that it does not consistently distinguish between God's program with Israel and His program with the church. The way it differs is that it has the church in Israel's seventieth week </a:t>
            </a:r>
            <a:r>
              <a:rPr lang="en-US" sz="3200" b="1" u="sng" dirty="0">
                <a:solidFill>
                  <a:srgbClr val="FFFFCC"/>
                </a:solidFill>
                <a:effectLst>
                  <a:outerShdw blurRad="38100" dist="38100" dir="2700000" algn="tl">
                    <a:srgbClr val="000000">
                      <a:alpha val="43137"/>
                    </a:srgbClr>
                  </a:outerShdw>
                </a:effectLst>
              </a:rPr>
              <a:t>and does not hold to the doctrine of imminency</a:t>
            </a:r>
            <a:r>
              <a:rPr lang="en-US"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4"/>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3780449" y="3862362"/>
              <a:ext cx="20880" cy="7200"/>
            </p14:xfrm>
          </p:contentPart>
        </mc:Choice>
        <mc:Fallback xmlns="">
          <p:pic>
            <p:nvPicPr>
              <p:cNvPr id="10" name="Ink 9"/>
              <p:cNvPicPr/>
              <p:nvPr/>
            </p:nvPicPr>
            <p:blipFill>
              <a:blip r:embed="rId6"/>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3787289" y="3876042"/>
              <a:ext cx="14040" cy="360"/>
            </p14:xfrm>
          </p:contentPart>
        </mc:Choice>
        <mc:Fallback xmlns="">
          <p:pic>
            <p:nvPicPr>
              <p:cNvPr id="11" name="Ink 10"/>
              <p:cNvPicPr/>
              <p:nvPr/>
            </p:nvPicPr>
            <p:blipFill>
              <a:blip r:embed="rId8"/>
              <a:stretch>
                <a:fillRect/>
              </a:stretch>
            </p:blipFill>
            <p:spPr>
              <a:xfrm>
                <a:off x="3782969" y="3871722"/>
                <a:ext cx="22680" cy="9000"/>
              </a:xfrm>
              <a:prstGeom prst="rect">
                <a:avLst/>
              </a:prstGeom>
            </p:spPr>
          </p:pic>
        </mc:Fallback>
      </mc:AlternateContent>
      <p:pic>
        <p:nvPicPr>
          <p:cNvPr id="12" name="Picture 4" descr="http://t1.gstatic.com/images?q=tbn:ANd9GcRVEkk3EF6aIGxY0Yz0z_uevMi3B1FPvrIm0btZT0dvwfQOys6K">
            <a:extLst>
              <a:ext uri="{FF2B5EF4-FFF2-40B4-BE49-F238E27FC236}">
                <a16:creationId xmlns:a16="http://schemas.microsoft.com/office/drawing/2014/main" id="{36370F13-AA6A-470F-AED9-BC0122154CD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28600" y="1981200"/>
            <a:ext cx="1810133" cy="2286000"/>
          </a:xfrm>
          <a:prstGeom prst="rect">
            <a:avLst/>
          </a:prstGeom>
          <a:solidFill>
            <a:srgbClr val="FFFFFF">
              <a:shade val="85000"/>
            </a:srgbClr>
          </a:solidFill>
          <a:ln w="38100">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3B17536E-5DE8-4003-A8D5-CC8DD1540766}"/>
              </a:ext>
            </a:extLst>
          </p:cNvPr>
          <p:cNvSpPr/>
          <p:nvPr/>
        </p:nvSpPr>
        <p:spPr>
          <a:xfrm>
            <a:off x="763755" y="217438"/>
            <a:ext cx="7616490" cy="1215717"/>
          </a:xfrm>
          <a:prstGeom prst="rect">
            <a:avLst/>
          </a:prstGeom>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mj-cs"/>
              </a:rPr>
              <a:t>Robert Lightner</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a:t>
            </a:r>
            <a:r>
              <a:rPr lang="en-US" sz="1200" b="0" i="0" dirty="0">
                <a:solidFill>
                  <a:srgbClr val="333333"/>
                </a:solidFill>
                <a:effectLst/>
                <a:latin typeface="Open Sans"/>
              </a:rPr>
              <a:t> </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Lightner,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Last Days Handbook: A Complete Guide to the End Times, Including the Meaning of the Year 2000 in Bible Prophecy</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rev. ed. (Nashville: Thomas Nelson, 1997), 95.</a:t>
            </a:r>
          </a:p>
        </p:txBody>
      </p:sp>
    </p:spTree>
    <p:extLst>
      <p:ext uri="{BB962C8B-B14F-4D97-AF65-F5344CB8AC3E}">
        <p14:creationId xmlns:p14="http://schemas.microsoft.com/office/powerpoint/2010/main" val="1827804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28600" y="1149927"/>
            <a:ext cx="8686800" cy="5479474"/>
          </a:xfrm>
        </p:spPr>
        <p:txBody>
          <a:bodyPr/>
          <a:lstStyle/>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Places the Church in Daniel’s 70th Week</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Fails to acknowledge the missing Church (Rev. 4‒22)</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Confines God’s wrath to only a portion of the Tribulation's second half</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Denies the Rapture’s imminency</a:t>
            </a:r>
          </a:p>
          <a:p>
            <a:pPr marL="514350" indent="-514350" algn="just" eaLnBrk="1" hangingPunct="1">
              <a:spcBef>
                <a:spcPts val="0"/>
              </a:spcBef>
              <a:spcAft>
                <a:spcPts val="1800"/>
              </a:spcAft>
              <a:buClr>
                <a:srgbClr val="00FF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Fails to consistently explain how the rapture is a comfort to the believer (John 14:1; 1 Thess. 4:18; Titus 2:13)</a:t>
            </a:r>
          </a:p>
          <a:p>
            <a:pPr marL="514350" indent="-514350" algn="just" eaLnBrk="1" hangingPunct="1">
              <a:spcBef>
                <a:spcPts val="0"/>
              </a:spcBef>
              <a:spcAft>
                <a:spcPts val="1800"/>
              </a:spcAft>
              <a:buClr>
                <a:srgbClr val="00FF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Misinterprets the restrainer (2 Thess. 2:6-7) as Michael the Archangel rather than the Holy Spirit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6" name="Rectangle 2">
            <a:extLst>
              <a:ext uri="{FF2B5EF4-FFF2-40B4-BE49-F238E27FC236}">
                <a16:creationId xmlns:a16="http://schemas.microsoft.com/office/drawing/2014/main" id="{63049566-1728-4B49-A90D-ECEE8CDB23F7}"/>
              </a:ext>
            </a:extLst>
          </p:cNvPr>
          <p:cNvSpPr>
            <a:spLocks noGrp="1" noChangeArrowheads="1"/>
          </p:cNvSpPr>
          <p:nvPr>
            <p:ph type="title"/>
          </p:nvPr>
        </p:nvSpPr>
        <p:spPr>
          <a:xfrm>
            <a:off x="342900" y="228599"/>
            <a:ext cx="8458200" cy="921328"/>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cs typeface="Calibri" panose="020F0502020204030204" pitchFamily="34" charset="0"/>
              </a:rPr>
              <a:t>II. Pre-Wrath Rapture Theory Problems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47507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B816A4-72A6-438C-BEE8-E282B7643E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1" y="1"/>
            <a:ext cx="9144000" cy="5021888"/>
          </a:xfrm>
          <a:prstGeom prst="rect">
            <a:avLst/>
          </a:prstGeom>
        </p:spPr>
        <p:txBody>
          <a:bodyPr wrap="square">
            <a:spAutoFit/>
          </a:bodyPr>
          <a:lstStyle/>
          <a:p>
            <a:pPr algn="ctr" defTabSz="514350"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14:1–4</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1</a:t>
            </a:r>
            <a:r>
              <a:rPr lang="en-US" sz="3400" dirty="0">
                <a:effectLst>
                  <a:outerShdw blurRad="38100" dist="38100" dir="2700000" algn="tl">
                    <a:srgbClr val="000000">
                      <a:alpha val="43137"/>
                    </a:srgbClr>
                  </a:outerShdw>
                </a:effectLst>
                <a:latin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Do not let your heart be troubled</a:t>
            </a:r>
            <a:r>
              <a:rPr lang="en-US" sz="3400" dirty="0">
                <a:effectLst>
                  <a:outerShdw blurRad="38100" dist="38100" dir="2700000" algn="tl">
                    <a:srgbClr val="000000">
                      <a:alpha val="43137"/>
                    </a:srgbClr>
                  </a:outerShdw>
                </a:effectLst>
                <a:latin typeface="Calibri" panose="020F0502020204030204" pitchFamily="34" charset="0"/>
              </a:rPr>
              <a:t>; believe in God, believe also in Me. </a:t>
            </a:r>
            <a:r>
              <a:rPr lang="en-US" sz="3400" baseline="30000" dirty="0">
                <a:effectLst>
                  <a:outerShdw blurRad="38100" dist="38100" dir="2700000" algn="tl">
                    <a:srgbClr val="000000">
                      <a:alpha val="43137"/>
                    </a:srgbClr>
                  </a:outerShdw>
                </a:effectLst>
                <a:latin typeface="Calibri" panose="020F0502020204030204" pitchFamily="34" charset="0"/>
              </a:rPr>
              <a:t>2</a:t>
            </a:r>
            <a:r>
              <a:rPr lang="en-US" sz="340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400" baseline="30000" dirty="0">
                <a:effectLst>
                  <a:outerShdw blurRad="38100" dist="38100" dir="2700000" algn="tl">
                    <a:srgbClr val="000000">
                      <a:alpha val="43137"/>
                    </a:srgbClr>
                  </a:outerShdw>
                </a:effectLst>
                <a:latin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400" i="1" dirty="0">
                <a:effectLst>
                  <a:outerShdw blurRad="38100" dist="38100" dir="2700000" algn="tl">
                    <a:srgbClr val="000000">
                      <a:alpha val="43137"/>
                    </a:srgbClr>
                  </a:outerShdw>
                </a:effectLst>
                <a:latin typeface="Calibri" panose="020F0502020204030204" pitchFamily="34" charset="0"/>
              </a:rPr>
              <a:t>there</a:t>
            </a:r>
            <a:r>
              <a:rPr lang="en-US" sz="3400" dirty="0">
                <a:effectLst>
                  <a:outerShdw blurRad="38100" dist="38100" dir="2700000" algn="tl">
                    <a:srgbClr val="000000">
                      <a:alpha val="43137"/>
                    </a:srgbClr>
                  </a:outerShdw>
                </a:effectLst>
                <a:latin typeface="Calibri" panose="020F0502020204030204" pitchFamily="34" charset="0"/>
              </a:rPr>
              <a:t> you may be also. </a:t>
            </a:r>
            <a:r>
              <a:rPr lang="en-US" sz="3400" baseline="30000" dirty="0">
                <a:effectLst>
                  <a:outerShdw blurRad="38100" dist="38100" dir="2700000" algn="tl">
                    <a:srgbClr val="000000">
                      <a:alpha val="43137"/>
                    </a:srgbClr>
                  </a:outerShdw>
                </a:effectLst>
                <a:latin typeface="Calibri" panose="020F0502020204030204" pitchFamily="34" charset="0"/>
              </a:rPr>
              <a:t>4</a:t>
            </a:r>
            <a:r>
              <a:rPr lang="en-US" sz="340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931470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44000" cy="6858000"/>
          </a:xfrm>
          <a:prstGeom prst="rect">
            <a:avLst/>
          </a:prstGeom>
        </p:spPr>
      </p:pic>
      <p:sp>
        <p:nvSpPr>
          <p:cNvPr id="39939" name="Rectangle 3"/>
          <p:cNvSpPr>
            <a:spLocks noGrp="1"/>
          </p:cNvSpPr>
          <p:nvPr>
            <p:ph type="body" sz="half" idx="2"/>
          </p:nvPr>
        </p:nvSpPr>
        <p:spPr>
          <a:xfrm>
            <a:off x="0" y="0"/>
            <a:ext cx="9143999" cy="5105400"/>
          </a:xfrm>
        </p:spPr>
        <p:txBody>
          <a:bodyPr/>
          <a:lstStyle/>
          <a:p>
            <a:pPr marL="0" indent="0" algn="ctr" defTabSz="514350">
              <a:spcBef>
                <a:spcPts val="0"/>
              </a:spcBef>
              <a:spcAft>
                <a:spcPts val="1200"/>
              </a:spcAft>
              <a:buNone/>
              <a:defRPr/>
            </a:pPr>
            <a:r>
              <a:rPr lang="en-US" sz="4000" kern="1200" dirty="0">
                <a:solidFill>
                  <a:srgbClr val="00FFFF"/>
                </a:solidFill>
                <a:ea typeface="+mj-ea"/>
                <a:cs typeface="Calibri" panose="020F0502020204030204" pitchFamily="34" charset="0"/>
              </a:rPr>
              <a:t>1 Thessalonians 4:16-18</a:t>
            </a:r>
          </a:p>
          <a:p>
            <a:pPr marL="0" indent="0" algn="just">
              <a:spcBef>
                <a:spcPts val="0"/>
              </a:spcBef>
              <a:buNone/>
            </a:pP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 [</a:t>
            </a:r>
            <a:r>
              <a:rPr 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harpazō</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Therefore comfort one another with these words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780032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78FFA-2753-4636-AC1B-B435CD8B3C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457200" y="0"/>
            <a:ext cx="8229600" cy="2523768"/>
          </a:xfrm>
          <a:prstGeom prst="rect">
            <a:avLst/>
          </a:prstGeom>
          <a:noFill/>
          <a:ln w="28575">
            <a:noFill/>
            <a:miter lim="800000"/>
            <a:headEnd/>
            <a:tailEnd/>
          </a:ln>
        </p:spPr>
        <p:txBody>
          <a:bodyPr wrap="square">
            <a:spAutoFit/>
          </a:bodyPr>
          <a:lstStyle/>
          <a:p>
            <a:pPr algn="ctr" defTabSz="514350" eaLnBrk="0" hangingPunct="0">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2:13</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ooking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blessed hope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appearing of the glory of our great God and Savior, Christ Jesus.”</a:t>
            </a:r>
          </a:p>
        </p:txBody>
      </p:sp>
      <p:pic>
        <p:nvPicPr>
          <p:cNvPr id="3" name="Picture 2">
            <a:extLst>
              <a:ext uri="{FF2B5EF4-FFF2-40B4-BE49-F238E27FC236}">
                <a16:creationId xmlns:a16="http://schemas.microsoft.com/office/drawing/2014/main" id="{557DEFB2-31B3-41D8-A38A-324497FFB9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71813" y="2590800"/>
            <a:ext cx="3000375" cy="2286000"/>
          </a:xfrm>
          <a:prstGeom prst="rect">
            <a:avLst/>
          </a:prstGeom>
        </p:spPr>
      </p:pic>
      <p:pic>
        <p:nvPicPr>
          <p:cNvPr id="1026" name="Picture 2" descr="Serve Wenatchee Valley">
            <a:extLst>
              <a:ext uri="{FF2B5EF4-FFF2-40B4-BE49-F238E27FC236}">
                <a16:creationId xmlns:a16="http://schemas.microsoft.com/office/drawing/2014/main" id="{EB457AEA-4FF7-4FD2-91CF-24AD613B574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474304" y="2929918"/>
            <a:ext cx="2040755" cy="91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erve Wenatchee Valley">
            <a:extLst>
              <a:ext uri="{FF2B5EF4-FFF2-40B4-BE49-F238E27FC236}">
                <a16:creationId xmlns:a16="http://schemas.microsoft.com/office/drawing/2014/main" id="{07E7A1B4-2A41-4E8C-A0D2-9678A217601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6558187" y="3810001"/>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erve Wenatchee Valley">
            <a:extLst>
              <a:ext uri="{FF2B5EF4-FFF2-40B4-BE49-F238E27FC236}">
                <a16:creationId xmlns:a16="http://schemas.microsoft.com/office/drawing/2014/main" id="{0DB7B82C-1DDF-4F01-96CA-3D3CC15FEC4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639693" y="3810000"/>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rve Wenatchee Valley">
            <a:extLst>
              <a:ext uri="{FF2B5EF4-FFF2-40B4-BE49-F238E27FC236}">
                <a16:creationId xmlns:a16="http://schemas.microsoft.com/office/drawing/2014/main" id="{7D98FA37-0999-4D7E-AB8F-4DEF2AFD878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6727078" y="2925396"/>
            <a:ext cx="204177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9751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823" y="228600"/>
            <a:ext cx="8188355" cy="6400800"/>
          </a:xfrm>
          <a:prstGeom prst="rect">
            <a:avLst/>
          </a:prstGeom>
          <a:ln w="28575">
            <a:solidFill>
              <a:srgbClr val="FFFFCC"/>
            </a:solidFill>
          </a:ln>
        </p:spPr>
      </p:pic>
    </p:spTree>
    <p:extLst>
      <p:ext uri="{BB962C8B-B14F-4D97-AF65-F5344CB8AC3E}">
        <p14:creationId xmlns:p14="http://schemas.microsoft.com/office/powerpoint/2010/main" val="31731986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544408F-C33D-45B1-81DD-A0CC53FFC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95" y="1066800"/>
            <a:ext cx="770021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BCDBA74-9807-4DD4-9680-62603E11688F}"/>
              </a:ext>
            </a:extLst>
          </p:cNvPr>
          <p:cNvSpPr txBox="1"/>
          <p:nvPr/>
        </p:nvSpPr>
        <p:spPr>
          <a:xfrm>
            <a:off x="0" y="228600"/>
            <a:ext cx="9144000" cy="707886"/>
          </a:xfrm>
          <a:prstGeom prst="rect">
            <a:avLst/>
          </a:prstGeom>
          <a:noFill/>
        </p:spPr>
        <p:txBody>
          <a:bodyPr wrap="square" rtlCol="0">
            <a:spAutoFit/>
          </a:bodyPr>
          <a:lstStyle/>
          <a:p>
            <a:pPr algn="ctr"/>
            <a:r>
              <a:rPr lang="en-US" sz="2000" dirty="0">
                <a:effectLst/>
                <a:latin typeface="Calibri" panose="020F0502020204030204" pitchFamily="34" charset="0"/>
                <a:ea typeface="Calibri" panose="020F0502020204030204" pitchFamily="34" charset="0"/>
                <a:cs typeface="Times New Roman" panose="02020603050405020304" pitchFamily="18" charset="0"/>
              </a:rPr>
              <a:t>Marvin J. Rosenthal,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The Pre-Wrath Rapture of the Church: A New Understanding of the Tribulation, and the Second Coming</a:t>
            </a:r>
            <a:r>
              <a:rPr lang="en-US" sz="2000" dirty="0">
                <a:effectLst/>
                <a:latin typeface="Calibri" panose="020F0502020204030204" pitchFamily="34" charset="0"/>
                <a:ea typeface="Calibri" panose="020F0502020204030204" pitchFamily="34" charset="0"/>
                <a:cs typeface="Times New Roman" panose="02020603050405020304" pitchFamily="18" charset="0"/>
              </a:rPr>
              <a:t> (Nashville, TN: Thomas Nelson, 1990), 112.</a:t>
            </a:r>
            <a:endParaRPr lang="en-US" sz="2000" dirty="0"/>
          </a:p>
        </p:txBody>
      </p:sp>
    </p:spTree>
    <p:extLst>
      <p:ext uri="{BB962C8B-B14F-4D97-AF65-F5344CB8AC3E}">
        <p14:creationId xmlns:p14="http://schemas.microsoft.com/office/powerpoint/2010/main" val="4191095915"/>
      </p:ext>
    </p:extLst>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20625</TotalTime>
  <Words>8566</Words>
  <Application>Microsoft Office PowerPoint</Application>
  <PresentationFormat>On-screen Show (4:3)</PresentationFormat>
  <Paragraphs>500</Paragraphs>
  <Slides>145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145</vt:i4>
      </vt:variant>
    </vt:vector>
  </HeadingPairs>
  <TitlesOfParts>
    <vt:vector size="150" baseType="lpstr">
      <vt:lpstr>Calibri</vt:lpstr>
      <vt:lpstr>Open Sans</vt:lpstr>
      <vt:lpstr>Times New Roman</vt:lpstr>
      <vt:lpstr>Wingdings</vt:lpstr>
      <vt:lpstr>Azure</vt:lpstr>
      <vt:lpstr>PowerPoint Presentation</vt:lpstr>
      <vt:lpstr>The Rapture Course Overview</vt:lpstr>
      <vt:lpstr>The Rapture Course Overview</vt:lpstr>
      <vt:lpstr>What is the Rapture?</vt:lpstr>
      <vt:lpstr>The Rapture Course Overview</vt:lpstr>
      <vt:lpstr>PowerPoint Presentation</vt:lpstr>
      <vt:lpstr>The Rapture Course Overview</vt:lpstr>
      <vt:lpstr>Strengthening the Pre-Tribulation Case</vt:lpstr>
      <vt:lpstr>The Rapture Course Overview</vt:lpstr>
      <vt:lpstr>When Will the Rapture Take Place Relative to the Tribulation Period?</vt:lpstr>
      <vt:lpstr>PowerPoint Presentation</vt:lpstr>
      <vt:lpstr>Pre-Wrath Rapturism</vt:lpstr>
      <vt:lpstr>Pre-Wrath Rapturism</vt:lpstr>
      <vt:lpstr>PowerPoint Presentation</vt:lpstr>
      <vt:lpstr>Pre-Wrath Rapturism</vt:lpstr>
      <vt:lpstr>II. Pre-Wrath Rapture Theory Problems</vt:lpstr>
      <vt:lpstr>II. Pre-Wrath Rapture Theory Problems</vt:lpstr>
      <vt:lpstr>PowerPoint Presentation</vt:lpstr>
      <vt:lpstr>II. Pre-Wrath Rapture Theory Problems</vt:lpstr>
      <vt:lpstr>PowerPoint Presentation</vt:lpstr>
      <vt:lpstr>Revelation 1:19</vt:lpstr>
      <vt:lpstr>PowerPoint Presentation</vt:lpstr>
      <vt:lpstr>PowerPoint Presentation</vt:lpstr>
      <vt:lpstr>God’s Work Through Israel</vt:lpstr>
      <vt:lpstr>Preview of Matthew 24–25</vt:lpstr>
      <vt:lpstr>PowerPoint Presentation</vt:lpstr>
      <vt:lpstr>PowerPoint Presentation</vt:lpstr>
      <vt:lpstr>PowerPoint Presentation</vt:lpstr>
      <vt:lpstr>II. Pre-Wrath Rapture Theory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 6:16-17 Robert L. Thomas, Revelation 1–7: An Exegetical Commentary, ed. Kenneth Barker (Chicago: Moody, 1992), 457-58. </vt:lpstr>
      <vt:lpstr>PowerPoint Presentation</vt:lpstr>
      <vt:lpstr>PowerPoint Presentation</vt:lpstr>
      <vt:lpstr>1st Six Seals (Revelation 6)</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1st Six Seals (Revelation 6)</vt:lpstr>
      <vt:lpstr>PowerPoint Presentation</vt:lpstr>
      <vt:lpstr>II. Pre-Wrath Rapture Theory Problems</vt:lpstr>
      <vt:lpstr>Imminent  (1 Cor 15:51; 1 Thess 4:15)</vt:lpstr>
      <vt:lpstr>Imminent  (1 Cor 15:51; 1 Thess 4:15)</vt:lpstr>
      <vt:lpstr>PowerPoint Presentation</vt:lpstr>
      <vt:lpstr>Imminent  (1 Cor 15:51; 1 Thess 4:15)</vt:lpstr>
      <vt:lpstr>PowerPoint Presentation</vt:lpstr>
      <vt:lpstr>PowerPoint Presentation</vt:lpstr>
      <vt:lpstr>PowerPoint Presentation</vt:lpstr>
      <vt:lpstr>Imminent  (1 Cor 15:51; 1 Thess 4:15)</vt:lpstr>
      <vt:lpstr>PowerPoint Presentation</vt:lpstr>
      <vt:lpstr>Imminent  (1 Cor 15:51; 1 Thess 4:15)</vt:lpstr>
      <vt:lpstr>PowerPoint Presentation</vt:lpstr>
      <vt:lpstr>Imminent  (1 Cor 15:51; 1 Thess 4:15)</vt:lpstr>
      <vt:lpstr>PowerPoint Presentation</vt:lpstr>
      <vt:lpstr>1st Six Seals (Revelation 6)</vt:lpstr>
      <vt:lpstr>PowerPoint Presentation</vt:lpstr>
      <vt:lpstr>PowerPoint Presentation</vt:lpstr>
      <vt:lpstr>PowerPoint Presentation</vt:lpstr>
      <vt:lpstr>II. Pre-Wrath Rapture Theory Problems</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II. Pre-Wrath Rapture Theory Problems</vt:lpstr>
      <vt:lpstr>PowerPoint Presentation</vt:lpstr>
      <vt:lpstr>Marvin Rosenthal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Reasons Why the Restrainer is the Holy Spirit  (2 Thessalonians 2:6-7)</vt:lpstr>
      <vt:lpstr>Restrainer Must First be Removed</vt:lpstr>
      <vt:lpstr>II. Pre-Wrath Rapture Theory Problems</vt:lpstr>
      <vt:lpstr>Pre-Wrath Rapturism</vt:lpstr>
      <vt:lpstr>III. Additional Problems with Pre-Wrath Rapturism</vt:lpstr>
      <vt:lpstr>III. Additional Problems with Pre-Wrath Rapturism</vt:lpstr>
      <vt:lpstr>PowerPoint Presentation</vt:lpstr>
      <vt:lpstr>PowerPoint Presentation</vt:lpstr>
      <vt:lpstr>PROPHETIC SYNONYMNS</vt:lpstr>
      <vt:lpstr>PowerPoint Presentation</vt:lpstr>
      <vt:lpstr>PowerPoint Presentation</vt:lpstr>
      <vt:lpstr>III. Additional Problems with Pre-Wrath Rapturism</vt:lpstr>
      <vt:lpstr>PowerPoint Presentation</vt:lpstr>
      <vt:lpstr>PowerPoint Presentation</vt:lpstr>
      <vt:lpstr>Marvin Rosenthal</vt:lpstr>
      <vt:lpstr>PowerPoint Presentation</vt:lpstr>
      <vt:lpstr>Rev. 7:14 Robert L. Thomas, Revelation 1–7: An Exegetical Commentary, ed. Kenneth Barker (Chicago: Moody, 1992), 497, n. 119. </vt:lpstr>
      <vt:lpstr>PowerPoint Presentation</vt:lpstr>
      <vt:lpstr>PowerPoint Presentation</vt:lpstr>
      <vt:lpstr>PowerPoint Presentation</vt:lpstr>
      <vt:lpstr>III. Additional Problems with Pre-Wrath Rapturism</vt:lpstr>
      <vt:lpstr>PowerPoint Presentation</vt:lpstr>
      <vt:lpstr>PowerPoint Presentation</vt:lpstr>
      <vt:lpstr>PowerPoint Presentation</vt:lpstr>
      <vt:lpstr>PowerPoint Presentation</vt:lpstr>
      <vt:lpstr>PowerPoint Presentation</vt:lpstr>
      <vt:lpstr>Preview of Matthew 24–25</vt:lpstr>
      <vt:lpstr>PowerPoint Presentation</vt:lpstr>
      <vt:lpstr>PowerPoint Presentation</vt:lpstr>
      <vt:lpstr>PowerPoint Presentation</vt:lpstr>
      <vt:lpstr>PowerPoint Presentation</vt:lpstr>
      <vt:lpstr>Conclusion</vt:lpstr>
      <vt:lpstr>Pre-Wrath Rapturism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043 - Pre-Wrath - Part 2 - WORKING COPY FOR ANDY</dc:title>
  <dc:subject>RAPTURE - Pre-Wrath</dc:subject>
  <dc:creator>A. Woods</dc:creator>
  <dc:description>Modified by Jim McGowan</dc:description>
  <cp:lastModifiedBy>Andy Woods</cp:lastModifiedBy>
  <cp:revision>2311</cp:revision>
  <cp:lastPrinted>2021-02-27T23:26:41Z</cp:lastPrinted>
  <dcterms:created xsi:type="dcterms:W3CDTF">2009-03-17T12:21:13Z</dcterms:created>
  <dcterms:modified xsi:type="dcterms:W3CDTF">2021-03-27T23:40:17Z</dcterms:modified>
</cp:coreProperties>
</file>