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67"/>
  </p:notesMasterIdLst>
  <p:handoutMasterIdLst>
    <p:handoutMasterId r:id="rId68"/>
  </p:handoutMasterIdLst>
  <p:sldIdLst>
    <p:sldId id="435" r:id="rId3"/>
    <p:sldId id="6809" r:id="rId4"/>
    <p:sldId id="2064" r:id="rId5"/>
    <p:sldId id="6789" r:id="rId6"/>
    <p:sldId id="271" r:id="rId7"/>
    <p:sldId id="7043" r:id="rId8"/>
    <p:sldId id="6747" r:id="rId9"/>
    <p:sldId id="6748" r:id="rId10"/>
    <p:sldId id="6755" r:id="rId11"/>
    <p:sldId id="7089" r:id="rId12"/>
    <p:sldId id="291" r:id="rId13"/>
    <p:sldId id="7098" r:id="rId14"/>
    <p:sldId id="7101" r:id="rId15"/>
    <p:sldId id="7124" r:id="rId16"/>
    <p:sldId id="7125" r:id="rId17"/>
    <p:sldId id="7126" r:id="rId18"/>
    <p:sldId id="6815" r:id="rId19"/>
    <p:sldId id="7152" r:id="rId20"/>
    <p:sldId id="7128" r:id="rId21"/>
    <p:sldId id="7129" r:id="rId22"/>
    <p:sldId id="2307" r:id="rId23"/>
    <p:sldId id="7107" r:id="rId24"/>
    <p:sldId id="7133" r:id="rId25"/>
    <p:sldId id="7134" r:id="rId26"/>
    <p:sldId id="6765" r:id="rId27"/>
    <p:sldId id="6794" r:id="rId28"/>
    <p:sldId id="7135" r:id="rId29"/>
    <p:sldId id="7143" r:id="rId30"/>
    <p:sldId id="7144" r:id="rId31"/>
    <p:sldId id="6768" r:id="rId32"/>
    <p:sldId id="7136" r:id="rId33"/>
    <p:sldId id="7154" r:id="rId34"/>
    <p:sldId id="263" r:id="rId35"/>
    <p:sldId id="7146" r:id="rId36"/>
    <p:sldId id="7145" r:id="rId37"/>
    <p:sldId id="7130" r:id="rId38"/>
    <p:sldId id="7112" r:id="rId39"/>
    <p:sldId id="7137" r:id="rId40"/>
    <p:sldId id="7132" r:id="rId41"/>
    <p:sldId id="2331" r:id="rId42"/>
    <p:sldId id="276" r:id="rId43"/>
    <p:sldId id="277" r:id="rId44"/>
    <p:sldId id="278" r:id="rId45"/>
    <p:sldId id="279" r:id="rId46"/>
    <p:sldId id="7138" r:id="rId47"/>
    <p:sldId id="2313" r:id="rId48"/>
    <p:sldId id="6479" r:id="rId49"/>
    <p:sldId id="5888" r:id="rId50"/>
    <p:sldId id="7147" r:id="rId51"/>
    <p:sldId id="7139" r:id="rId52"/>
    <p:sldId id="7140" r:id="rId53"/>
    <p:sldId id="7041" r:id="rId54"/>
    <p:sldId id="2795" r:id="rId55"/>
    <p:sldId id="7148" r:id="rId56"/>
    <p:sldId id="7149" r:id="rId57"/>
    <p:sldId id="7150" r:id="rId58"/>
    <p:sldId id="2804" r:id="rId59"/>
    <p:sldId id="7141" r:id="rId60"/>
    <p:sldId id="7153" r:id="rId61"/>
    <p:sldId id="7142" r:id="rId62"/>
    <p:sldId id="3506" r:id="rId63"/>
    <p:sldId id="6981" r:id="rId64"/>
    <p:sldId id="7131" r:id="rId65"/>
    <p:sldId id="7120" r:id="rId6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94A69-9288-4D3A-A664-88BE5FAD8613}" v="1" dt="2021-03-04T01:58:58.1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5529" autoAdjust="0"/>
  </p:normalViewPr>
  <p:slideViewPr>
    <p:cSldViewPr>
      <p:cViewPr varScale="1">
        <p:scale>
          <a:sx n="57" d="100"/>
          <a:sy n="57" d="100"/>
        </p:scale>
        <p:origin x="7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1" d="100"/>
          <a:sy n="81" d="100"/>
        </p:scale>
        <p:origin x="358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1" cy="481726"/>
          </a:xfrm>
          <a:prstGeom prst="rect">
            <a:avLst/>
          </a:prstGeom>
        </p:spPr>
        <p:txBody>
          <a:bodyPr vert="horz" lIns="96650" tIns="48325" rIns="96650" bIns="48325" rtlCol="0" anchor="b"/>
          <a:lstStyle>
            <a:lvl1pPr algn="r">
              <a:defRPr sz="1300"/>
            </a:lvl1pPr>
          </a:lstStyle>
          <a:p>
            <a:fld id="{4E4B6840-B310-4767-9CB1-730B0EC913A8}" type="slidenum">
              <a:rPr lang="en-US" smtClean="0">
                <a:latin typeface="Calibri" panose="020F0502020204030204" pitchFamily="34" charset="0"/>
              </a:rPr>
              <a:t>‹#›</a:t>
            </a:fld>
            <a:endParaRPr lang="en-US" dirty="0">
              <a:latin typeface="Calibri" panose="020F0502020204030204" pitchFamily="34" charset="0"/>
            </a:endParaRPr>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6"/>
            <a:ext cx="3381248" cy="502685"/>
          </a:xfrm>
          <a:prstGeom prst="rect">
            <a:avLst/>
          </a:prstGeom>
          <a:noFill/>
          <a:ln w="9525">
            <a:noFill/>
            <a:miter lim="800000"/>
            <a:headEnd/>
            <a:tailEnd/>
          </a:ln>
        </p:spPr>
        <p:txBody>
          <a:bodyPr vert="horz" wrap="square" lIns="103090" tIns="51546" rIns="103090" bIns="51546" numCol="1" anchor="b" anchorCtr="0" compatLnSpc="1">
            <a:prstTxWarp prst="textNoShape">
              <a:avLst/>
            </a:prstTxWarp>
          </a:bodyPr>
          <a:lstStyle>
            <a:lvl1pPr defTabSz="974842"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5" y="76200"/>
            <a:ext cx="3847253" cy="762000"/>
          </a:xfrm>
          <a:prstGeom prst="rect">
            <a:avLst/>
          </a:prstGeom>
        </p:spPr>
        <p:txBody>
          <a:bodyPr vert="horz" lIns="113073" tIns="56536" rIns="113073" bIns="56536"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020 - James 4:2-12</a:t>
            </a:r>
          </a:p>
          <a:p>
            <a:pPr>
              <a:defRPr/>
            </a:pPr>
            <a:r>
              <a:rPr lang="en-US" sz="1500" dirty="0"/>
              <a:t>03-24-2021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481013"/>
          </a:xfrm>
          <a:prstGeom prst="rect">
            <a:avLst/>
          </a:prstGeom>
        </p:spPr>
        <p:txBody>
          <a:bodyPr vert="horz" lIns="91429" tIns="45715" rIns="91429" bIns="45715"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4143375" y="1"/>
            <a:ext cx="3170238" cy="481013"/>
          </a:xfrm>
          <a:prstGeom prst="rect">
            <a:avLst/>
          </a:prstGeom>
        </p:spPr>
        <p:txBody>
          <a:bodyPr vert="horz" lIns="91429" tIns="45715" rIns="91429" bIns="45715" rtlCol="0"/>
          <a:lstStyle>
            <a:lvl1pPr algn="r">
              <a:defRPr sz="1200">
                <a:latin typeface="Calibri" panose="020F0502020204030204" pitchFamily="34" charset="0"/>
              </a:defRPr>
            </a:lvl1pPr>
          </a:lstStyle>
          <a:p>
            <a:fld id="{734CF6D9-3ED1-491D-ABBF-4171F7330A3B}" type="datetimeFigureOut">
              <a:rPr lang="en-US" smtClean="0"/>
              <a:pPr/>
              <a:t>3/24/2021</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29" tIns="45715" rIns="91429" bIns="45715" rtlCol="0" anchor="ctr"/>
          <a:lstStyle/>
          <a:p>
            <a:endParaRPr lang="en-US"/>
          </a:p>
        </p:txBody>
      </p:sp>
      <p:sp>
        <p:nvSpPr>
          <p:cNvPr id="5" name="Notes Placeholder 4"/>
          <p:cNvSpPr>
            <a:spLocks noGrp="1"/>
          </p:cNvSpPr>
          <p:nvPr>
            <p:ph type="body" sz="quarter" idx="3"/>
          </p:nvPr>
        </p:nvSpPr>
        <p:spPr>
          <a:xfrm>
            <a:off x="731838" y="4621214"/>
            <a:ext cx="5851525" cy="3779837"/>
          </a:xfrm>
          <a:prstGeom prst="rect">
            <a:avLst/>
          </a:prstGeom>
        </p:spPr>
        <p:txBody>
          <a:bodyPr vert="horz" lIns="91429" tIns="45715" rIns="91429"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29" tIns="45715" rIns="91429" bIns="45715"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29" tIns="45715" rIns="91429" bIns="45715" rtlCol="0" anchor="b"/>
          <a:lstStyle>
            <a:lvl1pPr algn="r">
              <a:defRPr sz="1200">
                <a:latin typeface="Calibri" panose="020F0502020204030204" pitchFamily="34" charset="0"/>
              </a:defRPr>
            </a:lvl1pPr>
          </a:lstStyle>
          <a:p>
            <a:fld id="{6AE4B972-4244-4A88-9730-342E1454F012}" type="slidenum">
              <a:rPr lang="en-US" smtClean="0"/>
              <a:pPr/>
              <a:t>‹#›</a:t>
            </a:fld>
            <a:endParaRPr lang="en-US" dirty="0"/>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Chronology of Christ's Life</a:t>
            </a:r>
            <a:r>
              <a:rPr lang="en-US" baseline="0" dirty="0"/>
              <a:t> </a:t>
            </a:r>
            <a:r>
              <a:rPr lang="en-US" dirty="0"/>
              <a:t>regarding Peter's conversion.</a:t>
            </a:r>
          </a:p>
          <a:p>
            <a:endParaRPr lang="en-US" dirty="0"/>
          </a:p>
        </p:txBody>
      </p:sp>
      <p:sp>
        <p:nvSpPr>
          <p:cNvPr id="4" name="Header Placeholder 3"/>
          <p:cNvSpPr>
            <a:spLocks noGrp="1"/>
          </p:cNvSpPr>
          <p:nvPr>
            <p:ph type="hdr" sz="quarter" idx="10"/>
          </p:nvPr>
        </p:nvSpPr>
        <p:spPr/>
        <p:txBody>
          <a:bodyPr/>
          <a:lstStyle/>
          <a:p>
            <a:r>
              <a:rPr lang="en-US"/>
              <a:t>Dr. Andy Woods - Soteriology</a:t>
            </a:r>
          </a:p>
        </p:txBody>
      </p:sp>
      <p:sp>
        <p:nvSpPr>
          <p:cNvPr id="5" name="Footer Placeholder 4"/>
          <p:cNvSpPr>
            <a:spLocks noGrp="1"/>
          </p:cNvSpPr>
          <p:nvPr>
            <p:ph type="ftr" sz="quarter" idx="11"/>
          </p:nvPr>
        </p:nvSpPr>
        <p:spPr/>
        <p:txBody>
          <a:bodyPr/>
          <a:lstStyle/>
          <a:p>
            <a:r>
              <a:rPr lang="en-US"/>
              <a:t>Sugar Land Bible Church</a:t>
            </a:r>
          </a:p>
        </p:txBody>
      </p:sp>
      <p:sp>
        <p:nvSpPr>
          <p:cNvPr id="6" name="Slide Number Placeholder 5"/>
          <p:cNvSpPr>
            <a:spLocks noGrp="1"/>
          </p:cNvSpPr>
          <p:nvPr>
            <p:ph type="sldNum" sz="quarter" idx="12"/>
          </p:nvPr>
        </p:nvSpPr>
        <p:spPr/>
        <p:txBody>
          <a:bodyPr/>
          <a:lstStyle/>
          <a:p>
            <a:fld id="{685F063A-EE40-4242-B79D-A02668FB9303}" type="slidenum">
              <a:rPr lang="en-US" smtClean="0"/>
              <a:pPr/>
              <a:t>41</a:t>
            </a:fld>
            <a:endParaRPr lang="en-US"/>
          </a:p>
        </p:txBody>
      </p:sp>
    </p:spTree>
    <p:extLst>
      <p:ext uri="{BB962C8B-B14F-4D97-AF65-F5344CB8AC3E}">
        <p14:creationId xmlns:p14="http://schemas.microsoft.com/office/powerpoint/2010/main" val="213941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Rapture and Bema</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11/8/2017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61</a:t>
            </a:fld>
            <a:endParaRPr lang="en-US" dirty="0"/>
          </a:p>
        </p:txBody>
      </p:sp>
    </p:spTree>
    <p:extLst>
      <p:ext uri="{BB962C8B-B14F-4D97-AF65-F5344CB8AC3E}">
        <p14:creationId xmlns:p14="http://schemas.microsoft.com/office/powerpoint/2010/main" val="3483757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3/24/2021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a:effectLst>
                  <a:outerShdw blurRad="38100" dist="38100" dir="2700000" algn="tl">
                    <a:srgbClr val="000000">
                      <a:alpha val="43137"/>
                    </a:srgbClr>
                  </a:outerShdw>
                </a:effectLst>
              </a:rPr>
              <a:t>PRACTICAL RIGHTEOUSNESS</a:t>
            </a:r>
            <a:endParaRPr lang="en-US" altLang="en-US" kern="0" dirty="0">
              <a:effectLst>
                <a:outerShdw blurRad="38100" dist="38100" dir="2700000" algn="tl">
                  <a:srgbClr val="000000">
                    <a:alpha val="43137"/>
                  </a:srgbClr>
                </a:outerShdw>
              </a:effectLst>
            </a:endParaRP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dirty="0">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544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508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problem (4:1a)</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689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problem (4:1a)</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303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(4:1a)</a:t>
            </a:r>
          </a:p>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20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(4:1a)</a:t>
            </a:r>
          </a:p>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source (4:1b-3)</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777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5408C-F4A1-45E3-8E77-4E54C6E8691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4"/>
            <a:ext cx="9144000" cy="6857999"/>
          </a:xfrm>
          <a:prstGeom prst="rect">
            <a:avLst/>
          </a:prstGeom>
        </p:spPr>
      </p:pic>
      <p:sp>
        <p:nvSpPr>
          <p:cNvPr id="7" name="Rectangle 6">
            <a:extLst>
              <a:ext uri="{FF2B5EF4-FFF2-40B4-BE49-F238E27FC236}">
                <a16:creationId xmlns:a16="http://schemas.microsoft.com/office/drawing/2014/main" id="{7CDEAED3-01F1-4371-916A-19B18503684B}"/>
              </a:ext>
            </a:extLst>
          </p:cNvPr>
          <p:cNvSpPr/>
          <p:nvPr/>
        </p:nvSpPr>
        <p:spPr>
          <a:xfrm>
            <a:off x="0" y="3"/>
            <a:ext cx="9144000" cy="4739759"/>
          </a:xfrm>
          <a:prstGeom prst="rect">
            <a:avLst/>
          </a:prstGeom>
        </p:spPr>
        <p:txBody>
          <a:bodyPr wrap="square">
            <a:spAutoFit/>
          </a:bodyPr>
          <a:lstStyle/>
          <a:p>
            <a:pPr marL="342891" indent="-342891" algn="ctr" defTabSz="685783">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Mark 7:20-23</a:t>
            </a:r>
            <a:endPar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endParaRPr>
          </a:p>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20</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was saying, ‘That which proceeds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out of the man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is what defiles the man.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within, out of the heart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men, proceed the evil thoughts, fornications, thefts, murders, adulteries,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deeds of coveting and wickedness, as well as deceit, sensuality, envy, slander, pride and foolishness.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All these evil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proceed from within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defile the man.’”</a:t>
            </a:r>
          </a:p>
        </p:txBody>
      </p:sp>
    </p:spTree>
    <p:extLst>
      <p:ext uri="{BB962C8B-B14F-4D97-AF65-F5344CB8AC3E}">
        <p14:creationId xmlns:p14="http://schemas.microsoft.com/office/powerpoint/2010/main" val="57535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(4:1a)</a:t>
            </a:r>
          </a:p>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Prayerlessness (4:2b)</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801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 Avoid Wrangling</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(4:1-3)</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82600" y="1600200"/>
            <a:ext cx="5461000" cy="47244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problem (4:1a)</a:t>
            </a:r>
          </a:p>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source (4:1b-3)</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Internal (4:1b-2a)</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Prayerlessness (4:2b)</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Misdirected prayer (4:3)</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0200" y="2675467"/>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2632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8057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t>Names &amp; Titles Demonstrating Satan’s Post-Fall, Earthly Authority </a:t>
            </a:r>
            <a:br>
              <a:rPr lang="en-US" sz="2800" dirty="0"/>
            </a:br>
            <a:r>
              <a:rPr lang="en-US" sz="2400" dirty="0"/>
              <a:t>(Job 1:7; 2:2; Luke 4:5-8; Rom. 8:19-22)</a:t>
            </a:r>
            <a:endParaRPr lang="en-US" sz="2800" dirty="0"/>
          </a:p>
        </p:txBody>
      </p:sp>
      <p:sp>
        <p:nvSpPr>
          <p:cNvPr id="6147" name="Rectangle 3"/>
          <p:cNvSpPr>
            <a:spLocks noGrp="1" noChangeArrowheads="1"/>
          </p:cNvSpPr>
          <p:nvPr>
            <p:ph type="body" idx="1"/>
          </p:nvPr>
        </p:nvSpPr>
        <p:spPr>
          <a:xfrm>
            <a:off x="1714300" y="2057399"/>
            <a:ext cx="7353500" cy="4114801"/>
          </a:xfrm>
        </p:spPr>
        <p:txBody>
          <a:bodyPr/>
          <a:lstStyle/>
          <a:p>
            <a:pPr marL="461963" indent="-461963">
              <a:spcBef>
                <a:spcPts val="0"/>
              </a:spcBef>
              <a:spcAft>
                <a:spcPts val="2400"/>
              </a:spcAft>
              <a:defRPr/>
            </a:pPr>
            <a:r>
              <a:rPr lang="en-US" sz="2800" dirty="0">
                <a:effectLst/>
              </a:rPr>
              <a:t>Prince of this world (John 12:31; 14:30; 16:11)</a:t>
            </a:r>
          </a:p>
          <a:p>
            <a:pPr marL="461963" indent="-461963">
              <a:spcBef>
                <a:spcPts val="0"/>
              </a:spcBef>
              <a:spcAft>
                <a:spcPts val="2400"/>
              </a:spcAft>
              <a:defRPr/>
            </a:pPr>
            <a:r>
              <a:rPr lang="en-US" sz="2800" dirty="0">
                <a:effectLst/>
              </a:rPr>
              <a:t>God of this age (2 Cor. 4:4)</a:t>
            </a:r>
          </a:p>
          <a:p>
            <a:pPr marL="461963" indent="-461963">
              <a:spcBef>
                <a:spcPts val="0"/>
              </a:spcBef>
              <a:spcAft>
                <a:spcPts val="2400"/>
              </a:spcAft>
              <a:defRPr/>
            </a:pPr>
            <a:r>
              <a:rPr lang="en-US" sz="2800" dirty="0">
                <a:effectLst/>
              </a:rPr>
              <a:t>Prince and power of the air (Eph. 2:2)</a:t>
            </a:r>
          </a:p>
          <a:p>
            <a:pPr marL="461963" indent="-461963">
              <a:spcBef>
                <a:spcPts val="0"/>
              </a:spcBef>
              <a:spcAft>
                <a:spcPts val="2400"/>
              </a:spcAft>
              <a:defRPr/>
            </a:pPr>
            <a:r>
              <a:rPr lang="en-US" sz="2800" dirty="0">
                <a:effectLst/>
              </a:rPr>
              <a:t>Who the believer wrestles with (Eph. 6:12)</a:t>
            </a:r>
          </a:p>
          <a:p>
            <a:pPr marL="461963" indent="-461963">
              <a:spcBef>
                <a:spcPts val="0"/>
              </a:spcBef>
              <a:spcAft>
                <a:spcPts val="2400"/>
              </a:spcAft>
              <a:defRPr/>
            </a:pPr>
            <a:r>
              <a:rPr lang="en-US" sz="2800" dirty="0">
                <a:effectLst/>
              </a:rPr>
              <a:t>Roaring lion (1 Pet. 5:8)</a:t>
            </a:r>
          </a:p>
          <a:p>
            <a:pPr marL="461963" indent="-461963">
              <a:spcBef>
                <a:spcPts val="0"/>
              </a:spcBef>
              <a:spcAft>
                <a:spcPts val="2400"/>
              </a:spcAft>
              <a:defRPr/>
            </a:pPr>
            <a:r>
              <a:rPr lang="en-US" sz="2800" dirty="0">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9874" y="2133601"/>
            <a:ext cx="1479176" cy="190500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09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703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595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723900" y="1143000"/>
            <a:ext cx="7696200" cy="3733800"/>
          </a:xfrm>
        </p:spPr>
        <p:txBody>
          <a:bodyPr/>
          <a:lstStyle/>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Believers (Jas 1:2-4)</a:t>
            </a:r>
          </a:p>
        </p:txBody>
      </p:sp>
      <p:pic>
        <p:nvPicPr>
          <p:cNvPr id="36868" name="Picture 1">
            <a:extLst>
              <a:ext uri="{FF2B5EF4-FFF2-40B4-BE49-F238E27FC236}">
                <a16:creationId xmlns:a16="http://schemas.microsoft.com/office/drawing/2014/main" id="{5AF90EE1-F243-42E0-B498-4695ACC46C6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00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27432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James 1:1</a:t>
            </a:r>
          </a:p>
          <a:p>
            <a:pPr marL="0" indent="0" algn="just">
              <a:spcBef>
                <a:spcPts val="0"/>
              </a:spcBef>
              <a:buNone/>
            </a:pPr>
            <a:r>
              <a:rPr lang="en-US" sz="3600" dirty="0">
                <a:effectLst>
                  <a:outerShdw blurRad="38100" dist="38100" dir="2700000" algn="tl">
                    <a:srgbClr val="000000">
                      <a:alpha val="43137"/>
                    </a:srgbClr>
                  </a:outerShdw>
                </a:effectLst>
              </a:rPr>
              <a:t>“James, a bond-servant of God and of the Lord Jesus Christ, To the </a:t>
            </a:r>
            <a:r>
              <a:rPr lang="en-US" sz="3600" b="1" u="sng" dirty="0">
                <a:solidFill>
                  <a:srgbClr val="FFFFCC"/>
                </a:solidFill>
                <a:effectLst>
                  <a:outerShdw blurRad="38100" dist="38100" dir="2700000" algn="tl">
                    <a:srgbClr val="000000">
                      <a:alpha val="43137"/>
                    </a:srgbClr>
                  </a:outerShdw>
                </a:effectLst>
              </a:rPr>
              <a:t>twelve tribes</a:t>
            </a:r>
            <a:r>
              <a:rPr lang="en-US" sz="3600" dirty="0">
                <a:effectLst>
                  <a:outerShdw blurRad="38100" dist="38100" dir="2700000" algn="tl">
                    <a:srgbClr val="000000">
                      <a:alpha val="43137"/>
                    </a:srgbClr>
                  </a:outerShdw>
                </a:effectLst>
              </a:rPr>
              <a:t> who are dispersed abroad: Greetings.”</a:t>
            </a:r>
          </a:p>
        </p:txBody>
      </p:sp>
      <p:pic>
        <p:nvPicPr>
          <p:cNvPr id="2" name="Picture 2">
            <a:extLst>
              <a:ext uri="{FF2B5EF4-FFF2-40B4-BE49-F238E27FC236}">
                <a16:creationId xmlns:a16="http://schemas.microsoft.com/office/drawing/2014/main" id="{D1B97D78-C3F5-46F9-A2E7-F4BC644E1A2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24200" y="2971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4343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b="1" dirty="0">
                <a:solidFill>
                  <a:srgbClr val="FFFFCC"/>
                </a:solidFill>
                <a:effectLst>
                  <a:outerShdw blurRad="38100" dist="38100" dir="2700000" algn="tl">
                    <a:srgbClr val="000000">
                      <a:alpha val="43137"/>
                    </a:srgbClr>
                  </a:outerShdw>
                </a:effectLst>
                <a:ea typeface="+mn-ea"/>
                <a:cs typeface="+mn-cs"/>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ea typeface="+mn-ea"/>
                <a:cs typeface="+mn-cs"/>
              </a:rPr>
              <a:t>Alienation of the Holy Spirit (4:5)</a:t>
            </a:r>
          </a:p>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0936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4185761"/>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Samuel 16:13-14</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Samuel took the horn of oil and anointed him in the midst of his brothers; and the Spirit of the Lord rushed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David from that day forward. And Samuel set out and went to Ramah.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Now the Spirit of the Lord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left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Saul, and an evil spirit from the Lord terrified him.”</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551671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5CB2BE-7E4D-4E5C-B78B-34894B7581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 y="2"/>
            <a:ext cx="9144000" cy="4739759"/>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14:16-17</a:t>
            </a:r>
          </a:p>
          <a:p>
            <a:pPr algn="just"/>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 will ask the Father, and He will give you another Helper, so that He may be with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forever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Helper is the Spirit of truth, whom the world cannot receive, because it does not see Him or know Him; but you know Him because He remains with you and will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you.”</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37092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C94B6B20-9749-47E2-BA37-A7489816B807}"/>
              </a:ext>
            </a:extLst>
          </p:cNvPr>
          <p:cNvSpPr>
            <a:spLocks noGrp="1" noChangeArrowheads="1"/>
          </p:cNvSpPr>
          <p:nvPr>
            <p:ph type="title"/>
          </p:nvPr>
        </p:nvSpPr>
        <p:spPr>
          <a:xfrm>
            <a:off x="1638300" y="228600"/>
            <a:ext cx="5867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Audience</a:t>
            </a:r>
          </a:p>
        </p:txBody>
      </p:sp>
      <p:sp>
        <p:nvSpPr>
          <p:cNvPr id="7171" name="Rectangle 3">
            <a:extLst>
              <a:ext uri="{FF2B5EF4-FFF2-40B4-BE49-F238E27FC236}">
                <a16:creationId xmlns:a16="http://schemas.microsoft.com/office/drawing/2014/main" id="{42CB4090-338F-4E77-80EB-E997025F807E}"/>
              </a:ext>
            </a:extLst>
          </p:cNvPr>
          <p:cNvSpPr>
            <a:spLocks noGrp="1" noChangeArrowheads="1"/>
          </p:cNvSpPr>
          <p:nvPr>
            <p:ph type="body" idx="1"/>
          </p:nvPr>
        </p:nvSpPr>
        <p:spPr>
          <a:xfrm>
            <a:off x="1638300" y="1143000"/>
            <a:ext cx="5867400" cy="3733800"/>
          </a:xfrm>
        </p:spPr>
        <p:txBody>
          <a:bodyPr/>
          <a:lstStyle/>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Jewish (1:1)</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Persecution (Acts 8:1-4; 11:19)</a:t>
            </a:r>
          </a:p>
          <a:p>
            <a:pPr marL="457200" indent="-457200" eaLnBrk="1" hangingPunct="1">
              <a:spcBef>
                <a:spcPts val="0"/>
              </a:spcBef>
              <a:spcAft>
                <a:spcPts val="3000"/>
              </a:spcAft>
              <a:defRPr/>
            </a:pPr>
            <a:r>
              <a:rPr lang="en-US" dirty="0">
                <a:effectLst>
                  <a:outerShdw blurRad="38100" dist="38100" dir="2700000" algn="tl">
                    <a:srgbClr val="000000">
                      <a:alpha val="43137"/>
                    </a:srgbClr>
                  </a:outerShdw>
                </a:effectLst>
              </a:rPr>
              <a:t>In Babylon-Mesopotamia or North-Central Turkey?</a:t>
            </a:r>
          </a:p>
          <a:p>
            <a:pPr marL="457200" indent="-457200" eaLnBrk="1" hangingPunct="1">
              <a:spcBef>
                <a:spcPts val="0"/>
              </a:spcBef>
              <a:spcAft>
                <a:spcPts val="3000"/>
              </a:spcAft>
              <a:defRPr/>
            </a:pPr>
            <a:r>
              <a:rPr lang="en-US" b="1" u="sng" dirty="0">
                <a:solidFill>
                  <a:srgbClr val="FFFFCC"/>
                </a:solidFill>
                <a:effectLst>
                  <a:outerShdw blurRad="38100" dist="38100" dir="2700000" algn="tl">
                    <a:srgbClr val="000000">
                      <a:alpha val="43137"/>
                    </a:srgbClr>
                  </a:outerShdw>
                </a:effectLst>
              </a:rPr>
              <a:t>Believers (Jas 1:2-4)</a:t>
            </a:r>
          </a:p>
        </p:txBody>
      </p:sp>
      <p:pic>
        <p:nvPicPr>
          <p:cNvPr id="5" name="Picture 1">
            <a:extLst>
              <a:ext uri="{FF2B5EF4-FFF2-40B4-BE49-F238E27FC236}">
                <a16:creationId xmlns:a16="http://schemas.microsoft.com/office/drawing/2014/main" id="{20FA25DB-1DB4-498C-8020-4A1DF2395D8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1446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 Avoid Worldliness</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(4:4-6)</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181100" y="1600200"/>
            <a:ext cx="6781800" cy="3505200"/>
          </a:xfrm>
        </p:spPr>
        <p:txBody>
          <a:bodyPr/>
          <a:lstStyle/>
          <a:p>
            <a:pPr marL="517525" lvl="1" indent="-514350"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The Consequences (4:4-5)</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Enmity against God (4:4)</a:t>
            </a:r>
          </a:p>
          <a:p>
            <a:pPr marL="974725" lvl="2" indent="-574675">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ea typeface="+mn-ea"/>
                <a:cs typeface="Calibri" panose="020F0502020204030204" pitchFamily="34" charset="0"/>
              </a:rPr>
              <a:t>Alienation of the Holy Spirit (4:5)</a:t>
            </a:r>
          </a:p>
          <a:p>
            <a:pPr marL="517525" lvl="1" indent="-514350"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The Cause (4:6)</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52800" y="51816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385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152400" y="1371600"/>
            <a:ext cx="8839200" cy="52578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Isaiah 14:12-15 – 5 “I will” statements:</a:t>
            </a:r>
          </a:p>
          <a:p>
            <a:pPr marL="914400" lvl="1" indent="-452438"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I will…</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to heaven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Raise my throne above the stars of God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Sit enthroned on the Mt. of the Assembly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Ascend above the tops of the clouds (14)</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dirty="0">
                <a:effectLst>
                  <a:outerShdw blurRad="38100" dist="38100" dir="2700000" algn="tl">
                    <a:srgbClr val="000000">
                      <a:alpha val="43137"/>
                    </a:srgbClr>
                  </a:outerShdw>
                </a:effectLst>
              </a:rPr>
              <a:t>Make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5" y="16002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8902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13B21D06-147F-41B8-AEAB-DB4D4E872D32}"/>
              </a:ext>
            </a:extLst>
          </p:cNvPr>
          <p:cNvSpPr>
            <a:spLocks noGrp="1" noChangeArrowheads="1"/>
          </p:cNvSpPr>
          <p:nvPr>
            <p:ph type="body" idx="1"/>
          </p:nvPr>
        </p:nvSpPr>
        <p:spPr>
          <a:xfrm>
            <a:off x="152400" y="1371600"/>
            <a:ext cx="8839200" cy="5257800"/>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rPr>
              <a:t>Isaiah 14:12-15 – 5 “I will” statements:</a:t>
            </a:r>
          </a:p>
          <a:p>
            <a:pPr marL="914400" lvl="1" indent="-452438" eaLnBrk="1" hangingPunct="1">
              <a:spcBef>
                <a:spcPts val="0"/>
              </a:spcBef>
              <a:spcAft>
                <a:spcPts val="2400"/>
              </a:spcAft>
              <a:defRPr/>
            </a:pPr>
            <a:r>
              <a:rPr lang="en-US" b="1" dirty="0">
                <a:solidFill>
                  <a:srgbClr val="FFFFCC"/>
                </a:solidFill>
                <a:effectLst>
                  <a:outerShdw blurRad="38100" dist="38100" dir="2700000" algn="tl">
                    <a:srgbClr val="000000">
                      <a:alpha val="43137"/>
                    </a:srgbClr>
                  </a:outerShdw>
                </a:effectLst>
              </a:rPr>
              <a:t>I will…</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Ascend</a:t>
            </a:r>
            <a:r>
              <a:rPr lang="en-US" sz="3000" dirty="0">
                <a:effectLst>
                  <a:outerShdw blurRad="38100" dist="38100" dir="2700000" algn="tl">
                    <a:srgbClr val="000000">
                      <a:alpha val="43137"/>
                    </a:srgbClr>
                  </a:outerShdw>
                </a:effectLst>
              </a:rPr>
              <a:t> to heaven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Raise</a:t>
            </a:r>
            <a:r>
              <a:rPr lang="en-US" sz="3000" dirty="0">
                <a:effectLst>
                  <a:outerShdw blurRad="38100" dist="38100" dir="2700000" algn="tl">
                    <a:srgbClr val="000000">
                      <a:alpha val="43137"/>
                    </a:srgbClr>
                  </a:outerShdw>
                </a:effectLst>
              </a:rPr>
              <a:t> my throne above the stars of God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Sit</a:t>
            </a:r>
            <a:r>
              <a:rPr lang="en-US" sz="3000" dirty="0">
                <a:effectLst>
                  <a:outerShdw blurRad="38100" dist="38100" dir="2700000" algn="tl">
                    <a:srgbClr val="000000">
                      <a:alpha val="43137"/>
                    </a:srgbClr>
                  </a:outerShdw>
                </a:effectLst>
              </a:rPr>
              <a:t> enthroned on the Mt. of the Assembly (13)</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Ascend</a:t>
            </a:r>
            <a:r>
              <a:rPr lang="en-US" sz="3000" dirty="0">
                <a:effectLst>
                  <a:outerShdw blurRad="38100" dist="38100" dir="2700000" algn="tl">
                    <a:srgbClr val="000000">
                      <a:alpha val="43137"/>
                    </a:srgbClr>
                  </a:outerShdw>
                </a:effectLst>
              </a:rPr>
              <a:t> above the tops of the clouds (14)</a:t>
            </a:r>
          </a:p>
          <a:p>
            <a:pPr marL="1371600" lvl="2" indent="-457200" eaLnBrk="1" hangingPunct="1">
              <a:spcBef>
                <a:spcPts val="0"/>
              </a:spcBef>
              <a:spcAft>
                <a:spcPts val="2400"/>
              </a:spcAft>
              <a:buClr>
                <a:srgbClr val="00CC00"/>
              </a:buClr>
              <a:buSzPct val="100000"/>
              <a:buFont typeface="Calibri" panose="020F0502020204030204" pitchFamily="34" charset="0"/>
              <a:buChar char="̶"/>
              <a:defRPr/>
            </a:pPr>
            <a:r>
              <a:rPr lang="en-US" sz="3000" b="1" u="sng" dirty="0">
                <a:solidFill>
                  <a:srgbClr val="FFFFCC"/>
                </a:solidFill>
                <a:effectLst>
                  <a:outerShdw blurRad="38100" dist="38100" dir="2700000" algn="tl">
                    <a:srgbClr val="000000">
                      <a:alpha val="43137"/>
                    </a:srgbClr>
                  </a:outerShdw>
                </a:effectLst>
              </a:rPr>
              <a:t>Make</a:t>
            </a:r>
            <a:r>
              <a:rPr lang="en-US" sz="3000" dirty="0">
                <a:effectLst>
                  <a:outerShdw blurRad="38100" dist="38100" dir="2700000" algn="tl">
                    <a:srgbClr val="000000">
                      <a:alpha val="43137"/>
                    </a:srgbClr>
                  </a:outerShdw>
                </a:effectLst>
              </a:rPr>
              <a:t> myself like the Most High (14)</a:t>
            </a:r>
          </a:p>
        </p:txBody>
      </p:sp>
      <p:sp>
        <p:nvSpPr>
          <p:cNvPr id="5" name="Rectangle 2">
            <a:extLst>
              <a:ext uri="{FF2B5EF4-FFF2-40B4-BE49-F238E27FC236}">
                <a16:creationId xmlns:a16="http://schemas.microsoft.com/office/drawing/2014/main" id="{4CBD6FB3-4B33-4A0C-838E-A80E074BE9E7}"/>
              </a:ext>
            </a:extLst>
          </p:cNvPr>
          <p:cNvSpPr txBox="1">
            <a:spLocks noChangeArrowheads="1"/>
          </p:cNvSpPr>
          <p:nvPr/>
        </p:nvSpPr>
        <p:spPr bwMode="auto">
          <a:xfrm>
            <a:off x="685800" y="2286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charset="0"/>
              </a:defRPr>
            </a:lvl2pPr>
            <a:lvl3pPr algn="l" rtl="0" eaLnBrk="0" fontAlgn="base" hangingPunct="0">
              <a:spcBef>
                <a:spcPct val="0"/>
              </a:spcBef>
              <a:spcAft>
                <a:spcPct val="0"/>
              </a:spcAft>
              <a:defRPr sz="4400">
                <a:solidFill>
                  <a:schemeClr val="tx2"/>
                </a:solidFill>
                <a:latin typeface="Times New Roman" charset="0"/>
              </a:defRPr>
            </a:lvl3pPr>
            <a:lvl4pPr algn="l" rtl="0" eaLnBrk="0" fontAlgn="base" hangingPunct="0">
              <a:spcBef>
                <a:spcPct val="0"/>
              </a:spcBef>
              <a:spcAft>
                <a:spcPct val="0"/>
              </a:spcAft>
              <a:defRPr sz="4400">
                <a:solidFill>
                  <a:schemeClr val="tx2"/>
                </a:solidFill>
                <a:latin typeface="Times New Roman" charset="0"/>
              </a:defRPr>
            </a:lvl4pPr>
            <a:lvl5pPr algn="l" rtl="0" eaLnBrk="0" fontAlgn="base" hangingPunct="0">
              <a:spcBef>
                <a:spcPct val="0"/>
              </a:spcBef>
              <a:spcAft>
                <a:spcPct val="0"/>
              </a:spcAft>
              <a:defRPr sz="4400">
                <a:solidFill>
                  <a:schemeClr val="tx2"/>
                </a:solidFill>
                <a:latin typeface="Times New Roman"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a:lstStyle>
          <a:p>
            <a:pPr algn="ctr" eaLnBrk="1" hangingPunct="1">
              <a:defRPr/>
            </a:pPr>
            <a:r>
              <a:rPr lang="en-US" altLang="en-US" sz="3600" kern="0" dirty="0">
                <a:effectLst>
                  <a:outerShdw blurRad="38100" dist="38100" dir="2700000" algn="tl">
                    <a:srgbClr val="000000">
                      <a:alpha val="43137"/>
                    </a:srgbClr>
                  </a:outerShdw>
                </a:effectLst>
              </a:rPr>
              <a:t>Original State and First Sin (cont’d)</a:t>
            </a:r>
          </a:p>
        </p:txBody>
      </p:sp>
      <p:pic>
        <p:nvPicPr>
          <p:cNvPr id="28676" name="Picture 5">
            <a:extLst>
              <a:ext uri="{FF2B5EF4-FFF2-40B4-BE49-F238E27FC236}">
                <a16:creationId xmlns:a16="http://schemas.microsoft.com/office/drawing/2014/main" id="{7BFDEFCC-AD7B-4766-83AF-A8D09F334A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9325" y="1600200"/>
            <a:ext cx="14636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dirty="0"/>
              <a:t>Satan (Isa. 14:12-15; Ezek. 28:12-17; 1 Tim. 3:6)</a:t>
            </a:r>
          </a:p>
          <a:p>
            <a:pPr marL="457200" indent="-457200" eaLnBrk="1" hangingPunct="1">
              <a:spcBef>
                <a:spcPts val="0"/>
              </a:spcBef>
              <a:spcAft>
                <a:spcPts val="3600"/>
              </a:spcAft>
            </a:pPr>
            <a:r>
              <a:rPr lang="en-US" altLang="en-US" dirty="0" err="1"/>
              <a:t>Uzziah</a:t>
            </a:r>
            <a:r>
              <a:rPr lang="en-US" altLang="en-US" dirty="0"/>
              <a:t> (2 </a:t>
            </a:r>
            <a:r>
              <a:rPr lang="en-US" altLang="en-US" dirty="0" err="1"/>
              <a:t>Chron</a:t>
            </a:r>
            <a:r>
              <a:rPr lang="en-US" altLang="en-US" dirty="0"/>
              <a:t> 26:16)</a:t>
            </a:r>
          </a:p>
          <a:p>
            <a:pPr marL="457200" indent="-457200" eaLnBrk="1" hangingPunct="1">
              <a:spcBef>
                <a:spcPts val="0"/>
              </a:spcBef>
              <a:spcAft>
                <a:spcPts val="3600"/>
              </a:spcAft>
            </a:pPr>
            <a:r>
              <a:rPr lang="en-US" altLang="en-US" dirty="0"/>
              <a:t>Herod (Acts 12:20-23)</a:t>
            </a:r>
          </a:p>
          <a:p>
            <a:pPr marL="457200" indent="-457200" eaLnBrk="1" hangingPunct="1">
              <a:spcBef>
                <a:spcPts val="0"/>
              </a:spcBef>
              <a:spcAft>
                <a:spcPts val="3600"/>
              </a:spcAft>
            </a:pPr>
            <a:r>
              <a:rPr lang="en-US" altLang="en-US"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5411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2210594" y="228600"/>
            <a:ext cx="4722812" cy="914400"/>
          </a:xfrm>
        </p:spPr>
        <p:txBody>
          <a:bodyPr/>
          <a:lstStyle/>
          <a:p>
            <a:pPr algn="ctr" eaLnBrk="1" hangingPunct="1"/>
            <a:r>
              <a:rPr lang="en-US" altLang="en-US" sz="3600" dirty="0"/>
              <a:t>Scripture and Pride</a:t>
            </a:r>
          </a:p>
        </p:txBody>
      </p:sp>
      <p:sp>
        <p:nvSpPr>
          <p:cNvPr id="21509" name="Rectangle 3"/>
          <p:cNvSpPr>
            <a:spLocks noGrp="1" noChangeArrowheads="1"/>
          </p:cNvSpPr>
          <p:nvPr>
            <p:ph type="body" idx="1"/>
          </p:nvPr>
        </p:nvSpPr>
        <p:spPr>
          <a:xfrm>
            <a:off x="457200" y="1447800"/>
            <a:ext cx="6019800" cy="5029200"/>
          </a:xfrm>
        </p:spPr>
        <p:txBody>
          <a:bodyPr/>
          <a:lstStyle/>
          <a:p>
            <a:pPr marL="457200" indent="-457200" eaLnBrk="1" hangingPunct="1">
              <a:spcBef>
                <a:spcPts val="0"/>
              </a:spcBef>
              <a:spcAft>
                <a:spcPts val="2400"/>
              </a:spcAft>
            </a:pPr>
            <a:r>
              <a:rPr lang="en-US" altLang="en-US" dirty="0" err="1"/>
              <a:t>Prov</a:t>
            </a:r>
            <a:r>
              <a:rPr lang="en-US" altLang="en-US" dirty="0"/>
              <a:t> 16:18</a:t>
            </a:r>
          </a:p>
          <a:p>
            <a:pPr marL="457200" indent="-457200" eaLnBrk="1" hangingPunct="1">
              <a:spcBef>
                <a:spcPts val="0"/>
              </a:spcBef>
              <a:spcAft>
                <a:spcPts val="2400"/>
              </a:spcAft>
            </a:pPr>
            <a:r>
              <a:rPr lang="en-US" altLang="en-US" dirty="0"/>
              <a:t>Isa 14:12-15; </a:t>
            </a:r>
            <a:r>
              <a:rPr lang="en-US" altLang="en-US" dirty="0" err="1"/>
              <a:t>Ezek</a:t>
            </a:r>
            <a:r>
              <a:rPr lang="en-US" altLang="en-US" dirty="0"/>
              <a:t> 28:12-17</a:t>
            </a:r>
          </a:p>
          <a:p>
            <a:pPr marL="457200" indent="-457200" eaLnBrk="1" hangingPunct="1">
              <a:spcBef>
                <a:spcPts val="0"/>
              </a:spcBef>
              <a:spcAft>
                <a:spcPts val="2400"/>
              </a:spcAft>
            </a:pPr>
            <a:r>
              <a:rPr lang="en-US" altLang="en-US" dirty="0"/>
              <a:t>1 Tim 3:6</a:t>
            </a:r>
          </a:p>
          <a:p>
            <a:pPr marL="457200" indent="-457200" eaLnBrk="1" hangingPunct="1">
              <a:spcBef>
                <a:spcPts val="0"/>
              </a:spcBef>
              <a:spcAft>
                <a:spcPts val="2400"/>
              </a:spcAft>
            </a:pPr>
            <a:r>
              <a:rPr lang="en-US" altLang="en-US" dirty="0"/>
              <a:t>Acts 12:21-23</a:t>
            </a:r>
          </a:p>
          <a:p>
            <a:pPr marL="457200" indent="-457200" eaLnBrk="1" hangingPunct="1">
              <a:spcBef>
                <a:spcPts val="0"/>
              </a:spcBef>
              <a:spcAft>
                <a:spcPts val="2400"/>
              </a:spcAft>
            </a:pPr>
            <a:r>
              <a:rPr lang="en-US" altLang="en-US" dirty="0"/>
              <a:t>2 Cor 12:7</a:t>
            </a:r>
          </a:p>
          <a:p>
            <a:pPr marL="457200" indent="-457200" eaLnBrk="1" hangingPunct="1">
              <a:spcBef>
                <a:spcPts val="0"/>
              </a:spcBef>
              <a:spcAft>
                <a:spcPts val="2400"/>
              </a:spcAft>
            </a:pPr>
            <a:r>
              <a:rPr lang="en-US" altLang="en-US" dirty="0"/>
              <a:t>1 Pet 5:5</a:t>
            </a:r>
          </a:p>
        </p:txBody>
      </p:sp>
      <p:pic>
        <p:nvPicPr>
          <p:cNvPr id="6"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428999"/>
            <a:ext cx="4325667" cy="2904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27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7129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72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503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3595006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017" y="80621"/>
            <a:ext cx="8839966" cy="6663506"/>
          </a:xfrm>
          <a:prstGeom prst="rect">
            <a:avLst/>
          </a:prstGeom>
        </p:spPr>
      </p:pic>
    </p:spTree>
    <p:extLst>
      <p:ext uri="{BB962C8B-B14F-4D97-AF65-F5344CB8AC3E}">
        <p14:creationId xmlns:p14="http://schemas.microsoft.com/office/powerpoint/2010/main" val="203928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http://image.slidesharecdn.com/section2briefchronology-130720080629-phpapp02/95/section-2-brief-chronology-of-the-life-of-christ-1-638.jpg?cb=1374307664"/>
          <p:cNvPicPr>
            <a:picLocks noChangeAspect="1" noChangeArrowheads="1"/>
          </p:cNvPicPr>
          <p:nvPr/>
        </p:nvPicPr>
        <p:blipFill rotWithShape="1">
          <a:blip r:embed="rId3" cstate="print"/>
          <a:srcRect l="9703" t="14445" r="8519" b="6148"/>
          <a:stretch/>
        </p:blipFill>
        <p:spPr bwMode="auto">
          <a:xfrm>
            <a:off x="1511490" y="457200"/>
            <a:ext cx="6121021" cy="5943600"/>
          </a:xfrm>
          <a:prstGeom prst="rect">
            <a:avLst/>
          </a:prstGeom>
          <a:noFill/>
        </p:spPr>
      </p:pic>
    </p:spTree>
    <p:extLst>
      <p:ext uri="{BB962C8B-B14F-4D97-AF65-F5344CB8AC3E}">
        <p14:creationId xmlns:p14="http://schemas.microsoft.com/office/powerpoint/2010/main" val="332054380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ctr"/>
            <a:r>
              <a:rPr lang="en-US" sz="4000" dirty="0">
                <a:solidFill>
                  <a:srgbClr val="00FFFF"/>
                </a:solidFill>
                <a:effectLst>
                  <a:outerShdw blurRad="38100" dist="38100" dir="2700000" algn="tl">
                    <a:srgbClr val="000000">
                      <a:alpha val="43137"/>
                    </a:srgbClr>
                  </a:outerShdw>
                </a:effectLst>
              </a:rPr>
              <a:t>Lordship Sanctification</a:t>
            </a:r>
          </a:p>
        </p:txBody>
      </p:sp>
      <p:sp>
        <p:nvSpPr>
          <p:cNvPr id="3" name="Content Placeholder 2"/>
          <p:cNvSpPr>
            <a:spLocks noGrp="1"/>
          </p:cNvSpPr>
          <p:nvPr>
            <p:ph idx="1"/>
          </p:nvPr>
        </p:nvSpPr>
        <p:spPr>
          <a:xfrm>
            <a:off x="933451" y="1447800"/>
            <a:ext cx="3333751" cy="3124200"/>
          </a:xfrm>
        </p:spPr>
        <p:txBody>
          <a:bodyPr/>
          <a:lstStyle/>
          <a:p>
            <a:pPr>
              <a:spcBef>
                <a:spcPts val="1200"/>
              </a:spcBef>
              <a:spcAft>
                <a:spcPts val="1200"/>
              </a:spcAft>
              <a:buClr>
                <a:srgbClr val="66FFFF"/>
              </a:buClr>
            </a:pPr>
            <a:r>
              <a:rPr lang="en-US" dirty="0"/>
              <a:t>Rom. 6:12-13</a:t>
            </a:r>
          </a:p>
          <a:p>
            <a:pPr>
              <a:spcBef>
                <a:spcPts val="1200"/>
              </a:spcBef>
              <a:spcAft>
                <a:spcPts val="1200"/>
              </a:spcAft>
              <a:buClr>
                <a:srgbClr val="66FFFF"/>
              </a:buClr>
            </a:pPr>
            <a:r>
              <a:rPr lang="en-US" dirty="0"/>
              <a:t>Rom. 12:1-2</a:t>
            </a:r>
          </a:p>
          <a:p>
            <a:pPr>
              <a:spcBef>
                <a:spcPts val="1200"/>
              </a:spcBef>
              <a:spcAft>
                <a:spcPts val="1200"/>
              </a:spcAft>
              <a:buClr>
                <a:srgbClr val="66FFFF"/>
              </a:buClr>
            </a:pPr>
            <a:r>
              <a:rPr lang="en-US" dirty="0"/>
              <a:t>Eph. 6:10-20</a:t>
            </a:r>
          </a:p>
          <a:p>
            <a:pPr>
              <a:spcBef>
                <a:spcPts val="1200"/>
              </a:spcBef>
              <a:spcAft>
                <a:spcPts val="1200"/>
              </a:spcAft>
              <a:buClr>
                <a:srgbClr val="66FFFF"/>
              </a:buClr>
            </a:pPr>
            <a:r>
              <a:rPr lang="en-US" dirty="0"/>
              <a:t>1 Pet. 3:15</a:t>
            </a:r>
          </a:p>
        </p:txBody>
      </p:sp>
      <p:pic>
        <p:nvPicPr>
          <p:cNvPr id="4" name="Picture 3"/>
          <p:cNvPicPr>
            <a:picLocks noChangeAspect="1"/>
          </p:cNvPicPr>
          <p:nvPr/>
        </p:nvPicPr>
        <p:blipFill>
          <a:blip r:embed="rId2" cstate="print"/>
          <a:srcRect/>
          <a:stretch>
            <a:fillRect/>
          </a:stretch>
        </p:blipFill>
        <p:spPr bwMode="auto">
          <a:xfrm>
            <a:off x="4724402" y="1600200"/>
            <a:ext cx="3028951" cy="4724400"/>
          </a:xfrm>
          <a:prstGeom prst="rect">
            <a:avLst/>
          </a:prstGeom>
          <a:noFill/>
          <a:ln w="38100">
            <a:solidFill>
              <a:srgbClr val="FFC000"/>
            </a:solidFill>
            <a:miter lim="800000"/>
            <a:headEnd/>
            <a:tailEnd/>
          </a:ln>
        </p:spPr>
      </p:pic>
    </p:spTree>
    <p:extLst>
      <p:ext uri="{BB962C8B-B14F-4D97-AF65-F5344CB8AC3E}">
        <p14:creationId xmlns:p14="http://schemas.microsoft.com/office/powerpoint/2010/main" val="3559182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7CC23BF-833B-43E6-A638-3B1D677E10BC}"/>
              </a:ext>
            </a:extLst>
          </p:cNvPr>
          <p:cNvSpPr txBox="1">
            <a:spLocks/>
          </p:cNvSpPr>
          <p:nvPr/>
        </p:nvSpPr>
        <p:spPr>
          <a:xfrm>
            <a:off x="457200" y="228600"/>
            <a:ext cx="8229600" cy="938646"/>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dirty="0">
                <a:solidFill>
                  <a:srgbClr val="00FFFF"/>
                </a:solidFill>
                <a:effectLst>
                  <a:outerShdw blurRad="38100" dist="38100" dir="2700000" algn="tl">
                    <a:srgbClr val="000000">
                      <a:alpha val="43137"/>
                    </a:srgbClr>
                  </a:outerShdw>
                </a:effectLst>
              </a:rPr>
              <a:t>Lordship Sanctification</a:t>
            </a:r>
          </a:p>
        </p:txBody>
      </p:sp>
      <p:pic>
        <p:nvPicPr>
          <p:cNvPr id="2" name="Picture 1">
            <a:extLst>
              <a:ext uri="{FF2B5EF4-FFF2-40B4-BE49-F238E27FC236}">
                <a16:creationId xmlns:a16="http://schemas.microsoft.com/office/drawing/2014/main" id="{726D478C-6C91-411D-90AD-04D4D93D2CE1}"/>
              </a:ext>
            </a:extLst>
          </p:cNvPr>
          <p:cNvPicPr>
            <a:picLocks noChangeAspect="1"/>
          </p:cNvPicPr>
          <p:nvPr/>
        </p:nvPicPr>
        <p:blipFill>
          <a:blip r:embed="rId2"/>
          <a:stretch>
            <a:fillRect/>
          </a:stretch>
        </p:blipFill>
        <p:spPr>
          <a:xfrm>
            <a:off x="1816369" y="1118138"/>
            <a:ext cx="5511262" cy="5511262"/>
          </a:xfrm>
          <a:prstGeom prst="rect">
            <a:avLst/>
          </a:prstGeom>
        </p:spPr>
      </p:pic>
    </p:spTree>
    <p:extLst>
      <p:ext uri="{BB962C8B-B14F-4D97-AF65-F5344CB8AC3E}">
        <p14:creationId xmlns:p14="http://schemas.microsoft.com/office/powerpoint/2010/main" val="55927302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70" name="Group 46"/>
          <p:cNvGraphicFramePr>
            <a:graphicFrameLocks noGrp="1"/>
          </p:cNvGraphicFramePr>
          <p:nvPr>
            <p:ph idx="4294967295"/>
            <p:extLst>
              <p:ext uri="{D42A27DB-BD31-4B8C-83A1-F6EECF244321}">
                <p14:modId xmlns:p14="http://schemas.microsoft.com/office/powerpoint/2010/main" val="2932167962"/>
              </p:ext>
            </p:extLst>
          </p:nvPr>
        </p:nvGraphicFramePr>
        <p:xfrm>
          <a:off x="266700" y="320038"/>
          <a:ext cx="8610600" cy="6217924"/>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5029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rgbClr val="FFFFFF"/>
                          </a:solidFill>
                          <a:effectLst/>
                          <a:latin typeface="Calibri" pitchFamily="34" charset="0"/>
                          <a:cs typeface="Arial" charset="0"/>
                        </a:rPr>
                        <a:t>JUSTIFICATION – SALVATION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700" b="1" i="0" u="none" strike="noStrike" kern="1200" cap="none" normalizeH="0" baseline="0" dirty="0">
                          <a:ln>
                            <a:noFill/>
                          </a:ln>
                          <a:solidFill>
                            <a:srgbClr val="FFFFFF"/>
                          </a:solidFill>
                          <a:effectLst/>
                          <a:latin typeface="Calibri" pitchFamily="34" charset="0"/>
                          <a:ea typeface="+mn-ea"/>
                          <a:cs typeface="Arial" charset="0"/>
                        </a:rPr>
                        <a:t>DISCIPLESHIP</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FREE GIFT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COSTLY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1071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RECEIVED THROUGH FAITH</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ENTERED INTO THROUGH COMMITMENT AND OBEDIENCE THROUGH THE SPIRIT’S ENABLEMENT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NOT BY WORKS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INVOLVES OUR COOPERATION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INSTANT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LIFE-LONG PROCESS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JUSTIFICATION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SANCTIFICATION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5"/>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JESUS PAID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BELIEVER PAYS THE PRICE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6"/>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TRUSTING JESUS AS SAVIOR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FOLLOWING JESUS AS LORD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7"/>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BELIEVE THE GOSPEL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OBEY THE COMMANDS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8"/>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Calibri" pitchFamily="34" charset="0"/>
                          <a:cs typeface="Arial" charset="0"/>
                        </a:rPr>
                        <a:t>ONE CONDITION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MULTIPLE CONDITIONS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9"/>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ALL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EXPERIENCED BY SOME CHRISTIANS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10"/>
                  </a:ext>
                </a:extLst>
              </a:tr>
              <a:tr h="4221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ETERNAL LIFE</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Calibri" pitchFamily="34" charset="0"/>
                          <a:cs typeface="Arial" charset="0"/>
                        </a:rPr>
                        <a:t>RESULTS IN REWARDS &amp; AUTHORITY</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11"/>
                  </a:ext>
                </a:extLst>
              </a:tr>
              <a:tr h="42213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alibri" pitchFamily="34" charset="0"/>
                          <a:cs typeface="Arial" charset="0"/>
                        </a:rPr>
                        <a:t>Adapted from http://www.gracelife.org/resources/gracenotes.asp?id=23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000000"/>
                        </a:solidFill>
                        <a:effectLst/>
                        <a:latin typeface="Calibri" pitchFamily="34" charset="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805340393"/>
                  </a:ext>
                </a:extLst>
              </a:tr>
            </a:tbl>
          </a:graphicData>
        </a:graphic>
      </p:graphicFrame>
    </p:spTree>
    <p:extLst>
      <p:ext uri="{BB962C8B-B14F-4D97-AF65-F5344CB8AC3E}">
        <p14:creationId xmlns:p14="http://schemas.microsoft.com/office/powerpoint/2010/main" val="1067466816"/>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1422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19300" y="228600"/>
            <a:ext cx="5105400" cy="914400"/>
          </a:xfrm>
        </p:spPr>
        <p:txBody>
          <a:bodyPr/>
          <a:lstStyle/>
          <a:p>
            <a:pPr algn="ctr" eaLnBrk="1" hangingPunct="1"/>
            <a:r>
              <a:rPr lang="en-US" sz="3600" dirty="0">
                <a:effectLst>
                  <a:outerShdw blurRad="38100" dist="38100" dir="2700000" algn="tl">
                    <a:srgbClr val="000000">
                      <a:alpha val="43137"/>
                    </a:srgbClr>
                  </a:outerShdw>
                </a:effectLst>
              </a:rPr>
              <a:t>Satan’s Progressive Defeat</a:t>
            </a:r>
          </a:p>
        </p:txBody>
      </p:sp>
      <p:sp>
        <p:nvSpPr>
          <p:cNvPr id="36867" name="Rectangle 3"/>
          <p:cNvSpPr>
            <a:spLocks noGrp="1" noChangeArrowheads="1"/>
          </p:cNvSpPr>
          <p:nvPr>
            <p:ph type="body" idx="1"/>
          </p:nvPr>
        </p:nvSpPr>
        <p:spPr>
          <a:xfrm>
            <a:off x="76200" y="1371600"/>
            <a:ext cx="8991600" cy="5029200"/>
          </a:xfrm>
        </p:spPr>
        <p:txBody>
          <a:bodyPr/>
          <a:lstStyle/>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Initial eviction from heaven (Isa 14:12-15; Ezek 28:12-17)</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Eden (Gen 3:15)</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Pre-</a:t>
            </a:r>
            <a:r>
              <a:rPr lang="en-US" sz="2800" dirty="0" err="1">
                <a:effectLst>
                  <a:outerShdw blurRad="38100" dist="38100" dir="2700000" algn="tl">
                    <a:srgbClr val="000000">
                      <a:alpha val="43137"/>
                    </a:srgbClr>
                  </a:outerShdw>
                </a:effectLst>
                <a:ea typeface="+mn-ea"/>
                <a:cs typeface="+mn-cs"/>
              </a:rPr>
              <a:t>diluvian</a:t>
            </a:r>
            <a:r>
              <a:rPr lang="en-US" sz="2800" dirty="0">
                <a:effectLst>
                  <a:outerShdw blurRad="38100" dist="38100" dir="2700000" algn="tl">
                    <a:srgbClr val="000000">
                      <a:alpha val="43137"/>
                    </a:srgbClr>
                  </a:outerShdw>
                </a:effectLst>
                <a:ea typeface="+mn-ea"/>
                <a:cs typeface="+mn-cs"/>
              </a:rPr>
              <a:t> world (1 Pet 3:19-20)</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Cross (John 12:31; 16:11; Col 2:15; Heb 2:14; 1 John 3:8)</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Mid point of the Tribulation (Rev 12:9)</a:t>
            </a:r>
          </a:p>
          <a:p>
            <a:pPr marL="460375" lvl="1" indent="-460375" eaLnBrk="1" hangingPunct="1">
              <a:spcBef>
                <a:spcPts val="0"/>
              </a:spcBef>
              <a:spcAft>
                <a:spcPts val="2400"/>
              </a:spcAft>
              <a:buClr>
                <a:schemeClr val="tx2"/>
              </a:buClr>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ea typeface="+mn-ea"/>
                <a:cs typeface="+mn-cs"/>
              </a:rPr>
              <a:t>Beginning of millennium (Rev 20:2-3)</a:t>
            </a:r>
          </a:p>
          <a:p>
            <a:pPr marL="460375" lvl="1" indent="-460375" eaLnBrk="1" hangingPunct="1">
              <a:spcBef>
                <a:spcPts val="0"/>
              </a:spcBef>
              <a:spcAft>
                <a:spcPts val="2400"/>
              </a:spcAft>
              <a:buClr>
                <a:schemeClr val="tx2"/>
              </a:buClr>
              <a:buSzPct val="100000"/>
              <a:buFont typeface="+mj-lt"/>
              <a:buAutoNum type="arabicPeriod"/>
              <a:defRPr/>
            </a:pPr>
            <a:r>
              <a:rPr lang="en-US" sz="2800" dirty="0">
                <a:effectLst>
                  <a:outerShdw blurRad="38100" dist="38100" dir="2700000" algn="tl">
                    <a:srgbClr val="000000">
                      <a:alpha val="43137"/>
                    </a:srgbClr>
                  </a:outerShdw>
                </a:effectLst>
                <a:ea typeface="+mn-ea"/>
                <a:cs typeface="+mn-cs"/>
              </a:rPr>
              <a:t>End of millennium (Rev 20:10)</a:t>
            </a:r>
          </a:p>
        </p:txBody>
      </p:sp>
      <p:pic>
        <p:nvPicPr>
          <p:cNvPr id="26628"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9000" y="4495800"/>
            <a:ext cx="1738312" cy="2189993"/>
          </a:xfrm>
          <a:prstGeom prst="ellipse">
            <a:avLst/>
          </a:prstGeom>
          <a:noFill/>
          <a:ln w="9525">
            <a:noFill/>
            <a:miter lim="800000"/>
            <a:headEnd/>
            <a:tailEnd/>
          </a:ln>
        </p:spPr>
      </p:pic>
      <p:pic>
        <p:nvPicPr>
          <p:cNvPr id="5" name="Picture 4">
            <a:extLst>
              <a:ext uri="{FF2B5EF4-FFF2-40B4-BE49-F238E27FC236}">
                <a16:creationId xmlns:a16="http://schemas.microsoft.com/office/drawing/2014/main" id="{BFEFA67D-FE30-4C24-80F8-D8C12EE627D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76200" y="45720"/>
            <a:ext cx="878803" cy="914400"/>
          </a:xfrm>
          <a:prstGeom prst="ellipse">
            <a:avLst/>
          </a:prstGeom>
        </p:spPr>
      </p:pic>
      <p:pic>
        <p:nvPicPr>
          <p:cNvPr id="6" name="Picture 5">
            <a:extLst>
              <a:ext uri="{FF2B5EF4-FFF2-40B4-BE49-F238E27FC236}">
                <a16:creationId xmlns:a16="http://schemas.microsoft.com/office/drawing/2014/main" id="{B4B3EEFD-658C-4865-B683-72E28A513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72400" y="76200"/>
            <a:ext cx="1290918" cy="109728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155257"/>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1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1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it and sealed it over him, so that he would not deceive the nations any longer, until the thousand years were completed; after these things he must be released for a short time.”</a:t>
            </a:r>
            <a:endParaRPr lang="en-US" altLang="en-US" sz="31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009142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the Bible Teaches About Spiritual Warfare">
            <a:extLst>
              <a:ext uri="{FF2B5EF4-FFF2-40B4-BE49-F238E27FC236}">
                <a16:creationId xmlns:a16="http://schemas.microsoft.com/office/drawing/2014/main" id="{349959B9-1075-4B65-964F-782A9EB5A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13296"/>
            <a:ext cx="275473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Holy Rebellion: Strategy for Spiritual Warfare">
            <a:extLst>
              <a:ext uri="{FF2B5EF4-FFF2-40B4-BE49-F238E27FC236}">
                <a16:creationId xmlns:a16="http://schemas.microsoft.com/office/drawing/2014/main" id="{218F0C60-CD24-4604-8249-3636B8E63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514600"/>
            <a:ext cx="2590800" cy="41042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E705DC7-895A-4C65-85FC-1DCEC27F21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0665" y="713296"/>
            <a:ext cx="2725970" cy="423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8400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4734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31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669640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One of the most comprehensive invitations to salvation in all the Epistles comes in James 4:7 – 10. While James directs most of his epistle to genuine believers, it is also evident that he is concerned about those who are not genuine. He wants no one to be deceived regarding true salvation, so he calls for a real, living, saving faith that is distinct from the dead faith of chapter 2. He states his objective in 5:20. It is to see ‘the sinner converted from the error of his way and his soul saved from death.’”</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3" name="TextBox 2"/>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650100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invitation in 4:7 – 10 is directed at those who are not saved — guilty, wicked hearers of the Word who are not doers (cf. 1:21 – 22); who are still captive to dead faith (cf. 2:14 – 20); who are bitter, selfish, arrogant liars whose ‘wisdom is not what comes from above but is earthy, natural, demonic” (3:15); who are loving the world and thus are the enemies of God (4:4); whose inner spirit is still dominated by lusts (cf. 4:5); and who are proud and self-sufficient (cf. 4:6). They are in desperate need of God’s grace.”</a:t>
            </a:r>
            <a:endParaRPr lang="en-US" altLang="en-US" sz="3000" dirty="0">
              <a:latin typeface="Calibri" panose="020F0502020204030204" pitchFamily="34" charset="0"/>
              <a:cs typeface="+mn-cs"/>
            </a:endParaRP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C9B9E7E-0F35-4BD0-8C15-B25AA66703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AB8A0D9-87D7-4B04-9A52-425B14C58213}"/>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2241871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76200" y="1371600"/>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But since God only ‘gives grace to the humble’ (v. 6), James calls these ‘sinners’ (a term used in Scripture only of the unregenerate) to turn from their pride and humble themselves. Ten imperatives delineate the commands in James’s call to sinners: submit yourself to God (salvation); resist the devil (transferring allegiance); draw near to God (intimacy of relationship); cleanse your hands (repentance); purify your hearts (confession); be miserable, mourn, weep, and let your laughter and joy be turned to gloom (sorrow).”</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B7FD3FD-1E73-4352-A763-33016BEED2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A066F40F-5791-45F5-BECD-2C41859761A6}"/>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3651260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152400" y="1820868"/>
            <a:ext cx="8839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a:spcBef>
                <a:spcPct val="0"/>
              </a:spcBef>
              <a:spcAft>
                <a:spcPts val="2400"/>
              </a:spcAft>
              <a:buClrTx/>
              <a:buSzTx/>
              <a:buNone/>
            </a:pPr>
            <a:r>
              <a:rPr lang="en-US" altLang="en-US" sz="3000" dirty="0">
                <a:latin typeface="Calibri" panose="020F0502020204030204" pitchFamily="34" charset="0"/>
              </a:rPr>
              <a:t>“</a:t>
            </a:r>
            <a:r>
              <a:rPr lang="en-US" sz="3000" dirty="0">
                <a:latin typeface="Calibri" panose="020F0502020204030204" pitchFamily="34" charset="0"/>
              </a:rPr>
              <a:t>The final imperative summarizes the mentality of those who are converted: ‘Humble yourselves in the presence of the Lord.’ All this is a work of God, who gives His more abundant grace (4:6).</a:t>
            </a:r>
            <a:r>
              <a:rPr lang="en-US" altLang="en-US" sz="3000" dirty="0">
                <a:latin typeface="Calibri" panose="020F0502020204030204" pitchFamily="34" charset="0"/>
                <a:cs typeface="+mn-cs"/>
              </a:rPr>
              <a:t>”</a:t>
            </a:r>
          </a:p>
        </p:txBody>
      </p:sp>
      <p:sp>
        <p:nvSpPr>
          <p:cNvPr id="8" name="TextBox 2"/>
          <p:cNvSpPr txBox="1">
            <a:spLocks noChangeArrowheads="1"/>
          </p:cNvSpPr>
          <p:nvPr/>
        </p:nvSpPr>
        <p:spPr bwMode="auto">
          <a:xfrm>
            <a:off x="1524000" y="240707"/>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MacArthur </a:t>
            </a:r>
          </a:p>
          <a:p>
            <a:pPr algn="ctr">
              <a:spcBef>
                <a:spcPct val="0"/>
              </a:spcBef>
              <a:buClrTx/>
              <a:buSzTx/>
              <a:buFontTx/>
              <a:buNone/>
            </a:pPr>
            <a:endParaRPr lang="en-US" altLang="en-US" sz="1800" dirty="0">
              <a:solidFill>
                <a:srgbClr val="FFFFFF"/>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B10C366-FD14-497B-8BD1-09FD75E0F4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74083" cy="914400"/>
          </a:xfrm>
          <a:prstGeom prst="rect">
            <a:avLst/>
          </a:prstGeom>
          <a:ln w="28575">
            <a:solidFill>
              <a:schemeClr val="tx1"/>
            </a:solidFill>
          </a:ln>
        </p:spPr>
      </p:pic>
      <p:sp>
        <p:nvSpPr>
          <p:cNvPr id="9" name="TextBox 8">
            <a:extLst>
              <a:ext uri="{FF2B5EF4-FFF2-40B4-BE49-F238E27FC236}">
                <a16:creationId xmlns:a16="http://schemas.microsoft.com/office/drawing/2014/main" id="{590D7E5C-9239-43F9-929F-A7D25BFD3815}"/>
              </a:ext>
            </a:extLst>
          </p:cNvPr>
          <p:cNvSpPr txBox="1"/>
          <p:nvPr/>
        </p:nvSpPr>
        <p:spPr>
          <a:xfrm>
            <a:off x="1739900" y="6248400"/>
            <a:ext cx="5664200" cy="523220"/>
          </a:xfrm>
          <a:prstGeom prst="rect">
            <a:avLst/>
          </a:prstGeom>
          <a:noFill/>
        </p:spPr>
        <p:txBody>
          <a:bodyPr wrap="square" rtlCol="0">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John F. MacArthur,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The Gospel According to Jesus: What Does Jesus Mean When He Says, "Follow Me"?</a:t>
            </a:r>
            <a:r>
              <a:rPr lang="en-US" sz="1400" dirty="0">
                <a:effectLst/>
                <a:latin typeface="Calibri" panose="020F0502020204030204" pitchFamily="34" charset="0"/>
                <a:ea typeface="Calibri" panose="020F0502020204030204" pitchFamily="34" charset="0"/>
                <a:cs typeface="Times New Roman" panose="02020603050405020304" pitchFamily="18" charset="0"/>
              </a:rPr>
              <a:t> (Grand Rapids: Zondervan, 1988), 218-19.</a:t>
            </a:r>
            <a:endParaRPr lang="en-US" sz="1400" dirty="0">
              <a:latin typeface="Calibri" panose="020F0502020204030204" pitchFamily="34" charset="0"/>
            </a:endParaRPr>
          </a:p>
        </p:txBody>
      </p:sp>
    </p:spTree>
    <p:extLst>
      <p:ext uri="{BB962C8B-B14F-4D97-AF65-F5344CB8AC3E}">
        <p14:creationId xmlns:p14="http://schemas.microsoft.com/office/powerpoint/2010/main" val="2054255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2"/>
          <p:cNvSpPr>
            <a:spLocks noGrp="1"/>
          </p:cNvSpPr>
          <p:nvPr>
            <p:ph idx="4294967295"/>
          </p:nvPr>
        </p:nvSpPr>
        <p:spPr>
          <a:xfrm>
            <a:off x="1143000" y="990600"/>
            <a:ext cx="6629400" cy="1524000"/>
          </a:xfrm>
          <a:solidFill>
            <a:schemeClr val="bg1"/>
          </a:solidFill>
          <a:ln w="28575">
            <a:solidFill>
              <a:srgbClr val="FF0000"/>
            </a:solidFill>
          </a:ln>
        </p:spPr>
        <p:txBody>
          <a:bodyPr/>
          <a:lstStyle/>
          <a:p>
            <a:pPr marL="0" indent="0" algn="ctr">
              <a:spcBef>
                <a:spcPts val="0"/>
              </a:spcBef>
              <a:spcAft>
                <a:spcPts val="0"/>
              </a:spcAft>
              <a:buNone/>
              <a:defRPr/>
            </a:pPr>
            <a:r>
              <a:rPr lang="en-US" altLang="en-US" b="1" kern="1200" dirty="0">
                <a:solidFill>
                  <a:srgbClr val="FFFFCC"/>
                </a:solidFill>
                <a:cs typeface="Arial" charset="0"/>
              </a:rPr>
              <a:t>Gen 15:6</a:t>
            </a:r>
          </a:p>
          <a:p>
            <a:pPr marL="0" indent="0" algn="just">
              <a:spcBef>
                <a:spcPts val="0"/>
              </a:spcBef>
              <a:spcAft>
                <a:spcPts val="0"/>
              </a:spcAft>
              <a:buNone/>
              <a:defRPr/>
            </a:pPr>
            <a:r>
              <a:rPr lang="en-US" altLang="en-US" sz="2800" dirty="0"/>
              <a:t>Then he </a:t>
            </a:r>
            <a:r>
              <a:rPr lang="en-US" altLang="en-US" sz="2800" b="1" u="sng" kern="1200" dirty="0">
                <a:solidFill>
                  <a:srgbClr val="FFFFCC"/>
                </a:solidFill>
                <a:cs typeface="Arial" charset="0"/>
              </a:rPr>
              <a:t>believed</a:t>
            </a:r>
            <a:r>
              <a:rPr lang="en-US" altLang="en-US" sz="2800" dirty="0"/>
              <a:t> in the LORD; and He reckoned it to him as righteousness.</a:t>
            </a:r>
          </a:p>
        </p:txBody>
      </p:sp>
      <p:pic>
        <p:nvPicPr>
          <p:cNvPr id="104451" name="Picture 2" descr="http://4.bp.blogspot.com/-JXH-bqfBcWE/TgJAJNX1UjI/AAAAAAAAAVA/qgy871X7QgQ/s1600/ABE.gi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2882" y="2743200"/>
            <a:ext cx="1108710" cy="1371600"/>
          </a:xfrm>
          <a:prstGeom prst="rect">
            <a:avLst/>
          </a:prstGeom>
          <a:noFill/>
          <a:ln w="9525">
            <a:noFill/>
            <a:miter lim="800000"/>
            <a:headEnd/>
            <a:tailEnd/>
          </a:ln>
        </p:spPr>
      </p:pic>
      <p:sp>
        <p:nvSpPr>
          <p:cNvPr id="4" name="Title 1"/>
          <p:cNvSpPr txBox="1">
            <a:spLocks/>
          </p:cNvSpPr>
          <p:nvPr/>
        </p:nvSpPr>
        <p:spPr>
          <a:xfrm>
            <a:off x="333375" y="274638"/>
            <a:ext cx="847725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rPr>
              <a:t>Belief – God’s One Condition for Justification</a:t>
            </a:r>
          </a:p>
        </p:txBody>
      </p:sp>
      <p:sp>
        <p:nvSpPr>
          <p:cNvPr id="5" name="Content Placeholder 2"/>
          <p:cNvSpPr txBox="1">
            <a:spLocks/>
          </p:cNvSpPr>
          <p:nvPr/>
        </p:nvSpPr>
        <p:spPr bwMode="auto">
          <a:xfrm>
            <a:off x="1143000" y="2667000"/>
            <a:ext cx="6629400" cy="19050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John 3:16</a:t>
            </a:r>
          </a:p>
          <a:p>
            <a:pPr marL="0" indent="0">
              <a:spcBef>
                <a:spcPts val="0"/>
              </a:spcBef>
              <a:spcAft>
                <a:spcPts val="0"/>
              </a:spcAft>
              <a:buNone/>
              <a:defRPr/>
            </a:pPr>
            <a:r>
              <a:rPr lang="en-US" altLang="en-US" sz="2800" dirty="0">
                <a:latin typeface="Calibri" panose="020F0502020204030204" pitchFamily="34" charset="0"/>
              </a:rPr>
              <a:t>For God so loved the world, that He gave His only begotten Son, that whoever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believes</a:t>
            </a:r>
            <a:r>
              <a:rPr lang="en-US" altLang="en-US" sz="2800" dirty="0">
                <a:latin typeface="Calibri" panose="020F0502020204030204" pitchFamily="34" charset="0"/>
              </a:rPr>
              <a:t> in Him shall not perish, but have eternal life.</a:t>
            </a:r>
          </a:p>
        </p:txBody>
      </p:sp>
      <p:sp>
        <p:nvSpPr>
          <p:cNvPr id="6" name="Content Placeholder 2"/>
          <p:cNvSpPr txBox="1">
            <a:spLocks/>
          </p:cNvSpPr>
          <p:nvPr/>
        </p:nvSpPr>
        <p:spPr bwMode="auto">
          <a:xfrm>
            <a:off x="1143000" y="4800600"/>
            <a:ext cx="6629400" cy="1828800"/>
          </a:xfrm>
          <a:prstGeom prst="rect">
            <a:avLst/>
          </a:prstGeom>
          <a:solidFill>
            <a:schemeClr val="bg1"/>
          </a:solid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Clr>
                <a:schemeClr val="tx2"/>
              </a:buClr>
              <a:buSzPct val="75000"/>
              <a:buNone/>
              <a:defRPr/>
            </a:pPr>
            <a:r>
              <a:rPr lang="en-US" altLang="en-US" b="1" dirty="0">
                <a:solidFill>
                  <a:srgbClr val="FFFFCC"/>
                </a:solidFill>
                <a:effectLst>
                  <a:outerShdw blurRad="38100" dist="38100" dir="2700000" algn="tl">
                    <a:srgbClr val="000000"/>
                  </a:outerShdw>
                </a:effectLst>
                <a:latin typeface="Calibri" panose="020F0502020204030204" pitchFamily="34" charset="0"/>
                <a:cs typeface="Arial" charset="0"/>
              </a:rPr>
              <a:t>Acts 16:30-31</a:t>
            </a:r>
          </a:p>
          <a:p>
            <a:pPr marL="0" indent="0">
              <a:spcBef>
                <a:spcPts val="0"/>
              </a:spcBef>
              <a:spcAft>
                <a:spcPts val="0"/>
              </a:spcAft>
              <a:buNone/>
              <a:defRPr/>
            </a:pPr>
            <a:r>
              <a:rPr lang="en-US" altLang="en-US" sz="2800" dirty="0">
                <a:latin typeface="Calibri" panose="020F0502020204030204" pitchFamily="34" charset="0"/>
              </a:rPr>
              <a:t>"Sirs, what must I do to be saved?" They said, "</a:t>
            </a:r>
            <a:r>
              <a:rPr lang="en-US" altLang="en-US" sz="2800" b="1" u="sng" dirty="0">
                <a:solidFill>
                  <a:srgbClr val="FFFFCC"/>
                </a:solidFill>
                <a:effectLst>
                  <a:outerShdw blurRad="38100" dist="38100" dir="2700000" algn="tl">
                    <a:srgbClr val="000000"/>
                  </a:outerShdw>
                </a:effectLst>
                <a:latin typeface="Calibri" panose="020F0502020204030204" pitchFamily="34" charset="0"/>
                <a:cs typeface="Arial" charset="0"/>
              </a:rPr>
              <a:t>Believe</a:t>
            </a:r>
            <a:r>
              <a:rPr lang="en-US" altLang="en-US" sz="2800" dirty="0">
                <a:latin typeface="Calibri" panose="020F0502020204030204" pitchFamily="34" charset="0"/>
              </a:rPr>
              <a:t> in the Lord Jesus, and you will be saved..."</a:t>
            </a:r>
          </a:p>
        </p:txBody>
      </p:sp>
    </p:spTree>
    <p:extLst>
      <p:ext uri="{BB962C8B-B14F-4D97-AF65-F5344CB8AC3E}">
        <p14:creationId xmlns:p14="http://schemas.microsoft.com/office/powerpoint/2010/main" val="757220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Humility (4:10)</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2861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algn="ctr"/>
            <a:r>
              <a:rPr lang="en-US" altLang="en-US" sz="3600" dirty="0"/>
              <a:t>Hall of the Humbled </a:t>
            </a:r>
            <a:br>
              <a:rPr lang="en-US" altLang="en-US" sz="4000" dirty="0"/>
            </a:br>
            <a:r>
              <a:rPr lang="en-US" altLang="en-US" sz="2800" dirty="0">
                <a:solidFill>
                  <a:schemeClr val="tx1"/>
                </a:solidFill>
                <a:effectLst>
                  <a:outerShdw blurRad="38100" dist="38100" dir="2700000" algn="tl">
                    <a:srgbClr val="000000"/>
                  </a:outerShdw>
                </a:effectLst>
                <a:ea typeface="+mn-ea"/>
                <a:cs typeface="+mn-cs"/>
              </a:rPr>
              <a:t>(Prov. 16:18; 1 Peter 5:5)</a:t>
            </a:r>
            <a:endParaRPr lang="en-US" altLang="en-US" sz="3600" dirty="0">
              <a:solidFill>
                <a:schemeClr val="tx1"/>
              </a:solidFill>
              <a:effectLst>
                <a:outerShdw blurRad="38100" dist="38100" dir="2700000" algn="tl">
                  <a:srgbClr val="000000"/>
                </a:outerShdw>
              </a:effectLst>
              <a:ea typeface="+mn-ea"/>
              <a:cs typeface="+mn-cs"/>
            </a:endParaRPr>
          </a:p>
        </p:txBody>
      </p:sp>
      <p:sp>
        <p:nvSpPr>
          <p:cNvPr id="13315" name="Rectangle 3"/>
          <p:cNvSpPr>
            <a:spLocks noGrp="1" noChangeArrowheads="1"/>
          </p:cNvSpPr>
          <p:nvPr>
            <p:ph type="body" idx="1"/>
          </p:nvPr>
        </p:nvSpPr>
        <p:spPr>
          <a:xfrm>
            <a:off x="152400" y="1600200"/>
            <a:ext cx="8534400" cy="4460875"/>
          </a:xfrm>
        </p:spPr>
        <p:txBody>
          <a:bodyPr/>
          <a:lstStyle/>
          <a:p>
            <a:pPr marL="457200" indent="-457200" eaLnBrk="1" hangingPunct="1">
              <a:spcBef>
                <a:spcPts val="0"/>
              </a:spcBef>
              <a:spcAft>
                <a:spcPts val="3600"/>
              </a:spcAft>
            </a:pPr>
            <a:r>
              <a:rPr lang="en-US" altLang="en-US" dirty="0"/>
              <a:t>Satan (Isa. 14:12-15; Ezek. 28:12-17; 1 Tim. 3:6)</a:t>
            </a:r>
          </a:p>
          <a:p>
            <a:pPr marL="457200" indent="-457200" eaLnBrk="1" hangingPunct="1">
              <a:spcBef>
                <a:spcPts val="0"/>
              </a:spcBef>
              <a:spcAft>
                <a:spcPts val="3600"/>
              </a:spcAft>
            </a:pPr>
            <a:r>
              <a:rPr lang="en-US" altLang="en-US" dirty="0" err="1"/>
              <a:t>Uzziah</a:t>
            </a:r>
            <a:r>
              <a:rPr lang="en-US" altLang="en-US" dirty="0"/>
              <a:t> (2 </a:t>
            </a:r>
            <a:r>
              <a:rPr lang="en-US" altLang="en-US" dirty="0" err="1"/>
              <a:t>Chron</a:t>
            </a:r>
            <a:r>
              <a:rPr lang="en-US" altLang="en-US" dirty="0"/>
              <a:t> 26:16)</a:t>
            </a:r>
          </a:p>
          <a:p>
            <a:pPr marL="457200" indent="-457200" eaLnBrk="1" hangingPunct="1">
              <a:spcBef>
                <a:spcPts val="0"/>
              </a:spcBef>
              <a:spcAft>
                <a:spcPts val="3600"/>
              </a:spcAft>
            </a:pPr>
            <a:r>
              <a:rPr lang="en-US" altLang="en-US" dirty="0"/>
              <a:t>Herod (Acts 12:20-23)</a:t>
            </a:r>
          </a:p>
          <a:p>
            <a:pPr marL="457200" indent="-457200" eaLnBrk="1" hangingPunct="1">
              <a:spcBef>
                <a:spcPts val="0"/>
              </a:spcBef>
              <a:spcAft>
                <a:spcPts val="3600"/>
              </a:spcAft>
            </a:pPr>
            <a:r>
              <a:rPr lang="en-US" altLang="en-US" dirty="0"/>
              <a:t>Paul (2 Cor 12:1-10)</a:t>
            </a:r>
          </a:p>
        </p:txBody>
      </p:sp>
      <p:pic>
        <p:nvPicPr>
          <p:cNvPr id="4" name="Picture 4" descr="C:\DAN437.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7568" y="4003675"/>
            <a:ext cx="3177832"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085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Wisdom (James 3:13</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‒5:20)</a:t>
            </a:r>
            <a:endParaRPr lang="en-US" b="1" u="sng" dirty="0">
              <a:solidFill>
                <a:srgbClr val="FFFFCC"/>
              </a:solidFill>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377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III. Essence of Spiritual Wisdom</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(4:7-12)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457201" y="1600200"/>
            <a:ext cx="6646334" cy="4876800"/>
          </a:xfrm>
        </p:spPr>
        <p:txBody>
          <a:bodyPr/>
          <a:lstStyle/>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Submission to God (4:7a)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Resist Satan (4:7b)</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Draw near to God (4:8a)</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Repent (4:8b-9)</a:t>
            </a:r>
          </a:p>
          <a:p>
            <a:pPr marL="517525" lvl="1" indent="-514350"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ea typeface="+mn-ea"/>
                <a:cs typeface="Calibri" panose="020F0502020204030204" pitchFamily="34" charset="0"/>
              </a:rPr>
              <a:t>Humility (4:10)</a:t>
            </a:r>
          </a:p>
          <a:p>
            <a:pPr marL="517525" lvl="1" indent="-514350"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Forego judgment (11-12)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35600" y="25146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95367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FAD58E-4079-46D0-B4EF-ED7D4DD67CAA}"/>
              </a:ext>
            </a:extLst>
          </p:cNvPr>
          <p:cNvPicPr>
            <a:picLocks noChangeAspect="1"/>
          </p:cNvPicPr>
          <p:nvPr/>
        </p:nvPicPr>
        <p:blipFill>
          <a:blip r:embed="rId3"/>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defTabSz="685800" eaLnBrk="1" hangingPunct="1">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1 Corinthians 4:5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Therefore do not go on passing judgment before the time, but wait until the Lord comes who will both bring to light the things hidden in the darkness and disclose the motives of </a:t>
            </a:r>
            <a:r>
              <a:rPr lang="en-US" sz="3600" i="1" dirty="0">
                <a:effectLst>
                  <a:outerShdw blurRad="38100" dist="38100" dir="2700000" algn="tl">
                    <a:srgbClr val="000000">
                      <a:alpha val="43137"/>
                    </a:srgbClr>
                  </a:outerShdw>
                </a:effectLst>
                <a:latin typeface="Calibri" panose="020F0502020204030204" pitchFamily="34" charset="0"/>
              </a:rPr>
              <a:t>men’s</a:t>
            </a:r>
            <a:r>
              <a:rPr lang="en-US" sz="3600" dirty="0">
                <a:effectLst>
                  <a:outerShdw blurRad="38100" dist="38100" dir="2700000" algn="tl">
                    <a:srgbClr val="000000">
                      <a:alpha val="43137"/>
                    </a:srgbClr>
                  </a:outerShdw>
                </a:effectLst>
                <a:latin typeface="Calibri" panose="020F0502020204030204" pitchFamily="34" charset="0"/>
              </a:rPr>
              <a:t> hearts; and then each man’s praise will come to him from God.”</a:t>
            </a:r>
          </a:p>
        </p:txBody>
      </p:sp>
    </p:spTree>
    <p:extLst>
      <p:ext uri="{BB962C8B-B14F-4D97-AF65-F5344CB8AC3E}">
        <p14:creationId xmlns:p14="http://schemas.microsoft.com/office/powerpoint/2010/main" val="1887138401"/>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1097330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0FAE35E-7060-404B-AD73-B73C641405B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Spiritual Life</a:t>
            </a:r>
            <a:br>
              <a:rPr lang="en-US" altLang="en-US"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ea typeface="+mn-ea"/>
                <a:cs typeface="+mn-cs"/>
              </a:rPr>
              <a:t>(4:1-12)</a:t>
            </a:r>
            <a:endParaRPr lang="en-US" altLang="en-US" sz="3200" dirty="0">
              <a:solidFill>
                <a:schemeClr val="tx1"/>
              </a:solidFill>
              <a:effectLst>
                <a:outerShdw blurRad="38100" dist="38100" dir="2700000" algn="tl">
                  <a:srgbClr val="000000">
                    <a:alpha val="43137"/>
                  </a:srgbClr>
                </a:outerShdw>
              </a:effectLst>
              <a:ea typeface="+mn-ea"/>
              <a:cs typeface="+mn-cs"/>
            </a:endParaRPr>
          </a:p>
        </p:txBody>
      </p:sp>
      <p:sp>
        <p:nvSpPr>
          <p:cNvPr id="10243" name="Rectangle 3">
            <a:extLst>
              <a:ext uri="{FF2B5EF4-FFF2-40B4-BE49-F238E27FC236}">
                <a16:creationId xmlns:a16="http://schemas.microsoft.com/office/drawing/2014/main" id="{3C4196C9-4E89-4E05-8257-23305F642153}"/>
              </a:ext>
            </a:extLst>
          </p:cNvPr>
          <p:cNvSpPr>
            <a:spLocks noGrp="1" noChangeArrowheads="1"/>
          </p:cNvSpPr>
          <p:nvPr>
            <p:ph type="body" idx="1"/>
          </p:nvPr>
        </p:nvSpPr>
        <p:spPr>
          <a:xfrm>
            <a:off x="1233488" y="1600200"/>
            <a:ext cx="6843712" cy="2895600"/>
          </a:xfrm>
        </p:spPr>
        <p:txBody>
          <a:bodyPr/>
          <a:lstStyle/>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wrangling (4:1-3)</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Avoid worldliness (4:4-6)</a:t>
            </a:r>
          </a:p>
          <a:p>
            <a:pPr marL="457200" indent="-457200" eaLnBrk="1" hangingPunct="1">
              <a:spcBef>
                <a:spcPts val="0"/>
              </a:spcBef>
              <a:spcAft>
                <a:spcPts val="3600"/>
              </a:spcAft>
              <a:buSzPct val="100000"/>
              <a:buFont typeface="+mj-lt"/>
              <a:buAutoNum type="romanUcPeriod"/>
              <a:defRPr/>
            </a:pPr>
            <a:r>
              <a:rPr lang="en-US" dirty="0">
                <a:effectLst>
                  <a:outerShdw blurRad="38100" dist="38100" dir="2700000" algn="tl">
                    <a:srgbClr val="000000">
                      <a:alpha val="43137"/>
                    </a:srgbClr>
                  </a:outerShdw>
                </a:effectLst>
              </a:rPr>
              <a:t>Essence of spiritual wisdom (4:7-12)</a:t>
            </a:r>
          </a:p>
        </p:txBody>
      </p:sp>
      <p:pic>
        <p:nvPicPr>
          <p:cNvPr id="79876" name="Picture 1">
            <a:extLst>
              <a:ext uri="{FF2B5EF4-FFF2-40B4-BE49-F238E27FC236}">
                <a16:creationId xmlns:a16="http://schemas.microsoft.com/office/drawing/2014/main" id="{6C4521FF-B95B-4FFB-AFEA-AE0E14E05A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4876800"/>
            <a:ext cx="325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72298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809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02A9B-EB65-4970-8927-3049C0E4A42E}"/>
              </a:ext>
            </a:extLst>
          </p:cNvPr>
          <p:cNvSpPr>
            <a:spLocks noGrp="1" noChangeArrowheads="1"/>
          </p:cNvSpPr>
          <p:nvPr>
            <p:ph type="title"/>
          </p:nvPr>
        </p:nvSpPr>
        <p:spPr>
          <a:xfrm>
            <a:off x="685800" y="228600"/>
            <a:ext cx="7772400" cy="910389"/>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B95DF919-2BDC-4D52-A6B1-267EE3FC4747}"/>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3732" name="Picture 2">
            <a:extLst>
              <a:ext uri="{FF2B5EF4-FFF2-40B4-BE49-F238E27FC236}">
                <a16:creationId xmlns:a16="http://schemas.microsoft.com/office/drawing/2014/main" id="{72B837D0-368C-4AB1-85B6-7DA0C8460FA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9F9A138-F89E-419C-B558-79548E5C3F13}"/>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9459" name="Rectangle 3">
            <a:extLst>
              <a:ext uri="{FF2B5EF4-FFF2-40B4-BE49-F238E27FC236}">
                <a16:creationId xmlns:a16="http://schemas.microsoft.com/office/drawing/2014/main" id="{075EF4DA-6FCB-488A-A6B2-12A254F34FB4}"/>
              </a:ext>
            </a:extLst>
          </p:cNvPr>
          <p:cNvSpPr>
            <a:spLocks noGrp="1" noChangeArrowheads="1"/>
          </p:cNvSpPr>
          <p:nvPr>
            <p:ph type="body" idx="1"/>
          </p:nvPr>
        </p:nvSpPr>
        <p:spPr>
          <a:xfrm>
            <a:off x="495300" y="1143000"/>
            <a:ext cx="8153400" cy="5562600"/>
          </a:xfrm>
        </p:spPr>
        <p:txBody>
          <a:bodyPr/>
          <a:lstStyle/>
          <a:p>
            <a:pPr marL="457200" indent="-457200" eaLnBrk="1" hangingPunct="1">
              <a:spcBef>
                <a:spcPts val="0"/>
              </a:spcBef>
              <a:spcAft>
                <a:spcPts val="1600"/>
              </a:spcAft>
              <a:defRPr/>
            </a:pPr>
            <a:r>
              <a:rPr lang="en-US" b="1" dirty="0">
                <a:solidFill>
                  <a:srgbClr val="FFFFCC"/>
                </a:solidFill>
                <a:effectLst>
                  <a:outerShdw blurRad="38100" dist="38100" dir="2700000" algn="tl">
                    <a:srgbClr val="000000">
                      <a:alpha val="43137"/>
                    </a:srgbClr>
                  </a:outerShdw>
                </a:effectLst>
              </a:rPr>
              <a:t>Wisdom (3:13–5:20)</a:t>
            </a:r>
          </a:p>
          <a:p>
            <a:pPr marL="914400" lvl="1" indent="-457200" eaLnBrk="1" hangingPunct="1">
              <a:spcBef>
                <a:spcPts val="0"/>
              </a:spcBef>
              <a:spcAft>
                <a:spcPts val="1600"/>
              </a:spcAft>
              <a:defRPr/>
            </a:pPr>
            <a:r>
              <a:rPr lang="en-US" b="1" u="sng" dirty="0">
                <a:solidFill>
                  <a:srgbClr val="FFFFCC"/>
                </a:solidFill>
                <a:effectLst>
                  <a:outerShdw blurRad="38100" dist="38100" dir="2700000" algn="tl">
                    <a:srgbClr val="000000">
                      <a:alpha val="43137"/>
                    </a:srgbClr>
                  </a:outerShdw>
                </a:effectLst>
                <a:ea typeface="+mn-ea"/>
                <a:cs typeface="+mn-cs"/>
              </a:rPr>
              <a:t>Wisdom defined (3:13-18)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Spirituality (4:1-12)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Commerce (4:13-17)</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Use of wealth (5:1-6)</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Waiting for the Lord’s return (5:7-12)</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Prayer (5:13-18)</a:t>
            </a:r>
          </a:p>
          <a:p>
            <a:pPr marL="914400" lvl="1" indent="-457200" eaLnBrk="1" hangingPunct="1">
              <a:spcBef>
                <a:spcPts val="0"/>
              </a:spcBef>
              <a:spcAft>
                <a:spcPts val="1600"/>
              </a:spcAft>
              <a:defRPr/>
            </a:pPr>
            <a:r>
              <a:rPr lang="en-US" dirty="0">
                <a:effectLst>
                  <a:outerShdw blurRad="38100" dist="38100" dir="2700000" algn="tl">
                    <a:srgbClr val="000000">
                      <a:alpha val="43137"/>
                    </a:srgbClr>
                  </a:outerShdw>
                </a:effectLst>
              </a:rPr>
              <a:t>Restoration of the erring brother (5:19-20)</a:t>
            </a:r>
          </a:p>
        </p:txBody>
      </p:sp>
      <p:pic>
        <p:nvPicPr>
          <p:cNvPr id="74756" name="Picture 2">
            <a:extLst>
              <a:ext uri="{FF2B5EF4-FFF2-40B4-BE49-F238E27FC236}">
                <a16:creationId xmlns:a16="http://schemas.microsoft.com/office/drawing/2014/main" id="{796BAF74-4E31-46DE-BBF0-1E80CCD53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7432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17D5717-56C9-4A7E-994A-4261BA975806}"/>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Wisdom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(3:13-18)</a:t>
            </a:r>
          </a:p>
        </p:txBody>
      </p:sp>
      <p:sp>
        <p:nvSpPr>
          <p:cNvPr id="8195" name="Rectangle 3">
            <a:extLst>
              <a:ext uri="{FF2B5EF4-FFF2-40B4-BE49-F238E27FC236}">
                <a16:creationId xmlns:a16="http://schemas.microsoft.com/office/drawing/2014/main" id="{FA1016DD-B458-4B97-8982-29F49C7157CC}"/>
              </a:ext>
            </a:extLst>
          </p:cNvPr>
          <p:cNvSpPr>
            <a:spLocks noGrp="1" noChangeArrowheads="1"/>
          </p:cNvSpPr>
          <p:nvPr>
            <p:ph type="body" idx="1"/>
          </p:nvPr>
        </p:nvSpPr>
        <p:spPr>
          <a:xfrm>
            <a:off x="400050" y="1600200"/>
            <a:ext cx="8343900" cy="24384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Wisdom is demonstrated by her actions (3:13)</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Human or earthly wisdom (3:14-16)</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rPr>
              <a:t>Heavenly wisdom (3:17-18)</a:t>
            </a:r>
          </a:p>
        </p:txBody>
      </p:sp>
      <p:pic>
        <p:nvPicPr>
          <p:cNvPr id="5" name="Picture 1">
            <a:extLst>
              <a:ext uri="{FF2B5EF4-FFF2-40B4-BE49-F238E27FC236}">
                <a16:creationId xmlns:a16="http://schemas.microsoft.com/office/drawing/2014/main" id="{1D17233F-0C44-4453-985C-8ACE9D1118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0386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4218</TotalTime>
  <Words>2818</Words>
  <Application>Microsoft Office PowerPoint</Application>
  <PresentationFormat>On-screen Show (4:3)</PresentationFormat>
  <Paragraphs>374</Paragraphs>
  <Slides>64</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64</vt:i4>
      </vt:variant>
    </vt:vector>
  </HeadingPairs>
  <TitlesOfParts>
    <vt:vector size="70" baseType="lpstr">
      <vt:lpstr>Arial</vt: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Structure</vt:lpstr>
      <vt:lpstr>Structure</vt:lpstr>
      <vt:lpstr>Wisdom  (3:13-18)</vt:lpstr>
      <vt:lpstr>Structure</vt:lpstr>
      <vt:lpstr>Spiritual Life (4:1-12)</vt:lpstr>
      <vt:lpstr>Spiritual Life (4:1-12)</vt:lpstr>
      <vt:lpstr>I. Avoid Wrangling (4:1-3)</vt:lpstr>
      <vt:lpstr>I. Avoid Wrangling (4:1-3)</vt:lpstr>
      <vt:lpstr>I. Avoid Wrangling (4:1-3)</vt:lpstr>
      <vt:lpstr>I. Avoid Wrangling (4:1-3)</vt:lpstr>
      <vt:lpstr>PowerPoint Presentation</vt:lpstr>
      <vt:lpstr>I. Avoid Wrangling (4:1-3)</vt:lpstr>
      <vt:lpstr>I. Avoid Wrangling (4:1-3)</vt:lpstr>
      <vt:lpstr>Spiritual Life (4:1-12)</vt:lpstr>
      <vt:lpstr>Names &amp; Titles Demonstrating Satan’s Post-Fall, Earthly Authority  (Job 1:7; 2:2; Luke 4:5-8; Rom. 8:19-22)</vt:lpstr>
      <vt:lpstr>II. Avoid Worldliness (4:4-6)</vt:lpstr>
      <vt:lpstr>II. Avoid Worldliness (4:4-6)</vt:lpstr>
      <vt:lpstr>II. Avoid Worldliness (4:4-6)</vt:lpstr>
      <vt:lpstr>Audience</vt:lpstr>
      <vt:lpstr>PowerPoint Presentation</vt:lpstr>
      <vt:lpstr>II. Avoid Worldliness (4:4-6)</vt:lpstr>
      <vt:lpstr>PowerPoint Presentation</vt:lpstr>
      <vt:lpstr>PowerPoint Presentation</vt:lpstr>
      <vt:lpstr>Audience</vt:lpstr>
      <vt:lpstr>II. Avoid Worldliness (4:4-6)</vt:lpstr>
      <vt:lpstr>PowerPoint Presentation</vt:lpstr>
      <vt:lpstr>PowerPoint Presentation</vt:lpstr>
      <vt:lpstr>Hall of the Humbled  (Prov. 16:18; 1 Peter 5:5)</vt:lpstr>
      <vt:lpstr>Scripture and Pride</vt:lpstr>
      <vt:lpstr>Spiritual Life (4:1-12)</vt:lpstr>
      <vt:lpstr>III. Essence of Spiritual Wisdom (4:7-12)</vt:lpstr>
      <vt:lpstr>III. Essence of Spiritual Wisdom (4:7-12)</vt:lpstr>
      <vt:lpstr>PowerPoint Presentation</vt:lpstr>
      <vt:lpstr>PowerPoint Presentation</vt:lpstr>
      <vt:lpstr>PowerPoint Presentation</vt:lpstr>
      <vt:lpstr>Lordship Sanctification</vt:lpstr>
      <vt:lpstr>PowerPoint Presentation</vt:lpstr>
      <vt:lpstr>PowerPoint Presentation</vt:lpstr>
      <vt:lpstr>III. Essence of Spiritual Wisdom (4:7-12)</vt:lpstr>
      <vt:lpstr>Satan’s Progressive Defeat</vt:lpstr>
      <vt:lpstr>PowerPoint Presentation</vt:lpstr>
      <vt:lpstr>PowerPoint Presentation</vt:lpstr>
      <vt:lpstr>PowerPoint Presentation</vt:lpstr>
      <vt:lpstr>III. Essence of Spiritual Wisdom (4:7-12)</vt:lpstr>
      <vt:lpstr>III. Essence of Spiritual Wisdom (4:7-12)</vt:lpstr>
      <vt:lpstr>PowerPoint Presentation</vt:lpstr>
      <vt:lpstr>PowerPoint Presentation</vt:lpstr>
      <vt:lpstr>PowerPoint Presentation</vt:lpstr>
      <vt:lpstr>PowerPoint Presentation</vt:lpstr>
      <vt:lpstr>PowerPoint Presentation</vt:lpstr>
      <vt:lpstr>PowerPoint Presentation</vt:lpstr>
      <vt:lpstr>III. Essence of Spiritual Wisdom (4:7-12)</vt:lpstr>
      <vt:lpstr>Hall of the Humbled  (Prov. 16:18; 1 Peter 5:5)</vt:lpstr>
      <vt:lpstr>III. Essence of Spiritual Wisdom (4:7-12)</vt:lpstr>
      <vt:lpstr>PowerPoint Presentation</vt:lpstr>
      <vt:lpstr>CONCLUSION</vt:lpstr>
      <vt:lpstr>Spiritual Life (4:1-12)</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020 - James 4v2-12</dc:title>
  <dc:subject>James</dc:subject>
  <dc:creator>A. Woods</dc:creator>
  <cp:lastModifiedBy>Andy Woods</cp:lastModifiedBy>
  <cp:revision>481</cp:revision>
  <cp:lastPrinted>2021-03-23T21:38:25Z</cp:lastPrinted>
  <dcterms:created xsi:type="dcterms:W3CDTF">2009-02-05T03:17:51Z</dcterms:created>
  <dcterms:modified xsi:type="dcterms:W3CDTF">2021-03-24T14:17:28Z</dcterms:modified>
</cp:coreProperties>
</file>