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98"/>
  </p:notesMasterIdLst>
  <p:handoutMasterIdLst>
    <p:handoutMasterId r:id="rId99"/>
  </p:handoutMasterIdLst>
  <p:sldIdLst>
    <p:sldId id="435" r:id="rId3"/>
    <p:sldId id="6809" r:id="rId4"/>
    <p:sldId id="2064" r:id="rId5"/>
    <p:sldId id="6789" r:id="rId6"/>
    <p:sldId id="271" r:id="rId7"/>
    <p:sldId id="460" r:id="rId8"/>
    <p:sldId id="275" r:id="rId9"/>
    <p:sldId id="6863" r:id="rId10"/>
    <p:sldId id="461" r:id="rId11"/>
    <p:sldId id="6894" r:id="rId12"/>
    <p:sldId id="281" r:id="rId13"/>
    <p:sldId id="6914" r:id="rId14"/>
    <p:sldId id="6919" r:id="rId15"/>
    <p:sldId id="6980" r:id="rId16"/>
    <p:sldId id="6920" r:id="rId17"/>
    <p:sldId id="7043" r:id="rId18"/>
    <p:sldId id="6747" r:id="rId19"/>
    <p:sldId id="6748" r:id="rId20"/>
    <p:sldId id="6755" r:id="rId21"/>
    <p:sldId id="7090" r:id="rId22"/>
    <p:sldId id="6964" r:id="rId23"/>
    <p:sldId id="7091" r:id="rId24"/>
    <p:sldId id="7047" r:id="rId25"/>
    <p:sldId id="318" r:id="rId26"/>
    <p:sldId id="7092" r:id="rId27"/>
    <p:sldId id="7048" r:id="rId28"/>
    <p:sldId id="319" r:id="rId29"/>
    <p:sldId id="7082" r:id="rId30"/>
    <p:sldId id="7068" r:id="rId31"/>
    <p:sldId id="7083" r:id="rId32"/>
    <p:sldId id="7069" r:id="rId33"/>
    <p:sldId id="570" r:id="rId34"/>
    <p:sldId id="7084" r:id="rId35"/>
    <p:sldId id="7070" r:id="rId36"/>
    <p:sldId id="7096" r:id="rId37"/>
    <p:sldId id="7085" r:id="rId38"/>
    <p:sldId id="7071" r:id="rId39"/>
    <p:sldId id="7086" r:id="rId40"/>
    <p:sldId id="7072" r:id="rId41"/>
    <p:sldId id="7087" r:id="rId42"/>
    <p:sldId id="7073" r:id="rId43"/>
    <p:sldId id="7088" r:id="rId44"/>
    <p:sldId id="7074" r:id="rId45"/>
    <p:sldId id="7075" r:id="rId46"/>
    <p:sldId id="7089" r:id="rId47"/>
    <p:sldId id="291" r:id="rId48"/>
    <p:sldId id="7098" r:id="rId49"/>
    <p:sldId id="7101" r:id="rId50"/>
    <p:sldId id="7124" r:id="rId51"/>
    <p:sldId id="7125" r:id="rId52"/>
    <p:sldId id="7126" r:id="rId53"/>
    <p:sldId id="6815" r:id="rId54"/>
    <p:sldId id="7123" r:id="rId55"/>
    <p:sldId id="6813" r:id="rId56"/>
    <p:sldId id="6814" r:id="rId57"/>
    <p:sldId id="7121" r:id="rId58"/>
    <p:sldId id="7127" r:id="rId59"/>
    <p:sldId id="7128" r:id="rId60"/>
    <p:sldId id="7129" r:id="rId61"/>
    <p:sldId id="2307" r:id="rId62"/>
    <p:sldId id="7107" r:id="rId63"/>
    <p:sldId id="7133" r:id="rId64"/>
    <p:sldId id="7134" r:id="rId65"/>
    <p:sldId id="6765" r:id="rId66"/>
    <p:sldId id="6794" r:id="rId67"/>
    <p:sldId id="7135" r:id="rId68"/>
    <p:sldId id="7143" r:id="rId69"/>
    <p:sldId id="7144" r:id="rId70"/>
    <p:sldId id="6768" r:id="rId71"/>
    <p:sldId id="7136" r:id="rId72"/>
    <p:sldId id="263" r:id="rId73"/>
    <p:sldId id="7146" r:id="rId74"/>
    <p:sldId id="7145" r:id="rId75"/>
    <p:sldId id="7130" r:id="rId76"/>
    <p:sldId id="7112" r:id="rId77"/>
    <p:sldId id="7137" r:id="rId78"/>
    <p:sldId id="7132" r:id="rId79"/>
    <p:sldId id="7138" r:id="rId80"/>
    <p:sldId id="2313" r:id="rId81"/>
    <p:sldId id="6479" r:id="rId82"/>
    <p:sldId id="7147" r:id="rId83"/>
    <p:sldId id="7139" r:id="rId84"/>
    <p:sldId id="7140" r:id="rId85"/>
    <p:sldId id="7041" r:id="rId86"/>
    <p:sldId id="2795" r:id="rId87"/>
    <p:sldId id="7148" r:id="rId88"/>
    <p:sldId id="7149" r:id="rId89"/>
    <p:sldId id="7150" r:id="rId90"/>
    <p:sldId id="2804" r:id="rId91"/>
    <p:sldId id="7141" r:id="rId92"/>
    <p:sldId id="7142" r:id="rId93"/>
    <p:sldId id="3506" r:id="rId94"/>
    <p:sldId id="6981" r:id="rId95"/>
    <p:sldId id="7131" r:id="rId96"/>
    <p:sldId id="7120" r:id="rId9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94A69-9288-4D3A-A664-88BE5FAD8613}" v="1" dt="2021-03-04T01:58:58.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5529" autoAdjust="0"/>
  </p:normalViewPr>
  <p:slideViewPr>
    <p:cSldViewPr>
      <p:cViewPr varScale="1">
        <p:scale>
          <a:sx n="109" d="100"/>
          <a:sy n="109" d="100"/>
        </p:scale>
        <p:origin x="1805"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4118"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presProps" Target="presProps.xml"/><Relationship Id="rId105"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8E594A69-9288-4D3A-A664-88BE5FAD8613}"/>
    <pc:docChg chg="addSld modSld">
      <pc:chgData name="Jim McGowan" userId="e2c7446dd3aca506" providerId="LiveId" clId="{8E594A69-9288-4D3A-A664-88BE5FAD8613}" dt="2021-03-04T01:59:40.108" v="24" actId="12788"/>
      <pc:docMkLst>
        <pc:docMk/>
      </pc:docMkLst>
      <pc:sldChg chg="modSp mod">
        <pc:chgData name="Jim McGowan" userId="e2c7446dd3aca506" providerId="LiveId" clId="{8E594A69-9288-4D3A-A664-88BE5FAD8613}" dt="2021-03-04T01:29:07.827" v="2" actId="20577"/>
        <pc:sldMkLst>
          <pc:docMk/>
          <pc:sldMk cId="0" sldId="446"/>
        </pc:sldMkLst>
        <pc:spChg chg="mod">
          <ac:chgData name="Jim McGowan" userId="e2c7446dd3aca506" providerId="LiveId" clId="{8E594A69-9288-4D3A-A664-88BE5FAD8613}" dt="2021-03-04T01:29:07.827" v="2" actId="20577"/>
          <ac:spMkLst>
            <pc:docMk/>
            <pc:sldMk cId="0" sldId="446"/>
            <ac:spMk id="7171" creationId="{1CF04DE5-0F11-499F-9089-872417E25B1B}"/>
          </ac:spMkLst>
        </pc:spChg>
      </pc:sldChg>
      <pc:sldChg chg="modSp mod">
        <pc:chgData name="Jim McGowan" userId="e2c7446dd3aca506" providerId="LiveId" clId="{8E594A69-9288-4D3A-A664-88BE5FAD8613}" dt="2021-03-04T01:37:13.441" v="4" actId="255"/>
        <pc:sldMkLst>
          <pc:docMk/>
          <pc:sldMk cId="3500637660" sldId="2789"/>
        </pc:sldMkLst>
        <pc:spChg chg="mod">
          <ac:chgData name="Jim McGowan" userId="e2c7446dd3aca506" providerId="LiveId" clId="{8E594A69-9288-4D3A-A664-88BE5FAD8613}" dt="2021-03-04T01:37:13.441" v="4" actId="255"/>
          <ac:spMkLst>
            <pc:docMk/>
            <pc:sldMk cId="3500637660" sldId="2789"/>
            <ac:spMk id="21509" creationId="{00000000-0000-0000-0000-000000000000}"/>
          </ac:spMkLst>
        </pc:spChg>
      </pc:sldChg>
      <pc:sldChg chg="modSp mod">
        <pc:chgData name="Jim McGowan" userId="e2c7446dd3aca506" providerId="LiveId" clId="{8E594A69-9288-4D3A-A664-88BE5FAD8613}" dt="2021-03-04T01:36:54.167" v="3" actId="255"/>
        <pc:sldMkLst>
          <pc:docMk/>
          <pc:sldMk cId="3543173134" sldId="2790"/>
        </pc:sldMkLst>
        <pc:spChg chg="mod">
          <ac:chgData name="Jim McGowan" userId="e2c7446dd3aca506" providerId="LiveId" clId="{8E594A69-9288-4D3A-A664-88BE5FAD8613}" dt="2021-03-04T01:36:54.167" v="3" actId="255"/>
          <ac:spMkLst>
            <pc:docMk/>
            <pc:sldMk cId="3543173134" sldId="2790"/>
            <ac:spMk id="13315" creationId="{00000000-0000-0000-0000-000000000000}"/>
          </ac:spMkLst>
        </pc:spChg>
      </pc:sldChg>
      <pc:sldChg chg="addSp modSp new mod">
        <pc:chgData name="Jim McGowan" userId="e2c7446dd3aca506" providerId="LiveId" clId="{8E594A69-9288-4D3A-A664-88BE5FAD8613}" dt="2021-03-04T01:59:40.108" v="24" actId="12788"/>
        <pc:sldMkLst>
          <pc:docMk/>
          <pc:sldMk cId="2257550773" sldId="7097"/>
        </pc:sldMkLst>
        <pc:spChg chg="add mod">
          <ac:chgData name="Jim McGowan" userId="e2c7446dd3aca506" providerId="LiveId" clId="{8E594A69-9288-4D3A-A664-88BE5FAD8613}" dt="2021-03-04T01:59:40.108" v="24" actId="12788"/>
          <ac:spMkLst>
            <pc:docMk/>
            <pc:sldMk cId="2257550773" sldId="7097"/>
            <ac:spMk id="2" creationId="{642A147C-A563-45D1-A2BA-DEF470A829D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4" y="76200"/>
            <a:ext cx="3847253" cy="762000"/>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019 - James 3:17-4:12</a:t>
            </a:r>
          </a:p>
          <a:p>
            <a:pPr>
              <a:defRPr/>
            </a:pPr>
            <a:r>
              <a:rPr lang="en-US" sz="1500" dirty="0"/>
              <a:t>03-17-2021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atin typeface="Calibri" panose="020F0502020204030204" pitchFamily="34" charset="0"/>
              </a:defRPr>
            </a:lvl1pPr>
          </a:lstStyle>
          <a:p>
            <a:fld id="{734CF6D9-3ED1-491D-ABBF-4171F7330A3B}" type="datetimeFigureOut">
              <a:rPr lang="en-US" smtClean="0"/>
              <a:pPr/>
              <a:t>3/17/2021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Rapture and Bema</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92</a:t>
            </a:fld>
            <a:endParaRPr lang="en-US" dirty="0"/>
          </a:p>
        </p:txBody>
      </p:sp>
    </p:spTree>
    <p:extLst>
      <p:ext uri="{BB962C8B-B14F-4D97-AF65-F5344CB8AC3E}">
        <p14:creationId xmlns:p14="http://schemas.microsoft.com/office/powerpoint/2010/main" val="348375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218767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3/17/2021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8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a:effectLst>
                  <a:outerShdw blurRad="38100" dist="38100" dir="2700000" algn="tl">
                    <a:srgbClr val="000000">
                      <a:alpha val="43137"/>
                    </a:srgbClr>
                  </a:outerShdw>
                </a:effectLst>
              </a:rPr>
              <a:t>PRACTICAL RIGHTEOUSNESS</a:t>
            </a:r>
            <a:endParaRPr lang="en-US" altLang="en-US" kern="0" dirty="0">
              <a:effectLst>
                <a:outerShdw blurRad="38100" dist="38100" dir="2700000" algn="tl">
                  <a:srgbClr val="000000">
                    <a:alpha val="43137"/>
                  </a:srgbClr>
                </a:outerShdw>
              </a:effectLst>
            </a:endParaRP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77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6" name="Picture 1">
            <a:extLst>
              <a:ext uri="{FF2B5EF4-FFF2-40B4-BE49-F238E27FC236}">
                <a16:creationId xmlns:a16="http://schemas.microsoft.com/office/drawing/2014/main" id="{A4B99B1A-08DC-45B1-9FE3-86C993AFEC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7244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71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a:t>
            </a:r>
            <a:r>
              <a:rPr lang="en-US" b="1" u="sng" dirty="0">
                <a:solidFill>
                  <a:srgbClr val="FFFFCC"/>
                </a:solidFill>
                <a:effectLst>
                  <a:outerShdw blurRad="38100" dist="38100" dir="2700000" algn="tl">
                    <a:srgbClr val="000000">
                      <a:alpha val="43137"/>
                    </a:srgbClr>
                  </a:outerShdw>
                </a:effectLst>
              </a:rPr>
              <a:t>useful</a:t>
            </a:r>
            <a:r>
              <a:rPr lang="en-US" dirty="0">
                <a:effectLst>
                  <a:outerShdw blurRad="38100" dist="38100" dir="2700000" algn="tl">
                    <a:srgbClr val="000000">
                      <a:alpha val="43137"/>
                    </a:srgbClr>
                  </a:outerShdw>
                </a:effectLst>
              </a:rPr>
              <a:t>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5252EF62-EE8F-4D02-8BEA-EFF0AB0977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6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68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93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Wisdom (James 3:13</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‒5:20)</a:t>
            </a:r>
            <a:endParaRPr lang="en-US" b="1" u="sng" dirty="0">
              <a:solidFill>
                <a:srgbClr val="FFFFCC"/>
              </a:solidFill>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377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9F9A138-F89E-419C-B558-79548E5C3F1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075EF4DA-6FCB-488A-A6B2-12A254F34FB4}"/>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ea typeface="+mn-ea"/>
                <a:cs typeface="+mn-cs"/>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4756" name="Picture 2">
            <a:extLst>
              <a:ext uri="{FF2B5EF4-FFF2-40B4-BE49-F238E27FC236}">
                <a16:creationId xmlns:a16="http://schemas.microsoft.com/office/drawing/2014/main" id="{796BAF74-4E31-46DE-BBF0-1E80CCD53F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34390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439150" cy="24384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11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3:13</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among you is wise and understanding? Let him show by his good behavior his deeds in the gentleness of wisdom.”</a:t>
            </a:r>
          </a:p>
        </p:txBody>
      </p:sp>
      <p:pic>
        <p:nvPicPr>
          <p:cNvPr id="5" name="Picture 1">
            <a:extLst>
              <a:ext uri="{FF2B5EF4-FFF2-40B4-BE49-F238E27FC236}">
                <a16:creationId xmlns:a16="http://schemas.microsoft.com/office/drawing/2014/main" id="{71B4E5C5-B66F-41FB-871C-363F76957B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4693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43915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085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3:14-16</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if you have bitter jealousy and selfish ambition in your heart, do not be arrogant and so lie against the truth. </a:t>
            </a:r>
            <a:r>
              <a:rPr lang="en-US" sz="3400" baseline="30000" dirty="0">
                <a:effectLst>
                  <a:outerShdw blurRad="38100" dist="38100" dir="2700000" algn="tl">
                    <a:srgbClr val="000000">
                      <a:alpha val="43137"/>
                    </a:srgbClr>
                  </a:outerShdw>
                </a:effectLst>
                <a:latin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wisdom is not that which comes down from above, but is earthly, natural, demonic. </a:t>
            </a:r>
            <a:r>
              <a:rPr lang="en-US" sz="3400" baseline="30000" dirty="0">
                <a:effectLst>
                  <a:outerShdw blurRad="38100" dist="38100" dir="2700000" algn="tl">
                    <a:srgbClr val="000000">
                      <a:alpha val="43137"/>
                    </a:srgbClr>
                  </a:outerShdw>
                </a:effectLst>
                <a:latin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where jealousy and selfish ambition exist, there is disorder and every evil thing.”</a:t>
            </a:r>
          </a:p>
        </p:txBody>
      </p:sp>
    </p:spTree>
    <p:extLst>
      <p:ext uri="{BB962C8B-B14F-4D97-AF65-F5344CB8AC3E}">
        <p14:creationId xmlns:p14="http://schemas.microsoft.com/office/powerpoint/2010/main" val="6304274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94BC8A-EA92-4564-8DB6-448C4ECE7BC3}"/>
              </a:ext>
            </a:extLst>
          </p:cNvPr>
          <p:cNvSpPr>
            <a:spLocks noGrp="1" noChangeArrowheads="1"/>
          </p:cNvSpPr>
          <p:nvPr>
            <p:ph type="title"/>
          </p:nvPr>
        </p:nvSpPr>
        <p:spPr>
          <a:xfrm>
            <a:off x="1905000" y="228600"/>
            <a:ext cx="53340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Human or Earthly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(3:14-16)</a:t>
            </a:r>
          </a:p>
        </p:txBody>
      </p:sp>
      <p:sp>
        <p:nvSpPr>
          <p:cNvPr id="9219" name="Rectangle 3">
            <a:extLst>
              <a:ext uri="{FF2B5EF4-FFF2-40B4-BE49-F238E27FC236}">
                <a16:creationId xmlns:a16="http://schemas.microsoft.com/office/drawing/2014/main" id="{65994F5F-30A7-4522-B41B-B7648D720AB7}"/>
              </a:ext>
            </a:extLst>
          </p:cNvPr>
          <p:cNvSpPr>
            <a:spLocks noGrp="1" noChangeArrowheads="1"/>
          </p:cNvSpPr>
          <p:nvPr>
            <p:ph type="body" idx="1"/>
          </p:nvPr>
        </p:nvSpPr>
        <p:spPr>
          <a:xfrm>
            <a:off x="685800" y="1503362"/>
            <a:ext cx="6019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Jealous (Prov. 6:34)</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Selfish ambition (Prov. 16:18)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Arrogant (Prov. 8:13)</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Earthly, natural (Prov. 14:12)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Demonic (Prov. 27:20)</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Contentious (Prov. 11:29)</a:t>
            </a:r>
          </a:p>
        </p:txBody>
      </p:sp>
      <p:pic>
        <p:nvPicPr>
          <p:cNvPr id="76804" name="Picture 1">
            <a:extLst>
              <a:ext uri="{FF2B5EF4-FFF2-40B4-BE49-F238E27FC236}">
                <a16:creationId xmlns:a16="http://schemas.microsoft.com/office/drawing/2014/main" id="{25E9AFA9-180B-4181-90C3-0C2ECA6619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3134266"/>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B3F3150-5F65-4141-A408-35D4AA5772A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Calibri" panose="020F0502020204030204" pitchFamily="34" charset="0"/>
              </a:rPr>
              <a:t>Talk Thru the Bible</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466.</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587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43915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054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606115"/>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6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reasonable, full of mercy and good fruits, unwavering, without hypocrisy.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83681256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25E2E579-185E-438F-BCEF-71797F919A41}"/>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9EBA4039-E939-4095-ADF9-AE3766B203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pure</a:t>
            </a:r>
            <a:r>
              <a:rPr lang="en-US" sz="3400" dirty="0">
                <a:effectLst>
                  <a:outerShdw blurRad="38100" dist="38100" dir="2700000" algn="tl">
                    <a:srgbClr val="000000">
                      <a:alpha val="43137"/>
                    </a:srgbClr>
                  </a:outerShdw>
                </a:effectLst>
                <a:latin typeface="Calibri" panose="020F0502020204030204" pitchFamily="34" charset="0"/>
              </a:rPr>
              <a:t>, then peaceable, gentle, reasonable, full of mercy and good fruits,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31472431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68920E31-222F-4B98-AF81-B3EE6CDFB098}"/>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EAFD6804-A628-4D70-BAD9-0E648E4A02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14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peaceable</a:t>
            </a:r>
            <a:r>
              <a:rPr lang="en-US" sz="3400" dirty="0">
                <a:effectLst>
                  <a:outerShdw blurRad="38100" dist="38100" dir="2700000" algn="tl">
                    <a:srgbClr val="000000">
                      <a:alpha val="43137"/>
                    </a:srgbClr>
                  </a:outerShdw>
                </a:effectLst>
                <a:latin typeface="Calibri" panose="020F0502020204030204" pitchFamily="34" charset="0"/>
              </a:rPr>
              <a:t>, gentle, reasonable, full of mercy and good fruits,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peace</a:t>
            </a:r>
            <a:r>
              <a:rPr lang="en-US" sz="3400" dirty="0">
                <a:effectLst>
                  <a:outerShdw blurRad="38100" dist="38100" dir="2700000" algn="tl">
                    <a:srgbClr val="000000">
                      <a:alpha val="43137"/>
                    </a:srgbClr>
                  </a:outerShdw>
                </a:effectLst>
                <a:latin typeface="Calibri" panose="020F0502020204030204" pitchFamily="34" charset="0"/>
              </a:rPr>
              <a:t> by those who make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peace</a:t>
            </a:r>
            <a:r>
              <a:rPr lang="en-US" sz="3400" dirty="0">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9731475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3C5CB0BE-B7E1-4E31-8050-0B40A8C194E8}"/>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4A262C50-3AE9-4C2E-A8C5-4F9C11759D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091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27FFB-434A-42A2-B4CD-716CD2CEF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9:6-7</a:t>
            </a:r>
          </a:p>
          <a:p>
            <a:pPr marL="0" marR="0" algn="just">
              <a:spcBef>
                <a:spcPts val="0"/>
              </a:spcBef>
              <a:spcAft>
                <a:spcPts val="1000"/>
              </a:spcAft>
            </a:pPr>
            <a:r>
              <a:rPr lang="en-US" sz="3000" baseline="30000" dirty="0">
                <a:latin typeface="Calibri" panose="020F0502020204030204" pitchFamily="34" charset="0"/>
              </a:rPr>
              <a:t>6 </a:t>
            </a:r>
            <a:r>
              <a:rPr lang="en-US" sz="3000" dirty="0">
                <a:effectLst>
                  <a:outerShdw blurRad="38100" dist="38100" dir="2700000" algn="tl">
                    <a:srgbClr val="000000"/>
                  </a:outerShdw>
                </a:effectLst>
                <a:latin typeface="Calibri" panose="020F0502020204030204" pitchFamily="34" charset="0"/>
                <a:cs typeface="+mn-cs"/>
              </a:rPr>
              <a:t>For a child will be born to us, a son will be given to us; And the government will rest on His shoulders; And His name will be called Wonderful Counselor, Mighty God, Eternal Father,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Prince of Peace</a:t>
            </a:r>
            <a:r>
              <a:rPr lang="en-US" sz="3000" dirty="0">
                <a:effectLst>
                  <a:outerShdw blurRad="38100" dist="38100" dir="2700000" algn="tl">
                    <a:srgbClr val="000000"/>
                  </a:outerShdw>
                </a:effectLst>
                <a:latin typeface="Calibri" panose="020F0502020204030204" pitchFamily="34" charset="0"/>
                <a:cs typeface="+mn-cs"/>
              </a:rPr>
              <a:t>. </a:t>
            </a:r>
            <a:r>
              <a:rPr lang="en-US" sz="3000" baseline="30000" dirty="0">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There will be no end to the increase of His government or of peace, On the throne of David and over his kingdom, To establish it and to uphold it with justice and righteousness From then on and forevermore. 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gentle</a:t>
            </a:r>
            <a:r>
              <a:rPr lang="en-US" sz="3400" dirty="0">
                <a:effectLst>
                  <a:outerShdw blurRad="38100" dist="38100" dir="2700000" algn="tl">
                    <a:srgbClr val="000000">
                      <a:alpha val="43137"/>
                    </a:srgbClr>
                  </a:outerShdw>
                </a:effectLst>
                <a:latin typeface="Calibri" panose="020F0502020204030204" pitchFamily="34" charset="0"/>
              </a:rPr>
              <a:t>, reasonable, full of mercy and good fruits,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108608809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4DDE53FA-AF66-4CAA-9055-DC608AFB4B13}"/>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831B7556-3BB5-4267-B376-396560A161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3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3:13</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among you is wise and understanding? Let him show by his good behavior his deeds in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gentleness of wisdom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1">
            <a:extLst>
              <a:ext uri="{FF2B5EF4-FFF2-40B4-BE49-F238E27FC236}">
                <a16:creationId xmlns:a16="http://schemas.microsoft.com/office/drawing/2014/main" id="{71B4E5C5-B66F-41FB-871C-363F76957B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3048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09227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reasonable</a:t>
            </a:r>
            <a:r>
              <a:rPr lang="en-US" sz="3400" dirty="0">
                <a:effectLst>
                  <a:outerShdw blurRad="38100" dist="38100" dir="2700000" algn="tl">
                    <a:srgbClr val="000000">
                      <a:alpha val="43137"/>
                    </a:srgbClr>
                  </a:outerShdw>
                </a:effectLst>
                <a:latin typeface="Calibri" panose="020F0502020204030204" pitchFamily="34" charset="0"/>
              </a:rPr>
              <a:t>, full of mercy and good fruits,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28561263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3A94A6C2-C3C2-4C15-AF62-4EAC85C69C4B}"/>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F7DF921F-4856-4F61-8A88-1495BBA01D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150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reasonable,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full of mercy and good fruits</a:t>
            </a:r>
            <a:r>
              <a:rPr lang="en-US" sz="3400" dirty="0">
                <a:effectLst>
                  <a:outerShdw blurRad="38100" dist="38100" dir="2700000" algn="tl">
                    <a:srgbClr val="000000">
                      <a:alpha val="43137"/>
                    </a:srgbClr>
                  </a:outerShdw>
                </a:effectLst>
                <a:latin typeface="Calibri" panose="020F0502020204030204" pitchFamily="34" charset="0"/>
              </a:rPr>
              <a:t>, unwavering,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342062298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D5FE5280-B90F-430B-A5A9-6F79FFAB57DE}"/>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F590AA21-BAD4-4FEB-AD15-AC85564FE7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98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112FE2FD-950C-4A31-9A34-DCE80C93E5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reasonable, full of mercy and good fruits,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unwavering</a:t>
            </a:r>
            <a:r>
              <a:rPr lang="en-US" sz="3400" dirty="0">
                <a:effectLst>
                  <a:outerShdw blurRad="38100" dist="38100" dir="2700000" algn="tl">
                    <a:srgbClr val="000000">
                      <a:alpha val="43137"/>
                    </a:srgbClr>
                  </a:outerShdw>
                </a:effectLst>
                <a:latin typeface="Calibri" panose="020F0502020204030204" pitchFamily="34" charset="0"/>
              </a:rPr>
              <a:t>, without hypocrisy.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199677628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A1BAEBDF-7A02-41B8-BCA4-B53F6C6A62DF}"/>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49B0A4C5-A19F-451A-80F1-7E81738F09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709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1C581B0D-21D9-49DA-B574-2C204FCBD874}"/>
              </a:ext>
            </a:extLst>
          </p:cNvPr>
          <p:cNvSpPr txBox="1"/>
          <p:nvPr/>
        </p:nvSpPr>
        <p:spPr>
          <a:xfrm>
            <a:off x="0" y="0"/>
            <a:ext cx="9144000" cy="3452227"/>
          </a:xfrm>
          <a:prstGeom prst="rect">
            <a:avLst/>
          </a:prstGeom>
          <a:noFill/>
        </p:spPr>
        <p:txBody>
          <a:bodyPr wrap="square">
            <a:spAutoFit/>
          </a:bodyPr>
          <a:lstStyle/>
          <a:p>
            <a:pPr marL="0" marR="0" algn="ctr">
              <a:spcBef>
                <a:spcPts val="0"/>
              </a:spcBef>
              <a:spcAft>
                <a:spcPts val="10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3:17–18 </a:t>
            </a:r>
          </a:p>
          <a:p>
            <a:pPr marL="0" marR="0" algn="just">
              <a:spcBef>
                <a:spcPts val="0"/>
              </a:spcBef>
              <a:spcAft>
                <a:spcPts val="100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the wisdom from above is first pure, then peaceable, gentle, reasonable, full of mercy and good fruits, unwavering,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hypocrisy</a:t>
            </a:r>
            <a:r>
              <a:rPr lang="en-US" sz="3400" dirty="0">
                <a:effectLst>
                  <a:outerShdw blurRad="38100" dist="38100" dir="2700000" algn="tl">
                    <a:srgbClr val="000000">
                      <a:alpha val="43137"/>
                    </a:srgbClr>
                  </a:outerShdw>
                </a:effectLst>
                <a:latin typeface="Calibri" panose="020F0502020204030204" pitchFamily="34" charset="0"/>
              </a:rPr>
              <a:t>.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the seed whose fruit is righteousness is sown in peace by those who make peace. </a:t>
            </a:r>
          </a:p>
        </p:txBody>
      </p:sp>
    </p:spTree>
    <p:extLst>
      <p:ext uri="{BB962C8B-B14F-4D97-AF65-F5344CB8AC3E}">
        <p14:creationId xmlns:p14="http://schemas.microsoft.com/office/powerpoint/2010/main" val="308395876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34F940-7633-4EA0-B741-6B746953D938}"/>
              </a:ext>
            </a:extLst>
          </p:cNvPr>
          <p:cNvSpPr>
            <a:spLocks noGrp="1" noChangeArrowheads="1"/>
          </p:cNvSpPr>
          <p:nvPr>
            <p:ph type="title"/>
          </p:nvPr>
        </p:nvSpPr>
        <p:spPr>
          <a:xfrm>
            <a:off x="2590800" y="228600"/>
            <a:ext cx="396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Heavenly Wisdom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(3:17-18)</a:t>
            </a:r>
          </a:p>
        </p:txBody>
      </p:sp>
      <p:sp>
        <p:nvSpPr>
          <p:cNvPr id="9219" name="Rectangle 3">
            <a:extLst>
              <a:ext uri="{FF2B5EF4-FFF2-40B4-BE49-F238E27FC236}">
                <a16:creationId xmlns:a16="http://schemas.microsoft.com/office/drawing/2014/main" id="{490709D1-EF18-41B8-9121-464349098829}"/>
              </a:ext>
            </a:extLst>
          </p:cNvPr>
          <p:cNvSpPr>
            <a:spLocks noGrp="1" noChangeArrowheads="1"/>
          </p:cNvSpPr>
          <p:nvPr>
            <p:ph type="body" idx="1"/>
          </p:nvPr>
        </p:nvSpPr>
        <p:spPr>
          <a:xfrm>
            <a:off x="431800" y="1371600"/>
            <a:ext cx="8686800" cy="4460875"/>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Pure (Prov. 15:26)</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Peaceable (Prov. 3:1-2)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Gentle (Prov. 16:32)</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Reasonable (Prov. 14:15)</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Full of mercy and good fruits (Prov. 11:17; 3:18)</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Unwavering (Prov. 24:16)</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Without hypocrisy (Prov. 28:13)</a:t>
            </a:r>
          </a:p>
        </p:txBody>
      </p:sp>
      <p:sp>
        <p:nvSpPr>
          <p:cNvPr id="6" name="TextBox 5">
            <a:extLst>
              <a:ext uri="{FF2B5EF4-FFF2-40B4-BE49-F238E27FC236}">
                <a16:creationId xmlns:a16="http://schemas.microsoft.com/office/drawing/2014/main" id="{973FDE54-1E41-484E-93BC-7B9A4EB286B5}"/>
              </a:ext>
            </a:extLst>
          </p:cNvPr>
          <p:cNvSpPr txBox="1"/>
          <p:nvPr/>
        </p:nvSpPr>
        <p:spPr>
          <a:xfrm>
            <a:off x="1066800" y="6387067"/>
            <a:ext cx="7010400" cy="369332"/>
          </a:xfrm>
          <a:prstGeom prst="rect">
            <a:avLst/>
          </a:prstGeom>
          <a:noFill/>
        </p:spPr>
        <p:txBody>
          <a:bodyPr wrap="square" rtlCol="0">
            <a:spAutoFit/>
          </a:bodyPr>
          <a:lstStyle/>
          <a:p>
            <a:pPr algn="ctr"/>
            <a:r>
              <a:rPr lang="en-US" sz="1800" kern="1200" dirty="0">
                <a:effectLst/>
                <a:latin typeface="Calibri" panose="020F0502020204030204" pitchFamily="34" charset="0"/>
                <a:ea typeface="Times New Roman" panose="02020603050405020304" pitchFamily="18" charset="0"/>
                <a:cs typeface="Arial" panose="020B0604020202020204" pitchFamily="34" charset="0"/>
              </a:rPr>
              <a:t>Adapted from Wilkinson and Boa, </a:t>
            </a:r>
            <a:r>
              <a:rPr lang="en-US" sz="1800" i="1" kern="1200" dirty="0">
                <a:effectLst/>
                <a:latin typeface="Calibri" panose="020F0502020204030204" pitchFamily="34" charset="0"/>
                <a:ea typeface="Times New Roman" panose="02020603050405020304" pitchFamily="18" charset="0"/>
                <a:cs typeface="Arial" panose="020B0604020202020204" pitchFamily="34" charset="0"/>
              </a:rPr>
              <a:t>Talk Thru the Bible</a:t>
            </a:r>
            <a:r>
              <a:rPr lang="en-US" sz="1800" kern="1200" dirty="0">
                <a:effectLst/>
                <a:latin typeface="Calibri" panose="020F0502020204030204" pitchFamily="34" charset="0"/>
                <a:ea typeface="Times New Roman" panose="02020603050405020304" pitchFamily="18" charset="0"/>
                <a:cs typeface="Arial" panose="020B0604020202020204" pitchFamily="34" charset="0"/>
              </a:rPr>
              <a:t>, 466.</a:t>
            </a:r>
            <a:endParaRPr lang="en-US" dirty="0">
              <a:latin typeface="Calibri" panose="020F0502020204030204" pitchFamily="34" charset="0"/>
            </a:endParaRPr>
          </a:p>
        </p:txBody>
      </p:sp>
      <p:pic>
        <p:nvPicPr>
          <p:cNvPr id="7" name="Picture 2">
            <a:extLst>
              <a:ext uri="{FF2B5EF4-FFF2-40B4-BE49-F238E27FC236}">
                <a16:creationId xmlns:a16="http://schemas.microsoft.com/office/drawing/2014/main" id="{D9B4C08E-9070-45E4-B51A-766CA3967D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1676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01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1181100" y="1600200"/>
            <a:ext cx="6781800" cy="31242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75780" name="Picture 2">
            <a:extLst>
              <a:ext uri="{FF2B5EF4-FFF2-40B4-BE49-F238E27FC236}">
                <a16:creationId xmlns:a16="http://schemas.microsoft.com/office/drawing/2014/main" id="{0E9030C8-481E-43A1-9955-EBDE8D3110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448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dirty="0">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44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508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Avoid Wrangling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82600" y="1600200"/>
            <a:ext cx="5461000" cy="4724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problem (4:1a)</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source (4:1b-3)</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Internal (4:1b-2a)</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Prayerlessness (4:2b)</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Misdirected prayer (4:3)</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675467"/>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689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Avoid Wrangling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82600" y="1600200"/>
            <a:ext cx="5461000" cy="4724400"/>
          </a:xfrm>
        </p:spPr>
        <p:txBody>
          <a:bodyPr/>
          <a:lstStyle/>
          <a:p>
            <a:pPr marL="517525" lvl="1"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The problem (4:1a)</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source (4:1b-3)</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Internal (4:1b-2a)</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Prayerlessness (4:2b)</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Misdirected prayer (4:3)</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675467"/>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30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Avoid Wrangling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82600" y="1600200"/>
            <a:ext cx="5461000" cy="4724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problem (4:1a)</a:t>
            </a:r>
          </a:p>
          <a:p>
            <a:pPr marL="517525" lvl="1"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The source (4:1b-3)</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Internal (4:1b-2a)</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Prayerlessness (4:2b)</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Misdirected prayer (4:3)</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675467"/>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06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Avoid Wrangling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82600" y="1600200"/>
            <a:ext cx="5461000" cy="4724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problem (4:1a)</a:t>
            </a:r>
          </a:p>
          <a:p>
            <a:pPr marL="517525" lvl="1" indent="-514350" eaLnBrk="1" hangingPunct="1">
              <a:spcBef>
                <a:spcPts val="0"/>
              </a:spcBef>
              <a:spcAft>
                <a:spcPts val="36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ea typeface="+mn-ea"/>
                <a:cs typeface="+mn-cs"/>
              </a:rPr>
              <a:t>The source (4:1b-3)</a:t>
            </a:r>
          </a:p>
          <a:p>
            <a:pPr marL="974725" lvl="2" indent="-574675">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Internal (4:1b-2a)</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Prayerlessness (4:2b)</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Misdirected prayer (4:3)</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675467"/>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777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5408C-F4A1-45E3-8E77-4E54C6E86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
            <a:ext cx="9144000" cy="6857999"/>
          </a:xfrm>
          <a:prstGeom prst="rect">
            <a:avLst/>
          </a:prstGeom>
        </p:spPr>
      </p:pic>
      <p:sp>
        <p:nvSpPr>
          <p:cNvPr id="7" name="Rectangle 6">
            <a:extLst>
              <a:ext uri="{FF2B5EF4-FFF2-40B4-BE49-F238E27FC236}">
                <a16:creationId xmlns:a16="http://schemas.microsoft.com/office/drawing/2014/main" id="{7CDEAED3-01F1-4371-916A-19B18503684B}"/>
              </a:ext>
            </a:extLst>
          </p:cNvPr>
          <p:cNvSpPr/>
          <p:nvPr/>
        </p:nvSpPr>
        <p:spPr>
          <a:xfrm>
            <a:off x="0" y="3"/>
            <a:ext cx="9144000" cy="4739759"/>
          </a:xfrm>
          <a:prstGeom prst="rect">
            <a:avLst/>
          </a:prstGeom>
        </p:spPr>
        <p:txBody>
          <a:bodyPr wrap="square">
            <a:spAutoFit/>
          </a:bodyPr>
          <a:lstStyle/>
          <a:p>
            <a:pPr marL="342891" indent="-342891" algn="ctr" defTabSz="685783">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Mark 7:20-23</a:t>
            </a:r>
            <a:endPar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was saying, ‘That which proceeds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the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what defiles the man.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within, out of the heart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men, proceed the evil thoughts, fornications, thefts, murders, adulteries,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deeds of coveting and wickedness, as well as deceit, sensuality, envy, slander, pride and foolishness.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these evil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proceed from within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defile the man.’”</a:t>
            </a:r>
          </a:p>
        </p:txBody>
      </p:sp>
    </p:spTree>
    <p:extLst>
      <p:ext uri="{BB962C8B-B14F-4D97-AF65-F5344CB8AC3E}">
        <p14:creationId xmlns:p14="http://schemas.microsoft.com/office/powerpoint/2010/main" val="575353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5408C-F4A1-45E3-8E77-4E54C6E86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
            <a:ext cx="9144000" cy="6857999"/>
          </a:xfrm>
          <a:prstGeom prst="rect">
            <a:avLst/>
          </a:prstGeom>
        </p:spPr>
      </p:pic>
      <p:sp>
        <p:nvSpPr>
          <p:cNvPr id="7" name="Rectangle 6">
            <a:extLst>
              <a:ext uri="{FF2B5EF4-FFF2-40B4-BE49-F238E27FC236}">
                <a16:creationId xmlns:a16="http://schemas.microsoft.com/office/drawing/2014/main" id="{7CDEAED3-01F1-4371-916A-19B18503684B}"/>
              </a:ext>
            </a:extLst>
          </p:cNvPr>
          <p:cNvSpPr/>
          <p:nvPr/>
        </p:nvSpPr>
        <p:spPr>
          <a:xfrm>
            <a:off x="0" y="3"/>
            <a:ext cx="9144000" cy="4739759"/>
          </a:xfrm>
          <a:prstGeom prst="rect">
            <a:avLst/>
          </a:prstGeom>
        </p:spPr>
        <p:txBody>
          <a:bodyPr wrap="square">
            <a:spAutoFit/>
          </a:bodyPr>
          <a:lstStyle/>
          <a:p>
            <a:pPr marL="342891" indent="-342891" algn="ctr" defTabSz="685783">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Galatians 5:19-21</a:t>
            </a:r>
            <a:endPar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 deeds of the flesh are evident, which are: sexual immorality, impurity, indecent behavior,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idolatry, witchcraft, hostilities, strife, jealousy, outbursts of anger, selfish ambition, dissensions, factions,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drunkenness, carousing, and things like these, of which I forewarn you, just as I have forewarned you, that those who practice such things will not inherit the kingdom of God.”</a:t>
            </a:r>
          </a:p>
        </p:txBody>
      </p:sp>
    </p:spTree>
    <p:extLst>
      <p:ext uri="{BB962C8B-B14F-4D97-AF65-F5344CB8AC3E}">
        <p14:creationId xmlns:p14="http://schemas.microsoft.com/office/powerpoint/2010/main" val="3802453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CB2BE-7E4D-4E5C-B78B-34894B7581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2"/>
            <a:ext cx="9144000" cy="3323987"/>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8:21</a:t>
            </a:r>
          </a:p>
          <a:p>
            <a:pPr algn="just">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smelled the soothing aroma; and the Lord said to Himself, “I will never again curse the ground on account of man, for </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intent of man’s heart is evil from his youth</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1295" y="3230880"/>
            <a:ext cx="2001411" cy="1645920"/>
          </a:xfrm>
          <a:prstGeom prst="rect">
            <a:avLst/>
          </a:prstGeom>
        </p:spPr>
      </p:pic>
    </p:spTree>
    <p:extLst>
      <p:ext uri="{BB962C8B-B14F-4D97-AF65-F5344CB8AC3E}">
        <p14:creationId xmlns:p14="http://schemas.microsoft.com/office/powerpoint/2010/main" val="150494061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D5D77-08A7-4F2D-BFF3-B4B931E21D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7999"/>
          </a:xfrm>
          <a:prstGeom prst="rect">
            <a:avLst/>
          </a:prstGeom>
        </p:spPr>
      </p:pic>
      <p:sp>
        <p:nvSpPr>
          <p:cNvPr id="134147" name="Rectangle 1"/>
          <p:cNvSpPr>
            <a:spLocks noChangeArrowheads="1"/>
          </p:cNvSpPr>
          <p:nvPr/>
        </p:nvSpPr>
        <p:spPr bwMode="auto">
          <a:xfrm>
            <a:off x="0" y="3"/>
            <a:ext cx="9144000" cy="1908215"/>
          </a:xfrm>
          <a:prstGeom prst="rect">
            <a:avLst/>
          </a:prstGeom>
          <a:noFill/>
          <a:ln w="28575">
            <a:noFill/>
            <a:miter lim="800000"/>
            <a:headEnd/>
            <a:tailEnd/>
          </a:ln>
        </p:spPr>
        <p:txBody>
          <a:bodyPr wrap="square">
            <a:spAutoFit/>
          </a:bodyPr>
          <a:lstStyle/>
          <a:p>
            <a:pPr marL="342891" indent="-342891" algn="ctr" defTabSz="685783">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Jeremiah 17:9</a:t>
            </a:r>
          </a:p>
          <a:p>
            <a:pPr algn="just" fontAlgn="auto">
              <a:spcBef>
                <a:spcPts val="0"/>
              </a:spcBef>
              <a:spcAft>
                <a:spcPts val="0"/>
              </a:spcAft>
              <a:defRPr/>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 </a:t>
            </a:r>
            <a:r>
              <a:rPr lang="en-US" sz="3600" b="1" u="sng" dirty="0">
                <a:solidFill>
                  <a:srgbClr val="FFFFCC"/>
                </a:solidFill>
                <a:latin typeface="Calibri" panose="020F0502020204030204" pitchFamily="34" charset="0"/>
                <a:cs typeface="Calibri" panose="020F0502020204030204" pitchFamily="34" charset="0"/>
              </a:rPr>
              <a:t>heart</a:t>
            </a:r>
            <a:r>
              <a:rPr lang="en-US" sz="3600" dirty="0">
                <a:latin typeface="Calibri" panose="020F0502020204030204" pitchFamily="34" charset="0"/>
                <a:cs typeface="Calibri" panose="020F0502020204030204" pitchFamily="34" charset="0"/>
              </a:rPr>
              <a:t> is more </a:t>
            </a:r>
            <a:r>
              <a:rPr lang="en-US" sz="3600" b="1" u="sng" dirty="0">
                <a:solidFill>
                  <a:srgbClr val="FFFFCC"/>
                </a:solidFill>
                <a:latin typeface="Calibri" panose="020F0502020204030204" pitchFamily="34" charset="0"/>
                <a:cs typeface="Calibri" panose="020F0502020204030204" pitchFamily="34" charset="0"/>
              </a:rPr>
              <a:t>deceitful</a:t>
            </a:r>
            <a:r>
              <a:rPr lang="en-US" sz="3600" dirty="0">
                <a:latin typeface="Calibri" panose="020F0502020204030204" pitchFamily="34" charset="0"/>
                <a:cs typeface="Calibri" panose="020F0502020204030204" pitchFamily="34" charset="0"/>
              </a:rPr>
              <a:t> than all else And is desperately </a:t>
            </a:r>
            <a:r>
              <a:rPr lang="en-US" sz="3600" b="1" u="sng" dirty="0">
                <a:solidFill>
                  <a:srgbClr val="FFFFCC"/>
                </a:solidFill>
                <a:latin typeface="Calibri" panose="020F0502020204030204" pitchFamily="34" charset="0"/>
                <a:cs typeface="Calibri" panose="020F0502020204030204" pitchFamily="34" charset="0"/>
              </a:rPr>
              <a:t>sick</a:t>
            </a:r>
            <a:r>
              <a:rPr lang="en-US" sz="3600" dirty="0">
                <a:latin typeface="Calibri" panose="020F0502020204030204" pitchFamily="34" charset="0"/>
                <a:cs typeface="Calibri" panose="020F0502020204030204" pitchFamily="34" charset="0"/>
              </a:rPr>
              <a:t>; Who can </a:t>
            </a:r>
            <a:r>
              <a:rPr lang="en-US" sz="3600" b="1" u="sng" dirty="0">
                <a:solidFill>
                  <a:srgbClr val="FFFFCC"/>
                </a:solidFill>
                <a:latin typeface="Calibri" panose="020F0502020204030204" pitchFamily="34" charset="0"/>
                <a:cs typeface="Calibri" panose="020F0502020204030204" pitchFamily="34" charset="0"/>
              </a:rPr>
              <a:t>understand</a:t>
            </a:r>
            <a:r>
              <a:rPr lang="en-US" sz="3600" dirty="0">
                <a:latin typeface="Calibri" panose="020F0502020204030204" pitchFamily="34" charset="0"/>
                <a:cs typeface="Calibri" panose="020F0502020204030204" pitchFamily="34" charset="0"/>
              </a:rPr>
              <a:t> it?.”</a:t>
            </a:r>
          </a:p>
        </p:txBody>
      </p:sp>
      <p:pic>
        <p:nvPicPr>
          <p:cNvPr id="3" name="Picture 2">
            <a:extLst>
              <a:ext uri="{FF2B5EF4-FFF2-40B4-BE49-F238E27FC236}">
                <a16:creationId xmlns:a16="http://schemas.microsoft.com/office/drawing/2014/main" id="{486CE41B-FC63-48D6-BAA0-FD6EE7E1D5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2177" y="1981200"/>
            <a:ext cx="3899647" cy="2819400"/>
          </a:xfrm>
          <a:prstGeom prst="ellipse">
            <a:avLst/>
          </a:prstGeom>
        </p:spPr>
      </p:pic>
    </p:spTree>
    <p:extLst>
      <p:ext uri="{BB962C8B-B14F-4D97-AF65-F5344CB8AC3E}">
        <p14:creationId xmlns:p14="http://schemas.microsoft.com/office/powerpoint/2010/main" val="137624225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D5D77-08A7-4F2D-BFF3-B4B931E21D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7999"/>
          </a:xfrm>
          <a:prstGeom prst="rect">
            <a:avLst/>
          </a:prstGeom>
        </p:spPr>
      </p:pic>
      <p:sp>
        <p:nvSpPr>
          <p:cNvPr id="134147" name="Rectangle 1"/>
          <p:cNvSpPr>
            <a:spLocks noChangeArrowheads="1"/>
          </p:cNvSpPr>
          <p:nvPr/>
        </p:nvSpPr>
        <p:spPr bwMode="auto">
          <a:xfrm>
            <a:off x="800100" y="3"/>
            <a:ext cx="7543800" cy="1908215"/>
          </a:xfrm>
          <a:prstGeom prst="rect">
            <a:avLst/>
          </a:prstGeom>
          <a:noFill/>
          <a:ln w="28575">
            <a:noFill/>
            <a:miter lim="800000"/>
            <a:headEnd/>
            <a:tailEnd/>
          </a:ln>
        </p:spPr>
        <p:txBody>
          <a:bodyPr wrap="square">
            <a:spAutoFit/>
          </a:bodyPr>
          <a:lstStyle/>
          <a:p>
            <a:pPr marL="342891" indent="-342891" algn="ctr" defTabSz="685783">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51:5</a:t>
            </a:r>
          </a:p>
          <a:p>
            <a:pPr algn="just" fontAlgn="auto">
              <a:spcBef>
                <a:spcPts val="0"/>
              </a:spcBef>
              <a:spcAft>
                <a:spcPts val="0"/>
              </a:spcAft>
              <a:defRPr/>
            </a:pPr>
            <a:r>
              <a:rPr lang="en-US" alt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Behold, I was brought forth in guilt,</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And in sin my mother conceived me.”</a:t>
            </a:r>
          </a:p>
        </p:txBody>
      </p:sp>
      <p:pic>
        <p:nvPicPr>
          <p:cNvPr id="3" name="Picture 2">
            <a:extLst>
              <a:ext uri="{FF2B5EF4-FFF2-40B4-BE49-F238E27FC236}">
                <a16:creationId xmlns:a16="http://schemas.microsoft.com/office/drawing/2014/main" id="{486CE41B-FC63-48D6-BAA0-FD6EE7E1D5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2177" y="1981200"/>
            <a:ext cx="3899647" cy="2819400"/>
          </a:xfrm>
          <a:prstGeom prst="ellipse">
            <a:avLst/>
          </a:prstGeom>
        </p:spPr>
      </p:pic>
    </p:spTree>
    <p:extLst>
      <p:ext uri="{BB962C8B-B14F-4D97-AF65-F5344CB8AC3E}">
        <p14:creationId xmlns:p14="http://schemas.microsoft.com/office/powerpoint/2010/main" val="270481879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Avoid Wrangling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82600" y="1600200"/>
            <a:ext cx="5461000" cy="4724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problem (4:1a)</a:t>
            </a:r>
          </a:p>
          <a:p>
            <a:pPr marL="517525" lvl="1" indent="-514350" eaLnBrk="1" hangingPunct="1">
              <a:spcBef>
                <a:spcPts val="0"/>
              </a:spcBef>
              <a:spcAft>
                <a:spcPts val="36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ea typeface="+mn-ea"/>
                <a:cs typeface="+mn-cs"/>
              </a:rPr>
              <a:t>The source (4:1b-3)</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Internal (4:1b-2a)</a:t>
            </a:r>
          </a:p>
          <a:p>
            <a:pPr marL="974725" lvl="2" indent="-574675">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Prayerlessness (4:2b)</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Misdirected prayer (4:3)</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675467"/>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548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Avoid Wrangling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82600" y="1600200"/>
            <a:ext cx="5461000" cy="4724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problem (4:1a)</a:t>
            </a:r>
          </a:p>
          <a:p>
            <a:pPr marL="517525" lvl="1" indent="-514350" eaLnBrk="1" hangingPunct="1">
              <a:spcBef>
                <a:spcPts val="0"/>
              </a:spcBef>
              <a:spcAft>
                <a:spcPts val="36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ea typeface="+mn-ea"/>
                <a:cs typeface="+mn-cs"/>
              </a:rPr>
              <a:t>The source (4:1b-3)</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Internal (4:1b-2a)</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Prayerlessness (4:2b)</a:t>
            </a:r>
          </a:p>
          <a:p>
            <a:pPr marL="974725" lvl="2" indent="-574675">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Misdirected prayer (4:3)</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675467"/>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632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057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5CFB31-877F-4B4B-9446-DCC8071A2F97}"/>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D674BBC-B1B1-419C-9793-C8715C6A13E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9396" name="Picture 1">
            <a:extLst>
              <a:ext uri="{FF2B5EF4-FFF2-40B4-BE49-F238E27FC236}">
                <a16:creationId xmlns:a16="http://schemas.microsoft.com/office/drawing/2014/main" id="{A9B60019-965D-408F-A862-97B2E37625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97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1447800"/>
          </a:xfrm>
        </p:spPr>
        <p:txBody>
          <a:bodyPr/>
          <a:lstStyle/>
          <a:p>
            <a:pPr algn="ctr" eaLnBrk="1" hangingPunct="1"/>
            <a:r>
              <a:rPr lang="en-US" sz="3200" dirty="0"/>
              <a:t>Names &amp; Titles Demonstrating Satan’s Post-Fall, Earthly Authority </a:t>
            </a:r>
            <a:br>
              <a:rPr lang="en-US" sz="2800" dirty="0"/>
            </a:br>
            <a:r>
              <a:rPr lang="en-US" sz="2400" dirty="0"/>
              <a:t>(Job 1:7; 2:2; Luke 4:5-8; Rom. 8:19-22)</a:t>
            </a:r>
            <a:endParaRPr lang="en-US" sz="2800" dirty="0"/>
          </a:p>
        </p:txBody>
      </p:sp>
      <p:sp>
        <p:nvSpPr>
          <p:cNvPr id="6147" name="Rectangle 3"/>
          <p:cNvSpPr>
            <a:spLocks noGrp="1" noChangeArrowheads="1"/>
          </p:cNvSpPr>
          <p:nvPr>
            <p:ph type="body" idx="1"/>
          </p:nvPr>
        </p:nvSpPr>
        <p:spPr>
          <a:xfrm>
            <a:off x="1714300" y="2057399"/>
            <a:ext cx="7353500" cy="4114801"/>
          </a:xfrm>
        </p:spPr>
        <p:txBody>
          <a:bodyPr/>
          <a:lstStyle/>
          <a:p>
            <a:pPr marL="461963" indent="-461963">
              <a:spcBef>
                <a:spcPts val="0"/>
              </a:spcBef>
              <a:spcAft>
                <a:spcPts val="2400"/>
              </a:spcAft>
              <a:defRPr/>
            </a:pPr>
            <a:r>
              <a:rPr lang="en-US" sz="2800" dirty="0">
                <a:effectLst/>
              </a:rPr>
              <a:t>Prince of this world (John 12:31; 14:30; 16:11)</a:t>
            </a:r>
          </a:p>
          <a:p>
            <a:pPr marL="461963" indent="-461963">
              <a:spcBef>
                <a:spcPts val="0"/>
              </a:spcBef>
              <a:spcAft>
                <a:spcPts val="2400"/>
              </a:spcAft>
              <a:defRPr/>
            </a:pPr>
            <a:r>
              <a:rPr lang="en-US" sz="2800" dirty="0">
                <a:effectLst/>
              </a:rPr>
              <a:t>God of this age (2 Cor. 4:4)</a:t>
            </a:r>
          </a:p>
          <a:p>
            <a:pPr marL="461963" indent="-461963">
              <a:spcBef>
                <a:spcPts val="0"/>
              </a:spcBef>
              <a:spcAft>
                <a:spcPts val="2400"/>
              </a:spcAft>
              <a:defRPr/>
            </a:pPr>
            <a:r>
              <a:rPr lang="en-US" sz="2800" dirty="0">
                <a:effectLst/>
              </a:rPr>
              <a:t>Prince and power of the air (Eph. 2:2)</a:t>
            </a:r>
          </a:p>
          <a:p>
            <a:pPr marL="461963" indent="-461963">
              <a:spcBef>
                <a:spcPts val="0"/>
              </a:spcBef>
              <a:spcAft>
                <a:spcPts val="2400"/>
              </a:spcAft>
              <a:defRPr/>
            </a:pPr>
            <a:r>
              <a:rPr lang="en-US" sz="2800" dirty="0">
                <a:effectLst/>
              </a:rPr>
              <a:t>Who the believer wrestles with (Eph. 6:12)</a:t>
            </a:r>
          </a:p>
          <a:p>
            <a:pPr marL="461963" indent="-461963">
              <a:spcBef>
                <a:spcPts val="0"/>
              </a:spcBef>
              <a:spcAft>
                <a:spcPts val="2400"/>
              </a:spcAft>
              <a:defRPr/>
            </a:pPr>
            <a:r>
              <a:rPr lang="en-US" sz="2800" dirty="0">
                <a:effectLst/>
              </a:rPr>
              <a:t>Roaring lion (1 Pet. 5:8)</a:t>
            </a:r>
          </a:p>
          <a:p>
            <a:pPr marL="461963" indent="-461963">
              <a:spcBef>
                <a:spcPts val="0"/>
              </a:spcBef>
              <a:spcAft>
                <a:spcPts val="2400"/>
              </a:spcAft>
              <a:defRPr/>
            </a:pPr>
            <a:r>
              <a:rPr lang="en-US" sz="2800" dirty="0">
                <a:effectLst/>
              </a:rPr>
              <a:t>Whole world lies in his power (1 John 5:19)</a:t>
            </a:r>
            <a:endParaRPr lang="en-US" sz="2800" dirty="0"/>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874" y="2133601"/>
            <a:ext cx="1479176" cy="190500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Consequences (4:4-5)</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Enmity against God (4:4)</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Alienation of the Holy Spirit (4:5)</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098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The Consequences (4:4-5)</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Enmity against God (4:4)</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Alienation of the Holy Spirit (4:5)</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7035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ea typeface="+mn-ea"/>
                <a:cs typeface="+mn-cs"/>
              </a:rPr>
              <a:t>The Consequences (4:4-5)</a:t>
            </a:r>
          </a:p>
          <a:p>
            <a:pPr marL="974725" lvl="2" indent="-574675">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Enmity against God (4:4)</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Alienation of the Holy Spirit (4:5)</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95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723900" y="1143000"/>
            <a:ext cx="7696200" cy="37338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Believers (Jas 1:2-4)</a:t>
            </a:r>
          </a:p>
        </p:txBody>
      </p:sp>
      <p:pic>
        <p:nvPicPr>
          <p:cNvPr id="36868" name="Picture 1">
            <a:extLst>
              <a:ext uri="{FF2B5EF4-FFF2-40B4-BE49-F238E27FC236}">
                <a16:creationId xmlns:a16="http://schemas.microsoft.com/office/drawing/2014/main" id="{5AF90EE1-F243-42E0-B498-4695ACC46C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0042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James 1:1</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1 </a:t>
            </a:r>
            <a:r>
              <a:rPr lang="en-US" sz="3600" dirty="0">
                <a:effectLst>
                  <a:outerShdw blurRad="38100" dist="38100" dir="2700000" algn="tl">
                    <a:srgbClr val="000000">
                      <a:alpha val="43137"/>
                    </a:srgbClr>
                  </a:outerShdw>
                </a:effectLst>
              </a:rPr>
              <a:t>James, a bond-servant of God and of the Lord Jesus Christ, To the </a:t>
            </a:r>
            <a:r>
              <a:rPr lang="en-US" sz="3600" b="1" u="sng" dirty="0">
                <a:solidFill>
                  <a:srgbClr val="FFFFCC"/>
                </a:solidFill>
                <a:effectLst>
                  <a:outerShdw blurRad="38100" dist="38100" dir="2700000" algn="tl">
                    <a:srgbClr val="000000">
                      <a:alpha val="43137"/>
                    </a:srgbClr>
                  </a:outerShdw>
                </a:effectLst>
              </a:rPr>
              <a:t>twelve tribes</a:t>
            </a:r>
            <a:r>
              <a:rPr lang="en-US" sz="3600" dirty="0">
                <a:effectLst>
                  <a:outerShdw blurRad="38100" dist="38100" dir="2700000" algn="tl">
                    <a:srgbClr val="000000">
                      <a:alpha val="43137"/>
                    </a:srgbClr>
                  </a:outerShdw>
                </a:effectLst>
              </a:rPr>
              <a:t> who are dispersed abroad: Greetings.”</a:t>
            </a:r>
          </a:p>
        </p:txBody>
      </p:sp>
      <p:pic>
        <p:nvPicPr>
          <p:cNvPr id="2" name="Picture 2">
            <a:extLst>
              <a:ext uri="{FF2B5EF4-FFF2-40B4-BE49-F238E27FC236}">
                <a16:creationId xmlns:a16="http://schemas.microsoft.com/office/drawing/2014/main" id="{D1B97D78-C3F5-46F9-A2E7-F4BC644E1A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2971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94343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ea typeface="+mn-ea"/>
                <a:cs typeface="+mn-cs"/>
              </a:rPr>
              <a:t>The Consequences (4:4-5)</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Enmity against God (4:4)</a:t>
            </a:r>
          </a:p>
          <a:p>
            <a:pPr marL="974725" lvl="2" indent="-574675">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Alienation of the Holy Spirit (4:5)</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936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CB2BE-7E4D-4E5C-B78B-34894B7581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2"/>
            <a:ext cx="9144000" cy="4185761"/>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Samuel 16:13-14</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Samuel took the horn of oil and anointed him in the midst of his brothers; and the Spirit of the Lord rushed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David from that day forward. And Samuel set out and went to Ramah.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Spirit of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left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Saul, and an evil spirit from the Lord terrified him.”</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551671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CB2BE-7E4D-4E5C-B78B-34894B7581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2"/>
            <a:ext cx="9144000" cy="4739759"/>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will ask the Father, and He will give you another Helper, so that He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Helper is the Spirit of truth, whom the world cannot receive, because it does not see Him or know Him; but you know Him because He remains with you and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370921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1638300" y="1143000"/>
            <a:ext cx="5867400" cy="3733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Believers (Jas 1:2-4)</a:t>
            </a:r>
          </a:p>
        </p:txBody>
      </p:sp>
      <p:pic>
        <p:nvPicPr>
          <p:cNvPr id="5" name="Picture 1">
            <a:extLst>
              <a:ext uri="{FF2B5EF4-FFF2-40B4-BE49-F238E27FC236}">
                <a16:creationId xmlns:a16="http://schemas.microsoft.com/office/drawing/2014/main" id="{20FA25DB-1DB4-498C-8020-4A1DF2395D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44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6868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5" name="Picture 1">
            <a:extLst>
              <a:ext uri="{FF2B5EF4-FFF2-40B4-BE49-F238E27FC236}">
                <a16:creationId xmlns:a16="http://schemas.microsoft.com/office/drawing/2014/main" id="{861EFBC6-034A-48FB-ACDA-4453FBD74C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Consequences (4:4-5)</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Enmity against God (4:4)</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Alienation of the Holy Spirit (4:5)</a:t>
            </a:r>
          </a:p>
          <a:p>
            <a:pPr marL="517525" lvl="1"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385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3B21D06-147F-41B8-AEAB-DB4D4E872D32}"/>
              </a:ext>
            </a:extLst>
          </p:cNvPr>
          <p:cNvSpPr>
            <a:spLocks noGrp="1" noChangeArrowheads="1"/>
          </p:cNvSpPr>
          <p:nvPr>
            <p:ph type="body" idx="1"/>
          </p:nvPr>
        </p:nvSpPr>
        <p:spPr>
          <a:xfrm>
            <a:off x="304800" y="1371600"/>
            <a:ext cx="7162800" cy="4689475"/>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rPr>
              <a:t>Isaiah 14:12-15</a:t>
            </a:r>
          </a:p>
          <a:p>
            <a:pPr marL="914400" lvl="1" indent="-452438" eaLnBrk="1" hangingPunct="1">
              <a:spcBef>
                <a:spcPts val="0"/>
              </a:spcBef>
              <a:spcAft>
                <a:spcPts val="900"/>
              </a:spcAft>
              <a:defRPr/>
            </a:pPr>
            <a:r>
              <a:rPr lang="en-US" dirty="0">
                <a:effectLst>
                  <a:outerShdw blurRad="38100" dist="38100" dir="2700000" algn="tl">
                    <a:srgbClr val="000000">
                      <a:alpha val="43137"/>
                    </a:srgbClr>
                  </a:outerShdw>
                </a:effectLst>
              </a:rPr>
              <a:t>5 “I will” statements</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Ascend to heaven (13)</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Raise my throne above the stars of God (13)</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Sit enthroned on the Mt. of the Assembly (13)</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Ascend above the tops of the clouds (14)</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Make myself like the Most High (14)</a:t>
            </a:r>
          </a:p>
        </p:txBody>
      </p:sp>
      <p:sp>
        <p:nvSpPr>
          <p:cNvPr id="5" name="Rectangle 2">
            <a:extLst>
              <a:ext uri="{FF2B5EF4-FFF2-40B4-BE49-F238E27FC236}">
                <a16:creationId xmlns:a16="http://schemas.microsoft.com/office/drawing/2014/main" id="{4CBD6FB3-4B33-4A0C-838E-A80E074BE9E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 (cont’d)</a:t>
            </a:r>
          </a:p>
        </p:txBody>
      </p:sp>
      <p:pic>
        <p:nvPicPr>
          <p:cNvPr id="28676" name="Picture 5">
            <a:extLst>
              <a:ext uri="{FF2B5EF4-FFF2-40B4-BE49-F238E27FC236}">
                <a16:creationId xmlns:a16="http://schemas.microsoft.com/office/drawing/2014/main" id="{7BFDEFCC-AD7B-4766-83AF-A8D09F334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25" y="16002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lstStyle/>
          <a:p>
            <a:pPr algn="ctr"/>
            <a:r>
              <a:rPr lang="en-US" altLang="en-US" sz="3600" dirty="0"/>
              <a:t>Hall of the Humbled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(Prov. 16:18; 1 Peter 5:5)</a:t>
            </a:r>
            <a:endParaRPr lang="en-US" altLang="en-US" sz="3600" dirty="0">
              <a:solidFill>
                <a:schemeClr val="tx1"/>
              </a:solidFill>
              <a:effectLst>
                <a:outerShdw blurRad="38100" dist="38100" dir="2700000" algn="tl">
                  <a:srgbClr val="000000"/>
                </a:outerShdw>
              </a:effectLst>
              <a:ea typeface="+mn-ea"/>
              <a:cs typeface="+mn-cs"/>
            </a:endParaRPr>
          </a:p>
        </p:txBody>
      </p:sp>
      <p:sp>
        <p:nvSpPr>
          <p:cNvPr id="13315" name="Rectangle 3"/>
          <p:cNvSpPr>
            <a:spLocks noGrp="1" noChangeArrowheads="1"/>
          </p:cNvSpPr>
          <p:nvPr>
            <p:ph type="body" idx="1"/>
          </p:nvPr>
        </p:nvSpPr>
        <p:spPr>
          <a:xfrm>
            <a:off x="152400" y="1600200"/>
            <a:ext cx="8534400" cy="4460875"/>
          </a:xfrm>
        </p:spPr>
        <p:txBody>
          <a:bodyPr/>
          <a:lstStyle/>
          <a:p>
            <a:pPr marL="457200" indent="-457200" eaLnBrk="1" hangingPunct="1">
              <a:spcBef>
                <a:spcPts val="0"/>
              </a:spcBef>
              <a:spcAft>
                <a:spcPts val="3600"/>
              </a:spcAft>
            </a:pPr>
            <a:r>
              <a:rPr lang="en-US" altLang="en-US" dirty="0"/>
              <a:t>Satan (Isa. 14:12-15; Ezek. 28:12-17; 1 Tim. 3:6)</a:t>
            </a:r>
          </a:p>
          <a:p>
            <a:pPr marL="457200" indent="-457200" eaLnBrk="1" hangingPunct="1">
              <a:spcBef>
                <a:spcPts val="0"/>
              </a:spcBef>
              <a:spcAft>
                <a:spcPts val="3600"/>
              </a:spcAft>
            </a:pPr>
            <a:r>
              <a:rPr lang="en-US" altLang="en-US" dirty="0" err="1"/>
              <a:t>Uzziah</a:t>
            </a:r>
            <a:r>
              <a:rPr lang="en-US" altLang="en-US" dirty="0"/>
              <a:t> (2 </a:t>
            </a:r>
            <a:r>
              <a:rPr lang="en-US" altLang="en-US" dirty="0" err="1"/>
              <a:t>Chron</a:t>
            </a:r>
            <a:r>
              <a:rPr lang="en-US" altLang="en-US" dirty="0"/>
              <a:t> 26:16)</a:t>
            </a:r>
          </a:p>
          <a:p>
            <a:pPr marL="457200" indent="-457200" eaLnBrk="1" hangingPunct="1">
              <a:spcBef>
                <a:spcPts val="0"/>
              </a:spcBef>
              <a:spcAft>
                <a:spcPts val="3600"/>
              </a:spcAft>
            </a:pPr>
            <a:r>
              <a:rPr lang="en-US" altLang="en-US" dirty="0"/>
              <a:t>Herod (Acts 12:20-23)</a:t>
            </a:r>
          </a:p>
          <a:p>
            <a:pPr marL="457200" indent="-457200" eaLnBrk="1" hangingPunct="1">
              <a:spcBef>
                <a:spcPts val="0"/>
              </a:spcBef>
              <a:spcAft>
                <a:spcPts val="3600"/>
              </a:spcAft>
            </a:pPr>
            <a:r>
              <a:rPr lang="en-US" altLang="en-US" dirty="0"/>
              <a:t>Paul (2 Cor 12:1-10)</a:t>
            </a:r>
          </a:p>
        </p:txBody>
      </p:sp>
      <p:pic>
        <p:nvPicPr>
          <p:cNvPr id="4"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68" y="4003675"/>
            <a:ext cx="31778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5411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2210594" y="228600"/>
            <a:ext cx="4722812" cy="914400"/>
          </a:xfrm>
        </p:spPr>
        <p:txBody>
          <a:bodyPr/>
          <a:lstStyle/>
          <a:p>
            <a:pPr algn="ctr" eaLnBrk="1" hangingPunct="1"/>
            <a:r>
              <a:rPr lang="en-US" altLang="en-US" sz="3600" dirty="0"/>
              <a:t>Scripture and Pride</a:t>
            </a:r>
          </a:p>
        </p:txBody>
      </p:sp>
      <p:sp>
        <p:nvSpPr>
          <p:cNvPr id="21509" name="Rectangle 3"/>
          <p:cNvSpPr>
            <a:spLocks noGrp="1" noChangeArrowheads="1"/>
          </p:cNvSpPr>
          <p:nvPr>
            <p:ph type="body" idx="1"/>
          </p:nvPr>
        </p:nvSpPr>
        <p:spPr>
          <a:xfrm>
            <a:off x="457200" y="1447800"/>
            <a:ext cx="6019800" cy="5029200"/>
          </a:xfrm>
        </p:spPr>
        <p:txBody>
          <a:bodyPr/>
          <a:lstStyle/>
          <a:p>
            <a:pPr marL="457200" indent="-457200" eaLnBrk="1" hangingPunct="1">
              <a:spcBef>
                <a:spcPts val="0"/>
              </a:spcBef>
              <a:spcAft>
                <a:spcPts val="2400"/>
              </a:spcAft>
            </a:pPr>
            <a:r>
              <a:rPr lang="en-US" altLang="en-US" dirty="0" err="1"/>
              <a:t>Prov</a:t>
            </a:r>
            <a:r>
              <a:rPr lang="en-US" altLang="en-US" dirty="0"/>
              <a:t> 16:18</a:t>
            </a:r>
          </a:p>
          <a:p>
            <a:pPr marL="457200" indent="-457200" eaLnBrk="1" hangingPunct="1">
              <a:spcBef>
                <a:spcPts val="0"/>
              </a:spcBef>
              <a:spcAft>
                <a:spcPts val="2400"/>
              </a:spcAft>
            </a:pPr>
            <a:r>
              <a:rPr lang="en-US" altLang="en-US" dirty="0"/>
              <a:t>Isa 14:12-15; </a:t>
            </a:r>
            <a:r>
              <a:rPr lang="en-US" altLang="en-US" dirty="0" err="1"/>
              <a:t>Ezek</a:t>
            </a:r>
            <a:r>
              <a:rPr lang="en-US" altLang="en-US" dirty="0"/>
              <a:t> 28:12-17</a:t>
            </a:r>
          </a:p>
          <a:p>
            <a:pPr marL="457200" indent="-457200" eaLnBrk="1" hangingPunct="1">
              <a:spcBef>
                <a:spcPts val="0"/>
              </a:spcBef>
              <a:spcAft>
                <a:spcPts val="2400"/>
              </a:spcAft>
            </a:pPr>
            <a:r>
              <a:rPr lang="en-US" altLang="en-US" dirty="0"/>
              <a:t>1 Tim 3:6</a:t>
            </a:r>
          </a:p>
          <a:p>
            <a:pPr marL="457200" indent="-457200" eaLnBrk="1" hangingPunct="1">
              <a:spcBef>
                <a:spcPts val="0"/>
              </a:spcBef>
              <a:spcAft>
                <a:spcPts val="2400"/>
              </a:spcAft>
            </a:pPr>
            <a:r>
              <a:rPr lang="en-US" altLang="en-US" dirty="0"/>
              <a:t>Acts 12:21-23</a:t>
            </a:r>
          </a:p>
          <a:p>
            <a:pPr marL="457200" indent="-457200" eaLnBrk="1" hangingPunct="1">
              <a:spcBef>
                <a:spcPts val="0"/>
              </a:spcBef>
              <a:spcAft>
                <a:spcPts val="2400"/>
              </a:spcAft>
            </a:pPr>
            <a:r>
              <a:rPr lang="en-US" altLang="en-US" dirty="0"/>
              <a:t>2 Cor 12:7</a:t>
            </a:r>
          </a:p>
          <a:p>
            <a:pPr marL="457200" indent="-457200" eaLnBrk="1" hangingPunct="1">
              <a:spcBef>
                <a:spcPts val="0"/>
              </a:spcBef>
              <a:spcAft>
                <a:spcPts val="2400"/>
              </a:spcAft>
            </a:pPr>
            <a:r>
              <a:rPr lang="en-US" altLang="en-US" dirty="0"/>
              <a:t>1 Pet 5:5</a:t>
            </a:r>
          </a:p>
        </p:txBody>
      </p:sp>
      <p:pic>
        <p:nvPicPr>
          <p:cNvPr id="6"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428999"/>
            <a:ext cx="4325667" cy="29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270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7129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278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50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595006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1422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19300" y="228600"/>
            <a:ext cx="5105400" cy="914400"/>
          </a:xfrm>
        </p:spPr>
        <p:txBody>
          <a:bodyPr/>
          <a:lstStyle/>
          <a:p>
            <a:pPr algn="ctr" eaLnBrk="1" hangingPunct="1"/>
            <a:r>
              <a:rPr lang="en-US" sz="3600" dirty="0">
                <a:effectLst>
                  <a:outerShdw blurRad="38100" dist="38100" dir="2700000" algn="tl">
                    <a:srgbClr val="000000">
                      <a:alpha val="43137"/>
                    </a:srgbClr>
                  </a:outerShdw>
                </a:effectLst>
              </a:rPr>
              <a:t>Satan’s Progressive Defeat</a:t>
            </a:r>
          </a:p>
        </p:txBody>
      </p:sp>
      <p:sp>
        <p:nvSpPr>
          <p:cNvPr id="36867" name="Rectangle 3"/>
          <p:cNvSpPr>
            <a:spLocks noGrp="1" noChangeArrowheads="1"/>
          </p:cNvSpPr>
          <p:nvPr>
            <p:ph type="body" idx="1"/>
          </p:nvPr>
        </p:nvSpPr>
        <p:spPr>
          <a:xfrm>
            <a:off x="76200" y="1371600"/>
            <a:ext cx="8991600" cy="5029200"/>
          </a:xfrm>
        </p:spPr>
        <p:txBody>
          <a:bodyPr/>
          <a:lstStyle/>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Initial eviction from heaven (Isa 14:12-15; Ezek 28:12-17)</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Eden (Gen 3:15)</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Pre-</a:t>
            </a:r>
            <a:r>
              <a:rPr lang="en-US" sz="2800" dirty="0" err="1">
                <a:effectLst>
                  <a:outerShdw blurRad="38100" dist="38100" dir="2700000" algn="tl">
                    <a:srgbClr val="000000">
                      <a:alpha val="43137"/>
                    </a:srgbClr>
                  </a:outerShdw>
                </a:effectLst>
                <a:ea typeface="+mn-ea"/>
                <a:cs typeface="+mn-cs"/>
              </a:rPr>
              <a:t>diluvian</a:t>
            </a:r>
            <a:r>
              <a:rPr lang="en-US" sz="2800" dirty="0">
                <a:effectLst>
                  <a:outerShdw blurRad="38100" dist="38100" dir="2700000" algn="tl">
                    <a:srgbClr val="000000">
                      <a:alpha val="43137"/>
                    </a:srgbClr>
                  </a:outerShdw>
                </a:effectLst>
                <a:ea typeface="+mn-ea"/>
                <a:cs typeface="+mn-cs"/>
              </a:rPr>
              <a:t> world (1 Pet 3:19-20)</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Cross (John 12:31; 16:11; Col 2:15; Heb 2:14; 1 John 3:8)</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Mid point of the Tribulation (Rev 12:9)</a:t>
            </a:r>
          </a:p>
          <a:p>
            <a:pPr marL="460375" lvl="1" indent="-460375" eaLnBrk="1" hangingPunct="1">
              <a:spcBef>
                <a:spcPts val="0"/>
              </a:spcBef>
              <a:spcAft>
                <a:spcPts val="2400"/>
              </a:spcAft>
              <a:buClr>
                <a:schemeClr val="tx2"/>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mn-cs"/>
              </a:rPr>
              <a:t>Beginning of millennium (Rev 20:2-3)</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End of millennium (Rev 20:10)</a:t>
            </a:r>
          </a:p>
        </p:txBody>
      </p:sp>
      <p:pic>
        <p:nvPicPr>
          <p:cNvPr id="266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4495800"/>
            <a:ext cx="1738312" cy="2189993"/>
          </a:xfrm>
          <a:prstGeom prst="ellipse">
            <a:avLst/>
          </a:prstGeom>
          <a:noFill/>
          <a:ln w="9525">
            <a:noFill/>
            <a:miter lim="800000"/>
            <a:headEnd/>
            <a:tailEnd/>
          </a:ln>
        </p:spPr>
      </p:pic>
      <p:pic>
        <p:nvPicPr>
          <p:cNvPr id="5" name="Picture 4">
            <a:extLst>
              <a:ext uri="{FF2B5EF4-FFF2-40B4-BE49-F238E27FC236}">
                <a16:creationId xmlns:a16="http://schemas.microsoft.com/office/drawing/2014/main" id="{BFEFA67D-FE30-4C24-80F8-D8C12EE627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6200" y="45720"/>
            <a:ext cx="878803" cy="914400"/>
          </a:xfrm>
          <a:prstGeom prst="ellipse">
            <a:avLst/>
          </a:prstGeom>
        </p:spPr>
      </p:pic>
      <p:pic>
        <p:nvPicPr>
          <p:cNvPr id="6" name="Picture 5">
            <a:extLst>
              <a:ext uri="{FF2B5EF4-FFF2-40B4-BE49-F238E27FC236}">
                <a16:creationId xmlns:a16="http://schemas.microsoft.com/office/drawing/2014/main" id="{B4B3EEFD-658C-4865-B683-72E28A513B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8434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the Bible Teaches About Spiritual Warfare">
            <a:extLst>
              <a:ext uri="{FF2B5EF4-FFF2-40B4-BE49-F238E27FC236}">
                <a16:creationId xmlns:a16="http://schemas.microsoft.com/office/drawing/2014/main" id="{349959B9-1075-4B65-964F-782A9EB5A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13296"/>
            <a:ext cx="2754735"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Holy Rebellion: Strategy for Spiritual Warfare">
            <a:extLst>
              <a:ext uri="{FF2B5EF4-FFF2-40B4-BE49-F238E27FC236}">
                <a16:creationId xmlns:a16="http://schemas.microsoft.com/office/drawing/2014/main" id="{218F0C60-CD24-4604-8249-3636B8E63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14600"/>
            <a:ext cx="2590800" cy="4104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E705DC7-895A-4C65-85FC-1DCEC27F2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665" y="713296"/>
            <a:ext cx="2725970" cy="423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8400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4734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319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6696405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One of the most comprehensive invitations to salvation in all the Epistles comes in James 4:7 – 10. While James directs most of his epistle to genuine believers, it is also evident that he is concerned about those who are not genuine. He wants no one to be deceived regarding true salvation, so he calls for a real, living, saving faith that is distinct from the dead faith of chapter 2. He states his objective in 5:20. It is to see ‘the sinner converted from the error of his way and his soul saved from death.’”</a:t>
            </a:r>
            <a:endParaRPr lang="en-US" altLang="en-US" sz="3000" dirty="0">
              <a:latin typeface="Calibri" panose="020F0502020204030204" pitchFamily="34" charset="0"/>
              <a:cs typeface="+mn-cs"/>
            </a:endParaRP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3" name="TextBox 2"/>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2650100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The invitation in 4:7 – 10 is directed at those who are not saved — guilty, wicked hearers of the Word who are not doers (cf. 1:21 – 22); who are still captive to dead faith (cf. 2:14 – 20); who are bitter, selfish, arrogant liars whose ‘wisdom is not what comes from above but is earthy, natural, demonic” (3:15); who are loving the world and thus are the enemies of God (4:4); whose inner spirit is still dominated by lusts (cf. 4:5); and who are proud and self-sufficient (cf. 4:6). They are in desperate need of God’s grace.”</a:t>
            </a:r>
            <a:endParaRPr lang="en-US" altLang="en-US" sz="3000" dirty="0">
              <a:latin typeface="Calibri" panose="020F0502020204030204" pitchFamily="34" charset="0"/>
              <a:cs typeface="+mn-cs"/>
            </a:endParaRP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C9B9E7E-0F35-4BD0-8C15-B25AA66703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AAB8A0D9-87D7-4B04-9A52-425B14C58213}"/>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22241871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But since God only ‘gives grace to the humble’ (v. 6), James calls these ‘sinners’ (a term used in Scripture only of the unregenerate) to turn from their pride and humble themselves. Ten imperatives delineate the commands in James’s call to sinners: submit yourself to God (salvation); resist the devil (transferring allegiance); draw near to God (intimacy of relationship); cleanse your hands (repentance); purify your hearts (confession); be miserable, mourn, weep, and let your laughter and joy be turned to gloom (sorrow).”</a:t>
            </a: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B7FD3FD-1E73-4352-A763-33016BEED2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A066F40F-5791-45F5-BECD-2C41859761A6}"/>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36512603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52400" y="1820868"/>
            <a:ext cx="8839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The final imperative summarizes the mentality of those who are converted: ‘Humble yourselves in the presence of the Lord.’ All this is a work of God, who gives His more abundant grace (4:6).</a:t>
            </a:r>
            <a:r>
              <a:rPr lang="en-US" altLang="en-US" sz="3000" dirty="0">
                <a:latin typeface="Calibri" panose="020F0502020204030204" pitchFamily="34" charset="0"/>
                <a:cs typeface="+mn-cs"/>
              </a:rPr>
              <a:t>”</a:t>
            </a: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B10C366-FD14-497B-8BD1-09FD75E0F4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590D7E5C-9239-43F9-929F-A7D25BFD3815}"/>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20542555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1430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b="1" kern="1200" dirty="0">
                <a:solidFill>
                  <a:srgbClr val="FFFFCC"/>
                </a:solidFill>
                <a:cs typeface="Arial" charset="0"/>
              </a:rPr>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cs typeface="Arial" charset="0"/>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2882" y="2743200"/>
            <a:ext cx="1108710" cy="137160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143000" y="26670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John 3:16</a:t>
            </a:r>
          </a:p>
          <a:p>
            <a:pPr marL="0" indent="0">
              <a:spcBef>
                <a:spcPts val="0"/>
              </a:spcBef>
              <a:spcAft>
                <a:spcPts val="0"/>
              </a:spcAft>
              <a:buNone/>
              <a:defRPr/>
            </a:pPr>
            <a:r>
              <a:rPr lang="en-US" altLang="en-US" sz="2800" dirty="0">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believes</a:t>
            </a:r>
            <a:r>
              <a:rPr lang="en-US" altLang="en-US" sz="2800" dirty="0">
                <a:latin typeface="Calibri" panose="020F0502020204030204" pitchFamily="34" charset="0"/>
              </a:rPr>
              <a:t> in Him shall not perish, but have eternal life.</a:t>
            </a:r>
          </a:p>
        </p:txBody>
      </p:sp>
      <p:sp>
        <p:nvSpPr>
          <p:cNvPr id="6" name="Content Placeholder 2"/>
          <p:cNvSpPr txBox="1">
            <a:spLocks/>
          </p:cNvSpPr>
          <p:nvPr/>
        </p:nvSpPr>
        <p:spPr bwMode="auto">
          <a:xfrm>
            <a:off x="11430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Acts 16:30-31</a:t>
            </a:r>
          </a:p>
          <a:p>
            <a:pPr marL="0" indent="0">
              <a:spcBef>
                <a:spcPts val="0"/>
              </a:spcBef>
              <a:spcAft>
                <a:spcPts val="0"/>
              </a:spcAft>
              <a:buNone/>
              <a:defRPr/>
            </a:pPr>
            <a:r>
              <a:rPr lang="en-US" altLang="en-US" sz="2800" dirty="0">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a:t>
            </a:r>
            <a:r>
              <a:rPr lang="en-US" altLang="en-US" sz="2800" dirty="0">
                <a:latin typeface="Calibri" panose="020F0502020204030204" pitchFamily="34" charset="0"/>
              </a:rPr>
              <a:t> in the Lord Jesus, and you will be saved..."</a:t>
            </a:r>
          </a:p>
        </p:txBody>
      </p:sp>
    </p:spTree>
    <p:extLst>
      <p:ext uri="{BB962C8B-B14F-4D97-AF65-F5344CB8AC3E}">
        <p14:creationId xmlns:p14="http://schemas.microsoft.com/office/powerpoint/2010/main" val="75722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True Religion (1:26-27)</a:t>
            </a:r>
          </a:p>
        </p:txBody>
      </p:sp>
      <p:pic>
        <p:nvPicPr>
          <p:cNvPr id="5" name="Picture 1">
            <a:extLst>
              <a:ext uri="{FF2B5EF4-FFF2-40B4-BE49-F238E27FC236}">
                <a16:creationId xmlns:a16="http://schemas.microsoft.com/office/drawing/2014/main" id="{9794F2F2-EEB2-4410-B4FC-80B8F5F04D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268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861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5367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AD58E-4079-46D0-B4EF-ED7D4DD67CAA}"/>
              </a:ext>
            </a:extLst>
          </p:cNvPr>
          <p:cNvPicPr>
            <a:picLocks noChangeAspect="1"/>
          </p:cNvPicPr>
          <p:nvPr/>
        </p:nvPicPr>
        <p:blipFill>
          <a:blip r:embed="rId3"/>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Therefore do not go on passing judgment before the time, but wait until the Lord comes who will both bring to light the things hidden in the darkness and disclose the motives of </a:t>
            </a:r>
            <a:r>
              <a:rPr lang="en-US" sz="3600" i="1" dirty="0">
                <a:effectLst>
                  <a:outerShdw blurRad="38100" dist="38100" dir="2700000" algn="tl">
                    <a:srgbClr val="000000">
                      <a:alpha val="43137"/>
                    </a:srgbClr>
                  </a:outerShdw>
                </a:effectLst>
                <a:latin typeface="Calibri" panose="020F0502020204030204" pitchFamily="34" charset="0"/>
              </a:rPr>
              <a:t>men’s</a:t>
            </a:r>
            <a:r>
              <a:rPr lang="en-US" sz="3600" dirty="0">
                <a:effectLst>
                  <a:outerShdw blurRad="38100" dist="38100" dir="2700000" algn="tl">
                    <a:srgbClr val="000000">
                      <a:alpha val="43137"/>
                    </a:srgbClr>
                  </a:outerShdw>
                </a:effectLst>
                <a:latin typeface="Calibri" panose="020F0502020204030204" pitchFamily="34" charset="0"/>
              </a:rPr>
              <a:t> hearts; and then each man’s praise will come to him from God.”</a:t>
            </a:r>
          </a:p>
        </p:txBody>
      </p:sp>
    </p:spTree>
    <p:extLst>
      <p:ext uri="{BB962C8B-B14F-4D97-AF65-F5344CB8AC3E}">
        <p14:creationId xmlns:p14="http://schemas.microsoft.com/office/powerpoint/2010/main" val="1887138401"/>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2298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0910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4034</TotalTime>
  <Words>4312</Words>
  <Application>Microsoft Office PowerPoint</Application>
  <PresentationFormat>On-screen Show (4:3)</PresentationFormat>
  <Paragraphs>516</Paragraphs>
  <Slides>95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95</vt:i4>
      </vt:variant>
    </vt:vector>
  </HeadingPairs>
  <TitlesOfParts>
    <vt:vector size="101" baseType="lpstr">
      <vt:lpstr>Arial</vt: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James 1:2-18</vt:lpstr>
      <vt:lpstr>JAMES STRUCTURE</vt:lpstr>
      <vt:lpstr>Faith Obeys God  (James 1:19-27)</vt:lpstr>
      <vt:lpstr>JAMES STRUCTURE</vt:lpstr>
      <vt:lpstr>Favoritism (2:1-13)</vt:lpstr>
      <vt:lpstr>JAMES STRUCTURE</vt:lpstr>
      <vt:lpstr>Faith Manifesting Works (2:14-26)</vt:lpstr>
      <vt:lpstr>JAMES STRUCTURE</vt:lpstr>
      <vt:lpstr>Taming the Tongue (3:1-12)</vt:lpstr>
      <vt:lpstr>JAMES STRUCTURE</vt:lpstr>
      <vt:lpstr>Structure</vt:lpstr>
      <vt:lpstr>Structure</vt:lpstr>
      <vt:lpstr>Wisdom  (3:13-18)</vt:lpstr>
      <vt:lpstr>Wisdom  (3:13-18)</vt:lpstr>
      <vt:lpstr>PowerPoint Presentation</vt:lpstr>
      <vt:lpstr>Wisdom  (3:13-18)</vt:lpstr>
      <vt:lpstr>PowerPoint Presentation</vt:lpstr>
      <vt:lpstr>Human or Earthly Wisdom (3:14-16)</vt:lpstr>
      <vt:lpstr>Wisdom  (3:13-18)</vt:lpstr>
      <vt:lpstr>PowerPoint Presentation</vt:lpstr>
      <vt:lpstr>Heavenly Wisdom (3:17-18)</vt:lpstr>
      <vt:lpstr>PowerPoint Presentation</vt:lpstr>
      <vt:lpstr>Heavenly Wisdom (3:17-18)</vt:lpstr>
      <vt:lpstr>PowerPoint Presentation</vt:lpstr>
      <vt:lpstr>Heavenly Wisdom (3:17-18)</vt:lpstr>
      <vt:lpstr>PowerPoint Presentation</vt:lpstr>
      <vt:lpstr>PowerPoint Presentation</vt:lpstr>
      <vt:lpstr>Heavenly Wisdom (3:17-18)</vt:lpstr>
      <vt:lpstr>PowerPoint Presentation</vt:lpstr>
      <vt:lpstr>PowerPoint Presentation</vt:lpstr>
      <vt:lpstr>Heavenly Wisdom (3:17-18)</vt:lpstr>
      <vt:lpstr>PowerPoint Presentation</vt:lpstr>
      <vt:lpstr>Heavenly Wisdom (3:17-18)</vt:lpstr>
      <vt:lpstr>PowerPoint Presentation</vt:lpstr>
      <vt:lpstr>Heavenly Wisdom (3:17-18)</vt:lpstr>
      <vt:lpstr>PowerPoint Presentation</vt:lpstr>
      <vt:lpstr>Heavenly Wisdom (3:17-18)</vt:lpstr>
      <vt:lpstr>Wisdom  (3:13-18)</vt:lpstr>
      <vt:lpstr>Structure</vt:lpstr>
      <vt:lpstr>Spiritual Life (4:1-12)</vt:lpstr>
      <vt:lpstr>Spiritual Life (4:1-12)</vt:lpstr>
      <vt:lpstr>I. Avoid Wrangling (4:1-3)</vt:lpstr>
      <vt:lpstr>I. Avoid Wrangling (4:1-3)</vt:lpstr>
      <vt:lpstr>I. Avoid Wrangling (4:1-3)</vt:lpstr>
      <vt:lpstr>I. Avoid Wrangling (4:1-3)</vt:lpstr>
      <vt:lpstr>PowerPoint Presentation</vt:lpstr>
      <vt:lpstr>PowerPoint Presentation</vt:lpstr>
      <vt:lpstr>PowerPoint Presentation</vt:lpstr>
      <vt:lpstr>PowerPoint Presentation</vt:lpstr>
      <vt:lpstr>PowerPoint Presentation</vt:lpstr>
      <vt:lpstr>I. Avoid Wrangling (4:1-3)</vt:lpstr>
      <vt:lpstr>I. Avoid Wrangling (4:1-3)</vt:lpstr>
      <vt:lpstr>Spiritual Life (4:1-12)</vt:lpstr>
      <vt:lpstr>Names &amp; Titles Demonstrating Satan’s Post-Fall, Earthly Authority  (Job 1:7; 2:2; Luke 4:5-8; Rom. 8:19-22)</vt:lpstr>
      <vt:lpstr>II. Avoid Worldliness (4:4-6)</vt:lpstr>
      <vt:lpstr>II. Avoid Worldliness (4:4-6)</vt:lpstr>
      <vt:lpstr>II. Avoid Worldliness (4:4-6)</vt:lpstr>
      <vt:lpstr>Audience</vt:lpstr>
      <vt:lpstr>PowerPoint Presentation</vt:lpstr>
      <vt:lpstr>II. Avoid Worldliness (4:4-6)</vt:lpstr>
      <vt:lpstr>PowerPoint Presentation</vt:lpstr>
      <vt:lpstr>PowerPoint Presentation</vt:lpstr>
      <vt:lpstr>Audience</vt:lpstr>
      <vt:lpstr>II. Avoid Worldliness (4:4-6)</vt:lpstr>
      <vt:lpstr>PowerPoint Presentation</vt:lpstr>
      <vt:lpstr>Hall of the Humbled  (Prov. 16:18; 1 Peter 5:5)</vt:lpstr>
      <vt:lpstr>Scripture and Pride</vt:lpstr>
      <vt:lpstr>Spiritual Life (4:1-12)</vt:lpstr>
      <vt:lpstr>III. Essence of Spiritual Wisdom (4:7-12)</vt:lpstr>
      <vt:lpstr>III. Essence of Spiritual Wisdom (4:7-12)</vt:lpstr>
      <vt:lpstr>PowerPoint Presentation</vt:lpstr>
      <vt:lpstr>III. Essence of Spiritual Wisdom (4:7-12)</vt:lpstr>
      <vt:lpstr>Satan’s Progressive Defeat</vt:lpstr>
      <vt:lpstr>PowerPoint Presentation</vt:lpstr>
      <vt:lpstr>PowerPoint Presentation</vt:lpstr>
      <vt:lpstr>III. Essence of Spiritual Wisdom (4:7-12)</vt:lpstr>
      <vt:lpstr>III. Essence of Spiritual Wisdom (4:7-12)</vt:lpstr>
      <vt:lpstr>PowerPoint Presentation</vt:lpstr>
      <vt:lpstr>PowerPoint Presentation</vt:lpstr>
      <vt:lpstr>PowerPoint Presentation</vt:lpstr>
      <vt:lpstr>PowerPoint Presentation</vt:lpstr>
      <vt:lpstr>PowerPoint Presentation</vt:lpstr>
      <vt:lpstr>PowerPoint Presentation</vt:lpstr>
      <vt:lpstr>III. Essence of Spiritual Wisdom (4:7-12)</vt:lpstr>
      <vt:lpstr>III. Essence of Spiritual Wisdom (4:7-12)</vt:lpstr>
      <vt:lpstr>PowerPoint Presentation</vt:lpstr>
      <vt:lpstr>CONCLUSION</vt:lpstr>
      <vt:lpstr>Spiritual Life (4:1-12)</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019 - James 3v17-4v12</dc:title>
  <dc:subject>James</dc:subject>
  <dc:creator>A. Woods</dc:creator>
  <cp:lastModifiedBy>Jim McGowan</cp:lastModifiedBy>
  <cp:revision>464</cp:revision>
  <cp:lastPrinted>2021-03-17T21:27:55Z</cp:lastPrinted>
  <dcterms:created xsi:type="dcterms:W3CDTF">2009-02-05T03:17:51Z</dcterms:created>
  <dcterms:modified xsi:type="dcterms:W3CDTF">2021-03-17T22:26:09Z</dcterms:modified>
</cp:coreProperties>
</file>