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62"/>
  </p:notesMasterIdLst>
  <p:sldIdLst>
    <p:sldId id="256" r:id="rId2"/>
    <p:sldId id="378" r:id="rId3"/>
    <p:sldId id="508" r:id="rId4"/>
    <p:sldId id="396" r:id="rId5"/>
    <p:sldId id="511" r:id="rId6"/>
    <p:sldId id="472" r:id="rId7"/>
    <p:sldId id="512" r:id="rId8"/>
    <p:sldId id="513" r:id="rId9"/>
    <p:sldId id="514" r:id="rId10"/>
    <p:sldId id="266" r:id="rId11"/>
    <p:sldId id="471" r:id="rId12"/>
    <p:sldId id="515" r:id="rId13"/>
    <p:sldId id="516" r:id="rId14"/>
    <p:sldId id="517" r:id="rId15"/>
    <p:sldId id="518" r:id="rId16"/>
    <p:sldId id="535" r:id="rId17"/>
    <p:sldId id="536" r:id="rId18"/>
    <p:sldId id="520" r:id="rId19"/>
    <p:sldId id="537" r:id="rId20"/>
    <p:sldId id="538" r:id="rId21"/>
    <p:sldId id="539" r:id="rId22"/>
    <p:sldId id="540" r:id="rId23"/>
    <p:sldId id="541" r:id="rId24"/>
    <p:sldId id="542" r:id="rId25"/>
    <p:sldId id="543" r:id="rId26"/>
    <p:sldId id="544" r:id="rId27"/>
    <p:sldId id="545" r:id="rId28"/>
    <p:sldId id="522" r:id="rId29"/>
    <p:sldId id="546" r:id="rId30"/>
    <p:sldId id="519" r:id="rId31"/>
    <p:sldId id="547" r:id="rId32"/>
    <p:sldId id="367" r:id="rId33"/>
    <p:sldId id="548" r:id="rId34"/>
    <p:sldId id="549" r:id="rId35"/>
    <p:sldId id="550" r:id="rId36"/>
    <p:sldId id="551" r:id="rId37"/>
    <p:sldId id="552" r:id="rId38"/>
    <p:sldId id="553" r:id="rId39"/>
    <p:sldId id="523" r:id="rId40"/>
    <p:sldId id="524" r:id="rId41"/>
    <p:sldId id="554" r:id="rId42"/>
    <p:sldId id="527" r:id="rId43"/>
    <p:sldId id="528" r:id="rId44"/>
    <p:sldId id="529" r:id="rId45"/>
    <p:sldId id="525" r:id="rId46"/>
    <p:sldId id="555" r:id="rId47"/>
    <p:sldId id="556" r:id="rId48"/>
    <p:sldId id="557" r:id="rId49"/>
    <p:sldId id="558" r:id="rId50"/>
    <p:sldId id="559" r:id="rId51"/>
    <p:sldId id="560" r:id="rId52"/>
    <p:sldId id="531" r:id="rId53"/>
    <p:sldId id="532" r:id="rId54"/>
    <p:sldId id="533" r:id="rId55"/>
    <p:sldId id="534" r:id="rId56"/>
    <p:sldId id="561" r:id="rId57"/>
    <p:sldId id="562" r:id="rId58"/>
    <p:sldId id="526" r:id="rId59"/>
    <p:sldId id="476" r:id="rId60"/>
    <p:sldId id="403"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23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B85366-87B9-4295-8A6B-4A1780028383}" v="28" dt="2021-03-14T04:47:45.0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102"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5A5BA-3697-4F44-894F-A8B42B21C2BB}" type="datetimeFigureOut">
              <a:rPr lang="en-US" smtClean="0"/>
              <a:t>Sat, March 13, 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E36367-1A84-40E0-8AB6-E9D0B9A960C4}" type="slidenum">
              <a:rPr lang="en-US" smtClean="0"/>
              <a:t>‹#›</a:t>
            </a:fld>
            <a:endParaRPr lang="en-US" dirty="0"/>
          </a:p>
        </p:txBody>
      </p:sp>
    </p:spTree>
    <p:extLst>
      <p:ext uri="{BB962C8B-B14F-4D97-AF65-F5344CB8AC3E}">
        <p14:creationId xmlns:p14="http://schemas.microsoft.com/office/powerpoint/2010/main" val="1062757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8008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6" name="Footer Placeholder 5"/>
          <p:cNvSpPr>
            <a:spLocks noGrp="1"/>
          </p:cNvSpPr>
          <p:nvPr>
            <p:ph type="ftr" sz="quarter" idx="11"/>
          </p:nvPr>
        </p:nvSpPr>
        <p:spPr>
          <a:xfrm>
            <a:off x="917678" y="6181344"/>
            <a:ext cx="5337278" cy="365125"/>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5014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3420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019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7584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264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454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0841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6825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
            <a:ext cx="7772400" cy="5898360"/>
          </a:xfrm>
        </p:spPr>
        <p:txBody>
          <a:bodyPr>
            <a:normAutofit/>
          </a:bodyPr>
          <a:lstStyle>
            <a:lvl1pPr>
              <a:buFontTx/>
              <a:buNone/>
              <a:defRPr sz="2400" b="1">
                <a:latin typeface="Times New Roman" pitchFamily="18" charset="0"/>
                <a:cs typeface="Times New Roman" pitchFamily="18" charset="0"/>
              </a:defRPr>
            </a:lvl1pPr>
            <a:lvl2pPr>
              <a:buFontTx/>
              <a:buNone/>
              <a:defRPr sz="2400" b="1">
                <a:latin typeface="Times New Roman" pitchFamily="18" charset="0"/>
                <a:cs typeface="Times New Roman" pitchFamily="18" charset="0"/>
              </a:defRPr>
            </a:lvl2pPr>
            <a:lvl3pPr>
              <a:buFontTx/>
              <a:buNone/>
              <a:defRPr sz="2400" b="1">
                <a:latin typeface="Times New Roman" pitchFamily="18" charset="0"/>
                <a:cs typeface="Times New Roman" pitchFamily="18" charset="0"/>
              </a:defRPr>
            </a:lvl3pPr>
            <a:lvl4pPr>
              <a:buFontTx/>
              <a:buNone/>
              <a:defRPr sz="2400" b="1">
                <a:latin typeface="Times New Roman" pitchFamily="18" charset="0"/>
                <a:cs typeface="Times New Roman" pitchFamily="18" charset="0"/>
              </a:defRPr>
            </a:lvl4pPr>
            <a:lvl5pPr>
              <a:buFontTx/>
              <a:buNone/>
              <a:defRPr sz="2400">
                <a:latin typeface="Times New Roman" pitchFamily="18" charset="0"/>
                <a:cs typeface="Times New Roman" pitchFamily="18" charset="0"/>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extLst/>
          </a:lstStyle>
          <a:p>
            <a:fld id="{A691A581-342E-4FAE-8447-A287A84FB73B}" type="datetimeFigureOut">
              <a:rPr lang="en-US" smtClean="0"/>
              <a:t>Sat, March 13, 2021</a:t>
            </a:fld>
            <a:endParaRPr lang="en-US" dirty="0"/>
          </a:p>
        </p:txBody>
      </p:sp>
      <p:sp>
        <p:nvSpPr>
          <p:cNvPr id="5" name="Footer Placeholder 4"/>
          <p:cNvSpPr>
            <a:spLocks noGrp="1"/>
          </p:cNvSpPr>
          <p:nvPr>
            <p:ph type="ftr" sz="quarter" idx="11"/>
          </p:nvPr>
        </p:nvSpPr>
        <p:spPr/>
        <p:txBody>
          <a:bodyPr/>
          <a:lstStyle>
            <a:lvl1pPr>
              <a:defRPr/>
            </a:lvl1pPr>
            <a:extLst/>
          </a:lstStyle>
          <a:p>
            <a:endParaRPr lang="en-US" dirty="0"/>
          </a:p>
        </p:txBody>
      </p:sp>
      <p:sp>
        <p:nvSpPr>
          <p:cNvPr id="6"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dirty="0"/>
          </a:p>
        </p:txBody>
      </p:sp>
    </p:spTree>
    <p:extLst>
      <p:ext uri="{BB962C8B-B14F-4D97-AF65-F5344CB8AC3E}">
        <p14:creationId xmlns:p14="http://schemas.microsoft.com/office/powerpoint/2010/main" val="2258831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788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0124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58152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7674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340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3513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Sat, March 13,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2456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fld id="{B61BEF0D-F0BB-DE4B-95CE-6DB70DBA9567}" type="datetimeFigureOut">
              <a:rPr lang="en-US" smtClean="0"/>
              <a:pPr/>
              <a:t>Sat, March 13, 2021</a:t>
            </a:fld>
            <a:endParaRPr lang="en-US" dirty="0"/>
          </a:p>
        </p:txBody>
      </p:sp>
      <p:sp>
        <p:nvSpPr>
          <p:cNvPr id="6" name="Footer Placeholder 5"/>
          <p:cNvSpPr>
            <a:spLocks noGrp="1"/>
          </p:cNvSpPr>
          <p:nvPr>
            <p:ph type="ftr" sz="quarter" idx="11"/>
          </p:nvPr>
        </p:nvSpPr>
        <p:spPr>
          <a:xfrm>
            <a:off x="818348" y="6181344"/>
            <a:ext cx="3705300" cy="365125"/>
          </a:xfrm>
        </p:spPr>
        <p:txBody>
          <a:bodyPr/>
          <a:lstStyle/>
          <a:p>
            <a:endParaRPr lang="en-US" dirty="0"/>
          </a:p>
        </p:txBody>
      </p:sp>
      <p:sp>
        <p:nvSpPr>
          <p:cNvPr id="7" name="Slide Number Placeholder 6"/>
          <p:cNvSpPr>
            <a:spLocks noGrp="1"/>
          </p:cNvSpPr>
          <p:nvPr>
            <p:ph type="sldNum" sz="quarter" idx="12"/>
          </p:nvPr>
        </p:nvSpPr>
        <p:spPr>
          <a:xfrm>
            <a:off x="8024262" y="6181344"/>
            <a:ext cx="305186" cy="32925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7956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Sat, March 13, 2021</a:t>
            </a:fld>
            <a:endParaRPr lang="en-US" dirty="0"/>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7489687"/>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215E9FF2-59A5-4390-89F1-007B3E0AF4A4}"/>
              </a:ext>
            </a:extLst>
          </p:cNvPr>
          <p:cNvPicPr>
            <a:picLocks noChangeAspect="1"/>
          </p:cNvPicPr>
          <p:nvPr/>
        </p:nvPicPr>
        <p:blipFill>
          <a:blip r:embed="rId3">
            <a:alphaModFix amt="48000"/>
          </a:blip>
          <a:stretch>
            <a:fillRect/>
          </a:stretch>
        </p:blipFill>
        <p:spPr>
          <a:xfrm>
            <a:off x="-1928514" y="0"/>
            <a:ext cx="12749095" cy="6860499"/>
          </a:xfrm>
          <a:prstGeom prst="rect">
            <a:avLst/>
          </a:prstGeom>
        </p:spPr>
      </p:pic>
      <p:sp>
        <p:nvSpPr>
          <p:cNvPr id="2" name="Title 1">
            <a:extLst>
              <a:ext uri="{FF2B5EF4-FFF2-40B4-BE49-F238E27FC236}">
                <a16:creationId xmlns:a16="http://schemas.microsoft.com/office/drawing/2014/main" id="{C5F2BB9A-A620-4495-B5D8-699CC6D05C50}"/>
              </a:ext>
            </a:extLst>
          </p:cNvPr>
          <p:cNvSpPr>
            <a:spLocks noGrp="1"/>
          </p:cNvSpPr>
          <p:nvPr>
            <p:ph type="ctrTitle"/>
          </p:nvPr>
        </p:nvSpPr>
        <p:spPr>
          <a:xfrm>
            <a:off x="233889" y="1520354"/>
            <a:ext cx="8676222" cy="1554481"/>
          </a:xfrm>
        </p:spPr>
        <p:txBody>
          <a:bodyPr>
            <a:noAutofit/>
          </a:bodyPr>
          <a:lstStyle/>
          <a:p>
            <a:r>
              <a:rPr lang="en-US" sz="6400" dirty="0">
                <a:latin typeface="+mn-lt"/>
              </a:rPr>
              <a:t>The book of Titus</a:t>
            </a:r>
          </a:p>
        </p:txBody>
      </p:sp>
      <p:sp>
        <p:nvSpPr>
          <p:cNvPr id="3" name="Subtitle 2">
            <a:extLst>
              <a:ext uri="{FF2B5EF4-FFF2-40B4-BE49-F238E27FC236}">
                <a16:creationId xmlns:a16="http://schemas.microsoft.com/office/drawing/2014/main" id="{242BAFBF-2C06-4082-A934-A806DC63F400}"/>
              </a:ext>
            </a:extLst>
          </p:cNvPr>
          <p:cNvSpPr>
            <a:spLocks noGrp="1"/>
          </p:cNvSpPr>
          <p:nvPr>
            <p:ph type="subTitle" idx="1"/>
          </p:nvPr>
        </p:nvSpPr>
        <p:spPr>
          <a:xfrm>
            <a:off x="227012" y="3577776"/>
            <a:ext cx="8676222" cy="1905000"/>
          </a:xfrm>
        </p:spPr>
        <p:txBody>
          <a:bodyPr>
            <a:normAutofit/>
          </a:bodyPr>
          <a:lstStyle/>
          <a:p>
            <a:r>
              <a:rPr lang="en-US" sz="4800" dirty="0"/>
              <a:t>Worthy of the Gospel</a:t>
            </a:r>
          </a:p>
        </p:txBody>
      </p:sp>
      <p:cxnSp>
        <p:nvCxnSpPr>
          <p:cNvPr id="6" name="Straight Connector 5">
            <a:extLst>
              <a:ext uri="{FF2B5EF4-FFF2-40B4-BE49-F238E27FC236}">
                <a16:creationId xmlns:a16="http://schemas.microsoft.com/office/drawing/2014/main" id="{FCAF6035-35E9-4551-A2D3-F0AD542F4BFD}"/>
              </a:ext>
            </a:extLst>
          </p:cNvPr>
          <p:cNvCxnSpPr>
            <a:cxnSpLocks/>
          </p:cNvCxnSpPr>
          <p:nvPr/>
        </p:nvCxnSpPr>
        <p:spPr>
          <a:xfrm>
            <a:off x="949234" y="3294745"/>
            <a:ext cx="73500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827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35CA-34C5-4F7D-9801-0F534CF1268B}"/>
              </a:ext>
            </a:extLst>
          </p:cNvPr>
          <p:cNvSpPr>
            <a:spLocks noGrp="1"/>
          </p:cNvSpPr>
          <p:nvPr>
            <p:ph type="ctrTitle"/>
          </p:nvPr>
        </p:nvSpPr>
        <p:spPr>
          <a:xfrm>
            <a:off x="0" y="301083"/>
            <a:ext cx="9144000" cy="1490547"/>
          </a:xfrm>
        </p:spPr>
        <p:txBody>
          <a:bodyPr>
            <a:normAutofit/>
          </a:bodyPr>
          <a:lstStyle/>
          <a:p>
            <a:r>
              <a:rPr lang="en-US" sz="7200" dirty="0"/>
              <a:t>The Book of Titus</a:t>
            </a:r>
          </a:p>
        </p:txBody>
      </p:sp>
      <p:sp>
        <p:nvSpPr>
          <p:cNvPr id="3" name="Subtitle 2">
            <a:extLst>
              <a:ext uri="{FF2B5EF4-FFF2-40B4-BE49-F238E27FC236}">
                <a16:creationId xmlns:a16="http://schemas.microsoft.com/office/drawing/2014/main" id="{84E0621A-D2E0-4694-AEE8-EC25D31C8A12}"/>
              </a:ext>
            </a:extLst>
          </p:cNvPr>
          <p:cNvSpPr>
            <a:spLocks noGrp="1"/>
          </p:cNvSpPr>
          <p:nvPr>
            <p:ph type="subTitle" idx="1"/>
          </p:nvPr>
        </p:nvSpPr>
        <p:spPr>
          <a:xfrm>
            <a:off x="909317" y="3060206"/>
            <a:ext cx="7325366" cy="2219108"/>
          </a:xfrm>
        </p:spPr>
        <p:txBody>
          <a:bodyPr>
            <a:normAutofit/>
          </a:bodyPr>
          <a:lstStyle/>
          <a:p>
            <a:r>
              <a:rPr lang="en-US" sz="5400" dirty="0">
                <a:solidFill>
                  <a:srgbClr val="FFFF00"/>
                </a:solidFill>
              </a:rPr>
              <a:t>“Why appoint elders?”</a:t>
            </a:r>
          </a:p>
          <a:p>
            <a:r>
              <a:rPr lang="en-US" sz="5400" dirty="0">
                <a:solidFill>
                  <a:srgbClr val="FFFF00"/>
                </a:solidFill>
              </a:rPr>
              <a:t>Titus 1:10-16</a:t>
            </a:r>
          </a:p>
        </p:txBody>
      </p:sp>
    </p:spTree>
    <p:extLst>
      <p:ext uri="{BB962C8B-B14F-4D97-AF65-F5344CB8AC3E}">
        <p14:creationId xmlns:p14="http://schemas.microsoft.com/office/powerpoint/2010/main" val="3896861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Outline of Titus</a:t>
            </a:r>
          </a:p>
        </p:txBody>
      </p:sp>
      <p:sp>
        <p:nvSpPr>
          <p:cNvPr id="4" name="TextBox 3">
            <a:extLst>
              <a:ext uri="{FF2B5EF4-FFF2-40B4-BE49-F238E27FC236}">
                <a16:creationId xmlns:a16="http://schemas.microsoft.com/office/drawing/2014/main" id="{5924BCBD-0576-4241-BB06-779BFB748575}"/>
              </a:ext>
            </a:extLst>
          </p:cNvPr>
          <p:cNvSpPr txBox="1"/>
          <p:nvPr/>
        </p:nvSpPr>
        <p:spPr>
          <a:xfrm>
            <a:off x="1377037" y="1312480"/>
            <a:ext cx="6389923" cy="4421723"/>
          </a:xfrm>
          <a:prstGeom prst="rect">
            <a:avLst/>
          </a:prstGeom>
          <a:noFill/>
        </p:spPr>
        <p:txBody>
          <a:bodyPr wrap="square" rtlCol="0">
            <a:spAutoFit/>
          </a:bodyPr>
          <a:lstStyle/>
          <a:p>
            <a:pPr marL="342900" marR="0" lvl="0" indent="-342900">
              <a:lnSpc>
                <a:spcPct val="107000"/>
              </a:lnSpc>
              <a:spcBef>
                <a:spcPts val="0"/>
              </a:spcBef>
              <a:spcAft>
                <a:spcPts val="0"/>
              </a:spcAft>
              <a:buFont typeface="+mj-lt"/>
              <a:buAutoNum type="romanUcPeriod"/>
            </a:pPr>
            <a:r>
              <a:rPr lang="en-US" sz="2400" dirty="0">
                <a:latin typeface="Calibri" panose="020F0502020204030204" pitchFamily="34" charset="0"/>
                <a:ea typeface="Calibri" panose="020F0502020204030204" pitchFamily="34" charset="0"/>
                <a:cs typeface="Times New Roman" panose="02020603050405020304" pitchFamily="18" charset="0"/>
              </a:rPr>
              <a:t>Salutation (1-5a)</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Assignor (1:1-3)</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Assignee (1:4)</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Assignment (1:5)</a:t>
            </a:r>
          </a:p>
          <a:p>
            <a:pPr marL="342900" marR="0" lvl="0" indent="-342900">
              <a:lnSpc>
                <a:spcPct val="107000"/>
              </a:lnSpc>
              <a:spcBef>
                <a:spcPts val="0"/>
              </a:spcBef>
              <a:spcAft>
                <a:spcPts val="0"/>
              </a:spcAft>
              <a:buFont typeface="+mj-lt"/>
              <a:buAutoNum type="romanUcPeriod"/>
            </a:pP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Assignment Explained (1:5-3:11)</a:t>
            </a:r>
          </a:p>
          <a:p>
            <a:pPr marL="742950" marR="0" lvl="1" indent="-285750">
              <a:lnSpc>
                <a:spcPct val="107000"/>
              </a:lnSpc>
              <a:spcBef>
                <a:spcPts val="0"/>
              </a:spcBef>
              <a:spcAft>
                <a:spcPts val="0"/>
              </a:spcAft>
              <a:buFont typeface="+mj-lt"/>
              <a:buAutoNum type="alphaLcPeriod"/>
            </a:pP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Appoint Elders (1:5b-16)</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Addressing Doctrinal Issues (2:1-3:11)</a:t>
            </a:r>
          </a:p>
          <a:p>
            <a:pPr marL="342900" marR="0" lvl="0" indent="-342900">
              <a:lnSpc>
                <a:spcPct val="107000"/>
              </a:lnSpc>
              <a:spcBef>
                <a:spcPts val="0"/>
              </a:spcBef>
              <a:spcAft>
                <a:spcPts val="0"/>
              </a:spcAft>
              <a:buFont typeface="+mj-lt"/>
              <a:buAutoNum type="romanUcPeriod"/>
            </a:pPr>
            <a:r>
              <a:rPr lang="en-US" sz="2400" dirty="0">
                <a:latin typeface="Calibri" panose="020F0502020204030204" pitchFamily="34" charset="0"/>
                <a:ea typeface="Calibri" panose="020F0502020204030204" pitchFamily="34" charset="0"/>
                <a:cs typeface="Times New Roman" panose="02020603050405020304" pitchFamily="18" charset="0"/>
              </a:rPr>
              <a:t>Conclusion (3:12-15)</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Requests (3:12-14)</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Greetings (3:15a-b)</a:t>
            </a:r>
          </a:p>
          <a:p>
            <a:pPr marL="742950" marR="0" lvl="1" indent="-285750">
              <a:lnSpc>
                <a:spcPct val="107000"/>
              </a:lnSpc>
              <a:spcBef>
                <a:spcPts val="0"/>
              </a:spcBef>
              <a:spcAft>
                <a:spcPts val="80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Benediction (3:15c)</a:t>
            </a:r>
          </a:p>
        </p:txBody>
      </p:sp>
      <p:sp>
        <p:nvSpPr>
          <p:cNvPr id="5" name="TextBox 4">
            <a:extLst>
              <a:ext uri="{FF2B5EF4-FFF2-40B4-BE49-F238E27FC236}">
                <a16:creationId xmlns:a16="http://schemas.microsoft.com/office/drawing/2014/main" id="{DB01CE59-32D8-44A7-A5F4-E587E7D16E3A}"/>
              </a:ext>
            </a:extLst>
          </p:cNvPr>
          <p:cNvSpPr txBox="1"/>
          <p:nvPr/>
        </p:nvSpPr>
        <p:spPr>
          <a:xfrm>
            <a:off x="472605" y="6378081"/>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4279288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Autofit/>
          </a:bodyPr>
          <a:lstStyle/>
          <a:p>
            <a:r>
              <a:rPr lang="en-US" sz="3200" u="sng" dirty="0"/>
              <a:t>II. </a:t>
            </a:r>
            <a:r>
              <a:rPr lang="en-US" sz="3200" u="sng" dirty="0">
                <a:solidFill>
                  <a:srgbClr val="FFFF00"/>
                </a:solidFill>
              </a:rPr>
              <a:t>Assignment Explained </a:t>
            </a:r>
            <a:r>
              <a:rPr lang="en-US" sz="3200" u="sng" dirty="0"/>
              <a:t>(1:5-3:11)</a:t>
            </a:r>
          </a:p>
        </p:txBody>
      </p:sp>
      <p:sp>
        <p:nvSpPr>
          <p:cNvPr id="4" name="TextBox 3">
            <a:extLst>
              <a:ext uri="{FF2B5EF4-FFF2-40B4-BE49-F238E27FC236}">
                <a16:creationId xmlns:a16="http://schemas.microsoft.com/office/drawing/2014/main" id="{5924BCBD-0576-4241-BB06-779BFB748575}"/>
              </a:ext>
            </a:extLst>
          </p:cNvPr>
          <p:cNvSpPr txBox="1"/>
          <p:nvPr/>
        </p:nvSpPr>
        <p:spPr>
          <a:xfrm>
            <a:off x="1377037" y="1312480"/>
            <a:ext cx="6950699" cy="4026552"/>
          </a:xfrm>
          <a:prstGeom prst="rect">
            <a:avLst/>
          </a:prstGeom>
          <a:noFill/>
        </p:spPr>
        <p:txBody>
          <a:bodyPr wrap="square" rtlCol="0">
            <a:spAutoFit/>
          </a:bodyPr>
          <a:lstStyle/>
          <a:p>
            <a:pPr marR="0" lvl="0">
              <a:lnSpc>
                <a:spcPct val="107000"/>
              </a:lnSpc>
              <a:spcBef>
                <a:spcPts val="0"/>
              </a:spcBef>
              <a:spcAft>
                <a:spcPts val="0"/>
              </a:spcAft>
            </a:pP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II.	</a:t>
            </a:r>
            <a:r>
              <a:rPr lang="en-US" sz="2400" dirty="0">
                <a:latin typeface="Calibri" panose="020F0502020204030204" pitchFamily="34" charset="0"/>
                <a:ea typeface="Calibri" panose="020F0502020204030204" pitchFamily="34" charset="0"/>
                <a:cs typeface="Times New Roman" panose="02020603050405020304" pitchFamily="18" charset="0"/>
              </a:rPr>
              <a:t>Assignment Explained (1:5-3:11)</a:t>
            </a:r>
          </a:p>
          <a:p>
            <a:pPr marL="742950" marR="0" lvl="1" indent="-285750">
              <a:lnSpc>
                <a:spcPct val="107000"/>
              </a:lnSpc>
              <a:spcBef>
                <a:spcPts val="0"/>
              </a:spcBef>
              <a:spcAft>
                <a:spcPts val="0"/>
              </a:spcAft>
              <a:buFont typeface="+mj-lt"/>
              <a:buAutoNum type="alphaLcPeriod"/>
            </a:pP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Appoint Elders (1:5b-16)</a:t>
            </a:r>
          </a:p>
          <a:p>
            <a:pPr marL="1428750" lvl="2" indent="-514350">
              <a:lnSpc>
                <a:spcPct val="107000"/>
              </a:lnSpc>
              <a:buFont typeface="+mj-lt"/>
              <a:buAutoNum type="romanLcPeriod"/>
            </a:pP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Personal Qualifications of Elders (1:6-8)</a:t>
            </a:r>
          </a:p>
          <a:p>
            <a:pPr marL="1428750" lvl="2" indent="-514350">
              <a:lnSpc>
                <a:spcPct val="107000"/>
              </a:lnSpc>
              <a:buFont typeface="+mj-lt"/>
              <a:buAutoNum type="romanLcPeriod"/>
            </a:pP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Marital relationships (1:6a)</a:t>
            </a:r>
          </a:p>
          <a:p>
            <a:pPr marL="1428750" lvl="2" indent="-514350">
              <a:lnSpc>
                <a:spcPct val="107000"/>
              </a:lnSpc>
              <a:buFont typeface="+mj-lt"/>
              <a:buAutoNum type="romanLcPeriod"/>
            </a:pP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Familial relationships (1:6b)  </a:t>
            </a:r>
          </a:p>
          <a:p>
            <a:pPr marL="1428750" lvl="2" indent="-514350">
              <a:lnSpc>
                <a:spcPct val="107000"/>
              </a:lnSpc>
              <a:buFont typeface="+mj-lt"/>
              <a:buAutoNum type="romanLcPeriod"/>
            </a:pP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Interpersonal relationship (1:7-8)</a:t>
            </a:r>
          </a:p>
          <a:p>
            <a:pPr marL="1428750" lvl="2" indent="-514350">
              <a:lnSpc>
                <a:spcPct val="107000"/>
              </a:lnSpc>
              <a:buFont typeface="+mj-lt"/>
              <a:buAutoNum type="romanLcPeriod"/>
            </a:pP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Doctrinal Qualifications of Elders (1:9)</a:t>
            </a:r>
          </a:p>
          <a:p>
            <a:pPr marL="1428750" lvl="2" indent="-514350">
              <a:lnSpc>
                <a:spcPct val="107000"/>
              </a:lnSpc>
              <a:buFont typeface="+mj-lt"/>
              <a:buAutoNum type="romanLcPeriod"/>
            </a:pPr>
            <a:r>
              <a:rPr lang="en-US" sz="2400" dirty="0">
                <a:latin typeface="Calibri" panose="020F0502020204030204" pitchFamily="34" charset="0"/>
                <a:ea typeface="Calibri" panose="020F0502020204030204" pitchFamily="34" charset="0"/>
                <a:cs typeface="Times New Roman" panose="02020603050405020304" pitchFamily="18" charset="0"/>
              </a:rPr>
              <a:t>Reason for appointing Elders (1:10-16)</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Addressing Doctrinal Issues (2:1-3:11)</a:t>
            </a:r>
          </a:p>
          <a:p>
            <a:pPr marR="0" lvl="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III.	Conclusion (3:12-15)</a:t>
            </a:r>
          </a:p>
        </p:txBody>
      </p:sp>
      <p:sp>
        <p:nvSpPr>
          <p:cNvPr id="5" name="TextBox 4">
            <a:extLst>
              <a:ext uri="{FF2B5EF4-FFF2-40B4-BE49-F238E27FC236}">
                <a16:creationId xmlns:a16="http://schemas.microsoft.com/office/drawing/2014/main" id="{DB01CE59-32D8-44A7-A5F4-E587E7D16E3A}"/>
              </a:ext>
            </a:extLst>
          </p:cNvPr>
          <p:cNvSpPr txBox="1"/>
          <p:nvPr/>
        </p:nvSpPr>
        <p:spPr>
          <a:xfrm>
            <a:off x="472605" y="6378081"/>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1376441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Autofit/>
          </a:bodyPr>
          <a:lstStyle/>
          <a:p>
            <a:r>
              <a:rPr lang="en-US" sz="3200" u="sng" dirty="0"/>
              <a:t>II. </a:t>
            </a:r>
            <a:r>
              <a:rPr lang="en-US" sz="3200" u="sng" dirty="0">
                <a:solidFill>
                  <a:srgbClr val="FFFF00"/>
                </a:solidFill>
              </a:rPr>
              <a:t>Assignment Explained </a:t>
            </a:r>
            <a:r>
              <a:rPr lang="en-US" sz="3200" u="sng" dirty="0"/>
              <a:t>(1:5-3:11)</a:t>
            </a:r>
          </a:p>
        </p:txBody>
      </p:sp>
      <p:sp>
        <p:nvSpPr>
          <p:cNvPr id="4" name="TextBox 3">
            <a:extLst>
              <a:ext uri="{FF2B5EF4-FFF2-40B4-BE49-F238E27FC236}">
                <a16:creationId xmlns:a16="http://schemas.microsoft.com/office/drawing/2014/main" id="{5924BCBD-0576-4241-BB06-779BFB748575}"/>
              </a:ext>
            </a:extLst>
          </p:cNvPr>
          <p:cNvSpPr txBox="1"/>
          <p:nvPr/>
        </p:nvSpPr>
        <p:spPr>
          <a:xfrm>
            <a:off x="1377037" y="1312480"/>
            <a:ext cx="6950699" cy="4026552"/>
          </a:xfrm>
          <a:prstGeom prst="rect">
            <a:avLst/>
          </a:prstGeom>
          <a:noFill/>
        </p:spPr>
        <p:txBody>
          <a:bodyPr wrap="square" rtlCol="0">
            <a:spAutoFit/>
          </a:bodyPr>
          <a:lstStyle/>
          <a:p>
            <a:pPr marR="0" lvl="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II.</a:t>
            </a: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Assignment Explained (1:5-3:11)</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Appoint Elders (1:5b-16)</a:t>
            </a:r>
          </a:p>
          <a:p>
            <a:pPr marL="1428750" lvl="2" indent="-514350">
              <a:lnSpc>
                <a:spcPct val="107000"/>
              </a:lnSpc>
              <a:buFont typeface="+mj-lt"/>
              <a:buAutoNum type="romanLcPeriod"/>
            </a:pPr>
            <a:r>
              <a:rPr lang="en-US" sz="2400" dirty="0">
                <a:latin typeface="Calibri" panose="020F0502020204030204" pitchFamily="34" charset="0"/>
                <a:ea typeface="Calibri" panose="020F0502020204030204" pitchFamily="34" charset="0"/>
                <a:cs typeface="Times New Roman" panose="02020603050405020304" pitchFamily="18" charset="0"/>
              </a:rPr>
              <a:t>Personal Qualifications of Elders (1:6-8)</a:t>
            </a:r>
          </a:p>
          <a:p>
            <a:pPr marL="1428750" lvl="2" indent="-514350">
              <a:lnSpc>
                <a:spcPct val="107000"/>
              </a:lnSpc>
              <a:buFont typeface="+mj-lt"/>
              <a:buAutoNum type="romanLcPeriod"/>
            </a:pPr>
            <a:r>
              <a:rPr lang="en-US" sz="2400" dirty="0">
                <a:latin typeface="Calibri" panose="020F0502020204030204" pitchFamily="34" charset="0"/>
                <a:ea typeface="Calibri" panose="020F0502020204030204" pitchFamily="34" charset="0"/>
                <a:cs typeface="Times New Roman" panose="02020603050405020304" pitchFamily="18" charset="0"/>
              </a:rPr>
              <a:t>Marital relationships (1:6a)</a:t>
            </a:r>
          </a:p>
          <a:p>
            <a:pPr marL="1428750" lvl="2" indent="-514350">
              <a:lnSpc>
                <a:spcPct val="107000"/>
              </a:lnSpc>
              <a:buFont typeface="+mj-lt"/>
              <a:buAutoNum type="romanLcPeriod"/>
            </a:pPr>
            <a:r>
              <a:rPr lang="en-US" sz="2400" dirty="0">
                <a:latin typeface="Calibri" panose="020F0502020204030204" pitchFamily="34" charset="0"/>
                <a:ea typeface="Calibri" panose="020F0502020204030204" pitchFamily="34" charset="0"/>
                <a:cs typeface="Times New Roman" panose="02020603050405020304" pitchFamily="18" charset="0"/>
              </a:rPr>
              <a:t>Familial relationships (1:6b)  </a:t>
            </a:r>
          </a:p>
          <a:p>
            <a:pPr marL="1428750" lvl="2" indent="-514350">
              <a:lnSpc>
                <a:spcPct val="107000"/>
              </a:lnSpc>
              <a:buFont typeface="+mj-lt"/>
              <a:buAutoNum type="romanLcPeriod"/>
            </a:pPr>
            <a:r>
              <a:rPr lang="en-US" sz="2400" dirty="0">
                <a:latin typeface="Calibri" panose="020F0502020204030204" pitchFamily="34" charset="0"/>
                <a:ea typeface="Calibri" panose="020F0502020204030204" pitchFamily="34" charset="0"/>
                <a:cs typeface="Times New Roman" panose="02020603050405020304" pitchFamily="18" charset="0"/>
              </a:rPr>
              <a:t>Interpersonal relationship (1:7-8)</a:t>
            </a:r>
          </a:p>
          <a:p>
            <a:pPr marL="1428750" lvl="2" indent="-514350">
              <a:lnSpc>
                <a:spcPct val="107000"/>
              </a:lnSpc>
              <a:buFont typeface="+mj-lt"/>
              <a:buAutoNum type="romanLcPeriod"/>
            </a:pPr>
            <a:r>
              <a:rPr lang="en-US" sz="2400" dirty="0">
                <a:latin typeface="Calibri" panose="020F0502020204030204" pitchFamily="34" charset="0"/>
                <a:ea typeface="Calibri" panose="020F0502020204030204" pitchFamily="34" charset="0"/>
                <a:cs typeface="Times New Roman" panose="02020603050405020304" pitchFamily="18" charset="0"/>
              </a:rPr>
              <a:t>Doctrinal Qualifications of Elders (1:9)</a:t>
            </a:r>
          </a:p>
          <a:p>
            <a:pPr marL="1428750" lvl="2" indent="-514350">
              <a:lnSpc>
                <a:spcPct val="107000"/>
              </a:lnSpc>
              <a:buFont typeface="+mj-lt"/>
              <a:buAutoNum type="romanLcPeriod"/>
            </a:pP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Reason for appointing Elders (1:10-16)</a:t>
            </a:r>
          </a:p>
          <a:p>
            <a:pPr marL="742950" marR="0" lvl="1" indent="-285750">
              <a:lnSpc>
                <a:spcPct val="107000"/>
              </a:lnSpc>
              <a:spcBef>
                <a:spcPts val="0"/>
              </a:spcBef>
              <a:spcAft>
                <a:spcPts val="0"/>
              </a:spcAft>
              <a:buFont typeface="+mj-lt"/>
              <a:buAutoNum type="alphaLcPeriod"/>
            </a:pPr>
            <a:r>
              <a:rPr lang="en-US" sz="2400" dirty="0">
                <a:latin typeface="Calibri" panose="020F0502020204030204" pitchFamily="34" charset="0"/>
                <a:ea typeface="Calibri" panose="020F0502020204030204" pitchFamily="34" charset="0"/>
                <a:cs typeface="Times New Roman" panose="02020603050405020304" pitchFamily="18" charset="0"/>
              </a:rPr>
              <a:t>Addressing Doctrinal Issues (2:1-3:11)</a:t>
            </a:r>
          </a:p>
          <a:p>
            <a:pPr marR="0" lvl="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III.	Conclusion (3:12-15)</a:t>
            </a:r>
          </a:p>
        </p:txBody>
      </p:sp>
      <p:sp>
        <p:nvSpPr>
          <p:cNvPr id="5" name="TextBox 4">
            <a:extLst>
              <a:ext uri="{FF2B5EF4-FFF2-40B4-BE49-F238E27FC236}">
                <a16:creationId xmlns:a16="http://schemas.microsoft.com/office/drawing/2014/main" id="{DB01CE59-32D8-44A7-A5F4-E587E7D16E3A}"/>
              </a:ext>
            </a:extLst>
          </p:cNvPr>
          <p:cNvSpPr txBox="1"/>
          <p:nvPr/>
        </p:nvSpPr>
        <p:spPr>
          <a:xfrm>
            <a:off x="472605" y="6378081"/>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2098932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Autofit/>
          </a:bodyPr>
          <a:lstStyle/>
          <a:p>
            <a:r>
              <a:rPr lang="en-US" sz="3200" u="sng" dirty="0"/>
              <a:t>II. </a:t>
            </a:r>
            <a:r>
              <a:rPr lang="en-US" sz="3200" u="sng" dirty="0">
                <a:solidFill>
                  <a:srgbClr val="FFFF00"/>
                </a:solidFill>
              </a:rPr>
              <a:t>Assignment Explained </a:t>
            </a:r>
            <a:r>
              <a:rPr lang="en-US" sz="3200" u="sng" dirty="0"/>
              <a:t>(1:5-3:11)</a:t>
            </a:r>
          </a:p>
        </p:txBody>
      </p:sp>
      <p:sp>
        <p:nvSpPr>
          <p:cNvPr id="4" name="TextBox 3">
            <a:extLst>
              <a:ext uri="{FF2B5EF4-FFF2-40B4-BE49-F238E27FC236}">
                <a16:creationId xmlns:a16="http://schemas.microsoft.com/office/drawing/2014/main" id="{5924BCBD-0576-4241-BB06-779BFB748575}"/>
              </a:ext>
            </a:extLst>
          </p:cNvPr>
          <p:cNvSpPr txBox="1"/>
          <p:nvPr/>
        </p:nvSpPr>
        <p:spPr>
          <a:xfrm>
            <a:off x="1096649" y="1312480"/>
            <a:ext cx="7231087" cy="2703689"/>
          </a:xfrm>
          <a:prstGeom prst="rect">
            <a:avLst/>
          </a:prstGeom>
          <a:noFill/>
        </p:spPr>
        <p:txBody>
          <a:bodyPr wrap="square" rtlCol="0">
            <a:spAutoFit/>
          </a:bodyPr>
          <a:lstStyle/>
          <a:p>
            <a:pPr marR="0" lvl="0">
              <a:lnSpc>
                <a:spcPct val="107000"/>
              </a:lnSpc>
              <a:spcBef>
                <a:spcPts val="0"/>
              </a:spcBef>
              <a:spcAft>
                <a:spcPts val="0"/>
              </a:spcAft>
            </a:pP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vi.</a:t>
            </a: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Reasons for appointing elders  (1:10-16)</a:t>
            </a:r>
          </a:p>
          <a:p>
            <a:pPr lvl="2" indent="-514350">
              <a:lnSpc>
                <a:spcPct val="107000"/>
              </a:lnSpc>
              <a:buFont typeface="+mj-lt"/>
              <a:buAutoNum type="alphaLcPeriod"/>
            </a:pPr>
            <a:r>
              <a:rPr lang="en-US" sz="3200" dirty="0">
                <a:latin typeface="Calibri" panose="020F0502020204030204" pitchFamily="34" charset="0"/>
                <a:ea typeface="Calibri" panose="020F0502020204030204" pitchFamily="34" charset="0"/>
                <a:cs typeface="Times New Roman" panose="02020603050405020304" pitchFamily="18" charset="0"/>
              </a:rPr>
              <a:t>Presence of false teachers; their character and conduct</a:t>
            </a:r>
          </a:p>
          <a:p>
            <a:pPr lvl="2" indent="-514350">
              <a:lnSpc>
                <a:spcPct val="107000"/>
              </a:lnSpc>
              <a:buFont typeface="+mj-lt"/>
              <a:buAutoNum type="alphaLcPeriod"/>
            </a:pPr>
            <a:r>
              <a:rPr lang="en-US" sz="3200" dirty="0">
                <a:latin typeface="Calibri" panose="020F0502020204030204" pitchFamily="34" charset="0"/>
                <a:ea typeface="Calibri" panose="020F0502020204030204" pitchFamily="34" charset="0"/>
                <a:cs typeface="Times New Roman" panose="02020603050405020304" pitchFamily="18" charset="0"/>
              </a:rPr>
              <a:t>How to deal with false teachers</a:t>
            </a:r>
          </a:p>
          <a:p>
            <a:pPr lvl="2" indent="-514350">
              <a:lnSpc>
                <a:spcPct val="107000"/>
              </a:lnSpc>
              <a:buFont typeface="+mj-lt"/>
              <a:buAutoNum type="alphaLcPeriod"/>
            </a:pPr>
            <a:r>
              <a:rPr lang="en-US" sz="3200" dirty="0">
                <a:latin typeface="Calibri" panose="020F0502020204030204" pitchFamily="34" charset="0"/>
                <a:ea typeface="Calibri" panose="020F0502020204030204" pitchFamily="34" charset="0"/>
                <a:cs typeface="Times New Roman" panose="02020603050405020304" pitchFamily="18" charset="0"/>
              </a:rPr>
              <a:t>Key Characteristics of False Teachers</a:t>
            </a:r>
          </a:p>
        </p:txBody>
      </p:sp>
      <p:sp>
        <p:nvSpPr>
          <p:cNvPr id="5" name="TextBox 4">
            <a:extLst>
              <a:ext uri="{FF2B5EF4-FFF2-40B4-BE49-F238E27FC236}">
                <a16:creationId xmlns:a16="http://schemas.microsoft.com/office/drawing/2014/main" id="{DB01CE59-32D8-44A7-A5F4-E587E7D16E3A}"/>
              </a:ext>
            </a:extLst>
          </p:cNvPr>
          <p:cNvSpPr txBox="1"/>
          <p:nvPr/>
        </p:nvSpPr>
        <p:spPr>
          <a:xfrm>
            <a:off x="472605" y="6378081"/>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2487210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g wearing a red hat and looking at the camera&#10;&#10;Description automatically generated">
            <a:extLst>
              <a:ext uri="{FF2B5EF4-FFF2-40B4-BE49-F238E27FC236}">
                <a16:creationId xmlns:a16="http://schemas.microsoft.com/office/drawing/2014/main" id="{821197F3-7875-47DF-A510-CE8C17AFD983}"/>
              </a:ext>
            </a:extLst>
          </p:cNvPr>
          <p:cNvPicPr>
            <a:picLocks noChangeAspect="1"/>
          </p:cNvPicPr>
          <p:nvPr/>
        </p:nvPicPr>
        <p:blipFill>
          <a:blip r:embed="rId2"/>
          <a:stretch>
            <a:fillRect/>
          </a:stretch>
        </p:blipFill>
        <p:spPr>
          <a:xfrm>
            <a:off x="603249" y="1195215"/>
            <a:ext cx="7933308" cy="4462485"/>
          </a:xfrm>
          <a:prstGeom prst="rect">
            <a:avLst/>
          </a:prstGeom>
        </p:spPr>
      </p:pic>
    </p:spTree>
    <p:extLst>
      <p:ext uri="{BB962C8B-B14F-4D97-AF65-F5344CB8AC3E}">
        <p14:creationId xmlns:p14="http://schemas.microsoft.com/office/powerpoint/2010/main" val="2274773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Jeremiah 29:11</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53446" y="1571007"/>
            <a:ext cx="8298494" cy="1384995"/>
          </a:xfrm>
          <a:prstGeom prst="rect">
            <a:avLst/>
          </a:prstGeom>
          <a:noFill/>
        </p:spPr>
        <p:txBody>
          <a:bodyPr wrap="square" rtlCol="0">
            <a:spAutoFit/>
          </a:bodyPr>
          <a:lstStyle/>
          <a:p>
            <a:r>
              <a:rPr lang="en-US" sz="2800" dirty="0"/>
              <a:t>“For I know the plans that I have for you,’ declares the LORD, ‘plans for welfare and not for calamity to give you a future and a hope.” </a:t>
            </a:r>
          </a:p>
        </p:txBody>
      </p:sp>
    </p:spTree>
    <p:extLst>
      <p:ext uri="{BB962C8B-B14F-4D97-AF65-F5344CB8AC3E}">
        <p14:creationId xmlns:p14="http://schemas.microsoft.com/office/powerpoint/2010/main" val="1828484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Jeremiah 29:8-9</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53446" y="1571007"/>
            <a:ext cx="8298494" cy="3108543"/>
          </a:xfrm>
          <a:prstGeom prst="rect">
            <a:avLst/>
          </a:prstGeom>
          <a:noFill/>
        </p:spPr>
        <p:txBody>
          <a:bodyPr wrap="square" rtlCol="0">
            <a:spAutoFit/>
          </a:bodyPr>
          <a:lstStyle/>
          <a:p>
            <a:r>
              <a:rPr lang="en-US" sz="2800" dirty="0"/>
              <a:t>“For thus says the LORD of hosts, the God of Israel, ‘Do not let your prophets who are in your midst and your diviners deceive you, and do not listen to the dreams which they dream. ‘For they prophesy falsely to you in My name; I have not sent them,’ declares the LORD.”</a:t>
            </a:r>
          </a:p>
          <a:p>
            <a:endParaRPr lang="en-US" sz="2800" dirty="0"/>
          </a:p>
        </p:txBody>
      </p:sp>
    </p:spTree>
    <p:extLst>
      <p:ext uri="{BB962C8B-B14F-4D97-AF65-F5344CB8AC3E}">
        <p14:creationId xmlns:p14="http://schemas.microsoft.com/office/powerpoint/2010/main" val="1454924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g wearing a red hat and looking at the camera&#10;&#10;Description automatically generated">
            <a:extLst>
              <a:ext uri="{FF2B5EF4-FFF2-40B4-BE49-F238E27FC236}">
                <a16:creationId xmlns:a16="http://schemas.microsoft.com/office/drawing/2014/main" id="{821197F3-7875-47DF-A510-CE8C17AFD983}"/>
              </a:ext>
            </a:extLst>
          </p:cNvPr>
          <p:cNvPicPr>
            <a:picLocks noChangeAspect="1"/>
          </p:cNvPicPr>
          <p:nvPr/>
        </p:nvPicPr>
        <p:blipFill>
          <a:blip r:embed="rId2"/>
          <a:stretch>
            <a:fillRect/>
          </a:stretch>
        </p:blipFill>
        <p:spPr>
          <a:xfrm>
            <a:off x="5854485" y="1567429"/>
            <a:ext cx="3086001" cy="1735875"/>
          </a:xfrm>
          <a:prstGeom prst="rect">
            <a:avLst/>
          </a:prstGeom>
        </p:spPr>
      </p:pic>
      <p:sp>
        <p:nvSpPr>
          <p:cNvPr id="4" name="TextBox 3">
            <a:extLst>
              <a:ext uri="{FF2B5EF4-FFF2-40B4-BE49-F238E27FC236}">
                <a16:creationId xmlns:a16="http://schemas.microsoft.com/office/drawing/2014/main" id="{A6D2FEA8-3064-44D5-9C3E-089A3D151119}"/>
              </a:ext>
            </a:extLst>
          </p:cNvPr>
          <p:cNvSpPr txBox="1"/>
          <p:nvPr/>
        </p:nvSpPr>
        <p:spPr>
          <a:xfrm>
            <a:off x="203514" y="598117"/>
            <a:ext cx="8715018" cy="646331"/>
          </a:xfrm>
          <a:prstGeom prst="rect">
            <a:avLst/>
          </a:prstGeom>
          <a:noFill/>
        </p:spPr>
        <p:txBody>
          <a:bodyPr wrap="square" rtlCol="0">
            <a:spAutoFit/>
          </a:bodyPr>
          <a:lstStyle/>
          <a:p>
            <a:r>
              <a:rPr lang="en-US" sz="3600" dirty="0"/>
              <a:t>False Teachers and Apostasy in the NT</a:t>
            </a:r>
          </a:p>
        </p:txBody>
      </p:sp>
      <p:sp>
        <p:nvSpPr>
          <p:cNvPr id="5" name="TextBox 4">
            <a:extLst>
              <a:ext uri="{FF2B5EF4-FFF2-40B4-BE49-F238E27FC236}">
                <a16:creationId xmlns:a16="http://schemas.microsoft.com/office/drawing/2014/main" id="{E496E0DD-6D63-4C1E-9DBB-30AB6633E8FB}"/>
              </a:ext>
            </a:extLst>
          </p:cNvPr>
          <p:cNvSpPr txBox="1"/>
          <p:nvPr/>
        </p:nvSpPr>
        <p:spPr>
          <a:xfrm>
            <a:off x="325677" y="1678488"/>
            <a:ext cx="5348613" cy="4832092"/>
          </a:xfrm>
          <a:prstGeom prst="rect">
            <a:avLst/>
          </a:prstGeom>
          <a:noFill/>
        </p:spPr>
        <p:txBody>
          <a:bodyPr wrap="square" rtlCol="0">
            <a:spAutoFit/>
          </a:bodyPr>
          <a:lstStyle/>
          <a:p>
            <a:pPr marL="285750" indent="-285750">
              <a:buFont typeface="Arial" panose="020B0604020202020204" pitchFamily="34" charset="0"/>
              <a:buChar char="•"/>
            </a:pPr>
            <a:r>
              <a:rPr lang="en-US" sz="2800" u="sng" dirty="0"/>
              <a:t>Gospels</a:t>
            </a:r>
            <a:r>
              <a:rPr lang="en-US" sz="2800" b="1" dirty="0"/>
              <a:t> </a:t>
            </a:r>
            <a:r>
              <a:rPr lang="en-US" sz="2800" dirty="0"/>
              <a:t>(Matt 13)</a:t>
            </a:r>
          </a:p>
          <a:p>
            <a:pPr marL="285750" indent="-285750">
              <a:buFont typeface="Arial" panose="020B0604020202020204" pitchFamily="34" charset="0"/>
              <a:buChar char="•"/>
            </a:pPr>
            <a:r>
              <a:rPr lang="en-US" sz="2800" u="sng" dirty="0"/>
              <a:t>Early Church </a:t>
            </a:r>
            <a:r>
              <a:rPr lang="en-US" sz="2800" dirty="0"/>
              <a:t>(Acts 20:29-31)</a:t>
            </a:r>
          </a:p>
          <a:p>
            <a:pPr marL="285750" indent="-285750">
              <a:buFont typeface="Arial" panose="020B0604020202020204" pitchFamily="34" charset="0"/>
              <a:buChar char="•"/>
            </a:pPr>
            <a:r>
              <a:rPr lang="en-US" sz="2800" u="sng" dirty="0"/>
              <a:t>Pauline Epistles </a:t>
            </a:r>
            <a:r>
              <a:rPr lang="en-US" sz="2800" dirty="0"/>
              <a:t>(Rom 16:17-18; Gal 1:6-9; 2 Cor 11:1-15; Phil 3:2, 18-19; Col 2:8; 1 Tim 4:2; 2 Tim 3:4; </a:t>
            </a:r>
            <a:r>
              <a:rPr lang="en-US" sz="2800" dirty="0">
                <a:solidFill>
                  <a:srgbClr val="FFFF00"/>
                </a:solidFill>
              </a:rPr>
              <a:t>Titus 1:10-16</a:t>
            </a:r>
            <a:r>
              <a:rPr lang="en-US" sz="2800" dirty="0"/>
              <a:t>)</a:t>
            </a:r>
          </a:p>
          <a:p>
            <a:pPr marL="285750" indent="-285750">
              <a:buFont typeface="Arial" panose="020B0604020202020204" pitchFamily="34" charset="0"/>
              <a:buChar char="•"/>
            </a:pPr>
            <a:r>
              <a:rPr lang="en-US" sz="2800" u="sng" dirty="0"/>
              <a:t>General Letters </a:t>
            </a:r>
            <a:r>
              <a:rPr lang="en-US" sz="2800" dirty="0"/>
              <a:t>(Heb 2:1-4; 2 Peter 2-3; Jude; 1 John 4:1-6)</a:t>
            </a:r>
          </a:p>
          <a:p>
            <a:pPr marL="285750" indent="-285750">
              <a:buFont typeface="Arial" panose="020B0604020202020204" pitchFamily="34" charset="0"/>
              <a:buChar char="•"/>
            </a:pPr>
            <a:r>
              <a:rPr lang="en-US" sz="2800" u="sng" dirty="0"/>
              <a:t>Revelation</a:t>
            </a:r>
            <a:r>
              <a:rPr lang="en-US" sz="2800" dirty="0"/>
              <a:t> (2-3)</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269244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D2FEA8-3064-44D5-9C3E-089A3D151119}"/>
              </a:ext>
            </a:extLst>
          </p:cNvPr>
          <p:cNvSpPr txBox="1"/>
          <p:nvPr/>
        </p:nvSpPr>
        <p:spPr>
          <a:xfrm>
            <a:off x="109384" y="267880"/>
            <a:ext cx="8715018" cy="646331"/>
          </a:xfrm>
          <a:prstGeom prst="rect">
            <a:avLst/>
          </a:prstGeom>
          <a:noFill/>
        </p:spPr>
        <p:txBody>
          <a:bodyPr wrap="square" rtlCol="0">
            <a:spAutoFit/>
          </a:bodyPr>
          <a:lstStyle/>
          <a:p>
            <a:pPr algn="ctr"/>
            <a:r>
              <a:rPr lang="en-US" sz="3600" dirty="0"/>
              <a:t>The Parable of the Sower</a:t>
            </a:r>
          </a:p>
        </p:txBody>
      </p:sp>
      <p:sp>
        <p:nvSpPr>
          <p:cNvPr id="5" name="TextBox 4">
            <a:extLst>
              <a:ext uri="{FF2B5EF4-FFF2-40B4-BE49-F238E27FC236}">
                <a16:creationId xmlns:a16="http://schemas.microsoft.com/office/drawing/2014/main" id="{E496E0DD-6D63-4C1E-9DBB-30AB6633E8FB}"/>
              </a:ext>
            </a:extLst>
          </p:cNvPr>
          <p:cNvSpPr txBox="1"/>
          <p:nvPr/>
        </p:nvSpPr>
        <p:spPr>
          <a:xfrm>
            <a:off x="325677" y="5782829"/>
            <a:ext cx="8592855" cy="954107"/>
          </a:xfrm>
          <a:prstGeom prst="rect">
            <a:avLst/>
          </a:prstGeom>
          <a:noFill/>
        </p:spPr>
        <p:txBody>
          <a:bodyPr wrap="square" rtlCol="0">
            <a:spAutoFit/>
          </a:bodyPr>
          <a:lstStyle/>
          <a:p>
            <a:pPr algn="ctr"/>
            <a:r>
              <a:rPr lang="en-US" sz="2800" dirty="0"/>
              <a:t>Preaching the gospel will yield varying results. </a:t>
            </a:r>
          </a:p>
          <a:p>
            <a:pPr marL="285750" indent="-285750" algn="ctr">
              <a:buFont typeface="Arial" panose="020B0604020202020204" pitchFamily="34" charset="0"/>
              <a:buChar char="•"/>
            </a:pPr>
            <a:endParaRPr lang="en-US" sz="2800" dirty="0"/>
          </a:p>
        </p:txBody>
      </p:sp>
      <p:pic>
        <p:nvPicPr>
          <p:cNvPr id="2" name="Picture 1">
            <a:extLst>
              <a:ext uri="{FF2B5EF4-FFF2-40B4-BE49-F238E27FC236}">
                <a16:creationId xmlns:a16="http://schemas.microsoft.com/office/drawing/2014/main" id="{DF0668F7-4A15-4EDA-9E61-D7F271EFB7E3}"/>
              </a:ext>
            </a:extLst>
          </p:cNvPr>
          <p:cNvPicPr>
            <a:picLocks noChangeAspect="1"/>
          </p:cNvPicPr>
          <p:nvPr/>
        </p:nvPicPr>
        <p:blipFill>
          <a:blip r:embed="rId2"/>
          <a:stretch>
            <a:fillRect/>
          </a:stretch>
        </p:blipFill>
        <p:spPr>
          <a:xfrm>
            <a:off x="2150780" y="1106627"/>
            <a:ext cx="4842440" cy="4018025"/>
          </a:xfrm>
          <a:prstGeom prst="rect">
            <a:avLst/>
          </a:prstGeom>
        </p:spPr>
      </p:pic>
      <p:sp>
        <p:nvSpPr>
          <p:cNvPr id="6" name="AutoShape 2" descr="See the source image">
            <a:extLst>
              <a:ext uri="{FF2B5EF4-FFF2-40B4-BE49-F238E27FC236}">
                <a16:creationId xmlns:a16="http://schemas.microsoft.com/office/drawing/2014/main" id="{DC73F5DA-47E8-45A5-BC9E-B1CA3B79284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1404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787305" cy="4524315"/>
          </a:xfrm>
          <a:prstGeom prst="rect">
            <a:avLst/>
          </a:prstGeom>
          <a:noFill/>
        </p:spPr>
        <p:txBody>
          <a:bodyPr wrap="square" rtlCol="0">
            <a:spAutoFit/>
          </a:bodyPr>
          <a:lstStyle/>
          <a:p>
            <a:pPr marL="514350" indent="-514350">
              <a:buFont typeface="+mj-lt"/>
              <a:buAutoNum type="arabicPeriod"/>
            </a:pPr>
            <a:r>
              <a:rPr lang="en-US" sz="3200" dirty="0"/>
              <a:t>Who wrote it?</a:t>
            </a:r>
          </a:p>
          <a:p>
            <a:pPr marL="514350" indent="-514350">
              <a:buFont typeface="+mj-lt"/>
              <a:buAutoNum type="arabicPeriod"/>
            </a:pPr>
            <a:r>
              <a:rPr lang="en-US" sz="3200" dirty="0"/>
              <a:t>What do we know about the author?</a:t>
            </a:r>
          </a:p>
          <a:p>
            <a:pPr marL="514350" indent="-514350">
              <a:buFont typeface="+mj-lt"/>
              <a:buAutoNum type="arabicPeriod"/>
            </a:pPr>
            <a:r>
              <a:rPr lang="en-US" sz="3200" dirty="0"/>
              <a:t>Who was the book written to?</a:t>
            </a:r>
          </a:p>
          <a:p>
            <a:pPr marL="514350" indent="-514350">
              <a:buFont typeface="+mj-lt"/>
              <a:buAutoNum type="arabicPeriod"/>
            </a:pPr>
            <a:r>
              <a:rPr lang="en-US" sz="3200" dirty="0"/>
              <a:t>When was the book written?</a:t>
            </a:r>
          </a:p>
          <a:p>
            <a:pPr marL="514350" indent="-514350">
              <a:buFont typeface="+mj-lt"/>
              <a:buAutoNum type="arabicPeriod"/>
            </a:pPr>
            <a:r>
              <a:rPr lang="en-US" sz="3200" dirty="0"/>
              <a:t>Where was the book written from?</a:t>
            </a:r>
          </a:p>
          <a:p>
            <a:pPr marL="514350" indent="-514350">
              <a:buFont typeface="+mj-lt"/>
              <a:buAutoNum type="arabicPeriod"/>
            </a:pPr>
            <a:r>
              <a:rPr lang="en-US" sz="3200" dirty="0"/>
              <a:t>What’s the purpose of the book?</a:t>
            </a:r>
          </a:p>
          <a:p>
            <a:pPr marL="514350" indent="-514350">
              <a:buFont typeface="+mj-lt"/>
              <a:buAutoNum type="arabicPeriod"/>
            </a:pPr>
            <a:r>
              <a:rPr lang="en-US" sz="3200" dirty="0"/>
              <a:t>What’s in the book? (Outline)</a:t>
            </a:r>
          </a:p>
          <a:p>
            <a:pPr marL="514350" indent="-514350">
              <a:buFont typeface="+mj-lt"/>
              <a:buAutoNum type="arabicPeriod"/>
            </a:pPr>
            <a:r>
              <a:rPr lang="en-US" sz="3200" dirty="0"/>
              <a:t>What makes this book unique?</a:t>
            </a:r>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1565589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D2FEA8-3064-44D5-9C3E-089A3D151119}"/>
              </a:ext>
            </a:extLst>
          </p:cNvPr>
          <p:cNvSpPr txBox="1"/>
          <p:nvPr/>
        </p:nvSpPr>
        <p:spPr>
          <a:xfrm>
            <a:off x="109384" y="267880"/>
            <a:ext cx="8715018" cy="646331"/>
          </a:xfrm>
          <a:prstGeom prst="rect">
            <a:avLst/>
          </a:prstGeom>
          <a:noFill/>
        </p:spPr>
        <p:txBody>
          <a:bodyPr wrap="square" rtlCol="0">
            <a:spAutoFit/>
          </a:bodyPr>
          <a:lstStyle/>
          <a:p>
            <a:pPr algn="ctr"/>
            <a:r>
              <a:rPr lang="en-US" sz="3600" dirty="0"/>
              <a:t>The Parable of the Wheat and Tares</a:t>
            </a:r>
          </a:p>
        </p:txBody>
      </p:sp>
      <p:sp>
        <p:nvSpPr>
          <p:cNvPr id="5" name="TextBox 4">
            <a:extLst>
              <a:ext uri="{FF2B5EF4-FFF2-40B4-BE49-F238E27FC236}">
                <a16:creationId xmlns:a16="http://schemas.microsoft.com/office/drawing/2014/main" id="{E496E0DD-6D63-4C1E-9DBB-30AB6633E8FB}"/>
              </a:ext>
            </a:extLst>
          </p:cNvPr>
          <p:cNvSpPr txBox="1"/>
          <p:nvPr/>
        </p:nvSpPr>
        <p:spPr>
          <a:xfrm>
            <a:off x="325677" y="5782829"/>
            <a:ext cx="8592855" cy="1384995"/>
          </a:xfrm>
          <a:prstGeom prst="rect">
            <a:avLst/>
          </a:prstGeom>
          <a:noFill/>
        </p:spPr>
        <p:txBody>
          <a:bodyPr wrap="square" rtlCol="0">
            <a:spAutoFit/>
          </a:bodyPr>
          <a:lstStyle/>
          <a:p>
            <a:pPr algn="ctr"/>
            <a:r>
              <a:rPr lang="en-US" sz="2800" dirty="0"/>
              <a:t>It will be difficult to distinguish between the saved and unsaved in Christendom.</a:t>
            </a:r>
          </a:p>
          <a:p>
            <a:pPr marL="285750" indent="-285750" algn="ctr">
              <a:buFont typeface="Arial" panose="020B0604020202020204" pitchFamily="34" charset="0"/>
              <a:buChar char="•"/>
            </a:pPr>
            <a:endParaRPr lang="en-US" sz="2800" dirty="0"/>
          </a:p>
        </p:txBody>
      </p:sp>
      <p:sp>
        <p:nvSpPr>
          <p:cNvPr id="6" name="AutoShape 2" descr="See the source image">
            <a:extLst>
              <a:ext uri="{FF2B5EF4-FFF2-40B4-BE49-F238E27FC236}">
                <a16:creationId xmlns:a16="http://schemas.microsoft.com/office/drawing/2014/main" id="{DC73F5DA-47E8-45A5-BC9E-B1CA3B79284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a:extLst>
              <a:ext uri="{FF2B5EF4-FFF2-40B4-BE49-F238E27FC236}">
                <a16:creationId xmlns:a16="http://schemas.microsoft.com/office/drawing/2014/main" id="{BD995D29-C338-4B20-B33A-6A5EAAADB339}"/>
              </a:ext>
            </a:extLst>
          </p:cNvPr>
          <p:cNvPicPr>
            <a:picLocks noChangeAspect="1"/>
          </p:cNvPicPr>
          <p:nvPr/>
        </p:nvPicPr>
        <p:blipFill rotWithShape="1">
          <a:blip r:embed="rId2"/>
          <a:srcRect l="12024" r="16643" b="1"/>
          <a:stretch/>
        </p:blipFill>
        <p:spPr>
          <a:xfrm>
            <a:off x="1696577" y="1056335"/>
            <a:ext cx="5920702" cy="4440530"/>
          </a:xfrm>
          <a:prstGeom prst="rect">
            <a:avLst/>
          </a:prstGeom>
        </p:spPr>
      </p:pic>
    </p:spTree>
    <p:extLst>
      <p:ext uri="{BB962C8B-B14F-4D97-AF65-F5344CB8AC3E}">
        <p14:creationId xmlns:p14="http://schemas.microsoft.com/office/powerpoint/2010/main" val="1373738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D2FEA8-3064-44D5-9C3E-089A3D151119}"/>
              </a:ext>
            </a:extLst>
          </p:cNvPr>
          <p:cNvSpPr txBox="1"/>
          <p:nvPr/>
        </p:nvSpPr>
        <p:spPr>
          <a:xfrm>
            <a:off x="109384" y="267880"/>
            <a:ext cx="8715018" cy="646331"/>
          </a:xfrm>
          <a:prstGeom prst="rect">
            <a:avLst/>
          </a:prstGeom>
          <a:noFill/>
        </p:spPr>
        <p:txBody>
          <a:bodyPr wrap="square" rtlCol="0">
            <a:spAutoFit/>
          </a:bodyPr>
          <a:lstStyle/>
          <a:p>
            <a:pPr algn="ctr"/>
            <a:r>
              <a:rPr lang="en-US" sz="3600" dirty="0"/>
              <a:t>The Parable of the Dragnet</a:t>
            </a:r>
          </a:p>
        </p:txBody>
      </p:sp>
      <p:sp>
        <p:nvSpPr>
          <p:cNvPr id="5" name="TextBox 4">
            <a:extLst>
              <a:ext uri="{FF2B5EF4-FFF2-40B4-BE49-F238E27FC236}">
                <a16:creationId xmlns:a16="http://schemas.microsoft.com/office/drawing/2014/main" id="{E496E0DD-6D63-4C1E-9DBB-30AB6633E8FB}"/>
              </a:ext>
            </a:extLst>
          </p:cNvPr>
          <p:cNvSpPr txBox="1"/>
          <p:nvPr/>
        </p:nvSpPr>
        <p:spPr>
          <a:xfrm>
            <a:off x="275572" y="5378047"/>
            <a:ext cx="8592855" cy="1384995"/>
          </a:xfrm>
          <a:prstGeom prst="rect">
            <a:avLst/>
          </a:prstGeom>
          <a:noFill/>
        </p:spPr>
        <p:txBody>
          <a:bodyPr wrap="square" rtlCol="0">
            <a:spAutoFit/>
          </a:bodyPr>
          <a:lstStyle/>
          <a:p>
            <a:pPr algn="ctr"/>
            <a:r>
              <a:rPr lang="en-US" sz="2800" dirty="0"/>
              <a:t>The coexistence of the righteous and the wicked only to be separated at the age’s conclusion. </a:t>
            </a:r>
          </a:p>
          <a:p>
            <a:pPr marL="285750" indent="-285750" algn="ctr">
              <a:buFont typeface="Arial" panose="020B0604020202020204" pitchFamily="34" charset="0"/>
              <a:buChar char="•"/>
            </a:pPr>
            <a:endParaRPr lang="en-US" sz="2800" dirty="0"/>
          </a:p>
        </p:txBody>
      </p:sp>
      <p:sp>
        <p:nvSpPr>
          <p:cNvPr id="6" name="AutoShape 2" descr="See the source image">
            <a:extLst>
              <a:ext uri="{FF2B5EF4-FFF2-40B4-BE49-F238E27FC236}">
                <a16:creationId xmlns:a16="http://schemas.microsoft.com/office/drawing/2014/main" id="{DC73F5DA-47E8-45A5-BC9E-B1CA3B79284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 name="Picture 1">
            <a:extLst>
              <a:ext uri="{FF2B5EF4-FFF2-40B4-BE49-F238E27FC236}">
                <a16:creationId xmlns:a16="http://schemas.microsoft.com/office/drawing/2014/main" id="{5C064BD7-F895-4724-AC78-A80F6C5AC9D3}"/>
              </a:ext>
            </a:extLst>
          </p:cNvPr>
          <p:cNvPicPr>
            <a:picLocks noChangeAspect="1"/>
          </p:cNvPicPr>
          <p:nvPr/>
        </p:nvPicPr>
        <p:blipFill>
          <a:blip r:embed="rId2"/>
          <a:stretch>
            <a:fillRect/>
          </a:stretch>
        </p:blipFill>
        <p:spPr>
          <a:xfrm>
            <a:off x="563334" y="1041580"/>
            <a:ext cx="8017329" cy="4209098"/>
          </a:xfrm>
          <a:prstGeom prst="rect">
            <a:avLst/>
          </a:prstGeom>
        </p:spPr>
      </p:pic>
    </p:spTree>
    <p:extLst>
      <p:ext uri="{BB962C8B-B14F-4D97-AF65-F5344CB8AC3E}">
        <p14:creationId xmlns:p14="http://schemas.microsoft.com/office/powerpoint/2010/main" val="3987465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g wearing a red hat and looking at the camera&#10;&#10;Description automatically generated">
            <a:extLst>
              <a:ext uri="{FF2B5EF4-FFF2-40B4-BE49-F238E27FC236}">
                <a16:creationId xmlns:a16="http://schemas.microsoft.com/office/drawing/2014/main" id="{821197F3-7875-47DF-A510-CE8C17AFD983}"/>
              </a:ext>
            </a:extLst>
          </p:cNvPr>
          <p:cNvPicPr>
            <a:picLocks noChangeAspect="1"/>
          </p:cNvPicPr>
          <p:nvPr/>
        </p:nvPicPr>
        <p:blipFill>
          <a:blip r:embed="rId2"/>
          <a:stretch>
            <a:fillRect/>
          </a:stretch>
        </p:blipFill>
        <p:spPr>
          <a:xfrm>
            <a:off x="5854485" y="1567429"/>
            <a:ext cx="3086001" cy="1735875"/>
          </a:xfrm>
          <a:prstGeom prst="rect">
            <a:avLst/>
          </a:prstGeom>
        </p:spPr>
      </p:pic>
      <p:sp>
        <p:nvSpPr>
          <p:cNvPr id="4" name="TextBox 3">
            <a:extLst>
              <a:ext uri="{FF2B5EF4-FFF2-40B4-BE49-F238E27FC236}">
                <a16:creationId xmlns:a16="http://schemas.microsoft.com/office/drawing/2014/main" id="{A6D2FEA8-3064-44D5-9C3E-089A3D151119}"/>
              </a:ext>
            </a:extLst>
          </p:cNvPr>
          <p:cNvSpPr txBox="1"/>
          <p:nvPr/>
        </p:nvSpPr>
        <p:spPr>
          <a:xfrm>
            <a:off x="203514" y="598117"/>
            <a:ext cx="8715018" cy="646331"/>
          </a:xfrm>
          <a:prstGeom prst="rect">
            <a:avLst/>
          </a:prstGeom>
          <a:noFill/>
        </p:spPr>
        <p:txBody>
          <a:bodyPr wrap="square" rtlCol="0">
            <a:spAutoFit/>
          </a:bodyPr>
          <a:lstStyle/>
          <a:p>
            <a:r>
              <a:rPr lang="en-US" sz="3600" dirty="0"/>
              <a:t>False Teachers and Apostasy in the NT</a:t>
            </a:r>
          </a:p>
        </p:txBody>
      </p:sp>
      <p:sp>
        <p:nvSpPr>
          <p:cNvPr id="5" name="TextBox 4">
            <a:extLst>
              <a:ext uri="{FF2B5EF4-FFF2-40B4-BE49-F238E27FC236}">
                <a16:creationId xmlns:a16="http://schemas.microsoft.com/office/drawing/2014/main" id="{E496E0DD-6D63-4C1E-9DBB-30AB6633E8FB}"/>
              </a:ext>
            </a:extLst>
          </p:cNvPr>
          <p:cNvSpPr txBox="1"/>
          <p:nvPr/>
        </p:nvSpPr>
        <p:spPr>
          <a:xfrm>
            <a:off x="325677" y="1678488"/>
            <a:ext cx="5348613" cy="4832092"/>
          </a:xfrm>
          <a:prstGeom prst="rect">
            <a:avLst/>
          </a:prstGeom>
          <a:noFill/>
        </p:spPr>
        <p:txBody>
          <a:bodyPr wrap="square" rtlCol="0">
            <a:spAutoFit/>
          </a:bodyPr>
          <a:lstStyle/>
          <a:p>
            <a:pPr marL="285750" indent="-285750">
              <a:buFont typeface="Arial" panose="020B0604020202020204" pitchFamily="34" charset="0"/>
              <a:buChar char="•"/>
            </a:pPr>
            <a:r>
              <a:rPr lang="en-US" sz="2800" u="sng" dirty="0"/>
              <a:t>Gospels</a:t>
            </a:r>
            <a:r>
              <a:rPr lang="en-US" sz="2800" b="1" dirty="0"/>
              <a:t> </a:t>
            </a:r>
            <a:r>
              <a:rPr lang="en-US" sz="2800" dirty="0"/>
              <a:t>(Matt 13)</a:t>
            </a:r>
          </a:p>
          <a:p>
            <a:pPr marL="285750" indent="-285750">
              <a:buFont typeface="Arial" panose="020B0604020202020204" pitchFamily="34" charset="0"/>
              <a:buChar char="•"/>
            </a:pPr>
            <a:r>
              <a:rPr lang="en-US" sz="2800" u="sng" dirty="0"/>
              <a:t>Early Church </a:t>
            </a:r>
            <a:r>
              <a:rPr lang="en-US" sz="2800" dirty="0"/>
              <a:t>(Acts 20:29-31)</a:t>
            </a:r>
          </a:p>
          <a:p>
            <a:pPr marL="285750" indent="-285750">
              <a:buFont typeface="Arial" panose="020B0604020202020204" pitchFamily="34" charset="0"/>
              <a:buChar char="•"/>
            </a:pPr>
            <a:r>
              <a:rPr lang="en-US" sz="2800" u="sng" dirty="0"/>
              <a:t>Pauline Epistles </a:t>
            </a:r>
            <a:r>
              <a:rPr lang="en-US" sz="2800" dirty="0"/>
              <a:t>(Rom 16:17-18; Gal 1:6-9; 2 Cor 11:1-15; Phil 3:2, 18-19; Col 2:8; 1 Tim 4:2; 2 Tim 3:4; </a:t>
            </a:r>
            <a:r>
              <a:rPr lang="en-US" sz="2800" dirty="0">
                <a:solidFill>
                  <a:srgbClr val="FFFF00"/>
                </a:solidFill>
              </a:rPr>
              <a:t>Titus 1:10-16</a:t>
            </a:r>
            <a:r>
              <a:rPr lang="en-US" sz="2800" dirty="0"/>
              <a:t>)</a:t>
            </a:r>
          </a:p>
          <a:p>
            <a:pPr marL="285750" indent="-285750">
              <a:buFont typeface="Arial" panose="020B0604020202020204" pitchFamily="34" charset="0"/>
              <a:buChar char="•"/>
            </a:pPr>
            <a:r>
              <a:rPr lang="en-US" sz="2800" u="sng" dirty="0"/>
              <a:t>General Letters </a:t>
            </a:r>
            <a:r>
              <a:rPr lang="en-US" sz="2800" dirty="0"/>
              <a:t>(Heb 2:1-4; 2 Peter 2-3; Jude; 1 John 4:1-6)</a:t>
            </a:r>
          </a:p>
          <a:p>
            <a:pPr marL="285750" indent="-285750">
              <a:buFont typeface="Arial" panose="020B0604020202020204" pitchFamily="34" charset="0"/>
              <a:buChar char="•"/>
            </a:pPr>
            <a:r>
              <a:rPr lang="en-US" sz="2800" u="sng" dirty="0"/>
              <a:t>Revelation</a:t>
            </a:r>
            <a:r>
              <a:rPr lang="en-US" sz="2800" dirty="0"/>
              <a:t> (2-3)</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4256423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Autofit/>
          </a:bodyPr>
          <a:lstStyle/>
          <a:p>
            <a:r>
              <a:rPr lang="en-US" sz="3200" u="sng" dirty="0"/>
              <a:t>II. </a:t>
            </a:r>
            <a:r>
              <a:rPr lang="en-US" sz="3200" u="sng" dirty="0">
                <a:solidFill>
                  <a:srgbClr val="FFFF00"/>
                </a:solidFill>
              </a:rPr>
              <a:t>Assignment Explained </a:t>
            </a:r>
            <a:r>
              <a:rPr lang="en-US" sz="3200" u="sng" dirty="0"/>
              <a:t>(1:5-3:11)</a:t>
            </a:r>
          </a:p>
        </p:txBody>
      </p:sp>
      <p:sp>
        <p:nvSpPr>
          <p:cNvPr id="4" name="TextBox 3">
            <a:extLst>
              <a:ext uri="{FF2B5EF4-FFF2-40B4-BE49-F238E27FC236}">
                <a16:creationId xmlns:a16="http://schemas.microsoft.com/office/drawing/2014/main" id="{5924BCBD-0576-4241-BB06-779BFB748575}"/>
              </a:ext>
            </a:extLst>
          </p:cNvPr>
          <p:cNvSpPr txBox="1"/>
          <p:nvPr/>
        </p:nvSpPr>
        <p:spPr>
          <a:xfrm>
            <a:off x="1096649" y="1312480"/>
            <a:ext cx="7231087" cy="2703689"/>
          </a:xfrm>
          <a:prstGeom prst="rect">
            <a:avLst/>
          </a:prstGeom>
          <a:noFill/>
        </p:spPr>
        <p:txBody>
          <a:bodyPr wrap="square" rtlCol="0">
            <a:spAutoFit/>
          </a:bodyPr>
          <a:lstStyle/>
          <a:p>
            <a:pPr marR="0" lvl="0">
              <a:lnSpc>
                <a:spcPct val="107000"/>
              </a:lnSpc>
              <a:spcBef>
                <a:spcPts val="0"/>
              </a:spcBef>
              <a:spcAft>
                <a:spcPts val="0"/>
              </a:spcAft>
            </a:pP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vi.</a:t>
            </a: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Reasons for appointing elders  (1:10-16)</a:t>
            </a:r>
          </a:p>
          <a:p>
            <a:pPr lvl="2" indent="-514350">
              <a:lnSpc>
                <a:spcPct val="107000"/>
              </a:lnSpc>
              <a:buFont typeface="+mj-lt"/>
              <a:buAutoNum type="alphaLcPeriod"/>
            </a:pPr>
            <a:r>
              <a:rPr lang="en-US" sz="3200" dirty="0">
                <a:latin typeface="Calibri" panose="020F0502020204030204" pitchFamily="34" charset="0"/>
                <a:ea typeface="Calibri" panose="020F0502020204030204" pitchFamily="34" charset="0"/>
                <a:cs typeface="Times New Roman" panose="02020603050405020304" pitchFamily="18" charset="0"/>
              </a:rPr>
              <a:t>Presence of false teachers; their character and conduct</a:t>
            </a:r>
          </a:p>
          <a:p>
            <a:pPr lvl="2" indent="-514350">
              <a:lnSpc>
                <a:spcPct val="107000"/>
              </a:lnSpc>
              <a:buFont typeface="+mj-lt"/>
              <a:buAutoNum type="alphaLcPeriod"/>
            </a:pPr>
            <a:r>
              <a:rPr lang="en-US" sz="3200" dirty="0">
                <a:latin typeface="Calibri" panose="020F0502020204030204" pitchFamily="34" charset="0"/>
                <a:ea typeface="Calibri" panose="020F0502020204030204" pitchFamily="34" charset="0"/>
                <a:cs typeface="Times New Roman" panose="02020603050405020304" pitchFamily="18" charset="0"/>
              </a:rPr>
              <a:t>How to deal with false teachers</a:t>
            </a:r>
          </a:p>
          <a:p>
            <a:pPr lvl="2" indent="-514350">
              <a:lnSpc>
                <a:spcPct val="107000"/>
              </a:lnSpc>
              <a:buFont typeface="+mj-lt"/>
              <a:buAutoNum type="alphaLcPeriod"/>
            </a:pPr>
            <a:r>
              <a:rPr lang="en-US" sz="3200" dirty="0">
                <a:latin typeface="Calibri" panose="020F0502020204030204" pitchFamily="34" charset="0"/>
                <a:ea typeface="Calibri" panose="020F0502020204030204" pitchFamily="34" charset="0"/>
                <a:cs typeface="Times New Roman" panose="02020603050405020304" pitchFamily="18" charset="0"/>
              </a:rPr>
              <a:t>Key Characteristics of False Teachers</a:t>
            </a:r>
          </a:p>
        </p:txBody>
      </p:sp>
      <p:sp>
        <p:nvSpPr>
          <p:cNvPr id="5" name="TextBox 4">
            <a:extLst>
              <a:ext uri="{FF2B5EF4-FFF2-40B4-BE49-F238E27FC236}">
                <a16:creationId xmlns:a16="http://schemas.microsoft.com/office/drawing/2014/main" id="{DB01CE59-32D8-44A7-A5F4-E587E7D16E3A}"/>
              </a:ext>
            </a:extLst>
          </p:cNvPr>
          <p:cNvSpPr txBox="1"/>
          <p:nvPr/>
        </p:nvSpPr>
        <p:spPr>
          <a:xfrm>
            <a:off x="472605" y="6378081"/>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4264330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Titus 1:10</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53446" y="1571007"/>
            <a:ext cx="8298494" cy="1815882"/>
          </a:xfrm>
          <a:prstGeom prst="rect">
            <a:avLst/>
          </a:prstGeom>
          <a:noFill/>
        </p:spPr>
        <p:txBody>
          <a:bodyPr wrap="square" rtlCol="0">
            <a:spAutoFit/>
          </a:bodyPr>
          <a:lstStyle/>
          <a:p>
            <a:r>
              <a:rPr lang="en-US" sz="2800" dirty="0"/>
              <a:t>“For there are many rebellious men, empty talkers and deceivers, especially those of the circumcision…”</a:t>
            </a:r>
          </a:p>
          <a:p>
            <a:endParaRPr lang="en-US" sz="2800" dirty="0"/>
          </a:p>
        </p:txBody>
      </p:sp>
    </p:spTree>
    <p:extLst>
      <p:ext uri="{BB962C8B-B14F-4D97-AF65-F5344CB8AC3E}">
        <p14:creationId xmlns:p14="http://schemas.microsoft.com/office/powerpoint/2010/main" val="3399518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Autofit/>
          </a:bodyPr>
          <a:lstStyle/>
          <a:p>
            <a:r>
              <a:rPr lang="en-US" sz="3200" u="sng" dirty="0"/>
              <a:t>II. </a:t>
            </a:r>
            <a:r>
              <a:rPr lang="en-US" sz="3200" u="sng" dirty="0">
                <a:solidFill>
                  <a:srgbClr val="FFFF00"/>
                </a:solidFill>
              </a:rPr>
              <a:t>Assignment Explained </a:t>
            </a:r>
            <a:r>
              <a:rPr lang="en-US" sz="3200" u="sng" dirty="0"/>
              <a:t>(1:5-3:11)</a:t>
            </a:r>
          </a:p>
        </p:txBody>
      </p:sp>
      <p:sp>
        <p:nvSpPr>
          <p:cNvPr id="4" name="TextBox 3">
            <a:extLst>
              <a:ext uri="{FF2B5EF4-FFF2-40B4-BE49-F238E27FC236}">
                <a16:creationId xmlns:a16="http://schemas.microsoft.com/office/drawing/2014/main" id="{5924BCBD-0576-4241-BB06-779BFB748575}"/>
              </a:ext>
            </a:extLst>
          </p:cNvPr>
          <p:cNvSpPr txBox="1"/>
          <p:nvPr/>
        </p:nvSpPr>
        <p:spPr>
          <a:xfrm>
            <a:off x="1096649" y="1312480"/>
            <a:ext cx="7231087" cy="3757567"/>
          </a:xfrm>
          <a:prstGeom prst="rect">
            <a:avLst/>
          </a:prstGeom>
          <a:noFill/>
        </p:spPr>
        <p:txBody>
          <a:bodyPr wrap="square" rtlCol="0">
            <a:spAutoFit/>
          </a:bodyPr>
          <a:lstStyle/>
          <a:p>
            <a:pPr marR="0" lvl="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vi.</a:t>
            </a: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Reasons for appointing elders  (1:10-16)</a:t>
            </a:r>
          </a:p>
          <a:p>
            <a:pPr lvl="2" indent="-514350">
              <a:lnSpc>
                <a:spcPct val="107000"/>
              </a:lnSpc>
              <a:buFont typeface="+mj-lt"/>
              <a:buAutoNum type="alphaLcPeriod"/>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Presence of false teachers; their character and conduct (10)</a:t>
            </a:r>
          </a:p>
          <a:p>
            <a:pPr lvl="2" indent="-514350">
              <a:lnSpc>
                <a:spcPct val="107000"/>
              </a:lnSpc>
              <a:buFont typeface="+mj-lt"/>
              <a:buAutoNum type="alphaLcPeriod"/>
            </a:pPr>
            <a:r>
              <a:rPr lang="en-US" sz="3200" dirty="0">
                <a:latin typeface="Calibri" panose="020F0502020204030204" pitchFamily="34" charset="0"/>
                <a:ea typeface="Calibri" panose="020F0502020204030204" pitchFamily="34" charset="0"/>
                <a:cs typeface="Times New Roman" panose="02020603050405020304" pitchFamily="18" charset="0"/>
              </a:rPr>
              <a:t>How to deal with false teachers (11-14)</a:t>
            </a:r>
          </a:p>
          <a:p>
            <a:pPr lvl="2" indent="-514350">
              <a:lnSpc>
                <a:spcPct val="107000"/>
              </a:lnSpc>
              <a:buFont typeface="+mj-lt"/>
              <a:buAutoNum type="alphaLcPeriod"/>
            </a:pPr>
            <a:r>
              <a:rPr lang="en-US" sz="3200" dirty="0">
                <a:latin typeface="Calibri" panose="020F0502020204030204" pitchFamily="34" charset="0"/>
                <a:ea typeface="Calibri" panose="020F0502020204030204" pitchFamily="34" charset="0"/>
                <a:cs typeface="Times New Roman" panose="02020603050405020304" pitchFamily="18" charset="0"/>
              </a:rPr>
              <a:t>Key Characteristics of False Teachers (15-16)</a:t>
            </a:r>
          </a:p>
        </p:txBody>
      </p:sp>
      <p:sp>
        <p:nvSpPr>
          <p:cNvPr id="5" name="TextBox 4">
            <a:extLst>
              <a:ext uri="{FF2B5EF4-FFF2-40B4-BE49-F238E27FC236}">
                <a16:creationId xmlns:a16="http://schemas.microsoft.com/office/drawing/2014/main" id="{DB01CE59-32D8-44A7-A5F4-E587E7D16E3A}"/>
              </a:ext>
            </a:extLst>
          </p:cNvPr>
          <p:cNvSpPr txBox="1"/>
          <p:nvPr/>
        </p:nvSpPr>
        <p:spPr>
          <a:xfrm>
            <a:off x="472605" y="6378081"/>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124183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Titus 1:10</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53446" y="1571007"/>
            <a:ext cx="8298494" cy="1815882"/>
          </a:xfrm>
          <a:prstGeom prst="rect">
            <a:avLst/>
          </a:prstGeom>
          <a:noFill/>
        </p:spPr>
        <p:txBody>
          <a:bodyPr wrap="square" rtlCol="0">
            <a:spAutoFit/>
          </a:bodyPr>
          <a:lstStyle/>
          <a:p>
            <a:r>
              <a:rPr lang="en-US" sz="2800" dirty="0"/>
              <a:t>“For there are many </a:t>
            </a:r>
            <a:r>
              <a:rPr lang="en-US" sz="2800" dirty="0">
                <a:solidFill>
                  <a:srgbClr val="FFFF00"/>
                </a:solidFill>
              </a:rPr>
              <a:t>rebellious</a:t>
            </a:r>
            <a:r>
              <a:rPr lang="en-US" sz="2800" dirty="0"/>
              <a:t> men, </a:t>
            </a:r>
            <a:r>
              <a:rPr lang="en-US" sz="2800" dirty="0">
                <a:solidFill>
                  <a:srgbClr val="FFFF00"/>
                </a:solidFill>
              </a:rPr>
              <a:t>empty talkers</a:t>
            </a:r>
            <a:r>
              <a:rPr lang="en-US" sz="2800" dirty="0"/>
              <a:t> and </a:t>
            </a:r>
            <a:r>
              <a:rPr lang="en-US" sz="2800" dirty="0">
                <a:solidFill>
                  <a:srgbClr val="FFFF00"/>
                </a:solidFill>
              </a:rPr>
              <a:t>deceivers</a:t>
            </a:r>
            <a:r>
              <a:rPr lang="en-US" sz="2800" dirty="0"/>
              <a:t>, especially those of the circumcision…”</a:t>
            </a:r>
          </a:p>
          <a:p>
            <a:endParaRPr lang="en-US" sz="2800" dirty="0"/>
          </a:p>
        </p:txBody>
      </p:sp>
    </p:spTree>
    <p:extLst>
      <p:ext uri="{BB962C8B-B14F-4D97-AF65-F5344CB8AC3E}">
        <p14:creationId xmlns:p14="http://schemas.microsoft.com/office/powerpoint/2010/main" val="3160033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Titus 1:10</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53446" y="1571007"/>
            <a:ext cx="8298494" cy="1815882"/>
          </a:xfrm>
          <a:prstGeom prst="rect">
            <a:avLst/>
          </a:prstGeom>
          <a:noFill/>
        </p:spPr>
        <p:txBody>
          <a:bodyPr wrap="square" rtlCol="0">
            <a:spAutoFit/>
          </a:bodyPr>
          <a:lstStyle/>
          <a:p>
            <a:r>
              <a:rPr lang="en-US" sz="2800" dirty="0"/>
              <a:t>“</a:t>
            </a:r>
            <a:r>
              <a:rPr lang="en-US" sz="2800" dirty="0">
                <a:solidFill>
                  <a:schemeClr val="tx2"/>
                </a:solidFill>
              </a:rPr>
              <a:t>For there are many rebellious men, empty talkers and deceivers</a:t>
            </a:r>
            <a:r>
              <a:rPr lang="en-US" sz="2800" dirty="0"/>
              <a:t>, </a:t>
            </a:r>
            <a:r>
              <a:rPr lang="en-US" sz="2800" dirty="0">
                <a:solidFill>
                  <a:srgbClr val="FFFF00"/>
                </a:solidFill>
              </a:rPr>
              <a:t>especially those of the circumcision</a:t>
            </a:r>
            <a:r>
              <a:rPr lang="en-US" sz="2800" dirty="0"/>
              <a:t>…”</a:t>
            </a:r>
          </a:p>
          <a:p>
            <a:endParaRPr lang="en-US" sz="2800" dirty="0"/>
          </a:p>
        </p:txBody>
      </p:sp>
    </p:spTree>
    <p:extLst>
      <p:ext uri="{BB962C8B-B14F-4D97-AF65-F5344CB8AC3E}">
        <p14:creationId xmlns:p14="http://schemas.microsoft.com/office/powerpoint/2010/main" val="733143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622662-B080-40F5-B904-536998AC2BBA}"/>
              </a:ext>
            </a:extLst>
          </p:cNvPr>
          <p:cNvPicPr>
            <a:picLocks noChangeAspect="1"/>
          </p:cNvPicPr>
          <p:nvPr/>
        </p:nvPicPr>
        <p:blipFill>
          <a:blip r:embed="rId2"/>
          <a:stretch>
            <a:fillRect/>
          </a:stretch>
        </p:blipFill>
        <p:spPr>
          <a:xfrm>
            <a:off x="0" y="1143000"/>
            <a:ext cx="9144000" cy="4572000"/>
          </a:xfrm>
          <a:prstGeom prst="rect">
            <a:avLst/>
          </a:prstGeom>
        </p:spPr>
      </p:pic>
      <p:sp>
        <p:nvSpPr>
          <p:cNvPr id="5" name="Text Box 3">
            <a:extLst>
              <a:ext uri="{FF2B5EF4-FFF2-40B4-BE49-F238E27FC236}">
                <a16:creationId xmlns:a16="http://schemas.microsoft.com/office/drawing/2014/main" id="{9720CB04-D44F-45FC-9762-0F9F294CE699}"/>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Paul rebukes Peter (Galatians 2:11-14)</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1696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Titus 1:10-11</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53446" y="1571007"/>
            <a:ext cx="8298494" cy="3539430"/>
          </a:xfrm>
          <a:prstGeom prst="rect">
            <a:avLst/>
          </a:prstGeom>
          <a:noFill/>
        </p:spPr>
        <p:txBody>
          <a:bodyPr wrap="square" rtlCol="0">
            <a:spAutoFit/>
          </a:bodyPr>
          <a:lstStyle/>
          <a:p>
            <a:r>
              <a:rPr lang="en-US" sz="2800" dirty="0"/>
              <a:t>10 “</a:t>
            </a:r>
            <a:r>
              <a:rPr lang="en-US" sz="2800" dirty="0">
                <a:solidFill>
                  <a:schemeClr val="tx2"/>
                </a:solidFill>
              </a:rPr>
              <a:t>For there are many rebellious men, empty talkers and deceivers</a:t>
            </a:r>
            <a:r>
              <a:rPr lang="en-US" sz="2800" dirty="0"/>
              <a:t>, especially those of the circumcision, </a:t>
            </a:r>
            <a:r>
              <a:rPr lang="en-US" sz="2800" dirty="0">
                <a:solidFill>
                  <a:srgbClr val="FFFF00"/>
                </a:solidFill>
              </a:rPr>
              <a:t>11</a:t>
            </a:r>
            <a:r>
              <a:rPr lang="en-US" sz="2800" dirty="0"/>
              <a:t> who must be silenced because they are upsetting whole families, teaching things they should not teach for the sake of sordid gain.</a:t>
            </a:r>
          </a:p>
          <a:p>
            <a:r>
              <a:rPr lang="en-US" sz="2800" dirty="0"/>
              <a:t>”</a:t>
            </a:r>
          </a:p>
          <a:p>
            <a:endParaRPr lang="en-US" sz="2800" dirty="0"/>
          </a:p>
        </p:txBody>
      </p:sp>
    </p:spTree>
    <p:extLst>
      <p:ext uri="{BB962C8B-B14F-4D97-AF65-F5344CB8AC3E}">
        <p14:creationId xmlns:p14="http://schemas.microsoft.com/office/powerpoint/2010/main" val="2080584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1443841"/>
            <a:ext cx="8787305" cy="4524315"/>
          </a:xfrm>
          <a:prstGeom prst="rect">
            <a:avLst/>
          </a:prstGeom>
          <a:noFill/>
        </p:spPr>
        <p:txBody>
          <a:bodyPr wrap="square" rtlCol="0">
            <a:spAutoFit/>
          </a:bodyPr>
          <a:lstStyle/>
          <a:p>
            <a:pPr marL="514350" indent="-514350">
              <a:buFont typeface="+mj-lt"/>
              <a:buAutoNum type="arabicPeriod"/>
            </a:pPr>
            <a:r>
              <a:rPr lang="en-US" sz="3200" dirty="0"/>
              <a:t>Who wrote it?</a:t>
            </a:r>
          </a:p>
          <a:p>
            <a:pPr marL="514350" indent="-514350">
              <a:buFont typeface="+mj-lt"/>
              <a:buAutoNum type="arabicPeriod"/>
            </a:pPr>
            <a:r>
              <a:rPr lang="en-US" sz="3200" dirty="0"/>
              <a:t>What do we know about the author?</a:t>
            </a:r>
          </a:p>
          <a:p>
            <a:pPr marL="514350" indent="-514350">
              <a:buFont typeface="+mj-lt"/>
              <a:buAutoNum type="arabicPeriod"/>
            </a:pPr>
            <a:r>
              <a:rPr lang="en-US" sz="3200" dirty="0"/>
              <a:t>Who was the book written to?</a:t>
            </a:r>
          </a:p>
          <a:p>
            <a:pPr marL="514350" indent="-514350">
              <a:buFont typeface="+mj-lt"/>
              <a:buAutoNum type="arabicPeriod"/>
            </a:pPr>
            <a:r>
              <a:rPr lang="en-US" sz="3200" dirty="0"/>
              <a:t>When was the book written?</a:t>
            </a:r>
          </a:p>
          <a:p>
            <a:pPr marL="514350" indent="-514350">
              <a:buFont typeface="+mj-lt"/>
              <a:buAutoNum type="arabicPeriod"/>
            </a:pPr>
            <a:r>
              <a:rPr lang="en-US" sz="3200" dirty="0"/>
              <a:t>Where was the book written from?</a:t>
            </a:r>
          </a:p>
          <a:p>
            <a:pPr marL="514350" indent="-514350">
              <a:buFont typeface="+mj-lt"/>
              <a:buAutoNum type="arabicPeriod"/>
            </a:pPr>
            <a:r>
              <a:rPr lang="en-US" sz="3200" dirty="0">
                <a:solidFill>
                  <a:srgbClr val="FFFF00"/>
                </a:solidFill>
              </a:rPr>
              <a:t>What’s the purpose of the book?</a:t>
            </a:r>
          </a:p>
          <a:p>
            <a:pPr marL="514350" indent="-514350">
              <a:buFont typeface="+mj-lt"/>
              <a:buAutoNum type="arabicPeriod"/>
            </a:pPr>
            <a:r>
              <a:rPr lang="en-US" sz="3200" dirty="0"/>
              <a:t>What’s in the book? (Outline)</a:t>
            </a:r>
          </a:p>
          <a:p>
            <a:pPr marL="514350" indent="-514350">
              <a:buFont typeface="+mj-lt"/>
              <a:buAutoNum type="arabicPeriod"/>
            </a:pPr>
            <a:r>
              <a:rPr lang="en-US" sz="3200" dirty="0"/>
              <a:t>What makes this book unique?</a:t>
            </a:r>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4228266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ngreneFoot.JPG">
            <a:extLst>
              <a:ext uri="{FF2B5EF4-FFF2-40B4-BE49-F238E27FC236}">
                <a16:creationId xmlns:a16="http://schemas.microsoft.com/office/drawing/2014/main" id="{AD35ACA8-3906-4EF3-B5A0-43F45164E2F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37846" y="1356908"/>
            <a:ext cx="4529161" cy="41441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9A5949-9EE6-42F8-8FFE-7B94B4FEEAA3}"/>
              </a:ext>
            </a:extLst>
          </p:cNvPr>
          <p:cNvSpPr txBox="1"/>
          <p:nvPr/>
        </p:nvSpPr>
        <p:spPr>
          <a:xfrm>
            <a:off x="6732928" y="5593976"/>
            <a:ext cx="2411072" cy="369332"/>
          </a:xfrm>
          <a:prstGeom prst="rect">
            <a:avLst/>
          </a:prstGeom>
          <a:noFill/>
        </p:spPr>
        <p:txBody>
          <a:bodyPr wrap="square" rtlCol="0">
            <a:spAutoFit/>
          </a:bodyPr>
          <a:lstStyle/>
          <a:p>
            <a:pPr algn="ctr"/>
            <a:r>
              <a:rPr lang="en-US" dirty="0"/>
              <a:t>Gangrene Patient</a:t>
            </a:r>
          </a:p>
        </p:txBody>
      </p:sp>
      <p:sp>
        <p:nvSpPr>
          <p:cNvPr id="3" name="TextBox 2">
            <a:extLst>
              <a:ext uri="{FF2B5EF4-FFF2-40B4-BE49-F238E27FC236}">
                <a16:creationId xmlns:a16="http://schemas.microsoft.com/office/drawing/2014/main" id="{C60620E8-BAE3-40C4-81B7-5B46CF6D0A7F}"/>
              </a:ext>
            </a:extLst>
          </p:cNvPr>
          <p:cNvSpPr txBox="1"/>
          <p:nvPr/>
        </p:nvSpPr>
        <p:spPr>
          <a:xfrm>
            <a:off x="352587" y="1699824"/>
            <a:ext cx="4037877" cy="3970318"/>
          </a:xfrm>
          <a:prstGeom prst="rect">
            <a:avLst/>
          </a:prstGeom>
          <a:noFill/>
        </p:spPr>
        <p:txBody>
          <a:bodyPr wrap="square" rtlCol="0">
            <a:spAutoFit/>
          </a:bodyPr>
          <a:lstStyle/>
          <a:p>
            <a:r>
              <a:rPr lang="en-US" sz="2800" dirty="0"/>
              <a:t>“But avoid worldly and empty chatter, for it will lead to further ungodliness, </a:t>
            </a:r>
            <a:r>
              <a:rPr lang="en-US" sz="2800" dirty="0">
                <a:solidFill>
                  <a:srgbClr val="FFFF00"/>
                </a:solidFill>
              </a:rPr>
              <a:t>and their talk will spread like gangrene.</a:t>
            </a:r>
            <a:r>
              <a:rPr lang="en-US" sz="2800" dirty="0"/>
              <a:t> Among them are Hymenaeus and Philetus…”</a:t>
            </a:r>
          </a:p>
        </p:txBody>
      </p:sp>
      <p:sp>
        <p:nvSpPr>
          <p:cNvPr id="6" name="TextBox 5">
            <a:extLst>
              <a:ext uri="{FF2B5EF4-FFF2-40B4-BE49-F238E27FC236}">
                <a16:creationId xmlns:a16="http://schemas.microsoft.com/office/drawing/2014/main" id="{2DE2FA8C-F63A-47CB-B96B-6C19B4A73CC2}"/>
              </a:ext>
            </a:extLst>
          </p:cNvPr>
          <p:cNvSpPr txBox="1"/>
          <p:nvPr/>
        </p:nvSpPr>
        <p:spPr>
          <a:xfrm>
            <a:off x="176992" y="442735"/>
            <a:ext cx="4572000" cy="769441"/>
          </a:xfrm>
          <a:prstGeom prst="rect">
            <a:avLst/>
          </a:prstGeom>
          <a:noFill/>
        </p:spPr>
        <p:txBody>
          <a:bodyPr wrap="square">
            <a:spAutoFit/>
          </a:bodyPr>
          <a:lstStyle/>
          <a:p>
            <a:r>
              <a:rPr lang="en-US" sz="4400" dirty="0"/>
              <a:t>2 Timothy 2:17</a:t>
            </a:r>
          </a:p>
        </p:txBody>
      </p:sp>
    </p:spTree>
    <p:extLst>
      <p:ext uri="{BB962C8B-B14F-4D97-AF65-F5344CB8AC3E}">
        <p14:creationId xmlns:p14="http://schemas.microsoft.com/office/powerpoint/2010/main" val="3818289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Titus 1:10-11</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53446" y="1571007"/>
            <a:ext cx="8298494" cy="3539430"/>
          </a:xfrm>
          <a:prstGeom prst="rect">
            <a:avLst/>
          </a:prstGeom>
          <a:noFill/>
        </p:spPr>
        <p:txBody>
          <a:bodyPr wrap="square" rtlCol="0">
            <a:spAutoFit/>
          </a:bodyPr>
          <a:lstStyle/>
          <a:p>
            <a:r>
              <a:rPr lang="en-US" sz="2800" dirty="0"/>
              <a:t>10 “</a:t>
            </a:r>
            <a:r>
              <a:rPr lang="en-US" sz="2800" dirty="0">
                <a:solidFill>
                  <a:schemeClr val="tx2"/>
                </a:solidFill>
              </a:rPr>
              <a:t>For there are many rebellious men, empty talkers and deceivers</a:t>
            </a:r>
            <a:r>
              <a:rPr lang="en-US" sz="2800" dirty="0"/>
              <a:t>, especially those of the circumcision, </a:t>
            </a:r>
            <a:r>
              <a:rPr lang="en-US" sz="2800" dirty="0">
                <a:solidFill>
                  <a:srgbClr val="FFFF00"/>
                </a:solidFill>
              </a:rPr>
              <a:t>11</a:t>
            </a:r>
            <a:r>
              <a:rPr lang="en-US" sz="2800" dirty="0"/>
              <a:t> who </a:t>
            </a:r>
            <a:r>
              <a:rPr lang="en-US" sz="2800" dirty="0">
                <a:solidFill>
                  <a:srgbClr val="FFFF00"/>
                </a:solidFill>
              </a:rPr>
              <a:t>must be (</a:t>
            </a:r>
            <a:r>
              <a:rPr lang="en-US" sz="2800" i="1" dirty="0">
                <a:solidFill>
                  <a:srgbClr val="FFFF00"/>
                </a:solidFill>
              </a:rPr>
              <a:t>dei</a:t>
            </a:r>
            <a:r>
              <a:rPr lang="en-US" sz="2800" dirty="0">
                <a:solidFill>
                  <a:srgbClr val="FFFF00"/>
                </a:solidFill>
              </a:rPr>
              <a:t>) </a:t>
            </a:r>
            <a:r>
              <a:rPr lang="en-US" sz="2800" dirty="0"/>
              <a:t>silenced because they are upsetting whole families, teaching things they </a:t>
            </a:r>
            <a:r>
              <a:rPr lang="en-US" sz="2800" dirty="0">
                <a:solidFill>
                  <a:srgbClr val="FFFF00"/>
                </a:solidFill>
              </a:rPr>
              <a:t>should not (</a:t>
            </a:r>
            <a:r>
              <a:rPr lang="en-US" sz="2800" i="1" dirty="0">
                <a:solidFill>
                  <a:srgbClr val="FFFF00"/>
                </a:solidFill>
              </a:rPr>
              <a:t>me dei</a:t>
            </a:r>
            <a:r>
              <a:rPr lang="en-US" sz="2800" dirty="0">
                <a:solidFill>
                  <a:srgbClr val="FFFF00"/>
                </a:solidFill>
              </a:rPr>
              <a:t>) </a:t>
            </a:r>
            <a:r>
              <a:rPr lang="en-US" sz="2800" dirty="0"/>
              <a:t>teach for the sake of sordid gain.</a:t>
            </a:r>
          </a:p>
          <a:p>
            <a:r>
              <a:rPr lang="en-US" sz="2800" dirty="0"/>
              <a:t>”</a:t>
            </a:r>
          </a:p>
          <a:p>
            <a:endParaRPr lang="en-US" sz="2800" dirty="0"/>
          </a:p>
        </p:txBody>
      </p:sp>
    </p:spTree>
    <p:extLst>
      <p:ext uri="{BB962C8B-B14F-4D97-AF65-F5344CB8AC3E}">
        <p14:creationId xmlns:p14="http://schemas.microsoft.com/office/powerpoint/2010/main" val="894205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66" y="304800"/>
            <a:ext cx="5578434" cy="6096000"/>
          </a:xfrm>
        </p:spPr>
        <p:txBody>
          <a:bodyPr>
            <a:normAutofit fontScale="92500" lnSpcReduction="10000"/>
          </a:bodyPr>
          <a:lstStyle/>
          <a:p>
            <a:r>
              <a:rPr lang="en-US" dirty="0"/>
              <a:t>	</a:t>
            </a:r>
            <a:r>
              <a:rPr lang="en-US" sz="3600" b="0" dirty="0"/>
              <a:t>It is a total abandonment of self-will… It is an exchange of all that we are for all that Christ is  and denotes implicit obedience, </a:t>
            </a:r>
            <a:r>
              <a:rPr lang="en-US" sz="3600" b="0" u="sng" dirty="0"/>
              <a:t>full surrender to the lordship of Christ</a:t>
            </a:r>
            <a:r>
              <a:rPr lang="en-US" sz="3600" b="0" dirty="0"/>
              <a:t>.  Nothing less can qualify as saving faith. </a:t>
            </a:r>
          </a:p>
          <a:p>
            <a:r>
              <a:rPr lang="en-US" sz="3600" b="0" dirty="0">
                <a:solidFill>
                  <a:srgbClr val="FFFF00"/>
                </a:solidFill>
              </a:rPr>
              <a:t>	(John F. MacArthur, The Gospel According to Jesus, p. 140.)</a:t>
            </a:r>
          </a:p>
        </p:txBody>
      </p:sp>
      <p:pic>
        <p:nvPicPr>
          <p:cNvPr id="3" name="Picture 2">
            <a:extLst>
              <a:ext uri="{FF2B5EF4-FFF2-40B4-BE49-F238E27FC236}">
                <a16:creationId xmlns:a16="http://schemas.microsoft.com/office/drawing/2014/main" id="{ABE71687-88F8-4969-B0FA-02E2490E6E44}"/>
              </a:ext>
            </a:extLst>
          </p:cNvPr>
          <p:cNvPicPr>
            <a:picLocks noChangeAspect="1"/>
          </p:cNvPicPr>
          <p:nvPr/>
        </p:nvPicPr>
        <p:blipFill>
          <a:blip r:embed="rId2"/>
          <a:stretch>
            <a:fillRect/>
          </a:stretch>
        </p:blipFill>
        <p:spPr>
          <a:xfrm>
            <a:off x="5734257" y="0"/>
            <a:ext cx="3387477" cy="6858000"/>
          </a:xfrm>
          <a:prstGeom prst="rect">
            <a:avLst/>
          </a:prstGeom>
        </p:spPr>
      </p:pic>
    </p:spTree>
    <p:extLst>
      <p:ext uri="{BB962C8B-B14F-4D97-AF65-F5344CB8AC3E}">
        <p14:creationId xmlns:p14="http://schemas.microsoft.com/office/powerpoint/2010/main" val="3409390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ngreneFoot.JPG">
            <a:extLst>
              <a:ext uri="{FF2B5EF4-FFF2-40B4-BE49-F238E27FC236}">
                <a16:creationId xmlns:a16="http://schemas.microsoft.com/office/drawing/2014/main" id="{AD35ACA8-3906-4EF3-B5A0-43F45164E2F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37846" y="1356908"/>
            <a:ext cx="4529161" cy="41441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9A5949-9EE6-42F8-8FFE-7B94B4FEEAA3}"/>
              </a:ext>
            </a:extLst>
          </p:cNvPr>
          <p:cNvSpPr txBox="1"/>
          <p:nvPr/>
        </p:nvSpPr>
        <p:spPr>
          <a:xfrm>
            <a:off x="6732928" y="5593976"/>
            <a:ext cx="2411072" cy="369332"/>
          </a:xfrm>
          <a:prstGeom prst="rect">
            <a:avLst/>
          </a:prstGeom>
          <a:noFill/>
        </p:spPr>
        <p:txBody>
          <a:bodyPr wrap="square" rtlCol="0">
            <a:spAutoFit/>
          </a:bodyPr>
          <a:lstStyle/>
          <a:p>
            <a:pPr algn="ctr"/>
            <a:r>
              <a:rPr lang="en-US" dirty="0"/>
              <a:t>Gangrene Patient</a:t>
            </a:r>
          </a:p>
        </p:txBody>
      </p:sp>
      <p:sp>
        <p:nvSpPr>
          <p:cNvPr id="3" name="TextBox 2">
            <a:extLst>
              <a:ext uri="{FF2B5EF4-FFF2-40B4-BE49-F238E27FC236}">
                <a16:creationId xmlns:a16="http://schemas.microsoft.com/office/drawing/2014/main" id="{C60620E8-BAE3-40C4-81B7-5B46CF6D0A7F}"/>
              </a:ext>
            </a:extLst>
          </p:cNvPr>
          <p:cNvSpPr txBox="1"/>
          <p:nvPr/>
        </p:nvSpPr>
        <p:spPr>
          <a:xfrm>
            <a:off x="325693" y="1699824"/>
            <a:ext cx="4037877" cy="3970318"/>
          </a:xfrm>
          <a:prstGeom prst="rect">
            <a:avLst/>
          </a:prstGeom>
          <a:noFill/>
        </p:spPr>
        <p:txBody>
          <a:bodyPr wrap="square" rtlCol="0">
            <a:spAutoFit/>
          </a:bodyPr>
          <a:lstStyle/>
          <a:p>
            <a:r>
              <a:rPr lang="en-US" sz="2800" dirty="0"/>
              <a:t>“But avoid worldly and empty chatter, for it will lead to further ungodliness, and their talk will spread like gangrene. </a:t>
            </a:r>
            <a:r>
              <a:rPr lang="en-US" sz="2800" dirty="0">
                <a:solidFill>
                  <a:srgbClr val="FFFF00"/>
                </a:solidFill>
              </a:rPr>
              <a:t>Among them are Hymenaeus and Philetus…”</a:t>
            </a:r>
          </a:p>
        </p:txBody>
      </p:sp>
      <p:sp>
        <p:nvSpPr>
          <p:cNvPr id="6" name="TextBox 5">
            <a:extLst>
              <a:ext uri="{FF2B5EF4-FFF2-40B4-BE49-F238E27FC236}">
                <a16:creationId xmlns:a16="http://schemas.microsoft.com/office/drawing/2014/main" id="{2DE2FA8C-F63A-47CB-B96B-6C19B4A73CC2}"/>
              </a:ext>
            </a:extLst>
          </p:cNvPr>
          <p:cNvSpPr txBox="1"/>
          <p:nvPr/>
        </p:nvSpPr>
        <p:spPr>
          <a:xfrm>
            <a:off x="176992" y="442735"/>
            <a:ext cx="4572000" cy="769441"/>
          </a:xfrm>
          <a:prstGeom prst="rect">
            <a:avLst/>
          </a:prstGeom>
          <a:noFill/>
        </p:spPr>
        <p:txBody>
          <a:bodyPr wrap="square">
            <a:spAutoFit/>
          </a:bodyPr>
          <a:lstStyle/>
          <a:p>
            <a:r>
              <a:rPr lang="en-US" sz="4400" dirty="0"/>
              <a:t>2 Timothy 2:17</a:t>
            </a:r>
          </a:p>
        </p:txBody>
      </p:sp>
    </p:spTree>
    <p:extLst>
      <p:ext uri="{BB962C8B-B14F-4D97-AF65-F5344CB8AC3E}">
        <p14:creationId xmlns:p14="http://schemas.microsoft.com/office/powerpoint/2010/main" val="334474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0620E8-BAE3-40C4-81B7-5B46CF6D0A7F}"/>
              </a:ext>
            </a:extLst>
          </p:cNvPr>
          <p:cNvSpPr txBox="1"/>
          <p:nvPr/>
        </p:nvSpPr>
        <p:spPr>
          <a:xfrm>
            <a:off x="325693" y="1699824"/>
            <a:ext cx="8354383" cy="2246769"/>
          </a:xfrm>
          <a:prstGeom prst="rect">
            <a:avLst/>
          </a:prstGeom>
          <a:noFill/>
        </p:spPr>
        <p:txBody>
          <a:bodyPr wrap="square" rtlCol="0">
            <a:spAutoFit/>
          </a:bodyPr>
          <a:lstStyle/>
          <a:p>
            <a:r>
              <a:rPr lang="en-US" sz="2800" dirty="0"/>
              <a:t>#4. 		I have read, understand, and agree with the Church’s Philosophy and Statement of Faith (Articles II and III of the Constitution). I also read the Position Statements, and fully agree with all except (list here): </a:t>
            </a:r>
            <a:endParaRPr lang="en-US" sz="2800" dirty="0">
              <a:solidFill>
                <a:srgbClr val="FFFF00"/>
              </a:solidFill>
            </a:endParaRPr>
          </a:p>
        </p:txBody>
      </p:sp>
      <p:sp>
        <p:nvSpPr>
          <p:cNvPr id="6" name="TextBox 5">
            <a:extLst>
              <a:ext uri="{FF2B5EF4-FFF2-40B4-BE49-F238E27FC236}">
                <a16:creationId xmlns:a16="http://schemas.microsoft.com/office/drawing/2014/main" id="{2DE2FA8C-F63A-47CB-B96B-6C19B4A73CC2}"/>
              </a:ext>
            </a:extLst>
          </p:cNvPr>
          <p:cNvSpPr txBox="1"/>
          <p:nvPr/>
        </p:nvSpPr>
        <p:spPr>
          <a:xfrm>
            <a:off x="176992" y="442735"/>
            <a:ext cx="8852708" cy="769441"/>
          </a:xfrm>
          <a:prstGeom prst="rect">
            <a:avLst/>
          </a:prstGeom>
          <a:noFill/>
        </p:spPr>
        <p:txBody>
          <a:bodyPr wrap="square">
            <a:spAutoFit/>
          </a:bodyPr>
          <a:lstStyle/>
          <a:p>
            <a:r>
              <a:rPr lang="en-US" sz="4400" dirty="0"/>
              <a:t>SLBC Membership Covenant: </a:t>
            </a:r>
          </a:p>
        </p:txBody>
      </p:sp>
    </p:spTree>
    <p:extLst>
      <p:ext uri="{BB962C8B-B14F-4D97-AF65-F5344CB8AC3E}">
        <p14:creationId xmlns:p14="http://schemas.microsoft.com/office/powerpoint/2010/main" val="2436246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0620E8-BAE3-40C4-81B7-5B46CF6D0A7F}"/>
              </a:ext>
            </a:extLst>
          </p:cNvPr>
          <p:cNvSpPr txBox="1"/>
          <p:nvPr/>
        </p:nvSpPr>
        <p:spPr>
          <a:xfrm>
            <a:off x="325693" y="1699824"/>
            <a:ext cx="8354383" cy="4401205"/>
          </a:xfrm>
          <a:prstGeom prst="rect">
            <a:avLst/>
          </a:prstGeom>
          <a:noFill/>
        </p:spPr>
        <p:txBody>
          <a:bodyPr wrap="square" rtlCol="0">
            <a:spAutoFit/>
          </a:bodyPr>
          <a:lstStyle/>
          <a:p>
            <a:r>
              <a:rPr lang="en-US" sz="2800" dirty="0"/>
              <a:t>#5. 		I understand that SLBC is an elder ruled church and that the Leaders (which includes the Senior Pastor) and members of SLBC are committed to me, and the well being of my whole person. I will keep them informed of my needs that they might be better able to minister to me, which may include accountability and correction (see Article – Government, Section 5: Disposition of Members, paragraph of the SLBC Constitution).</a:t>
            </a:r>
            <a:endParaRPr lang="en-US" sz="2800" dirty="0">
              <a:solidFill>
                <a:srgbClr val="FFFF00"/>
              </a:solidFill>
            </a:endParaRPr>
          </a:p>
        </p:txBody>
      </p:sp>
      <p:sp>
        <p:nvSpPr>
          <p:cNvPr id="6" name="TextBox 5">
            <a:extLst>
              <a:ext uri="{FF2B5EF4-FFF2-40B4-BE49-F238E27FC236}">
                <a16:creationId xmlns:a16="http://schemas.microsoft.com/office/drawing/2014/main" id="{2DE2FA8C-F63A-47CB-B96B-6C19B4A73CC2}"/>
              </a:ext>
            </a:extLst>
          </p:cNvPr>
          <p:cNvSpPr txBox="1"/>
          <p:nvPr/>
        </p:nvSpPr>
        <p:spPr>
          <a:xfrm>
            <a:off x="176992" y="442735"/>
            <a:ext cx="8852708" cy="769441"/>
          </a:xfrm>
          <a:prstGeom prst="rect">
            <a:avLst/>
          </a:prstGeom>
          <a:noFill/>
        </p:spPr>
        <p:txBody>
          <a:bodyPr wrap="square">
            <a:spAutoFit/>
          </a:bodyPr>
          <a:lstStyle/>
          <a:p>
            <a:r>
              <a:rPr lang="en-US" sz="4400" dirty="0"/>
              <a:t>SLBC Membership Covenant: </a:t>
            </a:r>
          </a:p>
        </p:txBody>
      </p:sp>
    </p:spTree>
    <p:extLst>
      <p:ext uri="{BB962C8B-B14F-4D97-AF65-F5344CB8AC3E}">
        <p14:creationId xmlns:p14="http://schemas.microsoft.com/office/powerpoint/2010/main" val="719378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Titus 1:10-11</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53446" y="1571007"/>
            <a:ext cx="8298494" cy="3108543"/>
          </a:xfrm>
          <a:prstGeom prst="rect">
            <a:avLst/>
          </a:prstGeom>
          <a:noFill/>
        </p:spPr>
        <p:txBody>
          <a:bodyPr wrap="square" rtlCol="0">
            <a:spAutoFit/>
          </a:bodyPr>
          <a:lstStyle/>
          <a:p>
            <a:r>
              <a:rPr lang="en-US" sz="2800" dirty="0"/>
              <a:t>10 “</a:t>
            </a:r>
            <a:r>
              <a:rPr lang="en-US" sz="2800" dirty="0">
                <a:solidFill>
                  <a:schemeClr val="tx2"/>
                </a:solidFill>
              </a:rPr>
              <a:t>For there are many rebellious men, empty talkers and deceivers</a:t>
            </a:r>
            <a:r>
              <a:rPr lang="en-US" sz="2800" dirty="0"/>
              <a:t>, especially those of the circumcision, 11 who must be silenced because they are upsetting whole families, teaching things they should not teach </a:t>
            </a:r>
            <a:r>
              <a:rPr lang="en-US" sz="2800" dirty="0">
                <a:solidFill>
                  <a:srgbClr val="FFFF00"/>
                </a:solidFill>
              </a:rPr>
              <a:t>for the sake of sordid gain.</a:t>
            </a:r>
            <a:r>
              <a:rPr lang="en-US" sz="2800" dirty="0"/>
              <a:t>”</a:t>
            </a:r>
          </a:p>
          <a:p>
            <a:endParaRPr lang="en-US" sz="2800" dirty="0"/>
          </a:p>
        </p:txBody>
      </p:sp>
    </p:spTree>
    <p:extLst>
      <p:ext uri="{BB962C8B-B14F-4D97-AF65-F5344CB8AC3E}">
        <p14:creationId xmlns:p14="http://schemas.microsoft.com/office/powerpoint/2010/main" val="4206895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Titus 1:10-11</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53446" y="1571007"/>
            <a:ext cx="8298494" cy="3108543"/>
          </a:xfrm>
          <a:prstGeom prst="rect">
            <a:avLst/>
          </a:prstGeom>
          <a:noFill/>
        </p:spPr>
        <p:txBody>
          <a:bodyPr wrap="square" rtlCol="0">
            <a:spAutoFit/>
          </a:bodyPr>
          <a:lstStyle/>
          <a:p>
            <a:r>
              <a:rPr lang="en-US" sz="2800" dirty="0"/>
              <a:t>10 “</a:t>
            </a:r>
            <a:r>
              <a:rPr lang="en-US" sz="2800" dirty="0">
                <a:solidFill>
                  <a:schemeClr val="tx2"/>
                </a:solidFill>
              </a:rPr>
              <a:t>For there are many rebellious men, empty talkers and deceivers</a:t>
            </a:r>
            <a:r>
              <a:rPr lang="en-US" sz="2800" dirty="0"/>
              <a:t>, especially those of the circumcision, 11 who must be silenced because they are upsetting whole families, </a:t>
            </a:r>
            <a:r>
              <a:rPr lang="en-US" sz="2800" dirty="0">
                <a:solidFill>
                  <a:srgbClr val="FFFF00"/>
                </a:solidFill>
              </a:rPr>
              <a:t>teaching things they should not teach </a:t>
            </a:r>
            <a:r>
              <a:rPr lang="en-US" sz="2800" dirty="0"/>
              <a:t>for the sake of sordid gain.”</a:t>
            </a:r>
          </a:p>
          <a:p>
            <a:endParaRPr lang="en-US" sz="2800" dirty="0"/>
          </a:p>
        </p:txBody>
      </p:sp>
    </p:spTree>
    <p:extLst>
      <p:ext uri="{BB962C8B-B14F-4D97-AF65-F5344CB8AC3E}">
        <p14:creationId xmlns:p14="http://schemas.microsoft.com/office/powerpoint/2010/main" val="125727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0620E8-BAE3-40C4-81B7-5B46CF6D0A7F}"/>
              </a:ext>
            </a:extLst>
          </p:cNvPr>
          <p:cNvSpPr txBox="1"/>
          <p:nvPr/>
        </p:nvSpPr>
        <p:spPr>
          <a:xfrm>
            <a:off x="325693" y="1706548"/>
            <a:ext cx="8354383" cy="3108543"/>
          </a:xfrm>
          <a:prstGeom prst="rect">
            <a:avLst/>
          </a:prstGeom>
          <a:noFill/>
        </p:spPr>
        <p:txBody>
          <a:bodyPr wrap="square" rtlCol="0">
            <a:spAutoFit/>
          </a:bodyPr>
          <a:lstStyle/>
          <a:p>
            <a:pPr marL="514350" indent="-514350">
              <a:buFont typeface="+mj-lt"/>
              <a:buAutoNum type="arabicPeriod"/>
            </a:pPr>
            <a:r>
              <a:rPr lang="en-US" sz="2800" dirty="0"/>
              <a:t>The faith (1 Tim 4:1)</a:t>
            </a:r>
          </a:p>
          <a:p>
            <a:pPr marL="514350" indent="-514350">
              <a:buFont typeface="+mj-lt"/>
              <a:buAutoNum type="arabicPeriod"/>
            </a:pPr>
            <a:r>
              <a:rPr lang="en-US" sz="2800" dirty="0"/>
              <a:t>God (Jude 4)</a:t>
            </a:r>
          </a:p>
          <a:p>
            <a:pPr marL="514350" indent="-514350">
              <a:buFont typeface="+mj-lt"/>
              <a:buAutoNum type="arabicPeriod"/>
            </a:pPr>
            <a:r>
              <a:rPr lang="en-US" sz="2800" dirty="0"/>
              <a:t>Christ and His death (2 Pet 2:1)</a:t>
            </a:r>
          </a:p>
          <a:p>
            <a:pPr marL="514350" indent="-514350">
              <a:buFont typeface="+mj-lt"/>
              <a:buAutoNum type="arabicPeriod"/>
            </a:pPr>
            <a:r>
              <a:rPr lang="en-US" sz="2800" dirty="0"/>
              <a:t>Christ’s return (2 Pet 3:3-4)</a:t>
            </a:r>
          </a:p>
          <a:p>
            <a:pPr marL="514350" indent="-514350">
              <a:buFont typeface="+mj-lt"/>
              <a:buAutoNum type="arabicPeriod"/>
            </a:pPr>
            <a:r>
              <a:rPr lang="en-US" sz="2800" dirty="0"/>
              <a:t>Sound doctrine (2 Tim 4:3-4)</a:t>
            </a:r>
          </a:p>
          <a:p>
            <a:pPr marL="514350" indent="-514350">
              <a:buFont typeface="+mj-lt"/>
              <a:buAutoNum type="arabicPeriod"/>
            </a:pPr>
            <a:r>
              <a:rPr lang="en-US" sz="2800" dirty="0"/>
              <a:t>The Resurrection (2 Tim 2:16-18)</a:t>
            </a:r>
          </a:p>
          <a:p>
            <a:pPr marL="514350" indent="-514350">
              <a:buFont typeface="+mj-lt"/>
              <a:buAutoNum type="arabicPeriod"/>
            </a:pPr>
            <a:r>
              <a:rPr lang="en-US" sz="2800" dirty="0"/>
              <a:t>God as Creator (2 Pet 3:5) </a:t>
            </a:r>
          </a:p>
        </p:txBody>
      </p:sp>
      <p:sp>
        <p:nvSpPr>
          <p:cNvPr id="6" name="TextBox 5">
            <a:extLst>
              <a:ext uri="{FF2B5EF4-FFF2-40B4-BE49-F238E27FC236}">
                <a16:creationId xmlns:a16="http://schemas.microsoft.com/office/drawing/2014/main" id="{2DE2FA8C-F63A-47CB-B96B-6C19B4A73CC2}"/>
              </a:ext>
            </a:extLst>
          </p:cNvPr>
          <p:cNvSpPr txBox="1"/>
          <p:nvPr/>
        </p:nvSpPr>
        <p:spPr>
          <a:xfrm>
            <a:off x="176992" y="442735"/>
            <a:ext cx="8852708" cy="1077218"/>
          </a:xfrm>
          <a:prstGeom prst="rect">
            <a:avLst/>
          </a:prstGeom>
          <a:noFill/>
        </p:spPr>
        <p:txBody>
          <a:bodyPr wrap="square">
            <a:spAutoFit/>
          </a:bodyPr>
          <a:lstStyle/>
          <a:p>
            <a:pPr algn="ctr"/>
            <a:r>
              <a:rPr lang="en-US" sz="3200" dirty="0"/>
              <a:t>False Doctrines affects every Major Doctrine of the Bible </a:t>
            </a:r>
          </a:p>
        </p:txBody>
      </p:sp>
    </p:spTree>
    <p:extLst>
      <p:ext uri="{BB962C8B-B14F-4D97-AF65-F5344CB8AC3E}">
        <p14:creationId xmlns:p14="http://schemas.microsoft.com/office/powerpoint/2010/main" val="3465690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05B4A74-2CD9-4819-AFA1-9D7BEB6F0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070" y="0"/>
            <a:ext cx="3884930" cy="599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4394A65-D163-496D-9D69-9F3C8AFB2F14}"/>
              </a:ext>
            </a:extLst>
          </p:cNvPr>
          <p:cNvSpPr txBox="1"/>
          <p:nvPr/>
        </p:nvSpPr>
        <p:spPr>
          <a:xfrm>
            <a:off x="287020" y="349240"/>
            <a:ext cx="4839970" cy="4401205"/>
          </a:xfrm>
          <a:prstGeom prst="rect">
            <a:avLst/>
          </a:prstGeom>
          <a:noFill/>
        </p:spPr>
        <p:txBody>
          <a:bodyPr wrap="square">
            <a:spAutoFit/>
          </a:bodyPr>
          <a:lstStyle/>
          <a:p>
            <a:r>
              <a:rPr lang="en-US" sz="2800" dirty="0"/>
              <a:t>“</a:t>
            </a:r>
            <a:r>
              <a:rPr lang="en-US" sz="2800" dirty="0">
                <a:solidFill>
                  <a:srgbClr val="FFFF00"/>
                </a:solidFill>
              </a:rPr>
              <a:t>I don’t believe making disciples must equal adherents to the Christian religion</a:t>
            </a:r>
            <a:r>
              <a:rPr lang="en-US" sz="2800" dirty="0"/>
              <a:t>. It may be advisable in many (not all!) circumstances to help people become followers of Jesus </a:t>
            </a:r>
            <a:r>
              <a:rPr lang="en-US" sz="2800" dirty="0">
                <a:solidFill>
                  <a:srgbClr val="FFFF00"/>
                </a:solidFill>
              </a:rPr>
              <a:t>and remain within their Buddhist, Hindu, or Jewish contexts</a:t>
            </a:r>
            <a:r>
              <a:rPr lang="en-US" sz="2800" dirty="0"/>
              <a:t>”</a:t>
            </a:r>
          </a:p>
        </p:txBody>
      </p:sp>
      <p:sp>
        <p:nvSpPr>
          <p:cNvPr id="7" name="TextBox 6">
            <a:extLst>
              <a:ext uri="{FF2B5EF4-FFF2-40B4-BE49-F238E27FC236}">
                <a16:creationId xmlns:a16="http://schemas.microsoft.com/office/drawing/2014/main" id="{B3191417-1BCF-4AEA-9654-9C74973E8B43}"/>
              </a:ext>
            </a:extLst>
          </p:cNvPr>
          <p:cNvSpPr txBox="1"/>
          <p:nvPr/>
        </p:nvSpPr>
        <p:spPr>
          <a:xfrm>
            <a:off x="274320" y="6324094"/>
            <a:ext cx="8686800" cy="369332"/>
          </a:xfrm>
          <a:prstGeom prst="rect">
            <a:avLst/>
          </a:prstGeom>
          <a:noFill/>
        </p:spPr>
        <p:txBody>
          <a:bodyPr wrap="square" rtlCol="0">
            <a:spAutoFit/>
          </a:bodyPr>
          <a:lstStyle/>
          <a:p>
            <a:r>
              <a:rPr lang="en-US" dirty="0"/>
              <a:t>Brian McClaren, A Generous Orthodoxy, 260. </a:t>
            </a:r>
          </a:p>
        </p:txBody>
      </p:sp>
    </p:spTree>
    <p:extLst>
      <p:ext uri="{BB962C8B-B14F-4D97-AF65-F5344CB8AC3E}">
        <p14:creationId xmlns:p14="http://schemas.microsoft.com/office/powerpoint/2010/main" val="3512325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rmAutofit/>
          </a:bodyPr>
          <a:lstStyle/>
          <a:p>
            <a:r>
              <a:rPr lang="en-US" sz="4800" u="sng" dirty="0"/>
              <a:t>8 Questions?</a:t>
            </a:r>
          </a:p>
        </p:txBody>
      </p:sp>
      <p:sp>
        <p:nvSpPr>
          <p:cNvPr id="6" name="TextBox 5">
            <a:extLst>
              <a:ext uri="{FF2B5EF4-FFF2-40B4-BE49-F238E27FC236}">
                <a16:creationId xmlns:a16="http://schemas.microsoft.com/office/drawing/2014/main" id="{E2ADB7BB-9553-449A-90CC-DA7F49CB8CFA}"/>
              </a:ext>
            </a:extLst>
          </p:cNvPr>
          <p:cNvSpPr txBox="1"/>
          <p:nvPr/>
        </p:nvSpPr>
        <p:spPr>
          <a:xfrm>
            <a:off x="472605" y="920621"/>
            <a:ext cx="8671395" cy="7386638"/>
          </a:xfrm>
          <a:prstGeom prst="rect">
            <a:avLst/>
          </a:prstGeom>
          <a:noFill/>
        </p:spPr>
        <p:txBody>
          <a:bodyPr wrap="square" rtlCol="0">
            <a:spAutoFit/>
          </a:bodyPr>
          <a:lstStyle/>
          <a:p>
            <a:endParaRPr lang="en-US" sz="3200" dirty="0">
              <a:solidFill>
                <a:srgbClr val="FFFF00"/>
              </a:solidFill>
            </a:endParaRPr>
          </a:p>
          <a:p>
            <a:pPr marL="514350" indent="-514350">
              <a:buAutoNum type="arabicPeriod" startAt="5"/>
            </a:pPr>
            <a:r>
              <a:rPr lang="en-US" sz="3200" dirty="0"/>
              <a:t>Where was the book written? </a:t>
            </a:r>
            <a:r>
              <a:rPr lang="en-US" sz="3200" dirty="0">
                <a:solidFill>
                  <a:srgbClr val="FFFF00"/>
                </a:solidFill>
              </a:rPr>
              <a:t>Macedonia</a:t>
            </a:r>
            <a:endParaRPr lang="en-US" sz="3200" dirty="0"/>
          </a:p>
          <a:p>
            <a:pPr marL="514350" indent="-514350">
              <a:buAutoNum type="arabicPeriod" startAt="5"/>
            </a:pPr>
            <a:endParaRPr lang="en-US" sz="3200" dirty="0"/>
          </a:p>
          <a:p>
            <a:pPr marL="514350" indent="-514350">
              <a:buAutoNum type="arabicPeriod" startAt="6"/>
            </a:pPr>
            <a:r>
              <a:rPr lang="en-US" sz="3600" dirty="0"/>
              <a:t>What is the purpose of the book?</a:t>
            </a:r>
          </a:p>
          <a:p>
            <a:pPr marL="971550" lvl="1" indent="-514350">
              <a:buFont typeface="Arial" panose="020B0604020202020204" pitchFamily="34" charset="0"/>
              <a:buChar char="•"/>
            </a:pPr>
            <a:endParaRPr lang="en-US" sz="3200" dirty="0"/>
          </a:p>
          <a:p>
            <a:pPr marL="971550" lvl="1" indent="-514350">
              <a:buFont typeface="Arial" panose="020B0604020202020204" pitchFamily="34" charset="0"/>
              <a:buChar char="•"/>
            </a:pPr>
            <a:r>
              <a:rPr lang="en-US" sz="3000" dirty="0">
                <a:solidFill>
                  <a:srgbClr val="FFFF00"/>
                </a:solidFill>
              </a:rPr>
              <a:t>Task Titus in bringing order to the churches in Crete by appointing elders. </a:t>
            </a:r>
          </a:p>
          <a:p>
            <a:pPr marL="971550" lvl="1" indent="-514350">
              <a:buFont typeface="Arial" panose="020B0604020202020204" pitchFamily="34" charset="0"/>
              <a:buChar char="•"/>
            </a:pPr>
            <a:r>
              <a:rPr lang="en-US" sz="3000" dirty="0">
                <a:solidFill>
                  <a:srgbClr val="FFFF00"/>
                </a:solidFill>
              </a:rPr>
              <a:t>Provide the churches at Crete doctrinal instruction to promote good works</a:t>
            </a:r>
          </a:p>
          <a:p>
            <a:pPr marL="971550" lvl="1" indent="-514350">
              <a:buFont typeface="Arial" panose="020B0604020202020204" pitchFamily="34" charset="0"/>
              <a:buChar char="•"/>
            </a:pPr>
            <a:r>
              <a:rPr lang="en-US" sz="3000" dirty="0">
                <a:solidFill>
                  <a:srgbClr val="FFFF00"/>
                </a:solidFill>
              </a:rPr>
              <a:t>To warn believers of the false teachers</a:t>
            </a:r>
          </a:p>
          <a:p>
            <a:pPr marL="514350" indent="-514350">
              <a:buAutoNum type="arabicPeriod" startAt="4"/>
            </a:pPr>
            <a:endParaRPr lang="en-US" sz="3200" dirty="0"/>
          </a:p>
          <a:p>
            <a:pPr marL="514350" indent="-514350">
              <a:buFont typeface="+mj-lt"/>
              <a:buAutoNum type="arabicPeriod"/>
            </a:pPr>
            <a:endParaRPr lang="en-US" sz="3200" dirty="0"/>
          </a:p>
          <a:p>
            <a:pPr marL="514350" indent="-514350">
              <a:buFont typeface="+mj-lt"/>
              <a:buAutoNum type="arabicPeriod"/>
            </a:pPr>
            <a:endParaRPr lang="en-US" sz="3200" dirty="0">
              <a:solidFill>
                <a:srgbClr val="FFFF00"/>
              </a:solidFill>
            </a:endParaRPr>
          </a:p>
          <a:p>
            <a:endParaRPr lang="en-US" sz="3200" dirty="0"/>
          </a:p>
        </p:txBody>
      </p:sp>
    </p:spTree>
    <p:extLst>
      <p:ext uri="{BB962C8B-B14F-4D97-AF65-F5344CB8AC3E}">
        <p14:creationId xmlns:p14="http://schemas.microsoft.com/office/powerpoint/2010/main" val="2802413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4394A65-D163-496D-9D69-9F3C8AFB2F14}"/>
              </a:ext>
            </a:extLst>
          </p:cNvPr>
          <p:cNvSpPr txBox="1"/>
          <p:nvPr/>
        </p:nvSpPr>
        <p:spPr>
          <a:xfrm>
            <a:off x="287020" y="349240"/>
            <a:ext cx="4839970" cy="4893647"/>
          </a:xfrm>
          <a:prstGeom prst="rect">
            <a:avLst/>
          </a:prstGeom>
          <a:noFill/>
        </p:spPr>
        <p:txBody>
          <a:bodyPr wrap="square">
            <a:spAutoFit/>
          </a:bodyPr>
          <a:lstStyle/>
          <a:p>
            <a:r>
              <a:rPr lang="en-US" sz="2400" dirty="0"/>
              <a:t>“</a:t>
            </a:r>
            <a:r>
              <a:rPr lang="en-US" sz="2400" dirty="0">
                <a:solidFill>
                  <a:srgbClr val="FFFF00"/>
                </a:solidFill>
              </a:rPr>
              <a:t>Evangelism or missions for me is no longer persuading people to believe what I believe</a:t>
            </a:r>
            <a:r>
              <a:rPr lang="en-US" sz="2400" dirty="0"/>
              <a:t>, no matter how edgy or creative I get. </a:t>
            </a:r>
            <a:r>
              <a:rPr lang="en-US" sz="2400" dirty="0">
                <a:solidFill>
                  <a:srgbClr val="FFFF00"/>
                </a:solidFill>
              </a:rPr>
              <a:t>Its more about shared experiences and encounters</a:t>
            </a:r>
            <a:r>
              <a:rPr lang="en-US" sz="2400" dirty="0"/>
              <a:t>. Its about walking the journey of life and faith together, each distinct to his or her own tradition and culture but with </a:t>
            </a:r>
            <a:r>
              <a:rPr lang="en-US" sz="2400" dirty="0">
                <a:solidFill>
                  <a:srgbClr val="FFFF00"/>
                </a:solidFill>
              </a:rPr>
              <a:t>the possibility of encountering God and truth from one another</a:t>
            </a:r>
            <a:r>
              <a:rPr lang="en-US" sz="2400" dirty="0"/>
              <a:t>.</a:t>
            </a:r>
          </a:p>
        </p:txBody>
      </p:sp>
      <p:sp>
        <p:nvSpPr>
          <p:cNvPr id="7" name="TextBox 6">
            <a:extLst>
              <a:ext uri="{FF2B5EF4-FFF2-40B4-BE49-F238E27FC236}">
                <a16:creationId xmlns:a16="http://schemas.microsoft.com/office/drawing/2014/main" id="{B3191417-1BCF-4AEA-9654-9C74973E8B43}"/>
              </a:ext>
            </a:extLst>
          </p:cNvPr>
          <p:cNvSpPr txBox="1"/>
          <p:nvPr/>
        </p:nvSpPr>
        <p:spPr>
          <a:xfrm>
            <a:off x="274320" y="6324094"/>
            <a:ext cx="8686800" cy="369332"/>
          </a:xfrm>
          <a:prstGeom prst="rect">
            <a:avLst/>
          </a:prstGeom>
          <a:noFill/>
        </p:spPr>
        <p:txBody>
          <a:bodyPr wrap="square" rtlCol="0">
            <a:spAutoFit/>
          </a:bodyPr>
          <a:lstStyle/>
          <a:p>
            <a:r>
              <a:rPr lang="en-US" dirty="0"/>
              <a:t>Gibbs and Bolger, Emerging Churches, 131.</a:t>
            </a:r>
          </a:p>
        </p:txBody>
      </p:sp>
      <p:pic>
        <p:nvPicPr>
          <p:cNvPr id="3" name="Picture 2">
            <a:extLst>
              <a:ext uri="{FF2B5EF4-FFF2-40B4-BE49-F238E27FC236}">
                <a16:creationId xmlns:a16="http://schemas.microsoft.com/office/drawing/2014/main" id="{ED1FFC36-E185-4E0B-8048-C78D8EFFCEA5}"/>
              </a:ext>
            </a:extLst>
          </p:cNvPr>
          <p:cNvPicPr>
            <a:picLocks noChangeAspect="1"/>
          </p:cNvPicPr>
          <p:nvPr/>
        </p:nvPicPr>
        <p:blipFill>
          <a:blip r:embed="rId2"/>
          <a:stretch>
            <a:fillRect/>
          </a:stretch>
        </p:blipFill>
        <p:spPr>
          <a:xfrm>
            <a:off x="5126990" y="0"/>
            <a:ext cx="4017010" cy="6167120"/>
          </a:xfrm>
          <a:prstGeom prst="rect">
            <a:avLst/>
          </a:prstGeom>
        </p:spPr>
      </p:pic>
    </p:spTree>
    <p:extLst>
      <p:ext uri="{BB962C8B-B14F-4D97-AF65-F5344CB8AC3E}">
        <p14:creationId xmlns:p14="http://schemas.microsoft.com/office/powerpoint/2010/main" val="692624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53788" y="-6724"/>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Matthew 28:19-20</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19829" y="1012954"/>
            <a:ext cx="8298494" cy="2677656"/>
          </a:xfrm>
          <a:prstGeom prst="rect">
            <a:avLst/>
          </a:prstGeom>
          <a:noFill/>
        </p:spPr>
        <p:txBody>
          <a:bodyPr wrap="square" rtlCol="0">
            <a:spAutoFit/>
          </a:bodyPr>
          <a:lstStyle/>
          <a:p>
            <a:r>
              <a:rPr lang="en-US" sz="2800" dirty="0"/>
              <a:t>“Go therefore and make disciples of all the nations, baptizing them in the name of the Father and the Son and the Holy Spirit, teaching them to observe all that I commanded you; and lo, I am with you always, even to the end of the age.”</a:t>
            </a:r>
          </a:p>
        </p:txBody>
      </p:sp>
    </p:spTree>
    <p:extLst>
      <p:ext uri="{BB962C8B-B14F-4D97-AF65-F5344CB8AC3E}">
        <p14:creationId xmlns:p14="http://schemas.microsoft.com/office/powerpoint/2010/main" val="4059502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4394A65-D163-496D-9D69-9F3C8AFB2F14}"/>
              </a:ext>
            </a:extLst>
          </p:cNvPr>
          <p:cNvSpPr txBox="1"/>
          <p:nvPr/>
        </p:nvSpPr>
        <p:spPr>
          <a:xfrm>
            <a:off x="4227008" y="376135"/>
            <a:ext cx="4839970" cy="4524315"/>
          </a:xfrm>
          <a:prstGeom prst="rect">
            <a:avLst/>
          </a:prstGeom>
          <a:noFill/>
        </p:spPr>
        <p:txBody>
          <a:bodyPr wrap="square">
            <a:spAutoFit/>
          </a:bodyPr>
          <a:lstStyle/>
          <a:p>
            <a:r>
              <a:rPr lang="en-US" sz="2400" dirty="0"/>
              <a:t>“In a mystical relationship with God, there is a coming together of people where </a:t>
            </a:r>
            <a:r>
              <a:rPr lang="en-US" sz="2400" dirty="0">
                <a:solidFill>
                  <a:srgbClr val="FFFF00"/>
                </a:solidFill>
              </a:rPr>
              <a:t>theology is left behind </a:t>
            </a:r>
            <a:r>
              <a:rPr lang="en-US" sz="2400" dirty="0"/>
              <a:t>and in this spirituality, they found a commonality. It seems to the Muslim mystics as they talk about Jesus and their love for Jesus, </a:t>
            </a:r>
            <a:r>
              <a:rPr lang="en-US" sz="2400" dirty="0">
                <a:solidFill>
                  <a:srgbClr val="FFFF00"/>
                </a:solidFill>
              </a:rPr>
              <a:t>it’s a lot closer to the New Testament Christianity than a lot of the Christians that I hear</a:t>
            </a:r>
            <a:r>
              <a:rPr lang="en-US" sz="2400" dirty="0"/>
              <a:t>.”</a:t>
            </a:r>
          </a:p>
        </p:txBody>
      </p:sp>
      <p:sp>
        <p:nvSpPr>
          <p:cNvPr id="7" name="TextBox 6">
            <a:extLst>
              <a:ext uri="{FF2B5EF4-FFF2-40B4-BE49-F238E27FC236}">
                <a16:creationId xmlns:a16="http://schemas.microsoft.com/office/drawing/2014/main" id="{B3191417-1BCF-4AEA-9654-9C74973E8B43}"/>
              </a:ext>
            </a:extLst>
          </p:cNvPr>
          <p:cNvSpPr txBox="1"/>
          <p:nvPr/>
        </p:nvSpPr>
        <p:spPr>
          <a:xfrm>
            <a:off x="228600" y="6189477"/>
            <a:ext cx="8686800" cy="584775"/>
          </a:xfrm>
          <a:prstGeom prst="rect">
            <a:avLst/>
          </a:prstGeom>
          <a:noFill/>
        </p:spPr>
        <p:txBody>
          <a:bodyPr wrap="square" rtlCol="0">
            <a:spAutoFit/>
          </a:bodyPr>
          <a:lstStyle/>
          <a:p>
            <a:r>
              <a:rPr lang="en-US" sz="1600" dirty="0"/>
              <a:t>Tony Campolo, On Evangelicals and Interfaith Cooperation: An Interview with Tony Campolo by Shane Claiborne, Cross Currents, March 22, 2005.</a:t>
            </a:r>
          </a:p>
        </p:txBody>
      </p:sp>
      <p:pic>
        <p:nvPicPr>
          <p:cNvPr id="2" name="Picture 1">
            <a:extLst>
              <a:ext uri="{FF2B5EF4-FFF2-40B4-BE49-F238E27FC236}">
                <a16:creationId xmlns:a16="http://schemas.microsoft.com/office/drawing/2014/main" id="{EA50D86D-FB11-4842-973A-9A5242324DEB}"/>
              </a:ext>
            </a:extLst>
          </p:cNvPr>
          <p:cNvPicPr>
            <a:picLocks noChangeAspect="1"/>
          </p:cNvPicPr>
          <p:nvPr/>
        </p:nvPicPr>
        <p:blipFill>
          <a:blip r:embed="rId2"/>
          <a:stretch>
            <a:fillRect/>
          </a:stretch>
        </p:blipFill>
        <p:spPr>
          <a:xfrm>
            <a:off x="-8930" y="0"/>
            <a:ext cx="3750075" cy="5614147"/>
          </a:xfrm>
          <a:prstGeom prst="rect">
            <a:avLst/>
          </a:prstGeom>
        </p:spPr>
      </p:pic>
    </p:spTree>
    <p:extLst>
      <p:ext uri="{BB962C8B-B14F-4D97-AF65-F5344CB8AC3E}">
        <p14:creationId xmlns:p14="http://schemas.microsoft.com/office/powerpoint/2010/main" val="454782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4394A65-D163-496D-9D69-9F3C8AFB2F14}"/>
              </a:ext>
            </a:extLst>
          </p:cNvPr>
          <p:cNvSpPr txBox="1"/>
          <p:nvPr/>
        </p:nvSpPr>
        <p:spPr>
          <a:xfrm>
            <a:off x="4200114" y="1667053"/>
            <a:ext cx="4839970" cy="2308324"/>
          </a:xfrm>
          <a:prstGeom prst="rect">
            <a:avLst/>
          </a:prstGeom>
          <a:noFill/>
        </p:spPr>
        <p:txBody>
          <a:bodyPr wrap="square">
            <a:spAutoFit/>
          </a:bodyPr>
          <a:lstStyle/>
          <a:p>
            <a:r>
              <a:rPr lang="en-US" sz="2400" dirty="0"/>
              <a:t>“The old paradigm taught that if you had the right teaching, you will experience God. </a:t>
            </a:r>
            <a:r>
              <a:rPr lang="en-US" sz="2400" dirty="0">
                <a:solidFill>
                  <a:srgbClr val="FFFF00"/>
                </a:solidFill>
              </a:rPr>
              <a:t>The new paradigm says that if you experience God, you will have the right teaching</a:t>
            </a:r>
            <a:r>
              <a:rPr lang="en-US" sz="2400" dirty="0"/>
              <a:t>.”</a:t>
            </a:r>
          </a:p>
        </p:txBody>
      </p:sp>
      <p:sp>
        <p:nvSpPr>
          <p:cNvPr id="7" name="TextBox 6">
            <a:extLst>
              <a:ext uri="{FF2B5EF4-FFF2-40B4-BE49-F238E27FC236}">
                <a16:creationId xmlns:a16="http://schemas.microsoft.com/office/drawing/2014/main" id="{B3191417-1BCF-4AEA-9654-9C74973E8B43}"/>
              </a:ext>
            </a:extLst>
          </p:cNvPr>
          <p:cNvSpPr txBox="1"/>
          <p:nvPr/>
        </p:nvSpPr>
        <p:spPr>
          <a:xfrm>
            <a:off x="228600" y="6189477"/>
            <a:ext cx="8686800" cy="584775"/>
          </a:xfrm>
          <a:prstGeom prst="rect">
            <a:avLst/>
          </a:prstGeom>
          <a:noFill/>
        </p:spPr>
        <p:txBody>
          <a:bodyPr wrap="square" rtlCol="0">
            <a:spAutoFit/>
          </a:bodyPr>
          <a:lstStyle/>
          <a:p>
            <a:r>
              <a:rPr lang="en-US" sz="1600" dirty="0"/>
              <a:t>Dan Kimball, The Emerging Church: Vintage Christianity for the New Generation, 2003, p.188 (Zondervan).</a:t>
            </a:r>
          </a:p>
        </p:txBody>
      </p:sp>
      <p:pic>
        <p:nvPicPr>
          <p:cNvPr id="5" name="Picture 4">
            <a:extLst>
              <a:ext uri="{FF2B5EF4-FFF2-40B4-BE49-F238E27FC236}">
                <a16:creationId xmlns:a16="http://schemas.microsoft.com/office/drawing/2014/main" id="{848D3919-5B80-4863-8A12-D2D7CD3ABF95}"/>
              </a:ext>
            </a:extLst>
          </p:cNvPr>
          <p:cNvPicPr>
            <a:picLocks noChangeAspect="1"/>
          </p:cNvPicPr>
          <p:nvPr/>
        </p:nvPicPr>
        <p:blipFill>
          <a:blip r:embed="rId2"/>
          <a:stretch>
            <a:fillRect/>
          </a:stretch>
        </p:blipFill>
        <p:spPr>
          <a:xfrm>
            <a:off x="0" y="0"/>
            <a:ext cx="4088941" cy="5042647"/>
          </a:xfrm>
          <a:prstGeom prst="rect">
            <a:avLst/>
          </a:prstGeom>
        </p:spPr>
      </p:pic>
      <p:pic>
        <p:nvPicPr>
          <p:cNvPr id="3" name="Picture 2">
            <a:extLst>
              <a:ext uri="{FF2B5EF4-FFF2-40B4-BE49-F238E27FC236}">
                <a16:creationId xmlns:a16="http://schemas.microsoft.com/office/drawing/2014/main" id="{0F8CBC10-B006-4EC6-8765-093B07AD0D74}"/>
              </a:ext>
            </a:extLst>
          </p:cNvPr>
          <p:cNvPicPr>
            <a:picLocks noChangeAspect="1"/>
          </p:cNvPicPr>
          <p:nvPr/>
        </p:nvPicPr>
        <p:blipFill>
          <a:blip r:embed="rId3"/>
          <a:stretch>
            <a:fillRect/>
          </a:stretch>
        </p:blipFill>
        <p:spPr>
          <a:xfrm>
            <a:off x="7463117" y="3975377"/>
            <a:ext cx="1452283" cy="1936377"/>
          </a:xfrm>
          <a:prstGeom prst="rect">
            <a:avLst/>
          </a:prstGeom>
        </p:spPr>
      </p:pic>
    </p:spTree>
    <p:extLst>
      <p:ext uri="{BB962C8B-B14F-4D97-AF65-F5344CB8AC3E}">
        <p14:creationId xmlns:p14="http://schemas.microsoft.com/office/powerpoint/2010/main" val="2089931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4394A65-D163-496D-9D69-9F3C8AFB2F14}"/>
              </a:ext>
            </a:extLst>
          </p:cNvPr>
          <p:cNvSpPr txBox="1"/>
          <p:nvPr/>
        </p:nvSpPr>
        <p:spPr>
          <a:xfrm>
            <a:off x="4304030" y="1366897"/>
            <a:ext cx="4839970" cy="2062103"/>
          </a:xfrm>
          <a:prstGeom prst="rect">
            <a:avLst/>
          </a:prstGeom>
          <a:noFill/>
        </p:spPr>
        <p:txBody>
          <a:bodyPr wrap="square">
            <a:spAutoFit/>
          </a:bodyPr>
          <a:lstStyle/>
          <a:p>
            <a:r>
              <a:rPr lang="en-US" sz="3200" dirty="0">
                <a:solidFill>
                  <a:srgbClr val="FFFF00"/>
                </a:solidFill>
              </a:rPr>
              <a:t>“Preaching doesn’t work…preaching, as we know it, is a broken endeavor...”</a:t>
            </a:r>
          </a:p>
        </p:txBody>
      </p:sp>
      <p:sp>
        <p:nvSpPr>
          <p:cNvPr id="7" name="TextBox 6">
            <a:extLst>
              <a:ext uri="{FF2B5EF4-FFF2-40B4-BE49-F238E27FC236}">
                <a16:creationId xmlns:a16="http://schemas.microsoft.com/office/drawing/2014/main" id="{B3191417-1BCF-4AEA-9654-9C74973E8B43}"/>
              </a:ext>
            </a:extLst>
          </p:cNvPr>
          <p:cNvSpPr txBox="1"/>
          <p:nvPr/>
        </p:nvSpPr>
        <p:spPr>
          <a:xfrm>
            <a:off x="228600" y="6081900"/>
            <a:ext cx="8686800" cy="584775"/>
          </a:xfrm>
          <a:prstGeom prst="rect">
            <a:avLst/>
          </a:prstGeom>
          <a:noFill/>
        </p:spPr>
        <p:txBody>
          <a:bodyPr wrap="square" rtlCol="0">
            <a:spAutoFit/>
          </a:bodyPr>
          <a:lstStyle/>
          <a:p>
            <a:r>
              <a:rPr lang="en-US" sz="1600" dirty="0"/>
              <a:t>Doug Pagitt, Preaching Reimagined: The Role of Sermon in Communities of Faith, 2005, pp. 18-19 (Zondervan).</a:t>
            </a:r>
          </a:p>
        </p:txBody>
      </p:sp>
      <p:pic>
        <p:nvPicPr>
          <p:cNvPr id="2" name="Picture 1">
            <a:extLst>
              <a:ext uri="{FF2B5EF4-FFF2-40B4-BE49-F238E27FC236}">
                <a16:creationId xmlns:a16="http://schemas.microsoft.com/office/drawing/2014/main" id="{2B2552EE-1327-4CC1-AC7C-1E2A9329A4FF}"/>
              </a:ext>
            </a:extLst>
          </p:cNvPr>
          <p:cNvPicPr>
            <a:picLocks noChangeAspect="1"/>
          </p:cNvPicPr>
          <p:nvPr/>
        </p:nvPicPr>
        <p:blipFill>
          <a:blip r:embed="rId2"/>
          <a:stretch>
            <a:fillRect/>
          </a:stretch>
        </p:blipFill>
        <p:spPr>
          <a:xfrm>
            <a:off x="0" y="-1"/>
            <a:ext cx="4049486" cy="5936803"/>
          </a:xfrm>
          <a:prstGeom prst="rect">
            <a:avLst/>
          </a:prstGeom>
        </p:spPr>
      </p:pic>
      <p:pic>
        <p:nvPicPr>
          <p:cNvPr id="4" name="Picture 3">
            <a:extLst>
              <a:ext uri="{FF2B5EF4-FFF2-40B4-BE49-F238E27FC236}">
                <a16:creationId xmlns:a16="http://schemas.microsoft.com/office/drawing/2014/main" id="{CD72B43C-6906-43DD-8719-1FA4F7987BC8}"/>
              </a:ext>
            </a:extLst>
          </p:cNvPr>
          <p:cNvPicPr>
            <a:picLocks noChangeAspect="1"/>
          </p:cNvPicPr>
          <p:nvPr/>
        </p:nvPicPr>
        <p:blipFill>
          <a:blip r:embed="rId3"/>
          <a:stretch>
            <a:fillRect/>
          </a:stretch>
        </p:blipFill>
        <p:spPr>
          <a:xfrm>
            <a:off x="4049486" y="3733576"/>
            <a:ext cx="2179864" cy="2179864"/>
          </a:xfrm>
          <a:prstGeom prst="rect">
            <a:avLst/>
          </a:prstGeom>
        </p:spPr>
      </p:pic>
    </p:spTree>
    <p:extLst>
      <p:ext uri="{BB962C8B-B14F-4D97-AF65-F5344CB8AC3E}">
        <p14:creationId xmlns:p14="http://schemas.microsoft.com/office/powerpoint/2010/main" val="2947262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2 Timothy 4:2-3</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19829" y="1012954"/>
            <a:ext cx="8298494" cy="3970318"/>
          </a:xfrm>
          <a:prstGeom prst="rect">
            <a:avLst/>
          </a:prstGeom>
          <a:noFill/>
        </p:spPr>
        <p:txBody>
          <a:bodyPr wrap="square" rtlCol="0">
            <a:spAutoFit/>
          </a:bodyPr>
          <a:lstStyle/>
          <a:p>
            <a:r>
              <a:rPr lang="en-US" sz="2800" dirty="0"/>
              <a:t>2 “</a:t>
            </a:r>
            <a:r>
              <a:rPr lang="en-US" sz="2800" dirty="0">
                <a:solidFill>
                  <a:srgbClr val="FFFF00"/>
                </a:solidFill>
              </a:rPr>
              <a:t>Preach the word</a:t>
            </a:r>
            <a:r>
              <a:rPr lang="en-US" sz="2800" dirty="0"/>
              <a:t>; be ready in season and out of season; </a:t>
            </a:r>
            <a:r>
              <a:rPr lang="en-US" sz="2800" dirty="0">
                <a:solidFill>
                  <a:srgbClr val="FFFF00"/>
                </a:solidFill>
              </a:rPr>
              <a:t>reprove, rebuke, exhort</a:t>
            </a:r>
            <a:r>
              <a:rPr lang="en-US" sz="2800" dirty="0"/>
              <a:t>, with great patience and instruction. For the time will come when they will not endure sound doctrine; but wanting to have their ears tickled, they will accumulate for themselves teachers in accordance to their own desires, and will turn away their ears from the truth and will turn aside to myths.”</a:t>
            </a:r>
          </a:p>
        </p:txBody>
      </p:sp>
    </p:spTree>
    <p:extLst>
      <p:ext uri="{BB962C8B-B14F-4D97-AF65-F5344CB8AC3E}">
        <p14:creationId xmlns:p14="http://schemas.microsoft.com/office/powerpoint/2010/main" val="3565941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Titus 1:12-13</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53446" y="1571007"/>
            <a:ext cx="8298494" cy="2677656"/>
          </a:xfrm>
          <a:prstGeom prst="rect">
            <a:avLst/>
          </a:prstGeom>
          <a:noFill/>
        </p:spPr>
        <p:txBody>
          <a:bodyPr wrap="square" rtlCol="0">
            <a:spAutoFit/>
          </a:bodyPr>
          <a:lstStyle/>
          <a:p>
            <a:r>
              <a:rPr lang="en-US" sz="2800" dirty="0"/>
              <a:t>12 “One of themselves, a prophet of their own, said, “Cretans are always </a:t>
            </a:r>
            <a:r>
              <a:rPr lang="en-US" sz="2800" dirty="0">
                <a:solidFill>
                  <a:srgbClr val="FFFF00"/>
                </a:solidFill>
              </a:rPr>
              <a:t>liars, evil beasts, lazy gluttons</a:t>
            </a:r>
            <a:r>
              <a:rPr lang="en-US" sz="2800" dirty="0"/>
              <a:t>.” 13 This testimony is true. For this reason reprove them severely so that they may be sound in the faith…”</a:t>
            </a:r>
          </a:p>
          <a:p>
            <a:endParaRPr lang="en-US" sz="2800" dirty="0"/>
          </a:p>
        </p:txBody>
      </p:sp>
    </p:spTree>
    <p:extLst>
      <p:ext uri="{BB962C8B-B14F-4D97-AF65-F5344CB8AC3E}">
        <p14:creationId xmlns:p14="http://schemas.microsoft.com/office/powerpoint/2010/main" val="1061781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Titus 1:12-13</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53446" y="1571007"/>
            <a:ext cx="8298494" cy="2677656"/>
          </a:xfrm>
          <a:prstGeom prst="rect">
            <a:avLst/>
          </a:prstGeom>
          <a:noFill/>
        </p:spPr>
        <p:txBody>
          <a:bodyPr wrap="square" rtlCol="0">
            <a:spAutoFit/>
          </a:bodyPr>
          <a:lstStyle/>
          <a:p>
            <a:r>
              <a:rPr lang="en-US" sz="2800" dirty="0"/>
              <a:t>12 “One of themselves, a prophet of their own, said, “Cretans are always liars, evil beasts, lazy gluttons.” 13 This testimony is true. </a:t>
            </a:r>
            <a:r>
              <a:rPr lang="en-US" sz="2800" dirty="0">
                <a:solidFill>
                  <a:srgbClr val="FFFF00"/>
                </a:solidFill>
              </a:rPr>
              <a:t>For this reason reprove them severely so that they may be sound in the faith…</a:t>
            </a:r>
            <a:r>
              <a:rPr lang="en-US" sz="2800" dirty="0"/>
              <a:t>”</a:t>
            </a:r>
          </a:p>
          <a:p>
            <a:endParaRPr lang="en-US" sz="2800" dirty="0"/>
          </a:p>
        </p:txBody>
      </p:sp>
    </p:spTree>
    <p:extLst>
      <p:ext uri="{BB962C8B-B14F-4D97-AF65-F5344CB8AC3E}">
        <p14:creationId xmlns:p14="http://schemas.microsoft.com/office/powerpoint/2010/main" val="42179017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Titus 1:13-15</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39998" y="1228397"/>
            <a:ext cx="8298494" cy="4401205"/>
          </a:xfrm>
          <a:prstGeom prst="rect">
            <a:avLst/>
          </a:prstGeom>
          <a:noFill/>
        </p:spPr>
        <p:txBody>
          <a:bodyPr wrap="square" rtlCol="0">
            <a:spAutoFit/>
          </a:bodyPr>
          <a:lstStyle/>
          <a:p>
            <a:r>
              <a:rPr lang="en-US" sz="2800" dirty="0"/>
              <a:t>13 “This testimony is true. For this reason reprove them severely so that they may be sound in the faith, 14 not paying attention to </a:t>
            </a:r>
            <a:r>
              <a:rPr lang="en-US" sz="2800" dirty="0">
                <a:solidFill>
                  <a:srgbClr val="FFFF00"/>
                </a:solidFill>
              </a:rPr>
              <a:t>Jewish myths and commandments</a:t>
            </a:r>
            <a:r>
              <a:rPr lang="en-US" sz="2800" dirty="0"/>
              <a:t> of men who turn away from the truth. 15 To the pure, all things are pure; but to those who are defiled and unbelieving, nothing is pure, but both their mind and their conscience are defiled.”</a:t>
            </a:r>
          </a:p>
          <a:p>
            <a:endParaRPr lang="en-US" sz="2800" dirty="0"/>
          </a:p>
        </p:txBody>
      </p:sp>
    </p:spTree>
    <p:extLst>
      <p:ext uri="{BB962C8B-B14F-4D97-AF65-F5344CB8AC3E}">
        <p14:creationId xmlns:p14="http://schemas.microsoft.com/office/powerpoint/2010/main" val="3016791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622662-B080-40F5-B904-536998AC2BBA}"/>
              </a:ext>
            </a:extLst>
          </p:cNvPr>
          <p:cNvPicPr>
            <a:picLocks noChangeAspect="1"/>
          </p:cNvPicPr>
          <p:nvPr/>
        </p:nvPicPr>
        <p:blipFill>
          <a:blip r:embed="rId2"/>
          <a:stretch>
            <a:fillRect/>
          </a:stretch>
        </p:blipFill>
        <p:spPr>
          <a:xfrm>
            <a:off x="0" y="1143000"/>
            <a:ext cx="9144000" cy="4572000"/>
          </a:xfrm>
          <a:prstGeom prst="rect">
            <a:avLst/>
          </a:prstGeom>
        </p:spPr>
      </p:pic>
      <p:sp>
        <p:nvSpPr>
          <p:cNvPr id="5" name="Text Box 3">
            <a:extLst>
              <a:ext uri="{FF2B5EF4-FFF2-40B4-BE49-F238E27FC236}">
                <a16:creationId xmlns:a16="http://schemas.microsoft.com/office/drawing/2014/main" id="{9720CB04-D44F-45FC-9762-0F9F294CE699}"/>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Paul rebukes Peter (Galatians 2:11-14)</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65712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rPr>
              <a:t>Titus 1:5</a:t>
            </a:r>
          </a:p>
        </p:txBody>
      </p:sp>
      <p:sp>
        <p:nvSpPr>
          <p:cNvPr id="5" name="TextBox 4">
            <a:extLst>
              <a:ext uri="{FF2B5EF4-FFF2-40B4-BE49-F238E27FC236}">
                <a16:creationId xmlns:a16="http://schemas.microsoft.com/office/drawing/2014/main" id="{29B88E33-22BF-4F2C-957E-3785F36FACB4}"/>
              </a:ext>
            </a:extLst>
          </p:cNvPr>
          <p:cNvSpPr txBox="1"/>
          <p:nvPr/>
        </p:nvSpPr>
        <p:spPr>
          <a:xfrm>
            <a:off x="707720" y="1366897"/>
            <a:ext cx="7728559" cy="2062103"/>
          </a:xfrm>
          <a:prstGeom prst="rect">
            <a:avLst/>
          </a:prstGeom>
          <a:noFill/>
        </p:spPr>
        <p:txBody>
          <a:bodyPr wrap="square" rtlCol="0">
            <a:spAutoFit/>
          </a:bodyPr>
          <a:lstStyle/>
          <a:p>
            <a:r>
              <a:rPr lang="en-US" sz="3200" dirty="0"/>
              <a:t>“For this reason I left you in Crete, </a:t>
            </a:r>
            <a:r>
              <a:rPr lang="en-US" sz="3200" dirty="0">
                <a:solidFill>
                  <a:srgbClr val="FFFF00"/>
                </a:solidFill>
              </a:rPr>
              <a:t>that you would set in order what remains and appoint elders</a:t>
            </a:r>
            <a:r>
              <a:rPr lang="en-US" sz="3200" dirty="0"/>
              <a:t> in every city as I directed you…”</a:t>
            </a:r>
          </a:p>
        </p:txBody>
      </p:sp>
    </p:spTree>
    <p:extLst>
      <p:ext uri="{BB962C8B-B14F-4D97-AF65-F5344CB8AC3E}">
        <p14:creationId xmlns:p14="http://schemas.microsoft.com/office/powerpoint/2010/main" val="1081658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Romans 14:20</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39998" y="1228397"/>
            <a:ext cx="8298494" cy="2246769"/>
          </a:xfrm>
          <a:prstGeom prst="rect">
            <a:avLst/>
          </a:prstGeom>
          <a:noFill/>
        </p:spPr>
        <p:txBody>
          <a:bodyPr wrap="square" rtlCol="0">
            <a:spAutoFit/>
          </a:bodyPr>
          <a:lstStyle/>
          <a:p>
            <a:r>
              <a:rPr lang="en-US" sz="2800" dirty="0"/>
              <a:t>“Do not tear down the work of God for the sake of food. All things indeed are clean, but they are evil for the man who eats and gives offense.”</a:t>
            </a:r>
          </a:p>
          <a:p>
            <a:endParaRPr lang="en-US" sz="2800" dirty="0"/>
          </a:p>
        </p:txBody>
      </p:sp>
    </p:spTree>
    <p:extLst>
      <p:ext uri="{BB962C8B-B14F-4D97-AF65-F5344CB8AC3E}">
        <p14:creationId xmlns:p14="http://schemas.microsoft.com/office/powerpoint/2010/main" val="121784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Titus 1:15-16</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39998" y="1228397"/>
            <a:ext cx="8298494" cy="3539430"/>
          </a:xfrm>
          <a:prstGeom prst="rect">
            <a:avLst/>
          </a:prstGeom>
          <a:noFill/>
        </p:spPr>
        <p:txBody>
          <a:bodyPr wrap="square" rtlCol="0">
            <a:spAutoFit/>
          </a:bodyPr>
          <a:lstStyle/>
          <a:p>
            <a:r>
              <a:rPr lang="en-US" sz="2800" dirty="0"/>
              <a:t>15 To the pure, all things are pure; but to those who are defiled and unbelieving, nothing is pure, but both their mind and their conscience are defiled. They profess to know God, but by their deeds they deny Him, being detestable and disobedient and worthless for any good deed.”</a:t>
            </a:r>
          </a:p>
          <a:p>
            <a:endParaRPr lang="en-US" sz="2800" dirty="0"/>
          </a:p>
        </p:txBody>
      </p:sp>
    </p:spTree>
    <p:extLst>
      <p:ext uri="{BB962C8B-B14F-4D97-AF65-F5344CB8AC3E}">
        <p14:creationId xmlns:p14="http://schemas.microsoft.com/office/powerpoint/2010/main" val="19150864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0" y="620720"/>
            <a:ext cx="8196515"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wo men sitting at a table&#10;&#10;Description automatically generated with medium confidence">
            <a:extLst>
              <a:ext uri="{FF2B5EF4-FFF2-40B4-BE49-F238E27FC236}">
                <a16:creationId xmlns:a16="http://schemas.microsoft.com/office/drawing/2014/main" id="{6CFAFE63-B019-4504-8988-DB13A40B403C}"/>
              </a:ext>
            </a:extLst>
          </p:cNvPr>
          <p:cNvPicPr>
            <a:picLocks noChangeAspect="1"/>
          </p:cNvPicPr>
          <p:nvPr/>
        </p:nvPicPr>
        <p:blipFill>
          <a:blip r:embed="rId3"/>
          <a:stretch>
            <a:fillRect/>
          </a:stretch>
        </p:blipFill>
        <p:spPr>
          <a:xfrm>
            <a:off x="977762" y="1103321"/>
            <a:ext cx="7206191" cy="4629978"/>
          </a:xfrm>
          <a:prstGeom prst="rect">
            <a:avLst/>
          </a:prstGeom>
        </p:spPr>
      </p:pic>
      <p:sp>
        <p:nvSpPr>
          <p:cNvPr id="4" name="TextBox 3">
            <a:extLst>
              <a:ext uri="{FF2B5EF4-FFF2-40B4-BE49-F238E27FC236}">
                <a16:creationId xmlns:a16="http://schemas.microsoft.com/office/drawing/2014/main" id="{3234647E-762A-4277-8BBD-FEA9A67729D9}"/>
              </a:ext>
            </a:extLst>
          </p:cNvPr>
          <p:cNvSpPr txBox="1"/>
          <p:nvPr/>
        </p:nvSpPr>
        <p:spPr>
          <a:xfrm>
            <a:off x="392098" y="6214533"/>
            <a:ext cx="8377517" cy="584775"/>
          </a:xfrm>
          <a:prstGeom prst="rect">
            <a:avLst/>
          </a:prstGeom>
          <a:noFill/>
        </p:spPr>
        <p:txBody>
          <a:bodyPr wrap="square" rtlCol="0">
            <a:spAutoFit/>
          </a:bodyPr>
          <a:lstStyle/>
          <a:p>
            <a:r>
              <a:rPr lang="en-US" sz="1600" b="1" dirty="0"/>
              <a:t>Jay Bakker Opens Up About His Progressive Christian Views </a:t>
            </a:r>
            <a:r>
              <a:rPr lang="en-US" sz="1600" dirty="0"/>
              <a:t>- https://www.youtube.com/watch?v=H6HENm_-Qvw</a:t>
            </a:r>
          </a:p>
        </p:txBody>
      </p:sp>
    </p:spTree>
    <p:extLst>
      <p:ext uri="{BB962C8B-B14F-4D97-AF65-F5344CB8AC3E}">
        <p14:creationId xmlns:p14="http://schemas.microsoft.com/office/powerpoint/2010/main" val="14963611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4394A65-D163-496D-9D69-9F3C8AFB2F14}"/>
              </a:ext>
            </a:extLst>
          </p:cNvPr>
          <p:cNvSpPr txBox="1"/>
          <p:nvPr/>
        </p:nvSpPr>
        <p:spPr>
          <a:xfrm>
            <a:off x="4159772" y="1216577"/>
            <a:ext cx="4839970" cy="3046988"/>
          </a:xfrm>
          <a:prstGeom prst="rect">
            <a:avLst/>
          </a:prstGeom>
          <a:noFill/>
        </p:spPr>
        <p:txBody>
          <a:bodyPr wrap="square">
            <a:spAutoFit/>
          </a:bodyPr>
          <a:lstStyle/>
          <a:p>
            <a:r>
              <a:rPr lang="en-US" sz="2400" dirty="0"/>
              <a:t>“According to [one] interpretation, in Romans 1 Paul is railing against idolatry and the obscene sexual practices that he was familiar with in Corinth; </a:t>
            </a:r>
            <a:r>
              <a:rPr lang="en-US" sz="2400" dirty="0">
                <a:solidFill>
                  <a:srgbClr val="FFFF00"/>
                </a:solidFill>
              </a:rPr>
              <a:t>he was not condemning homosexuality per se</a:t>
            </a:r>
            <a:r>
              <a:rPr lang="en-US" sz="2400" dirty="0"/>
              <a:t>.”</a:t>
            </a:r>
          </a:p>
        </p:txBody>
      </p:sp>
      <p:sp>
        <p:nvSpPr>
          <p:cNvPr id="7" name="TextBox 6">
            <a:extLst>
              <a:ext uri="{FF2B5EF4-FFF2-40B4-BE49-F238E27FC236}">
                <a16:creationId xmlns:a16="http://schemas.microsoft.com/office/drawing/2014/main" id="{B3191417-1BCF-4AEA-9654-9C74973E8B43}"/>
              </a:ext>
            </a:extLst>
          </p:cNvPr>
          <p:cNvSpPr txBox="1"/>
          <p:nvPr/>
        </p:nvSpPr>
        <p:spPr>
          <a:xfrm>
            <a:off x="228600" y="6189477"/>
            <a:ext cx="8686800" cy="584775"/>
          </a:xfrm>
          <a:prstGeom prst="rect">
            <a:avLst/>
          </a:prstGeom>
          <a:noFill/>
        </p:spPr>
        <p:txBody>
          <a:bodyPr wrap="square" rtlCol="0">
            <a:spAutoFit/>
          </a:bodyPr>
          <a:lstStyle/>
          <a:p>
            <a:r>
              <a:rPr lang="en-US" sz="1600" dirty="0"/>
              <a:t>Brian McClaren &amp; Tony Campolo, Adventures In Missing the Point, 2003, p. 207-208 (Zondervan).</a:t>
            </a:r>
          </a:p>
        </p:txBody>
      </p:sp>
      <p:pic>
        <p:nvPicPr>
          <p:cNvPr id="4" name="Picture 3">
            <a:extLst>
              <a:ext uri="{FF2B5EF4-FFF2-40B4-BE49-F238E27FC236}">
                <a16:creationId xmlns:a16="http://schemas.microsoft.com/office/drawing/2014/main" id="{772BE84A-35E7-4CE8-9125-BD62B1EBD05E}"/>
              </a:ext>
            </a:extLst>
          </p:cNvPr>
          <p:cNvPicPr>
            <a:picLocks noChangeAspect="1"/>
          </p:cNvPicPr>
          <p:nvPr/>
        </p:nvPicPr>
        <p:blipFill>
          <a:blip r:embed="rId2"/>
          <a:stretch>
            <a:fillRect/>
          </a:stretch>
        </p:blipFill>
        <p:spPr>
          <a:xfrm>
            <a:off x="1" y="0"/>
            <a:ext cx="3939988" cy="5936425"/>
          </a:xfrm>
          <a:prstGeom prst="rect">
            <a:avLst/>
          </a:prstGeom>
        </p:spPr>
      </p:pic>
    </p:spTree>
    <p:extLst>
      <p:ext uri="{BB962C8B-B14F-4D97-AF65-F5344CB8AC3E}">
        <p14:creationId xmlns:p14="http://schemas.microsoft.com/office/powerpoint/2010/main" val="3962722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6040AB-7730-4E9B-BBA0-AF9A8C9A35A5}"/>
              </a:ext>
            </a:extLst>
          </p:cNvPr>
          <p:cNvPicPr>
            <a:picLocks noChangeAspect="1"/>
          </p:cNvPicPr>
          <p:nvPr/>
        </p:nvPicPr>
        <p:blipFill>
          <a:blip r:embed="rId2"/>
          <a:stretch>
            <a:fillRect/>
          </a:stretch>
        </p:blipFill>
        <p:spPr>
          <a:xfrm>
            <a:off x="0" y="0"/>
            <a:ext cx="9144000" cy="5556738"/>
          </a:xfrm>
          <a:prstGeom prst="rect">
            <a:avLst/>
          </a:prstGeom>
        </p:spPr>
      </p:pic>
      <p:sp>
        <p:nvSpPr>
          <p:cNvPr id="8" name="TextBox 7">
            <a:extLst>
              <a:ext uri="{FF2B5EF4-FFF2-40B4-BE49-F238E27FC236}">
                <a16:creationId xmlns:a16="http://schemas.microsoft.com/office/drawing/2014/main" id="{94394A65-D163-496D-9D69-9F3C8AFB2F14}"/>
              </a:ext>
            </a:extLst>
          </p:cNvPr>
          <p:cNvSpPr txBox="1"/>
          <p:nvPr/>
        </p:nvSpPr>
        <p:spPr>
          <a:xfrm>
            <a:off x="4354755" y="1055213"/>
            <a:ext cx="4839970" cy="3108543"/>
          </a:xfrm>
          <a:prstGeom prst="rect">
            <a:avLst/>
          </a:prstGeom>
          <a:noFill/>
        </p:spPr>
        <p:txBody>
          <a:bodyPr wrap="square">
            <a:spAutoFit/>
          </a:bodyPr>
          <a:lstStyle/>
          <a:p>
            <a:r>
              <a:rPr lang="en-US" sz="2800" b="1" dirty="0">
                <a:solidFill>
                  <a:schemeClr val="bg1"/>
                </a:solidFill>
              </a:rPr>
              <a:t>“How does punishing an innocent person make things better? </a:t>
            </a:r>
            <a:r>
              <a:rPr lang="en-US" sz="2800" b="1" dirty="0">
                <a:solidFill>
                  <a:srgbClr val="C00000"/>
                </a:solidFill>
              </a:rPr>
              <a:t>That just sounds like one more injustice in the cosmic equation. It sounds like divine child abuse.”</a:t>
            </a:r>
          </a:p>
        </p:txBody>
      </p:sp>
      <p:sp>
        <p:nvSpPr>
          <p:cNvPr id="7" name="TextBox 6">
            <a:extLst>
              <a:ext uri="{FF2B5EF4-FFF2-40B4-BE49-F238E27FC236}">
                <a16:creationId xmlns:a16="http://schemas.microsoft.com/office/drawing/2014/main" id="{B3191417-1BCF-4AEA-9654-9C74973E8B43}"/>
              </a:ext>
            </a:extLst>
          </p:cNvPr>
          <p:cNvSpPr txBox="1"/>
          <p:nvPr/>
        </p:nvSpPr>
        <p:spPr>
          <a:xfrm>
            <a:off x="228600" y="6027176"/>
            <a:ext cx="8686800" cy="338554"/>
          </a:xfrm>
          <a:prstGeom prst="rect">
            <a:avLst/>
          </a:prstGeom>
          <a:noFill/>
        </p:spPr>
        <p:txBody>
          <a:bodyPr wrap="square" rtlCol="0">
            <a:spAutoFit/>
          </a:bodyPr>
          <a:lstStyle/>
          <a:p>
            <a:r>
              <a:rPr lang="en-US" sz="1600" dirty="0"/>
              <a:t>Brian McClaren, The Story We Find Ourselves In, 2003, (Jossey-Bass).</a:t>
            </a:r>
          </a:p>
        </p:txBody>
      </p:sp>
    </p:spTree>
    <p:extLst>
      <p:ext uri="{BB962C8B-B14F-4D97-AF65-F5344CB8AC3E}">
        <p14:creationId xmlns:p14="http://schemas.microsoft.com/office/powerpoint/2010/main" val="902335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4394A65-D163-496D-9D69-9F3C8AFB2F14}"/>
              </a:ext>
            </a:extLst>
          </p:cNvPr>
          <p:cNvSpPr txBox="1"/>
          <p:nvPr/>
        </p:nvSpPr>
        <p:spPr>
          <a:xfrm>
            <a:off x="4075430" y="786270"/>
            <a:ext cx="4839970" cy="4524315"/>
          </a:xfrm>
          <a:prstGeom prst="rect">
            <a:avLst/>
          </a:prstGeom>
          <a:noFill/>
        </p:spPr>
        <p:txBody>
          <a:bodyPr wrap="square">
            <a:spAutoFit/>
          </a:bodyPr>
          <a:lstStyle/>
          <a:p>
            <a:r>
              <a:rPr lang="en-US" sz="2400" dirty="0"/>
              <a:t>“Jesus’ sacrifice was to appease an angry god. </a:t>
            </a:r>
            <a:r>
              <a:rPr lang="en-US" sz="2400" dirty="0">
                <a:solidFill>
                  <a:srgbClr val="FFFF00"/>
                </a:solidFill>
              </a:rPr>
              <a:t>Penal substitution was the name of this </a:t>
            </a:r>
            <a:r>
              <a:rPr lang="en-US" sz="2400" b="1" dirty="0">
                <a:solidFill>
                  <a:srgbClr val="FFFF00"/>
                </a:solidFill>
              </a:rPr>
              <a:t>vile doctrine </a:t>
            </a:r>
            <a:r>
              <a:rPr lang="en-US" sz="2400" dirty="0"/>
              <a:t>(p.168).</a:t>
            </a:r>
          </a:p>
          <a:p>
            <a:endParaRPr lang="en-US" sz="2400" dirty="0">
              <a:solidFill>
                <a:srgbClr val="FFFF00"/>
              </a:solidFill>
            </a:endParaRPr>
          </a:p>
          <a:p>
            <a:r>
              <a:rPr lang="en-US" sz="2400" dirty="0">
                <a:solidFill>
                  <a:srgbClr val="FFFF00"/>
                </a:solidFill>
              </a:rPr>
              <a:t>The Church’s fixation on the death of Jesus as the universal saving act must end</a:t>
            </a:r>
            <a:r>
              <a:rPr lang="en-US" sz="2400" dirty="0"/>
              <a:t>…the cross must be reimagined in Christian faith. Why? Because of the cult of suffering and the vindictive God behind it.” (p.132) </a:t>
            </a:r>
          </a:p>
        </p:txBody>
      </p:sp>
      <p:sp>
        <p:nvSpPr>
          <p:cNvPr id="7" name="TextBox 6">
            <a:extLst>
              <a:ext uri="{FF2B5EF4-FFF2-40B4-BE49-F238E27FC236}">
                <a16:creationId xmlns:a16="http://schemas.microsoft.com/office/drawing/2014/main" id="{B3191417-1BCF-4AEA-9654-9C74973E8B43}"/>
              </a:ext>
            </a:extLst>
          </p:cNvPr>
          <p:cNvSpPr txBox="1"/>
          <p:nvPr/>
        </p:nvSpPr>
        <p:spPr>
          <a:xfrm>
            <a:off x="228600" y="6189477"/>
            <a:ext cx="8686800" cy="338554"/>
          </a:xfrm>
          <a:prstGeom prst="rect">
            <a:avLst/>
          </a:prstGeom>
          <a:noFill/>
        </p:spPr>
        <p:txBody>
          <a:bodyPr wrap="square" rtlCol="0">
            <a:spAutoFit/>
          </a:bodyPr>
          <a:lstStyle/>
          <a:p>
            <a:r>
              <a:rPr lang="en-US" sz="1600" dirty="0"/>
              <a:t>Alan Jones, Reimagining Christianity, 2004, pp. 132, 168 (Wiley). </a:t>
            </a:r>
          </a:p>
        </p:txBody>
      </p:sp>
      <p:pic>
        <p:nvPicPr>
          <p:cNvPr id="4" name="Picture 3">
            <a:extLst>
              <a:ext uri="{FF2B5EF4-FFF2-40B4-BE49-F238E27FC236}">
                <a16:creationId xmlns:a16="http://schemas.microsoft.com/office/drawing/2014/main" id="{FAEEA6AA-60A1-440F-BF26-7A4BFC0D6110}"/>
              </a:ext>
            </a:extLst>
          </p:cNvPr>
          <p:cNvPicPr>
            <a:picLocks noChangeAspect="1"/>
          </p:cNvPicPr>
          <p:nvPr/>
        </p:nvPicPr>
        <p:blipFill>
          <a:blip r:embed="rId2"/>
          <a:stretch>
            <a:fillRect/>
          </a:stretch>
        </p:blipFill>
        <p:spPr>
          <a:xfrm>
            <a:off x="0" y="0"/>
            <a:ext cx="3597088" cy="5546012"/>
          </a:xfrm>
          <a:prstGeom prst="rect">
            <a:avLst/>
          </a:prstGeom>
        </p:spPr>
      </p:pic>
    </p:spTree>
    <p:extLst>
      <p:ext uri="{BB962C8B-B14F-4D97-AF65-F5344CB8AC3E}">
        <p14:creationId xmlns:p14="http://schemas.microsoft.com/office/powerpoint/2010/main" val="3280746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Titus 1:15-16</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39998" y="1228397"/>
            <a:ext cx="8298494" cy="3539430"/>
          </a:xfrm>
          <a:prstGeom prst="rect">
            <a:avLst/>
          </a:prstGeom>
          <a:noFill/>
        </p:spPr>
        <p:txBody>
          <a:bodyPr wrap="square" rtlCol="0">
            <a:spAutoFit/>
          </a:bodyPr>
          <a:lstStyle/>
          <a:p>
            <a:r>
              <a:rPr lang="en-US" sz="2800" dirty="0"/>
              <a:t>15 To the pure, all things are pure; but to those who are defiled and unbelieving, nothing is pure, but both their mind and their conscience are defiled. They profess to know God, but by their deeds they deny Him, being detestable and disobedient and worthless for any good deed.”</a:t>
            </a:r>
          </a:p>
          <a:p>
            <a:endParaRPr lang="en-US" sz="2800" dirty="0"/>
          </a:p>
        </p:txBody>
      </p:sp>
    </p:spTree>
    <p:extLst>
      <p:ext uri="{BB962C8B-B14F-4D97-AF65-F5344CB8AC3E}">
        <p14:creationId xmlns:p14="http://schemas.microsoft.com/office/powerpoint/2010/main" val="36427777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Autofit/>
          </a:bodyPr>
          <a:lstStyle/>
          <a:p>
            <a:r>
              <a:rPr lang="en-US" sz="3200" u="sng" dirty="0"/>
              <a:t>II. </a:t>
            </a:r>
            <a:r>
              <a:rPr lang="en-US" sz="3200" u="sng" dirty="0">
                <a:solidFill>
                  <a:srgbClr val="FFFF00"/>
                </a:solidFill>
              </a:rPr>
              <a:t>Assignment Explained </a:t>
            </a:r>
            <a:r>
              <a:rPr lang="en-US" sz="3200" u="sng" dirty="0"/>
              <a:t>(1:5-3:11)</a:t>
            </a:r>
          </a:p>
        </p:txBody>
      </p:sp>
      <p:sp>
        <p:nvSpPr>
          <p:cNvPr id="4" name="TextBox 3">
            <a:extLst>
              <a:ext uri="{FF2B5EF4-FFF2-40B4-BE49-F238E27FC236}">
                <a16:creationId xmlns:a16="http://schemas.microsoft.com/office/drawing/2014/main" id="{5924BCBD-0576-4241-BB06-779BFB748575}"/>
              </a:ext>
            </a:extLst>
          </p:cNvPr>
          <p:cNvSpPr txBox="1"/>
          <p:nvPr/>
        </p:nvSpPr>
        <p:spPr>
          <a:xfrm>
            <a:off x="1096649" y="1312480"/>
            <a:ext cx="7231087" cy="3757567"/>
          </a:xfrm>
          <a:prstGeom prst="rect">
            <a:avLst/>
          </a:prstGeom>
          <a:noFill/>
        </p:spPr>
        <p:txBody>
          <a:bodyPr wrap="square" rtlCol="0">
            <a:spAutoFit/>
          </a:bodyPr>
          <a:lstStyle/>
          <a:p>
            <a:pPr marR="0" lvl="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vi.</a:t>
            </a: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Reasons for appointing elders  (1:10-16)</a:t>
            </a:r>
          </a:p>
          <a:p>
            <a:pPr lvl="2" indent="-514350">
              <a:lnSpc>
                <a:spcPct val="107000"/>
              </a:lnSpc>
              <a:buFont typeface="+mj-lt"/>
              <a:buAutoNum type="alphaLcPeriod"/>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Presence of false teachers; their character and conduct (10)</a:t>
            </a:r>
          </a:p>
          <a:p>
            <a:pPr lvl="2" indent="-514350">
              <a:lnSpc>
                <a:spcPct val="107000"/>
              </a:lnSpc>
              <a:buFont typeface="+mj-lt"/>
              <a:buAutoNum type="alphaLcPeriod"/>
            </a:pPr>
            <a:r>
              <a:rPr lang="en-US" sz="3200" dirty="0">
                <a:latin typeface="Calibri" panose="020F0502020204030204" pitchFamily="34" charset="0"/>
                <a:ea typeface="Calibri" panose="020F0502020204030204" pitchFamily="34" charset="0"/>
                <a:cs typeface="Times New Roman" panose="02020603050405020304" pitchFamily="18" charset="0"/>
              </a:rPr>
              <a:t>How to deal with false teachers (11-14)</a:t>
            </a:r>
          </a:p>
          <a:p>
            <a:pPr lvl="2" indent="-514350">
              <a:lnSpc>
                <a:spcPct val="107000"/>
              </a:lnSpc>
              <a:buFont typeface="+mj-lt"/>
              <a:buAutoNum type="alphaLcPeriod"/>
            </a:pPr>
            <a:r>
              <a:rPr lang="en-US" sz="3200" dirty="0">
                <a:latin typeface="Calibri" panose="020F0502020204030204" pitchFamily="34" charset="0"/>
                <a:ea typeface="Calibri" panose="020F0502020204030204" pitchFamily="34" charset="0"/>
                <a:cs typeface="Times New Roman" panose="02020603050405020304" pitchFamily="18" charset="0"/>
              </a:rPr>
              <a:t>Key Characteristics of False Teachers (15-16)</a:t>
            </a:r>
          </a:p>
        </p:txBody>
      </p:sp>
      <p:sp>
        <p:nvSpPr>
          <p:cNvPr id="5" name="TextBox 4">
            <a:extLst>
              <a:ext uri="{FF2B5EF4-FFF2-40B4-BE49-F238E27FC236}">
                <a16:creationId xmlns:a16="http://schemas.microsoft.com/office/drawing/2014/main" id="{DB01CE59-32D8-44A7-A5F4-E587E7D16E3A}"/>
              </a:ext>
            </a:extLst>
          </p:cNvPr>
          <p:cNvSpPr txBox="1"/>
          <p:nvPr/>
        </p:nvSpPr>
        <p:spPr>
          <a:xfrm>
            <a:off x="472605" y="6378081"/>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4010726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John 14:6</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80789" y="1358394"/>
            <a:ext cx="8298494" cy="2308324"/>
          </a:xfrm>
          <a:prstGeom prst="rect">
            <a:avLst/>
          </a:prstGeom>
          <a:noFill/>
        </p:spPr>
        <p:txBody>
          <a:bodyPr wrap="square" rtlCol="0">
            <a:spAutoFit/>
          </a:bodyPr>
          <a:lstStyle/>
          <a:p>
            <a:r>
              <a:rPr lang="en-US" sz="3600" dirty="0">
                <a:solidFill>
                  <a:srgbClr val="FFFF00"/>
                </a:solidFill>
              </a:rPr>
              <a:t>“Jesus said to him, “I am the way, and the truth, and the life; no one comes to the Father but through Me.”</a:t>
            </a:r>
          </a:p>
        </p:txBody>
      </p:sp>
    </p:spTree>
    <p:extLst>
      <p:ext uri="{BB962C8B-B14F-4D97-AF65-F5344CB8AC3E}">
        <p14:creationId xmlns:p14="http://schemas.microsoft.com/office/powerpoint/2010/main" val="1798511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Picture 2" descr="A group of people standing in front of a sunset&#10;&#10;Description automatically generated">
            <a:extLst>
              <a:ext uri="{FF2B5EF4-FFF2-40B4-BE49-F238E27FC236}">
                <a16:creationId xmlns:a16="http://schemas.microsoft.com/office/drawing/2014/main" id="{E1AA6444-919C-4787-B6B2-42EF7508C06A}"/>
              </a:ext>
            </a:extLst>
          </p:cNvPr>
          <p:cNvPicPr>
            <a:picLocks noChangeAspect="1"/>
          </p:cNvPicPr>
          <p:nvPr/>
        </p:nvPicPr>
        <p:blipFill rotWithShape="1">
          <a:blip r:embed="rId3"/>
          <a:srcRect l="11000" r="-1" b="-1"/>
          <a:stretch/>
        </p:blipFill>
        <p:spPr>
          <a:xfrm>
            <a:off x="20" y="-63600"/>
            <a:ext cx="9143980" cy="6857990"/>
          </a:xfrm>
          <a:prstGeom prst="rect">
            <a:avLst/>
          </a:prstGeom>
        </p:spPr>
      </p:pic>
      <p:sp>
        <p:nvSpPr>
          <p:cNvPr id="4" name="TextBox 3">
            <a:extLst>
              <a:ext uri="{FF2B5EF4-FFF2-40B4-BE49-F238E27FC236}">
                <a16:creationId xmlns:a16="http://schemas.microsoft.com/office/drawing/2014/main" id="{6D28DEF0-FD2D-4C21-BA43-0D45624F0B45}"/>
              </a:ext>
            </a:extLst>
          </p:cNvPr>
          <p:cNvSpPr txBox="1"/>
          <p:nvPr/>
        </p:nvSpPr>
        <p:spPr>
          <a:xfrm>
            <a:off x="377687" y="626452"/>
            <a:ext cx="8766313" cy="1384995"/>
          </a:xfrm>
          <a:prstGeom prst="rect">
            <a:avLst/>
          </a:prstGeom>
          <a:noFill/>
        </p:spPr>
        <p:txBody>
          <a:bodyPr wrap="square" rtlCol="0">
            <a:spAutoFit/>
          </a:bodyPr>
          <a:lstStyle/>
          <a:p>
            <a:r>
              <a:rPr lang="en-US" sz="2800" dirty="0"/>
              <a:t>“…namely, if any man is above reproach, the husband of one wife, </a:t>
            </a:r>
            <a:r>
              <a:rPr lang="en-US" sz="2800" dirty="0">
                <a:solidFill>
                  <a:srgbClr val="FFFF00"/>
                </a:solidFill>
              </a:rPr>
              <a:t>having children who believe, not accused of dissipation or rebellion</a:t>
            </a:r>
            <a:r>
              <a:rPr lang="en-US" sz="2800" dirty="0"/>
              <a:t>.” </a:t>
            </a:r>
          </a:p>
        </p:txBody>
      </p:sp>
      <p:sp>
        <p:nvSpPr>
          <p:cNvPr id="5" name="TextBox 4">
            <a:extLst>
              <a:ext uri="{FF2B5EF4-FFF2-40B4-BE49-F238E27FC236}">
                <a16:creationId xmlns:a16="http://schemas.microsoft.com/office/drawing/2014/main" id="{8FF9B6E1-3594-4D8E-A7C7-DD3E74525A0D}"/>
              </a:ext>
            </a:extLst>
          </p:cNvPr>
          <p:cNvSpPr txBox="1"/>
          <p:nvPr/>
        </p:nvSpPr>
        <p:spPr>
          <a:xfrm>
            <a:off x="381663" y="0"/>
            <a:ext cx="7195930" cy="646331"/>
          </a:xfrm>
          <a:prstGeom prst="rect">
            <a:avLst/>
          </a:prstGeom>
          <a:noFill/>
        </p:spPr>
        <p:txBody>
          <a:bodyPr wrap="square" rtlCol="0">
            <a:spAutoFit/>
          </a:bodyPr>
          <a:lstStyle/>
          <a:p>
            <a:r>
              <a:rPr lang="en-US" sz="3600" dirty="0"/>
              <a:t>Titus 1:6</a:t>
            </a:r>
          </a:p>
        </p:txBody>
      </p:sp>
    </p:spTree>
    <p:extLst>
      <p:ext uri="{BB962C8B-B14F-4D97-AF65-F5344CB8AC3E}">
        <p14:creationId xmlns:p14="http://schemas.microsoft.com/office/powerpoint/2010/main" val="2720542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Autofit/>
          </a:bodyPr>
          <a:lstStyle/>
          <a:p>
            <a:r>
              <a:rPr lang="en-US" sz="3200" u="sng" dirty="0"/>
              <a:t>II. </a:t>
            </a:r>
            <a:r>
              <a:rPr lang="en-US" sz="3200" u="sng" dirty="0">
                <a:solidFill>
                  <a:schemeClr val="tx1"/>
                </a:solidFill>
              </a:rPr>
              <a:t>Assignment Explained </a:t>
            </a:r>
            <a:r>
              <a:rPr lang="en-US" sz="3200" u="sng" dirty="0"/>
              <a:t>(1:5-3:11)</a:t>
            </a:r>
          </a:p>
        </p:txBody>
      </p:sp>
      <p:sp>
        <p:nvSpPr>
          <p:cNvPr id="4" name="TextBox 3">
            <a:extLst>
              <a:ext uri="{FF2B5EF4-FFF2-40B4-BE49-F238E27FC236}">
                <a16:creationId xmlns:a16="http://schemas.microsoft.com/office/drawing/2014/main" id="{5924BCBD-0576-4241-BB06-779BFB748575}"/>
              </a:ext>
            </a:extLst>
          </p:cNvPr>
          <p:cNvSpPr txBox="1"/>
          <p:nvPr/>
        </p:nvSpPr>
        <p:spPr>
          <a:xfrm>
            <a:off x="1377037" y="1312480"/>
            <a:ext cx="6950699" cy="2838021"/>
          </a:xfrm>
          <a:prstGeom prst="rect">
            <a:avLst/>
          </a:prstGeom>
          <a:noFill/>
        </p:spPr>
        <p:txBody>
          <a:bodyPr wrap="square" rtlCol="0">
            <a:spAutoFit/>
          </a:bodyPr>
          <a:lstStyle/>
          <a:p>
            <a:pPr marL="457200" marR="0" lvl="0" indent="-457200">
              <a:lnSpc>
                <a:spcPct val="107000"/>
              </a:lnSpc>
              <a:spcBef>
                <a:spcPts val="0"/>
              </a:spcBef>
              <a:spcAft>
                <a:spcPts val="0"/>
              </a:spcAft>
              <a:buFont typeface="+mj-lt"/>
              <a:buAutoNum type="alphaLcParenR"/>
            </a:pPr>
            <a:r>
              <a:rPr lang="en-US" sz="2800" dirty="0">
                <a:latin typeface="Calibri" panose="020F0502020204030204" pitchFamily="34" charset="0"/>
                <a:ea typeface="Calibri" panose="020F0502020204030204" pitchFamily="34" charset="0"/>
                <a:cs typeface="Times New Roman" panose="02020603050405020304" pitchFamily="18" charset="0"/>
              </a:rPr>
              <a:t>Appoint Leaders (1:5b-16)</a:t>
            </a:r>
          </a:p>
          <a:p>
            <a:pPr marL="971550" lvl="1" indent="-514350">
              <a:lnSpc>
                <a:spcPct val="107000"/>
              </a:lnSpc>
              <a:buFont typeface="+mj-lt"/>
              <a:buAutoNum type="romanLcPeriod"/>
            </a:pPr>
            <a:r>
              <a:rPr lang="en-US" sz="2800" dirty="0">
                <a:latin typeface="Calibri" panose="020F0502020204030204" pitchFamily="34" charset="0"/>
                <a:ea typeface="Calibri" panose="020F0502020204030204" pitchFamily="34" charset="0"/>
                <a:cs typeface="Times New Roman" panose="02020603050405020304" pitchFamily="18" charset="0"/>
              </a:rPr>
              <a:t>Personal Qualifications of Elders (1:6-8)</a:t>
            </a:r>
          </a:p>
          <a:p>
            <a:pPr marL="1428750" lvl="2" indent="-514350">
              <a:lnSpc>
                <a:spcPct val="107000"/>
              </a:lnSpc>
              <a:buFont typeface="+mj-lt"/>
              <a:buAutoNum type="arabicParenR"/>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Marital relationships (1:6a)</a:t>
            </a:r>
          </a:p>
          <a:p>
            <a:pPr marL="1428750" lvl="2" indent="-514350">
              <a:lnSpc>
                <a:spcPct val="107000"/>
              </a:lnSpc>
              <a:buFont typeface="+mj-lt"/>
              <a:buAutoNum type="arabicParenR"/>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Familial relationships (1:6b)  </a:t>
            </a:r>
          </a:p>
          <a:p>
            <a:pPr marL="1428750" lvl="2" indent="-514350">
              <a:lnSpc>
                <a:spcPct val="107000"/>
              </a:lnSpc>
              <a:buFont typeface="+mj-lt"/>
              <a:buAutoNum type="arabicParenR"/>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Interpersonal relationship (1:7-8)</a:t>
            </a:r>
          </a:p>
          <a:p>
            <a:pPr marL="971550" lvl="1" indent="-514350">
              <a:lnSpc>
                <a:spcPct val="107000"/>
              </a:lnSpc>
              <a:buFont typeface="+mj-lt"/>
              <a:buAutoNum type="romanLcPeriod"/>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Doctrinal Qualifications of Elders (1:9)</a:t>
            </a:r>
          </a:p>
        </p:txBody>
      </p:sp>
      <p:sp>
        <p:nvSpPr>
          <p:cNvPr id="5" name="TextBox 4">
            <a:extLst>
              <a:ext uri="{FF2B5EF4-FFF2-40B4-BE49-F238E27FC236}">
                <a16:creationId xmlns:a16="http://schemas.microsoft.com/office/drawing/2014/main" id="{DB01CE59-32D8-44A7-A5F4-E587E7D16E3A}"/>
              </a:ext>
            </a:extLst>
          </p:cNvPr>
          <p:cNvSpPr txBox="1"/>
          <p:nvPr/>
        </p:nvSpPr>
        <p:spPr>
          <a:xfrm>
            <a:off x="472605" y="6378081"/>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16071317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215E9FF2-59A5-4390-89F1-007B3E0AF4A4}"/>
              </a:ext>
            </a:extLst>
          </p:cNvPr>
          <p:cNvPicPr>
            <a:picLocks noChangeAspect="1"/>
          </p:cNvPicPr>
          <p:nvPr/>
        </p:nvPicPr>
        <p:blipFill>
          <a:blip r:embed="rId3">
            <a:alphaModFix amt="48000"/>
          </a:blip>
          <a:stretch>
            <a:fillRect/>
          </a:stretch>
        </p:blipFill>
        <p:spPr>
          <a:xfrm>
            <a:off x="-1892301" y="-2500"/>
            <a:ext cx="12749095" cy="6860499"/>
          </a:xfrm>
          <a:prstGeom prst="rect">
            <a:avLst/>
          </a:prstGeom>
        </p:spPr>
      </p:pic>
      <p:sp>
        <p:nvSpPr>
          <p:cNvPr id="2" name="Title 1">
            <a:extLst>
              <a:ext uri="{FF2B5EF4-FFF2-40B4-BE49-F238E27FC236}">
                <a16:creationId xmlns:a16="http://schemas.microsoft.com/office/drawing/2014/main" id="{C5F2BB9A-A620-4495-B5D8-699CC6D05C50}"/>
              </a:ext>
            </a:extLst>
          </p:cNvPr>
          <p:cNvSpPr>
            <a:spLocks noGrp="1"/>
          </p:cNvSpPr>
          <p:nvPr>
            <p:ph type="ctrTitle"/>
          </p:nvPr>
        </p:nvSpPr>
        <p:spPr>
          <a:xfrm>
            <a:off x="233889" y="1520354"/>
            <a:ext cx="8676222" cy="1554481"/>
          </a:xfrm>
        </p:spPr>
        <p:txBody>
          <a:bodyPr>
            <a:noAutofit/>
          </a:bodyPr>
          <a:lstStyle/>
          <a:p>
            <a:r>
              <a:rPr lang="en-US" sz="6400" dirty="0">
                <a:latin typeface="+mn-lt"/>
              </a:rPr>
              <a:t>The book of Titus</a:t>
            </a:r>
          </a:p>
        </p:txBody>
      </p:sp>
      <p:sp>
        <p:nvSpPr>
          <p:cNvPr id="3" name="Subtitle 2">
            <a:extLst>
              <a:ext uri="{FF2B5EF4-FFF2-40B4-BE49-F238E27FC236}">
                <a16:creationId xmlns:a16="http://schemas.microsoft.com/office/drawing/2014/main" id="{242BAFBF-2C06-4082-A934-A806DC63F400}"/>
              </a:ext>
            </a:extLst>
          </p:cNvPr>
          <p:cNvSpPr>
            <a:spLocks noGrp="1"/>
          </p:cNvSpPr>
          <p:nvPr>
            <p:ph type="subTitle" idx="1"/>
          </p:nvPr>
        </p:nvSpPr>
        <p:spPr>
          <a:xfrm>
            <a:off x="227012" y="3577776"/>
            <a:ext cx="8676222" cy="1905000"/>
          </a:xfrm>
        </p:spPr>
        <p:txBody>
          <a:bodyPr>
            <a:normAutofit/>
          </a:bodyPr>
          <a:lstStyle/>
          <a:p>
            <a:r>
              <a:rPr lang="en-US" sz="4800" dirty="0"/>
              <a:t>Worthy of the Gospel</a:t>
            </a:r>
          </a:p>
        </p:txBody>
      </p:sp>
      <p:cxnSp>
        <p:nvCxnSpPr>
          <p:cNvPr id="6" name="Straight Connector 5">
            <a:extLst>
              <a:ext uri="{FF2B5EF4-FFF2-40B4-BE49-F238E27FC236}">
                <a16:creationId xmlns:a16="http://schemas.microsoft.com/office/drawing/2014/main" id="{FCAF6035-35E9-4551-A2D3-F0AD542F4BFD}"/>
              </a:ext>
            </a:extLst>
          </p:cNvPr>
          <p:cNvCxnSpPr>
            <a:cxnSpLocks/>
          </p:cNvCxnSpPr>
          <p:nvPr/>
        </p:nvCxnSpPr>
        <p:spPr>
          <a:xfrm>
            <a:off x="949234" y="3294745"/>
            <a:ext cx="73500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95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rPr>
              <a:t>1 Timothy 3:4-5</a:t>
            </a:r>
          </a:p>
        </p:txBody>
      </p:sp>
      <p:sp>
        <p:nvSpPr>
          <p:cNvPr id="5" name="TextBox 4">
            <a:extLst>
              <a:ext uri="{FF2B5EF4-FFF2-40B4-BE49-F238E27FC236}">
                <a16:creationId xmlns:a16="http://schemas.microsoft.com/office/drawing/2014/main" id="{29B88E33-22BF-4F2C-957E-3785F36FACB4}"/>
              </a:ext>
            </a:extLst>
          </p:cNvPr>
          <p:cNvSpPr txBox="1"/>
          <p:nvPr/>
        </p:nvSpPr>
        <p:spPr>
          <a:xfrm>
            <a:off x="707720" y="1366897"/>
            <a:ext cx="7728559" cy="3046988"/>
          </a:xfrm>
          <a:prstGeom prst="rect">
            <a:avLst/>
          </a:prstGeom>
          <a:noFill/>
        </p:spPr>
        <p:txBody>
          <a:bodyPr wrap="square" rtlCol="0">
            <a:spAutoFit/>
          </a:bodyPr>
          <a:lstStyle/>
          <a:p>
            <a:r>
              <a:rPr lang="en-US" sz="3200" dirty="0"/>
              <a:t>4 “He must be one who manages his own household well, keeping his children under control with all dignity 5 (</a:t>
            </a:r>
            <a:r>
              <a:rPr lang="en-US" sz="3200" dirty="0">
                <a:solidFill>
                  <a:srgbClr val="FFFF00"/>
                </a:solidFill>
              </a:rPr>
              <a:t>but if a man does not know how to manage his own household, how will he take care of the church of God?)”</a:t>
            </a:r>
          </a:p>
        </p:txBody>
      </p:sp>
    </p:spTree>
    <p:extLst>
      <p:ext uri="{BB962C8B-B14F-4D97-AF65-F5344CB8AC3E}">
        <p14:creationId xmlns:p14="http://schemas.microsoft.com/office/powerpoint/2010/main" val="2133887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6597-23C1-43AD-BFA4-15B2B2FE783A}"/>
              </a:ext>
            </a:extLst>
          </p:cNvPr>
          <p:cNvSpPr>
            <a:spLocks noGrp="1"/>
          </p:cNvSpPr>
          <p:nvPr>
            <p:ph type="title"/>
          </p:nvPr>
        </p:nvSpPr>
        <p:spPr>
          <a:xfrm>
            <a:off x="816263" y="0"/>
            <a:ext cx="7511473" cy="1312480"/>
          </a:xfrm>
        </p:spPr>
        <p:txBody>
          <a:bodyPr>
            <a:noAutofit/>
          </a:bodyPr>
          <a:lstStyle/>
          <a:p>
            <a:r>
              <a:rPr lang="en-US" sz="3200" u="sng" dirty="0"/>
              <a:t>II. </a:t>
            </a:r>
            <a:r>
              <a:rPr lang="en-US" sz="3200" u="sng" dirty="0">
                <a:solidFill>
                  <a:schemeClr val="tx1"/>
                </a:solidFill>
              </a:rPr>
              <a:t>Assignment Explained </a:t>
            </a:r>
            <a:r>
              <a:rPr lang="en-US" sz="3200" u="sng" dirty="0"/>
              <a:t>(1:5-3:11)</a:t>
            </a:r>
          </a:p>
        </p:txBody>
      </p:sp>
      <p:sp>
        <p:nvSpPr>
          <p:cNvPr id="4" name="TextBox 3">
            <a:extLst>
              <a:ext uri="{FF2B5EF4-FFF2-40B4-BE49-F238E27FC236}">
                <a16:creationId xmlns:a16="http://schemas.microsoft.com/office/drawing/2014/main" id="{5924BCBD-0576-4241-BB06-779BFB748575}"/>
              </a:ext>
            </a:extLst>
          </p:cNvPr>
          <p:cNvSpPr txBox="1"/>
          <p:nvPr/>
        </p:nvSpPr>
        <p:spPr>
          <a:xfrm>
            <a:off x="1377037" y="1312480"/>
            <a:ext cx="6950699" cy="2838021"/>
          </a:xfrm>
          <a:prstGeom prst="rect">
            <a:avLst/>
          </a:prstGeom>
          <a:noFill/>
        </p:spPr>
        <p:txBody>
          <a:bodyPr wrap="square" rtlCol="0">
            <a:spAutoFit/>
          </a:bodyPr>
          <a:lstStyle/>
          <a:p>
            <a:pPr marL="457200" marR="0" lvl="0" indent="-457200">
              <a:lnSpc>
                <a:spcPct val="107000"/>
              </a:lnSpc>
              <a:spcBef>
                <a:spcPts val="0"/>
              </a:spcBef>
              <a:spcAft>
                <a:spcPts val="0"/>
              </a:spcAft>
              <a:buFont typeface="+mj-lt"/>
              <a:buAutoNum type="alphaLcParenR"/>
            </a:pPr>
            <a:r>
              <a:rPr lang="en-US" sz="2800" dirty="0">
                <a:latin typeface="Calibri" panose="020F0502020204030204" pitchFamily="34" charset="0"/>
                <a:ea typeface="Calibri" panose="020F0502020204030204" pitchFamily="34" charset="0"/>
                <a:cs typeface="Times New Roman" panose="02020603050405020304" pitchFamily="18" charset="0"/>
              </a:rPr>
              <a:t>Appoint Leaders (1:5b-16)</a:t>
            </a:r>
          </a:p>
          <a:p>
            <a:pPr marL="971550" lvl="1" indent="-514350">
              <a:lnSpc>
                <a:spcPct val="107000"/>
              </a:lnSpc>
              <a:buFont typeface="+mj-lt"/>
              <a:buAutoNum type="romanLcPeriod"/>
            </a:pPr>
            <a:r>
              <a:rPr lang="en-US" sz="2800" dirty="0">
                <a:latin typeface="Calibri" panose="020F0502020204030204" pitchFamily="34" charset="0"/>
                <a:ea typeface="Calibri" panose="020F0502020204030204" pitchFamily="34" charset="0"/>
                <a:cs typeface="Times New Roman" panose="02020603050405020304" pitchFamily="18" charset="0"/>
              </a:rPr>
              <a:t>Personal Qualifications of Elders (1:6-8)</a:t>
            </a:r>
          </a:p>
          <a:p>
            <a:pPr marL="1428750" lvl="2" indent="-514350">
              <a:lnSpc>
                <a:spcPct val="107000"/>
              </a:lnSpc>
              <a:buFont typeface="+mj-lt"/>
              <a:buAutoNum type="arabicParenR"/>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Marital relationships (1:6a)</a:t>
            </a:r>
          </a:p>
          <a:p>
            <a:pPr marL="1428750" lvl="2" indent="-514350">
              <a:lnSpc>
                <a:spcPct val="107000"/>
              </a:lnSpc>
              <a:buFont typeface="+mj-lt"/>
              <a:buAutoNum type="arabicParenR"/>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Familial relationships (1:6b)  </a:t>
            </a:r>
          </a:p>
          <a:p>
            <a:pPr marL="1428750" lvl="2" indent="-514350">
              <a:lnSpc>
                <a:spcPct val="107000"/>
              </a:lnSpc>
              <a:buFont typeface="+mj-lt"/>
              <a:buAutoNum type="arabicParenR"/>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Interpersonal relationship (1:7-8)</a:t>
            </a:r>
          </a:p>
          <a:p>
            <a:pPr marL="971550" lvl="1" indent="-514350">
              <a:lnSpc>
                <a:spcPct val="107000"/>
              </a:lnSpc>
              <a:buFont typeface="+mj-lt"/>
              <a:buAutoNum type="romanLcPeriod"/>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Doctrinal Qualifications of Elders (1:9)</a:t>
            </a:r>
          </a:p>
        </p:txBody>
      </p:sp>
      <p:sp>
        <p:nvSpPr>
          <p:cNvPr id="5" name="TextBox 4">
            <a:extLst>
              <a:ext uri="{FF2B5EF4-FFF2-40B4-BE49-F238E27FC236}">
                <a16:creationId xmlns:a16="http://schemas.microsoft.com/office/drawing/2014/main" id="{DB01CE59-32D8-44A7-A5F4-E587E7D16E3A}"/>
              </a:ext>
            </a:extLst>
          </p:cNvPr>
          <p:cNvSpPr txBox="1"/>
          <p:nvPr/>
        </p:nvSpPr>
        <p:spPr>
          <a:xfrm>
            <a:off x="472605" y="6378081"/>
            <a:ext cx="8671395" cy="307777"/>
          </a:xfrm>
          <a:prstGeom prst="rect">
            <a:avLst/>
          </a:prstGeom>
          <a:noFill/>
        </p:spPr>
        <p:txBody>
          <a:bodyPr wrap="square" rtlCol="0">
            <a:spAutoFit/>
          </a:bodyPr>
          <a:lstStyle/>
          <a:p>
            <a:r>
              <a:rPr lang="en-US" sz="1400" dirty="0"/>
              <a:t>Outline adapted from </a:t>
            </a:r>
            <a:r>
              <a:rPr lang="en-US" sz="1400" i="1" dirty="0"/>
              <a:t>Titus Argument</a:t>
            </a:r>
            <a:r>
              <a:rPr lang="en-US" sz="1400" dirty="0"/>
              <a:t>, Article by Andy Woods, 2007.</a:t>
            </a:r>
          </a:p>
        </p:txBody>
      </p:sp>
    </p:spTree>
    <p:extLst>
      <p:ext uri="{BB962C8B-B14F-4D97-AF65-F5344CB8AC3E}">
        <p14:creationId xmlns:p14="http://schemas.microsoft.com/office/powerpoint/2010/main" val="10344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30734-1E14-45ED-969D-5AF4F84B319D}"/>
              </a:ext>
            </a:extLst>
          </p:cNvPr>
          <p:cNvPicPr>
            <a:picLocks noChangeAspect="1"/>
          </p:cNvPicPr>
          <p:nvPr/>
        </p:nvPicPr>
        <p:blipFill>
          <a:blip r:embed="rId2">
            <a:alphaModFix amt="70000"/>
          </a:blip>
          <a:stretch>
            <a:fillRect/>
          </a:stretch>
        </p:blipFill>
        <p:spPr>
          <a:xfrm>
            <a:off x="0" y="0"/>
            <a:ext cx="9144000" cy="6858000"/>
          </a:xfrm>
          <a:prstGeom prst="rect">
            <a:avLst/>
          </a:prstGeom>
        </p:spPr>
      </p:pic>
      <p:sp>
        <p:nvSpPr>
          <p:cNvPr id="3" name="Text Box 3">
            <a:extLst>
              <a:ext uri="{FF2B5EF4-FFF2-40B4-BE49-F238E27FC236}">
                <a16:creationId xmlns:a16="http://schemas.microsoft.com/office/drawing/2014/main" id="{9BC0E1E5-1FCE-40CC-B2A9-465ECA8DB980}"/>
              </a:ext>
            </a:extLst>
          </p:cNvPr>
          <p:cNvSpPr txBox="1">
            <a:spLocks noChangeArrowheads="1"/>
          </p:cNvSpPr>
          <p:nvPr/>
        </p:nvSpPr>
        <p:spPr bwMode="auto">
          <a:xfrm>
            <a:off x="0" y="0"/>
            <a:ext cx="9144000" cy="665888"/>
          </a:xfrm>
          <a:prstGeom prst="rect">
            <a:avLst/>
          </a:prstGeom>
          <a:solidFill>
            <a:schemeClr val="accent1">
              <a:lumMod val="50000"/>
            </a:schemeClr>
          </a:solidFill>
          <a:ln>
            <a:noFill/>
          </a:ln>
          <a:effec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30000"/>
              </a:lnSpc>
              <a:spcBef>
                <a:spcPct val="0"/>
              </a:spcBef>
              <a:spcAft>
                <a:spcPct val="0"/>
              </a:spcAft>
              <a:buClrTx/>
              <a:buSzTx/>
              <a:buFontTx/>
              <a:buNone/>
              <a:tabLst/>
              <a:defRPr/>
            </a:pPr>
            <a:r>
              <a:rPr lang="en-US" sz="3200" dirty="0"/>
              <a:t>Titus 1:7–9</a:t>
            </a:r>
            <a:endParaRPr kumimoji="0" lang="en-US" altLang="en-US" sz="3200" b="0"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endParaRPr>
          </a:p>
        </p:txBody>
      </p:sp>
      <p:sp>
        <p:nvSpPr>
          <p:cNvPr id="5" name="TextBox 4">
            <a:extLst>
              <a:ext uri="{FF2B5EF4-FFF2-40B4-BE49-F238E27FC236}">
                <a16:creationId xmlns:a16="http://schemas.microsoft.com/office/drawing/2014/main" id="{29B88E33-22BF-4F2C-957E-3785F36FACB4}"/>
              </a:ext>
            </a:extLst>
          </p:cNvPr>
          <p:cNvSpPr txBox="1"/>
          <p:nvPr/>
        </p:nvSpPr>
        <p:spPr>
          <a:xfrm>
            <a:off x="519829" y="1012954"/>
            <a:ext cx="8298494" cy="4401205"/>
          </a:xfrm>
          <a:prstGeom prst="rect">
            <a:avLst/>
          </a:prstGeom>
          <a:noFill/>
        </p:spPr>
        <p:txBody>
          <a:bodyPr wrap="square" rtlCol="0">
            <a:spAutoFit/>
          </a:bodyPr>
          <a:lstStyle/>
          <a:p>
            <a:r>
              <a:rPr lang="en-US" sz="2800" dirty="0"/>
              <a:t>7 “For the overseer must be above reproach as God’s steward, not self-willed, not quick-tempered, not addicted to wine, not pugnacious, not fond of sordid gain, 8 but hospitable, loving what is good, sensible, just, devout, self-controlled, 9 </a:t>
            </a:r>
            <a:r>
              <a:rPr lang="en-US" sz="2800" dirty="0">
                <a:solidFill>
                  <a:srgbClr val="FFFF00"/>
                </a:solidFill>
              </a:rPr>
              <a:t>holding fast the faithful word which is in accordance with the teaching, so that he will be able both to exhort in sound doctrine and to refute those who contradict. </a:t>
            </a:r>
          </a:p>
        </p:txBody>
      </p:sp>
    </p:spTree>
    <p:extLst>
      <p:ext uri="{BB962C8B-B14F-4D97-AF65-F5344CB8AC3E}">
        <p14:creationId xmlns:p14="http://schemas.microsoft.com/office/powerpoint/2010/main" val="14045271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5842</TotalTime>
  <Words>2876</Words>
  <Application>Microsoft Office PowerPoint</Application>
  <PresentationFormat>On-screen Show (4:3)</PresentationFormat>
  <Paragraphs>218</Paragraphs>
  <Slides>60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Century Gothic</vt:lpstr>
      <vt:lpstr>Times New Roman</vt:lpstr>
      <vt:lpstr>Mesh</vt:lpstr>
      <vt:lpstr>The book of Titus</vt:lpstr>
      <vt:lpstr>8 Questions?</vt:lpstr>
      <vt:lpstr>8 Questions?</vt:lpstr>
      <vt:lpstr>8 Questions?</vt:lpstr>
      <vt:lpstr>PowerPoint Presentation</vt:lpstr>
      <vt:lpstr>II. Assignment Explained (1:5-3:11)</vt:lpstr>
      <vt:lpstr>PowerPoint Presentation</vt:lpstr>
      <vt:lpstr>II. Assignment Explained (1:5-3:11)</vt:lpstr>
      <vt:lpstr>PowerPoint Presentation</vt:lpstr>
      <vt:lpstr>The Book of Titus</vt:lpstr>
      <vt:lpstr>Outline of Titus</vt:lpstr>
      <vt:lpstr>II. Assignment Explained (1:5-3:11)</vt:lpstr>
      <vt:lpstr>II. Assignment Explained (1:5-3:11)</vt:lpstr>
      <vt:lpstr>II. Assignment Explained (1:5-3:11)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Assignment Explained (1:5-3:11)</vt:lpstr>
      <vt:lpstr>PowerPoint Presentation</vt:lpstr>
      <vt:lpstr>II. Assignment Explained (1:5-3:11)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Assignment Explained (1:5-3:11)</vt:lpstr>
      <vt:lpstr>PowerPoint Presentation</vt:lpstr>
      <vt:lpstr>PowerPoint Presentation</vt:lpstr>
      <vt:lpstr>The book of Titus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Titus</dc:title>
  <dc:creator>Gabriel Morris</dc:creator>
  <cp:lastModifiedBy>Gabriel Morris</cp:lastModifiedBy>
  <cp:revision>3</cp:revision>
  <dcterms:created xsi:type="dcterms:W3CDTF">2020-09-20T05:17:58Z</dcterms:created>
  <dcterms:modified xsi:type="dcterms:W3CDTF">2021-03-14T04:52:16Z</dcterms:modified>
</cp:coreProperties>
</file>