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70"/>
  </p:notesMasterIdLst>
  <p:handoutMasterIdLst>
    <p:handoutMasterId r:id="rId71"/>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919" r:id="rId15"/>
    <p:sldId id="6980" r:id="rId16"/>
    <p:sldId id="6920" r:id="rId17"/>
    <p:sldId id="7043" r:id="rId18"/>
    <p:sldId id="6747" r:id="rId19"/>
    <p:sldId id="6748" r:id="rId20"/>
    <p:sldId id="6755" r:id="rId21"/>
    <p:sldId id="7090" r:id="rId22"/>
    <p:sldId id="6964" r:id="rId23"/>
    <p:sldId id="7093" r:id="rId24"/>
    <p:sldId id="7091" r:id="rId25"/>
    <p:sldId id="7047" r:id="rId26"/>
    <p:sldId id="318" r:id="rId27"/>
    <p:sldId id="5906" r:id="rId28"/>
    <p:sldId id="7095" r:id="rId29"/>
    <p:sldId id="446" r:id="rId30"/>
    <p:sldId id="5642" r:id="rId31"/>
    <p:sldId id="7076" r:id="rId32"/>
    <p:sldId id="7055" r:id="rId33"/>
    <p:sldId id="7077" r:id="rId34"/>
    <p:sldId id="7056" r:id="rId35"/>
    <p:sldId id="7078" r:id="rId36"/>
    <p:sldId id="7057" r:id="rId37"/>
    <p:sldId id="2789" r:id="rId38"/>
    <p:sldId id="2790" r:id="rId39"/>
    <p:sldId id="7079" r:id="rId40"/>
    <p:sldId id="7058" r:id="rId41"/>
    <p:sldId id="3154" r:id="rId42"/>
    <p:sldId id="7080" r:id="rId43"/>
    <p:sldId id="7094" r:id="rId44"/>
    <p:sldId id="7059" r:id="rId45"/>
    <p:sldId id="7081" r:id="rId46"/>
    <p:sldId id="7060" r:id="rId47"/>
    <p:sldId id="7092" r:id="rId48"/>
    <p:sldId id="7048" r:id="rId49"/>
    <p:sldId id="319" r:id="rId50"/>
    <p:sldId id="7082" r:id="rId51"/>
    <p:sldId id="7068" r:id="rId52"/>
    <p:sldId id="7083" r:id="rId53"/>
    <p:sldId id="7069" r:id="rId54"/>
    <p:sldId id="570" r:id="rId55"/>
    <p:sldId id="7084" r:id="rId56"/>
    <p:sldId id="7070" r:id="rId57"/>
    <p:sldId id="7096" r:id="rId58"/>
    <p:sldId id="7085" r:id="rId59"/>
    <p:sldId id="7071" r:id="rId60"/>
    <p:sldId id="7086" r:id="rId61"/>
    <p:sldId id="7072" r:id="rId62"/>
    <p:sldId id="7087" r:id="rId63"/>
    <p:sldId id="7073" r:id="rId64"/>
    <p:sldId id="7088" r:id="rId65"/>
    <p:sldId id="7074" r:id="rId66"/>
    <p:sldId id="6981" r:id="rId67"/>
    <p:sldId id="7075" r:id="rId68"/>
    <p:sldId id="7089" r:id="rId6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C4ABB-76D9-4DF6-8007-F5FE09A2541D}" v="2" dt="2021-02-25T01:52:03.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529" autoAdjust="0"/>
  </p:normalViewPr>
  <p:slideViewPr>
    <p:cSldViewPr>
      <p:cViewPr varScale="1">
        <p:scale>
          <a:sx n="119" d="100"/>
          <a:sy n="119" d="100"/>
        </p:scale>
        <p:origin x="9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024" y="-19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018 - James 3:13-18</a:t>
            </a:r>
          </a:p>
          <a:p>
            <a:pPr>
              <a:defRPr/>
            </a:pPr>
            <a:r>
              <a:rPr lang="en-US" sz="1500" dirty="0"/>
              <a:t>03-03-2021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atin typeface="Calibri" panose="020F0502020204030204" pitchFamily="34" charset="0"/>
              </a:defRPr>
            </a:lvl1pPr>
          </a:lstStyle>
          <a:p>
            <a:fld id="{734CF6D9-3ED1-491D-ABBF-4171F7330A3B}" type="datetimeFigureOut">
              <a:rPr lang="en-US" smtClean="0"/>
              <a:pPr/>
              <a:t>3/2/2021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3/2/2021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a:t>
            </a:r>
            <a:r>
              <a:rPr lang="en-US" b="1" u="sng" dirty="0">
                <a:solidFill>
                  <a:srgbClr val="FFFFCC"/>
                </a:solidFill>
                <a:effectLst>
                  <a:outerShdw blurRad="38100" dist="38100" dir="2700000" algn="tl">
                    <a:srgbClr val="000000">
                      <a:alpha val="43137"/>
                    </a:srgbClr>
                  </a:outerShdw>
                </a:effectLst>
              </a:rPr>
              <a:t>useful</a:t>
            </a:r>
            <a:r>
              <a:rPr lang="en-US" dirty="0">
                <a:effectLst>
                  <a:outerShdw blurRad="38100" dist="38100" dir="2700000" algn="tl">
                    <a:srgbClr val="000000">
                      <a:alpha val="43137"/>
                    </a:srgbClr>
                  </a:outerShdw>
                </a:effectLst>
              </a:rPr>
              <a:t>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3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11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gentleness of wisdom.”</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gentleness of 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354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08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6304274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8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0"/>
            <a:ext cx="9144000" cy="4739759"/>
          </a:xfrm>
          <a:prstGeom prst="rect">
            <a:avLst/>
          </a:prstGeom>
        </p:spPr>
        <p:txBody>
          <a:bodyPr wrap="square">
            <a:spAutoFit/>
          </a:bodyPr>
          <a:lstStyle/>
          <a:p>
            <a:pPr marL="342900" lvl="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0"/>
            <a:ext cx="9144000" cy="5109091"/>
          </a:xfrm>
          <a:prstGeom prst="rect">
            <a:avLst/>
          </a:prstGeom>
        </p:spPr>
        <p:txBody>
          <a:bodyPr wrap="square">
            <a:spAutoFit/>
          </a:bodyPr>
          <a:lstStyle/>
          <a:p>
            <a:pPr marL="342900" lvl="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Galatians 5:19-23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deeds of the flesh are evident, which are: sexual immorality, impurity, indecent behavior,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idolatry, witchcraft, hostilities, strife, jealousy, outbursts of anger, selfish ambition, dissensions, factions,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drunkenness, carousing, and things like these, of which I forewarn you, just as I have forewarned you, that those who practice such things will not inherit the kingdom of God.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fruit of the Spirit is love, joy, peace, patience, kindness, goodness, faithfulness,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gentleness, self-control; against such things there is no law.’”</a:t>
            </a:r>
          </a:p>
        </p:txBody>
      </p:sp>
    </p:spTree>
    <p:extLst>
      <p:ext uri="{BB962C8B-B14F-4D97-AF65-F5344CB8AC3E}">
        <p14:creationId xmlns:p14="http://schemas.microsoft.com/office/powerpoint/2010/main" val="2753673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1600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057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8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jealousy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8894267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457200" y="1503362"/>
            <a:ext cx="6248400" cy="4460875"/>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6" name="Picture 2">
            <a:extLst>
              <a:ext uri="{FF2B5EF4-FFF2-40B4-BE49-F238E27FC236}">
                <a16:creationId xmlns:a16="http://schemas.microsoft.com/office/drawing/2014/main" id="{F03A7B7C-B4F3-4E30-A22E-C59030241A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971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7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selfish ambition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11238560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457200" y="1503362"/>
            <a:ext cx="62484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6C32B628-822D-4B05-B286-2E31B67C0A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971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52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arrogant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2752762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457200" y="1503362"/>
            <a:ext cx="62484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D4D2AA2D-A503-4DF9-8F9D-4B5CB90206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971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9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210594" y="304800"/>
            <a:ext cx="4722812" cy="1143000"/>
          </a:xfrm>
        </p:spPr>
        <p:txBody>
          <a:bodyPr/>
          <a:lstStyle/>
          <a:p>
            <a:pPr algn="ctr" eaLnBrk="1" hangingPunct="1"/>
            <a:r>
              <a:rPr lang="en-US" altLang="en-US" sz="4000" dirty="0"/>
              <a:t>Scripture and Pride</a:t>
            </a:r>
          </a:p>
        </p:txBody>
      </p:sp>
      <p:sp>
        <p:nvSpPr>
          <p:cNvPr id="21509" name="Rectangle 3"/>
          <p:cNvSpPr>
            <a:spLocks noGrp="1" noChangeArrowheads="1"/>
          </p:cNvSpPr>
          <p:nvPr>
            <p:ph type="body" idx="1"/>
          </p:nvPr>
        </p:nvSpPr>
        <p:spPr>
          <a:xfrm>
            <a:off x="457200" y="1447800"/>
            <a:ext cx="6019800" cy="5029200"/>
          </a:xfrm>
        </p:spPr>
        <p:txBody>
          <a:bodyPr/>
          <a:lstStyle/>
          <a:p>
            <a:pPr marL="457200" indent="-457200" eaLnBrk="1" hangingPunct="1">
              <a:spcBef>
                <a:spcPts val="0"/>
              </a:spcBef>
              <a:spcAft>
                <a:spcPts val="2400"/>
              </a:spcAft>
            </a:pPr>
            <a:r>
              <a:rPr lang="en-US" altLang="en-US" sz="3600" dirty="0" err="1"/>
              <a:t>Prov</a:t>
            </a:r>
            <a:r>
              <a:rPr lang="en-US" altLang="en-US" sz="3600" dirty="0"/>
              <a:t> 16:18</a:t>
            </a:r>
          </a:p>
          <a:p>
            <a:pPr marL="457200" indent="-457200" eaLnBrk="1" hangingPunct="1">
              <a:spcBef>
                <a:spcPts val="0"/>
              </a:spcBef>
              <a:spcAft>
                <a:spcPts val="2400"/>
              </a:spcAft>
            </a:pPr>
            <a:r>
              <a:rPr lang="en-US" altLang="en-US" sz="3600" dirty="0"/>
              <a:t>Isa 14:12-15; </a:t>
            </a:r>
            <a:r>
              <a:rPr lang="en-US" altLang="en-US" sz="3600" dirty="0" err="1"/>
              <a:t>Ezek</a:t>
            </a:r>
            <a:r>
              <a:rPr lang="en-US" altLang="en-US" sz="3600" dirty="0"/>
              <a:t> 28:12-17</a:t>
            </a:r>
          </a:p>
          <a:p>
            <a:pPr marL="457200" indent="-457200" eaLnBrk="1" hangingPunct="1">
              <a:spcBef>
                <a:spcPts val="0"/>
              </a:spcBef>
              <a:spcAft>
                <a:spcPts val="2400"/>
              </a:spcAft>
            </a:pPr>
            <a:r>
              <a:rPr lang="en-US" altLang="en-US" sz="3600" dirty="0"/>
              <a:t>1 Tim 3:6</a:t>
            </a:r>
          </a:p>
          <a:p>
            <a:pPr marL="457200" indent="-457200" eaLnBrk="1" hangingPunct="1">
              <a:spcBef>
                <a:spcPts val="0"/>
              </a:spcBef>
              <a:spcAft>
                <a:spcPts val="2400"/>
              </a:spcAft>
            </a:pPr>
            <a:r>
              <a:rPr lang="en-US" altLang="en-US" sz="3600" dirty="0"/>
              <a:t>Acts 12:21-23</a:t>
            </a:r>
          </a:p>
          <a:p>
            <a:pPr marL="457200" indent="-457200" eaLnBrk="1" hangingPunct="1">
              <a:spcBef>
                <a:spcPts val="0"/>
              </a:spcBef>
              <a:spcAft>
                <a:spcPts val="2400"/>
              </a:spcAft>
            </a:pPr>
            <a:r>
              <a:rPr lang="en-US" altLang="en-US" sz="3600" dirty="0"/>
              <a:t>2 Cor 12:7</a:t>
            </a:r>
          </a:p>
          <a:p>
            <a:pPr marL="457200" indent="-457200" eaLnBrk="1" hangingPunct="1">
              <a:spcBef>
                <a:spcPts val="0"/>
              </a:spcBef>
              <a:spcAft>
                <a:spcPts val="2400"/>
              </a:spcAft>
            </a:pPr>
            <a:r>
              <a:rPr lang="en-US" altLang="en-US" sz="3600" dirty="0"/>
              <a:t>1 Pet 5:5</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8999"/>
            <a:ext cx="4325667" cy="29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63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algn="ctr"/>
            <a:r>
              <a:rPr lang="en-US" altLang="en-US" sz="40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sz="3600" dirty="0"/>
              <a:t>Satan (Isa. 14:12-15; Ezek. 28:12-17; 1 Tim. 3:6)</a:t>
            </a:r>
          </a:p>
          <a:p>
            <a:pPr marL="457200" indent="-457200" eaLnBrk="1" hangingPunct="1">
              <a:spcBef>
                <a:spcPts val="0"/>
              </a:spcBef>
              <a:spcAft>
                <a:spcPts val="3600"/>
              </a:spcAft>
            </a:pPr>
            <a:r>
              <a:rPr lang="en-US" altLang="en-US" sz="3600" dirty="0" err="1"/>
              <a:t>Uzziah</a:t>
            </a:r>
            <a:r>
              <a:rPr lang="en-US" altLang="en-US" sz="3600" dirty="0"/>
              <a:t> (2 </a:t>
            </a:r>
            <a:r>
              <a:rPr lang="en-US" altLang="en-US" sz="3600" dirty="0" err="1"/>
              <a:t>Chron</a:t>
            </a:r>
            <a:r>
              <a:rPr lang="en-US" altLang="en-US" sz="3600" dirty="0"/>
              <a:t> 26:16)</a:t>
            </a:r>
          </a:p>
          <a:p>
            <a:pPr marL="457200" indent="-457200" eaLnBrk="1" hangingPunct="1">
              <a:spcBef>
                <a:spcPts val="0"/>
              </a:spcBef>
              <a:spcAft>
                <a:spcPts val="3600"/>
              </a:spcAft>
            </a:pPr>
            <a:r>
              <a:rPr lang="en-US" altLang="en-US" sz="3600" dirty="0"/>
              <a:t>Herod (Acts 12:20-23)</a:t>
            </a:r>
          </a:p>
          <a:p>
            <a:pPr marL="457200" indent="-457200" eaLnBrk="1" hangingPunct="1">
              <a:spcBef>
                <a:spcPts val="0"/>
              </a:spcBef>
              <a:spcAft>
                <a:spcPts val="3600"/>
              </a:spcAft>
            </a:pPr>
            <a:r>
              <a:rPr lang="en-US" altLang="en-US" sz="3600"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7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earthly, natural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1266646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457200" y="1503362"/>
            <a:ext cx="62484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6" name="Picture 2">
            <a:extLst>
              <a:ext uri="{FF2B5EF4-FFF2-40B4-BE49-F238E27FC236}">
                <a16:creationId xmlns:a16="http://schemas.microsoft.com/office/drawing/2014/main" id="{79A839A1-D1CD-4892-964A-7EA6D71F15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971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68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A2324-3666-46A1-8621-46B2822F57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93"/>
            <a:ext cx="9144000" cy="6875187"/>
          </a:xfrm>
          <a:prstGeom prst="rect">
            <a:avLst/>
          </a:prstGeom>
        </p:spPr>
      </p:pic>
      <p:sp>
        <p:nvSpPr>
          <p:cNvPr id="27650" name="Rectangle 3"/>
          <p:cNvSpPr>
            <a:spLocks noGrp="1"/>
          </p:cNvSpPr>
          <p:nvPr>
            <p:ph type="body" idx="4294967295"/>
          </p:nvPr>
        </p:nvSpPr>
        <p:spPr>
          <a:xfrm>
            <a:off x="0" y="0"/>
            <a:ext cx="9121140" cy="2514600"/>
          </a:xfrm>
        </p:spPr>
        <p:txBody>
          <a:bodyPr/>
          <a:lstStyle/>
          <a:p>
            <a:pPr marL="0" indent="0" algn="ctr" eaLnBrk="1" hangingPunct="1">
              <a:spcBef>
                <a:spcPts val="0"/>
              </a:spcBef>
              <a:spcAft>
                <a:spcPts val="900"/>
              </a:spcAft>
              <a:buNone/>
              <a:defRPr/>
            </a:pPr>
            <a:r>
              <a:rPr lang="en-US" altLang="en-US" sz="4000" kern="1200" dirty="0">
                <a:solidFill>
                  <a:schemeClr val="tx2"/>
                </a:solidFill>
                <a:ea typeface="+mj-ea"/>
                <a:cs typeface="+mj-cs"/>
              </a:rPr>
              <a:t>Ecclesiastes 1:9</a:t>
            </a:r>
            <a:endParaRPr lang="en-US" sz="4000" kern="1200" dirty="0">
              <a:solidFill>
                <a:schemeClr val="tx2"/>
              </a:solidFill>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“That which has been is that which will be, And that which has been done is that which will be done. So there is nothing new </a:t>
            </a:r>
            <a:r>
              <a:rPr lang="en-US" sz="3600" b="1" u="sng" dirty="0">
                <a:solidFill>
                  <a:srgbClr val="FFFFCC"/>
                </a:solidFill>
                <a:effectLst>
                  <a:outerShdw blurRad="38100" dist="38100" dir="2700000" algn="tl">
                    <a:srgbClr val="000000">
                      <a:alpha val="43137"/>
                    </a:srgbClr>
                  </a:outerShdw>
                </a:effectLst>
              </a:rPr>
              <a:t>under the sun</a:t>
            </a:r>
            <a:r>
              <a:rPr lang="en-US" sz="3600"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1FE865BF-BF0F-4C29-B243-806B19B6D9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800350"/>
            <a:ext cx="2438400" cy="1828800"/>
          </a:xfrm>
          <a:prstGeom prst="rect">
            <a:avLst/>
          </a:prstGeom>
          <a:ln w="28575">
            <a:solidFill>
              <a:schemeClr val="tx1"/>
            </a:solidFill>
          </a:ln>
        </p:spPr>
      </p:pic>
    </p:spTree>
    <p:extLst>
      <p:ext uri="{BB962C8B-B14F-4D97-AF65-F5344CB8AC3E}">
        <p14:creationId xmlns:p14="http://schemas.microsoft.com/office/powerpoint/2010/main" val="1785603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demonic</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15993210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29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457200" y="1503362"/>
            <a:ext cx="62484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6" name="Picture 2">
            <a:extLst>
              <a:ext uri="{FF2B5EF4-FFF2-40B4-BE49-F238E27FC236}">
                <a16:creationId xmlns:a16="http://schemas.microsoft.com/office/drawing/2014/main" id="{70BAF338-6A8E-40A4-9773-912CCB60C5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971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230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disorder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every evil thing.”</a:t>
            </a:r>
          </a:p>
        </p:txBody>
      </p:sp>
    </p:spTree>
    <p:extLst>
      <p:ext uri="{BB962C8B-B14F-4D97-AF65-F5344CB8AC3E}">
        <p14:creationId xmlns:p14="http://schemas.microsoft.com/office/powerpoint/2010/main" val="32462745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457200" y="1503362"/>
            <a:ext cx="62484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Contentious (Prov. 11:29)</a:t>
            </a:r>
          </a:p>
        </p:txBody>
      </p:sp>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6" name="Picture 2">
            <a:extLst>
              <a:ext uri="{FF2B5EF4-FFF2-40B4-BE49-F238E27FC236}">
                <a16:creationId xmlns:a16="http://schemas.microsoft.com/office/drawing/2014/main" id="{8733E3BA-13AD-4C8F-A5DD-1166D4F891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971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524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054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606115"/>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unwavering, without hypocrisy.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83681256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25E2E579-185E-438F-BCEF-71797F919A4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9EBA4039-E939-4095-ADF9-AE3766B203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pure</a:t>
            </a:r>
            <a:r>
              <a:rPr lang="en-US" sz="3400" dirty="0">
                <a:effectLst>
                  <a:outerShdw blurRad="38100" dist="38100" dir="2700000" algn="tl">
                    <a:srgbClr val="000000">
                      <a:alpha val="43137"/>
                    </a:srgbClr>
                  </a:outerShdw>
                </a:effectLst>
                <a:latin typeface="Calibri" panose="020F0502020204030204" pitchFamily="34" charset="0"/>
              </a:rPr>
              <a:t>, then peaceable,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1472431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68920E31-222F-4B98-AF81-B3EE6CDFB098}"/>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EAFD6804-A628-4D70-BAD9-0E648E4A02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147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peaceable</a:t>
            </a:r>
            <a:r>
              <a:rPr lang="en-US" sz="3400" dirty="0">
                <a:effectLst>
                  <a:outerShdw blurRad="38100" dist="38100" dir="2700000" algn="tl">
                    <a:srgbClr val="000000">
                      <a:alpha val="43137"/>
                    </a:srgbClr>
                  </a:outerShdw>
                </a:effectLst>
                <a:latin typeface="Calibri" panose="020F0502020204030204" pitchFamily="34" charset="0"/>
              </a:rPr>
              <a:t>,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t>
            </a:r>
            <a:r>
              <a:rPr lang="en-US" sz="3400" dirty="0">
                <a:effectLst>
                  <a:outerShdw blurRad="38100" dist="38100" dir="2700000" algn="tl">
                    <a:srgbClr val="000000">
                      <a:alpha val="43137"/>
                    </a:srgbClr>
                  </a:outerShdw>
                </a:effectLst>
                <a:latin typeface="Calibri" panose="020F0502020204030204" pitchFamily="34" charset="0"/>
              </a:rPr>
              <a:t> by those who make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t>
            </a:r>
            <a:r>
              <a:rPr lang="en-US" sz="34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9731475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3C5CB0BE-B7E1-4E31-8050-0B40A8C194E8}"/>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4A262C50-3AE9-4C2E-A8C5-4F9C11759D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091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27FFB-434A-42A2-B4CD-716CD2CEF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latin typeface="Calibri" panose="020F0502020204030204" pitchFamily="34" charset="0"/>
              </a:rPr>
              <a:t>6 </a:t>
            </a:r>
            <a:r>
              <a:rPr lang="en-US" sz="3000" dirty="0">
                <a:effectLst>
                  <a:outerShdw blurRad="38100" dist="38100" dir="2700000" algn="tl">
                    <a:srgbClr val="000000"/>
                  </a:outerShdw>
                </a:effectLst>
                <a:latin typeface="Calibri" panose="020F0502020204030204" pitchFamily="34" charset="0"/>
                <a:cs typeface="+mn-cs"/>
              </a:rPr>
              <a:t>For a child will be born to us, a son will be given to us; And the government will rest on His shoulders; And His name will be called Wonderful Counselor, Mighty God, Eternal Father,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Prince of Peace</a:t>
            </a:r>
            <a:r>
              <a:rPr lang="en-US" sz="3000" dirty="0">
                <a:effectLst>
                  <a:outerShdw blurRad="38100" dist="38100" dir="2700000" algn="tl">
                    <a:srgbClr val="000000"/>
                  </a:outerShdw>
                </a:effectLst>
                <a:latin typeface="Calibri" panose="020F0502020204030204" pitchFamily="34" charset="0"/>
                <a:cs typeface="+mn-cs"/>
              </a:rPr>
              <a:t>. </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There will be no end to the increase of His government or of peace,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a:t>
            </a:r>
            <a:r>
              <a:rPr lang="en-US" sz="3400" dirty="0">
                <a:effectLst>
                  <a:outerShdw blurRad="38100" dist="38100" dir="2700000" algn="tl">
                    <a:srgbClr val="000000">
                      <a:alpha val="43137"/>
                    </a:srgbClr>
                  </a:outerShdw>
                </a:effectLst>
                <a:latin typeface="Calibri" panose="020F0502020204030204" pitchFamily="34" charset="0"/>
              </a:rPr>
              <a:t>,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10860880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4DDE53FA-AF66-4CAA-9055-DC608AFB4B13}"/>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831B7556-3BB5-4267-B376-396560A16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3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gentleness of 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09227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reasonable</a:t>
            </a:r>
            <a:r>
              <a:rPr lang="en-US" sz="3400" dirty="0">
                <a:effectLst>
                  <a:outerShdw blurRad="38100" dist="38100" dir="2700000" algn="tl">
                    <a:srgbClr val="000000">
                      <a:alpha val="43137"/>
                    </a:srgbClr>
                  </a:outerShdw>
                </a:effectLst>
                <a:latin typeface="Calibri" panose="020F0502020204030204" pitchFamily="34" charset="0"/>
              </a:rPr>
              <a:t>,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285612634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3A94A6C2-C3C2-4C15-AF62-4EAC85C69C4B}"/>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F7DF921F-4856-4F61-8A88-1495BBA01D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50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 of mercy and good fruits</a:t>
            </a:r>
            <a:r>
              <a:rPr lang="en-US" sz="3400" dirty="0">
                <a:effectLst>
                  <a:outerShdw blurRad="38100" dist="38100" dir="2700000" algn="tl">
                    <a:srgbClr val="000000">
                      <a:alpha val="43137"/>
                    </a:srgbClr>
                  </a:outerShdw>
                </a:effectLst>
                <a:latin typeface="Calibri" panose="020F0502020204030204" pitchFamily="34" charset="0"/>
              </a:rPr>
              <a:t>,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4206229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D5FE5280-B90F-430B-A5A9-6F79FFAB57DE}"/>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F590AA21-BAD4-4FEB-AD15-AC85564FE7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983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unwavering</a:t>
            </a:r>
            <a:r>
              <a:rPr lang="en-US" sz="3400" dirty="0">
                <a:effectLst>
                  <a:outerShdw blurRad="38100" dist="38100" dir="2700000" algn="tl">
                    <a:srgbClr val="000000">
                      <a:alpha val="43137"/>
                    </a:srgbClr>
                  </a:outerShdw>
                </a:effectLst>
                <a:latin typeface="Calibri" panose="020F0502020204030204" pitchFamily="34" charset="0"/>
              </a:rPr>
              <a:t>,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199677628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A1BAEBDF-7A02-41B8-BCA4-B53F6C6A62DF}"/>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49B0A4C5-A19F-451A-80F1-7E81738F09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709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unwavering,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hypocrisy</a:t>
            </a:r>
            <a:r>
              <a:rPr lang="en-US" sz="3400" dirty="0">
                <a:effectLst>
                  <a:outerShdw blurRad="38100" dist="38100" dir="2700000" algn="tl">
                    <a:srgbClr val="000000">
                      <a:alpha val="43137"/>
                    </a:srgbClr>
                  </a:outerShdw>
                </a:effectLst>
                <a:latin typeface="Calibri" panose="020F0502020204030204" pitchFamily="34" charset="0"/>
              </a:rPr>
              <a: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08395876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973FDE54-1E41-484E-93BC-7B9A4EB286B5}"/>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D9B4C08E-9070-45E4-B51A-766CA3967D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01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1181100" y="1600200"/>
            <a:ext cx="6781800" cy="31242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75780" name="Picture 2">
            <a:extLst>
              <a:ext uri="{FF2B5EF4-FFF2-40B4-BE49-F238E27FC236}">
                <a16:creationId xmlns:a16="http://schemas.microsoft.com/office/drawing/2014/main" id="{0E9030C8-481E-43A1-9955-EBDE8D3110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448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3867</TotalTime>
  <Words>3252</Words>
  <Application>Microsoft Office PowerPoint</Application>
  <PresentationFormat>On-screen Show (4:3)</PresentationFormat>
  <Paragraphs>353</Paragraphs>
  <Slides>67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67</vt:i4>
      </vt:variant>
    </vt:vector>
  </HeadingPairs>
  <TitlesOfParts>
    <vt:vector size="72"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Faith Manifesting Works (2:14-26)</vt:lpstr>
      <vt:lpstr>JAMES STRUCTURE</vt:lpstr>
      <vt:lpstr>Taming the Tongue (3:1-12)</vt:lpstr>
      <vt:lpstr>JAMES STRUCTURE</vt:lpstr>
      <vt:lpstr>Structure</vt:lpstr>
      <vt:lpstr>Structure</vt:lpstr>
      <vt:lpstr>Wisdom  (3:13-18)</vt:lpstr>
      <vt:lpstr>Wisdom  (3:13-18)</vt:lpstr>
      <vt:lpstr>PowerPoint Presentation</vt:lpstr>
      <vt:lpstr>PowerPoint Presentation</vt:lpstr>
      <vt:lpstr>Wisdom  (3:13-18)</vt:lpstr>
      <vt:lpstr>PowerPoint Presentation</vt:lpstr>
      <vt:lpstr>Human or Earthly Wisdom (3:14-16)</vt:lpstr>
      <vt:lpstr>PowerPoint Presentation</vt:lpstr>
      <vt:lpstr>PowerPoint Presentation</vt:lpstr>
      <vt:lpstr>Date  (AD 44-47)</vt:lpstr>
      <vt:lpstr>Order of Paul’s Letters</vt:lpstr>
      <vt:lpstr>PowerPoint Presentation</vt:lpstr>
      <vt:lpstr>Human or Earthly Wisdom (3:14-16)</vt:lpstr>
      <vt:lpstr>PowerPoint Presentation</vt:lpstr>
      <vt:lpstr>Human or Earthly Wisdom (3:14-16)</vt:lpstr>
      <vt:lpstr>PowerPoint Presentation</vt:lpstr>
      <vt:lpstr>Human or Earthly Wisdom (3:14-16)</vt:lpstr>
      <vt:lpstr>Scripture and Pride</vt:lpstr>
      <vt:lpstr>Hall of the Humbled  (Prov. 16:18; 1 Peter 5:5)</vt:lpstr>
      <vt:lpstr>PowerPoint Presentation</vt:lpstr>
      <vt:lpstr>Human or Earthly Wisdom (3:14-16)</vt:lpstr>
      <vt:lpstr>PowerPoint Presentation</vt:lpstr>
      <vt:lpstr>PowerPoint Presentation</vt:lpstr>
      <vt:lpstr>Taming the Tongue (3:1-12)</vt:lpstr>
      <vt:lpstr>Human or Earthly Wisdom (3:14-16)</vt:lpstr>
      <vt:lpstr>PowerPoint Presentation</vt:lpstr>
      <vt:lpstr>Human or Earthly Wisdom (3:14-16)</vt:lpstr>
      <vt:lpstr>Wisdom  (3:13-18)</vt:lpstr>
      <vt:lpstr>PowerPoint Presentation</vt:lpstr>
      <vt:lpstr>Heavenly Wisdom (3:17-18)</vt:lpstr>
      <vt:lpstr>PowerPoint Presentation</vt:lpstr>
      <vt:lpstr>Heavenly Wisdom (3:17-18)</vt:lpstr>
      <vt:lpstr>PowerPoint Presentation</vt:lpstr>
      <vt:lpstr>Heavenly Wisdom (3:17-18)</vt:lpstr>
      <vt:lpstr>PowerPoint Presentation</vt:lpstr>
      <vt:lpstr>PowerPoint Presentation</vt:lpstr>
      <vt:lpstr>Heavenly Wisdom (3:17-18)</vt:lpstr>
      <vt:lpstr>PowerPoint Presentation</vt:lpstr>
      <vt:lpstr>PowerPoint Presentation</vt:lpstr>
      <vt:lpstr>Heavenly Wisdom (3:17-18)</vt:lpstr>
      <vt:lpstr>PowerPoint Presentation</vt:lpstr>
      <vt:lpstr>Heavenly Wisdom (3:17-18)</vt:lpstr>
      <vt:lpstr>PowerPoint Presentation</vt:lpstr>
      <vt:lpstr>Heavenly Wisdom (3:17-18)</vt:lpstr>
      <vt:lpstr>PowerPoint Presentation</vt:lpstr>
      <vt:lpstr>Heavenly Wisdom (3:17-18)</vt:lpstr>
      <vt:lpstr>CONCLUSION</vt:lpstr>
      <vt:lpstr>Wisdom  (3:13-18)</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018 - James-3v13-18 - MODIFIED</dc:title>
  <dc:subject>James</dc:subject>
  <dc:creator>A. Woods</dc:creator>
  <cp:lastModifiedBy>James McGowan</cp:lastModifiedBy>
  <cp:revision>444</cp:revision>
  <cp:lastPrinted>2021-03-02T20:14:19Z</cp:lastPrinted>
  <dcterms:created xsi:type="dcterms:W3CDTF">2009-02-05T03:17:51Z</dcterms:created>
  <dcterms:modified xsi:type="dcterms:W3CDTF">2021-03-02T20:14:38Z</dcterms:modified>
</cp:coreProperties>
</file>