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4643" r:id="rId2"/>
    <p:sldId id="6678" r:id="rId3"/>
    <p:sldId id="6700" r:id="rId4"/>
    <p:sldId id="4644" r:id="rId5"/>
    <p:sldId id="6701" r:id="rId6"/>
    <p:sldId id="4647" r:id="rId7"/>
    <p:sldId id="6703" r:id="rId8"/>
    <p:sldId id="4665" r:id="rId9"/>
    <p:sldId id="6704" r:id="rId10"/>
    <p:sldId id="6683" r:id="rId11"/>
    <p:sldId id="4646" r:id="rId12"/>
    <p:sldId id="6833" r:id="rId13"/>
    <p:sldId id="6834" r:id="rId14"/>
    <p:sldId id="6838" r:id="rId15"/>
    <p:sldId id="2878" r:id="rId16"/>
    <p:sldId id="2849" r:id="rId17"/>
    <p:sldId id="2873" r:id="rId18"/>
    <p:sldId id="2875" r:id="rId19"/>
    <p:sldId id="3872" r:id="rId20"/>
    <p:sldId id="2877" r:id="rId21"/>
    <p:sldId id="2309" r:id="rId22"/>
    <p:sldId id="6453" r:id="rId23"/>
    <p:sldId id="6830" r:id="rId24"/>
    <p:sldId id="2891" r:id="rId25"/>
    <p:sldId id="6875" r:id="rId26"/>
    <p:sldId id="6385" r:id="rId27"/>
    <p:sldId id="2257" r:id="rId28"/>
    <p:sldId id="6405" r:id="rId29"/>
    <p:sldId id="6831" r:id="rId30"/>
    <p:sldId id="6839" r:id="rId31"/>
    <p:sldId id="6877" r:id="rId32"/>
    <p:sldId id="5298" r:id="rId33"/>
    <p:sldId id="3926" r:id="rId34"/>
    <p:sldId id="4882" r:id="rId35"/>
    <p:sldId id="6832" r:id="rId36"/>
    <p:sldId id="3148" r:id="rId37"/>
    <p:sldId id="6684" r:id="rId38"/>
    <p:sldId id="6840" r:id="rId39"/>
    <p:sldId id="6741" r:id="rId40"/>
    <p:sldId id="6777" r:id="rId41"/>
    <p:sldId id="6740" r:id="rId4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99"/>
    <a:srgbClr val="000099"/>
    <a:srgbClr val="FF99FF"/>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1927-58CC-41BC-A5F2-0EAC149D9D2C}" v="12" dt="2020-12-20T16:31:45.92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6318" autoAdjust="0"/>
  </p:normalViewPr>
  <p:slideViewPr>
    <p:cSldViewPr>
      <p:cViewPr>
        <p:scale>
          <a:sx n="100" d="100"/>
          <a:sy n="100" d="100"/>
        </p:scale>
        <p:origin x="2165"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411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041 - Post-</a:t>
            </a:r>
            <a:r>
              <a:rPr lang="en-US" sz="1300" dirty="0" err="1">
                <a:latin typeface="Calibri" panose="020F0502020204030204" pitchFamily="34" charset="0"/>
                <a:cs typeface="Calibri" panose="020F0502020204030204" pitchFamily="34" charset="0"/>
              </a:rPr>
              <a:t>Trib</a:t>
            </a:r>
            <a:r>
              <a:rPr lang="en-US" sz="1300" dirty="0">
                <a:latin typeface="Calibri" panose="020F0502020204030204" pitchFamily="34" charset="0"/>
                <a:cs typeface="Calibri" panose="020F0502020204030204" pitchFamily="34" charset="0"/>
              </a:rPr>
              <a:t> – Part 7</a:t>
            </a:r>
          </a:p>
          <a:p>
            <a:pPr algn="ctr">
              <a:defRPr/>
            </a:pPr>
            <a:r>
              <a:rPr lang="en-US" sz="1300" dirty="0">
                <a:latin typeface="Calibri" panose="020F0502020204030204" pitchFamily="34" charset="0"/>
                <a:cs typeface="Calibri" panose="020F0502020204030204" pitchFamily="34" charset="0"/>
              </a:rPr>
              <a:t>02-28-2021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25</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32741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26</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78672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2/27/2021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4761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2/27/2021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159030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73" r:id="rId13"/>
    <p:sldLayoutId id="2147492674"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41</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Tree>
    <p:extLst>
      <p:ext uri="{BB962C8B-B14F-4D97-AF65-F5344CB8AC3E}">
        <p14:creationId xmlns:p14="http://schemas.microsoft.com/office/powerpoint/2010/main" val="329354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2AED4813-3EB2-47CB-9E21-8893755DAB72}"/>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89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Corinthians 5:10</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mn-cs"/>
              </a:rPr>
              <a:t>“</a:t>
            </a:r>
            <a:r>
              <a:rPr lang="en-US" sz="3400" dirty="0">
                <a:effectLst>
                  <a:outerShdw blurRad="38100" dist="38100" dir="2700000" algn="tl">
                    <a:srgbClr val="000000">
                      <a:alpha val="43137"/>
                    </a:srgbClr>
                  </a:outerShdw>
                </a:effectLst>
                <a:latin typeface="Calibri" panose="020F0502020204030204" pitchFamily="34" charset="0"/>
              </a:rPr>
              <a:t>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we must all</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4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each one</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400" dirty="0">
                <a:effectLst>
                  <a:outerShdw blurRad="38100" dist="38100" dir="2700000" algn="tl">
                    <a:srgbClr val="000000">
                      <a:alpha val="43137"/>
                    </a:srgbClr>
                  </a:outerShdw>
                </a:effectLst>
                <a:latin typeface="Calibri" panose="020F0502020204030204" pitchFamily="34" charset="0"/>
              </a:rPr>
              <a:t>may be recompensed for his deeds in the body, according to what he has done, whether good or bad.”</a:t>
            </a:r>
          </a:p>
        </p:txBody>
      </p:sp>
      <p:pic>
        <p:nvPicPr>
          <p:cNvPr id="3" name="Picture 2">
            <a:extLst>
              <a:ext uri="{FF2B5EF4-FFF2-40B4-BE49-F238E27FC236}">
                <a16:creationId xmlns:a16="http://schemas.microsoft.com/office/drawing/2014/main" id="{62077F83-4B39-42BE-94F0-64657101F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0560" y="3048000"/>
            <a:ext cx="2722880" cy="1828800"/>
          </a:xfrm>
          <a:prstGeom prst="rect">
            <a:avLst/>
          </a:prstGeom>
        </p:spPr>
      </p:pic>
    </p:spTree>
    <p:extLst>
      <p:ext uri="{BB962C8B-B14F-4D97-AF65-F5344CB8AC3E}">
        <p14:creationId xmlns:p14="http://schemas.microsoft.com/office/powerpoint/2010/main" val="77321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914400"/>
          </a:xfrm>
        </p:spPr>
        <p:txBody>
          <a:bodyPr/>
          <a:lstStyle/>
          <a:p>
            <a:pPr algn="ctr" eaLnBrk="1" fontAlgn="auto" hangingPunct="1">
              <a:spcAft>
                <a:spcPts val="0"/>
              </a:spcAft>
              <a:defRPr/>
            </a:pPr>
            <a:r>
              <a:rPr lang="en-US" sz="4000" dirty="0">
                <a:solidFill>
                  <a:schemeClr val="tx2">
                    <a:satMod val="200000"/>
                  </a:schemeClr>
                </a:solidFill>
              </a:rPr>
              <a:t>Why?</a:t>
            </a:r>
          </a:p>
        </p:txBody>
      </p:sp>
      <p:sp>
        <p:nvSpPr>
          <p:cNvPr id="124931" name="Content Placeholder 2"/>
          <p:cNvSpPr>
            <a:spLocks noGrp="1"/>
          </p:cNvSpPr>
          <p:nvPr>
            <p:ph idx="1"/>
          </p:nvPr>
        </p:nvSpPr>
        <p:spPr>
          <a:xfrm>
            <a:off x="571500" y="1143001"/>
            <a:ext cx="8001000" cy="2743200"/>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4681" y="40386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5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1" y="216497"/>
          <a:ext cx="8830559" cy="6425006"/>
        </p:xfrm>
        <a:graphic>
          <a:graphicData uri="http://schemas.openxmlformats.org/drawingml/2006/table">
            <a:tbl>
              <a:tblPr>
                <a:tableStyleId>{D113A9D2-9D6B-4929-AA2D-F23B5EE8CBE7}</a:tableStyleId>
              </a:tblPr>
              <a:tblGrid>
                <a:gridCol w="2805368">
                  <a:extLst>
                    <a:ext uri="{9D8B030D-6E8A-4147-A177-3AD203B41FA5}">
                      <a16:colId xmlns:a16="http://schemas.microsoft.com/office/drawing/2014/main" val="20000"/>
                    </a:ext>
                  </a:extLst>
                </a:gridCol>
                <a:gridCol w="2395703">
                  <a:extLst>
                    <a:ext uri="{9D8B030D-6E8A-4147-A177-3AD203B41FA5}">
                      <a16:colId xmlns:a16="http://schemas.microsoft.com/office/drawing/2014/main" val="20001"/>
                    </a:ext>
                  </a:extLst>
                </a:gridCol>
                <a:gridCol w="3629488">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400" b="1"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Scripture’s Five Crowns </a:t>
                      </a:r>
                      <a:br>
                        <a:rPr lang="en-US" altLang="en-US" sz="3600" b="1" dirty="0">
                          <a:solidFill>
                            <a:srgbClr val="FFFF99"/>
                          </a:solidFill>
                          <a:effectLst/>
                          <a:latin typeface="Calibri" panose="020F0502020204030204" pitchFamily="34" charset="0"/>
                        </a:rPr>
                      </a:br>
                      <a:r>
                        <a:rPr lang="en-US" altLang="en-US" sz="2800" b="1" dirty="0">
                          <a:solidFill>
                            <a:srgbClr val="66FFFF"/>
                          </a:solidFill>
                          <a:effectLst/>
                          <a:latin typeface="Calibri" panose="020F0502020204030204" pitchFamily="34" charset="0"/>
                        </a:rPr>
                        <a:t>(Rev 4:10: 3:11; 2 John 8)</a:t>
                      </a:r>
                      <a:endParaRPr kumimoji="0" lang="en-US" sz="3600" b="1" i="0" u="sng" strike="noStrike" cap="none" normalizeH="0" baseline="0" dirty="0">
                        <a:ln>
                          <a:noFill/>
                        </a:ln>
                        <a:solidFill>
                          <a:srgbClr val="66FFFF"/>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6857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mj-cs"/>
                        </a:rPr>
                        <a:t>Scripture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mj-cs"/>
                        </a:rPr>
                        <a:t>Crown</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mj-cs"/>
                        </a:rPr>
                        <a:t>Purpose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Cor. 9:24-27</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Incorruptible</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Gaining mastery over the flesh</a:t>
                      </a:r>
                      <a:endParaRPr kumimoji="0" lang="en-US" sz="2800" b="0"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Thess. 2:19-20</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Rejoicing</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Soul winning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Rev. 2:10</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Life</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Enduring trials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Pet. 5:2-4</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Glory</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Shepherding God’s people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228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2 Tim. 4:8</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chemeClr val="bg2"/>
                          </a:solidFill>
                          <a:effectLst/>
                          <a:latin typeface="Calibri" panose="020F0502020204030204" pitchFamily="34" charset="0"/>
                        </a:rPr>
                        <a:t>Righteousness</a:t>
                      </a:r>
                      <a:endParaRPr kumimoji="0" lang="en-US" sz="2800" b="1" u="none" strike="noStrike" kern="1200" cap="none" normalizeH="0" baseline="0" dirty="0">
                        <a:ln>
                          <a:noFill/>
                        </a:ln>
                        <a:solidFill>
                          <a:schemeClr val="bg2"/>
                        </a:solidFill>
                        <a:effectLst/>
                        <a:latin typeface="Calibri" panose="020F0502020204030204" pitchFamily="34" charset="0"/>
                        <a:ea typeface="+mn-ea"/>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ea typeface="+mn-ea"/>
                          <a:cs typeface="+mn-cs"/>
                        </a:rPr>
                        <a:t>Longing for His appearing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774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472541-9BE8-4838-8E46-8928D15B20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07803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4:5</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mn-cs"/>
              </a:rPr>
              <a:t>“</a:t>
            </a:r>
            <a:r>
              <a:rPr lang="en-US" sz="3400" dirty="0">
                <a:effectLst>
                  <a:outerShdw blurRad="38100" dist="38100" dir="2700000" algn="tl">
                    <a:srgbClr val="000000">
                      <a:alpha val="43137"/>
                    </a:srgbClr>
                  </a:outerShdw>
                </a:effectLst>
                <a:latin typeface="Calibri" panose="020F0502020204030204" pitchFamily="34" charset="0"/>
              </a:rPr>
              <a:t>Therefore do not go on passing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judgment</a:t>
            </a:r>
            <a:r>
              <a:rPr lang="en-US" sz="3400" dirty="0">
                <a:effectLst>
                  <a:outerShdw blurRad="38100" dist="38100" dir="2700000" algn="tl">
                    <a:srgbClr val="000000">
                      <a:alpha val="43137"/>
                    </a:srgbClr>
                  </a:outerShdw>
                </a:effectLst>
                <a:latin typeface="Calibri" panose="020F0502020204030204" pitchFamily="34" charset="0"/>
              </a:rPr>
              <a:t> before the time, </a:t>
            </a:r>
            <a:r>
              <a:rPr lang="en-US" sz="3400" i="1" dirty="0">
                <a:effectLst>
                  <a:outerShdw blurRad="38100" dist="38100" dir="2700000" algn="tl">
                    <a:srgbClr val="000000">
                      <a:alpha val="43137"/>
                    </a:srgbClr>
                  </a:outerShdw>
                </a:effectLst>
                <a:latin typeface="Calibri" panose="020F0502020204030204" pitchFamily="34" charset="0"/>
              </a:rPr>
              <a:t>but wait</a:t>
            </a:r>
            <a:r>
              <a:rPr lang="en-US" sz="3400" dirty="0">
                <a:effectLst>
                  <a:outerShdw blurRad="38100" dist="38100" dir="2700000" algn="tl">
                    <a:srgbClr val="000000">
                      <a:alpha val="43137"/>
                    </a:srgbClr>
                  </a:outerShdw>
                </a:effectLst>
                <a:latin typeface="Calibri" panose="020F0502020204030204" pitchFamily="34" charset="0"/>
              </a:rPr>
              <a:t> until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Lord comes who will both</a:t>
            </a:r>
            <a:r>
              <a:rPr lang="en-US" sz="3400" dirty="0">
                <a:effectLst>
                  <a:outerShdw blurRad="38100" dist="38100" dir="2700000" algn="tl">
                    <a:srgbClr val="000000">
                      <a:alpha val="43137"/>
                    </a:srgbClr>
                  </a:outerShdw>
                </a:effectLst>
                <a:latin typeface="Calibri" panose="020F0502020204030204" pitchFamily="34" charset="0"/>
              </a:rPr>
              <a:t> bring to light the things hidden in the darkness and disclose the motives of </a:t>
            </a:r>
            <a:r>
              <a:rPr lang="en-US" sz="3400" i="1" dirty="0">
                <a:effectLst>
                  <a:outerShdw blurRad="38100" dist="38100" dir="2700000" algn="tl">
                    <a:srgbClr val="000000">
                      <a:alpha val="43137"/>
                    </a:srgbClr>
                  </a:outerShdw>
                </a:effectLst>
                <a:latin typeface="Calibri" panose="020F0502020204030204" pitchFamily="34" charset="0"/>
              </a:rPr>
              <a:t>men’s</a:t>
            </a:r>
            <a:r>
              <a:rPr lang="en-US" sz="34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209789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Timothy 4:8</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mn-cs"/>
              </a:rPr>
              <a:t>“</a:t>
            </a:r>
            <a:r>
              <a:rPr lang="en-US" sz="3400" dirty="0">
                <a:effectLst>
                  <a:outerShdw blurRad="38100" dist="38100" dir="2700000" algn="tl">
                    <a:srgbClr val="000000">
                      <a:alpha val="43137"/>
                    </a:srgbClr>
                  </a:outerShdw>
                </a:effectLst>
                <a:latin typeface="Calibri" panose="020F0502020204030204" pitchFamily="34" charset="0"/>
              </a:rPr>
              <a:t>In the future there is laid up for me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crown</a:t>
            </a:r>
            <a:r>
              <a:rPr lang="en-US" sz="3400" dirty="0">
                <a:effectLst>
                  <a:outerShdw blurRad="38100" dist="38100" dir="2700000" algn="tl">
                    <a:srgbClr val="000000">
                      <a:alpha val="43137"/>
                    </a:srgbClr>
                  </a:outerShdw>
                </a:effectLst>
                <a:latin typeface="Calibri" panose="020F0502020204030204" pitchFamily="34" charset="0"/>
              </a:rPr>
              <a:t> of righteousness, which the Lord, the righteous Judge, will award to me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on that day</a:t>
            </a:r>
            <a:r>
              <a:rPr lang="en-US" sz="3400" dirty="0">
                <a:effectLst>
                  <a:outerShdw blurRad="38100" dist="38100" dir="2700000" algn="tl">
                    <a:srgbClr val="000000">
                      <a:alpha val="43137"/>
                    </a:srgbClr>
                  </a:outerShdw>
                </a:effectLst>
                <a:latin typeface="Calibri" panose="020F0502020204030204" pitchFamily="34" charset="0"/>
              </a:rPr>
              <a:t>; and not only to me, but also to all who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His appearing</a:t>
            </a:r>
            <a:r>
              <a:rPr lang="en-US" sz="34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E7DD30-4110-4337-90D3-3C5217172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Thessalonians 4:17</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mn-cs"/>
              </a:rPr>
              <a:t>“</a:t>
            </a:r>
            <a:r>
              <a:rPr lang="en-US" sz="3400" dirty="0">
                <a:effectLst>
                  <a:outerShdw blurRad="38100" dist="38100" dir="2700000" algn="tl">
                    <a:srgbClr val="000000">
                      <a:alpha val="43137"/>
                    </a:srgbClr>
                  </a:outerShdw>
                </a:effectLst>
                <a:latin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caught up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together with them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clouds</a:t>
            </a:r>
            <a:r>
              <a:rPr lang="en-US" sz="3400" dirty="0">
                <a:effectLst>
                  <a:outerShdw blurRad="38100" dist="38100" dir="2700000" algn="tl">
                    <a:srgbClr val="000000">
                      <a:alpha val="43137"/>
                    </a:srgbClr>
                  </a:outerShdw>
                </a:effectLst>
                <a:latin typeface="Calibri" panose="020F0502020204030204" pitchFamily="34" charset="0"/>
              </a:rPr>
              <a:t> to meet the Lord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air</a:t>
            </a:r>
            <a:r>
              <a:rPr lang="en-US" sz="3400" dirty="0">
                <a:effectLst>
                  <a:outerShdw blurRad="38100" dist="38100" dir="2700000" algn="tl">
                    <a:srgbClr val="000000">
                      <a:alpha val="43137"/>
                    </a:srgbClr>
                  </a:outerShdw>
                </a:effectLst>
                <a:latin typeface="Calibri" panose="020F0502020204030204" pitchFamily="34" charset="0"/>
              </a:rPr>
              <a:t>, and so we shall always be with the Lord.”</a:t>
            </a:r>
          </a:p>
        </p:txBody>
      </p:sp>
      <p:pic>
        <p:nvPicPr>
          <p:cNvPr id="3" name="Picture 2">
            <a:extLst>
              <a:ext uri="{FF2B5EF4-FFF2-40B4-BE49-F238E27FC236}">
                <a16:creationId xmlns:a16="http://schemas.microsoft.com/office/drawing/2014/main" id="{6CA64587-E978-4B0F-80B4-A0E819F4F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927" y="3352800"/>
            <a:ext cx="1870147" cy="1463040"/>
          </a:xfrm>
          <a:prstGeom prst="rect">
            <a:avLst/>
          </a:prstGeom>
        </p:spPr>
      </p:pic>
    </p:spTree>
    <p:extLst>
      <p:ext uri="{BB962C8B-B14F-4D97-AF65-F5344CB8AC3E}">
        <p14:creationId xmlns:p14="http://schemas.microsoft.com/office/powerpoint/2010/main" val="401094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914400"/>
          </a:xfrm>
        </p:spPr>
        <p:txBody>
          <a:bodyPr/>
          <a:lstStyle/>
          <a:p>
            <a:pPr algn="ctr"/>
            <a:r>
              <a:rPr lang="en-US" sz="3600" kern="1200" dirty="0">
                <a:solidFill>
                  <a:srgbClr val="00FFFF"/>
                </a:solidFill>
                <a:effectLst>
                  <a:outerShdw blurRad="38100" dist="38100" dir="2700000" algn="tl">
                    <a:srgbClr val="000000"/>
                  </a:outerShdw>
                </a:effectLst>
                <a:cs typeface="Calibri" panose="020F0502020204030204" pitchFamily="34" charset="0"/>
              </a:rPr>
              <a:t>J. Dwight Pentecost</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Things to Come, </a:t>
            </a:r>
            <a:r>
              <a:rPr lang="en-US" sz="2000" dirty="0">
                <a:solidFill>
                  <a:schemeClr val="tx1"/>
                </a:solidFill>
                <a:effectLst>
                  <a:outerShdw blurRad="38100" dist="38100" dir="2700000" algn="tl">
                    <a:srgbClr val="000000">
                      <a:alpha val="43137"/>
                    </a:srgbClr>
                  </a:outerShdw>
                </a:effectLst>
              </a:rPr>
              <a:t>Page 221</a:t>
            </a:r>
          </a:p>
        </p:txBody>
      </p:sp>
      <p:sp>
        <p:nvSpPr>
          <p:cNvPr id="16387" name="Rectangle 3"/>
          <p:cNvSpPr>
            <a:spLocks noGrp="1" noChangeArrowheads="1"/>
          </p:cNvSpPr>
          <p:nvPr>
            <p:ph type="body" idx="1"/>
          </p:nvPr>
        </p:nvSpPr>
        <p:spPr>
          <a:xfrm>
            <a:off x="0" y="1371600"/>
            <a:ext cx="9144000" cy="5257800"/>
          </a:xfrm>
        </p:spPr>
        <p:txBody>
          <a:bodyPr/>
          <a:lstStyle/>
          <a:p>
            <a:pPr marL="0" indent="0" algn="just">
              <a:buFontTx/>
              <a:buNone/>
              <a:defRPr/>
            </a:pPr>
            <a:r>
              <a:rPr lang="en-US" sz="3000" dirty="0">
                <a:effectLst>
                  <a:outerShdw blurRad="38100" dist="38100" dir="2700000" algn="tl">
                    <a:srgbClr val="000000">
                      <a:alpha val="43137"/>
                    </a:srgbClr>
                  </a:outerShdw>
                </a:effectLst>
              </a:rPr>
              <a:t>“It is scarcely necessary to point out that this examination must take place in the sphere of the heavenlies. It is said in 1 Thessalonians 4:17 that ‘we shall be caught up... in the clouds, to meet the Lord in the air.’ Since the bema follows the translation, the ‘air’ must be the scene of it. This is further supported by 2 Corinthians 5:1-8, where Paul is describing events that take place when the believer is ‘absent from the body, and...present with the Lord.’ Thus, this event must take place in the Lord's presence in the sphere of the ‘heavenlies</a:t>
            </a:r>
            <a:r>
              <a:rPr lang="en-US" sz="3000" i="1"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4103D313-4C23-4D86-9D1C-F92001FBA2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000" r="26667"/>
          <a:stretch/>
        </p:blipFill>
        <p:spPr>
          <a:xfrm>
            <a:off x="70082" y="45720"/>
            <a:ext cx="830598" cy="914400"/>
          </a:xfrm>
          <a:prstGeom prst="rect">
            <a:avLst/>
          </a:prstGeom>
          <a:ln w="19050">
            <a:solidFill>
              <a:schemeClr val="tx1"/>
            </a:solidFill>
          </a:ln>
        </p:spPr>
      </p:pic>
    </p:spTree>
    <p:extLst>
      <p:ext uri="{BB962C8B-B14F-4D97-AF65-F5344CB8AC3E}">
        <p14:creationId xmlns:p14="http://schemas.microsoft.com/office/powerpoint/2010/main" val="213305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59"/>
            <a:ext cx="8961120" cy="5440683"/>
          </a:xfrm>
          <a:prstGeom prst="rect">
            <a:avLst/>
          </a:prstGeom>
          <a:ln w="28575">
            <a:solidFill>
              <a:srgbClr val="FFFFCC"/>
            </a:solidFill>
          </a:ln>
        </p:spPr>
      </p:pic>
    </p:spTree>
    <p:extLst>
      <p:ext uri="{BB962C8B-B14F-4D97-AF65-F5344CB8AC3E}">
        <p14:creationId xmlns:p14="http://schemas.microsoft.com/office/powerpoint/2010/main" val="260677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00109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19:7-8</a:t>
            </a:r>
          </a:p>
          <a:p>
            <a:pPr algn="just"/>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rPr>
              <a:t> Let us rejoice and be glad and give the glory to Him, for the marriage of the Lamb has come and His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bride</a:t>
            </a:r>
            <a:r>
              <a:rPr lang="en-US" sz="3400" dirty="0">
                <a:effectLst>
                  <a:outerShdw blurRad="38100" dist="38100" dir="2700000" algn="tl">
                    <a:srgbClr val="000000">
                      <a:alpha val="43137"/>
                    </a:srgbClr>
                  </a:outerShdw>
                </a:effectLst>
                <a:latin typeface="Calibri" panose="020F0502020204030204" pitchFamily="34" charset="0"/>
              </a:rPr>
              <a:t> has made herself ready.”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 It was given to her to clothe herself in fine linen, bright and clean;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fine linen is the righteous acts of the saints</a:t>
            </a:r>
            <a:r>
              <a:rPr lang="en-US" sz="3400" dirty="0">
                <a:effectLst>
                  <a:outerShdw blurRad="38100" dist="38100" dir="2700000" algn="tl">
                    <a:srgbClr val="000000">
                      <a:alpha val="43137"/>
                    </a:srgbClr>
                  </a:outerShdw>
                </a:effectLst>
                <a:latin typeface="Calibri" panose="020F0502020204030204" pitchFamily="34" charset="0"/>
              </a:rPr>
              <a:t>. </a:t>
            </a:r>
          </a:p>
        </p:txBody>
      </p:sp>
      <p:pic>
        <p:nvPicPr>
          <p:cNvPr id="4" name="Picture 3">
            <a:extLst>
              <a:ext uri="{FF2B5EF4-FFF2-40B4-BE49-F238E27FC236}">
                <a16:creationId xmlns:a16="http://schemas.microsoft.com/office/drawing/2014/main" id="{FCB10CE0-3B30-466A-B372-5160D10C1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337" y="3505200"/>
            <a:ext cx="1841326" cy="1371600"/>
          </a:xfrm>
          <a:prstGeom prst="rect">
            <a:avLst/>
          </a:prstGeom>
        </p:spPr>
      </p:pic>
    </p:spTree>
    <p:extLst>
      <p:ext uri="{BB962C8B-B14F-4D97-AF65-F5344CB8AC3E}">
        <p14:creationId xmlns:p14="http://schemas.microsoft.com/office/powerpoint/2010/main" val="322224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238500" y="228600"/>
            <a:ext cx="2667000" cy="1143000"/>
          </a:xfrm>
        </p:spPr>
        <p:txBody>
          <a:bodyPr/>
          <a:lstStyle/>
          <a:p>
            <a:pPr algn="ctr" eaLnBrk="1" fontAlgn="auto" hangingPunct="1">
              <a:spcAft>
                <a:spcPts val="0"/>
              </a:spcAft>
              <a:defRPr/>
            </a:pPr>
            <a:r>
              <a:rPr lang="en-US" dirty="0">
                <a:solidFill>
                  <a:schemeClr val="tx2">
                    <a:satMod val="200000"/>
                  </a:schemeClr>
                </a:solidFill>
              </a:rPr>
              <a:t>When?</a:t>
            </a:r>
          </a:p>
        </p:txBody>
      </p:sp>
      <p:sp>
        <p:nvSpPr>
          <p:cNvPr id="118787" name="Content Placeholder 2"/>
          <p:cNvSpPr>
            <a:spLocks noGrp="1"/>
          </p:cNvSpPr>
          <p:nvPr>
            <p:ph idx="1"/>
          </p:nvPr>
        </p:nvSpPr>
        <p:spPr>
          <a:xfrm>
            <a:off x="228600" y="1638300"/>
            <a:ext cx="5410200" cy="4225925"/>
          </a:xfrm>
        </p:spPr>
        <p:txBody>
          <a:bodyPr/>
          <a:lstStyle/>
          <a:p>
            <a:pPr marL="461963" indent="-461963" algn="just" eaLnBrk="1" hangingPunct="1">
              <a:spcBef>
                <a:spcPts val="0"/>
              </a:spcBef>
              <a:spcAft>
                <a:spcPts val="2400"/>
              </a:spcAft>
              <a:defRPr/>
            </a:pPr>
            <a:r>
              <a:rPr lang="en-US" dirty="0"/>
              <a:t>After the Rapture</a:t>
            </a:r>
          </a:p>
          <a:p>
            <a:pPr marL="461963" indent="-461963" algn="just" eaLnBrk="1" hangingPunct="1">
              <a:spcBef>
                <a:spcPts val="0"/>
              </a:spcBef>
              <a:spcAft>
                <a:spcPts val="2400"/>
              </a:spcAft>
              <a:defRPr/>
            </a:pPr>
            <a:r>
              <a:rPr lang="en-US" dirty="0"/>
              <a:t>Rewards are associated with the day of the Lord’s coming for the church (1 Cor. 4:5; 2 Tim. 4:8)</a:t>
            </a:r>
          </a:p>
          <a:p>
            <a:pPr marL="461963" indent="-461963" algn="just" eaLnBrk="1" hangingPunct="1">
              <a:spcBef>
                <a:spcPts val="0"/>
              </a:spcBef>
              <a:spcAft>
                <a:spcPts val="2400"/>
              </a:spcAft>
              <a:defRPr/>
            </a:pPr>
            <a:r>
              <a:rPr lang="en-US" dirty="0"/>
              <a:t>Bride is already rewarded (Rev. 19:8)</a:t>
            </a:r>
          </a:p>
        </p:txBody>
      </p:sp>
      <p:pic>
        <p:nvPicPr>
          <p:cNvPr id="2662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07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16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defTabSz="514350">
              <a:spcBef>
                <a:spcPts val="0"/>
              </a:spcBef>
              <a:spcAft>
                <a:spcPts val="1200"/>
              </a:spcAft>
              <a:buFontTx/>
              <a:buNone/>
              <a:defRPr/>
            </a:pPr>
            <a:r>
              <a:rPr lang="en-US" altLang="en-US" sz="4000" kern="1200" dirty="0">
                <a:solidFill>
                  <a:srgbClr val="00FFFF"/>
                </a:solidFill>
                <a:ea typeface="+mj-ea"/>
                <a:cs typeface="Calibri" panose="020F0502020204030204" pitchFamily="34" charset="0"/>
              </a:rPr>
              <a:t>Revelation 8:1; 22:2</a:t>
            </a:r>
          </a:p>
          <a:p>
            <a:pPr marL="0" indent="0" algn="just">
              <a:spcBef>
                <a:spcPts val="0"/>
              </a:spcBef>
              <a:spcAft>
                <a:spcPts val="1200"/>
              </a:spcAft>
              <a:buNone/>
            </a:pPr>
            <a:r>
              <a:rPr lang="en-US" sz="3400" kern="1200" baseline="30000" dirty="0">
                <a:effectLst>
                  <a:outerShdw blurRad="38100" dist="38100" dir="2700000" algn="tl">
                    <a:srgbClr val="000000">
                      <a:alpha val="43137"/>
                    </a:srgbClr>
                  </a:outerShdw>
                </a:effectLst>
                <a:cs typeface="Calibri" panose="020F0502020204030204" pitchFamily="34" charset="0"/>
              </a:rPr>
              <a:t>1 “</a:t>
            </a:r>
            <a:r>
              <a:rPr lang="en-US" sz="3400" dirty="0">
                <a:effectLst>
                  <a:outerShdw blurRad="38100" dist="38100" dir="2700000" algn="tl">
                    <a:srgbClr val="000000">
                      <a:alpha val="43137"/>
                    </a:srgbClr>
                  </a:outerShdw>
                </a:effectLst>
              </a:rPr>
              <a:t>When the Lamb broke the seventh seal, there was silence </a:t>
            </a:r>
            <a:r>
              <a:rPr lang="en-US" sz="3400" b="1" u="sng" dirty="0">
                <a:solidFill>
                  <a:srgbClr val="FFFFCC"/>
                </a:solidFill>
                <a:effectLst>
                  <a:outerShdw blurRad="38100" dist="38100" dir="2700000" algn="tl">
                    <a:srgbClr val="000000">
                      <a:alpha val="43137"/>
                    </a:srgbClr>
                  </a:outerShdw>
                </a:effectLst>
              </a:rPr>
              <a:t>in heaven</a:t>
            </a:r>
            <a:r>
              <a:rPr lang="en-US" sz="3400" dirty="0">
                <a:effectLst>
                  <a:outerShdw blurRad="38100" dist="38100" dir="2700000" algn="tl">
                    <a:srgbClr val="000000">
                      <a:alpha val="43137"/>
                    </a:srgbClr>
                  </a:outerShdw>
                </a:effectLst>
              </a:rPr>
              <a:t> for about </a:t>
            </a:r>
            <a:r>
              <a:rPr lang="en-US" sz="3400" b="1" u="sng" dirty="0">
                <a:solidFill>
                  <a:srgbClr val="FFFFCC"/>
                </a:solidFill>
                <a:effectLst>
                  <a:outerShdw blurRad="38100" dist="38100" dir="2700000" algn="tl">
                    <a:srgbClr val="000000">
                      <a:alpha val="43137"/>
                    </a:srgbClr>
                  </a:outerShdw>
                </a:effectLst>
              </a:rPr>
              <a:t>half an hour</a:t>
            </a:r>
            <a:r>
              <a:rPr lang="en-US" sz="3400" dirty="0">
                <a:effectLst>
                  <a:outerShdw blurRad="38100" dist="38100" dir="2700000" algn="tl">
                    <a:srgbClr val="000000">
                      <a:alpha val="43137"/>
                    </a:srgbClr>
                  </a:outerShdw>
                </a:effectLst>
              </a:rPr>
              <a:t>.”. . . </a:t>
            </a:r>
            <a:r>
              <a:rPr lang="en-US" sz="3400" kern="1200" baseline="30000" dirty="0">
                <a:effectLst>
                  <a:outerShdw blurRad="38100" dist="38100" dir="2700000" algn="tl">
                    <a:srgbClr val="000000">
                      <a:alpha val="43137"/>
                    </a:srgbClr>
                  </a:outerShdw>
                </a:effectLst>
                <a:cs typeface="Calibri" panose="020F0502020204030204" pitchFamily="34" charset="0"/>
              </a:rPr>
              <a:t>2:22</a:t>
            </a:r>
            <a:r>
              <a:rPr lang="en-US" sz="3400" dirty="0">
                <a:effectLst>
                  <a:outerShdw blurRad="38100" dist="38100" dir="2700000" algn="tl">
                    <a:srgbClr val="000000">
                      <a:alpha val="43137"/>
                    </a:srgbClr>
                  </a:outerShdw>
                </a:effectLst>
              </a:rPr>
              <a:t> “in the middle of its street. On either side of the river was the tree of life, bearing twelve kinds of fruit, yielding its fruit every </a:t>
            </a:r>
            <a:r>
              <a:rPr lang="en-US" sz="3400" b="1" u="sng" dirty="0">
                <a:solidFill>
                  <a:srgbClr val="FFFFCC"/>
                </a:solidFill>
                <a:effectLst>
                  <a:outerShdw blurRad="38100" dist="38100" dir="2700000" algn="tl">
                    <a:srgbClr val="000000">
                      <a:alpha val="43137"/>
                    </a:srgbClr>
                  </a:outerShdw>
                </a:effectLst>
              </a:rPr>
              <a:t>month</a:t>
            </a:r>
            <a:r>
              <a:rPr lang="en-US" sz="3400" dirty="0">
                <a:effectLst>
                  <a:outerShdw blurRad="38100" dist="38100" dir="2700000" algn="tl">
                    <a:srgbClr val="000000">
                      <a:alpha val="43137"/>
                    </a:srgbClr>
                  </a:outerShdw>
                </a:effectLst>
              </a:rPr>
              <a:t>; and the leaves of the tree were for the healing of the nations.”</a:t>
            </a:r>
            <a:endParaRPr lang="en-US" alt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683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defTabSz="514350">
              <a:spcBef>
                <a:spcPts val="0"/>
              </a:spcBef>
              <a:spcAft>
                <a:spcPts val="1200"/>
              </a:spcAft>
              <a:buFontTx/>
              <a:buNone/>
              <a:defRPr/>
            </a:pPr>
            <a:r>
              <a:rPr lang="en-US" altLang="en-US" sz="4000" kern="1200" dirty="0">
                <a:solidFill>
                  <a:srgbClr val="00FFFF"/>
                </a:solidFill>
                <a:ea typeface="+mj-ea"/>
                <a:cs typeface="Calibri" panose="020F0502020204030204" pitchFamily="34" charset="0"/>
              </a:rPr>
              <a:t>Revelation 21:16-17</a:t>
            </a:r>
          </a:p>
          <a:p>
            <a:pPr marL="0" indent="0" algn="just">
              <a:spcBef>
                <a:spcPts val="0"/>
              </a:spcBef>
              <a:spcAft>
                <a:spcPts val="1200"/>
              </a:spcAft>
              <a:buFontTx/>
              <a:buNone/>
            </a:pPr>
            <a:r>
              <a:rPr lang="en-US" altLang="en-US" sz="3400" baseline="30000" dirty="0">
                <a:effectLst>
                  <a:outerShdw blurRad="38100" dist="38100" dir="2700000" algn="tl">
                    <a:srgbClr val="000000">
                      <a:alpha val="43137"/>
                    </a:srgbClr>
                  </a:outerShdw>
                </a:effectLst>
              </a:rPr>
              <a:t>16</a:t>
            </a:r>
            <a:r>
              <a:rPr lang="en-US" altLang="en-US" sz="34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400" i="1" dirty="0">
                <a:effectLst>
                  <a:outerShdw blurRad="38100" dist="38100" dir="2700000" algn="tl">
                    <a:srgbClr val="000000">
                      <a:alpha val="43137"/>
                    </a:srgbClr>
                  </a:outerShdw>
                </a:effectLst>
              </a:rPr>
              <a:t>1500 miles</a:t>
            </a:r>
            <a:r>
              <a:rPr lang="en-US" altLang="en-US" sz="3400" dirty="0">
                <a:effectLst>
                  <a:outerShdw blurRad="38100" dist="38100" dir="2700000" algn="tl">
                    <a:srgbClr val="000000">
                      <a:alpha val="43137"/>
                    </a:srgbClr>
                  </a:outerShdw>
                </a:effectLst>
              </a:rPr>
              <a:t>] in length, and as wide and high as it is long. </a:t>
            </a:r>
            <a:r>
              <a:rPr lang="en-US" altLang="en-US" sz="3400" baseline="30000" dirty="0">
                <a:effectLst>
                  <a:outerShdw blurRad="38100" dist="38100" dir="2700000" algn="tl">
                    <a:srgbClr val="000000">
                      <a:alpha val="43137"/>
                    </a:srgbClr>
                  </a:outerShdw>
                </a:effectLst>
              </a:rPr>
              <a:t>17</a:t>
            </a:r>
            <a:r>
              <a:rPr lang="en-US" altLang="en-US" sz="3400" dirty="0">
                <a:effectLst>
                  <a:outerShdw blurRad="38100" dist="38100" dir="2700000" algn="tl">
                    <a:srgbClr val="000000">
                      <a:alpha val="43137"/>
                    </a:srgbClr>
                  </a:outerShdw>
                </a:effectLst>
              </a:rPr>
              <a:t> He measured its wall and it was 144 cubits thick, </a:t>
            </a:r>
            <a:r>
              <a:rPr lang="en-US" altLang="en-US" sz="3400" b="1" u="sng" dirty="0">
                <a:solidFill>
                  <a:srgbClr val="FFFFCC"/>
                </a:solidFill>
                <a:effectLst>
                  <a:outerShdw blurRad="38100" dist="38100" dir="2700000" algn="tl">
                    <a:srgbClr val="000000">
                      <a:alpha val="43137"/>
                    </a:srgbClr>
                  </a:outerShdw>
                </a:effectLst>
              </a:rPr>
              <a:t>by man's measurement, which the angel was using</a:t>
            </a:r>
            <a:r>
              <a:rPr lang="en-US" altLang="en-US" sz="34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618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400"/>
              </a:spcAft>
              <a:defRPr/>
            </a:pPr>
            <a:r>
              <a:rPr lang="en-US" sz="2600" dirty="0"/>
              <a:t>First day 1:3-5</a:t>
            </a:r>
          </a:p>
          <a:p>
            <a:pPr lvl="1" eaLnBrk="1" hangingPunct="1">
              <a:spcBef>
                <a:spcPts val="0"/>
              </a:spcBef>
              <a:spcAft>
                <a:spcPts val="1400"/>
              </a:spcAft>
              <a:defRPr/>
            </a:pPr>
            <a:r>
              <a:rPr lang="en-US" sz="2600" dirty="0"/>
              <a:t>Second day 1:6-8</a:t>
            </a:r>
          </a:p>
          <a:p>
            <a:pPr lvl="1" eaLnBrk="1" hangingPunct="1">
              <a:spcBef>
                <a:spcPts val="0"/>
              </a:spcBef>
              <a:spcAft>
                <a:spcPts val="1400"/>
              </a:spcAft>
              <a:defRPr/>
            </a:pPr>
            <a:r>
              <a:rPr lang="en-US" sz="2600" dirty="0"/>
              <a:t>Third day 1:9-13</a:t>
            </a:r>
          </a:p>
          <a:p>
            <a:pPr lvl="1" eaLnBrk="1" hangingPunct="1">
              <a:spcBef>
                <a:spcPts val="0"/>
              </a:spcBef>
              <a:spcAft>
                <a:spcPts val="1400"/>
              </a:spcAft>
              <a:defRPr/>
            </a:pPr>
            <a:r>
              <a:rPr lang="en-US" sz="2600" b="1" u="sng" dirty="0">
                <a:solidFill>
                  <a:srgbClr val="FFFFCC"/>
                </a:solidFill>
              </a:rPr>
              <a:t>Fourth day 1:14-19</a:t>
            </a:r>
          </a:p>
          <a:p>
            <a:pPr lvl="1" eaLnBrk="1" hangingPunct="1">
              <a:spcBef>
                <a:spcPts val="0"/>
              </a:spcBef>
              <a:spcAft>
                <a:spcPts val="1400"/>
              </a:spcAft>
              <a:defRPr/>
            </a:pPr>
            <a:r>
              <a:rPr lang="en-US" sz="2600" dirty="0"/>
              <a:t>Fifth day 1:20-23</a:t>
            </a:r>
          </a:p>
          <a:p>
            <a:pPr lvl="1" eaLnBrk="1" hangingPunct="1">
              <a:spcBef>
                <a:spcPts val="0"/>
              </a:spcBef>
              <a:spcAft>
                <a:spcPts val="1400"/>
              </a:spcAft>
              <a:defRPr/>
            </a:pPr>
            <a:r>
              <a:rPr lang="en-US" sz="2600" b="1" u="sng" dirty="0">
                <a:solidFill>
                  <a:srgbClr val="FFFFCC"/>
                </a:solidFill>
              </a:rPr>
              <a:t>Sixth day 1:24-31</a:t>
            </a:r>
          </a:p>
          <a:p>
            <a:pPr lvl="1" eaLnBrk="1" hangingPunct="1">
              <a:spcBef>
                <a:spcPts val="0"/>
              </a:spcBef>
              <a:spcAft>
                <a:spcPts val="14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3886200"/>
            <a:ext cx="3227294" cy="2743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4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a:t>
            </a:r>
            <a:r>
              <a:rPr lang="en-US" sz="3400" dirty="0">
                <a:effectLst>
                  <a:outerShdw blurRad="38100" dist="38100" dir="2700000" algn="tl">
                    <a:srgbClr val="000000">
                      <a:alpha val="43137"/>
                    </a:srgbClr>
                  </a:outerShdw>
                </a:effectLst>
                <a:latin typeface="Calibri" panose="020F0502020204030204" pitchFamily="34" charset="0"/>
              </a:rPr>
              <a:t> from the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night</a:t>
            </a:r>
            <a:r>
              <a:rPr lang="en-US" sz="3400" dirty="0">
                <a:effectLst>
                  <a:outerShdw blurRad="38100" dist="38100" dir="2700000" algn="tl">
                    <a:srgbClr val="000000">
                      <a:alpha val="43137"/>
                    </a:srgbClr>
                  </a:outerShdw>
                </a:effectLst>
                <a:latin typeface="Calibri" panose="020F0502020204030204" pitchFamily="34" charset="0"/>
              </a:rPr>
              <a:t>, and let them be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seasons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and for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and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years</a:t>
            </a:r>
            <a:r>
              <a:rPr lang="en-US" sz="34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59263F47-9625-4CB4-A2C4-735E438DE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2649" y="2971800"/>
            <a:ext cx="1878703" cy="1828800"/>
          </a:xfrm>
          <a:prstGeom prst="rect">
            <a:avLst/>
          </a:prstGeom>
          <a:ln>
            <a:solidFill>
              <a:srgbClr val="FFFFCC"/>
            </a:solidFill>
          </a:ln>
        </p:spPr>
      </p:pic>
    </p:spTree>
    <p:extLst>
      <p:ext uri="{BB962C8B-B14F-4D97-AF65-F5344CB8AC3E}">
        <p14:creationId xmlns:p14="http://schemas.microsoft.com/office/powerpoint/2010/main" val="399137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97882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970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19:7-8, 14</a:t>
            </a:r>
          </a:p>
          <a:p>
            <a:pPr algn="just"/>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Let us rejoice and be glad and give the glory to Him, for the marriage of the Lamb has come and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bride</a:t>
            </a:r>
            <a:r>
              <a:rPr lang="en-US" sz="3200" dirty="0">
                <a:effectLst>
                  <a:outerShdw blurRad="38100" dist="38100" dir="2700000" algn="tl">
                    <a:srgbClr val="000000">
                      <a:alpha val="43137"/>
                    </a:srgbClr>
                  </a:outerShdw>
                </a:effectLst>
                <a:latin typeface="Calibri" panose="020F0502020204030204" pitchFamily="34" charset="0"/>
              </a:rPr>
              <a:t> has made herself ready.”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It was given to her to clothe herself in fine linen, bright and clean;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fine linen is the righteous acts of the saints</a:t>
            </a:r>
            <a:r>
              <a:rPr lang="en-US" sz="3200" dirty="0">
                <a:effectLst>
                  <a:outerShdw blurRad="38100" dist="38100" dir="2700000" algn="tl">
                    <a:srgbClr val="000000">
                      <a:alpha val="43137"/>
                    </a:srgbClr>
                  </a:outerShdw>
                </a:effectLst>
                <a:latin typeface="Calibri" panose="020F0502020204030204" pitchFamily="34" charset="0"/>
              </a:rPr>
              <a:t>. .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rPr>
              <a:t>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armies which are in heaven</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clothed in fine linen, white and clean, were following Him</a:t>
            </a:r>
            <a:r>
              <a:rPr lang="en-US" sz="3200" dirty="0">
                <a:effectLst>
                  <a:outerShdw blurRad="38100" dist="38100" dir="2700000" algn="tl">
                    <a:srgbClr val="000000">
                      <a:alpha val="43137"/>
                    </a:srgbClr>
                  </a:outerShdw>
                </a:effectLst>
                <a:latin typeface="Calibri" panose="020F0502020204030204" pitchFamily="34" charset="0"/>
              </a:rPr>
              <a:t> on white horses.</a:t>
            </a:r>
          </a:p>
        </p:txBody>
      </p:sp>
    </p:spTree>
    <p:extLst>
      <p:ext uri="{BB962C8B-B14F-4D97-AF65-F5344CB8AC3E}">
        <p14:creationId xmlns:p14="http://schemas.microsoft.com/office/powerpoint/2010/main" val="384708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1:6</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555F8D65-2C53-4851-B1C8-A3DF668CE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3" y="2971800"/>
            <a:ext cx="2461194" cy="1828800"/>
          </a:xfrm>
          <a:prstGeom prst="rect">
            <a:avLst/>
          </a:prstGeom>
        </p:spPr>
      </p:pic>
    </p:spTree>
    <p:extLst>
      <p:ext uri="{BB962C8B-B14F-4D97-AF65-F5344CB8AC3E}">
        <p14:creationId xmlns:p14="http://schemas.microsoft.com/office/powerpoint/2010/main" val="301547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20789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91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854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Tree>
    <p:extLst>
      <p:ext uri="{BB962C8B-B14F-4D97-AF65-F5344CB8AC3E}">
        <p14:creationId xmlns:p14="http://schemas.microsoft.com/office/powerpoint/2010/main" val="166127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2AED4813-3EB2-47CB-9E21-8893755DAB72}"/>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400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2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19659</TotalTime>
  <Words>1937</Words>
  <Application>Microsoft Office PowerPoint</Application>
  <PresentationFormat>On-screen Show (4:3)</PresentationFormat>
  <Paragraphs>181</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Lucida Blackletter</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PowerPoint Presentation</vt:lpstr>
      <vt:lpstr>Post-tribulation Rapture Theory</vt:lpstr>
      <vt:lpstr>Post-tribulation Rapture Theory</vt:lpstr>
      <vt:lpstr>Post-tribulation Rapture Theory Problems</vt:lpstr>
      <vt:lpstr>PowerPoint Presentation</vt:lpstr>
      <vt:lpstr>Why?</vt:lpstr>
      <vt:lpstr>PowerPoint Presentation</vt:lpstr>
      <vt:lpstr>PowerPoint Presentation</vt:lpstr>
      <vt:lpstr>PowerPoint Presentation</vt:lpstr>
      <vt:lpstr>PowerPoint Presentation</vt:lpstr>
      <vt:lpstr>J. Dwight Pentecost Things to Come, Page 221</vt:lpstr>
      <vt:lpstr>PowerPoint Presentation</vt:lpstr>
      <vt:lpstr>PowerPoint Presentation</vt:lpstr>
      <vt:lpstr>When?</vt:lpstr>
      <vt:lpstr>PowerPoint Presentation</vt:lpstr>
      <vt:lpstr>PowerPoint Presentation</vt:lpstr>
      <vt:lpstr>Genesis 1:1–2:3 Outline</vt:lpstr>
      <vt:lpstr>PowerPoint Presentation</vt:lpstr>
      <vt:lpstr>PowerPoint Presentation</vt:lpstr>
      <vt:lpstr>Post-tribulation Rapture Theory Problems</vt:lpstr>
      <vt:lpstr>PowerPoint Presentation</vt:lpstr>
      <vt:lpstr>PowerPoint Presentation</vt:lpstr>
      <vt:lpstr>PowerPoint Presentation</vt:lpstr>
      <vt:lpstr>PowerPoint Presentation</vt:lpstr>
      <vt:lpstr>PowerPoint Presentation</vt:lpstr>
      <vt:lpstr>Conclusion</vt:lpstr>
      <vt:lpstr>When Will the Rapture Take Place Relative to the Tribulation Period?</vt:lpstr>
      <vt:lpstr>Post-tribulation Rapture Theory Problems</vt:lpstr>
      <vt:lpstr>Post-tribulation Rapture Theory</vt:lpstr>
      <vt:lpstr>Post-tribulation Rapture Theory</vt:lpstr>
      <vt:lpstr>When Will the Rapture Take Place Relative to the Tribulation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041 - Post-Trib - Part 7</dc:title>
  <dc:subject>RAPTURE - Post-Trib</dc:subject>
  <dc:creator>A. Woods</dc:creator>
  <dc:description>Modified by Jim McGowan</dc:description>
  <cp:lastModifiedBy>Jim McGowan</cp:lastModifiedBy>
  <cp:revision>2200</cp:revision>
  <cp:lastPrinted>2021-02-27T23:26:41Z</cp:lastPrinted>
  <dcterms:created xsi:type="dcterms:W3CDTF">2009-03-17T12:21:13Z</dcterms:created>
  <dcterms:modified xsi:type="dcterms:W3CDTF">2021-02-27T23:27:04Z</dcterms:modified>
</cp:coreProperties>
</file>