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9"/>
  </p:notesMasterIdLst>
  <p:handoutMasterIdLst>
    <p:handoutMasterId r:id="rId80"/>
  </p:handoutMasterIdLst>
  <p:sldIdLst>
    <p:sldId id="2094" r:id="rId2"/>
    <p:sldId id="2064" r:id="rId3"/>
    <p:sldId id="1984" r:id="rId4"/>
    <p:sldId id="6578" r:id="rId5"/>
    <p:sldId id="6803" r:id="rId6"/>
    <p:sldId id="6856" r:id="rId7"/>
    <p:sldId id="2193" r:id="rId8"/>
    <p:sldId id="6851" r:id="rId9"/>
    <p:sldId id="6685" r:id="rId10"/>
    <p:sldId id="6915" r:id="rId11"/>
    <p:sldId id="7035" r:id="rId12"/>
    <p:sldId id="7034" r:id="rId13"/>
    <p:sldId id="6878" r:id="rId14"/>
    <p:sldId id="6919" r:id="rId15"/>
    <p:sldId id="6868" r:id="rId16"/>
    <p:sldId id="6920" r:id="rId17"/>
    <p:sldId id="2141" r:id="rId18"/>
    <p:sldId id="7018" r:id="rId19"/>
    <p:sldId id="7019" r:id="rId20"/>
    <p:sldId id="2240" r:id="rId21"/>
    <p:sldId id="6498" r:id="rId22"/>
    <p:sldId id="7020" r:id="rId23"/>
    <p:sldId id="6908" r:id="rId24"/>
    <p:sldId id="6921" r:id="rId25"/>
    <p:sldId id="7021" r:id="rId26"/>
    <p:sldId id="5226" r:id="rId27"/>
    <p:sldId id="5227" r:id="rId28"/>
    <p:sldId id="901" r:id="rId29"/>
    <p:sldId id="7037" r:id="rId30"/>
    <p:sldId id="7022" r:id="rId31"/>
    <p:sldId id="2072" r:id="rId32"/>
    <p:sldId id="6695" r:id="rId33"/>
    <p:sldId id="7023" r:id="rId34"/>
    <p:sldId id="2191" r:id="rId35"/>
    <p:sldId id="7027" r:id="rId36"/>
    <p:sldId id="2091" r:id="rId37"/>
    <p:sldId id="7038" r:id="rId38"/>
    <p:sldId id="6922" r:id="rId39"/>
    <p:sldId id="6871" r:id="rId40"/>
    <p:sldId id="6923" r:id="rId41"/>
    <p:sldId id="2106" r:id="rId42"/>
    <p:sldId id="2107" r:id="rId43"/>
    <p:sldId id="2115" r:id="rId44"/>
    <p:sldId id="2108" r:id="rId45"/>
    <p:sldId id="2217" r:id="rId46"/>
    <p:sldId id="2154" r:id="rId47"/>
    <p:sldId id="2219" r:id="rId48"/>
    <p:sldId id="6847" r:id="rId49"/>
    <p:sldId id="6848" r:id="rId50"/>
    <p:sldId id="2218" r:id="rId51"/>
    <p:sldId id="7006" r:id="rId52"/>
    <p:sldId id="962" r:id="rId53"/>
    <p:sldId id="943" r:id="rId54"/>
    <p:sldId id="6924" r:id="rId55"/>
    <p:sldId id="2174" r:id="rId56"/>
    <p:sldId id="2175" r:id="rId57"/>
    <p:sldId id="6996" r:id="rId58"/>
    <p:sldId id="435" r:id="rId59"/>
    <p:sldId id="6997" r:id="rId60"/>
    <p:sldId id="6925" r:id="rId61"/>
    <p:sldId id="2153" r:id="rId62"/>
    <p:sldId id="2104" r:id="rId63"/>
    <p:sldId id="2105" r:id="rId64"/>
    <p:sldId id="6998" r:id="rId65"/>
    <p:sldId id="7015" r:id="rId66"/>
    <p:sldId id="7014" r:id="rId67"/>
    <p:sldId id="6926" r:id="rId68"/>
    <p:sldId id="5591" r:id="rId69"/>
    <p:sldId id="2331" r:id="rId70"/>
    <p:sldId id="272" r:id="rId71"/>
    <p:sldId id="6927" r:id="rId72"/>
    <p:sldId id="6904" r:id="rId73"/>
    <p:sldId id="2033" r:id="rId74"/>
    <p:sldId id="6849" r:id="rId75"/>
    <p:sldId id="6999" r:id="rId76"/>
    <p:sldId id="7000" r:id="rId77"/>
    <p:sldId id="6290" r:id="rId78"/>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000066"/>
    <a:srgbClr val="FFCCFF"/>
    <a:srgbClr val="0000FF"/>
    <a:srgbClr val="FFFF99"/>
    <a:srgbClr val="0099FF"/>
    <a:srgbClr val="FFFF00"/>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42" autoAdjust="0"/>
    <p:restoredTop sz="96778" autoAdjust="0"/>
  </p:normalViewPr>
  <p:slideViewPr>
    <p:cSldViewPr>
      <p:cViewPr varScale="1">
        <p:scale>
          <a:sx n="110" d="100"/>
          <a:sy n="110" d="100"/>
        </p:scale>
        <p:origin x="167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4118"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028 - 6v10-22 </a:t>
            </a:r>
          </a:p>
          <a:p>
            <a:pPr>
              <a:defRPr/>
            </a:pPr>
            <a:r>
              <a:rPr lang="en-US" sz="1600" dirty="0"/>
              <a:t>02-28-2021</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2/27/2021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48</a:t>
            </a:fld>
            <a:endParaRPr lang="en-US" altLang="en-US" dirty="0"/>
          </a:p>
        </p:txBody>
      </p:sp>
    </p:spTree>
    <p:extLst>
      <p:ext uri="{BB962C8B-B14F-4D97-AF65-F5344CB8AC3E}">
        <p14:creationId xmlns:p14="http://schemas.microsoft.com/office/powerpoint/2010/main" val="1880183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49</a:t>
            </a:fld>
            <a:endParaRPr lang="en-US" altLang="en-US" dirty="0"/>
          </a:p>
        </p:txBody>
      </p:sp>
    </p:spTree>
    <p:extLst>
      <p:ext uri="{BB962C8B-B14F-4D97-AF65-F5344CB8AC3E}">
        <p14:creationId xmlns:p14="http://schemas.microsoft.com/office/powerpoint/2010/main" val="1644080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77</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4"/>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a:p>
        </p:txBody>
      </p:sp>
    </p:spTree>
    <p:extLst>
      <p:ext uri="{BB962C8B-B14F-4D97-AF65-F5344CB8AC3E}">
        <p14:creationId xmlns:p14="http://schemas.microsoft.com/office/powerpoint/2010/main" val="295793296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dirty="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1572083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BACD5C-721D-4620-9BE3-71CB2888C0E7}" type="slidenum">
              <a:rPr lang="en-US"/>
              <a:pPr>
                <a:defRPr/>
              </a:pPr>
              <a:t>‹#›</a:t>
            </a:fld>
            <a:endParaRPr lang="en-US"/>
          </a:p>
        </p:txBody>
      </p:sp>
    </p:spTree>
    <p:extLst>
      <p:ext uri="{BB962C8B-B14F-4D97-AF65-F5344CB8AC3E}">
        <p14:creationId xmlns:p14="http://schemas.microsoft.com/office/powerpoint/2010/main" val="1044167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Date Placeholder 4">
            <a:extLst>
              <a:ext uri="{FF2B5EF4-FFF2-40B4-BE49-F238E27FC236}">
                <a16:creationId xmlns:a16="http://schemas.microsoft.com/office/drawing/2014/main" id="{C554A83C-80B4-4452-AD5F-CE47F1AEAA2C}"/>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A246028D-4493-4342-AF7C-9746886B777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7176A5B6-EC48-42AA-AE88-CDE215A52D69}"/>
              </a:ext>
            </a:extLst>
          </p:cNvPr>
          <p:cNvSpPr>
            <a:spLocks noGrp="1"/>
          </p:cNvSpPr>
          <p:nvPr>
            <p:ph type="sldNum" sz="quarter" idx="12"/>
          </p:nvPr>
        </p:nvSpPr>
        <p:spPr/>
        <p:txBody>
          <a:bodyPr/>
          <a:lstStyle>
            <a:lvl1pPr>
              <a:defRPr/>
            </a:lvl1pPr>
          </a:lstStyle>
          <a:p>
            <a:fld id="{5B801907-E13D-49E7-B97C-B7D64D3A8369}" type="slidenum">
              <a:rPr lang="en-US" altLang="en-US"/>
              <a:pPr/>
              <a:t>‹#›</a:t>
            </a:fld>
            <a:endParaRPr lang="en-US" altLang="en-US"/>
          </a:p>
        </p:txBody>
      </p:sp>
    </p:spTree>
    <p:extLst>
      <p:ext uri="{BB962C8B-B14F-4D97-AF65-F5344CB8AC3E}">
        <p14:creationId xmlns:p14="http://schemas.microsoft.com/office/powerpoint/2010/main" val="3224241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242ACCD8-69B6-4D29-B6D1-D27667734C20}"/>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5D769A06-A41E-4136-8681-533AA6DA0E83}"/>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3D5232A0-F6CF-4BD0-94D9-EEBAA6FAC045}"/>
              </a:ext>
            </a:extLst>
          </p:cNvPr>
          <p:cNvSpPr>
            <a:spLocks noGrp="1" noChangeArrowheads="1"/>
          </p:cNvSpPr>
          <p:nvPr>
            <p:ph type="sldNum" sz="quarter" idx="12"/>
          </p:nvPr>
        </p:nvSpPr>
        <p:spPr>
          <a:xfrm>
            <a:off x="7010400" y="6248400"/>
            <a:ext cx="1905000" cy="457200"/>
          </a:xfrm>
          <a:prstGeom prst="rect">
            <a:avLst/>
          </a:prstGeom>
        </p:spPr>
        <p:txBody>
          <a:bodyPr/>
          <a:lstStyle>
            <a:lvl1pPr>
              <a:defRPr/>
            </a:lvl1pPr>
          </a:lstStyle>
          <a:p>
            <a:fld id="{4DEAC9B5-4087-4335-B365-4E4244BF1DAB}" type="slidenum">
              <a:rPr lang="en-US" altLang="en-US"/>
              <a:pPr/>
              <a:t>‹#›</a:t>
            </a:fld>
            <a:endParaRPr lang="en-US" altLang="en-US"/>
          </a:p>
        </p:txBody>
      </p:sp>
    </p:spTree>
    <p:extLst>
      <p:ext uri="{BB962C8B-B14F-4D97-AF65-F5344CB8AC3E}">
        <p14:creationId xmlns:p14="http://schemas.microsoft.com/office/powerpoint/2010/main" val="2952366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19" r:id="rId13"/>
    <p:sldLayoutId id="2147488920" r:id="rId14"/>
    <p:sldLayoutId id="2147488921" r:id="rId15"/>
    <p:sldLayoutId id="2147488922" r:id="rId16"/>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7.jpeg"/><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5624" y="5334000"/>
            <a:ext cx="5352752" cy="14509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0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1600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6</a:t>
            </a:r>
            <a:r>
              <a:rPr lang="en-US" sz="3600" kern="0" dirty="0">
                <a:effectLst>
                  <a:outerShdw blurRad="38100" dist="38100" dir="2700000" algn="tl">
                    <a:srgbClr val="000000">
                      <a:alpha val="43137"/>
                    </a:srgbClr>
                  </a:outerShdw>
                </a:effectLst>
                <a:cs typeface="Calibri" panose="020F0502020204030204" pitchFamily="34" charset="0"/>
              </a:rPr>
              <a:t>‒9</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The Flood and Continuation of the Messianic Promise</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6 Outline</a:t>
            </a:r>
          </a:p>
        </p:txBody>
      </p:sp>
      <p:sp>
        <p:nvSpPr>
          <p:cNvPr id="124931" name="Rectangle 3"/>
          <p:cNvSpPr>
            <a:spLocks noGrp="1" noChangeArrowheads="1"/>
          </p:cNvSpPr>
          <p:nvPr>
            <p:ph type="body" idx="1"/>
          </p:nvPr>
        </p:nvSpPr>
        <p:spPr>
          <a:xfrm>
            <a:off x="1676400" y="1524000"/>
            <a:ext cx="5791200" cy="28194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God’s Grief (Gen 6:1-7)</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God’s Grace (6:8-10)</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God’s Destruction (6:11-13)</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God’s Instruction (6:14-22)</a:t>
            </a:r>
          </a:p>
        </p:txBody>
      </p:sp>
      <p:pic>
        <p:nvPicPr>
          <p:cNvPr id="5" name="Picture 4">
            <a:extLst>
              <a:ext uri="{FF2B5EF4-FFF2-40B4-BE49-F238E27FC236}">
                <a16:creationId xmlns:a16="http://schemas.microsoft.com/office/drawing/2014/main" id="{654DBFAE-B30B-480A-80E7-3BB23CE150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4176923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771775" y="228600"/>
            <a:ext cx="3600450"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II. God’s Grace </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(Gen 6:8-10)</a:t>
            </a:r>
          </a:p>
        </p:txBody>
      </p:sp>
      <p:sp>
        <p:nvSpPr>
          <p:cNvPr id="124931" name="Rectangle 3"/>
          <p:cNvSpPr>
            <a:spLocks noGrp="1" noChangeArrowheads="1"/>
          </p:cNvSpPr>
          <p:nvPr>
            <p:ph type="body" idx="1"/>
          </p:nvPr>
        </p:nvSpPr>
        <p:spPr>
          <a:xfrm>
            <a:off x="1371600" y="2133600"/>
            <a:ext cx="6781800" cy="28194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sz="3600" dirty="0">
                <a:effectLst>
                  <a:outerShdw blurRad="38100" dist="38100" dir="2700000" algn="tl">
                    <a:srgbClr val="000000">
                      <a:alpha val="43137"/>
                    </a:srgbClr>
                  </a:outerShdw>
                </a:effectLst>
              </a:rPr>
              <a:t>The object of Grace (6:8)</a:t>
            </a:r>
          </a:p>
          <a:p>
            <a:pPr marL="461963" lvl="1" indent="-457200" eaLnBrk="1" hangingPunct="1">
              <a:spcBef>
                <a:spcPts val="0"/>
              </a:spcBef>
              <a:spcAft>
                <a:spcPts val="3000"/>
              </a:spcAft>
              <a:buClr>
                <a:srgbClr val="CC66FF"/>
              </a:buClr>
              <a:buSzPct val="100000"/>
              <a:buFont typeface="+mj-lt"/>
              <a:buAutoNum type="alphaUcPeriod"/>
              <a:defRPr/>
            </a:pPr>
            <a:r>
              <a:rPr lang="en-US" sz="3600" dirty="0">
                <a:effectLst>
                  <a:outerShdw blurRad="38100" dist="38100" dir="2700000" algn="tl">
                    <a:srgbClr val="000000">
                      <a:alpha val="43137"/>
                    </a:srgbClr>
                  </a:outerShdw>
                </a:effectLst>
              </a:rPr>
              <a:t>The results of Grace (6:9)</a:t>
            </a:r>
          </a:p>
          <a:p>
            <a:pPr marL="461963" lvl="1" indent="-457200" eaLnBrk="1" hangingPunct="1">
              <a:spcBef>
                <a:spcPts val="0"/>
              </a:spcBef>
              <a:spcAft>
                <a:spcPts val="3000"/>
              </a:spcAft>
              <a:buClr>
                <a:srgbClr val="CC66FF"/>
              </a:buClr>
              <a:buSzPct val="100000"/>
              <a:buFont typeface="+mj-lt"/>
              <a:buAutoNum type="alphaUcPeriod"/>
              <a:defRPr/>
            </a:pPr>
            <a:r>
              <a:rPr lang="en-US" sz="3600" b="1" u="sng" dirty="0">
                <a:solidFill>
                  <a:srgbClr val="FFFFCC"/>
                </a:solidFill>
                <a:effectLst>
                  <a:outerShdw blurRad="38100" dist="38100" dir="2700000" algn="tl">
                    <a:srgbClr val="000000">
                      <a:alpha val="43137"/>
                    </a:srgbClr>
                  </a:outerShdw>
                </a:effectLst>
              </a:rPr>
              <a:t>The descendants of Grace (6:10)</a:t>
            </a:r>
          </a:p>
        </p:txBody>
      </p:sp>
      <p:pic>
        <p:nvPicPr>
          <p:cNvPr id="5" name="Picture 4">
            <a:extLst>
              <a:ext uri="{FF2B5EF4-FFF2-40B4-BE49-F238E27FC236}">
                <a16:creationId xmlns:a16="http://schemas.microsoft.com/office/drawing/2014/main" id="{2C13AD6F-4330-4B38-AA9D-7FC407CB64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733683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890C6A-F559-4628-9FB2-67DCB837C6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2819400"/>
          </a:xfrm>
        </p:spPr>
        <p:txBody>
          <a:bodyPr/>
          <a:lstStyle/>
          <a:p>
            <a:pPr marL="0" indent="0" algn="ctr" defTabSz="685800">
              <a:spcBef>
                <a:spcPct val="0"/>
              </a:spcBef>
              <a:spcAft>
                <a:spcPts val="1200"/>
              </a:spcAft>
              <a:buNone/>
              <a:defRPr/>
            </a:pPr>
            <a:r>
              <a:rPr lang="en-US" sz="4000" kern="1200" dirty="0">
                <a:solidFill>
                  <a:schemeClr val="tx2"/>
                </a:solidFill>
                <a:ea typeface="+mj-ea"/>
              </a:rPr>
              <a:t>Genesis</a:t>
            </a:r>
            <a:r>
              <a:rPr lang="en-US" sz="4000" kern="1200" dirty="0">
                <a:solidFill>
                  <a:schemeClr val="tx2"/>
                </a:solidFill>
                <a:ea typeface="+mj-ea"/>
                <a:cs typeface="Calibri" panose="020F0502020204030204" pitchFamily="34" charset="0"/>
              </a:rPr>
              <a:t> </a:t>
            </a:r>
            <a:r>
              <a:rPr lang="en-US" sz="4000" kern="1200" dirty="0">
                <a:solidFill>
                  <a:schemeClr val="tx2"/>
                </a:solidFill>
                <a:ea typeface="+mj-ea"/>
              </a:rPr>
              <a:t>6</a:t>
            </a:r>
            <a:r>
              <a:rPr lang="en-US" sz="4000" kern="1200" dirty="0">
                <a:solidFill>
                  <a:schemeClr val="tx2"/>
                </a:solidFill>
                <a:ea typeface="+mj-ea"/>
                <a:cs typeface="Calibri" panose="020F0502020204030204" pitchFamily="34" charset="0"/>
              </a:rPr>
              <a:t>:10</a:t>
            </a:r>
          </a:p>
          <a:p>
            <a:pPr marL="0" indent="0" algn="just">
              <a:spcBef>
                <a:spcPts val="0"/>
              </a:spcBef>
              <a:buNone/>
            </a:pPr>
            <a:r>
              <a:rPr lang="en-US" sz="3600" dirty="0">
                <a:effectLst>
                  <a:outerShdw blurRad="38100" dist="38100" dir="2700000" algn="tl">
                    <a:srgbClr val="000000">
                      <a:alpha val="43137"/>
                    </a:srgbClr>
                  </a:outerShdw>
                </a:effectLst>
              </a:rPr>
              <a:t>“And Noah begot three sons: Shem, Ham, and Japheth.”</a:t>
            </a:r>
          </a:p>
        </p:txBody>
      </p:sp>
      <p:pic>
        <p:nvPicPr>
          <p:cNvPr id="6" name="Picture 5">
            <a:extLst>
              <a:ext uri="{FF2B5EF4-FFF2-40B4-BE49-F238E27FC236}">
                <a16:creationId xmlns:a16="http://schemas.microsoft.com/office/drawing/2014/main" id="{0170935D-0180-4C6C-934A-8FBB4EFE0D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5449" y="2057400"/>
            <a:ext cx="3153103" cy="2743200"/>
          </a:xfrm>
          <a:prstGeom prst="rect">
            <a:avLst/>
          </a:prstGeom>
        </p:spPr>
      </p:pic>
    </p:spTree>
    <p:extLst>
      <p:ext uri="{BB962C8B-B14F-4D97-AF65-F5344CB8AC3E}">
        <p14:creationId xmlns:p14="http://schemas.microsoft.com/office/powerpoint/2010/main" val="267590863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2" cstate="print"/>
          <a:srcRect/>
          <a:stretch>
            <a:fillRect/>
          </a:stretch>
        </p:blipFill>
        <p:spPr bwMode="auto">
          <a:xfrm>
            <a:off x="1104900" y="178594"/>
            <a:ext cx="6934200" cy="65008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6 Outline</a:t>
            </a:r>
          </a:p>
        </p:txBody>
      </p:sp>
      <p:sp>
        <p:nvSpPr>
          <p:cNvPr id="124931" name="Rectangle 3"/>
          <p:cNvSpPr>
            <a:spLocks noGrp="1" noChangeArrowheads="1"/>
          </p:cNvSpPr>
          <p:nvPr>
            <p:ph type="body" idx="1"/>
          </p:nvPr>
        </p:nvSpPr>
        <p:spPr>
          <a:xfrm>
            <a:off x="1676400" y="1524000"/>
            <a:ext cx="5791200" cy="28194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God’s Grief (Gen 6:1-7)</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God’s Grace (6:8-10)</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God’s Destruction (6:11-13)</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God’s Instruction (6:14-22)</a:t>
            </a:r>
          </a:p>
        </p:txBody>
      </p:sp>
      <p:pic>
        <p:nvPicPr>
          <p:cNvPr id="5" name="Picture 4">
            <a:extLst>
              <a:ext uri="{FF2B5EF4-FFF2-40B4-BE49-F238E27FC236}">
                <a16:creationId xmlns:a16="http://schemas.microsoft.com/office/drawing/2014/main" id="{26E5191C-CBD7-44E7-8B41-0096BF31DA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444198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490788" y="228600"/>
            <a:ext cx="4162425"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III. God’s Destruction </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(Gen 6:11-13)</a:t>
            </a:r>
          </a:p>
        </p:txBody>
      </p:sp>
      <p:sp>
        <p:nvSpPr>
          <p:cNvPr id="124931" name="Rectangle 3"/>
          <p:cNvSpPr>
            <a:spLocks noGrp="1" noChangeArrowheads="1"/>
          </p:cNvSpPr>
          <p:nvPr>
            <p:ph type="body" idx="1"/>
          </p:nvPr>
        </p:nvSpPr>
        <p:spPr>
          <a:xfrm>
            <a:off x="2438400" y="2057400"/>
            <a:ext cx="4267200" cy="16764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sin (6:11-12)</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prediction (6:13)</a:t>
            </a:r>
          </a:p>
        </p:txBody>
      </p:sp>
      <p:pic>
        <p:nvPicPr>
          <p:cNvPr id="5" name="Picture 4">
            <a:extLst>
              <a:ext uri="{FF2B5EF4-FFF2-40B4-BE49-F238E27FC236}">
                <a16:creationId xmlns:a16="http://schemas.microsoft.com/office/drawing/2014/main" id="{BF9D6AAD-5F8B-49E7-B30F-67850D23F7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898860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490788" y="228600"/>
            <a:ext cx="4162425"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III. God’s Destruction </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(Gen 6:11-13)</a:t>
            </a:r>
          </a:p>
        </p:txBody>
      </p:sp>
      <p:sp>
        <p:nvSpPr>
          <p:cNvPr id="124931" name="Rectangle 3"/>
          <p:cNvSpPr>
            <a:spLocks noGrp="1" noChangeArrowheads="1"/>
          </p:cNvSpPr>
          <p:nvPr>
            <p:ph type="body" idx="1"/>
          </p:nvPr>
        </p:nvSpPr>
        <p:spPr>
          <a:xfrm>
            <a:off x="2438400" y="2057400"/>
            <a:ext cx="4267200" cy="16764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The sin (6:11-12)</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prediction (6:13)</a:t>
            </a:r>
          </a:p>
        </p:txBody>
      </p:sp>
      <p:pic>
        <p:nvPicPr>
          <p:cNvPr id="5" name="Picture 4">
            <a:extLst>
              <a:ext uri="{FF2B5EF4-FFF2-40B4-BE49-F238E27FC236}">
                <a16:creationId xmlns:a16="http://schemas.microsoft.com/office/drawing/2014/main" id="{C21BC892-99A3-4960-8F9D-D031E7CB17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255185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8AE5F3-94D5-41F2-A24D-3D3EFE09C5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431983"/>
          </a:xfrm>
          <a:prstGeom prst="rect">
            <a:avLst/>
          </a:prstGeom>
          <a:noFill/>
          <a:ln w="28575">
            <a:noFill/>
            <a:miter lim="800000"/>
            <a:headEnd/>
            <a:tailEnd/>
          </a:ln>
        </p:spPr>
        <p:txBody>
          <a:bodyPr wrap="square">
            <a:spAutoFit/>
          </a:bodyPr>
          <a:lstStyle/>
          <a:p>
            <a:pPr algn="ctr">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6:11-13</a:t>
            </a:r>
          </a:p>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rPr>
              <a:t>11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the earth was corrupt in the sight of God, and the earth was filled with violence. </a:t>
            </a:r>
            <a:r>
              <a:rPr lang="en-US" sz="2800" baseline="30000" dirty="0">
                <a:effectLst>
                  <a:outerShdw blurRad="38100" dist="38100" dir="2700000" algn="tl">
                    <a:srgbClr val="000000">
                      <a:alpha val="43137"/>
                    </a:srgbClr>
                  </a:outerShdw>
                </a:effectLst>
                <a:latin typeface="Calibri" panose="020F0502020204030204" pitchFamily="34" charset="0"/>
              </a:rPr>
              <a:t>12</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God looked on the earth, and behold, it was corrupt; for humanity had corrupted its way upon the earth. </a:t>
            </a:r>
            <a:r>
              <a:rPr lang="en-US" sz="2800" baseline="30000" dirty="0">
                <a:effectLst>
                  <a:outerShdw blurRad="38100" dist="38100" dir="2700000" algn="tl">
                    <a:srgbClr val="000000">
                      <a:alpha val="43137"/>
                    </a:srgbClr>
                  </a:outerShdw>
                </a:effectLst>
                <a:latin typeface="Calibri" panose="020F0502020204030204" pitchFamily="34" charset="0"/>
              </a:rPr>
              <a:t>13</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God said to Noah, ‘The end of humanity has come before Me; for the earth is filled with violence because of people; and behold, I am about to destroy them with the earth.’”</a:t>
            </a:r>
          </a:p>
          <a:p>
            <a:pPr algn="just" eaLnBrk="1" hangingPunct="1">
              <a:defRPr/>
            </a:pPr>
            <a:endParaRPr lang="en-US" sz="3600" dirty="0">
              <a:latin typeface="Calibri" panose="020F0502020204030204" pitchFamily="34" charset="0"/>
              <a:cs typeface="Calibri" panose="020F0502020204030204" pitchFamily="34" charset="0"/>
            </a:endParaRPr>
          </a:p>
        </p:txBody>
      </p:sp>
      <p:pic>
        <p:nvPicPr>
          <p:cNvPr id="2050" name="Picture 2" descr="Genesis 6:11-12 – 356 Day Bible Challenge">
            <a:extLst>
              <a:ext uri="{FF2B5EF4-FFF2-40B4-BE49-F238E27FC236}">
                <a16:creationId xmlns:a16="http://schemas.microsoft.com/office/drawing/2014/main" id="{19F0439A-A8B1-4AEF-9500-75A84C5CDCC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939778" y="3779520"/>
            <a:ext cx="1264444" cy="10972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8AE5F3-94D5-41F2-A24D-3D3EFE09C5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431983"/>
          </a:xfrm>
          <a:prstGeom prst="rect">
            <a:avLst/>
          </a:prstGeom>
          <a:noFill/>
          <a:ln w="28575">
            <a:noFill/>
            <a:miter lim="800000"/>
            <a:headEnd/>
            <a:tailEnd/>
          </a:ln>
        </p:spPr>
        <p:txBody>
          <a:bodyPr wrap="square">
            <a:spAutoFit/>
          </a:bodyPr>
          <a:lstStyle/>
          <a:p>
            <a:pPr algn="ctr">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6:11-13</a:t>
            </a:r>
          </a:p>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rPr>
              <a:t>11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the earth was corrupt in the sight of God, and the earth was filled with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violence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aseline="30000" dirty="0">
                <a:effectLst>
                  <a:outerShdw blurRad="38100" dist="38100" dir="2700000" algn="tl">
                    <a:srgbClr val="000000">
                      <a:alpha val="43137"/>
                    </a:srgbClr>
                  </a:outerShdw>
                </a:effectLst>
                <a:latin typeface="Calibri" panose="020F0502020204030204" pitchFamily="34" charset="0"/>
              </a:rPr>
              <a:t>12</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God looked on the earth, and behold, it was corrupt; for humanity had corrupted its way upon the earth. </a:t>
            </a:r>
            <a:r>
              <a:rPr lang="en-US" sz="2800" baseline="30000" dirty="0">
                <a:effectLst>
                  <a:outerShdw blurRad="38100" dist="38100" dir="2700000" algn="tl">
                    <a:srgbClr val="000000">
                      <a:alpha val="43137"/>
                    </a:srgbClr>
                  </a:outerShdw>
                </a:effectLst>
                <a:latin typeface="Calibri" panose="020F0502020204030204" pitchFamily="34" charset="0"/>
              </a:rPr>
              <a:t>13</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God said to Noah, ‘The end of humanity has come before Me; for the earth is filled with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violence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of people; and behold, I am about to destroy them with the earth.’”</a:t>
            </a:r>
          </a:p>
          <a:p>
            <a:pPr algn="just" eaLnBrk="1" hangingPunct="1">
              <a:defRPr/>
            </a:pPr>
            <a:endParaRPr lang="en-US" sz="3600" dirty="0">
              <a:latin typeface="Calibri" panose="020F0502020204030204" pitchFamily="34" charset="0"/>
              <a:cs typeface="Calibri" panose="020F0502020204030204" pitchFamily="34" charset="0"/>
            </a:endParaRPr>
          </a:p>
        </p:txBody>
      </p:sp>
      <p:pic>
        <p:nvPicPr>
          <p:cNvPr id="5" name="Picture 2" descr="Genesis 6:11-12 – 356 Day Bible Challenge">
            <a:extLst>
              <a:ext uri="{FF2B5EF4-FFF2-40B4-BE49-F238E27FC236}">
                <a16:creationId xmlns:a16="http://schemas.microsoft.com/office/drawing/2014/main" id="{1CB6FB2E-D595-4DC9-9D39-EB50E83E83C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939778" y="3779520"/>
            <a:ext cx="126444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25253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8AE5F3-94D5-41F2-A24D-3D3EFE09C5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431983"/>
          </a:xfrm>
          <a:prstGeom prst="rect">
            <a:avLst/>
          </a:prstGeom>
          <a:noFill/>
          <a:ln w="28575">
            <a:noFill/>
            <a:miter lim="800000"/>
            <a:headEnd/>
            <a:tailEnd/>
          </a:ln>
        </p:spPr>
        <p:txBody>
          <a:bodyPr wrap="square">
            <a:spAutoFit/>
          </a:bodyPr>
          <a:lstStyle/>
          <a:p>
            <a:pPr algn="ctr">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6:11-13</a:t>
            </a:r>
          </a:p>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rPr>
              <a:t>11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earth</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was corrupt in the sight of God, and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earth</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was filled with violence. </a:t>
            </a:r>
            <a:r>
              <a:rPr lang="en-US" sz="2800" baseline="30000" dirty="0">
                <a:effectLst>
                  <a:outerShdw blurRad="38100" dist="38100" dir="2700000" algn="tl">
                    <a:srgbClr val="000000">
                      <a:alpha val="43137"/>
                    </a:srgbClr>
                  </a:outerShdw>
                </a:effectLst>
                <a:latin typeface="Calibri" panose="020F0502020204030204" pitchFamily="34" charset="0"/>
              </a:rPr>
              <a:t>12</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God looked on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earth</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behold, it was corrupt; for humanity had corrupted its way upon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earth</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aseline="30000" dirty="0">
                <a:effectLst>
                  <a:outerShdw blurRad="38100" dist="38100" dir="2700000" algn="tl">
                    <a:srgbClr val="000000">
                      <a:alpha val="43137"/>
                    </a:srgbClr>
                  </a:outerShdw>
                </a:effectLst>
                <a:latin typeface="Calibri" panose="020F0502020204030204" pitchFamily="34" charset="0"/>
              </a:rPr>
              <a:t>13</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God said to Noah, ‘The end of humanity has come before Me; for the earth is filled with violence because of people; and behold, I am about to destroy them with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earth</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algn="just" eaLnBrk="1" hangingPunct="1">
              <a:defRPr/>
            </a:pPr>
            <a:endParaRPr lang="en-US" sz="3600" dirty="0">
              <a:latin typeface="Calibri" panose="020F0502020204030204" pitchFamily="34" charset="0"/>
              <a:cs typeface="Calibri" panose="020F0502020204030204" pitchFamily="34" charset="0"/>
            </a:endParaRPr>
          </a:p>
        </p:txBody>
      </p:sp>
      <p:pic>
        <p:nvPicPr>
          <p:cNvPr id="5" name="Picture 2" descr="Genesis 6:11-12 – 356 Day Bible Challenge">
            <a:extLst>
              <a:ext uri="{FF2B5EF4-FFF2-40B4-BE49-F238E27FC236}">
                <a16:creationId xmlns:a16="http://schemas.microsoft.com/office/drawing/2014/main" id="{8FE5980C-12F5-4ED4-A4BE-A851BA97950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939778" y="3779520"/>
            <a:ext cx="126444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40213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latin typeface="Calibri" panose="020F0502020204030204" pitchFamily="34" charset="0"/>
              </a:rPr>
              <a:t>GENESIS STRUCTURE</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890C6A-F559-4628-9FB2-67DCB837C6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2819400"/>
          </a:xfrm>
        </p:spPr>
        <p:txBody>
          <a:bodyPr/>
          <a:lstStyle/>
          <a:p>
            <a:pPr marL="0" lvl="0" indent="0" algn="ctr" defTabSz="685800">
              <a:spcBef>
                <a:spcPct val="0"/>
              </a:spcBef>
              <a:spcAft>
                <a:spcPts val="1200"/>
              </a:spcAft>
              <a:buNone/>
              <a:defRPr/>
            </a:pPr>
            <a:r>
              <a:rPr lang="en-US" sz="4000" kern="1200" dirty="0">
                <a:solidFill>
                  <a:schemeClr val="tx2"/>
                </a:solidFill>
                <a:ea typeface="+mj-ea"/>
              </a:rPr>
              <a:t>Exodus 9:24</a:t>
            </a:r>
          </a:p>
          <a:p>
            <a:pPr marL="0" lvl="0" indent="0" algn="just" eaLnBrk="1" hangingPunct="1">
              <a:spcBef>
                <a:spcPts val="0"/>
              </a:spcBef>
              <a:spcAft>
                <a:spcPts val="0"/>
              </a:spcAft>
              <a:buClrTx/>
              <a:buNone/>
            </a:pPr>
            <a:r>
              <a:rPr lang="en-US" sz="3600" kern="1200" dirty="0">
                <a:solidFill>
                  <a:srgbClr val="FFFFFF"/>
                </a:solidFill>
                <a:effectLst>
                  <a:outerShdw blurRad="38100" dist="38100" dir="2700000" algn="tl">
                    <a:srgbClr val="000000">
                      <a:alpha val="43137"/>
                    </a:srgbClr>
                  </a:outerShdw>
                </a:effectLst>
                <a:cs typeface="Arial" panose="020B0604020202020204" pitchFamily="34" charset="0"/>
              </a:rPr>
              <a:t>“…It was the worst storm in </a:t>
            </a:r>
            <a:r>
              <a:rPr lang="en-US" sz="3600" b="1" u="sng" kern="1200" dirty="0">
                <a:solidFill>
                  <a:srgbClr val="FFFFCC"/>
                </a:solidFill>
                <a:effectLst>
                  <a:outerShdw blurRad="38100" dist="38100" dir="2700000" algn="tl">
                    <a:srgbClr val="000000">
                      <a:alpha val="43137"/>
                    </a:srgbClr>
                  </a:outerShdw>
                </a:effectLst>
                <a:cs typeface="Arial" panose="020B0604020202020204" pitchFamily="34" charset="0"/>
              </a:rPr>
              <a:t>all</a:t>
            </a:r>
            <a:r>
              <a:rPr lang="en-US" sz="3600" kern="1200" dirty="0">
                <a:solidFill>
                  <a:srgbClr val="FFFFFF"/>
                </a:solidFill>
                <a:effectLst>
                  <a:outerShdw blurRad="38100" dist="38100" dir="2700000" algn="tl">
                    <a:srgbClr val="000000">
                      <a:alpha val="43137"/>
                    </a:srgbClr>
                  </a:outerShdw>
                </a:effectLst>
                <a:cs typeface="Arial" panose="020B0604020202020204" pitchFamily="34" charset="0"/>
              </a:rPr>
              <a:t> the land of </a:t>
            </a:r>
            <a:r>
              <a:rPr lang="en-US" sz="3600" b="1" u="sng" kern="1200" dirty="0">
                <a:solidFill>
                  <a:srgbClr val="FFFFCC"/>
                </a:solidFill>
                <a:effectLst>
                  <a:outerShdw blurRad="38100" dist="38100" dir="2700000" algn="tl">
                    <a:srgbClr val="000000">
                      <a:alpha val="43137"/>
                    </a:srgbClr>
                  </a:outerShdw>
                </a:effectLst>
                <a:cs typeface="Arial" panose="020B0604020202020204" pitchFamily="34" charset="0"/>
              </a:rPr>
              <a:t>Egypt</a:t>
            </a:r>
            <a:r>
              <a:rPr lang="en-US" sz="3600" kern="1200" dirty="0">
                <a:solidFill>
                  <a:srgbClr val="FFFFFF"/>
                </a:solidFill>
                <a:effectLst>
                  <a:outerShdw blurRad="38100" dist="38100" dir="2700000" algn="tl">
                    <a:srgbClr val="000000">
                      <a:alpha val="43137"/>
                    </a:srgbClr>
                  </a:outerShdw>
                </a:effectLst>
                <a:cs typeface="Arial" panose="020B0604020202020204" pitchFamily="34" charset="0"/>
              </a:rPr>
              <a:t> since it had become a nation.”</a:t>
            </a:r>
            <a:r>
              <a:rPr lang="en-US" kern="1200" dirty="0">
                <a:solidFill>
                  <a:srgbClr val="FFFFFF"/>
                </a:solidFill>
                <a:effectLst>
                  <a:outerShdw blurRad="38100" dist="38100" dir="2700000" algn="tl">
                    <a:srgbClr val="000000">
                      <a:alpha val="43137"/>
                    </a:srgbClr>
                  </a:outerShdw>
                </a:effectLst>
                <a:cs typeface="Arial" panose="020B0604020202020204" pitchFamily="34" charset="0"/>
              </a:rPr>
              <a:t> (NIV Emphasis mine)</a:t>
            </a:r>
          </a:p>
        </p:txBody>
      </p:sp>
      <p:pic>
        <p:nvPicPr>
          <p:cNvPr id="4" name="Picture 3">
            <a:extLst>
              <a:ext uri="{FF2B5EF4-FFF2-40B4-BE49-F238E27FC236}">
                <a16:creationId xmlns:a16="http://schemas.microsoft.com/office/drawing/2014/main" id="{4BDED709-DE86-4B67-9B9C-282939FA67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4097" y="2514600"/>
            <a:ext cx="4055807" cy="2286000"/>
          </a:xfrm>
          <a:prstGeom prst="rect">
            <a:avLst/>
          </a:prstGeom>
        </p:spPr>
      </p:pic>
    </p:spTree>
    <p:extLst>
      <p:ext uri="{BB962C8B-B14F-4D97-AF65-F5344CB8AC3E}">
        <p14:creationId xmlns:p14="http://schemas.microsoft.com/office/powerpoint/2010/main" val="105850826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1:1-3</a:t>
            </a:r>
          </a:p>
          <a:p>
            <a:pPr algn="just">
              <a:spcAft>
                <a:spcPts val="1000"/>
              </a:spcAft>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beginning God created the heavens and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earth</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earth</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was formless and void, and darkness was over the surface of the deep, and the Spirit of God was moving over the surface of the waters.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God said, ‘Let there be light’; and there was light.”</a:t>
            </a:r>
          </a:p>
        </p:txBody>
      </p:sp>
    </p:spTree>
    <p:extLst>
      <p:ext uri="{BB962C8B-B14F-4D97-AF65-F5344CB8AC3E}">
        <p14:creationId xmlns:p14="http://schemas.microsoft.com/office/powerpoint/2010/main" val="3290413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8AE5F3-94D5-41F2-A24D-3D3EFE09C5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877985"/>
          </a:xfrm>
          <a:prstGeom prst="rect">
            <a:avLst/>
          </a:prstGeom>
          <a:noFill/>
          <a:ln w="28575">
            <a:noFill/>
            <a:miter lim="800000"/>
            <a:headEnd/>
            <a:tailEnd/>
          </a:ln>
        </p:spPr>
        <p:txBody>
          <a:bodyPr wrap="square">
            <a:spAutoFit/>
          </a:bodyPr>
          <a:lstStyle/>
          <a:p>
            <a:pPr algn="ctr">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6:11-13</a:t>
            </a:r>
          </a:p>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rPr>
              <a:t>11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the earth was corrupt in the sight of God, and the earth was filled with violence. </a:t>
            </a:r>
            <a:r>
              <a:rPr lang="en-US" sz="2800" baseline="30000" dirty="0">
                <a:effectLst>
                  <a:outerShdw blurRad="38100" dist="38100" dir="2700000" algn="tl">
                    <a:srgbClr val="000000">
                      <a:alpha val="43137"/>
                    </a:srgbClr>
                  </a:outerShdw>
                </a:effectLst>
                <a:latin typeface="Calibri" panose="020F0502020204030204" pitchFamily="34" charset="0"/>
              </a:rPr>
              <a:t>12</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God looked on the earth, and behold, it was corrupt; for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humanity had corrupted its way</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upon the earth. </a:t>
            </a:r>
            <a:r>
              <a:rPr lang="en-US" sz="2800" baseline="30000" dirty="0">
                <a:effectLst>
                  <a:outerShdw blurRad="38100" dist="38100" dir="2700000" algn="tl">
                    <a:srgbClr val="000000">
                      <a:alpha val="43137"/>
                    </a:srgbClr>
                  </a:outerShdw>
                </a:effectLst>
                <a:latin typeface="Calibri" panose="020F0502020204030204" pitchFamily="34" charset="0"/>
              </a:rPr>
              <a:t>13</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God said to Noah, ‘The end of humanity has come before Me; for the earth is filled with violence because of people; and behold, I am about to destroy them with the earth.’”</a:t>
            </a:r>
          </a:p>
        </p:txBody>
      </p:sp>
      <p:pic>
        <p:nvPicPr>
          <p:cNvPr id="5" name="Picture 2" descr="Genesis 6:11-12 – 356 Day Bible Challenge">
            <a:extLst>
              <a:ext uri="{FF2B5EF4-FFF2-40B4-BE49-F238E27FC236}">
                <a16:creationId xmlns:a16="http://schemas.microsoft.com/office/drawing/2014/main" id="{D1D34E11-5330-403B-A096-0DF755632C5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939778" y="3779520"/>
            <a:ext cx="126444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79109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2228850" y="1577961"/>
            <a:ext cx="4686300" cy="2917839"/>
          </a:xfrm>
        </p:spPr>
        <p:txBody>
          <a:bodyPr/>
          <a:lstStyle/>
          <a:p>
            <a:pPr marL="514350" lvl="1" indent="-514350" eaLnBrk="1" hangingPunct="1">
              <a:spcBef>
                <a:spcPts val="0"/>
              </a:spcBef>
              <a:spcAft>
                <a:spcPts val="24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Population – Gen. 6:1</a:t>
            </a:r>
          </a:p>
          <a:p>
            <a:pPr marL="514350" lvl="1" indent="-514350" eaLnBrk="1" hangingPunct="1">
              <a:spcBef>
                <a:spcPts val="0"/>
              </a:spcBef>
              <a:spcAft>
                <a:spcPts val="24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Procreation – Gen. 6:2</a:t>
            </a:r>
          </a:p>
          <a:p>
            <a:pPr marL="514350" lvl="1" indent="-514350" eaLnBrk="1" hangingPunct="1">
              <a:spcBef>
                <a:spcPts val="0"/>
              </a:spcBef>
              <a:spcAft>
                <a:spcPts val="24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Patience – Gen. 6:3</a:t>
            </a:r>
          </a:p>
          <a:p>
            <a:pPr marL="514350" lvl="1" indent="-514350" eaLnBrk="1" hangingPunct="1">
              <a:spcBef>
                <a:spcPts val="0"/>
              </a:spcBef>
              <a:spcAft>
                <a:spcPts val="24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Product – Gen. 6:4</a:t>
            </a:r>
          </a:p>
        </p:txBody>
      </p:sp>
      <p:sp>
        <p:nvSpPr>
          <p:cNvPr id="6" name="Rectangle 2">
            <a:extLst>
              <a:ext uri="{FF2B5EF4-FFF2-40B4-BE49-F238E27FC236}">
                <a16:creationId xmlns:a16="http://schemas.microsoft.com/office/drawing/2014/main" id="{95BBE15D-B167-4B77-979D-E98A1F8AB3CA}"/>
              </a:ext>
            </a:extLst>
          </p:cNvPr>
          <p:cNvSpPr txBox="1">
            <a:spLocks noChangeArrowheads="1"/>
          </p:cNvSpPr>
          <p:nvPr/>
        </p:nvSpPr>
        <p:spPr bwMode="auto">
          <a:xfrm>
            <a:off x="1752600" y="228600"/>
            <a:ext cx="56388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buClr>
                <a:srgbClr val="CC66FF"/>
              </a:buClr>
            </a:pPr>
            <a:r>
              <a:rPr lang="en-US" sz="3600" dirty="0">
                <a:effectLst>
                  <a:outerShdw blurRad="38100" dist="38100" dir="2700000" algn="tl">
                    <a:srgbClr val="000000">
                      <a:alpha val="43137"/>
                    </a:srgbClr>
                  </a:outerShdw>
                </a:effectLst>
              </a:rPr>
              <a:t>A. The Specific Sin</a:t>
            </a:r>
            <a:br>
              <a:rPr lang="en-US" sz="3600" kern="0" dirty="0">
                <a:effectLst>
                  <a:outerShdw blurRad="38100" dist="38100" dir="2700000" algn="tl">
                    <a:srgbClr val="000000">
                      <a:alpha val="43137"/>
                    </a:srgbClr>
                  </a:outerShdw>
                </a:effectLst>
              </a:rPr>
            </a:br>
            <a:r>
              <a:rPr lang="en-US" sz="2800" kern="0" dirty="0">
                <a:solidFill>
                  <a:schemeClr val="tx1"/>
                </a:solidFill>
              </a:rPr>
              <a:t>(6:1-4)</a:t>
            </a:r>
            <a:endParaRPr lang="en-US" sz="2800" kern="0" dirty="0">
              <a:solidFill>
                <a:schemeClr val="tx1"/>
              </a:solidFill>
              <a:effectLst>
                <a:outerShdw blurRad="38100" dist="38100" dir="2700000" algn="tl">
                  <a:srgbClr val="000000">
                    <a:alpha val="43137"/>
                  </a:srgbClr>
                </a:outerShdw>
              </a:effectLst>
              <a:ea typeface="+mn-ea"/>
              <a:cs typeface="+mn-cs"/>
            </a:endParaRPr>
          </a:p>
        </p:txBody>
      </p:sp>
      <p:pic>
        <p:nvPicPr>
          <p:cNvPr id="7" name="Picture 7" descr="clip0095">
            <a:extLst>
              <a:ext uri="{FF2B5EF4-FFF2-40B4-BE49-F238E27FC236}">
                <a16:creationId xmlns:a16="http://schemas.microsoft.com/office/drawing/2014/main" id="{59D11833-CA30-480F-9387-1832A0863D2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86546" y="4724400"/>
            <a:ext cx="2770909" cy="1828800"/>
          </a:xfrm>
          <a:prstGeom prst="rect">
            <a:avLst/>
          </a:prstGeom>
          <a:noFill/>
          <a:ln w="9525">
            <a:noFill/>
            <a:miter lim="800000"/>
            <a:headEnd/>
            <a:tailEnd/>
          </a:ln>
          <a:effectLst/>
        </p:spPr>
      </p:pic>
      <p:pic>
        <p:nvPicPr>
          <p:cNvPr id="8" name="Picture 7">
            <a:extLst>
              <a:ext uri="{FF2B5EF4-FFF2-40B4-BE49-F238E27FC236}">
                <a16:creationId xmlns:a16="http://schemas.microsoft.com/office/drawing/2014/main" id="{EEB5DDBF-CF9A-4A95-BF6C-DB45C1A1FA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303325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490788" y="228600"/>
            <a:ext cx="4162425"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III. God’s Destruction </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(Gen 6:11-13)</a:t>
            </a:r>
          </a:p>
        </p:txBody>
      </p:sp>
      <p:sp>
        <p:nvSpPr>
          <p:cNvPr id="124931" name="Rectangle 3"/>
          <p:cNvSpPr>
            <a:spLocks noGrp="1" noChangeArrowheads="1"/>
          </p:cNvSpPr>
          <p:nvPr>
            <p:ph type="body" idx="1"/>
          </p:nvPr>
        </p:nvSpPr>
        <p:spPr>
          <a:xfrm>
            <a:off x="2438400" y="2057400"/>
            <a:ext cx="4267200" cy="16764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sin (6:11-12)</a:t>
            </a:r>
          </a:p>
          <a:p>
            <a:pPr marL="461963" lvl="1"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The prediction (6:13)</a:t>
            </a:r>
          </a:p>
        </p:txBody>
      </p:sp>
      <p:pic>
        <p:nvPicPr>
          <p:cNvPr id="5" name="Picture 4">
            <a:extLst>
              <a:ext uri="{FF2B5EF4-FFF2-40B4-BE49-F238E27FC236}">
                <a16:creationId xmlns:a16="http://schemas.microsoft.com/office/drawing/2014/main" id="{E69106A2-452A-45CC-AB35-134FC613D3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942573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8AE5F3-94D5-41F2-A24D-3D3EFE09C5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877985"/>
          </a:xfrm>
          <a:prstGeom prst="rect">
            <a:avLst/>
          </a:prstGeom>
          <a:noFill/>
          <a:ln w="28575">
            <a:noFill/>
            <a:miter lim="800000"/>
            <a:headEnd/>
            <a:tailEnd/>
          </a:ln>
        </p:spPr>
        <p:txBody>
          <a:bodyPr wrap="square">
            <a:spAutoFit/>
          </a:bodyPr>
          <a:lstStyle/>
          <a:p>
            <a:pPr algn="ctr">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6:11-13</a:t>
            </a:r>
          </a:p>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rPr>
              <a:t>11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the earth was corrupt in the sight of God, and the earth was filled with violence. </a:t>
            </a:r>
            <a:r>
              <a:rPr lang="en-US" sz="2800" baseline="30000" dirty="0">
                <a:effectLst>
                  <a:outerShdw blurRad="38100" dist="38100" dir="2700000" algn="tl">
                    <a:srgbClr val="000000">
                      <a:alpha val="43137"/>
                    </a:srgbClr>
                  </a:outerShdw>
                </a:effectLst>
                <a:latin typeface="Calibri" panose="020F0502020204030204" pitchFamily="34" charset="0"/>
              </a:rPr>
              <a:t>12</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God looked on the earth, and behold, it was corrupt; for humanity had corrupted its way upon the earth. </a:t>
            </a:r>
            <a:r>
              <a:rPr lang="en-US" sz="2800" baseline="30000" dirty="0">
                <a:effectLst>
                  <a:outerShdw blurRad="38100" dist="38100" dir="2700000" algn="tl">
                    <a:srgbClr val="000000">
                      <a:alpha val="43137"/>
                    </a:srgbClr>
                  </a:outerShdw>
                </a:effectLst>
                <a:latin typeface="Calibri" panose="020F0502020204030204" pitchFamily="34" charset="0"/>
              </a:rPr>
              <a:t>13</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God said to Noah, ‘The end of humanity has come before Me; for the earth is filled with violence because of people; and behold, I am about to destroy them with the earth.’”</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2" descr="Genesis 6:11-12 – 356 Day Bible Challenge">
            <a:extLst>
              <a:ext uri="{FF2B5EF4-FFF2-40B4-BE49-F238E27FC236}">
                <a16:creationId xmlns:a16="http://schemas.microsoft.com/office/drawing/2014/main" id="{D407E0E6-0236-4A3F-A645-2B6AB96CC7F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939778" y="3779520"/>
            <a:ext cx="126444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02929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83154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13:19; 14:29</a:t>
            </a:r>
          </a:p>
          <a:p>
            <a:pPr algn="just"/>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now on I am telling you before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to pass, so that when it does occur, you may believe that I am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 . .</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14:29</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 have told you before it happens, so that when it happens, you may believe.”</a:t>
            </a:r>
          </a:p>
        </p:txBody>
      </p:sp>
    </p:spTree>
    <p:extLst>
      <p:ext uri="{BB962C8B-B14F-4D97-AF65-F5344CB8AC3E}">
        <p14:creationId xmlns:p14="http://schemas.microsoft.com/office/powerpoint/2010/main" val="2669078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extLst>
              <p:ext uri="{D42A27DB-BD31-4B8C-83A1-F6EECF244321}">
                <p14:modId xmlns:p14="http://schemas.microsoft.com/office/powerpoint/2010/main" val="1315349863"/>
              </p:ext>
            </p:extLst>
          </p:nvPr>
        </p:nvGraphicFramePr>
        <p:xfrm>
          <a:off x="95250" y="228600"/>
          <a:ext cx="8953500" cy="6400800"/>
        </p:xfrm>
        <a:graphic>
          <a:graphicData uri="http://schemas.openxmlformats.org/drawingml/2006/table">
            <a:tbl>
              <a:tblPr firstRow="1" bandRow="1">
                <a:tableStyleId>{5C22544A-7EE6-4342-B048-85BDC9FD1C3A}</a:tableStyleId>
              </a:tblPr>
              <a:tblGrid>
                <a:gridCol w="4827104">
                  <a:extLst>
                    <a:ext uri="{9D8B030D-6E8A-4147-A177-3AD203B41FA5}">
                      <a16:colId xmlns:a16="http://schemas.microsoft.com/office/drawing/2014/main" val="690753193"/>
                    </a:ext>
                  </a:extLst>
                </a:gridCol>
                <a:gridCol w="4126396">
                  <a:extLst>
                    <a:ext uri="{9D8B030D-6E8A-4147-A177-3AD203B41FA5}">
                      <a16:colId xmlns:a16="http://schemas.microsoft.com/office/drawing/2014/main" val="286287145"/>
                    </a:ext>
                  </a:extLst>
                </a:gridCol>
              </a:tblGrid>
              <a:tr h="914400">
                <a:tc gridSpan="2">
                  <a:txBody>
                    <a:bodyPr/>
                    <a:lstStyle/>
                    <a:p>
                      <a:pPr algn="ctr"/>
                      <a:r>
                        <a:rPr kumimoji="0" lang="en-US" sz="4000" b="0" i="0" u="none" strike="noStrike" kern="0" cap="none" spc="0" normalizeH="0" baseline="0" noProof="0" dirty="0">
                          <a:ln>
                            <a:noFill/>
                          </a:ln>
                          <a:solidFill>
                            <a:srgbClr val="00FFFF"/>
                          </a:solidFill>
                          <a:effectLst/>
                          <a:uLnTx/>
                          <a:uFillTx/>
                          <a:latin typeface="Calibri" panose="020F0502020204030204" pitchFamily="34" charset="0"/>
                          <a:ea typeface="+mj-ea"/>
                          <a:cs typeface="Calibri" panose="020F0502020204030204" pitchFamily="34" charset="0"/>
                        </a:rPr>
                        <a:t>Christ’s Short-Term Predictions</a:t>
                      </a:r>
                      <a:endParaRPr lang="en-US" dirty="0">
                        <a:latin typeface="Calibri" panose="020F0502020204030204" pitchFamily="34" charset="0"/>
                        <a:cs typeface="Calibri" panose="020F0502020204030204" pitchFamily="34" charset="0"/>
                      </a:endParaRPr>
                    </a:p>
                  </a:txBody>
                  <a:tcPr anchor="ctr">
                    <a:solidFill>
                      <a:schemeClr val="bg2"/>
                    </a:solidFill>
                  </a:tcPr>
                </a:tc>
                <a:tc hMerge="1">
                  <a:txBody>
                    <a:bodyPr/>
                    <a:lstStyle/>
                    <a:p>
                      <a:endParaRPr lang="en-US" dirty="0"/>
                    </a:p>
                  </a:txBody>
                  <a:tcPr>
                    <a:solidFill>
                      <a:schemeClr val="bg2"/>
                    </a:solidFill>
                  </a:tcPr>
                </a:tc>
                <a:extLst>
                  <a:ext uri="{0D108BD9-81ED-4DB2-BD59-A6C34878D82A}">
                    <a16:rowId xmlns:a16="http://schemas.microsoft.com/office/drawing/2014/main" val="2169232981"/>
                  </a:ext>
                </a:extLst>
              </a:tr>
              <a:tr h="914400">
                <a:tc>
                  <a:txBody>
                    <a:bodyPr/>
                    <a:lstStyle/>
                    <a:p>
                      <a:pPr algn="ctr"/>
                      <a:r>
                        <a:rPr lang="en-US" sz="3000" b="1" dirty="0">
                          <a:solidFill>
                            <a:srgbClr val="0000CC"/>
                          </a:solidFill>
                          <a:latin typeface="Calibri" panose="020F0502020204030204" pitchFamily="34" charset="0"/>
                          <a:cs typeface="Calibri" panose="020F0502020204030204" pitchFamily="34" charset="0"/>
                        </a:rPr>
                        <a:t>PROPHECY</a:t>
                      </a:r>
                    </a:p>
                  </a:txBody>
                  <a:tcPr anchor="ctr"/>
                </a:tc>
                <a:tc>
                  <a:txBody>
                    <a:bodyPr/>
                    <a:lstStyle/>
                    <a:p>
                      <a:pPr algn="ctr"/>
                      <a:r>
                        <a:rPr lang="en-US" sz="3000" b="1" dirty="0">
                          <a:solidFill>
                            <a:srgbClr val="0000CC"/>
                          </a:solidFill>
                          <a:latin typeface="Calibri" panose="020F0502020204030204" pitchFamily="34" charset="0"/>
                          <a:cs typeface="Calibri" panose="020F0502020204030204" pitchFamily="34" charset="0"/>
                        </a:rPr>
                        <a:t>SCRIPTURE</a:t>
                      </a:r>
                    </a:p>
                  </a:txBody>
                  <a:tcPr anchor="ctr"/>
                </a:tc>
                <a:extLst>
                  <a:ext uri="{0D108BD9-81ED-4DB2-BD59-A6C34878D82A}">
                    <a16:rowId xmlns:a16="http://schemas.microsoft.com/office/drawing/2014/main" val="1153634861"/>
                  </a:ext>
                </a:extLst>
              </a:tr>
              <a:tr h="914400">
                <a:tc>
                  <a:txBody>
                    <a:bodyPr/>
                    <a:lstStyle/>
                    <a:p>
                      <a:r>
                        <a:rPr lang="en-US" sz="3000" dirty="0">
                          <a:latin typeface="Calibri" panose="020F0502020204030204" pitchFamily="34" charset="0"/>
                          <a:cs typeface="Calibri" panose="020F0502020204030204" pitchFamily="34" charset="0"/>
                        </a:rPr>
                        <a:t>Betrayal by a Friend</a:t>
                      </a:r>
                    </a:p>
                  </a:txBody>
                  <a:tcPr anchor="ctr"/>
                </a:tc>
                <a:tc>
                  <a:txBody>
                    <a:bodyPr/>
                    <a:lstStyle/>
                    <a:p>
                      <a:r>
                        <a:rPr lang="en-US" sz="3000" dirty="0">
                          <a:latin typeface="Calibri" panose="020F0502020204030204" pitchFamily="34" charset="0"/>
                          <a:cs typeface="Calibri" panose="020F0502020204030204" pitchFamily="34" charset="0"/>
                        </a:rPr>
                        <a:t>John 13:21</a:t>
                      </a:r>
                    </a:p>
                  </a:txBody>
                  <a:tcPr anchor="ctr"/>
                </a:tc>
                <a:extLst>
                  <a:ext uri="{0D108BD9-81ED-4DB2-BD59-A6C34878D82A}">
                    <a16:rowId xmlns:a16="http://schemas.microsoft.com/office/drawing/2014/main" val="777567912"/>
                  </a:ext>
                </a:extLst>
              </a:tr>
              <a:tr h="914400">
                <a:tc>
                  <a:txBody>
                    <a:bodyPr/>
                    <a:lstStyle/>
                    <a:p>
                      <a:r>
                        <a:rPr lang="en-US" sz="3000" dirty="0">
                          <a:latin typeface="Calibri" panose="020F0502020204030204" pitchFamily="34" charset="0"/>
                          <a:cs typeface="Calibri" panose="020F0502020204030204" pitchFamily="34" charset="0"/>
                        </a:rPr>
                        <a:t>Three-fold Denial by Peter</a:t>
                      </a:r>
                    </a:p>
                  </a:txBody>
                  <a:tcPr anchor="ctr"/>
                </a:tc>
                <a:tc>
                  <a:txBody>
                    <a:bodyPr/>
                    <a:lstStyle/>
                    <a:p>
                      <a:r>
                        <a:rPr lang="en-US" sz="3000" dirty="0">
                          <a:latin typeface="Calibri" panose="020F0502020204030204" pitchFamily="34" charset="0"/>
                          <a:cs typeface="Calibri" panose="020F0502020204030204" pitchFamily="34" charset="0"/>
                        </a:rPr>
                        <a:t>Matthew 26:34, 75</a:t>
                      </a:r>
                    </a:p>
                  </a:txBody>
                  <a:tcPr anchor="ctr"/>
                </a:tc>
                <a:extLst>
                  <a:ext uri="{0D108BD9-81ED-4DB2-BD59-A6C34878D82A}">
                    <a16:rowId xmlns:a16="http://schemas.microsoft.com/office/drawing/2014/main" val="2088523037"/>
                  </a:ext>
                </a:extLst>
              </a:tr>
              <a:tr h="914400">
                <a:tc>
                  <a:txBody>
                    <a:bodyPr/>
                    <a:lstStyle/>
                    <a:p>
                      <a:r>
                        <a:rPr lang="en-US" sz="3000" dirty="0">
                          <a:latin typeface="Calibri" panose="020F0502020204030204" pitchFamily="34" charset="0"/>
                          <a:cs typeface="Calibri" panose="020F0502020204030204" pitchFamily="34" charset="0"/>
                        </a:rPr>
                        <a:t>Manner of His Own Death</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dirty="0">
                          <a:latin typeface="Calibri" panose="020F0502020204030204" pitchFamily="34" charset="0"/>
                          <a:cs typeface="Calibri" panose="020F0502020204030204" pitchFamily="34" charset="0"/>
                        </a:rPr>
                        <a:t>Matthew 20:18-19</a:t>
                      </a:r>
                    </a:p>
                  </a:txBody>
                  <a:tcPr anchor="ctr"/>
                </a:tc>
                <a:extLst>
                  <a:ext uri="{0D108BD9-81ED-4DB2-BD59-A6C34878D82A}">
                    <a16:rowId xmlns:a16="http://schemas.microsoft.com/office/drawing/2014/main" val="3167288718"/>
                  </a:ext>
                </a:extLst>
              </a:tr>
              <a:tr h="914400">
                <a:tc>
                  <a:txBody>
                    <a:bodyPr/>
                    <a:lstStyle/>
                    <a:p>
                      <a:r>
                        <a:rPr lang="en-US" sz="3000" dirty="0">
                          <a:latin typeface="Calibri" panose="020F0502020204030204" pitchFamily="34" charset="0"/>
                          <a:cs typeface="Calibri" panose="020F0502020204030204" pitchFamily="34" charset="0"/>
                        </a:rPr>
                        <a:t>Manner of Disciples’ Deaths</a:t>
                      </a:r>
                    </a:p>
                  </a:txBody>
                  <a:tcPr anchor="ctr"/>
                </a:tc>
                <a:tc>
                  <a:txBody>
                    <a:bodyPr/>
                    <a:lstStyle/>
                    <a:p>
                      <a:r>
                        <a:rPr lang="en-US" sz="3000" dirty="0">
                          <a:latin typeface="Calibri" panose="020F0502020204030204" pitchFamily="34" charset="0"/>
                          <a:cs typeface="Calibri" panose="020F0502020204030204" pitchFamily="34" charset="0"/>
                        </a:rPr>
                        <a:t>John 21:18-22</a:t>
                      </a:r>
                    </a:p>
                  </a:txBody>
                  <a:tcPr anchor="ctr"/>
                </a:tc>
                <a:extLst>
                  <a:ext uri="{0D108BD9-81ED-4DB2-BD59-A6C34878D82A}">
                    <a16:rowId xmlns:a16="http://schemas.microsoft.com/office/drawing/2014/main" val="1287159523"/>
                  </a:ext>
                </a:extLst>
              </a:tr>
              <a:tr h="914400">
                <a:tc>
                  <a:txBody>
                    <a:bodyPr/>
                    <a:lstStyle/>
                    <a:p>
                      <a:r>
                        <a:rPr lang="en-US" sz="3000" dirty="0">
                          <a:latin typeface="Calibri" panose="020F0502020204030204" pitchFamily="34" charset="0"/>
                          <a:cs typeface="Calibri" panose="020F0502020204030204" pitchFamily="34" charset="0"/>
                        </a:rPr>
                        <a:t>AD 70 Events</a:t>
                      </a:r>
                    </a:p>
                  </a:txBody>
                  <a:tcPr anchor="ctr"/>
                </a:tc>
                <a:tc>
                  <a:txBody>
                    <a:bodyPr/>
                    <a:lstStyle/>
                    <a:p>
                      <a:r>
                        <a:rPr lang="en-US" sz="3000" dirty="0">
                          <a:latin typeface="Calibri" panose="020F0502020204030204" pitchFamily="34" charset="0"/>
                          <a:cs typeface="Calibri" panose="020F0502020204030204" pitchFamily="34" charset="0"/>
                        </a:rPr>
                        <a:t>Luke 19:41-44</a:t>
                      </a:r>
                    </a:p>
                  </a:txBody>
                  <a:tcPr anchor="ctr"/>
                </a:tc>
                <a:extLst>
                  <a:ext uri="{0D108BD9-81ED-4DB2-BD59-A6C34878D82A}">
                    <a16:rowId xmlns:a16="http://schemas.microsoft.com/office/drawing/2014/main" val="1793763941"/>
                  </a:ext>
                </a:extLst>
              </a:tr>
            </a:tbl>
          </a:graphicData>
        </a:graphic>
      </p:graphicFrame>
    </p:spTree>
    <p:extLst>
      <p:ext uri="{BB962C8B-B14F-4D97-AF65-F5344CB8AC3E}">
        <p14:creationId xmlns:p14="http://schemas.microsoft.com/office/powerpoint/2010/main" val="1026251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1476AD6D-CF8B-4EBE-9C25-A4A244A657D7}"/>
              </a:ext>
            </a:extLst>
          </p:cNvPr>
          <p:cNvSpPr>
            <a:spLocks noGrp="1"/>
          </p:cNvSpPr>
          <p:nvPr>
            <p:ph type="title"/>
          </p:nvPr>
        </p:nvSpPr>
        <p:spPr>
          <a:xfrm>
            <a:off x="1104900" y="228600"/>
            <a:ext cx="6934200" cy="1143000"/>
          </a:xfrm>
        </p:spPr>
        <p:txBody>
          <a:bodyPr/>
          <a:lstStyle/>
          <a:p>
            <a:pPr algn="ctr"/>
            <a:r>
              <a:rPr lang="en-US" altLang="en-US" sz="3600" dirty="0">
                <a:solidFill>
                  <a:srgbClr val="00FFFF"/>
                </a:solidFill>
                <a:cs typeface="Calibri" panose="020F0502020204030204" pitchFamily="34" charset="0"/>
              </a:rPr>
              <a:t>Tertullian</a:t>
            </a:r>
            <a:br>
              <a:rPr lang="en-US" altLang="en-US" sz="3600" dirty="0">
                <a:solidFill>
                  <a:srgbClr val="00FFFF"/>
                </a:solidFill>
                <a:cs typeface="Calibri" panose="020F0502020204030204" pitchFamily="34" charset="0"/>
              </a:rPr>
            </a:br>
            <a:r>
              <a:rPr lang="en-US" altLang="en-US" sz="2400" i="1" kern="1200" dirty="0">
                <a:solidFill>
                  <a:schemeClr val="tx1"/>
                </a:solidFill>
                <a:effectLst>
                  <a:outerShdw blurRad="38100" dist="38100" dir="2700000" algn="tl">
                    <a:srgbClr val="000000">
                      <a:alpha val="43137"/>
                    </a:srgbClr>
                  </a:outerShdw>
                </a:effectLst>
                <a:ea typeface="+mn-ea"/>
                <a:cs typeface="Calibri" panose="020F0502020204030204" pitchFamily="34" charset="0"/>
              </a:rPr>
              <a:t>Prescription Against Heretics, </a:t>
            </a:r>
            <a:r>
              <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rPr>
              <a:t>36</a:t>
            </a:r>
            <a:endParaRPr lang="en-US" altLang="en-US" sz="28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sp>
        <p:nvSpPr>
          <p:cNvPr id="48131" name="Rectangle 2">
            <a:extLst>
              <a:ext uri="{FF2B5EF4-FFF2-40B4-BE49-F238E27FC236}">
                <a16:creationId xmlns:a16="http://schemas.microsoft.com/office/drawing/2014/main" id="{6B7CA89D-2108-4AFB-B737-A1D235DF3B5A}"/>
              </a:ext>
            </a:extLst>
          </p:cNvPr>
          <p:cNvSpPr>
            <a:spLocks noChangeArrowheads="1"/>
          </p:cNvSpPr>
          <p:nvPr/>
        </p:nvSpPr>
        <p:spPr bwMode="auto">
          <a:xfrm>
            <a:off x="4419600" y="1828800"/>
            <a:ext cx="41148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r>
              <a:rPr lang="en-US" alt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“…where the Apostle John was first plunged, unhurt, into boiling oil, and thence remitted to his island-exile!”</a:t>
            </a:r>
          </a:p>
        </p:txBody>
      </p:sp>
      <p:pic>
        <p:nvPicPr>
          <p:cNvPr id="2" name="Picture 1">
            <a:extLst>
              <a:ext uri="{FF2B5EF4-FFF2-40B4-BE49-F238E27FC236}">
                <a16:creationId xmlns:a16="http://schemas.microsoft.com/office/drawing/2014/main" id="{D9A8802B-9FBF-4F46-A003-6B7CECF4F92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6635" y="2057400"/>
            <a:ext cx="3391965" cy="27432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very Prophecy of the Bible: Clear Explanations for ...">
            <a:extLst>
              <a:ext uri="{FF2B5EF4-FFF2-40B4-BE49-F238E27FC236}">
                <a16:creationId xmlns:a16="http://schemas.microsoft.com/office/drawing/2014/main" id="{737C9917-4D80-4259-9070-44DD4B5CC60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62212" y="247574"/>
            <a:ext cx="4219575" cy="636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38789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8AE5F3-94D5-41F2-A24D-3D3EFE09C5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877985"/>
          </a:xfrm>
          <a:prstGeom prst="rect">
            <a:avLst/>
          </a:prstGeom>
          <a:noFill/>
          <a:ln w="28575">
            <a:noFill/>
            <a:miter lim="800000"/>
            <a:headEnd/>
            <a:tailEnd/>
          </a:ln>
        </p:spPr>
        <p:txBody>
          <a:bodyPr wrap="square">
            <a:spAutoFit/>
          </a:bodyPr>
          <a:lstStyle/>
          <a:p>
            <a:pPr algn="ctr">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6:11-13</a:t>
            </a:r>
          </a:p>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rPr>
              <a:t>11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the earth was corrupt in the sight of God, and the earth was filled with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violence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aseline="30000" dirty="0">
                <a:effectLst>
                  <a:outerShdw blurRad="38100" dist="38100" dir="2700000" algn="tl">
                    <a:srgbClr val="000000">
                      <a:alpha val="43137"/>
                    </a:srgbClr>
                  </a:outerShdw>
                </a:effectLst>
                <a:latin typeface="Calibri" panose="020F0502020204030204" pitchFamily="34" charset="0"/>
              </a:rPr>
              <a:t>12</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God looked on the earth, and behold, it was corrupt; for humanity had corrupted its way upon the earth. </a:t>
            </a:r>
            <a:r>
              <a:rPr lang="en-US" sz="2800" baseline="30000" dirty="0">
                <a:effectLst>
                  <a:outerShdw blurRad="38100" dist="38100" dir="2700000" algn="tl">
                    <a:srgbClr val="000000">
                      <a:alpha val="43137"/>
                    </a:srgbClr>
                  </a:outerShdw>
                </a:effectLst>
                <a:latin typeface="Calibri" panose="020F0502020204030204" pitchFamily="34" charset="0"/>
              </a:rPr>
              <a:t>13</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God said to Noah, ‘The end of humanity has come before Me; for the earth is filled with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violence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of people; and behold, I am about to destroy them with the earth.’”</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2" descr="Genesis 6:11-12 – 356 Day Bible Challenge">
            <a:extLst>
              <a:ext uri="{FF2B5EF4-FFF2-40B4-BE49-F238E27FC236}">
                <a16:creationId xmlns:a16="http://schemas.microsoft.com/office/drawing/2014/main" id="{08B3DEE1-2592-429C-9859-CDA45A93D5C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939778" y="3779520"/>
            <a:ext cx="126444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55602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Genesis 4 Outline</a:t>
            </a:r>
          </a:p>
        </p:txBody>
      </p:sp>
      <p:sp>
        <p:nvSpPr>
          <p:cNvPr id="124931" name="Rectangle 3"/>
          <p:cNvSpPr>
            <a:spLocks noGrp="1" noChangeArrowheads="1"/>
          </p:cNvSpPr>
          <p:nvPr>
            <p:ph type="body" idx="1"/>
          </p:nvPr>
        </p:nvSpPr>
        <p:spPr>
          <a:xfrm>
            <a:off x="1676400" y="2057400"/>
            <a:ext cx="5791200" cy="28194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First murder (Gen 4:1-15)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Ungodly line of Cain (4:16-24)</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Godly line of Seth (4:25-26)</a:t>
            </a:r>
          </a:p>
        </p:txBody>
      </p:sp>
      <p:pic>
        <p:nvPicPr>
          <p:cNvPr id="4" name="Picture 3">
            <a:extLst>
              <a:ext uri="{FF2B5EF4-FFF2-40B4-BE49-F238E27FC236}">
                <a16:creationId xmlns:a16="http://schemas.microsoft.com/office/drawing/2014/main" id="{DC75D3B2-BCF1-400A-B753-5B2379470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219200" y="228600"/>
            <a:ext cx="67056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Ungodly Line of Cain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159069" y="1325880"/>
            <a:ext cx="8534400" cy="41148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Evil line that will not bring forth the Messiah (Gen 3:15)</a:t>
            </a:r>
          </a:p>
          <a:p>
            <a:pPr marL="914400" lvl="2" indent="-452438" eaLnBrk="1" hangingPunct="1">
              <a:spcBef>
                <a:spcPts val="0"/>
              </a:spcBef>
              <a:spcAft>
                <a:spcPts val="1800"/>
              </a:spcAft>
              <a:buClr>
                <a:srgbClr val="00FF99"/>
              </a:buClr>
              <a:buSzPct val="100000"/>
              <a:buFont typeface="+mj-lt"/>
              <a:buAutoNum type="arabicPeriod"/>
              <a:defRPr/>
            </a:pPr>
            <a:r>
              <a:rPr lang="en-US" dirty="0"/>
              <a:t>Continuation of Cain’s line (4:16-18)</a:t>
            </a:r>
          </a:p>
          <a:p>
            <a:pPr marL="914400" lvl="2" indent="-452438" eaLnBrk="1" hangingPunct="1">
              <a:spcBef>
                <a:spcPts val="0"/>
              </a:spcBef>
              <a:spcAft>
                <a:spcPts val="1800"/>
              </a:spcAft>
              <a:buClr>
                <a:srgbClr val="00FF99"/>
              </a:buClr>
              <a:buSzPct val="100000"/>
              <a:buFont typeface="+mj-lt"/>
              <a:buAutoNum type="arabicPeriod"/>
              <a:defRPr/>
            </a:pPr>
            <a:r>
              <a:rPr lang="en-US" dirty="0"/>
              <a:t>Immorality (4:19)</a:t>
            </a:r>
          </a:p>
          <a:p>
            <a:pPr marL="914400" lvl="2" indent="-452438" eaLnBrk="1" hangingPunct="1">
              <a:spcBef>
                <a:spcPts val="0"/>
              </a:spcBef>
              <a:spcAft>
                <a:spcPts val="1800"/>
              </a:spcAft>
              <a:buClr>
                <a:srgbClr val="00FF99"/>
              </a:buClr>
              <a:buSzPct val="100000"/>
              <a:buFont typeface="+mj-lt"/>
              <a:buAutoNum type="arabicPeriod"/>
              <a:defRPr/>
            </a:pPr>
            <a:r>
              <a:rPr lang="en-US" dirty="0"/>
              <a:t>Technological but not spiritual advancement (4:20-22)</a:t>
            </a:r>
          </a:p>
          <a:p>
            <a:pPr marL="914400" lvl="2" indent="-452438" eaLnBrk="1" hangingPunct="1">
              <a:spcBef>
                <a:spcPts val="0"/>
              </a:spcBef>
              <a:spcAft>
                <a:spcPts val="1800"/>
              </a:spcAft>
              <a:buClr>
                <a:srgbClr val="00FF99"/>
              </a:buClr>
              <a:buSzPct val="100000"/>
              <a:buFont typeface="+mj-lt"/>
              <a:buAutoNum type="arabicPeriod"/>
              <a:defRPr/>
            </a:pPr>
            <a:r>
              <a:rPr lang="en-US" b="1" u="sng" dirty="0">
                <a:solidFill>
                  <a:srgbClr val="FFFFCC"/>
                </a:solidFill>
              </a:rPr>
              <a:t>Violence  (4:23-24)</a:t>
            </a:r>
          </a:p>
        </p:txBody>
      </p:sp>
      <p:pic>
        <p:nvPicPr>
          <p:cNvPr id="4" name="Picture 3">
            <a:extLst>
              <a:ext uri="{FF2B5EF4-FFF2-40B4-BE49-F238E27FC236}">
                <a16:creationId xmlns:a16="http://schemas.microsoft.com/office/drawing/2014/main" id="{9DE85CCD-4FAF-4726-BE7C-4188638485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13711" y="4903893"/>
            <a:ext cx="1925489" cy="1649307"/>
          </a:xfrm>
          <a:prstGeom prst="rect">
            <a:avLst/>
          </a:prstGeom>
        </p:spPr>
      </p:pic>
      <p:pic>
        <p:nvPicPr>
          <p:cNvPr id="5" name="Picture 4">
            <a:extLst>
              <a:ext uri="{FF2B5EF4-FFF2-40B4-BE49-F238E27FC236}">
                <a16:creationId xmlns:a16="http://schemas.microsoft.com/office/drawing/2014/main" id="{7E2678AE-EBF8-489B-B527-CDC1D3C42C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762326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AEE78C-FC44-4C0A-B21D-4CA69B9320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93702"/>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effectLst>
                  <a:outerShdw blurRad="38100" dist="38100" dir="2700000" algn="tl">
                    <a:srgbClr val="000000">
                      <a:alpha val="43137"/>
                    </a:srgbClr>
                  </a:outerShdw>
                </a:effectLst>
                <a:latin typeface="Calibri" panose="020F0502020204030204" pitchFamily="34" charset="0"/>
              </a:rPr>
              <a:t>26 </a:t>
            </a:r>
            <a:r>
              <a:rPr lang="en-US" sz="2800" dirty="0">
                <a:effectLst>
                  <a:outerShdw blurRad="38100" dist="38100" dir="2700000" algn="tl">
                    <a:srgbClr val="000000">
                      <a:alpha val="43137"/>
                    </a:srgbClr>
                  </a:outerShdw>
                </a:effectLst>
                <a:latin typeface="Calibri" panose="020F0502020204030204" pitchFamily="34" charset="0"/>
              </a:rPr>
              <a:t>Then God said, “Let Us make man in Our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image</a:t>
            </a:r>
            <a:r>
              <a:rPr lang="en-US" sz="2800" dirty="0">
                <a:effectLst>
                  <a:outerShdw blurRad="38100" dist="38100" dir="2700000" algn="tl">
                    <a:srgbClr val="000000">
                      <a:alpha val="43137"/>
                    </a:srgbClr>
                  </a:outerShdw>
                </a:effectLst>
                <a:latin typeface="Calibri" panose="020F0502020204030204" pitchFamily="34" charset="0"/>
              </a:rPr>
              <a:t>, according to Our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likeness</a:t>
            </a:r>
            <a:r>
              <a:rPr lang="en-US" sz="2800" dirty="0">
                <a:effectLst>
                  <a:outerShdw blurRad="38100" dist="38100" dir="2700000" algn="tl">
                    <a:srgbClr val="000000">
                      <a:alpha val="43137"/>
                    </a:srgbClr>
                  </a:outerShdw>
                </a:effectLst>
                <a:latin typeface="Calibri" panose="020F0502020204030204" pitchFamily="34" charset="0"/>
              </a:rPr>
              <a:t>; and let them rule over the fish of the sea and over the birds of the sky and over the cattle and over all the earth, and over every creeping thing that creeps on the earth.” </a:t>
            </a:r>
            <a:r>
              <a:rPr lang="en-US" sz="2800" baseline="30000" dirty="0">
                <a:effectLst>
                  <a:outerShdw blurRad="38100" dist="38100" dir="2700000" algn="tl">
                    <a:srgbClr val="000000">
                      <a:alpha val="43137"/>
                    </a:srgbClr>
                  </a:outerShdw>
                </a:effectLst>
                <a:latin typeface="Calibri" panose="020F0502020204030204" pitchFamily="34" charset="0"/>
              </a:rPr>
              <a:t>27 </a:t>
            </a:r>
            <a:r>
              <a:rPr lang="en-US" sz="2800" dirty="0">
                <a:effectLst>
                  <a:outerShdw blurRad="38100" dist="38100" dir="2700000" algn="tl">
                    <a:srgbClr val="000000">
                      <a:alpha val="43137"/>
                    </a:srgbClr>
                  </a:outerShdw>
                </a:effectLst>
                <a:latin typeface="Calibri" panose="020F0502020204030204" pitchFamily="34" charset="0"/>
              </a:rPr>
              <a:t>God created man in His own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image</a:t>
            </a:r>
            <a:r>
              <a:rPr lang="en-US" sz="2800" dirty="0">
                <a:effectLst>
                  <a:outerShdw blurRad="38100" dist="38100" dir="2700000" algn="tl">
                    <a:srgbClr val="000000">
                      <a:alpha val="43137"/>
                    </a:srgbClr>
                  </a:outerShdw>
                </a:effectLst>
                <a:latin typeface="Calibri" panose="020F0502020204030204" pitchFamily="34" charset="0"/>
              </a:rPr>
              <a:t>, in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image of God</a:t>
            </a:r>
            <a:r>
              <a:rPr lang="en-US" sz="2800" dirty="0">
                <a:effectLst>
                  <a:outerShdw blurRad="38100" dist="38100" dir="2700000" algn="tl">
                    <a:srgbClr val="000000">
                      <a:alpha val="43137"/>
                    </a:srgbClr>
                  </a:outerShdw>
                </a:effectLst>
                <a:latin typeface="Calibri" panose="020F0502020204030204" pitchFamily="34" charset="0"/>
              </a:rPr>
              <a:t> He created him;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male and female</a:t>
            </a:r>
            <a:r>
              <a:rPr lang="en-US" sz="2800" dirty="0">
                <a:effectLst>
                  <a:outerShdw blurRad="38100" dist="38100" dir="2700000" algn="tl">
                    <a:srgbClr val="000000">
                      <a:alpha val="43137"/>
                    </a:srgbClr>
                  </a:outerShdw>
                </a:effectLst>
                <a:latin typeface="Calibri" panose="020F0502020204030204" pitchFamily="34" charset="0"/>
              </a:rPr>
              <a:t> He created them. </a:t>
            </a:r>
            <a:r>
              <a:rPr lang="en-US" sz="2800" baseline="30000" dirty="0">
                <a:effectLst>
                  <a:outerShdw blurRad="38100" dist="38100" dir="2700000" algn="tl">
                    <a:srgbClr val="000000">
                      <a:alpha val="43137"/>
                    </a:srgbClr>
                  </a:outerShdw>
                </a:effectLst>
                <a:latin typeface="Calibri" panose="020F0502020204030204" pitchFamily="34" charset="0"/>
              </a:rPr>
              <a:t>28 </a:t>
            </a:r>
            <a:r>
              <a:rPr lang="en-US" sz="2800" dirty="0">
                <a:effectLst>
                  <a:outerShdw blurRad="38100" dist="38100" dir="2700000" algn="tl">
                    <a:srgbClr val="000000">
                      <a:alpha val="43137"/>
                    </a:srgbClr>
                  </a:outerShdw>
                </a:effectLst>
                <a:latin typeface="Calibri" panose="020F0502020204030204" pitchFamily="34" charset="0"/>
              </a:rPr>
              <a:t>God blessed them; and God said to them, “Be fruitful and multiply, and fill the earth, and subdue it; and rule over the fish of the sea and over the birds of the sky and over every living thing that moves on the earth.”</a:t>
            </a:r>
          </a:p>
        </p:txBody>
      </p:sp>
    </p:spTree>
    <p:extLst>
      <p:ext uri="{BB962C8B-B14F-4D97-AF65-F5344CB8AC3E}">
        <p14:creationId xmlns:p14="http://schemas.microsoft.com/office/powerpoint/2010/main" val="2725754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C0AEA2-EC96-493E-ABC9-B4244016BC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eaLnBrk="1" hangingPunct="1">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9:6</a:t>
            </a:r>
          </a:p>
          <a:p>
            <a:pPr algn="just" eaLnBrk="1" hangingPunct="1">
              <a:defRPr/>
            </a:pPr>
            <a:r>
              <a:rPr lang="en-US" sz="3600" dirty="0">
                <a:effectLst>
                  <a:outerShdw blurRad="38100" dist="38100" dir="2700000" algn="tl">
                    <a:srgbClr val="000000">
                      <a:alpha val="43000"/>
                    </a:srgbClr>
                  </a:outerShdw>
                </a:effectLst>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Whoever </a:t>
            </a:r>
            <a:r>
              <a:rPr lang="en-US" sz="36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sheds man’s blood, By man </a:t>
            </a:r>
            <a:r>
              <a:rPr lang="en-US" sz="3600" dirty="0">
                <a:latin typeface="Calibri" panose="020F0502020204030204" pitchFamily="34" charset="0"/>
                <a:cs typeface="Calibri" panose="020F0502020204030204" pitchFamily="34" charset="0"/>
              </a:rPr>
              <a:t>his blood shall be shed, For in the </a:t>
            </a:r>
            <a:r>
              <a:rPr lang="en-US" sz="36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image of God</a:t>
            </a:r>
            <a:r>
              <a:rPr lang="en-US" sz="3600" b="1"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He made man.”</a:t>
            </a:r>
            <a:endParaRPr lang="en-US" sz="40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C361539B-B511-4397-91B0-3E4C472C2D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5264" y="2514600"/>
            <a:ext cx="2633473" cy="2286000"/>
          </a:xfrm>
          <a:prstGeom prst="rect">
            <a:avLst/>
          </a:prstGeom>
        </p:spPr>
      </p:pic>
    </p:spTree>
    <p:extLst>
      <p:ext uri="{BB962C8B-B14F-4D97-AF65-F5344CB8AC3E}">
        <p14:creationId xmlns:p14="http://schemas.microsoft.com/office/powerpoint/2010/main" val="354140944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53C69A-636A-4C6D-AD58-6A04BCDA9D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ct val="0"/>
              </a:spcBef>
              <a:spcAft>
                <a:spcPts val="1200"/>
              </a:spcAft>
              <a:buClrTx/>
              <a:buSzTx/>
              <a:buNone/>
              <a:defRPr/>
            </a:pPr>
            <a:r>
              <a:rPr lang="en-US" altLang="en-US" sz="4000" dirty="0">
                <a:solidFill>
                  <a:srgbClr val="00FFFF"/>
                </a:solidFill>
                <a:effectLst>
                  <a:outerShdw blurRad="38100" dist="38100" dir="2700000" algn="tl">
                    <a:srgbClr val="000000">
                      <a:alpha val="43137"/>
                    </a:srgbClr>
                  </a:outerShdw>
                </a:effectLst>
                <a:ea typeface="+mj-ea"/>
                <a:cs typeface="+mj-cs"/>
              </a:rPr>
              <a:t>Revelation 9:20-21</a:t>
            </a:r>
          </a:p>
          <a:p>
            <a:pPr marL="0" lvl="0" indent="0" algn="just">
              <a:spcBef>
                <a:spcPct val="0"/>
              </a:spcBef>
              <a:buClrTx/>
              <a:buSzTx/>
              <a:buNone/>
            </a:pPr>
            <a:r>
              <a:rPr lang="en-US" altLang="en-US" dirty="0">
                <a:solidFill>
                  <a:srgbClr val="FFFFCC"/>
                </a:solidFill>
                <a:effectLst>
                  <a:outerShdw blurRad="38100" dist="38100" dir="2700000" algn="tl">
                    <a:srgbClr val="000000">
                      <a:alpha val="43137"/>
                    </a:srgbClr>
                  </a:outerShdw>
                </a:effectLst>
                <a:cs typeface="Arial" panose="020B0604020202020204" pitchFamily="34" charset="0"/>
              </a:rPr>
              <a:t>“</a:t>
            </a:r>
            <a:r>
              <a:rPr lang="en-US" dirty="0">
                <a:effectLst>
                  <a:outerShdw blurRad="38100" dist="38100" dir="2700000" algn="tl">
                    <a:srgbClr val="000000">
                      <a:alpha val="43137"/>
                    </a:srgbClr>
                  </a:outerShdw>
                </a:effectLst>
              </a:rPr>
              <a:t>The rest of mankind, who were not killed by these plagues, did not repent of the works of their hands, so as not to worship demons, and the idols of gold and of silver and of brass and of stone and of wood, which can neither see nor hear nor walk; </a:t>
            </a:r>
            <a:r>
              <a:rPr lang="en-US" baseline="30000" dirty="0">
                <a:effectLst>
                  <a:outerShdw blurRad="38100" dist="38100" dir="2700000" algn="tl">
                    <a:srgbClr val="000000">
                      <a:alpha val="43137"/>
                    </a:srgbClr>
                  </a:outerShdw>
                </a:effectLst>
              </a:rPr>
              <a:t>21 </a:t>
            </a:r>
            <a:r>
              <a:rPr lang="en-US" dirty="0">
                <a:effectLst>
                  <a:outerShdw blurRad="38100" dist="38100" dir="2700000" algn="tl">
                    <a:srgbClr val="000000">
                      <a:alpha val="43137"/>
                    </a:srgbClr>
                  </a:outerShdw>
                </a:effectLst>
              </a:rPr>
              <a:t>and they did not repent of their </a:t>
            </a:r>
            <a:r>
              <a:rPr lang="en-US" b="1" u="sng" dirty="0">
                <a:solidFill>
                  <a:srgbClr val="FFFFCC"/>
                </a:solidFill>
                <a:effectLst>
                  <a:outerShdw blurRad="38100" dist="38100" dir="2700000" algn="tl">
                    <a:srgbClr val="000000">
                      <a:alpha val="43137"/>
                    </a:srgbClr>
                  </a:outerShdw>
                </a:effectLst>
              </a:rPr>
              <a:t>murders</a:t>
            </a:r>
            <a:r>
              <a:rPr lang="en-US" dirty="0">
                <a:effectLst>
                  <a:outerShdw blurRad="38100" dist="38100" dir="2700000" algn="tl">
                    <a:srgbClr val="000000">
                      <a:alpha val="43137"/>
                    </a:srgbClr>
                  </a:outerShdw>
                </a:effectLst>
              </a:rPr>
              <a:t> nor of their sorceries (pharmakeia) nor of their immorality nor of their thefts.</a:t>
            </a:r>
            <a:r>
              <a:rPr lang="en-US" alt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17387018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6 </a:t>
            </a:r>
            <a:r>
              <a:rPr lang="en-US" sz="3600" dirty="0">
                <a:effectLst>
                  <a:outerShdw blurRad="38100" dist="38100" dir="2700000" algn="tl">
                    <a:srgbClr val="000000">
                      <a:alpha val="43137"/>
                    </a:srgbClr>
                  </a:outerShdw>
                </a:effectLst>
              </a:rPr>
              <a:t>Takeaways</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137219" name="Rectangle 3"/>
          <p:cNvSpPr>
            <a:spLocks noGrp="1" noChangeArrowheads="1"/>
          </p:cNvSpPr>
          <p:nvPr>
            <p:ph type="body" idx="1"/>
          </p:nvPr>
        </p:nvSpPr>
        <p:spPr>
          <a:xfrm>
            <a:off x="1118394" y="1946275"/>
            <a:ext cx="6907212" cy="2168525"/>
          </a:xfrm>
        </p:spPr>
        <p:txBody>
          <a:bodyPr/>
          <a:lstStyle/>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Corruption of man in Noah’s day and Noah’s “perfection” (Gen 6:1-13)</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Building of the ark (Gen 6:14-22)</a:t>
            </a:r>
          </a:p>
        </p:txBody>
      </p:sp>
      <p:pic>
        <p:nvPicPr>
          <p:cNvPr id="5" name="Picture 4">
            <a:extLst>
              <a:ext uri="{FF2B5EF4-FFF2-40B4-BE49-F238E27FC236}">
                <a16:creationId xmlns:a16="http://schemas.microsoft.com/office/drawing/2014/main" id="{C7BE9B65-C530-4F3E-B14B-9228A37E42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6 </a:t>
            </a:r>
            <a:r>
              <a:rPr lang="en-US" sz="3600" dirty="0">
                <a:effectLst>
                  <a:outerShdw blurRad="38100" dist="38100" dir="2700000" algn="tl">
                    <a:srgbClr val="000000">
                      <a:alpha val="43137"/>
                    </a:srgbClr>
                  </a:outerShdw>
                </a:effectLst>
              </a:rPr>
              <a:t>Takeaways</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137219" name="Rectangle 3"/>
          <p:cNvSpPr>
            <a:spLocks noGrp="1" noChangeArrowheads="1"/>
          </p:cNvSpPr>
          <p:nvPr>
            <p:ph type="body" idx="1"/>
          </p:nvPr>
        </p:nvSpPr>
        <p:spPr>
          <a:xfrm>
            <a:off x="1118394" y="1946275"/>
            <a:ext cx="6907212" cy="2168525"/>
          </a:xfrm>
        </p:spPr>
        <p:txBody>
          <a:bodyPr/>
          <a:lstStyle/>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Corruption of man in Noah’s day and Noah’s “perfection” (Gen 6:1-13)</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Building of the ark (Gen 6:14-22)</a:t>
            </a:r>
          </a:p>
        </p:txBody>
      </p:sp>
      <p:pic>
        <p:nvPicPr>
          <p:cNvPr id="5" name="Picture 4">
            <a:extLst>
              <a:ext uri="{FF2B5EF4-FFF2-40B4-BE49-F238E27FC236}">
                <a16:creationId xmlns:a16="http://schemas.microsoft.com/office/drawing/2014/main" id="{C7BE9B65-C530-4F3E-B14B-9228A37E42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3900405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6 Outline</a:t>
            </a:r>
          </a:p>
        </p:txBody>
      </p:sp>
      <p:sp>
        <p:nvSpPr>
          <p:cNvPr id="124931" name="Rectangle 3"/>
          <p:cNvSpPr>
            <a:spLocks noGrp="1" noChangeArrowheads="1"/>
          </p:cNvSpPr>
          <p:nvPr>
            <p:ph type="body" idx="1"/>
          </p:nvPr>
        </p:nvSpPr>
        <p:spPr>
          <a:xfrm>
            <a:off x="1676400" y="1524000"/>
            <a:ext cx="5791200" cy="28194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God’s Grief (Gen 6:1-7)</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God’s Grace (6:8-10)</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God’s Destruction (6:11-13)</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God’s Instruction (6:14-22)</a:t>
            </a:r>
          </a:p>
        </p:txBody>
      </p:sp>
      <p:pic>
        <p:nvPicPr>
          <p:cNvPr id="5" name="Picture 4">
            <a:extLst>
              <a:ext uri="{FF2B5EF4-FFF2-40B4-BE49-F238E27FC236}">
                <a16:creationId xmlns:a16="http://schemas.microsoft.com/office/drawing/2014/main" id="{357FBF30-16A6-4B01-8536-D4B0F4107C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1642025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438400" y="228600"/>
            <a:ext cx="4038600"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IV. God’s Instruction </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(Gen 6:14-22)</a:t>
            </a:r>
          </a:p>
        </p:txBody>
      </p:sp>
      <p:sp>
        <p:nvSpPr>
          <p:cNvPr id="124931" name="Rectangle 3"/>
          <p:cNvSpPr>
            <a:spLocks noGrp="1" noChangeArrowheads="1"/>
          </p:cNvSpPr>
          <p:nvPr>
            <p:ph type="body" idx="1"/>
          </p:nvPr>
        </p:nvSpPr>
        <p:spPr>
          <a:xfrm>
            <a:off x="2190750" y="1752600"/>
            <a:ext cx="4762500" cy="41910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structure (6:14-16)</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reason (6:17-18)</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animals (6:19-20)</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food (6:21)</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obedience (6:22)</a:t>
            </a:r>
          </a:p>
        </p:txBody>
      </p:sp>
      <p:pic>
        <p:nvPicPr>
          <p:cNvPr id="5" name="Picture 4">
            <a:extLst>
              <a:ext uri="{FF2B5EF4-FFF2-40B4-BE49-F238E27FC236}">
                <a16:creationId xmlns:a16="http://schemas.microsoft.com/office/drawing/2014/main" id="{CF89DB6A-552B-46C7-9986-87E0B31C40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135500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extLst>
      <p:ext uri="{BB962C8B-B14F-4D97-AF65-F5344CB8AC3E}">
        <p14:creationId xmlns:p14="http://schemas.microsoft.com/office/powerpoint/2010/main" val="372932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438400" y="228600"/>
            <a:ext cx="4038600"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IV. God’s Instruction </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(Gen 6:14-22)</a:t>
            </a:r>
          </a:p>
        </p:txBody>
      </p:sp>
      <p:sp>
        <p:nvSpPr>
          <p:cNvPr id="124931" name="Rectangle 3"/>
          <p:cNvSpPr>
            <a:spLocks noGrp="1" noChangeArrowheads="1"/>
          </p:cNvSpPr>
          <p:nvPr>
            <p:ph type="body" idx="1"/>
          </p:nvPr>
        </p:nvSpPr>
        <p:spPr>
          <a:xfrm>
            <a:off x="2190750" y="1752600"/>
            <a:ext cx="4762500" cy="41910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The structure (6:14-16)</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reason (6:17-18)</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animals (6:19-20)</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food (6:21)</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obedience (6:22)</a:t>
            </a:r>
          </a:p>
        </p:txBody>
      </p:sp>
      <p:pic>
        <p:nvPicPr>
          <p:cNvPr id="5" name="Picture 4">
            <a:extLst>
              <a:ext uri="{FF2B5EF4-FFF2-40B4-BE49-F238E27FC236}">
                <a16:creationId xmlns:a16="http://schemas.microsoft.com/office/drawing/2014/main" id="{58CB7521-816F-49E1-956E-600BDDA13B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19306075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type="body" idx="1"/>
          </p:nvPr>
        </p:nvSpPr>
        <p:spPr>
          <a:xfrm>
            <a:off x="914400" y="1600201"/>
            <a:ext cx="7315200" cy="2743200"/>
          </a:xfrm>
        </p:spPr>
        <p:txBody>
          <a:bodyPr/>
          <a:lstStyle/>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Ark = 450ft long, 75ft wide, 45 feet high</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Ark capable of holding 125,000 animals</a:t>
            </a:r>
          </a:p>
        </p:txBody>
      </p:sp>
      <p:sp>
        <p:nvSpPr>
          <p:cNvPr id="5" name="Rectangle 2">
            <a:extLst>
              <a:ext uri="{FF2B5EF4-FFF2-40B4-BE49-F238E27FC236}">
                <a16:creationId xmlns:a16="http://schemas.microsoft.com/office/drawing/2014/main" id="{36D1FD63-65ED-4CD0-9296-305F306DB4D3}"/>
              </a:ext>
            </a:extLst>
          </p:cNvPr>
          <p:cNvSpPr>
            <a:spLocks noGrp="1" noChangeArrowheads="1"/>
          </p:cNvSpPr>
          <p:nvPr>
            <p:ph type="title"/>
          </p:nvPr>
        </p:nvSpPr>
        <p:spPr>
          <a:xfrm>
            <a:off x="0" y="228600"/>
            <a:ext cx="9144000" cy="1143000"/>
          </a:xfrm>
        </p:spPr>
        <p:txBody>
          <a:bodyPr/>
          <a:lstStyle/>
          <a:p>
            <a:pPr algn="ctr" eaLnBrk="1" hangingPunct="1"/>
            <a:r>
              <a:rPr lang="en-US" sz="3400" dirty="0">
                <a:effectLst>
                  <a:outerShdw blurRad="38100" dist="38100" dir="2700000" algn="tl">
                    <a:srgbClr val="000000">
                      <a:alpha val="43137"/>
                    </a:srgbClr>
                  </a:outerShdw>
                </a:effectLst>
              </a:rPr>
              <a:t>Dimensions of</a:t>
            </a:r>
            <a:r>
              <a:rPr lang="en-US" sz="3400" dirty="0">
                <a:effectLst>
                  <a:outerShdw blurRad="38100" dist="38100" dir="2700000" algn="tl">
                    <a:srgbClr val="000000">
                      <a:alpha val="43137"/>
                    </a:srgbClr>
                  </a:outerShdw>
                </a:effectLst>
                <a:latin typeface="Calibri" panose="020F0502020204030204" pitchFamily="34" charset="0"/>
              </a:rPr>
              <a:t> the Ark? </a:t>
            </a:r>
            <a:br>
              <a:rPr lang="en-US" sz="34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a:t>
            </a:r>
            <a:r>
              <a:rPr lang="en-US" sz="2800" dirty="0">
                <a:solidFill>
                  <a:schemeClr val="tx1"/>
                </a:solidFill>
                <a:effectLst>
                  <a:outerShdw blurRad="38100" dist="38100" dir="2700000" algn="tl">
                    <a:srgbClr val="000000">
                      <a:alpha val="43137"/>
                    </a:srgbClr>
                  </a:outerShdw>
                </a:effectLst>
                <a:ea typeface="+mn-ea"/>
                <a:cs typeface="+mn-cs"/>
              </a:rPr>
              <a:t>Genesis</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 </a:t>
            </a:r>
            <a:r>
              <a:rPr lang="en-US" sz="2800" dirty="0">
                <a:solidFill>
                  <a:schemeClr val="tx1"/>
                </a:solidFill>
                <a:effectLst>
                  <a:outerShdw blurRad="38100" dist="38100" dir="2700000" algn="tl">
                    <a:srgbClr val="000000">
                      <a:alpha val="43137"/>
                    </a:srgbClr>
                  </a:outerShdw>
                </a:effectLst>
                <a:ea typeface="+mn-ea"/>
                <a:cs typeface="+mn-cs"/>
              </a:rPr>
              <a:t>6</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:15)</a:t>
            </a:r>
            <a:endParaRPr 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9" name="Picture 8">
            <a:extLst>
              <a:ext uri="{FF2B5EF4-FFF2-40B4-BE49-F238E27FC236}">
                <a16:creationId xmlns:a16="http://schemas.microsoft.com/office/drawing/2014/main" id="{A0AAF84D-F8C6-4437-B4EC-DE6E4207A8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1733" y="3251200"/>
            <a:ext cx="5960533" cy="3352800"/>
          </a:xfrm>
          <a:prstGeom prst="rect">
            <a:avLst/>
          </a:prstGeom>
        </p:spPr>
      </p:pic>
      <p:pic>
        <p:nvPicPr>
          <p:cNvPr id="7" name="Picture 6">
            <a:extLst>
              <a:ext uri="{FF2B5EF4-FFF2-40B4-BE49-F238E27FC236}">
                <a16:creationId xmlns:a16="http://schemas.microsoft.com/office/drawing/2014/main" id="{7D5E87A6-D77E-4507-B78E-2D71671B91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2324100" y="228600"/>
            <a:ext cx="4495800" cy="94488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Dimensions of the Ark</a:t>
            </a:r>
          </a:p>
        </p:txBody>
      </p:sp>
      <p:sp>
        <p:nvSpPr>
          <p:cNvPr id="146435" name="Rectangle 3"/>
          <p:cNvSpPr>
            <a:spLocks noGrp="1" noChangeArrowheads="1"/>
          </p:cNvSpPr>
          <p:nvPr>
            <p:ph type="body" idx="1"/>
          </p:nvPr>
        </p:nvSpPr>
        <p:spPr>
          <a:xfrm>
            <a:off x="1918494" y="1371601"/>
            <a:ext cx="5307012" cy="2514599"/>
          </a:xfrm>
        </p:spPr>
        <p:txBody>
          <a:bodyPr/>
          <a:lstStyle/>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Biblical flood account</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Pagan flood accounts (300)</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Similarities and differences</a:t>
            </a:r>
          </a:p>
        </p:txBody>
      </p:sp>
      <p:pic>
        <p:nvPicPr>
          <p:cNvPr id="2" name="Picture 1">
            <a:extLst>
              <a:ext uri="{FF2B5EF4-FFF2-40B4-BE49-F238E27FC236}">
                <a16:creationId xmlns:a16="http://schemas.microsoft.com/office/drawing/2014/main" id="{255E4E26-C037-44B1-A9A7-7D7097982E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23030" y="4114800"/>
            <a:ext cx="3697941" cy="2286000"/>
          </a:xfrm>
          <a:prstGeom prst="rect">
            <a:avLst/>
          </a:prstGeom>
        </p:spPr>
      </p:pic>
      <p:pic>
        <p:nvPicPr>
          <p:cNvPr id="6" name="Picture 5">
            <a:extLst>
              <a:ext uri="{FF2B5EF4-FFF2-40B4-BE49-F238E27FC236}">
                <a16:creationId xmlns:a16="http://schemas.microsoft.com/office/drawing/2014/main" id="{6608ADA6-2F66-4681-873B-5809C287E0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body" idx="1"/>
          </p:nvPr>
        </p:nvSpPr>
        <p:spPr>
          <a:xfrm>
            <a:off x="0" y="2057400"/>
            <a:ext cx="9144000" cy="3048000"/>
          </a:xfrm>
        </p:spPr>
        <p:txBody>
          <a:bodyPr/>
          <a:lstStyle/>
          <a:p>
            <a:pPr marL="0" indent="0" algn="just" eaLnBrk="1" hangingPunct="1">
              <a:buFont typeface="Wingdings" pitchFamily="2" charset="2"/>
              <a:buNone/>
              <a:defRPr/>
            </a:pPr>
            <a:r>
              <a:rPr lang="en-US" dirty="0">
                <a:effectLst>
                  <a:outerShdw blurRad="38100" dist="38100" dir="2700000" algn="tl">
                    <a:srgbClr val="000000">
                      <a:alpha val="43137"/>
                    </a:srgbClr>
                  </a:outerShdw>
                </a:effectLst>
              </a:rPr>
              <a:t>“First, when God pours out judgment, He gives ample warning ahead of time. He sends a spokesperson, a prophet, and gives that prophet a kind of platform from which to be heard. For the antediluvians, Noah was that prophet and the scaffolding around the ark was his platform.” </a:t>
            </a:r>
          </a:p>
        </p:txBody>
      </p:sp>
      <p:sp>
        <p:nvSpPr>
          <p:cNvPr id="151555" name="Text Box 3"/>
          <p:cNvSpPr txBox="1">
            <a:spLocks noChangeArrowheads="1"/>
          </p:cNvSpPr>
          <p:nvPr/>
        </p:nvSpPr>
        <p:spPr bwMode="auto">
          <a:xfrm>
            <a:off x="2352675" y="228600"/>
            <a:ext cx="4438650" cy="1338828"/>
          </a:xfrm>
          <a:prstGeom prst="rect">
            <a:avLst/>
          </a:prstGeom>
          <a:noFill/>
          <a:ln w="9525">
            <a:noFill/>
            <a:miter lim="800000"/>
            <a:headEnd/>
            <a:tailEnd/>
          </a:ln>
          <a:effectLst/>
        </p:spPr>
        <p:txBody>
          <a:bodyPr wrap="square">
            <a:spAutoFit/>
          </a:bodyPr>
          <a:lstStyle/>
          <a:p>
            <a:pPr algn="ctr">
              <a:spcBef>
                <a:spcPts val="0"/>
              </a:spcBef>
              <a:spcAft>
                <a:spcPts val="600"/>
              </a:spcAft>
              <a:defRPr/>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Hugh Ross </a:t>
            </a:r>
          </a:p>
          <a:p>
            <a:pPr algn="ctr">
              <a:spcBef>
                <a:spcPts val="0"/>
              </a:spcBef>
              <a:defRPr/>
            </a:pPr>
            <a:r>
              <a:rPr lang="en-US" sz="2000" i="1" dirty="0">
                <a:effectLst>
                  <a:outerShdw blurRad="38100" dist="38100" dir="2700000" algn="tl">
                    <a:srgbClr val="000000">
                      <a:alpha val="43137"/>
                    </a:srgbClr>
                  </a:outerShdw>
                </a:effectLst>
                <a:latin typeface="Calibri" panose="020F0502020204030204" pitchFamily="34" charset="0"/>
              </a:rPr>
              <a:t>The Genesis Question</a:t>
            </a:r>
            <a:r>
              <a:rPr lang="en-US" sz="2000" dirty="0">
                <a:effectLst>
                  <a:outerShdw blurRad="38100" dist="38100" dir="2700000" algn="tl">
                    <a:srgbClr val="000000">
                      <a:alpha val="43137"/>
                    </a:srgbClr>
                  </a:outerShdw>
                </a:effectLst>
                <a:latin typeface="Calibri" panose="020F0502020204030204" pitchFamily="34" charset="0"/>
              </a:rPr>
              <a:t> (</a:t>
            </a:r>
            <a:r>
              <a:rPr lang="en-US" sz="2000" dirty="0" err="1">
                <a:effectLst>
                  <a:outerShdw blurRad="38100" dist="38100" dir="2700000" algn="tl">
                    <a:srgbClr val="000000">
                      <a:alpha val="43137"/>
                    </a:srgbClr>
                  </a:outerShdw>
                </a:effectLst>
                <a:latin typeface="Calibri" panose="020F0502020204030204" pitchFamily="34" charset="0"/>
              </a:rPr>
              <a:t>Navpress</a:t>
            </a:r>
            <a:r>
              <a:rPr lang="en-US" sz="2000" dirty="0">
                <a:effectLst>
                  <a:outerShdw blurRad="38100" dist="38100" dir="2700000" algn="tl">
                    <a:srgbClr val="000000">
                      <a:alpha val="43137"/>
                    </a:srgbClr>
                  </a:outerShdw>
                </a:effectLst>
                <a:latin typeface="Calibri" panose="020F0502020204030204" pitchFamily="34" charset="0"/>
              </a:rPr>
              <a:t>, Colorado Springs, CO 1998), 164-65.</a:t>
            </a:r>
          </a:p>
        </p:txBody>
      </p:sp>
      <p:pic>
        <p:nvPicPr>
          <p:cNvPr id="5" name="Picture 4">
            <a:extLst>
              <a:ext uri="{FF2B5EF4-FFF2-40B4-BE49-F238E27FC236}">
                <a16:creationId xmlns:a16="http://schemas.microsoft.com/office/drawing/2014/main" id="{66779496-C8CD-483E-AEF5-F61571AA1F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9569" name="Group 65"/>
          <p:cNvGraphicFramePr>
            <a:graphicFrameLocks noGrp="1"/>
          </p:cNvGraphicFramePr>
          <p:nvPr>
            <p:ph type="tbl" idx="1"/>
          </p:nvPr>
        </p:nvGraphicFramePr>
        <p:xfrm>
          <a:off x="30480" y="108395"/>
          <a:ext cx="9083040" cy="6641211"/>
        </p:xfrm>
        <a:graphic>
          <a:graphicData uri="http://schemas.openxmlformats.org/drawingml/2006/table">
            <a:tbl>
              <a:tblPr>
                <a:tableStyleId>{D7AC3CCA-C797-4891-BE02-D94E43425B78}</a:tableStyleId>
              </a:tblPr>
              <a:tblGrid>
                <a:gridCol w="237744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3352800">
                  <a:extLst>
                    <a:ext uri="{9D8B030D-6E8A-4147-A177-3AD203B41FA5}">
                      <a16:colId xmlns:a16="http://schemas.microsoft.com/office/drawing/2014/main" val="20002"/>
                    </a:ext>
                  </a:extLst>
                </a:gridCol>
              </a:tblGrid>
              <a:tr h="54864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Biblical vs. Babylonian Flood Account</a:t>
                      </a:r>
                      <a:endParaRPr kumimoji="0" lang="en-US" sz="3200" b="1" i="0" u="none" strike="noStrike" cap="none" normalizeH="0" baseline="0" dirty="0">
                        <a:ln>
                          <a:noFill/>
                        </a:ln>
                        <a:solidFill>
                          <a:schemeClr val="bg2"/>
                        </a:solidFill>
                        <a:effectLst/>
                        <a:latin typeface="Calibri" panose="020F0502020204030204" pitchFamily="34" charset="0"/>
                      </a:endParaRPr>
                    </a:p>
                  </a:txBody>
                  <a:tcPr anchor="ct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600" b="1" i="0" u="none" strike="noStrike" cap="none" normalizeH="0" baseline="0" dirty="0">
                        <a:ln>
                          <a:noFill/>
                        </a:ln>
                        <a:solidFill>
                          <a:schemeClr val="bg2"/>
                        </a:solidFill>
                        <a:effectLst/>
                        <a:latin typeface="Times New Roman" charset="0"/>
                      </a:endParaRPr>
                    </a:p>
                  </a:txBody>
                  <a:tcPr horzOverflow="overflow"/>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600" b="1" i="0" u="none" strike="noStrike" cap="none" normalizeH="0" baseline="0" dirty="0">
                        <a:ln>
                          <a:noFill/>
                        </a:ln>
                        <a:solidFill>
                          <a:schemeClr val="bg2"/>
                        </a:solidFill>
                        <a:effectLst/>
                        <a:latin typeface="Times New Roman" charset="0"/>
                      </a:endParaRPr>
                    </a:p>
                  </a:txBody>
                  <a:tcPr horzOverflow="overflow"/>
                </a:tc>
                <a:extLst>
                  <a:ext uri="{0D108BD9-81ED-4DB2-BD59-A6C34878D82A}">
                    <a16:rowId xmlns:a16="http://schemas.microsoft.com/office/drawing/2014/main" val="3425373405"/>
                  </a:ext>
                </a:extLst>
              </a:tr>
              <a:tr h="432302">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ITEM</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GENESIS</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GILGAMESH EPIC</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0"/>
                  </a:ext>
                </a:extLst>
              </a:tr>
              <a:tr h="43032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Flood planned</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God</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Council</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1"/>
                  </a:ext>
                </a:extLst>
              </a:tr>
              <a:tr h="43032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View of God</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Monotheism</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Polytheism</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2"/>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Revelation to a hero</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God warned Noah</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err="1">
                          <a:ln>
                            <a:noFill/>
                          </a:ln>
                          <a:solidFill>
                            <a:srgbClr val="0000CC"/>
                          </a:solidFill>
                          <a:effectLst/>
                          <a:latin typeface="Calibri" panose="020F0502020204030204" pitchFamily="34" charset="0"/>
                          <a:cs typeface="Calibri" panose="020F0502020204030204" pitchFamily="34" charset="0"/>
                        </a:rPr>
                        <a:t>Ea</a:t>
                      </a: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 warned Utnapishtim</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3"/>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Reason</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Noise</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4"/>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Punishment</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Ethics</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Ambiguous, regretted</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5"/>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Salvation of hero</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Included in God’s plan</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Done secretly</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6"/>
                  </a:ext>
                </a:extLst>
              </a:tr>
              <a:tr h="43032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Lives saved</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8</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Reps of all living things</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7"/>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Boat</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300x50x30 cubits-3 levels</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120x120x120 cubits-7 levels</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8"/>
                  </a:ext>
                </a:extLst>
              </a:tr>
              <a:tr h="43032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Duration</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40 days, 40 nights</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6 days, 6 nights</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9"/>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Landing</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Mountains of Ararat</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Mount </a:t>
                      </a:r>
                      <a:r>
                        <a:rPr kumimoji="0" lang="en-US" sz="2000" b="1" u="none" strike="noStrike" cap="none" normalizeH="0" baseline="0" dirty="0" err="1">
                          <a:ln>
                            <a:noFill/>
                          </a:ln>
                          <a:solidFill>
                            <a:srgbClr val="0000CC"/>
                          </a:solidFill>
                          <a:effectLst/>
                          <a:latin typeface="Calibri" panose="020F0502020204030204" pitchFamily="34" charset="0"/>
                          <a:cs typeface="Calibri" panose="020F0502020204030204" pitchFamily="34" charset="0"/>
                        </a:rPr>
                        <a:t>Nisir</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10"/>
                  </a:ext>
                </a:extLst>
              </a:tr>
              <a:tr h="43427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Birds</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Raven, dove (3x)</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Dove, swallow, raven</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11"/>
                  </a:ext>
                </a:extLst>
              </a:tr>
              <a:tr h="43032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Sacrifice</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Worship</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Appeasement</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12"/>
                  </a:ext>
                </a:extLst>
              </a:tr>
              <a:tr h="45006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Blessing</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Covenant</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Divinity, immortality</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13"/>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9569" name="Group 65"/>
          <p:cNvGraphicFramePr>
            <a:graphicFrameLocks noGrp="1"/>
          </p:cNvGraphicFramePr>
          <p:nvPr>
            <p:ph type="tbl" idx="1"/>
          </p:nvPr>
        </p:nvGraphicFramePr>
        <p:xfrm>
          <a:off x="64770" y="108395"/>
          <a:ext cx="9014460" cy="6678727"/>
        </p:xfrm>
        <a:graphic>
          <a:graphicData uri="http://schemas.openxmlformats.org/drawingml/2006/table">
            <a:tbl>
              <a:tblPr>
                <a:tableStyleId>{D7AC3CCA-C797-4891-BE02-D94E43425B78}</a:tableStyleId>
              </a:tblPr>
              <a:tblGrid>
                <a:gridCol w="4507230">
                  <a:extLst>
                    <a:ext uri="{9D8B030D-6E8A-4147-A177-3AD203B41FA5}">
                      <a16:colId xmlns:a16="http://schemas.microsoft.com/office/drawing/2014/main" val="20001"/>
                    </a:ext>
                  </a:extLst>
                </a:gridCol>
                <a:gridCol w="4507230">
                  <a:extLst>
                    <a:ext uri="{9D8B030D-6E8A-4147-A177-3AD203B41FA5}">
                      <a16:colId xmlns:a16="http://schemas.microsoft.com/office/drawing/2014/main" val="20002"/>
                    </a:ext>
                  </a:extLst>
                </a:gridCol>
              </a:tblGrid>
              <a:tr h="54864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0" i="0" u="none" strike="noStrike" kern="0" cap="none" spc="0" normalizeH="0" baseline="0" noProof="0" dirty="0">
                          <a:ln>
                            <a:noFill/>
                          </a:ln>
                          <a:solidFill>
                            <a:srgbClr val="00FFFF"/>
                          </a:solidFill>
                          <a:effectLst/>
                          <a:uLnTx/>
                          <a:uFillTx/>
                          <a:latin typeface="Calibri" panose="020F0502020204030204" pitchFamily="34" charset="0"/>
                          <a:ea typeface="+mj-ea"/>
                          <a:cs typeface="Calibri" panose="020F0502020204030204" pitchFamily="34" charset="0"/>
                        </a:rPr>
                        <a:t>Biblical vs. Babylonian Creation Account</a:t>
                      </a:r>
                      <a:endParaRPr kumimoji="0" lang="en-US" sz="1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600" b="1" i="0" u="none" strike="noStrike" cap="none" normalizeH="0" baseline="0" dirty="0">
                        <a:ln>
                          <a:noFill/>
                        </a:ln>
                        <a:solidFill>
                          <a:schemeClr val="bg2"/>
                        </a:solidFill>
                        <a:effectLst/>
                        <a:latin typeface="Times New Roman" charset="0"/>
                      </a:endParaRPr>
                    </a:p>
                  </a:txBody>
                  <a:tcPr horzOverflow="overflow"/>
                </a:tc>
                <a:extLst>
                  <a:ext uri="{0D108BD9-81ED-4DB2-BD59-A6C34878D82A}">
                    <a16:rowId xmlns:a16="http://schemas.microsoft.com/office/drawing/2014/main" val="3425373405"/>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kumimoji="0" lang="en-US" sz="2400" b="1" i="0" u="none" strike="noStrike" kern="1200" cap="none" normalizeH="0" baseline="0" noProof="0" dirty="0">
                          <a:ln>
                            <a:noFill/>
                          </a:ln>
                          <a:solidFill>
                            <a:srgbClr val="C00000"/>
                          </a:solidFill>
                          <a:effectLst/>
                          <a:latin typeface="Calibri" panose="020F0502020204030204" pitchFamily="34" charset="0"/>
                          <a:ea typeface="+mn-ea"/>
                          <a:cs typeface="Calibri" panose="020F0502020204030204" pitchFamily="34" charset="0"/>
                        </a:rPr>
                        <a:t>GENESIS</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pPr>
                      <a:r>
                        <a:rPr kumimoji="0" lang="en-US" sz="24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ENUMA ELISH</a:t>
                      </a:r>
                    </a:p>
                  </a:txBody>
                  <a:tcPr anchor="ctr" horzOverflow="overflow"/>
                </a:tc>
                <a:extLst>
                  <a:ext uri="{0D108BD9-81ED-4DB2-BD59-A6C34878D82A}">
                    <a16:rowId xmlns:a16="http://schemas.microsoft.com/office/drawing/2014/main" val="10000"/>
                  </a:ext>
                </a:extLst>
              </a:tr>
              <a:tr h="640080">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defRPr/>
                      </a:pPr>
                      <a:r>
                        <a:rPr kumimoji="0" lang="en-US" sz="2400" b="1" i="0" u="none" strike="noStrike" kern="1200" cap="none" normalizeH="0" baseline="0" noProof="0" dirty="0">
                          <a:ln>
                            <a:noFill/>
                          </a:ln>
                          <a:solidFill>
                            <a:srgbClr val="C00000"/>
                          </a:solidFill>
                          <a:effectLst/>
                          <a:latin typeface="Calibri" panose="020F0502020204030204" pitchFamily="34" charset="0"/>
                          <a:ea typeface="+mn-ea"/>
                          <a:cs typeface="Calibri" panose="020F0502020204030204" pitchFamily="34" charset="0"/>
                        </a:rPr>
                        <a:t>Purpose: praise God</a:t>
                      </a:r>
                    </a:p>
                  </a:txBody>
                  <a:tcPr anchor="ctr" horzOverflow="overflow"/>
                </a:tc>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pPr>
                      <a:r>
                        <a:rPr kumimoji="0" lang="en-US" sz="24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Purpose: praise </a:t>
                      </a:r>
                      <a:r>
                        <a:rPr kumimoji="0" lang="en-US" sz="2400" b="1" i="0" u="none" strike="noStrike" kern="1200" cap="none" normalizeH="0" baseline="0" dirty="0" err="1">
                          <a:ln>
                            <a:noFill/>
                          </a:ln>
                          <a:solidFill>
                            <a:srgbClr val="0000CC"/>
                          </a:solidFill>
                          <a:effectLst/>
                          <a:latin typeface="Calibri" panose="020F0502020204030204" pitchFamily="34" charset="0"/>
                          <a:ea typeface="+mn-ea"/>
                          <a:cs typeface="Calibri" panose="020F0502020204030204" pitchFamily="34" charset="0"/>
                        </a:rPr>
                        <a:t>Marduk</a:t>
                      </a:r>
                      <a:endParaRPr kumimoji="0" lang="en-US" sz="24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anchor="ctr" horzOverflow="overflow"/>
                </a:tc>
                <a:extLst>
                  <a:ext uri="{0D108BD9-81ED-4DB2-BD59-A6C34878D82A}">
                    <a16:rowId xmlns:a16="http://schemas.microsoft.com/office/drawing/2014/main" val="10001"/>
                  </a:ext>
                </a:extLst>
              </a:tr>
              <a:tr h="640080">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defRPr/>
                      </a:pPr>
                      <a:r>
                        <a:rPr kumimoji="0" lang="en-US" sz="2400" b="1" i="0" u="none" strike="noStrike" kern="1200" cap="none" normalizeH="0" baseline="0" noProof="0" dirty="0">
                          <a:ln>
                            <a:noFill/>
                          </a:ln>
                          <a:solidFill>
                            <a:srgbClr val="C00000"/>
                          </a:solidFill>
                          <a:effectLst/>
                          <a:latin typeface="Calibri" panose="020F0502020204030204" pitchFamily="34" charset="0"/>
                          <a:ea typeface="+mn-ea"/>
                          <a:cs typeface="Calibri" panose="020F0502020204030204" pitchFamily="34" charset="0"/>
                        </a:rPr>
                        <a:t>Starts with the deep</a:t>
                      </a:r>
                    </a:p>
                  </a:txBody>
                  <a:tcPr anchor="ctr" horzOverflow="overflow"/>
                </a:tc>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pPr>
                      <a:r>
                        <a:rPr kumimoji="0" lang="en-US" sz="24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Starts with the deep</a:t>
                      </a:r>
                    </a:p>
                  </a:txBody>
                  <a:tcPr anchor="ctr" horzOverflow="overflow"/>
                </a:tc>
                <a:extLst>
                  <a:ext uri="{0D108BD9-81ED-4DB2-BD59-A6C34878D82A}">
                    <a16:rowId xmlns:a16="http://schemas.microsoft.com/office/drawing/2014/main" val="10002"/>
                  </a:ext>
                </a:extLst>
              </a:tr>
              <a:tr h="640080">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defRPr/>
                      </a:pPr>
                      <a:r>
                        <a:rPr kumimoji="0" lang="en-US" sz="2400" b="1" i="0" u="none" strike="noStrike" kern="1200" cap="none" normalizeH="0" baseline="0" noProof="0" dirty="0">
                          <a:ln>
                            <a:noFill/>
                          </a:ln>
                          <a:solidFill>
                            <a:srgbClr val="C00000"/>
                          </a:solidFill>
                          <a:effectLst/>
                          <a:latin typeface="Calibri" panose="020F0502020204030204" pitchFamily="34" charset="0"/>
                          <a:ea typeface="+mn-ea"/>
                          <a:cs typeface="Calibri" panose="020F0502020204030204" pitchFamily="34" charset="0"/>
                        </a:rPr>
                        <a:t>Sequence of days</a:t>
                      </a:r>
                    </a:p>
                  </a:txBody>
                  <a:tcPr anchor="ctr" horzOverflow="overflow"/>
                </a:tc>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pPr>
                      <a:r>
                        <a:rPr kumimoji="0" lang="en-US" sz="24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No sequence of days</a:t>
                      </a:r>
                    </a:p>
                  </a:txBody>
                  <a:tcPr anchor="ctr" horzOverflow="overflow"/>
                </a:tc>
                <a:extLst>
                  <a:ext uri="{0D108BD9-81ED-4DB2-BD59-A6C34878D82A}">
                    <a16:rowId xmlns:a16="http://schemas.microsoft.com/office/drawing/2014/main" val="10003"/>
                  </a:ext>
                </a:extLst>
              </a:tr>
              <a:tr h="640080">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defRPr/>
                      </a:pPr>
                      <a:r>
                        <a:rPr kumimoji="0" lang="en-US" sz="2400" b="1" i="0" u="none" strike="noStrike" kern="1200" cap="none" normalizeH="0" baseline="0" noProof="0" dirty="0">
                          <a:ln>
                            <a:noFill/>
                          </a:ln>
                          <a:solidFill>
                            <a:srgbClr val="C00000"/>
                          </a:solidFill>
                          <a:effectLst/>
                          <a:latin typeface="Calibri" panose="020F0502020204030204" pitchFamily="34" charset="0"/>
                          <a:ea typeface="+mn-ea"/>
                          <a:cs typeface="Calibri" panose="020F0502020204030204" pitchFamily="34" charset="0"/>
                        </a:rPr>
                        <a:t>Ex </a:t>
                      </a:r>
                      <a:r>
                        <a:rPr kumimoji="0" lang="en-US" sz="2400" b="1" i="0" u="none" strike="noStrike" kern="1200" cap="none" normalizeH="0" baseline="0" noProof="0" dirty="0" err="1">
                          <a:ln>
                            <a:noFill/>
                          </a:ln>
                          <a:solidFill>
                            <a:srgbClr val="C00000"/>
                          </a:solidFill>
                          <a:effectLst/>
                          <a:latin typeface="Calibri" panose="020F0502020204030204" pitchFamily="34" charset="0"/>
                          <a:ea typeface="+mn-ea"/>
                          <a:cs typeface="Calibri" panose="020F0502020204030204" pitchFamily="34" charset="0"/>
                        </a:rPr>
                        <a:t>nihlo</a:t>
                      </a:r>
                      <a:r>
                        <a:rPr kumimoji="0" lang="en-US" sz="2400" b="1" i="0" u="none" strike="noStrike" kern="1200" cap="none" normalizeH="0" baseline="0" noProof="0" dirty="0">
                          <a:ln>
                            <a:noFill/>
                          </a:ln>
                          <a:solidFill>
                            <a:srgbClr val="C00000"/>
                          </a:solidFill>
                          <a:effectLst/>
                          <a:latin typeface="Calibri" panose="020F0502020204030204" pitchFamily="34" charset="0"/>
                          <a:ea typeface="+mn-ea"/>
                          <a:cs typeface="Calibri" panose="020F0502020204030204" pitchFamily="34" charset="0"/>
                        </a:rPr>
                        <a:t> (by speech)</a:t>
                      </a:r>
                    </a:p>
                  </a:txBody>
                  <a:tcPr anchor="ctr" horzOverflow="overflow"/>
                </a:tc>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pPr>
                      <a:r>
                        <a:rPr kumimoji="0" lang="en-US" sz="24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Creation from formerly existing matter</a:t>
                      </a:r>
                    </a:p>
                  </a:txBody>
                  <a:tcPr anchor="ctr" horzOverflow="overflow"/>
                </a:tc>
                <a:extLst>
                  <a:ext uri="{0D108BD9-81ED-4DB2-BD59-A6C34878D82A}">
                    <a16:rowId xmlns:a16="http://schemas.microsoft.com/office/drawing/2014/main" val="10004"/>
                  </a:ext>
                </a:extLst>
              </a:tr>
              <a:tr h="640080">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defRPr/>
                      </a:pPr>
                      <a:r>
                        <a:rPr kumimoji="0" lang="en-US" sz="2400" b="1" i="0" u="none" strike="noStrike" kern="1200" cap="none" normalizeH="0" baseline="0" noProof="0" dirty="0">
                          <a:ln>
                            <a:noFill/>
                          </a:ln>
                          <a:solidFill>
                            <a:srgbClr val="C00000"/>
                          </a:solidFill>
                          <a:effectLst/>
                          <a:latin typeface="Calibri" panose="020F0502020204030204" pitchFamily="34" charset="0"/>
                          <a:ea typeface="+mn-ea"/>
                          <a:cs typeface="Calibri" panose="020F0502020204030204" pitchFamily="34" charset="0"/>
                        </a:rPr>
                        <a:t>Waters divided above &amp; below firmament</a:t>
                      </a:r>
                    </a:p>
                  </a:txBody>
                  <a:tcPr anchor="ctr" horzOverflow="overflow"/>
                </a:tc>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pPr>
                      <a:r>
                        <a:rPr kumimoji="0" lang="en-US" sz="24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Waters divided above and below corpse of Tiamat</a:t>
                      </a:r>
                    </a:p>
                  </a:txBody>
                  <a:tcPr anchor="ctr" horzOverflow="overflow"/>
                </a:tc>
                <a:extLst>
                  <a:ext uri="{0D108BD9-81ED-4DB2-BD59-A6C34878D82A}">
                    <a16:rowId xmlns:a16="http://schemas.microsoft.com/office/drawing/2014/main" val="10005"/>
                  </a:ext>
                </a:extLst>
              </a:tr>
              <a:tr h="640080">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defRPr/>
                      </a:pPr>
                      <a:r>
                        <a:rPr kumimoji="0" lang="en-US" sz="2400" b="1" i="0" u="none" strike="noStrike" kern="1200" cap="none" normalizeH="0" baseline="0" noProof="0" dirty="0">
                          <a:ln>
                            <a:noFill/>
                          </a:ln>
                          <a:solidFill>
                            <a:srgbClr val="C00000"/>
                          </a:solidFill>
                          <a:effectLst/>
                          <a:latin typeface="Calibri" panose="020F0502020204030204" pitchFamily="34" charset="0"/>
                          <a:ea typeface="+mn-ea"/>
                          <a:cs typeface="Calibri" panose="020F0502020204030204" pitchFamily="34" charset="0"/>
                        </a:rPr>
                        <a:t>Man to rule creation</a:t>
                      </a:r>
                    </a:p>
                  </a:txBody>
                  <a:tcPr anchor="ctr" horzOverflow="overflow"/>
                </a:tc>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pPr>
                      <a:r>
                        <a:rPr kumimoji="0" lang="en-US" sz="24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Man created to ease the God’s work load</a:t>
                      </a:r>
                    </a:p>
                  </a:txBody>
                  <a:tcPr anchor="ctr" horzOverflow="overflow"/>
                </a:tc>
                <a:extLst>
                  <a:ext uri="{0D108BD9-81ED-4DB2-BD59-A6C34878D82A}">
                    <a16:rowId xmlns:a16="http://schemas.microsoft.com/office/drawing/2014/main" val="10006"/>
                  </a:ext>
                </a:extLst>
              </a:tr>
              <a:tr h="640080">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defRPr/>
                      </a:pPr>
                      <a:r>
                        <a:rPr kumimoji="0" lang="en-US" sz="2400" b="1" i="0" u="none" strike="noStrike" kern="1200" cap="none" normalizeH="0" baseline="0" noProof="0" dirty="0">
                          <a:ln>
                            <a:noFill/>
                          </a:ln>
                          <a:solidFill>
                            <a:srgbClr val="C00000"/>
                          </a:solidFill>
                          <a:effectLst/>
                          <a:latin typeface="Calibri" panose="020F0502020204030204" pitchFamily="34" charset="0"/>
                          <a:ea typeface="+mn-ea"/>
                          <a:cs typeface="Calibri" panose="020F0502020204030204" pitchFamily="34" charset="0"/>
                        </a:rPr>
                        <a:t>Man created from the soil</a:t>
                      </a:r>
                    </a:p>
                  </a:txBody>
                  <a:tcPr anchor="ctr" horzOverflow="overflow"/>
                </a:tc>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defRPr/>
                      </a:pPr>
                      <a:r>
                        <a:rPr kumimoji="0" lang="en-US" sz="24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Man created from a slain super hero</a:t>
                      </a:r>
                    </a:p>
                  </a:txBody>
                  <a:tcPr anchor="ctr" horzOverflow="overflow"/>
                </a:tc>
                <a:extLst>
                  <a:ext uri="{0D108BD9-81ED-4DB2-BD59-A6C34878D82A}">
                    <a16:rowId xmlns:a16="http://schemas.microsoft.com/office/drawing/2014/main" val="10007"/>
                  </a:ext>
                </a:extLst>
              </a:tr>
              <a:tr h="430327">
                <a:tc gridSpan="2">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1600" dirty="0">
                          <a:latin typeface="Calibri" panose="020F0502020204030204" pitchFamily="34" charset="0"/>
                          <a:cs typeface="Calibri" panose="020F0502020204030204" pitchFamily="34" charset="0"/>
                        </a:rPr>
                        <a:t>Comparisons/contrasts taken from Walton, </a:t>
                      </a:r>
                      <a:r>
                        <a:rPr lang="en-US" sz="1600" i="1" dirty="0">
                          <a:latin typeface="Calibri" panose="020F0502020204030204" pitchFamily="34" charset="0"/>
                          <a:cs typeface="Calibri" panose="020F0502020204030204" pitchFamily="34" charset="0"/>
                        </a:rPr>
                        <a:t>Chronological and Background charts of the OT</a:t>
                      </a:r>
                      <a:r>
                        <a:rPr lang="en-US" sz="1600" dirty="0">
                          <a:latin typeface="Calibri" panose="020F0502020204030204" pitchFamily="34" charset="0"/>
                          <a:cs typeface="Calibri" panose="020F0502020204030204" pitchFamily="34" charset="0"/>
                        </a:rPr>
                        <a:t>, 80-81.</a:t>
                      </a:r>
                    </a:p>
                  </a:txBody>
                  <a:tcPr anchor="ctr" horzOverflow="overflow"/>
                </a:tc>
                <a:tc hMerge="1">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Char char="§"/>
                        <a:tabLst/>
                        <a:defRPr/>
                      </a:pPr>
                      <a:endParaRPr kumimoji="0" lang="en-US" sz="20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anchor="ctr" horzOverflow="overflow"/>
                </a:tc>
                <a:extLst>
                  <a:ext uri="{0D108BD9-81ED-4DB2-BD59-A6C34878D82A}">
                    <a16:rowId xmlns:a16="http://schemas.microsoft.com/office/drawing/2014/main" val="2867846877"/>
                  </a:ext>
                </a:extLst>
              </a:tr>
            </a:tbl>
          </a:graphicData>
        </a:graphic>
      </p:graphicFrame>
    </p:spTree>
    <p:extLst>
      <p:ext uri="{BB962C8B-B14F-4D97-AF65-F5344CB8AC3E}">
        <p14:creationId xmlns:p14="http://schemas.microsoft.com/office/powerpoint/2010/main" val="30996261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533400" y="228600"/>
            <a:ext cx="8077200" cy="1143000"/>
          </a:xfrm>
        </p:spPr>
        <p:txBody>
          <a:bodyPr/>
          <a:lstStyle/>
          <a:p>
            <a:pPr algn="ctr" eaLnBrk="1" hangingPunct="1"/>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Explanation of Similarities &amp; Differences Between the Biblical and Pagan Flood Accounts</a:t>
            </a:r>
          </a:p>
        </p:txBody>
      </p:sp>
      <p:sp>
        <p:nvSpPr>
          <p:cNvPr id="146435" name="Rectangle 3"/>
          <p:cNvSpPr>
            <a:spLocks noGrp="1" noChangeArrowheads="1"/>
          </p:cNvSpPr>
          <p:nvPr>
            <p:ph type="body" idx="1"/>
          </p:nvPr>
        </p:nvSpPr>
        <p:spPr>
          <a:xfrm>
            <a:off x="0" y="1600200"/>
            <a:ext cx="9144000" cy="3733800"/>
          </a:xfrm>
        </p:spPr>
        <p:txBody>
          <a:bodyPr/>
          <a:lstStyle/>
          <a:p>
            <a:pPr marL="461963" indent="-461963" algn="just" eaLnBrk="1" hangingPunct="1">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pagans accounts (Babylonian creation –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Enuma </a:t>
            </a:r>
            <a:r>
              <a:rPr lang="en-US" sz="28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Elish</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&amp; flood –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Gilgamesh</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borrowed from the Bible? – Unlikely since some pagan accounts (1800 B.C.) precede the time when Gen. was written (1446 B.C.)</a:t>
            </a:r>
          </a:p>
          <a:p>
            <a:pPr marL="461963" indent="-461963" algn="just" eaLnBrk="1" hangingPunct="1">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Bible borrowed from the pagan accounts</a:t>
            </a:r>
            <a:r>
              <a:rPr lang="en-US" sz="2800" dirty="0">
                <a:effectLst>
                  <a:outerShdw blurRad="38100" dist="38100" dir="2700000" algn="tl">
                    <a:srgbClr val="000000">
                      <a:alpha val="43137"/>
                    </a:srgbClr>
                  </a:outerShdw>
                </a:effectLst>
                <a:cs typeface="Calibri" panose="020F0502020204030204" pitchFamily="34" charset="0"/>
              </a:rPr>
              <a:t>? – A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possibility</a:t>
            </a:r>
          </a:p>
        </p:txBody>
      </p:sp>
      <p:pic>
        <p:nvPicPr>
          <p:cNvPr id="6" name="Picture 5">
            <a:extLst>
              <a:ext uri="{FF2B5EF4-FFF2-40B4-BE49-F238E27FC236}">
                <a16:creationId xmlns:a16="http://schemas.microsoft.com/office/drawing/2014/main" id="{D63FC64C-404A-405B-A4F0-600E6F12A7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5867400"/>
            <a:ext cx="1075765" cy="9144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p:cNvSpPr>
            <a:spLocks noGrp="1" noChangeArrowheads="1"/>
          </p:cNvSpPr>
          <p:nvPr>
            <p:ph type="body" idx="1"/>
          </p:nvPr>
        </p:nvSpPr>
        <p:spPr>
          <a:xfrm>
            <a:off x="0" y="1600200"/>
            <a:ext cx="9144000" cy="4648200"/>
          </a:xfrm>
        </p:spPr>
        <p:txBody>
          <a:bodyPr/>
          <a:lstStyle/>
          <a:p>
            <a:pPr marL="461963" indent="-461963" eaLnBrk="1" hangingPunct="1">
              <a:spcBef>
                <a:spcPts val="0"/>
              </a:spcBef>
              <a:spcAft>
                <a:spcPts val="9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Common source</a:t>
            </a:r>
          </a:p>
          <a:p>
            <a:pPr marL="914400" lvl="1" indent="-457200" eaLnBrk="1" hangingPunct="1">
              <a:spcBef>
                <a:spcPts val="0"/>
              </a:spcBef>
              <a:spcAft>
                <a:spcPts val="9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Historical event</a:t>
            </a:r>
          </a:p>
          <a:p>
            <a:pPr marL="914400" lvl="1" indent="-457200" eaLnBrk="1" hangingPunct="1">
              <a:spcBef>
                <a:spcPts val="0"/>
              </a:spcBef>
              <a:spcAft>
                <a:spcPts val="900"/>
              </a:spcAft>
              <a:defRPr/>
            </a:pP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Noahic</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Bible</a:t>
            </a:r>
          </a:p>
          <a:p>
            <a:pPr marL="914400" lvl="1" indent="-457200" eaLnBrk="1" hangingPunct="1">
              <a:spcBef>
                <a:spcPts val="0"/>
              </a:spcBef>
              <a:spcAft>
                <a:spcPts val="900"/>
              </a:spcAft>
              <a:defRPr/>
            </a:pPr>
            <a:r>
              <a:rPr lang="en-US" sz="28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Toledoth</a:t>
            </a:r>
            <a:endPar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914400" lvl="1" indent="-457200" eaLnBrk="1" hangingPunct="1">
              <a:spcBef>
                <a:spcPts val="0"/>
              </a:spcBef>
              <a:spcAft>
                <a:spcPts val="9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Spreading knowledge of historical event into all early cultures</a:t>
            </a:r>
          </a:p>
          <a:p>
            <a:pPr marL="914400" lvl="1" indent="-457200" eaLnBrk="1" hangingPunct="1">
              <a:spcBef>
                <a:spcPts val="0"/>
              </a:spcBef>
              <a:spcAft>
                <a:spcPts val="9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Paganism’s adjustment (monotheism, sin, ethics)-Rom. 1:18-32</a:t>
            </a:r>
          </a:p>
          <a:p>
            <a:pPr marL="914400" lvl="1" indent="-457200" eaLnBrk="1" hangingPunct="1">
              <a:spcBef>
                <a:spcPts val="0"/>
              </a:spcBef>
              <a:spcAft>
                <a:spcPts val="9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God’s readjustment-correction through Moses</a:t>
            </a:r>
          </a:p>
        </p:txBody>
      </p:sp>
      <p:sp>
        <p:nvSpPr>
          <p:cNvPr id="6" name="Rectangle 2">
            <a:extLst>
              <a:ext uri="{FF2B5EF4-FFF2-40B4-BE49-F238E27FC236}">
                <a16:creationId xmlns:a16="http://schemas.microsoft.com/office/drawing/2014/main" id="{B0BBCE95-C93B-498D-8A5A-1687D00EC6AD}"/>
              </a:ext>
            </a:extLst>
          </p:cNvPr>
          <p:cNvSpPr>
            <a:spLocks noGrp="1" noChangeArrowheads="1"/>
          </p:cNvSpPr>
          <p:nvPr>
            <p:ph type="title"/>
          </p:nvPr>
        </p:nvSpPr>
        <p:spPr>
          <a:xfrm>
            <a:off x="533400" y="228600"/>
            <a:ext cx="8077200" cy="1143000"/>
          </a:xfrm>
        </p:spPr>
        <p:txBody>
          <a:bodyPr/>
          <a:lstStyle/>
          <a:p>
            <a:pPr algn="ctr" eaLnBrk="1" hangingPunct="1"/>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Explanation of Similarities &amp; Differences Between the Biblical and Pagan Flood Accounts</a:t>
            </a:r>
          </a:p>
        </p:txBody>
      </p:sp>
      <p:pic>
        <p:nvPicPr>
          <p:cNvPr id="7" name="Picture 6">
            <a:extLst>
              <a:ext uri="{FF2B5EF4-FFF2-40B4-BE49-F238E27FC236}">
                <a16:creationId xmlns:a16="http://schemas.microsoft.com/office/drawing/2014/main" id="{484EB568-108D-420F-A134-15DDDFC3E0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5867400"/>
            <a:ext cx="1075765" cy="914400"/>
          </a:xfrm>
          <a:prstGeom prst="rect">
            <a:avLst/>
          </a:prstGeom>
        </p:spPr>
      </p:pic>
    </p:spTree>
    <p:extLst>
      <p:ext uri="{BB962C8B-B14F-4D97-AF65-F5344CB8AC3E}">
        <p14:creationId xmlns:p14="http://schemas.microsoft.com/office/powerpoint/2010/main" val="19391910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1" y="13716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 eleventh observation is connected with archeology. There are two kings’ lists from archeology that reflect what is happening in this chapter. The first is the Sumerian King List from Sumer in Mesopotamia, dating from about the year 2000 </a:t>
            </a:r>
            <a:r>
              <a:rPr lang="en-US" cap="small" dirty="0" err="1">
                <a:effectLst>
                  <a:outerShdw blurRad="38100" dist="38100" dir="2700000" algn="tl">
                    <a:srgbClr val="000000">
                      <a:alpha val="43137"/>
                    </a:srgbClr>
                  </a:outerShdw>
                </a:effectLst>
              </a:rPr>
              <a:t>b.c.</a:t>
            </a:r>
            <a:r>
              <a:rPr lang="en-US" dirty="0">
                <a:effectLst>
                  <a:outerShdw blurRad="38100" dist="38100" dir="2700000" algn="tl">
                    <a:srgbClr val="000000">
                      <a:alpha val="43137"/>
                    </a:srgbClr>
                  </a:outerShdw>
                </a:effectLst>
              </a:rPr>
              <a:t> It lists a total of ten kings, with a total of 241,200 years. That is an average of about 24,000 years per king. Therefore, the concept of longevity of ten generations is something reflected in the Sumerian King List.</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142</a:t>
            </a:r>
          </a:p>
        </p:txBody>
      </p:sp>
      <p:pic>
        <p:nvPicPr>
          <p:cNvPr id="5" name="Picture 4">
            <a:extLst>
              <a:ext uri="{FF2B5EF4-FFF2-40B4-BE49-F238E27FC236}">
                <a16:creationId xmlns:a16="http://schemas.microsoft.com/office/drawing/2014/main" id="{A7B8EC4A-F84F-48FF-A14E-5E6999FCAC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6" name="Picture 5">
            <a:extLst>
              <a:ext uri="{FF2B5EF4-FFF2-40B4-BE49-F238E27FC236}">
                <a16:creationId xmlns:a16="http://schemas.microsoft.com/office/drawing/2014/main" id="{60B580E7-6ED2-485D-80DC-13023A5C13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69718413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1" y="1371600"/>
            <a:ext cx="9143999" cy="32004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It is also interesting that after the list of the ten kings, it then adds, </a:t>
            </a:r>
            <a:r>
              <a:rPr lang="en-US" dirty="0">
                <a:solidFill>
                  <a:srgbClr val="FFFFCC"/>
                </a:solidFill>
                <a:effectLst>
                  <a:outerShdw blurRad="38100" dist="38100" dir="2700000" algn="tl">
                    <a:srgbClr val="000000">
                      <a:alpha val="43137"/>
                    </a:srgbClr>
                  </a:outerShdw>
                </a:effectLst>
              </a:rPr>
              <a:t>‘</a:t>
            </a:r>
            <a:r>
              <a:rPr lang="en-US" b="1" u="sng" dirty="0">
                <a:solidFill>
                  <a:srgbClr val="FFFFCC"/>
                </a:solidFill>
                <a:effectLst>
                  <a:outerShdw blurRad="38100" dist="38100" dir="2700000" algn="tl">
                    <a:srgbClr val="000000">
                      <a:alpha val="43137"/>
                    </a:srgbClr>
                  </a:outerShdw>
                </a:effectLst>
              </a:rPr>
              <a:t>and then the flood came</a:t>
            </a:r>
            <a:r>
              <a:rPr lang="en-US" dirty="0">
                <a:effectLst>
                  <a:outerShdw blurRad="38100" dist="38100" dir="2700000" algn="tl">
                    <a:srgbClr val="000000">
                      <a:alpha val="43137"/>
                    </a:srgbClr>
                  </a:outerShdw>
                </a:effectLst>
              </a:rPr>
              <a:t>.’ The flood came with the tenth, just as it is in this Genesis 5 passage. The second is the </a:t>
            </a:r>
            <a:r>
              <a:rPr lang="en-US" dirty="0" err="1">
                <a:effectLst>
                  <a:outerShdw blurRad="38100" dist="38100" dir="2700000" algn="tl">
                    <a:srgbClr val="000000">
                      <a:alpha val="43137"/>
                    </a:srgbClr>
                  </a:outerShdw>
                </a:effectLst>
              </a:rPr>
              <a:t>Berussos</a:t>
            </a:r>
            <a:r>
              <a:rPr lang="en-US" dirty="0">
                <a:effectLst>
                  <a:outerShdw blurRad="38100" dist="38100" dir="2700000" algn="tl">
                    <a:srgbClr val="000000">
                      <a:alpha val="43137"/>
                    </a:srgbClr>
                  </a:outerShdw>
                </a:effectLst>
              </a:rPr>
              <a:t> King List. </a:t>
            </a:r>
            <a:r>
              <a:rPr lang="en-US" dirty="0" err="1">
                <a:effectLst>
                  <a:outerShdw blurRad="38100" dist="38100" dir="2700000" algn="tl">
                    <a:srgbClr val="000000">
                      <a:alpha val="43137"/>
                    </a:srgbClr>
                  </a:outerShdw>
                </a:effectLst>
              </a:rPr>
              <a:t>Berussos</a:t>
            </a:r>
            <a:r>
              <a:rPr lang="en-US" dirty="0">
                <a:effectLst>
                  <a:outerShdw blurRad="38100" dist="38100" dir="2700000" algn="tl">
                    <a:srgbClr val="000000">
                      <a:alpha val="43137"/>
                    </a:srgbClr>
                  </a:outerShdw>
                </a:effectLst>
              </a:rPr>
              <a:t> was a Babylonian priest of the third century </a:t>
            </a:r>
            <a:r>
              <a:rPr lang="en-US" cap="small" dirty="0" err="1">
                <a:effectLst>
                  <a:outerShdw blurRad="38100" dist="38100" dir="2700000" algn="tl">
                    <a:srgbClr val="000000">
                      <a:alpha val="43137"/>
                    </a:srgbClr>
                  </a:outerShdw>
                </a:effectLst>
              </a:rPr>
              <a:t>b.c.</a:t>
            </a:r>
            <a:r>
              <a:rPr lang="en-US" dirty="0">
                <a:effectLst>
                  <a:outerShdw blurRad="38100" dist="38100" dir="2700000" algn="tl">
                    <a:srgbClr val="000000">
                      <a:alpha val="43137"/>
                    </a:srgbClr>
                  </a:outerShdw>
                </a:effectLst>
              </a:rPr>
              <a:t>, and he also lists ten kings before the flood.</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142</a:t>
            </a:r>
          </a:p>
        </p:txBody>
      </p:sp>
      <p:pic>
        <p:nvPicPr>
          <p:cNvPr id="5" name="Picture 4">
            <a:extLst>
              <a:ext uri="{FF2B5EF4-FFF2-40B4-BE49-F238E27FC236}">
                <a16:creationId xmlns:a16="http://schemas.microsoft.com/office/drawing/2014/main" id="{A7B8EC4A-F84F-48FF-A14E-5E6999FCAC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2" name="Picture 1">
            <a:extLst>
              <a:ext uri="{FF2B5EF4-FFF2-40B4-BE49-F238E27FC236}">
                <a16:creationId xmlns:a16="http://schemas.microsoft.com/office/drawing/2014/main" id="{35C66F92-BA02-47B9-ACB6-8C6B590C60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46400" y="4800600"/>
            <a:ext cx="3251200" cy="1828800"/>
          </a:xfrm>
          <a:prstGeom prst="rect">
            <a:avLst/>
          </a:prstGeom>
          <a:ln>
            <a:solidFill>
              <a:schemeClr val="tx1"/>
            </a:solidFill>
          </a:ln>
        </p:spPr>
      </p:pic>
      <p:pic>
        <p:nvPicPr>
          <p:cNvPr id="8" name="Picture 7">
            <a:extLst>
              <a:ext uri="{FF2B5EF4-FFF2-40B4-BE49-F238E27FC236}">
                <a16:creationId xmlns:a16="http://schemas.microsoft.com/office/drawing/2014/main" id="{5F5170F1-06DD-4797-AC07-A245A494402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45015712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4176" y="3048000"/>
            <a:ext cx="1755648" cy="1828800"/>
          </a:xfrm>
          <a:prstGeom prst="rect">
            <a:avLst/>
          </a:prstGeom>
        </p:spPr>
      </p:pic>
    </p:spTree>
    <p:extLst>
      <p:ext uri="{BB962C8B-B14F-4D97-AF65-F5344CB8AC3E}">
        <p14:creationId xmlns:p14="http://schemas.microsoft.com/office/powerpoint/2010/main" val="218960692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9569" name="Group 65"/>
          <p:cNvGraphicFramePr>
            <a:graphicFrameLocks noGrp="1"/>
          </p:cNvGraphicFramePr>
          <p:nvPr>
            <p:ph type="tbl" idx="1"/>
          </p:nvPr>
        </p:nvGraphicFramePr>
        <p:xfrm>
          <a:off x="30480" y="108395"/>
          <a:ext cx="9083040" cy="6641211"/>
        </p:xfrm>
        <a:graphic>
          <a:graphicData uri="http://schemas.openxmlformats.org/drawingml/2006/table">
            <a:tbl>
              <a:tblPr>
                <a:tableStyleId>{D7AC3CCA-C797-4891-BE02-D94E43425B78}</a:tableStyleId>
              </a:tblPr>
              <a:tblGrid>
                <a:gridCol w="237744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3352800">
                  <a:extLst>
                    <a:ext uri="{9D8B030D-6E8A-4147-A177-3AD203B41FA5}">
                      <a16:colId xmlns:a16="http://schemas.microsoft.com/office/drawing/2014/main" val="20002"/>
                    </a:ext>
                  </a:extLst>
                </a:gridCol>
              </a:tblGrid>
              <a:tr h="54864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Biblical vs. Babylonian Flood Account</a:t>
                      </a:r>
                      <a:endParaRPr kumimoji="0" lang="en-US" sz="3200" b="1" i="0" u="none" strike="noStrike" cap="none" normalizeH="0" baseline="0" dirty="0">
                        <a:ln>
                          <a:noFill/>
                        </a:ln>
                        <a:solidFill>
                          <a:schemeClr val="bg2"/>
                        </a:solidFill>
                        <a:effectLst/>
                        <a:latin typeface="Calibri" panose="020F0502020204030204" pitchFamily="34" charset="0"/>
                      </a:endParaRPr>
                    </a:p>
                  </a:txBody>
                  <a:tcPr anchor="ct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600" b="1" i="0" u="none" strike="noStrike" cap="none" normalizeH="0" baseline="0" dirty="0">
                        <a:ln>
                          <a:noFill/>
                        </a:ln>
                        <a:solidFill>
                          <a:schemeClr val="bg2"/>
                        </a:solidFill>
                        <a:effectLst/>
                        <a:latin typeface="Times New Roman" charset="0"/>
                      </a:endParaRPr>
                    </a:p>
                  </a:txBody>
                  <a:tcPr horzOverflow="overflow"/>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600" b="1" i="0" u="none" strike="noStrike" cap="none" normalizeH="0" baseline="0" dirty="0">
                        <a:ln>
                          <a:noFill/>
                        </a:ln>
                        <a:solidFill>
                          <a:schemeClr val="bg2"/>
                        </a:solidFill>
                        <a:effectLst/>
                        <a:latin typeface="Times New Roman" charset="0"/>
                      </a:endParaRPr>
                    </a:p>
                  </a:txBody>
                  <a:tcPr horzOverflow="overflow"/>
                </a:tc>
                <a:extLst>
                  <a:ext uri="{0D108BD9-81ED-4DB2-BD59-A6C34878D82A}">
                    <a16:rowId xmlns:a16="http://schemas.microsoft.com/office/drawing/2014/main" val="3425373405"/>
                  </a:ext>
                </a:extLst>
              </a:tr>
              <a:tr h="432302">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ITEM</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GENESIS</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GILGAMESH EPIC</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0"/>
                  </a:ext>
                </a:extLst>
              </a:tr>
              <a:tr h="43032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Flood planned</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God</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Council</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1"/>
                  </a:ext>
                </a:extLst>
              </a:tr>
              <a:tr h="43032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View of God</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Monotheism</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Polytheism</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2"/>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Revelation to a hero</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God warned Noah</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err="1">
                          <a:ln>
                            <a:noFill/>
                          </a:ln>
                          <a:solidFill>
                            <a:srgbClr val="0000CC"/>
                          </a:solidFill>
                          <a:effectLst/>
                          <a:latin typeface="Calibri" panose="020F0502020204030204" pitchFamily="34" charset="0"/>
                          <a:cs typeface="Calibri" panose="020F0502020204030204" pitchFamily="34" charset="0"/>
                        </a:rPr>
                        <a:t>Ea</a:t>
                      </a: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 warned Utnapishtim</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3"/>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Reason</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Noise</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4"/>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Punishment</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Ethics</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Ambiguous, regretted</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5"/>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Salvation of hero</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Included in God’s plan</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Done secretly</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6"/>
                  </a:ext>
                </a:extLst>
              </a:tr>
              <a:tr h="43032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Lives saved</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8</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Reps of all living things</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7"/>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sng" strike="noStrike" cap="none" normalizeH="0" baseline="0" dirty="0">
                          <a:ln>
                            <a:noFill/>
                          </a:ln>
                          <a:solidFill>
                            <a:schemeClr val="bg2"/>
                          </a:solidFill>
                          <a:effectLst/>
                          <a:latin typeface="Calibri" panose="020F0502020204030204" pitchFamily="34" charset="0"/>
                          <a:cs typeface="Calibri" panose="020F0502020204030204" pitchFamily="34" charset="0"/>
                        </a:rPr>
                        <a:t>Boat</a:t>
                      </a:r>
                      <a:endParaRPr kumimoji="0" lang="en-US" sz="2000" b="1" i="0" u="sng"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sng" strike="noStrike" cap="none" normalizeH="0" baseline="0" dirty="0">
                          <a:ln>
                            <a:noFill/>
                          </a:ln>
                          <a:solidFill>
                            <a:srgbClr val="C00000"/>
                          </a:solidFill>
                          <a:effectLst/>
                          <a:latin typeface="Calibri" panose="020F0502020204030204" pitchFamily="34" charset="0"/>
                          <a:cs typeface="Calibri" panose="020F0502020204030204" pitchFamily="34" charset="0"/>
                        </a:rPr>
                        <a:t>300x50x30 cubits-3 levels</a:t>
                      </a:r>
                      <a:endParaRPr kumimoji="0" lang="en-US" sz="2000" b="1" i="0" u="sng"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sng" strike="noStrike" cap="none" normalizeH="0" baseline="0" dirty="0">
                          <a:ln>
                            <a:noFill/>
                          </a:ln>
                          <a:solidFill>
                            <a:srgbClr val="0000CC"/>
                          </a:solidFill>
                          <a:effectLst/>
                          <a:latin typeface="Calibri" panose="020F0502020204030204" pitchFamily="34" charset="0"/>
                          <a:cs typeface="Calibri" panose="020F0502020204030204" pitchFamily="34" charset="0"/>
                        </a:rPr>
                        <a:t>120x120x120 cubits-7 levels</a:t>
                      </a:r>
                      <a:endParaRPr kumimoji="0" lang="en-US" sz="2000" b="1" i="0" u="sng"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solidFill>
                      <a:srgbClr val="FFFFCC"/>
                    </a:solidFill>
                  </a:tcPr>
                </a:tc>
                <a:extLst>
                  <a:ext uri="{0D108BD9-81ED-4DB2-BD59-A6C34878D82A}">
                    <a16:rowId xmlns:a16="http://schemas.microsoft.com/office/drawing/2014/main" val="10008"/>
                  </a:ext>
                </a:extLst>
              </a:tr>
              <a:tr h="43032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Duration</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40 days, 40 nights</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6 days, 6 nights</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9"/>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Landing</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Mountains of Ararat</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Mount </a:t>
                      </a:r>
                      <a:r>
                        <a:rPr kumimoji="0" lang="en-US" sz="2000" b="1" u="none" strike="noStrike" cap="none" normalizeH="0" baseline="0" dirty="0" err="1">
                          <a:ln>
                            <a:noFill/>
                          </a:ln>
                          <a:solidFill>
                            <a:srgbClr val="0000CC"/>
                          </a:solidFill>
                          <a:effectLst/>
                          <a:latin typeface="Calibri" panose="020F0502020204030204" pitchFamily="34" charset="0"/>
                          <a:cs typeface="Calibri" panose="020F0502020204030204" pitchFamily="34" charset="0"/>
                        </a:rPr>
                        <a:t>Nisir</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10"/>
                  </a:ext>
                </a:extLst>
              </a:tr>
              <a:tr h="43427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Birds</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Raven, dove (3x)</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Dove, swallow, raven</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11"/>
                  </a:ext>
                </a:extLst>
              </a:tr>
              <a:tr h="43032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Sacrifice</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Worship</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Appeasement</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12"/>
                  </a:ext>
                </a:extLst>
              </a:tr>
              <a:tr h="45006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Blessing</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Covenant</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Divinity, immortality</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2782108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469F66-C63E-4E55-AD07-0F8E232E1E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a:extLst>
              <a:ext uri="{FF2B5EF4-FFF2-40B4-BE49-F238E27FC236}">
                <a16:creationId xmlns:a16="http://schemas.microsoft.com/office/drawing/2014/main" id="{8D9C58A4-59F3-4033-808D-8116EC007A6F}"/>
              </a:ext>
            </a:extLst>
          </p:cNvPr>
          <p:cNvSpPr>
            <a:spLocks noGrp="1"/>
          </p:cNvSpPr>
          <p:nvPr>
            <p:ph type="body" idx="4294967295"/>
          </p:nvPr>
        </p:nvSpPr>
        <p:spPr>
          <a:xfrm>
            <a:off x="0" y="0"/>
            <a:ext cx="9144000" cy="3886200"/>
          </a:xfrm>
        </p:spPr>
        <p:txBody>
          <a:bodyPr/>
          <a:lstStyle/>
          <a:p>
            <a:pPr marL="0" indent="0" algn="ctr" defTabSz="685800">
              <a:spcBef>
                <a:spcPct val="0"/>
              </a:spcBef>
              <a:spcAft>
                <a:spcPts val="1200"/>
              </a:spcAft>
              <a:buFont typeface="Wingdings" panose="05000000000000000000" pitchFamily="2" charset="2"/>
              <a:buNone/>
              <a:defRPr/>
            </a:pPr>
            <a:r>
              <a:rPr lang="en-US" altLang="en-US" sz="4000" kern="1200" dirty="0">
                <a:solidFill>
                  <a:schemeClr val="tx2"/>
                </a:solidFill>
                <a:ea typeface="+mj-ea"/>
                <a:cs typeface="Calibri" panose="020F0502020204030204" pitchFamily="34" charset="0"/>
              </a:rPr>
              <a:t>John 20:30-31</a:t>
            </a:r>
          </a:p>
          <a:p>
            <a:pPr marL="0" indent="0" algn="just">
              <a:spcBef>
                <a:spcPts val="0"/>
              </a:spcBef>
              <a:buFont typeface="Wingdings" panose="05000000000000000000" pitchFamily="2" charset="2"/>
              <a:buNone/>
              <a:defRPr/>
            </a:pPr>
            <a:r>
              <a:rPr lang="en-US" dirty="0">
                <a:cs typeface="Calibri" panose="020F0502020204030204" pitchFamily="34" charset="0"/>
              </a:rPr>
              <a:t>“</a:t>
            </a:r>
            <a:r>
              <a:rPr lang="en-US" baseline="30000" dirty="0">
                <a:cs typeface="Calibri" panose="020F0502020204030204" pitchFamily="34" charset="0"/>
              </a:rPr>
              <a:t>30</a:t>
            </a:r>
            <a:r>
              <a:rPr lang="en-US" dirty="0">
                <a:cs typeface="Calibri" panose="020F0502020204030204" pitchFamily="34" charset="0"/>
              </a:rPr>
              <a:t> Therefore many other signs Jesus also performed in the presence of the disciples, which are not written in this book; </a:t>
            </a:r>
            <a:r>
              <a:rPr lang="en-US" baseline="30000" dirty="0">
                <a:cs typeface="Calibri" panose="020F0502020204030204" pitchFamily="34" charset="0"/>
              </a:rPr>
              <a:t>31</a:t>
            </a:r>
            <a:r>
              <a:rPr lang="en-US" dirty="0">
                <a:cs typeface="Calibri" panose="020F0502020204030204" pitchFamily="34" charset="0"/>
              </a:rPr>
              <a:t> but these have been written so that you may believe that Jesus is the Christ, the Son of God; and that believing you may have life in His name.”</a:t>
            </a:r>
          </a:p>
        </p:txBody>
      </p:sp>
      <p:pic>
        <p:nvPicPr>
          <p:cNvPr id="5126" name="Picture 6" descr="http://www.maggiesnotebook.com/wp-content/uploads/2011/08/Apostle_John_35.jpg">
            <a:extLst>
              <a:ext uri="{FF2B5EF4-FFF2-40B4-BE49-F238E27FC236}">
                <a16:creationId xmlns:a16="http://schemas.microsoft.com/office/drawing/2014/main" id="{1D9BC084-A1A9-4E62-9C9D-2CA192A9ADA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06159" y="3505200"/>
            <a:ext cx="1131683" cy="1371600"/>
          </a:xfrm>
          <a:prstGeom prst="rect">
            <a:avLst/>
          </a:prstGeom>
        </p:spPr>
      </p:pic>
    </p:spTree>
    <p:extLst>
      <p:ext uri="{BB962C8B-B14F-4D97-AF65-F5344CB8AC3E}">
        <p14:creationId xmlns:p14="http://schemas.microsoft.com/office/powerpoint/2010/main" val="35706204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2086822-817A-43C3-A02D-2853DBFE0C86}"/>
              </a:ext>
            </a:extLst>
          </p:cNvPr>
          <p:cNvPicPr>
            <a:picLocks noChangeAspect="1" noChangeArrowheads="1"/>
          </p:cNvPicPr>
          <p:nvPr/>
        </p:nvPicPr>
        <p:blipFill>
          <a:blip r:embed="rId2"/>
          <a:srcRect/>
          <a:stretch>
            <a:fillRect/>
          </a:stretch>
        </p:blipFill>
        <p:spPr bwMode="auto">
          <a:xfrm>
            <a:off x="187627" y="137160"/>
            <a:ext cx="876874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a:extLst>
              <a:ext uri="{FF2B5EF4-FFF2-40B4-BE49-F238E27FC236}">
                <a16:creationId xmlns:a16="http://schemas.microsoft.com/office/drawing/2014/main" id="{15294B51-EC99-4299-BA6D-2D4D703A945D}"/>
              </a:ext>
            </a:extLst>
          </p:cNvPr>
          <p:cNvSpPr>
            <a:spLocks noGrp="1" noChangeArrowheads="1"/>
          </p:cNvSpPr>
          <p:nvPr>
            <p:ph type="title"/>
          </p:nvPr>
        </p:nvSpPr>
        <p:spPr>
          <a:xfrm>
            <a:off x="1638300" y="228600"/>
            <a:ext cx="5867400" cy="609600"/>
          </a:xfrm>
        </p:spPr>
        <p:txBody>
          <a:bodyPr/>
          <a:lstStyle/>
          <a:p>
            <a:pPr>
              <a:defRPr/>
            </a:pPr>
            <a:r>
              <a:rPr lang="en-US" sz="3600" dirty="0">
                <a:effectLst>
                  <a:outerShdw blurRad="38100" dist="38100" dir="2700000" algn="tl">
                    <a:srgbClr val="000000">
                      <a:alpha val="43137"/>
                    </a:srgbClr>
                  </a:outerShdw>
                </a:effectLst>
                <a:latin typeface="Arial" pitchFamily="34" charset="0"/>
                <a:cs typeface="Arial" pitchFamily="34" charset="0"/>
              </a:rPr>
              <a:t>7 “I AM” statements in John</a:t>
            </a:r>
          </a:p>
        </p:txBody>
      </p:sp>
      <p:graphicFrame>
        <p:nvGraphicFramePr>
          <p:cNvPr id="16416" name="Group 32">
            <a:extLst>
              <a:ext uri="{FF2B5EF4-FFF2-40B4-BE49-F238E27FC236}">
                <a16:creationId xmlns:a16="http://schemas.microsoft.com/office/drawing/2014/main" id="{69AAA0F3-DB70-42DB-988D-298F7CABA533}"/>
              </a:ext>
            </a:extLst>
          </p:cNvPr>
          <p:cNvGraphicFramePr>
            <a:graphicFrameLocks noGrp="1"/>
          </p:cNvGraphicFramePr>
          <p:nvPr/>
        </p:nvGraphicFramePr>
        <p:xfrm>
          <a:off x="1600200" y="990600"/>
          <a:ext cx="7391400" cy="5476877"/>
        </p:xfrm>
        <a:graphic>
          <a:graphicData uri="http://schemas.openxmlformats.org/drawingml/2006/table">
            <a:tbl>
              <a:tblPr/>
              <a:tblGrid>
                <a:gridCol w="5543550">
                  <a:extLst>
                    <a:ext uri="{9D8B030D-6E8A-4147-A177-3AD203B41FA5}">
                      <a16:colId xmlns:a16="http://schemas.microsoft.com/office/drawing/2014/main" val="20000"/>
                    </a:ext>
                  </a:extLst>
                </a:gridCol>
                <a:gridCol w="1847850">
                  <a:extLst>
                    <a:ext uri="{9D8B030D-6E8A-4147-A177-3AD203B41FA5}">
                      <a16:colId xmlns:a16="http://schemas.microsoft.com/office/drawing/2014/main" val="20001"/>
                    </a:ext>
                  </a:extLst>
                </a:gridCol>
              </a:tblGrid>
              <a:tr h="60861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I am the Bread of Life</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6:35</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0"/>
                  </a:ext>
                </a:extLst>
              </a:tr>
              <a:tr h="60693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I am the Light of the world</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8:12</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1"/>
                  </a:ext>
                </a:extLst>
              </a:tr>
              <a:tr h="87156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I am the Gate for the sheep</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10:7; cf. v.9</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2"/>
                  </a:ext>
                </a:extLst>
              </a:tr>
              <a:tr h="77506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I am the Good Shepherd</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10:11,14</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3"/>
                  </a:ext>
                </a:extLst>
              </a:tr>
              <a:tr h="87156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I am the Resurrection and the Life</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11:25</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4"/>
                  </a:ext>
                </a:extLst>
              </a:tr>
              <a:tr h="87156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I am the Way and the Truth and the Life</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14:6</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5"/>
                  </a:ext>
                </a:extLst>
              </a:tr>
              <a:tr h="87156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I am the true Vine</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15:1; cf. v.5</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6"/>
                  </a:ext>
                </a:extLst>
              </a:tr>
            </a:tbl>
          </a:graphicData>
        </a:graphic>
      </p:graphicFrame>
      <p:pic>
        <p:nvPicPr>
          <p:cNvPr id="49182" name="Picture 2">
            <a:extLst>
              <a:ext uri="{FF2B5EF4-FFF2-40B4-BE49-F238E27FC236}">
                <a16:creationId xmlns:a16="http://schemas.microsoft.com/office/drawing/2014/main" id="{40494547-9E72-42C2-966C-C7D292154C8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 y="990600"/>
            <a:ext cx="1447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438400" y="228600"/>
            <a:ext cx="4038600"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IV. God’s Instruction </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(Gen 6:14-22)</a:t>
            </a:r>
          </a:p>
        </p:txBody>
      </p:sp>
      <p:sp>
        <p:nvSpPr>
          <p:cNvPr id="124931" name="Rectangle 3"/>
          <p:cNvSpPr>
            <a:spLocks noGrp="1" noChangeArrowheads="1"/>
          </p:cNvSpPr>
          <p:nvPr>
            <p:ph type="body" idx="1"/>
          </p:nvPr>
        </p:nvSpPr>
        <p:spPr>
          <a:xfrm>
            <a:off x="2190750" y="1752600"/>
            <a:ext cx="4762500" cy="41910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structure (6:14-16)</a:t>
            </a:r>
          </a:p>
          <a:p>
            <a:pPr marL="461963" lvl="1"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The reason (6:17-18)</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animals (6:19-20)</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food (6:21)</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obedience (6:22)</a:t>
            </a:r>
          </a:p>
        </p:txBody>
      </p:sp>
      <p:pic>
        <p:nvPicPr>
          <p:cNvPr id="5" name="Picture 4">
            <a:extLst>
              <a:ext uri="{FF2B5EF4-FFF2-40B4-BE49-F238E27FC236}">
                <a16:creationId xmlns:a16="http://schemas.microsoft.com/office/drawing/2014/main" id="{2EA2D55F-7CF3-4A93-8F1D-39DD41D09B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6580633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6201" y="548640"/>
          <a:ext cx="8991599" cy="5760720"/>
        </p:xfrm>
        <a:graphic>
          <a:graphicData uri="http://schemas.openxmlformats.org/drawingml/2006/table">
            <a:tbl>
              <a:tblPr firstRow="1" bandRow="1">
                <a:tableStyleId>{5C22544A-7EE6-4342-B048-85BDC9FD1C3A}</a:tableStyleId>
              </a:tblPr>
              <a:tblGrid>
                <a:gridCol w="1904999">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tblGrid>
              <a:tr h="822960">
                <a:tc gridSpan="4">
                  <a:txBody>
                    <a:bodyPr/>
                    <a:lstStyle/>
                    <a:p>
                      <a:pPr algn="ctr"/>
                      <a:r>
                        <a:rPr lang="en-US" sz="3200" b="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Noahic</a:t>
                      </a:r>
                      <a:r>
                        <a:rPr lang="en-US" sz="32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vs. Abrahamic &amp; Mosaic Covenants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extLst>
                  <a:ext uri="{0D108BD9-81ED-4DB2-BD59-A6C34878D82A}">
                    <a16:rowId xmlns:a16="http://schemas.microsoft.com/office/drawing/2014/main" val="1791230926"/>
                  </a:ext>
                </a:extLst>
              </a:tr>
              <a:tr h="822960">
                <a:tc>
                  <a:txBody>
                    <a:bodyPr/>
                    <a:lstStyle/>
                    <a:p>
                      <a:pPr algn="l"/>
                      <a:r>
                        <a:rPr lang="en-US" sz="2400" b="1" u="none" kern="1200" dirty="0">
                          <a:solidFill>
                            <a:schemeClr val="bg2"/>
                          </a:solidFill>
                          <a:latin typeface="Calibri" panose="020F0502020204030204" pitchFamily="34" charset="0"/>
                          <a:ea typeface="+mn-ea"/>
                          <a:cs typeface="+mn-cs"/>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u="none" kern="1200" dirty="0">
                          <a:solidFill>
                            <a:srgbClr val="C00000"/>
                          </a:solidFill>
                          <a:latin typeface="Calibri" panose="020F0502020204030204" pitchFamily="34" charset="0"/>
                          <a:ea typeface="+mn-ea"/>
                          <a:cs typeface="+mn-cs"/>
                        </a:rPr>
                        <a:t>NOAHIC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u="none" kern="1200" dirty="0">
                          <a:solidFill>
                            <a:srgbClr val="008000"/>
                          </a:solidFill>
                          <a:latin typeface="Calibri" panose="020F0502020204030204" pitchFamily="34" charset="0"/>
                          <a:ea typeface="+mn-ea"/>
                          <a:cs typeface="+mn-cs"/>
                        </a:rPr>
                        <a:t>ABRAHAMIC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u="none" kern="1200" dirty="0">
                          <a:solidFill>
                            <a:srgbClr val="0000CC"/>
                          </a:solidFill>
                          <a:latin typeface="Calibri" panose="020F0502020204030204" pitchFamily="34" charset="0"/>
                          <a:ea typeface="+mn-ea"/>
                          <a:cs typeface="+mn-cs"/>
                        </a:rPr>
                        <a:t>MOSAIC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0"/>
                  </a:ext>
                </a:extLst>
              </a:tr>
              <a:tr h="822960">
                <a:tc>
                  <a:txBody>
                    <a:bodyPr/>
                    <a:lstStyle/>
                    <a:p>
                      <a:r>
                        <a:rPr lang="en-US" sz="2400" b="1" u="none" kern="1200" dirty="0">
                          <a:solidFill>
                            <a:schemeClr val="bg2"/>
                          </a:solidFill>
                          <a:latin typeface="Calibri" panose="020F0502020204030204" pitchFamily="34" charset="0"/>
                          <a:ea typeface="+mn-ea"/>
                          <a:cs typeface="+mn-cs"/>
                        </a:rPr>
                        <a:t>Human agent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u="none" kern="1200" dirty="0">
                          <a:solidFill>
                            <a:srgbClr val="C00000"/>
                          </a:solidFill>
                          <a:latin typeface="Calibri" panose="020F0502020204030204" pitchFamily="34" charset="0"/>
                          <a:ea typeface="+mn-ea"/>
                          <a:cs typeface="+mn-cs"/>
                        </a:rPr>
                        <a:t>Noah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kern="1200" dirty="0">
                          <a:solidFill>
                            <a:srgbClr val="008000"/>
                          </a:solidFill>
                          <a:latin typeface="Calibri" panose="020F0502020204030204" pitchFamily="34" charset="0"/>
                          <a:ea typeface="+mn-ea"/>
                          <a:cs typeface="+mn-cs"/>
                        </a:rPr>
                        <a:t>Abraham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kern="1200" dirty="0">
                          <a:solidFill>
                            <a:srgbClr val="0000CC"/>
                          </a:solidFill>
                          <a:latin typeface="Calibri" panose="020F0502020204030204" pitchFamily="34" charset="0"/>
                          <a:ea typeface="+mn-ea"/>
                          <a:cs typeface="+mn-cs"/>
                        </a:rPr>
                        <a:t>Moses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1"/>
                  </a:ext>
                </a:extLst>
              </a:tr>
              <a:tr h="822960">
                <a:tc>
                  <a:txBody>
                    <a:bodyPr/>
                    <a:lstStyle/>
                    <a:p>
                      <a:r>
                        <a:rPr lang="en-US" sz="2400" b="1" u="none" kern="1200" dirty="0">
                          <a:solidFill>
                            <a:schemeClr val="bg2"/>
                          </a:solidFill>
                          <a:latin typeface="Calibri" panose="020F0502020204030204" pitchFamily="34" charset="0"/>
                          <a:ea typeface="+mn-ea"/>
                          <a:cs typeface="+mn-cs"/>
                        </a:rPr>
                        <a:t>Scripture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u="none" kern="1200" dirty="0">
                          <a:solidFill>
                            <a:srgbClr val="C00000"/>
                          </a:solidFill>
                          <a:latin typeface="Calibri" panose="020F0502020204030204" pitchFamily="34" charset="0"/>
                          <a:ea typeface="+mn-ea"/>
                          <a:cs typeface="+mn-cs"/>
                        </a:rPr>
                        <a:t>Gen. 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kern="1200" dirty="0">
                          <a:solidFill>
                            <a:srgbClr val="008000"/>
                          </a:solidFill>
                          <a:latin typeface="Calibri" panose="020F0502020204030204" pitchFamily="34" charset="0"/>
                          <a:ea typeface="+mn-ea"/>
                          <a:cs typeface="+mn-cs"/>
                        </a:rPr>
                        <a:t>Gen. 12‒17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kern="1200" dirty="0">
                          <a:solidFill>
                            <a:srgbClr val="0000CC"/>
                          </a:solidFill>
                          <a:latin typeface="Calibri" panose="020F0502020204030204" pitchFamily="34" charset="0"/>
                          <a:ea typeface="+mn-ea"/>
                          <a:cs typeface="+mn-cs"/>
                        </a:rPr>
                        <a:t>Exod. 19‒40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2"/>
                  </a:ext>
                </a:extLst>
              </a:tr>
              <a:tr h="822960">
                <a:tc>
                  <a:txBody>
                    <a:bodyPr/>
                    <a:lstStyle/>
                    <a:p>
                      <a:r>
                        <a:rPr lang="en-US" sz="2400" b="1" u="none" kern="1200" dirty="0">
                          <a:solidFill>
                            <a:schemeClr val="bg2"/>
                          </a:solidFill>
                          <a:latin typeface="Calibri" panose="020F0502020204030204" pitchFamily="34" charset="0"/>
                          <a:ea typeface="+mn-ea"/>
                          <a:cs typeface="+mn-cs"/>
                        </a:rPr>
                        <a:t>Covenant (</a:t>
                      </a:r>
                      <a:r>
                        <a:rPr lang="en-US" sz="2400" b="1" i="1" u="none" kern="1200" dirty="0" err="1">
                          <a:solidFill>
                            <a:schemeClr val="bg2"/>
                          </a:solidFill>
                          <a:latin typeface="Calibri" panose="020F0502020204030204" pitchFamily="34" charset="0"/>
                          <a:ea typeface="+mn-ea"/>
                          <a:cs typeface="+mn-cs"/>
                        </a:rPr>
                        <a:t>Berith</a:t>
                      </a:r>
                      <a:r>
                        <a:rPr lang="en-US" sz="2400" b="1" u="none" kern="1200" dirty="0">
                          <a:solidFill>
                            <a:schemeClr val="bg2"/>
                          </a:solidFill>
                          <a:latin typeface="Calibri" panose="020F0502020204030204" pitchFamily="34" charset="0"/>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u="none" kern="1200" dirty="0">
                          <a:solidFill>
                            <a:srgbClr val="C00000"/>
                          </a:solidFill>
                          <a:latin typeface="Calibri" panose="020F0502020204030204" pitchFamily="34" charset="0"/>
                          <a:ea typeface="+mn-ea"/>
                          <a:cs typeface="+mn-cs"/>
                        </a:rPr>
                        <a:t>Gen. 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kern="1200" dirty="0">
                          <a:solidFill>
                            <a:srgbClr val="008000"/>
                          </a:solidFill>
                          <a:latin typeface="Calibri" panose="020F0502020204030204" pitchFamily="34" charset="0"/>
                          <a:ea typeface="+mn-ea"/>
                          <a:cs typeface="+mn-cs"/>
                        </a:rPr>
                        <a:t>Gen. 15:18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kern="1200" dirty="0">
                          <a:solidFill>
                            <a:srgbClr val="0000CC"/>
                          </a:solidFill>
                          <a:latin typeface="Calibri" panose="020F0502020204030204" pitchFamily="34" charset="0"/>
                          <a:ea typeface="+mn-ea"/>
                          <a:cs typeface="+mn-cs"/>
                        </a:rPr>
                        <a:t>Exod. 19:5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5"/>
                  </a:ext>
                </a:extLst>
              </a:tr>
              <a:tr h="822960">
                <a:tc>
                  <a:txBody>
                    <a:bodyPr/>
                    <a:lstStyle/>
                    <a:p>
                      <a:r>
                        <a:rPr lang="en-US" sz="2400" b="1" u="none" kern="1200" dirty="0">
                          <a:solidFill>
                            <a:schemeClr val="bg2"/>
                          </a:solidFill>
                          <a:latin typeface="Calibri" panose="020F0502020204030204" pitchFamily="34" charset="0"/>
                          <a:ea typeface="+mn-ea"/>
                          <a:cs typeface="+mn-cs"/>
                        </a:rPr>
                        <a:t>Party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u="none" kern="1200" dirty="0">
                          <a:solidFill>
                            <a:srgbClr val="C00000"/>
                          </a:solidFill>
                          <a:latin typeface="Calibri" panose="020F0502020204030204" pitchFamily="34" charset="0"/>
                          <a:ea typeface="+mn-ea"/>
                          <a:cs typeface="+mn-cs"/>
                        </a:rPr>
                        <a:t>World, </a:t>
                      </a:r>
                    </a:p>
                    <a:p>
                      <a:pPr algn="ctr"/>
                      <a:r>
                        <a:rPr lang="en-US" sz="2400" b="1" u="none" kern="1200" dirty="0">
                          <a:solidFill>
                            <a:srgbClr val="C00000"/>
                          </a:solidFill>
                          <a:latin typeface="Calibri" panose="020F0502020204030204" pitchFamily="34" charset="0"/>
                          <a:ea typeface="+mn-ea"/>
                          <a:cs typeface="+mn-cs"/>
                        </a:rPr>
                        <a:t>humanity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kern="1200" dirty="0">
                          <a:solidFill>
                            <a:srgbClr val="008000"/>
                          </a:solidFill>
                          <a:latin typeface="Calibri" panose="020F0502020204030204" pitchFamily="34" charset="0"/>
                          <a:ea typeface="+mn-ea"/>
                          <a:cs typeface="+mn-cs"/>
                        </a:rPr>
                        <a:t>Israel, </a:t>
                      </a:r>
                    </a:p>
                    <a:p>
                      <a:pPr algn="ctr"/>
                      <a:r>
                        <a:rPr lang="en-US" sz="2400" b="1" kern="1200" dirty="0">
                          <a:solidFill>
                            <a:srgbClr val="008000"/>
                          </a:solidFill>
                          <a:latin typeface="Calibri" panose="020F0502020204030204" pitchFamily="34" charset="0"/>
                          <a:ea typeface="+mn-ea"/>
                          <a:cs typeface="+mn-cs"/>
                        </a:rPr>
                        <a:t>Hebrews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kern="1200" dirty="0">
                          <a:solidFill>
                            <a:srgbClr val="0000CC"/>
                          </a:solidFill>
                          <a:latin typeface="Calibri" panose="020F0502020204030204" pitchFamily="34" charset="0"/>
                          <a:ea typeface="+mn-ea"/>
                          <a:cs typeface="+mn-cs"/>
                        </a:rPr>
                        <a:t>Israel, </a:t>
                      </a:r>
                    </a:p>
                    <a:p>
                      <a:pPr algn="ctr"/>
                      <a:r>
                        <a:rPr lang="en-US" sz="2400" b="1" kern="1200" dirty="0">
                          <a:solidFill>
                            <a:srgbClr val="0000CC"/>
                          </a:solidFill>
                          <a:latin typeface="Calibri" panose="020F0502020204030204" pitchFamily="34" charset="0"/>
                          <a:ea typeface="+mn-ea"/>
                          <a:cs typeface="+mn-cs"/>
                        </a:rPr>
                        <a:t>Hebrews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3"/>
                  </a:ext>
                </a:extLst>
              </a:tr>
              <a:tr h="822960">
                <a:tc>
                  <a:txBody>
                    <a:bodyPr/>
                    <a:lstStyle/>
                    <a:p>
                      <a:r>
                        <a:rPr lang="en-US" sz="2400" b="1" u="none" kern="1200" dirty="0">
                          <a:solidFill>
                            <a:schemeClr val="bg2"/>
                          </a:solidFill>
                          <a:latin typeface="Calibri" panose="020F0502020204030204" pitchFamily="34" charset="0"/>
                          <a:ea typeface="+mn-ea"/>
                          <a:cs typeface="+mn-cs"/>
                        </a:rPr>
                        <a:t>Israel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u="none" kern="1200" dirty="0">
                          <a:solidFill>
                            <a:srgbClr val="C00000"/>
                          </a:solidFill>
                          <a:latin typeface="Calibri" panose="020F0502020204030204" pitchFamily="34" charset="0"/>
                          <a:ea typeface="+mn-ea"/>
                          <a:cs typeface="+mn-cs"/>
                        </a:rPr>
                        <a:t>Pre-Israel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400" b="1" kern="1200" dirty="0">
                          <a:solidFill>
                            <a:srgbClr val="008000"/>
                          </a:solidFill>
                          <a:latin typeface="Calibri" panose="020F0502020204030204" pitchFamily="34" charset="0"/>
                          <a:ea typeface="+mn-ea"/>
                          <a:cs typeface="+mn-cs"/>
                        </a:rPr>
                        <a:t>Post-Israel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mn-cs"/>
                        </a:rPr>
                        <a:t>Post-Israel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61099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365760"/>
          <a:ext cx="8839200" cy="615696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822960">
                <a:tc gridSpan="4">
                  <a:txBody>
                    <a:bodyPr/>
                    <a:lstStyle/>
                    <a:p>
                      <a:pPr algn="ctr"/>
                      <a:r>
                        <a:rPr lang="en-US" sz="3200" b="0" kern="12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Noahic</a:t>
                      </a:r>
                      <a:r>
                        <a:rPr lang="en-US" sz="32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vs. Abrahamic &amp; Mosaic Covenants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extLst>
                  <a:ext uri="{0D108BD9-81ED-4DB2-BD59-A6C34878D82A}">
                    <a16:rowId xmlns:a16="http://schemas.microsoft.com/office/drawing/2014/main" val="1791230926"/>
                  </a:ext>
                </a:extLst>
              </a:tr>
              <a:tr h="640080">
                <a:tc>
                  <a:txBody>
                    <a:bodyPr/>
                    <a:lstStyle/>
                    <a:p>
                      <a:r>
                        <a:rPr lang="en-US" sz="2200" b="1" u="none" kern="1200" dirty="0">
                          <a:solidFill>
                            <a:schemeClr val="bg2"/>
                          </a:solidFill>
                          <a:latin typeface="Calibri" panose="020F0502020204030204" pitchFamily="34" charset="0"/>
                          <a:ea typeface="+mn-ea"/>
                          <a:cs typeface="+mn-cs"/>
                        </a:rPr>
                        <a:t>Covenant</a:t>
                      </a:r>
                      <a:endParaRPr lang="en-US" sz="2200" u="none" dirty="0">
                        <a:solidFill>
                          <a:schemeClr val="bg2"/>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C00000"/>
                          </a:solidFill>
                          <a:latin typeface="Calibri" panose="020F0502020204030204" pitchFamily="34" charset="0"/>
                          <a:ea typeface="+mn-ea"/>
                          <a:cs typeface="+mn-cs"/>
                        </a:rPr>
                        <a:t>NOAHIC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8000"/>
                          </a:solidFill>
                          <a:latin typeface="Calibri" panose="020F0502020204030204" pitchFamily="34" charset="0"/>
                          <a:ea typeface="+mn-ea"/>
                          <a:cs typeface="+mn-cs"/>
                        </a:rPr>
                        <a:t>ABRAHAMIC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00CC"/>
                          </a:solidFill>
                          <a:latin typeface="Calibri" panose="020F0502020204030204" pitchFamily="34" charset="0"/>
                          <a:ea typeface="+mn-ea"/>
                          <a:cs typeface="+mn-cs"/>
                        </a:rPr>
                        <a:t>MOSAIC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0"/>
                  </a:ext>
                </a:extLst>
              </a:tr>
              <a:tr h="0">
                <a:tc>
                  <a:txBody>
                    <a:bodyPr/>
                    <a:lstStyle/>
                    <a:p>
                      <a:r>
                        <a:rPr lang="en-US" sz="2200" b="1" u="none" kern="1200" dirty="0">
                          <a:solidFill>
                            <a:schemeClr val="bg2"/>
                          </a:solidFill>
                          <a:latin typeface="Calibri" panose="020F0502020204030204" pitchFamily="34" charset="0"/>
                          <a:ea typeface="+mn-ea"/>
                          <a:cs typeface="+mn-cs"/>
                        </a:rPr>
                        <a:t>Conditional or unconditional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C00000"/>
                          </a:solidFill>
                          <a:latin typeface="Calibri" panose="020F0502020204030204" pitchFamily="34" charset="0"/>
                          <a:ea typeface="+mn-ea"/>
                          <a:cs typeface="+mn-cs"/>
                        </a:rPr>
                        <a:t>Unconditional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u="none" kern="1200" dirty="0">
                          <a:solidFill>
                            <a:srgbClr val="008000"/>
                          </a:solidFill>
                          <a:latin typeface="Calibri" panose="020F0502020204030204" pitchFamily="34" charset="0"/>
                          <a:ea typeface="+mn-ea"/>
                          <a:cs typeface="+mn-cs"/>
                        </a:rPr>
                        <a:t>Unconditional</a:t>
                      </a:r>
                    </a:p>
                    <a:p>
                      <a:pPr algn="ctr"/>
                      <a:endParaRPr lang="en-US" sz="2200" b="1" u="none" kern="1200" dirty="0">
                        <a:solidFill>
                          <a:srgbClr val="008000"/>
                        </a:solidFill>
                        <a:latin typeface="Calibri" panose="020F050202020403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00CC"/>
                          </a:solidFill>
                          <a:latin typeface="Calibri" panose="020F0502020204030204" pitchFamily="34" charset="0"/>
                          <a:ea typeface="+mn-ea"/>
                          <a:cs typeface="+mn-cs"/>
                        </a:rPr>
                        <a:t>Conditional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5"/>
                  </a:ext>
                </a:extLst>
              </a:tr>
              <a:tr h="0">
                <a:tc>
                  <a:txBody>
                    <a:bodyPr/>
                    <a:lstStyle/>
                    <a:p>
                      <a:r>
                        <a:rPr lang="en-US" sz="2200" b="1" u="none" kern="1200" dirty="0">
                          <a:solidFill>
                            <a:schemeClr val="bg2"/>
                          </a:solidFill>
                          <a:latin typeface="Calibri" panose="020F0502020204030204" pitchFamily="34" charset="0"/>
                          <a:ea typeface="+mn-ea"/>
                          <a:cs typeface="+mn-cs"/>
                        </a:rPr>
                        <a:t>Promises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C00000"/>
                          </a:solidFill>
                          <a:latin typeface="Calibri" panose="020F0502020204030204" pitchFamily="34" charset="0"/>
                          <a:ea typeface="+mn-ea"/>
                          <a:cs typeface="+mn-cs"/>
                        </a:rPr>
                        <a:t>No more flood judgment, enduring earth, capital punishment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8000"/>
                          </a:solidFill>
                          <a:latin typeface="Calibri" panose="020F0502020204030204" pitchFamily="34" charset="0"/>
                          <a:ea typeface="+mn-ea"/>
                          <a:cs typeface="+mn-cs"/>
                        </a:rPr>
                        <a:t>Ownership of land, seed, and blessing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00CC"/>
                          </a:solidFill>
                          <a:latin typeface="Calibri" panose="020F0502020204030204" pitchFamily="34" charset="0"/>
                          <a:ea typeface="+mn-ea"/>
                          <a:cs typeface="+mn-cs"/>
                        </a:rPr>
                        <a:t>Enjoyment or possession of land, seed, and blessing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6"/>
                  </a:ext>
                </a:extLst>
              </a:tr>
              <a:tr h="640080">
                <a:tc>
                  <a:txBody>
                    <a:bodyPr/>
                    <a:lstStyle/>
                    <a:p>
                      <a:r>
                        <a:rPr lang="en-US" sz="2200" b="1" u="none" kern="1200" dirty="0">
                          <a:solidFill>
                            <a:schemeClr val="bg2"/>
                          </a:solidFill>
                          <a:latin typeface="Calibri" panose="020F0502020204030204" pitchFamily="34" charset="0"/>
                          <a:ea typeface="+mn-ea"/>
                          <a:cs typeface="+mn-cs"/>
                        </a:rPr>
                        <a:t>Sign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C00000"/>
                          </a:solidFill>
                          <a:latin typeface="Calibri" panose="020F0502020204030204" pitchFamily="34" charset="0"/>
                          <a:ea typeface="+mn-ea"/>
                          <a:cs typeface="+mn-cs"/>
                        </a:rPr>
                        <a:t>Rainbow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8000"/>
                          </a:solidFill>
                          <a:latin typeface="Calibri" panose="020F0502020204030204" pitchFamily="34" charset="0"/>
                          <a:ea typeface="+mn-ea"/>
                          <a:cs typeface="+mn-cs"/>
                        </a:rPr>
                        <a:t>Circumcision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00CC"/>
                          </a:solidFill>
                          <a:latin typeface="Calibri" panose="020F0502020204030204" pitchFamily="34" charset="0"/>
                          <a:ea typeface="+mn-ea"/>
                          <a:cs typeface="+mn-cs"/>
                        </a:rPr>
                        <a:t>Sabbath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7"/>
                  </a:ext>
                </a:extLst>
              </a:tr>
              <a:tr h="0">
                <a:tc>
                  <a:txBody>
                    <a:bodyPr/>
                    <a:lstStyle/>
                    <a:p>
                      <a:r>
                        <a:rPr lang="en-US" sz="2200" b="1" u="none" kern="1200" dirty="0">
                          <a:solidFill>
                            <a:schemeClr val="bg2"/>
                          </a:solidFill>
                          <a:latin typeface="Calibri" panose="020F0502020204030204" pitchFamily="34" charset="0"/>
                          <a:ea typeface="+mn-ea"/>
                          <a:cs typeface="+mn-cs"/>
                        </a:rPr>
                        <a:t>Purpose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C00000"/>
                          </a:solidFill>
                          <a:latin typeface="Calibri" panose="020F0502020204030204" pitchFamily="34" charset="0"/>
                          <a:ea typeface="+mn-ea"/>
                          <a:cs typeface="+mn-cs"/>
                        </a:rPr>
                        <a:t>Restrain &amp; preserve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8000"/>
                          </a:solidFill>
                          <a:latin typeface="Calibri" panose="020F0502020204030204" pitchFamily="34" charset="0"/>
                          <a:ea typeface="+mn-ea"/>
                          <a:cs typeface="+mn-cs"/>
                        </a:rPr>
                        <a:t>Redemptive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00CC"/>
                          </a:solidFill>
                          <a:latin typeface="Calibri" panose="020F0502020204030204" pitchFamily="34" charset="0"/>
                          <a:ea typeface="+mn-ea"/>
                          <a:cs typeface="+mn-cs"/>
                        </a:rPr>
                        <a:t>Redemptive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8"/>
                  </a:ext>
                </a:extLst>
              </a:tr>
              <a:tr h="0">
                <a:tc>
                  <a:txBody>
                    <a:bodyPr/>
                    <a:lstStyle/>
                    <a:p>
                      <a:r>
                        <a:rPr lang="en-US" sz="2200" b="1" u="none" kern="1200" dirty="0">
                          <a:solidFill>
                            <a:schemeClr val="bg2"/>
                          </a:solidFill>
                          <a:latin typeface="Calibri" panose="020F0502020204030204" pitchFamily="34" charset="0"/>
                          <a:ea typeface="+mn-ea"/>
                          <a:cs typeface="+mn-cs"/>
                        </a:rPr>
                        <a:t>Directly binding today?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C00000"/>
                          </a:solidFill>
                          <a:latin typeface="Calibri" panose="020F0502020204030204" pitchFamily="34" charset="0"/>
                          <a:ea typeface="+mn-ea"/>
                          <a:cs typeface="+mn-cs"/>
                        </a:rPr>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8000"/>
                          </a:solidFill>
                          <a:latin typeface="Calibri" panose="020F0502020204030204" pitchFamily="34" charset="0"/>
                          <a:ea typeface="+mn-ea"/>
                          <a:cs typeface="+mn-cs"/>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2200" b="1" u="none" kern="1200" dirty="0">
                          <a:solidFill>
                            <a:srgbClr val="0000CC"/>
                          </a:solidFill>
                          <a:latin typeface="Calibri" panose="020F0502020204030204" pitchFamily="34" charset="0"/>
                          <a:ea typeface="+mn-ea"/>
                          <a:cs typeface="+mn-cs"/>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632548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9569" name="Group 65"/>
          <p:cNvGraphicFramePr>
            <a:graphicFrameLocks noGrp="1"/>
          </p:cNvGraphicFramePr>
          <p:nvPr>
            <p:ph type="tbl" idx="1"/>
          </p:nvPr>
        </p:nvGraphicFramePr>
        <p:xfrm>
          <a:off x="30480" y="108395"/>
          <a:ext cx="9083040" cy="6641211"/>
        </p:xfrm>
        <a:graphic>
          <a:graphicData uri="http://schemas.openxmlformats.org/drawingml/2006/table">
            <a:tbl>
              <a:tblPr>
                <a:tableStyleId>{D7AC3CCA-C797-4891-BE02-D94E43425B78}</a:tableStyleId>
              </a:tblPr>
              <a:tblGrid>
                <a:gridCol w="237744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3352800">
                  <a:extLst>
                    <a:ext uri="{9D8B030D-6E8A-4147-A177-3AD203B41FA5}">
                      <a16:colId xmlns:a16="http://schemas.microsoft.com/office/drawing/2014/main" val="20002"/>
                    </a:ext>
                  </a:extLst>
                </a:gridCol>
              </a:tblGrid>
              <a:tr h="54864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Biblical vs. Babylonian Flood Account</a:t>
                      </a:r>
                      <a:endParaRPr kumimoji="0" lang="en-US" sz="3200" b="1" i="0" u="none" strike="noStrike" cap="none" normalizeH="0" baseline="0" dirty="0">
                        <a:ln>
                          <a:noFill/>
                        </a:ln>
                        <a:solidFill>
                          <a:schemeClr val="bg2"/>
                        </a:solidFill>
                        <a:effectLst/>
                        <a:latin typeface="Calibri" panose="020F0502020204030204" pitchFamily="34" charset="0"/>
                      </a:endParaRPr>
                    </a:p>
                  </a:txBody>
                  <a:tcPr anchor="ct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600" b="1" i="0" u="none" strike="noStrike" cap="none" normalizeH="0" baseline="0" dirty="0">
                        <a:ln>
                          <a:noFill/>
                        </a:ln>
                        <a:solidFill>
                          <a:schemeClr val="bg2"/>
                        </a:solidFill>
                        <a:effectLst/>
                        <a:latin typeface="Times New Roman" charset="0"/>
                      </a:endParaRPr>
                    </a:p>
                  </a:txBody>
                  <a:tcPr horzOverflow="overflow"/>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600" b="1" i="0" u="none" strike="noStrike" cap="none" normalizeH="0" baseline="0" dirty="0">
                        <a:ln>
                          <a:noFill/>
                        </a:ln>
                        <a:solidFill>
                          <a:schemeClr val="bg2"/>
                        </a:solidFill>
                        <a:effectLst/>
                        <a:latin typeface="Times New Roman" charset="0"/>
                      </a:endParaRPr>
                    </a:p>
                  </a:txBody>
                  <a:tcPr horzOverflow="overflow"/>
                </a:tc>
                <a:extLst>
                  <a:ext uri="{0D108BD9-81ED-4DB2-BD59-A6C34878D82A}">
                    <a16:rowId xmlns:a16="http://schemas.microsoft.com/office/drawing/2014/main" val="3425373405"/>
                  </a:ext>
                </a:extLst>
              </a:tr>
              <a:tr h="432302">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ITEM</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GENESIS</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GILGAMESH EPIC</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0"/>
                  </a:ext>
                </a:extLst>
              </a:tr>
              <a:tr h="43032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Flood planned</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God</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Council</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1"/>
                  </a:ext>
                </a:extLst>
              </a:tr>
              <a:tr h="43032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View of God</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Monotheism</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Polytheism</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2"/>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Revelation to a hero</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God warned Noah</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err="1">
                          <a:ln>
                            <a:noFill/>
                          </a:ln>
                          <a:solidFill>
                            <a:srgbClr val="0000CC"/>
                          </a:solidFill>
                          <a:effectLst/>
                          <a:latin typeface="Calibri" panose="020F0502020204030204" pitchFamily="34" charset="0"/>
                          <a:cs typeface="Calibri" panose="020F0502020204030204" pitchFamily="34" charset="0"/>
                        </a:rPr>
                        <a:t>Ea</a:t>
                      </a: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 warned Utnapishtim</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3"/>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Reason</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Noise</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4"/>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Punishment</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Ethics</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Ambiguous, regretted</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5"/>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Salvation of hero</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Included in God’s plan</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Done secretly</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6"/>
                  </a:ext>
                </a:extLst>
              </a:tr>
              <a:tr h="43032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Lives saved</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8</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Reps of all living things</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7"/>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Boat</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300x50x30 cubits-3 levels</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120x120x120 cubits-7 levels</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8"/>
                  </a:ext>
                </a:extLst>
              </a:tr>
              <a:tr h="43032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Duration</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40 days, 40 nights</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6 days, 6 nights</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9"/>
                  </a:ext>
                </a:extLst>
              </a:tr>
              <a:tr h="43230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Landing</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Mountains of Ararat</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Mount </a:t>
                      </a:r>
                      <a:r>
                        <a:rPr kumimoji="0" lang="en-US" sz="2000" b="1" u="none" strike="noStrike" cap="none" normalizeH="0" baseline="0" dirty="0" err="1">
                          <a:ln>
                            <a:noFill/>
                          </a:ln>
                          <a:solidFill>
                            <a:srgbClr val="0000CC"/>
                          </a:solidFill>
                          <a:effectLst/>
                          <a:latin typeface="Calibri" panose="020F0502020204030204" pitchFamily="34" charset="0"/>
                          <a:cs typeface="Calibri" panose="020F0502020204030204" pitchFamily="34" charset="0"/>
                        </a:rPr>
                        <a:t>Nisir</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10"/>
                  </a:ext>
                </a:extLst>
              </a:tr>
              <a:tr h="43427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Birds</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Raven, dove (3x)</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Dove, swallow, raven</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11"/>
                  </a:ext>
                </a:extLst>
              </a:tr>
              <a:tr h="43032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Sacrifice</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Worship</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Appeasement</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12"/>
                  </a:ext>
                </a:extLst>
              </a:tr>
              <a:tr h="45006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Blessing</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Covenant</a:t>
                      </a:r>
                      <a:endParaRPr kumimoji="0" 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Divinity, immortality</a:t>
                      </a:r>
                      <a:endParaRPr kumimoji="0" lang="en-US" sz="2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6218751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2FC301-7854-4D51-9B0E-967618A676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1267" name="Rectangle 1027"/>
          <p:cNvSpPr>
            <a:spLocks noGrp="1" noChangeArrowheads="1"/>
          </p:cNvSpPr>
          <p:nvPr>
            <p:ph type="body" idx="1"/>
          </p:nvPr>
        </p:nvSpPr>
        <p:spPr>
          <a:xfrm>
            <a:off x="0" y="0"/>
            <a:ext cx="9144000" cy="3200400"/>
          </a:xfrm>
        </p:spPr>
        <p:txBody>
          <a:bodyPr/>
          <a:lstStyle/>
          <a:p>
            <a:pPr algn="ctr" defTabSz="685800">
              <a:spcBef>
                <a:spcPts val="0"/>
              </a:spcBef>
              <a:spcAft>
                <a:spcPts val="1200"/>
              </a:spcAft>
              <a:buNone/>
              <a:defRPr/>
            </a:pPr>
            <a:r>
              <a:rPr lang="en-US" altLang="en-US" sz="4000" kern="1200" dirty="0">
                <a:solidFill>
                  <a:schemeClr val="tx2"/>
                </a:solidFill>
                <a:ea typeface="+mj-ea"/>
                <a:cs typeface="Calibri" panose="020F0502020204030204" pitchFamily="34" charset="0"/>
              </a:rPr>
              <a:t>Genesis 8:21</a:t>
            </a:r>
          </a:p>
          <a:p>
            <a:pPr marL="0" indent="0" algn="just" eaLnBrk="1" hangingPunct="1">
              <a:spcBef>
                <a:spcPts val="0"/>
              </a:spcBef>
              <a:buNone/>
              <a:defRPr/>
            </a:pPr>
            <a:r>
              <a:rPr lang="en-US" altLang="en-US" dirty="0">
                <a:effectLst>
                  <a:outerShdw blurRad="38100" dist="38100" dir="2700000" algn="tl">
                    <a:srgbClr val="000000">
                      <a:alpha val="43137"/>
                    </a:srgbClr>
                  </a:outerShdw>
                </a:effectLst>
              </a:rPr>
              <a:t>The Lord smelled the soothing aroma; and the Lord said to Himself, “I will never again curse the ground on account of man, for </a:t>
            </a:r>
            <a:r>
              <a:rPr lang="en-US" altLang="en-US" b="1" u="sng" dirty="0">
                <a:solidFill>
                  <a:srgbClr val="FFFFCC"/>
                </a:solidFill>
                <a:effectLst>
                  <a:outerShdw blurRad="38100" dist="38100" dir="2700000" algn="tl">
                    <a:srgbClr val="000000">
                      <a:alpha val="43137"/>
                    </a:srgbClr>
                  </a:outerShdw>
                </a:effectLst>
              </a:rPr>
              <a:t>the intent of man’s heart is evil from his youth</a:t>
            </a:r>
            <a:r>
              <a:rPr lang="en-US" altLang="en-US" dirty="0">
                <a:effectLst>
                  <a:outerShdw blurRad="38100" dist="38100" dir="2700000" algn="tl">
                    <a:srgbClr val="000000">
                      <a:alpha val="43137"/>
                    </a:srgbClr>
                  </a:outerShdw>
                </a:effectLst>
              </a:rPr>
              <a:t>; and I will never again destroy every living thing, as I have done.[emphasis mine].</a:t>
            </a:r>
          </a:p>
        </p:txBody>
      </p:sp>
      <p:pic>
        <p:nvPicPr>
          <p:cNvPr id="25604"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59893" y="3219450"/>
            <a:ext cx="2224215"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9270980"/>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200"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2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4176" y="3048000"/>
            <a:ext cx="1755648" cy="1828800"/>
          </a:xfrm>
          <a:prstGeom prst="rect">
            <a:avLst/>
          </a:prstGeom>
        </p:spPr>
      </p:pic>
    </p:spTree>
    <p:extLst>
      <p:ext uri="{BB962C8B-B14F-4D97-AF65-F5344CB8AC3E}">
        <p14:creationId xmlns:p14="http://schemas.microsoft.com/office/powerpoint/2010/main" val="259262990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extLst>
      <p:ext uri="{BB962C8B-B14F-4D97-AF65-F5344CB8AC3E}">
        <p14:creationId xmlns:p14="http://schemas.microsoft.com/office/powerpoint/2010/main" val="2175958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438400" y="228600"/>
            <a:ext cx="4038600"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IV. God’s Instruction </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(Gen 6:14-22)</a:t>
            </a:r>
          </a:p>
        </p:txBody>
      </p:sp>
      <p:sp>
        <p:nvSpPr>
          <p:cNvPr id="124931" name="Rectangle 3"/>
          <p:cNvSpPr>
            <a:spLocks noGrp="1" noChangeArrowheads="1"/>
          </p:cNvSpPr>
          <p:nvPr>
            <p:ph type="body" idx="1"/>
          </p:nvPr>
        </p:nvSpPr>
        <p:spPr>
          <a:xfrm>
            <a:off x="2190750" y="1752600"/>
            <a:ext cx="4762500" cy="41910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structure (6:14-16)</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reason (6:17-18)</a:t>
            </a:r>
          </a:p>
          <a:p>
            <a:pPr marL="461963" lvl="1"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The animals (6:19-20)</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food (6:21)</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obedience (6:22)</a:t>
            </a:r>
          </a:p>
        </p:txBody>
      </p:sp>
      <p:pic>
        <p:nvPicPr>
          <p:cNvPr id="5" name="Picture 4">
            <a:extLst>
              <a:ext uri="{FF2B5EF4-FFF2-40B4-BE49-F238E27FC236}">
                <a16:creationId xmlns:a16="http://schemas.microsoft.com/office/drawing/2014/main" id="{262FAFE8-3D0B-40B9-B045-6816D4218D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8312317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oah's ark"/>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15310" y="685800"/>
            <a:ext cx="8513380" cy="5486400"/>
          </a:xfrm>
          <a:prstGeom prst="rect">
            <a:avLst/>
          </a:prstGeom>
          <a:noFill/>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0" y="228600"/>
            <a:ext cx="9144000" cy="1143000"/>
          </a:xfrm>
        </p:spPr>
        <p:txBody>
          <a:bodyPr/>
          <a:lstStyle/>
          <a:p>
            <a:pPr algn="ctr" eaLnBrk="1" hangingPunct="1"/>
            <a:r>
              <a:rPr lang="en-US" sz="3400" dirty="0">
                <a:effectLst>
                  <a:outerShdw blurRad="38100" dist="38100" dir="2700000" algn="tl">
                    <a:srgbClr val="000000">
                      <a:alpha val="43137"/>
                    </a:srgbClr>
                  </a:outerShdw>
                </a:effectLst>
                <a:latin typeface="Calibri" panose="020F0502020204030204" pitchFamily="34" charset="0"/>
              </a:rPr>
              <a:t>How Did Noah Fit All of the Animals on to the Ark? </a:t>
            </a:r>
            <a:br>
              <a:rPr lang="en-US" sz="34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(John 3:12)</a:t>
            </a:r>
            <a:endParaRPr 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p:txBody>
      </p:sp>
      <p:sp>
        <p:nvSpPr>
          <p:cNvPr id="143363" name="Rectangle 3"/>
          <p:cNvSpPr>
            <a:spLocks noGrp="1" noChangeArrowheads="1"/>
          </p:cNvSpPr>
          <p:nvPr>
            <p:ph type="body" idx="1"/>
          </p:nvPr>
        </p:nvSpPr>
        <p:spPr>
          <a:xfrm>
            <a:off x="457200" y="1773238"/>
            <a:ext cx="4572000" cy="3311525"/>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No</a:t>
            </a:r>
          </a:p>
          <a:p>
            <a:pPr marL="914400" lvl="1" indent="-452438" eaLnBrk="1" hangingPunct="1">
              <a:spcBef>
                <a:spcPts val="0"/>
              </a:spcBef>
              <a:spcAft>
                <a:spcPts val="2400"/>
              </a:spcAft>
              <a:buClr>
                <a:srgbClr val="FF99FF"/>
              </a:buClr>
              <a:defRPr/>
            </a:pPr>
            <a:r>
              <a:rPr lang="en-US" dirty="0">
                <a:effectLst>
                  <a:outerShdw blurRad="38100" dist="38100" dir="2700000" algn="tl">
                    <a:srgbClr val="000000">
                      <a:alpha val="43137"/>
                    </a:srgbClr>
                  </a:outerShdw>
                </a:effectLst>
                <a:latin typeface="Calibri" panose="020F0502020204030204" pitchFamily="34" charset="0"/>
              </a:rPr>
              <a:t>Sea creatures (6:20)</a:t>
            </a:r>
          </a:p>
          <a:p>
            <a:pPr marL="914400" lvl="1" indent="-452438" eaLnBrk="1" hangingPunct="1">
              <a:spcBef>
                <a:spcPts val="0"/>
              </a:spcBef>
              <a:spcAft>
                <a:spcPts val="2400"/>
              </a:spcAft>
              <a:buClr>
                <a:srgbClr val="FF99FF"/>
              </a:buClr>
              <a:defRPr/>
            </a:pPr>
            <a:r>
              <a:rPr lang="en-US" dirty="0">
                <a:effectLst>
                  <a:outerShdw blurRad="38100" dist="38100" dir="2700000" algn="tl">
                    <a:srgbClr val="000000">
                      <a:alpha val="43137"/>
                    </a:srgbClr>
                  </a:outerShdw>
                </a:effectLst>
                <a:latin typeface="Calibri" panose="020F0502020204030204" pitchFamily="34" charset="0"/>
              </a:rPr>
              <a:t>Insects (7:22)</a:t>
            </a:r>
          </a:p>
          <a:p>
            <a:pPr marL="914400" lvl="1" indent="-452438" eaLnBrk="1" hangingPunct="1">
              <a:spcBef>
                <a:spcPts val="0"/>
              </a:spcBef>
              <a:spcAft>
                <a:spcPts val="2400"/>
              </a:spcAft>
              <a:buClr>
                <a:srgbClr val="FF99FF"/>
              </a:buClr>
              <a:defRPr/>
            </a:pPr>
            <a:r>
              <a:rPr lang="en-US" dirty="0">
                <a:effectLst>
                  <a:outerShdw blurRad="38100" dist="38100" dir="2700000" algn="tl">
                    <a:srgbClr val="000000">
                      <a:alpha val="43137"/>
                    </a:srgbClr>
                  </a:outerShdw>
                </a:effectLst>
                <a:latin typeface="Calibri" panose="020F0502020204030204" pitchFamily="34" charset="0"/>
              </a:rPr>
              <a:t>Plants (6:20)</a:t>
            </a:r>
            <a:endParaRPr lang="en-US" dirty="0"/>
          </a:p>
        </p:txBody>
      </p:sp>
      <p:sp>
        <p:nvSpPr>
          <p:cNvPr id="153604" name="Text Box 4"/>
          <p:cNvSpPr txBox="1">
            <a:spLocks noChangeArrowheads="1"/>
          </p:cNvSpPr>
          <p:nvPr/>
        </p:nvSpPr>
        <p:spPr bwMode="auto">
          <a:xfrm>
            <a:off x="1219200" y="6172204"/>
            <a:ext cx="7543800" cy="366713"/>
          </a:xfrm>
          <a:prstGeom prst="rect">
            <a:avLst/>
          </a:prstGeom>
          <a:noFill/>
          <a:ln w="9525">
            <a:noFill/>
            <a:miter lim="800000"/>
            <a:headEnd/>
            <a:tailEnd/>
          </a:ln>
        </p:spPr>
        <p:txBody>
          <a:bodyPr>
            <a:spAutoFit/>
          </a:bodyPr>
          <a:lstStyle/>
          <a:p>
            <a:pPr algn="l" eaLnBrk="0" hangingPunct="0">
              <a:spcBef>
                <a:spcPct val="50000"/>
              </a:spcBef>
            </a:pPr>
            <a:endParaRPr lang="en-US" sz="1800" dirty="0">
              <a:latin typeface="Calibri" panose="020F0502020204030204" pitchFamily="34" charset="0"/>
            </a:endParaRPr>
          </a:p>
        </p:txBody>
      </p:sp>
      <p:sp>
        <p:nvSpPr>
          <p:cNvPr id="153605" name="Text Box 5"/>
          <p:cNvSpPr txBox="1">
            <a:spLocks noChangeArrowheads="1"/>
          </p:cNvSpPr>
          <p:nvPr/>
        </p:nvSpPr>
        <p:spPr bwMode="auto">
          <a:xfrm>
            <a:off x="2324100" y="6400800"/>
            <a:ext cx="4495800" cy="366713"/>
          </a:xfrm>
          <a:prstGeom prst="rect">
            <a:avLst/>
          </a:prstGeom>
          <a:noFill/>
          <a:ln w="9525">
            <a:noFill/>
            <a:miter lim="800000"/>
            <a:headEnd/>
            <a:tailEnd/>
          </a:ln>
        </p:spPr>
        <p:txBody>
          <a:bodyPr wrap="square">
            <a:spAutoFit/>
          </a:bodyPr>
          <a:lstStyle/>
          <a:p>
            <a:pPr algn="ctr" eaLnBrk="0" hangingPunct="0">
              <a:spcBef>
                <a:spcPct val="50000"/>
              </a:spcBef>
            </a:pPr>
            <a:r>
              <a:rPr lang="en-US" sz="1800" dirty="0" err="1">
                <a:latin typeface="Calibri" panose="020F0502020204030204" pitchFamily="34" charset="0"/>
                <a:cs typeface="Calibri" panose="020F0502020204030204" pitchFamily="34" charset="0"/>
              </a:rPr>
              <a:t>Woodmoorape</a:t>
            </a:r>
            <a:r>
              <a:rPr lang="en-US" sz="1800" dirty="0">
                <a:latin typeface="Calibri" panose="020F0502020204030204" pitchFamily="34" charset="0"/>
                <a:cs typeface="Calibri" panose="020F0502020204030204" pitchFamily="34" charset="0"/>
              </a:rPr>
              <a:t>, </a:t>
            </a:r>
            <a:r>
              <a:rPr lang="en-US" sz="1800" i="1" dirty="0">
                <a:latin typeface="Calibri" panose="020F0502020204030204" pitchFamily="34" charset="0"/>
                <a:cs typeface="Calibri" panose="020F0502020204030204" pitchFamily="34" charset="0"/>
              </a:rPr>
              <a:t>Noah’s Ark: A Feasibility Study</a:t>
            </a:r>
          </a:p>
        </p:txBody>
      </p:sp>
      <p:pic>
        <p:nvPicPr>
          <p:cNvPr id="6" name="Picture 5">
            <a:extLst>
              <a:ext uri="{FF2B5EF4-FFF2-40B4-BE49-F238E27FC236}">
                <a16:creationId xmlns:a16="http://schemas.microsoft.com/office/drawing/2014/main" id="{4D33C1ED-0326-4168-9634-C5211818BBB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38791" y="2057400"/>
            <a:ext cx="3227295" cy="274320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Grp="1" noChangeArrowheads="1"/>
          </p:cNvSpPr>
          <p:nvPr>
            <p:ph type="body" idx="1"/>
          </p:nvPr>
        </p:nvSpPr>
        <p:spPr>
          <a:xfrm>
            <a:off x="609600" y="1371600"/>
            <a:ext cx="7924800" cy="5257800"/>
          </a:xfrm>
        </p:spPr>
        <p:txBody>
          <a:bodyPr/>
          <a:lstStyle/>
          <a:p>
            <a:pPr marL="457200" lvl="1" indent="-457200" algn="just" eaLnBrk="1" hangingPunct="1">
              <a:spcBef>
                <a:spcPts val="0"/>
              </a:spcBef>
              <a:spcAft>
                <a:spcPts val="18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Limitations</a:t>
            </a:r>
          </a:p>
          <a:p>
            <a:pPr marL="914400" lvl="1" indent="-452438" eaLnBrk="1" hangingPunct="1">
              <a:spcBef>
                <a:spcPts val="0"/>
              </a:spcBef>
              <a:spcAft>
                <a:spcPts val="1800"/>
              </a:spcAft>
              <a:buClr>
                <a:srgbClr val="FF99FF"/>
              </a:buClr>
              <a:defRPr/>
            </a:pPr>
            <a:r>
              <a:rPr lang="en-US" dirty="0">
                <a:effectLst>
                  <a:outerShdw blurRad="38100" dist="38100" dir="2700000" algn="tl">
                    <a:srgbClr val="000000">
                      <a:alpha val="43137"/>
                    </a:srgbClr>
                  </a:outerShdw>
                </a:effectLst>
                <a:latin typeface="Calibri" panose="020F0502020204030204" pitchFamily="34" charset="0"/>
              </a:rPr>
              <a:t>Seven pairs or just sevens? (7:2)</a:t>
            </a:r>
          </a:p>
          <a:p>
            <a:pPr marL="914400" lvl="1" indent="-452438" eaLnBrk="1" hangingPunct="1">
              <a:spcBef>
                <a:spcPts val="0"/>
              </a:spcBef>
              <a:spcAft>
                <a:spcPts val="1800"/>
              </a:spcAft>
              <a:buClr>
                <a:srgbClr val="FF99FF"/>
              </a:buClr>
              <a:defRPr/>
            </a:pPr>
            <a:r>
              <a:rPr lang="en-US" dirty="0">
                <a:effectLst>
                  <a:outerShdw blurRad="38100" dist="38100" dir="2700000" algn="tl">
                    <a:srgbClr val="000000">
                      <a:alpha val="43137"/>
                    </a:srgbClr>
                  </a:outerShdw>
                </a:effectLst>
                <a:latin typeface="Calibri" panose="020F0502020204030204" pitchFamily="34" charset="0"/>
              </a:rPr>
              <a:t>Only clean animals (7:2; Lev 11; Deut 14)</a:t>
            </a:r>
          </a:p>
          <a:p>
            <a:pPr marL="914400" lvl="1" indent="-452438" eaLnBrk="1" hangingPunct="1">
              <a:spcBef>
                <a:spcPts val="0"/>
              </a:spcBef>
              <a:spcAft>
                <a:spcPts val="1800"/>
              </a:spcAft>
              <a:buClr>
                <a:srgbClr val="FF99FF"/>
              </a:buClr>
              <a:defRPr/>
            </a:pPr>
            <a:r>
              <a:rPr lang="en-US" dirty="0">
                <a:effectLst>
                  <a:outerShdw blurRad="38100" dist="38100" dir="2700000" algn="tl">
                    <a:srgbClr val="000000">
                      <a:alpha val="43137"/>
                    </a:srgbClr>
                  </a:outerShdw>
                </a:effectLst>
                <a:latin typeface="Calibri" panose="020F0502020204030204" pitchFamily="34" charset="0"/>
              </a:rPr>
              <a:t>Kind (6:20)</a:t>
            </a:r>
          </a:p>
          <a:p>
            <a:pPr marL="914400" lvl="1" indent="-452438" eaLnBrk="1" hangingPunct="1">
              <a:spcBef>
                <a:spcPts val="0"/>
              </a:spcBef>
              <a:spcAft>
                <a:spcPts val="1800"/>
              </a:spcAft>
              <a:buClr>
                <a:srgbClr val="FF99FF"/>
              </a:buClr>
              <a:defRPr/>
            </a:pPr>
            <a:r>
              <a:rPr lang="en-US" dirty="0">
                <a:effectLst>
                  <a:outerShdw blurRad="38100" dist="38100" dir="2700000" algn="tl">
                    <a:srgbClr val="000000">
                      <a:alpha val="43137"/>
                    </a:srgbClr>
                  </a:outerShdw>
                </a:effectLst>
                <a:latin typeface="Calibri" panose="020F0502020204030204" pitchFamily="34" charset="0"/>
              </a:rPr>
              <a:t>Extinct animals overstated</a:t>
            </a:r>
          </a:p>
          <a:p>
            <a:pPr marL="914400" lvl="1" indent="-452438" eaLnBrk="1" hangingPunct="1">
              <a:spcBef>
                <a:spcPts val="0"/>
              </a:spcBef>
              <a:spcAft>
                <a:spcPts val="1800"/>
              </a:spcAft>
              <a:buClr>
                <a:srgbClr val="FF99FF"/>
              </a:buClr>
              <a:defRPr/>
            </a:pPr>
            <a:r>
              <a:rPr lang="en-US" dirty="0">
                <a:effectLst>
                  <a:outerShdw blurRad="38100" dist="38100" dir="2700000" algn="tl">
                    <a:srgbClr val="000000">
                      <a:alpha val="43137"/>
                    </a:srgbClr>
                  </a:outerShdw>
                </a:effectLst>
                <a:latin typeface="Calibri" panose="020F0502020204030204" pitchFamily="34" charset="0"/>
              </a:rPr>
              <a:t>Not fully grown</a:t>
            </a:r>
          </a:p>
          <a:p>
            <a:pPr marL="914400" lvl="1" indent="-452438" eaLnBrk="1" hangingPunct="1">
              <a:spcBef>
                <a:spcPts val="0"/>
              </a:spcBef>
              <a:spcAft>
                <a:spcPts val="1800"/>
              </a:spcAft>
              <a:buClr>
                <a:srgbClr val="FF99FF"/>
              </a:buClr>
              <a:defRPr/>
            </a:pPr>
            <a:r>
              <a:rPr lang="en-US" dirty="0" err="1">
                <a:effectLst>
                  <a:outerShdw blurRad="38100" dist="38100" dir="2700000" algn="tl">
                    <a:srgbClr val="000000">
                      <a:alpha val="43137"/>
                    </a:srgbClr>
                  </a:outerShdw>
                </a:effectLst>
                <a:latin typeface="Calibri" panose="020F0502020204030204" pitchFamily="34" charset="0"/>
              </a:rPr>
              <a:t>Hybernation</a:t>
            </a:r>
            <a:endParaRPr lang="en-US" dirty="0">
              <a:effectLst>
                <a:outerShdw blurRad="38100" dist="38100" dir="2700000" algn="tl">
                  <a:srgbClr val="000000">
                    <a:alpha val="43137"/>
                  </a:srgbClr>
                </a:outerShdw>
              </a:effectLst>
              <a:latin typeface="Calibri" panose="020F0502020204030204" pitchFamily="34" charset="0"/>
            </a:endParaRPr>
          </a:p>
        </p:txBody>
      </p:sp>
      <p:sp>
        <p:nvSpPr>
          <p:cNvPr id="5" name="Rectangle 2">
            <a:extLst>
              <a:ext uri="{FF2B5EF4-FFF2-40B4-BE49-F238E27FC236}">
                <a16:creationId xmlns:a16="http://schemas.microsoft.com/office/drawing/2014/main" id="{28ABDD92-AC0F-445D-88E3-AAD49FC62AB1}"/>
              </a:ext>
            </a:extLst>
          </p:cNvPr>
          <p:cNvSpPr>
            <a:spLocks noGrp="1" noChangeArrowheads="1"/>
          </p:cNvSpPr>
          <p:nvPr>
            <p:ph type="title"/>
          </p:nvPr>
        </p:nvSpPr>
        <p:spPr>
          <a:xfrm>
            <a:off x="0" y="228600"/>
            <a:ext cx="9144000" cy="1143000"/>
          </a:xfrm>
        </p:spPr>
        <p:txBody>
          <a:bodyPr/>
          <a:lstStyle/>
          <a:p>
            <a:pPr algn="ctr" eaLnBrk="1" hangingPunct="1"/>
            <a:r>
              <a:rPr lang="en-US" sz="3400" dirty="0">
                <a:effectLst>
                  <a:outerShdw blurRad="38100" dist="38100" dir="2700000" algn="tl">
                    <a:srgbClr val="000000">
                      <a:alpha val="43137"/>
                    </a:srgbClr>
                  </a:outerShdw>
                </a:effectLst>
                <a:latin typeface="Calibri" panose="020F0502020204030204" pitchFamily="34" charset="0"/>
              </a:rPr>
              <a:t>How Did Noah Fit All of the Animals on to the Ark? </a:t>
            </a:r>
            <a:br>
              <a:rPr lang="en-US" sz="34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(John 3:12)</a:t>
            </a:r>
            <a:endParaRPr 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7" name="Picture 6">
            <a:extLst>
              <a:ext uri="{FF2B5EF4-FFF2-40B4-BE49-F238E27FC236}">
                <a16:creationId xmlns:a16="http://schemas.microsoft.com/office/drawing/2014/main" id="{03CDBE74-B049-49D2-AB94-17FE3CFE30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5867400"/>
            <a:ext cx="1075765" cy="914400"/>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type="body" idx="1"/>
          </p:nvPr>
        </p:nvSpPr>
        <p:spPr>
          <a:xfrm>
            <a:off x="914400" y="1600201"/>
            <a:ext cx="7315200" cy="2743200"/>
          </a:xfrm>
        </p:spPr>
        <p:txBody>
          <a:bodyPr/>
          <a:lstStyle/>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16,000 animals</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Ark = 450ft long, 75ft wide, 45 feet high</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Ark capable of holding 125,000 animals</a:t>
            </a:r>
          </a:p>
        </p:txBody>
      </p:sp>
      <p:sp>
        <p:nvSpPr>
          <p:cNvPr id="5" name="Rectangle 2">
            <a:extLst>
              <a:ext uri="{FF2B5EF4-FFF2-40B4-BE49-F238E27FC236}">
                <a16:creationId xmlns:a16="http://schemas.microsoft.com/office/drawing/2014/main" id="{36D1FD63-65ED-4CD0-9296-305F306DB4D3}"/>
              </a:ext>
            </a:extLst>
          </p:cNvPr>
          <p:cNvSpPr>
            <a:spLocks noGrp="1" noChangeArrowheads="1"/>
          </p:cNvSpPr>
          <p:nvPr>
            <p:ph type="title"/>
          </p:nvPr>
        </p:nvSpPr>
        <p:spPr>
          <a:xfrm>
            <a:off x="0" y="228600"/>
            <a:ext cx="9144000" cy="1143000"/>
          </a:xfrm>
        </p:spPr>
        <p:txBody>
          <a:bodyPr/>
          <a:lstStyle/>
          <a:p>
            <a:pPr algn="ctr" eaLnBrk="1" hangingPunct="1"/>
            <a:r>
              <a:rPr lang="en-US" sz="3400" dirty="0">
                <a:effectLst>
                  <a:outerShdw blurRad="38100" dist="38100" dir="2700000" algn="tl">
                    <a:srgbClr val="000000">
                      <a:alpha val="43137"/>
                    </a:srgbClr>
                  </a:outerShdw>
                </a:effectLst>
                <a:latin typeface="Calibri" panose="020F0502020204030204" pitchFamily="34" charset="0"/>
              </a:rPr>
              <a:t>How Did Noah Fit All of the Animals on to the Ark? </a:t>
            </a:r>
            <a:br>
              <a:rPr lang="en-US" sz="34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(John 3:12)</a:t>
            </a:r>
            <a:endParaRPr 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9" name="Picture 8">
            <a:extLst>
              <a:ext uri="{FF2B5EF4-FFF2-40B4-BE49-F238E27FC236}">
                <a16:creationId xmlns:a16="http://schemas.microsoft.com/office/drawing/2014/main" id="{A0AAF84D-F8C6-4437-B4EC-DE6E4207A8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40000" y="4191000"/>
            <a:ext cx="4064000" cy="2286000"/>
          </a:xfrm>
          <a:prstGeom prst="rect">
            <a:avLst/>
          </a:prstGeom>
        </p:spPr>
      </p:pic>
      <p:pic>
        <p:nvPicPr>
          <p:cNvPr id="7" name="Picture 6">
            <a:extLst>
              <a:ext uri="{FF2B5EF4-FFF2-40B4-BE49-F238E27FC236}">
                <a16:creationId xmlns:a16="http://schemas.microsoft.com/office/drawing/2014/main" id="{A24CE6D3-8D3F-46BD-91C6-EC9D8F150C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5867400"/>
            <a:ext cx="1075765" cy="91440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ow Many Animals Were On the Ark">
            <a:extLst>
              <a:ext uri="{FF2B5EF4-FFF2-40B4-BE49-F238E27FC236}">
                <a16:creationId xmlns:a16="http://schemas.microsoft.com/office/drawing/2014/main" id="{793BBB80-EC69-4115-B783-D4165E71ADA9}"/>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374480" y="228601"/>
            <a:ext cx="6400144"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162088"/>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ADE611D1-F1A3-48DA-A6ED-5FAF59CB435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369376" y="228600"/>
            <a:ext cx="6405248"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817564"/>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438400" y="228600"/>
            <a:ext cx="4038600"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IV. God’s Instruction </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(Gen 6:14-22)</a:t>
            </a:r>
          </a:p>
        </p:txBody>
      </p:sp>
      <p:sp>
        <p:nvSpPr>
          <p:cNvPr id="124931" name="Rectangle 3"/>
          <p:cNvSpPr>
            <a:spLocks noGrp="1" noChangeArrowheads="1"/>
          </p:cNvSpPr>
          <p:nvPr>
            <p:ph type="body" idx="1"/>
          </p:nvPr>
        </p:nvSpPr>
        <p:spPr>
          <a:xfrm>
            <a:off x="2190750" y="1752600"/>
            <a:ext cx="4762500" cy="41910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structure (6:14-16)</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reason (6:17-18)</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animals (6:19-20)</a:t>
            </a:r>
          </a:p>
          <a:p>
            <a:pPr marL="461963" lvl="1"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The food (6:21)</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obedience (6:22)</a:t>
            </a:r>
          </a:p>
        </p:txBody>
      </p:sp>
      <p:pic>
        <p:nvPicPr>
          <p:cNvPr id="5" name="Picture 4">
            <a:extLst>
              <a:ext uri="{FF2B5EF4-FFF2-40B4-BE49-F238E27FC236}">
                <a16:creationId xmlns:a16="http://schemas.microsoft.com/office/drawing/2014/main" id="{C6300601-1E52-46BD-A95C-22260190E7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5578733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1:29-30</a:t>
            </a:r>
          </a:p>
          <a:p>
            <a:pPr algn="just">
              <a:spcAft>
                <a:spcPts val="100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God said, ‘Behold, I have given you every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plant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yielding seed that is on the surface of all the earth, and every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tree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has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fruit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yielding seed; it shall be food for you;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to every beast of the earth and to every bird of the sky and to every thing that moves on the earth which has life, I have given every green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plant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food’; and it was so.”</a:t>
            </a:r>
          </a:p>
        </p:txBody>
      </p:sp>
      <p:pic>
        <p:nvPicPr>
          <p:cNvPr id="2" name="Picture 1">
            <a:extLst>
              <a:ext uri="{FF2B5EF4-FFF2-40B4-BE49-F238E27FC236}">
                <a16:creationId xmlns:a16="http://schemas.microsoft.com/office/drawing/2014/main" id="{D47AE24F-CD9F-4D80-A0C7-0A93DD72C0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4100" y="3505200"/>
            <a:ext cx="1955800" cy="1371600"/>
          </a:xfrm>
          <a:prstGeom prst="rect">
            <a:avLst/>
          </a:prstGeom>
        </p:spPr>
      </p:pic>
    </p:spTree>
    <p:extLst>
      <p:ext uri="{BB962C8B-B14F-4D97-AF65-F5344CB8AC3E}">
        <p14:creationId xmlns:p14="http://schemas.microsoft.com/office/powerpoint/2010/main" val="3345414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017" y="97247"/>
            <a:ext cx="8839966" cy="6663506"/>
          </a:xfrm>
          <a:prstGeom prst="rect">
            <a:avLst/>
          </a:prstGeom>
        </p:spPr>
      </p:pic>
    </p:spTree>
    <p:extLst>
      <p:ext uri="{BB962C8B-B14F-4D97-AF65-F5344CB8AC3E}">
        <p14:creationId xmlns:p14="http://schemas.microsoft.com/office/powerpoint/2010/main" val="20392851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3467100" y="228600"/>
            <a:ext cx="22098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The Flood </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(Gen 6–9)</a:t>
            </a:r>
          </a:p>
        </p:txBody>
      </p:sp>
      <p:sp>
        <p:nvSpPr>
          <p:cNvPr id="35843" name="Rectangle 3"/>
          <p:cNvSpPr>
            <a:spLocks noGrp="1" noChangeArrowheads="1"/>
          </p:cNvSpPr>
          <p:nvPr>
            <p:ph type="body" idx="1"/>
          </p:nvPr>
        </p:nvSpPr>
        <p:spPr>
          <a:xfrm>
            <a:off x="1409700" y="1946275"/>
            <a:ext cx="6324600" cy="3463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Events before the flood (Gen 6)</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The flood (Gen 7)</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The abating of the waters (Gen 8)</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Events following the flood (Gen 9)</a:t>
            </a:r>
          </a:p>
        </p:txBody>
      </p:sp>
      <p:pic>
        <p:nvPicPr>
          <p:cNvPr id="5" name="Picture 4">
            <a:extLst>
              <a:ext uri="{FF2B5EF4-FFF2-40B4-BE49-F238E27FC236}">
                <a16:creationId xmlns:a16="http://schemas.microsoft.com/office/drawing/2014/main" id="{E983C438-BAEF-40FB-B163-FD90002E70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7044122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09DE79-D103-40C1-AFDF-21360D6C08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4210" y="801396"/>
            <a:ext cx="8815580" cy="5255207"/>
          </a:xfrm>
          <a:prstGeom prst="rect">
            <a:avLst/>
          </a:prstGeom>
          <a:ln w="38100">
            <a:solidFill>
              <a:schemeClr val="tx1"/>
            </a:solidFill>
          </a:ln>
        </p:spPr>
      </p:pic>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438400" y="228600"/>
            <a:ext cx="4038600"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IV. God’s Instruction </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(Gen 6:14-22)</a:t>
            </a:r>
          </a:p>
        </p:txBody>
      </p:sp>
      <p:sp>
        <p:nvSpPr>
          <p:cNvPr id="124931" name="Rectangle 3"/>
          <p:cNvSpPr>
            <a:spLocks noGrp="1" noChangeArrowheads="1"/>
          </p:cNvSpPr>
          <p:nvPr>
            <p:ph type="body" idx="1"/>
          </p:nvPr>
        </p:nvSpPr>
        <p:spPr>
          <a:xfrm>
            <a:off x="2190750" y="1752600"/>
            <a:ext cx="4762500" cy="41910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structure (6:14-16)</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reason (6:17-18)</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animals (6:19-20)</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food (6:21)</a:t>
            </a:r>
          </a:p>
          <a:p>
            <a:pPr marL="461963" lvl="1"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The obedience (6:22)</a:t>
            </a:r>
          </a:p>
        </p:txBody>
      </p:sp>
      <p:pic>
        <p:nvPicPr>
          <p:cNvPr id="5" name="Picture 4">
            <a:extLst>
              <a:ext uri="{FF2B5EF4-FFF2-40B4-BE49-F238E27FC236}">
                <a16:creationId xmlns:a16="http://schemas.microsoft.com/office/drawing/2014/main" id="{10BDE81C-4563-405A-A814-9E805655DE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11837974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type="body" idx="1"/>
          </p:nvPr>
        </p:nvSpPr>
        <p:spPr>
          <a:xfrm>
            <a:off x="914400" y="1600201"/>
            <a:ext cx="7315200" cy="2743200"/>
          </a:xfrm>
        </p:spPr>
        <p:txBody>
          <a:bodyPr/>
          <a:lstStyle/>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Ark = 450ft long, 75ft wide, 45 feet high</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Ark capable of holding 125,000 animals</a:t>
            </a:r>
          </a:p>
        </p:txBody>
      </p:sp>
      <p:sp>
        <p:nvSpPr>
          <p:cNvPr id="5" name="Rectangle 2">
            <a:extLst>
              <a:ext uri="{FF2B5EF4-FFF2-40B4-BE49-F238E27FC236}">
                <a16:creationId xmlns:a16="http://schemas.microsoft.com/office/drawing/2014/main" id="{36D1FD63-65ED-4CD0-9296-305F306DB4D3}"/>
              </a:ext>
            </a:extLst>
          </p:cNvPr>
          <p:cNvSpPr>
            <a:spLocks noGrp="1" noChangeArrowheads="1"/>
          </p:cNvSpPr>
          <p:nvPr>
            <p:ph type="title"/>
          </p:nvPr>
        </p:nvSpPr>
        <p:spPr>
          <a:xfrm>
            <a:off x="0" y="228600"/>
            <a:ext cx="9144000" cy="1143000"/>
          </a:xfrm>
        </p:spPr>
        <p:txBody>
          <a:bodyPr/>
          <a:lstStyle/>
          <a:p>
            <a:pPr algn="ctr" eaLnBrk="1" hangingPunct="1"/>
            <a:r>
              <a:rPr lang="en-US" sz="3400" dirty="0">
                <a:effectLst>
                  <a:outerShdw blurRad="38100" dist="38100" dir="2700000" algn="tl">
                    <a:srgbClr val="000000">
                      <a:alpha val="43137"/>
                    </a:srgbClr>
                  </a:outerShdw>
                </a:effectLst>
              </a:rPr>
              <a:t>Dimensions of</a:t>
            </a:r>
            <a:r>
              <a:rPr lang="en-US" sz="3400" dirty="0">
                <a:effectLst>
                  <a:outerShdw blurRad="38100" dist="38100" dir="2700000" algn="tl">
                    <a:srgbClr val="000000">
                      <a:alpha val="43137"/>
                    </a:srgbClr>
                  </a:outerShdw>
                </a:effectLst>
                <a:latin typeface="Calibri" panose="020F0502020204030204" pitchFamily="34" charset="0"/>
              </a:rPr>
              <a:t> the Ark? </a:t>
            </a:r>
            <a:br>
              <a:rPr lang="en-US" sz="34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a:t>
            </a:r>
            <a:r>
              <a:rPr lang="en-US" sz="2800" dirty="0">
                <a:solidFill>
                  <a:schemeClr val="tx1"/>
                </a:solidFill>
                <a:effectLst>
                  <a:outerShdw blurRad="38100" dist="38100" dir="2700000" algn="tl">
                    <a:srgbClr val="000000">
                      <a:alpha val="43137"/>
                    </a:srgbClr>
                  </a:outerShdw>
                </a:effectLst>
                <a:ea typeface="+mn-ea"/>
                <a:cs typeface="+mn-cs"/>
              </a:rPr>
              <a:t>Genesis</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 </a:t>
            </a:r>
            <a:r>
              <a:rPr lang="en-US" sz="2800" dirty="0">
                <a:solidFill>
                  <a:schemeClr val="tx1"/>
                </a:solidFill>
                <a:effectLst>
                  <a:outerShdw blurRad="38100" dist="38100" dir="2700000" algn="tl">
                    <a:srgbClr val="000000">
                      <a:alpha val="43137"/>
                    </a:srgbClr>
                  </a:outerShdw>
                </a:effectLst>
                <a:ea typeface="+mn-ea"/>
                <a:cs typeface="+mn-cs"/>
              </a:rPr>
              <a:t>6</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:15)</a:t>
            </a:r>
            <a:endParaRPr 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9" name="Picture 8">
            <a:extLst>
              <a:ext uri="{FF2B5EF4-FFF2-40B4-BE49-F238E27FC236}">
                <a16:creationId xmlns:a16="http://schemas.microsoft.com/office/drawing/2014/main" id="{A0AAF84D-F8C6-4437-B4EC-DE6E4207A8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1733" y="3251200"/>
            <a:ext cx="5960533" cy="3352800"/>
          </a:xfrm>
          <a:prstGeom prst="rect">
            <a:avLst/>
          </a:prstGeom>
        </p:spPr>
      </p:pic>
      <p:pic>
        <p:nvPicPr>
          <p:cNvPr id="7" name="Picture 6">
            <a:extLst>
              <a:ext uri="{FF2B5EF4-FFF2-40B4-BE49-F238E27FC236}">
                <a16:creationId xmlns:a16="http://schemas.microsoft.com/office/drawing/2014/main" id="{01619C4A-812D-4A95-82DF-C2ACBF5A7C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18020033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extLst>
      <p:ext uri="{BB962C8B-B14F-4D97-AF65-F5344CB8AC3E}">
        <p14:creationId xmlns:p14="http://schemas.microsoft.com/office/powerpoint/2010/main" val="1328107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3467100" y="228600"/>
            <a:ext cx="22098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The Flood </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(Gen 6–9)</a:t>
            </a:r>
          </a:p>
        </p:txBody>
      </p:sp>
      <p:sp>
        <p:nvSpPr>
          <p:cNvPr id="35843" name="Rectangle 3"/>
          <p:cNvSpPr>
            <a:spLocks noGrp="1" noChangeArrowheads="1"/>
          </p:cNvSpPr>
          <p:nvPr>
            <p:ph type="body" idx="1"/>
          </p:nvPr>
        </p:nvSpPr>
        <p:spPr>
          <a:xfrm>
            <a:off x="1409700" y="1946275"/>
            <a:ext cx="6324600" cy="3463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Events before the flood (Gen 6)</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The flood (Gen 7)</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The abating of the waters (Gen 8)</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Events following the flood (Gen 9)</a:t>
            </a:r>
          </a:p>
        </p:txBody>
      </p:sp>
      <p:pic>
        <p:nvPicPr>
          <p:cNvPr id="5" name="Picture 4">
            <a:extLst>
              <a:ext uri="{FF2B5EF4-FFF2-40B4-BE49-F238E27FC236}">
                <a16:creationId xmlns:a16="http://schemas.microsoft.com/office/drawing/2014/main" id="{F263665B-8EB4-457F-875E-508CA2A05D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18898745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6 Outline</a:t>
            </a:r>
          </a:p>
        </p:txBody>
      </p:sp>
      <p:sp>
        <p:nvSpPr>
          <p:cNvPr id="124931" name="Rectangle 3"/>
          <p:cNvSpPr>
            <a:spLocks noGrp="1" noChangeArrowheads="1"/>
          </p:cNvSpPr>
          <p:nvPr>
            <p:ph type="body" idx="1"/>
          </p:nvPr>
        </p:nvSpPr>
        <p:spPr>
          <a:xfrm>
            <a:off x="1676400" y="1524000"/>
            <a:ext cx="5791200" cy="35052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God’s Grief (Gen 6:1-7)</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God’s Grace (6:8-10)</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God’s Destruction (6:11-13)</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God’s Instruction (6:14-22)</a:t>
            </a:r>
          </a:p>
        </p:txBody>
      </p:sp>
      <p:pic>
        <p:nvPicPr>
          <p:cNvPr id="5" name="Picture 4">
            <a:extLst>
              <a:ext uri="{FF2B5EF4-FFF2-40B4-BE49-F238E27FC236}">
                <a16:creationId xmlns:a16="http://schemas.microsoft.com/office/drawing/2014/main" id="{098B9AB2-237F-4EDF-9A42-052F77ECEAE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906594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711476"/>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66604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6 Outline</a:t>
            </a:r>
          </a:p>
        </p:txBody>
      </p:sp>
      <p:sp>
        <p:nvSpPr>
          <p:cNvPr id="124931" name="Rectangle 3"/>
          <p:cNvSpPr>
            <a:spLocks noGrp="1" noChangeArrowheads="1"/>
          </p:cNvSpPr>
          <p:nvPr>
            <p:ph type="body" idx="1"/>
          </p:nvPr>
        </p:nvSpPr>
        <p:spPr>
          <a:xfrm>
            <a:off x="1676400" y="1524000"/>
            <a:ext cx="5791200" cy="28194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God’s Grief (Gen 6:1-7)</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God’s Grace (6:8-10)</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God’s Destruction (6:11-13)</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God’s Instruction (6:14-22)</a:t>
            </a:r>
          </a:p>
        </p:txBody>
      </p:sp>
      <p:pic>
        <p:nvPicPr>
          <p:cNvPr id="5" name="Picture 4">
            <a:extLst>
              <a:ext uri="{FF2B5EF4-FFF2-40B4-BE49-F238E27FC236}">
                <a16:creationId xmlns:a16="http://schemas.microsoft.com/office/drawing/2014/main" id="{AECA5A69-54E4-44D1-A755-CBEEEA4943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1026875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771775" y="228600"/>
            <a:ext cx="3600450"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I. God’s Grief </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(Gen 6:1-7)</a:t>
            </a:r>
          </a:p>
        </p:txBody>
      </p:sp>
      <p:sp>
        <p:nvSpPr>
          <p:cNvPr id="124931" name="Rectangle 3"/>
          <p:cNvSpPr>
            <a:spLocks noGrp="1" noChangeArrowheads="1"/>
          </p:cNvSpPr>
          <p:nvPr>
            <p:ph type="body" idx="1"/>
          </p:nvPr>
        </p:nvSpPr>
        <p:spPr>
          <a:xfrm>
            <a:off x="2057400" y="2057400"/>
            <a:ext cx="5029200" cy="2819400"/>
          </a:xfrm>
        </p:spPr>
        <p:txBody>
          <a:bodyPr/>
          <a:lstStyle/>
          <a:p>
            <a:pPr marL="862013"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specific sin (6:1-4)</a:t>
            </a:r>
          </a:p>
          <a:p>
            <a:pPr marL="862013"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general sin (6:5)</a:t>
            </a:r>
          </a:p>
          <a:p>
            <a:pPr marL="862013"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God’s sorrow (6:6-7)</a:t>
            </a:r>
          </a:p>
        </p:txBody>
      </p:sp>
      <p:pic>
        <p:nvPicPr>
          <p:cNvPr id="5" name="Picture 4">
            <a:extLst>
              <a:ext uri="{FF2B5EF4-FFF2-40B4-BE49-F238E27FC236}">
                <a16:creationId xmlns:a16="http://schemas.microsoft.com/office/drawing/2014/main" id="{1226245A-F113-4C7D-AAEF-9E0B30C3F9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853464469"/>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14081</TotalTime>
  <Words>3294</Words>
  <Application>Microsoft Office PowerPoint</Application>
  <PresentationFormat>On-screen Show (4:3)</PresentationFormat>
  <Paragraphs>460</Paragraphs>
  <Slides>77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77</vt:i4>
      </vt:variant>
    </vt:vector>
  </HeadingPairs>
  <TitlesOfParts>
    <vt:vector size="83" baseType="lpstr">
      <vt:lpstr>Abadi MT Condensed Light</vt:lpstr>
      <vt:lpstr>Arial</vt:lpstr>
      <vt:lpstr>Calibri</vt:lpstr>
      <vt:lpstr>Times New Roman</vt:lpstr>
      <vt:lpstr>Wingdings</vt:lpstr>
      <vt:lpstr>Azure</vt:lpstr>
      <vt:lpstr>PowerPoint Presentation</vt:lpstr>
      <vt:lpstr>GENESIS STRUCTURE</vt:lpstr>
      <vt:lpstr>GENESIS STRUCTURE</vt:lpstr>
      <vt:lpstr>GENESIS STRUCTURE</vt:lpstr>
      <vt:lpstr>PowerPoint Presentation</vt:lpstr>
      <vt:lpstr>GENESIS STRUCTURE</vt:lpstr>
      <vt:lpstr>The Flood  (Gen 6–9)</vt:lpstr>
      <vt:lpstr>Genesis 6 Outline</vt:lpstr>
      <vt:lpstr>I. God’s Grief  (Gen 6:1-7)</vt:lpstr>
      <vt:lpstr>Genesis 6 Outline</vt:lpstr>
      <vt:lpstr>II. God’s Grace  (Gen 6:8-10)</vt:lpstr>
      <vt:lpstr>PowerPoint Presentation</vt:lpstr>
      <vt:lpstr>PowerPoint Presentation</vt:lpstr>
      <vt:lpstr>Genesis 6 Outline</vt:lpstr>
      <vt:lpstr>III. God’s Destruction  (Gen 6:11-13)</vt:lpstr>
      <vt:lpstr>III. God’s Destruction  (Gen 6:11-13)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God’s Destruction  (Gen 6:11-13)</vt:lpstr>
      <vt:lpstr>PowerPoint Presentation</vt:lpstr>
      <vt:lpstr>PowerPoint Presentation</vt:lpstr>
      <vt:lpstr>PowerPoint Presentation</vt:lpstr>
      <vt:lpstr>Tertullian Prescription Against Heretics, 36</vt:lpstr>
      <vt:lpstr>PowerPoint Presentation</vt:lpstr>
      <vt:lpstr>PowerPoint Presentation</vt:lpstr>
      <vt:lpstr>Genesis 4 Outline</vt:lpstr>
      <vt:lpstr>Ungodly Line of Cain (Gen 4:16-24)</vt:lpstr>
      <vt:lpstr>PowerPoint Presentation</vt:lpstr>
      <vt:lpstr>PowerPoint Presentation</vt:lpstr>
      <vt:lpstr>PowerPoint Presentation</vt:lpstr>
      <vt:lpstr>Genesis 6 Takeaways</vt:lpstr>
      <vt:lpstr>Genesis 6 Takeaways</vt:lpstr>
      <vt:lpstr>Genesis 6 Outline</vt:lpstr>
      <vt:lpstr>IV. God’s Instruction  (Gen 6:14-22)</vt:lpstr>
      <vt:lpstr>IV. God’s Instruction  (Gen 6:14-22)</vt:lpstr>
      <vt:lpstr>Dimensions of the Ark?  (Genesis 6:15)</vt:lpstr>
      <vt:lpstr>Dimensions of the Ark</vt:lpstr>
      <vt:lpstr>PowerPoint Presentation</vt:lpstr>
      <vt:lpstr>PowerPoint Presentation</vt:lpstr>
      <vt:lpstr>PowerPoint Presentation</vt:lpstr>
      <vt:lpstr>Explanation of Similarities &amp; Differences Between the Biblical and Pagan Flood Accounts</vt:lpstr>
      <vt:lpstr>Explanation of Similarities &amp; Differences Between the Biblical and Pagan Flood Accounts</vt:lpstr>
      <vt:lpstr>PowerPoint Presentation</vt:lpstr>
      <vt:lpstr>PowerPoint Presentation</vt:lpstr>
      <vt:lpstr>PowerPoint Presentation</vt:lpstr>
      <vt:lpstr>PowerPoint Presentation</vt:lpstr>
      <vt:lpstr>PowerPoint Presentation</vt:lpstr>
      <vt:lpstr>7 “I AM” statements in John</vt:lpstr>
      <vt:lpstr>IV. God’s Instruction  (Gen 6:14-22)</vt:lpstr>
      <vt:lpstr>PowerPoint Presentation</vt:lpstr>
      <vt:lpstr>PowerPoint Presentation</vt:lpstr>
      <vt:lpstr>PowerPoint Presentation</vt:lpstr>
      <vt:lpstr>PowerPoint Presentation</vt:lpstr>
      <vt:lpstr>PowerPoint Presentation</vt:lpstr>
      <vt:lpstr>IV. God’s Instruction  (Gen 6:14-22)</vt:lpstr>
      <vt:lpstr>PowerPoint Presentation</vt:lpstr>
      <vt:lpstr>How Did Noah Fit All of the Animals on to the Ark?  (John 3:12)</vt:lpstr>
      <vt:lpstr>How Did Noah Fit All of the Animals on to the Ark?  (John 3:12)</vt:lpstr>
      <vt:lpstr>How Did Noah Fit All of the Animals on to the Ark?  (John 3:12)</vt:lpstr>
      <vt:lpstr>PowerPoint Presentation</vt:lpstr>
      <vt:lpstr>PowerPoint Presentation</vt:lpstr>
      <vt:lpstr>IV. God’s Instruction  (Gen 6:14-22)</vt:lpstr>
      <vt:lpstr>PowerPoint Presentation</vt:lpstr>
      <vt:lpstr>PowerPoint Presentation</vt:lpstr>
      <vt:lpstr>PowerPoint Presentation</vt:lpstr>
      <vt:lpstr>IV. God’s Instruction  (Gen 6:14-22)</vt:lpstr>
      <vt:lpstr>Dimensions of the Ark?  (Genesis 6:15)</vt:lpstr>
      <vt:lpstr>Conclusion</vt:lpstr>
      <vt:lpstr>GENESIS STRUCTURE</vt:lpstr>
      <vt:lpstr>The Flood  (Gen 6–9)</vt:lpstr>
      <vt:lpstr>Genesis 6 Outline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028 - 6v10-22</dc:title>
  <dc:subject>Genesis 6</dc:subject>
  <dc:creator>A. Woods</dc:creator>
  <dc:description>Modified by Jim McGowan</dc:description>
  <cp:lastModifiedBy>Jim McGowan</cp:lastModifiedBy>
  <cp:revision>1453</cp:revision>
  <cp:lastPrinted>2021-02-27T23:15:04Z</cp:lastPrinted>
  <dcterms:created xsi:type="dcterms:W3CDTF">2009-03-17T12:21:13Z</dcterms:created>
  <dcterms:modified xsi:type="dcterms:W3CDTF">2021-02-27T23:15:27Z</dcterms:modified>
</cp:coreProperties>
</file>