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1"/>
  </p:notesMasterIdLst>
  <p:handoutMasterIdLst>
    <p:handoutMasterId r:id="rId112"/>
  </p:handoutMasterIdLst>
  <p:sldIdLst>
    <p:sldId id="2094" r:id="rId2"/>
    <p:sldId id="2064" r:id="rId3"/>
    <p:sldId id="1984" r:id="rId4"/>
    <p:sldId id="6578" r:id="rId5"/>
    <p:sldId id="6803" r:id="rId6"/>
    <p:sldId id="6856" r:id="rId7"/>
    <p:sldId id="2193" r:id="rId8"/>
    <p:sldId id="6851" r:id="rId9"/>
    <p:sldId id="6685" r:id="rId10"/>
    <p:sldId id="6908" r:id="rId11"/>
    <p:sldId id="6913" r:id="rId12"/>
    <p:sldId id="7028" r:id="rId13"/>
    <p:sldId id="7029" r:id="rId14"/>
    <p:sldId id="6217" r:id="rId15"/>
    <p:sldId id="6375" r:id="rId16"/>
    <p:sldId id="6377" r:id="rId17"/>
    <p:sldId id="6376" r:id="rId18"/>
    <p:sldId id="6218" r:id="rId19"/>
    <p:sldId id="6219" r:id="rId20"/>
    <p:sldId id="6220" r:id="rId21"/>
    <p:sldId id="6914" r:id="rId22"/>
    <p:sldId id="7030" r:id="rId23"/>
    <p:sldId id="7031" r:id="rId24"/>
    <p:sldId id="6915" r:id="rId25"/>
    <p:sldId id="6864" r:id="rId26"/>
    <p:sldId id="6916" r:id="rId27"/>
    <p:sldId id="5605" r:id="rId28"/>
    <p:sldId id="7032" r:id="rId29"/>
    <p:sldId id="7025" r:id="rId30"/>
    <p:sldId id="2052" r:id="rId31"/>
    <p:sldId id="7017" r:id="rId32"/>
    <p:sldId id="6917" r:id="rId33"/>
    <p:sldId id="7026" r:id="rId34"/>
    <p:sldId id="6930" r:id="rId35"/>
    <p:sldId id="950" r:id="rId36"/>
    <p:sldId id="5595" r:id="rId37"/>
    <p:sldId id="6931" r:id="rId38"/>
    <p:sldId id="5608" r:id="rId39"/>
    <p:sldId id="5607" r:id="rId40"/>
    <p:sldId id="6932" r:id="rId41"/>
    <p:sldId id="5610" r:id="rId42"/>
    <p:sldId id="5612" r:id="rId43"/>
    <p:sldId id="7033" r:id="rId44"/>
    <p:sldId id="2103" r:id="rId45"/>
    <p:sldId id="7013" r:id="rId46"/>
    <p:sldId id="6933" r:id="rId47"/>
    <p:sldId id="1983" r:id="rId48"/>
    <p:sldId id="1988" r:id="rId49"/>
    <p:sldId id="6835" r:id="rId50"/>
    <p:sldId id="6918" r:id="rId51"/>
    <p:sldId id="7034" r:id="rId52"/>
    <p:sldId id="6878" r:id="rId53"/>
    <p:sldId id="6919" r:id="rId54"/>
    <p:sldId id="6868" r:id="rId55"/>
    <p:sldId id="6920" r:id="rId56"/>
    <p:sldId id="2141" r:id="rId57"/>
    <p:sldId id="7018" r:id="rId58"/>
    <p:sldId id="7019" r:id="rId59"/>
    <p:sldId id="6498" r:id="rId60"/>
    <p:sldId id="7020" r:id="rId61"/>
    <p:sldId id="6921" r:id="rId62"/>
    <p:sldId id="7021" r:id="rId63"/>
    <p:sldId id="5226" r:id="rId64"/>
    <p:sldId id="5227" r:id="rId65"/>
    <p:sldId id="901" r:id="rId66"/>
    <p:sldId id="7022" r:id="rId67"/>
    <p:sldId id="2072" r:id="rId68"/>
    <p:sldId id="6695" r:id="rId69"/>
    <p:sldId id="7023" r:id="rId70"/>
    <p:sldId id="2191" r:id="rId71"/>
    <p:sldId id="7027" r:id="rId72"/>
    <p:sldId id="6922" r:id="rId73"/>
    <p:sldId id="6871" r:id="rId74"/>
    <p:sldId id="6923" r:id="rId75"/>
    <p:sldId id="2106" r:id="rId76"/>
    <p:sldId id="2107" r:id="rId77"/>
    <p:sldId id="2115" r:id="rId78"/>
    <p:sldId id="2108" r:id="rId79"/>
    <p:sldId id="2217" r:id="rId80"/>
    <p:sldId id="2154" r:id="rId81"/>
    <p:sldId id="2219" r:id="rId82"/>
    <p:sldId id="6847" r:id="rId83"/>
    <p:sldId id="6848" r:id="rId84"/>
    <p:sldId id="2218" r:id="rId85"/>
    <p:sldId id="7006" r:id="rId86"/>
    <p:sldId id="962" r:id="rId87"/>
    <p:sldId id="943" r:id="rId88"/>
    <p:sldId id="6924" r:id="rId89"/>
    <p:sldId id="2174" r:id="rId90"/>
    <p:sldId id="2175" r:id="rId91"/>
    <p:sldId id="6996" r:id="rId92"/>
    <p:sldId id="435" r:id="rId93"/>
    <p:sldId id="6997" r:id="rId94"/>
    <p:sldId id="6925" r:id="rId95"/>
    <p:sldId id="2153" r:id="rId96"/>
    <p:sldId id="2104" r:id="rId97"/>
    <p:sldId id="2105" r:id="rId98"/>
    <p:sldId id="6998" r:id="rId99"/>
    <p:sldId id="7015" r:id="rId100"/>
    <p:sldId id="7014" r:id="rId101"/>
    <p:sldId id="6926" r:id="rId102"/>
    <p:sldId id="272" r:id="rId103"/>
    <p:sldId id="6927" r:id="rId104"/>
    <p:sldId id="6904" r:id="rId105"/>
    <p:sldId id="2033" r:id="rId106"/>
    <p:sldId id="6849" r:id="rId107"/>
    <p:sldId id="6999" r:id="rId108"/>
    <p:sldId id="7000" r:id="rId109"/>
    <p:sldId id="6290" r:id="rId110"/>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p:scale>
          <a:sx n="110" d="100"/>
          <a:sy n="110" d="100"/>
        </p:scale>
        <p:origin x="1128"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1" d="100"/>
          <a:sy n="91" d="100"/>
        </p:scale>
        <p:origin x="32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027 - 6v5-22 </a:t>
            </a:r>
          </a:p>
          <a:p>
            <a:pPr>
              <a:defRPr/>
            </a:pPr>
            <a:r>
              <a:rPr lang="en-US" sz="1600" dirty="0"/>
              <a:t>02-21-2021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2/19/2021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109</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3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EEB5DDBF-CF9A-4A95-BF6C-DB45C1A1F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303325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6300601-1E52-46BD-A95C-22260190E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557873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9DE79-D103-40C1-AFDF-21360D6C08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10" y="801396"/>
            <a:ext cx="8815580" cy="5255207"/>
          </a:xfrm>
          <a:prstGeom prst="rect">
            <a:avLst/>
          </a:prstGeom>
          <a:ln w="38100">
            <a:solidFill>
              <a:schemeClr val="tx1"/>
            </a:solidFill>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10BDE81C-4563-405A-A814-9E805655D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83797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01619C4A-812D-4A95-82DF-C2ACBF5A7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02003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1328107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898745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098B9AB2-237F-4EDF-9A42-052F77ECE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0659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66604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4EF576FB-F100-49C4-94CC-E2E4F2A50C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8331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:5</a:t>
            </a:r>
          </a:p>
          <a:p>
            <a:pPr marL="0" indent="0" algn="just">
              <a:spcBef>
                <a:spcPts val="0"/>
              </a:spcBef>
              <a:buNone/>
            </a:pPr>
            <a:r>
              <a:rPr lang="en-US" sz="3600" dirty="0">
                <a:effectLst>
                  <a:outerShdw blurRad="38100" dist="38100" dir="2700000" algn="tl">
                    <a:srgbClr val="000000">
                      <a:alpha val="43137"/>
                    </a:srgbClr>
                  </a:outerShdw>
                </a:effectLst>
              </a:rPr>
              <a:t>“Then the Lord saw that the wickedness of mankind was great on the earth, and that every intent of the thoughts of their hearts was only evil continually.”</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6930451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:5</a:t>
            </a:r>
          </a:p>
          <a:p>
            <a:pPr marL="0" indent="0" algn="just">
              <a:spcBef>
                <a:spcPts val="0"/>
              </a:spcBef>
              <a:buNone/>
            </a:pPr>
            <a:r>
              <a:rPr lang="en-US" sz="3600" dirty="0">
                <a:effectLst>
                  <a:outerShdw blurRad="38100" dist="38100" dir="2700000" algn="tl">
                    <a:srgbClr val="000000">
                      <a:alpha val="43137"/>
                    </a:srgbClr>
                  </a:outerShdw>
                </a:effectLst>
              </a:rPr>
              <a:t>“Then the Lord saw that the wickedness of mankind was great on the earth, and that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intent of the thoughts of their hearts was only evil </a:t>
            </a:r>
            <a:r>
              <a:rPr lang="en-US" sz="3600" b="1" u="sng" dirty="0">
                <a:solidFill>
                  <a:srgbClr val="FFFFCC"/>
                </a:solidFill>
                <a:effectLst>
                  <a:outerShdw blurRad="38100" dist="38100" dir="2700000" algn="tl">
                    <a:srgbClr val="000000">
                      <a:alpha val="43137"/>
                    </a:srgbClr>
                  </a:outerShdw>
                </a:effectLst>
              </a:rPr>
              <a:t>continually</a:t>
            </a:r>
            <a:r>
              <a:rPr lang="en-US" sz="36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3400518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758429" y="1143000"/>
            <a:ext cx="7627143" cy="5181600"/>
          </a:xfrm>
        </p:spPr>
        <p:txBody>
          <a:bodyPr/>
          <a:lstStyle/>
          <a:p>
            <a:pPr marL="457200" indent="-457200" eaLnBrk="1" hangingPunct="1">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as evil as he can possibly be &amp; indulges every possible sin</a:t>
            </a:r>
          </a:p>
          <a:p>
            <a:pPr marL="914400" lvl="1" indent="-487363" eaLnBrk="1" hangingPunct="1">
              <a:spcBef>
                <a:spcPts val="0"/>
              </a:spcBef>
              <a:spcAft>
                <a:spcPts val="1350"/>
              </a:spcAft>
            </a:pPr>
            <a:r>
              <a:rPr lang="en-US" altLang="en-US" dirty="0">
                <a:effectLst>
                  <a:outerShdw blurRad="38100" dist="38100" dir="2700000" algn="tl">
                    <a:srgbClr val="000000">
                      <a:alpha val="43137"/>
                    </a:srgbClr>
                  </a:outerShdw>
                </a:effectLst>
              </a:rPr>
              <a:t>Man is incapable of doing good things</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Gen. 3:22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Matt. 7:11</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Acts 10:1-2</a:t>
            </a:r>
          </a:p>
          <a:p>
            <a:pPr marL="1371600" lvl="2" indent="-450850" eaLnBrk="1" hangingPunct="1">
              <a:spcBef>
                <a:spcPts val="0"/>
              </a:spcBef>
              <a:spcAft>
                <a:spcPts val="1350"/>
              </a:spcAft>
            </a:pPr>
            <a:r>
              <a:rPr lang="en-US" altLang="en-US" dirty="0">
                <a:effectLst>
                  <a:outerShdw blurRad="38100" dist="38100" dir="2700000" algn="tl">
                    <a:srgbClr val="000000">
                      <a:alpha val="43137"/>
                    </a:srgbClr>
                  </a:outerShdw>
                </a:effectLst>
              </a:rPr>
              <a:t>Rom. 2:14-15</a:t>
            </a:r>
            <a:endParaRPr lang="en-US" altLang="en-US" sz="3000" dirty="0">
              <a:effectLst>
                <a:outerShdw blurRad="38100" dist="38100" dir="2700000" algn="tl">
                  <a:srgbClr val="000000">
                    <a:alpha val="43137"/>
                  </a:srgbClr>
                </a:outerShdw>
              </a:effectLst>
            </a:endParaRP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the Lord God said, ‘Behold,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man has become like one of Us, knowing good and evil</a:t>
            </a:r>
            <a:r>
              <a:rPr lang="en-US" sz="3600" dirty="0">
                <a:effectLst>
                  <a:outerShdw blurRad="38100" dist="38100" dir="2700000" algn="tl">
                    <a:srgbClr val="000000">
                      <a:alpha val="43137"/>
                    </a:srgbClr>
                  </a:outerShdw>
                </a:effectLst>
                <a:latin typeface="Calibri" panose="020F0502020204030204" pitchFamily="34" charset="0"/>
              </a:rPr>
              <a:t>; and now, he might stretch out his hand, and take also from the tree of life, and eat, and live forever’—.</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429000"/>
            <a:ext cx="1371600" cy="13716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1658148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then, being evil, know how to give good gifts to your 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how much more will your Father who is in heaven give what is good to those who ask Him!</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175844571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2:14-15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when Gentiles who do not have the Law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instinctively the things of the Law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not having the Law, are a law to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that they show the work of the Law written in their hearts,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conscience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bearing witness and their thoughts alternately accusing or else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defending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447700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a:t>
            </a:r>
            <a:r>
              <a:rPr lang="en-US" sz="2600" b="1" u="sng" dirty="0">
                <a:solidFill>
                  <a:srgbClr val="FFFFCC"/>
                </a:solidFill>
                <a:latin typeface="Calibri" panose="020F0502020204030204" pitchFamily="34" charset="0"/>
                <a:cs typeface="Calibri" panose="020F0502020204030204" pitchFamily="34" charset="0"/>
              </a:rPr>
              <a:t>This does not mean that every sinner is devoid of all qualities pleasing to men; that he commits, or is prone to every form of sin; or that he is bitterly opposed to God as it is possible for him to be</a:t>
            </a:r>
            <a:r>
              <a:rPr lang="en-US" sz="2600" dirty="0">
                <a:latin typeface="Calibri" panose="020F0502020204030204" pitchFamily="34" charset="0"/>
                <a:cs typeface="Calibri" panose="020F0502020204030204" pitchFamily="34" charset="0"/>
              </a:rPr>
              <a:t>. Jesus recognize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Intellect (Prov. 3:5-6; 14:12; 2 Cor. 4:4; Rom. 3:11a)</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Conscience (1 Tim 4:2)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Will (Rom 1:28; 3:11b)</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Deeds (Rom. 3:12)</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Speech (Rom. 3:13-14)</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Feet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2893715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Every area of man’s being is touched by sin (cont’d)</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Heart (Mark 7:21; Eph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Body (Gen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Total being (Rom 1:18–3:20)</a:t>
            </a:r>
          </a:p>
          <a:p>
            <a:pPr marL="914400" lvl="1" indent="-487363"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Total Depravity</a:t>
            </a:r>
          </a:p>
        </p:txBody>
      </p:sp>
    </p:spTree>
    <p:extLst>
      <p:ext uri="{BB962C8B-B14F-4D97-AF65-F5344CB8AC3E}">
        <p14:creationId xmlns:p14="http://schemas.microsoft.com/office/powerpoint/2010/main" val="34995022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C69E8E11-3F86-41D0-8EAD-AF8CD72BF4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886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:6-7</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6</a:t>
            </a:r>
            <a:r>
              <a:rPr lang="en-US" dirty="0">
                <a:effectLst>
                  <a:outerShdw blurRad="38100" dist="38100" dir="2700000" algn="tl">
                    <a:srgbClr val="000000">
                      <a:alpha val="43137"/>
                    </a:srgbClr>
                  </a:outerShdw>
                </a:effectLst>
              </a:rPr>
              <a:t> So the Lord was sorry that He had made mankind on the earth, and He was grieved in His heart. </a:t>
            </a:r>
            <a:r>
              <a:rPr lang="en-US" baseline="30000" dirty="0">
                <a:effectLst>
                  <a:outerShdw blurRad="38100" dist="38100" dir="2700000" algn="tl">
                    <a:srgbClr val="000000">
                      <a:alpha val="43137"/>
                    </a:srgbClr>
                  </a:outerShdw>
                </a:effectLst>
              </a:rPr>
              <a:t>7</a:t>
            </a:r>
            <a:r>
              <a:rPr lang="en-US" dirty="0">
                <a:effectLst>
                  <a:outerShdw blurRad="38100" dist="38100" dir="2700000" algn="tl">
                    <a:srgbClr val="000000">
                      <a:alpha val="43137"/>
                    </a:srgbClr>
                  </a:outerShdw>
                </a:effectLst>
              </a:rPr>
              <a:t> Then the Lord said, ‘I will wipe out mankind whom I have created from the face of the land; mankind, and animals as well, and crawling things, and the birds of the sky. For I am sorry that I have made them.’”</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750" y="3810001"/>
            <a:ext cx="1040546" cy="990600"/>
          </a:xfrm>
          <a:prstGeom prst="rect">
            <a:avLst/>
          </a:prstGeom>
        </p:spPr>
      </p:pic>
    </p:spTree>
    <p:extLst>
      <p:ext uri="{BB962C8B-B14F-4D97-AF65-F5344CB8AC3E}">
        <p14:creationId xmlns:p14="http://schemas.microsoft.com/office/powerpoint/2010/main" val="19899798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:6-7</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6</a:t>
            </a:r>
            <a:r>
              <a:rPr lang="en-US" dirty="0">
                <a:effectLst>
                  <a:outerShdw blurRad="38100" dist="38100" dir="2700000" algn="tl">
                    <a:srgbClr val="000000">
                      <a:alpha val="43137"/>
                    </a:srgbClr>
                  </a:outerShdw>
                </a:effectLst>
              </a:rPr>
              <a:t> So the Lord was sorry that He had made mankind on the earth, and He was </a:t>
            </a:r>
            <a:r>
              <a:rPr lang="en-US" b="1" u="sng" dirty="0">
                <a:solidFill>
                  <a:srgbClr val="FFFFCC"/>
                </a:solidFill>
                <a:effectLst>
                  <a:outerShdw blurRad="38100" dist="38100" dir="2700000" algn="tl">
                    <a:srgbClr val="000000">
                      <a:alpha val="43137"/>
                    </a:srgbClr>
                  </a:outerShdw>
                </a:effectLst>
              </a:rPr>
              <a:t>grieved</a:t>
            </a:r>
            <a:r>
              <a:rPr lang="en-US" dirty="0">
                <a:effectLst>
                  <a:outerShdw blurRad="38100" dist="38100" dir="2700000" algn="tl">
                    <a:srgbClr val="000000">
                      <a:alpha val="43137"/>
                    </a:srgbClr>
                  </a:outerShdw>
                </a:effectLst>
              </a:rPr>
              <a:t> in His heart. </a:t>
            </a:r>
            <a:r>
              <a:rPr lang="en-US" baseline="30000" dirty="0">
                <a:effectLst>
                  <a:outerShdw blurRad="38100" dist="38100" dir="2700000" algn="tl">
                    <a:srgbClr val="000000">
                      <a:alpha val="43137"/>
                    </a:srgbClr>
                  </a:outerShdw>
                </a:effectLst>
              </a:rPr>
              <a:t>7</a:t>
            </a:r>
            <a:r>
              <a:rPr lang="en-US" dirty="0">
                <a:effectLst>
                  <a:outerShdw blurRad="38100" dist="38100" dir="2700000" algn="tl">
                    <a:srgbClr val="000000">
                      <a:alpha val="43137"/>
                    </a:srgbClr>
                  </a:outerShdw>
                </a:effectLst>
              </a:rPr>
              <a:t> Then the Lord said, ‘I will wipe out mankind whom I have created from the face of the land; mankind, and animals as well, and crawling things, and the birds of the sky. For I am </a:t>
            </a:r>
            <a:r>
              <a:rPr lang="en-US" b="1" u="sng" dirty="0">
                <a:solidFill>
                  <a:srgbClr val="FFFFCC"/>
                </a:solidFill>
                <a:effectLst>
                  <a:outerShdw blurRad="38100" dist="38100" dir="2700000" algn="tl">
                    <a:srgbClr val="000000">
                      <a:alpha val="43137"/>
                    </a:srgbClr>
                  </a:outerShdw>
                </a:effectLst>
              </a:rPr>
              <a:t>sorry</a:t>
            </a:r>
            <a:r>
              <a:rPr lang="en-US" dirty="0">
                <a:effectLst>
                  <a:outerShdw blurRad="38100" dist="38100" dir="2700000" algn="tl">
                    <a:srgbClr val="000000">
                      <a:alpha val="43137"/>
                    </a:srgbClr>
                  </a:outerShdw>
                </a:effectLst>
              </a:rPr>
              <a:t> that I have made them.’”</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750" y="3810001"/>
            <a:ext cx="1040546" cy="990600"/>
          </a:xfrm>
          <a:prstGeom prst="rect">
            <a:avLst/>
          </a:prstGeom>
        </p:spPr>
      </p:pic>
    </p:spTree>
    <p:extLst>
      <p:ext uri="{BB962C8B-B14F-4D97-AF65-F5344CB8AC3E}">
        <p14:creationId xmlns:p14="http://schemas.microsoft.com/office/powerpoint/2010/main" val="31316847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654DBFAE-B30B-480A-80E7-3BB23CE15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17692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2C13AD6F-4330-4B38-AA9D-7FC407CB64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15376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5CD35693-BDB0-4084-9BFE-94AD8CBA5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0705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 (NKJV)</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8</a:t>
            </a:r>
            <a:r>
              <a:rPr lang="en-US" sz="3600" dirty="0">
                <a:effectLst>
                  <a:outerShdw blurRad="38100" dist="38100" dir="2700000" algn="tl">
                    <a:srgbClr val="000000">
                      <a:alpha val="43137"/>
                    </a:srgbClr>
                  </a:outerShdw>
                </a:effectLst>
              </a:rPr>
              <a:t> But Noah found </a:t>
            </a:r>
            <a:r>
              <a:rPr lang="en-US" sz="3600" b="1" u="sng" dirty="0">
                <a:solidFill>
                  <a:srgbClr val="FFFFCC"/>
                </a:solidFill>
                <a:effectLst>
                  <a:outerShdw blurRad="38100" dist="38100" dir="2700000" algn="tl">
                    <a:srgbClr val="000000">
                      <a:alpha val="43137"/>
                    </a:srgbClr>
                  </a:outerShdw>
                </a:effectLst>
              </a:rPr>
              <a:t>grace</a:t>
            </a:r>
            <a:r>
              <a:rPr lang="en-US" sz="3600" dirty="0">
                <a:effectLst>
                  <a:outerShdw blurRad="38100" dist="38100" dir="2700000" algn="tl">
                    <a:srgbClr val="000000">
                      <a:alpha val="43137"/>
                    </a:srgbClr>
                  </a:outerShdw>
                </a:effectLst>
              </a:rPr>
              <a:t> in the eyes of the Lord. </a:t>
            </a:r>
            <a:r>
              <a:rPr lang="en-US" sz="3600" baseline="30000" dirty="0">
                <a:effectLst>
                  <a:outerShdw blurRad="38100" dist="38100" dir="2700000" algn="tl">
                    <a:srgbClr val="000000">
                      <a:alpha val="43137"/>
                    </a:srgbClr>
                  </a:outerShdw>
                </a:effectLst>
              </a:rPr>
              <a:t>9</a:t>
            </a:r>
            <a:r>
              <a:rPr lang="en-US" sz="3600" dirty="0">
                <a:effectLst>
                  <a:outerShdw blurRad="38100" dist="38100" dir="2700000" algn="tl">
                    <a:srgbClr val="000000">
                      <a:alpha val="43137"/>
                    </a:srgbClr>
                  </a:outerShdw>
                </a:effectLst>
              </a:rPr>
              <a:t> This is the genealogy of Noah. Noah was a just man, perfect in his generations.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1032712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4639150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E6D8C-407C-4FC5-A1B7-E5354F4835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175" y="228322"/>
            <a:ext cx="8693649" cy="6401355"/>
          </a:xfrm>
          <a:prstGeom prst="rect">
            <a:avLst/>
          </a:prstGeom>
        </p:spPr>
      </p:pic>
    </p:spTree>
    <p:extLst>
      <p:ext uri="{BB962C8B-B14F-4D97-AF65-F5344CB8AC3E}">
        <p14:creationId xmlns:p14="http://schemas.microsoft.com/office/powerpoint/2010/main" val="22404745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22098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7406" y="2438400"/>
            <a:ext cx="3089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8654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08819260-94C1-40CA-BABE-CAF717C723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3380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2242912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a:t>
            </a:r>
            <a:r>
              <a:rPr lang="en-US" sz="3600" b="1" u="sng" dirty="0">
                <a:solidFill>
                  <a:srgbClr val="FFFFCC"/>
                </a:solidFill>
                <a:effectLst>
                  <a:outerShdw blurRad="38100" dist="38100" dir="2700000" algn="tl">
                    <a:srgbClr val="000000">
                      <a:alpha val="43137"/>
                    </a:srgbClr>
                  </a:outerShdw>
                </a:effectLst>
              </a:rPr>
              <a:t>Noah walked with God</a:t>
            </a:r>
            <a:r>
              <a:rPr lang="en-US" sz="3600" b="1" dirty="0">
                <a:solidFill>
                  <a:srgbClr val="FFFFCC"/>
                </a:solidFill>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22429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28FC4-3DFB-4AC4-8B9D-D8EF84A53E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Matt. 7:21-23</a:t>
            </a:r>
          </a:p>
          <a:p>
            <a:pPr algn="just">
              <a:spcBef>
                <a:spcPts val="0"/>
              </a:spcBef>
              <a:spcAft>
                <a:spcPts val="0"/>
              </a:spcAft>
            </a:pPr>
            <a:r>
              <a:rPr lang="en-US" alt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everyone who says to Me, ‘Lord, Lord,’ will enter the kingdom of heaven, but he who does the will of My Father who is in heaven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enter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will say to Me on that day, ‘Lord, Lord, did we not prophesy in Your name, and in Your name cast out demons, and in Your name perform many miracles?’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then I will declare to them,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never knew you</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 from Me, you who practice lawlessness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42274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75863559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a:t>
            </a:r>
            <a:r>
              <a:rPr lang="en-US" sz="3600" b="1" u="sng" dirty="0">
                <a:solidFill>
                  <a:srgbClr val="FFFFCC"/>
                </a:solidFill>
                <a:effectLst>
                  <a:outerShdw blurRad="38100" dist="38100" dir="2700000" algn="tl">
                    <a:srgbClr val="000000">
                      <a:alpha val="43137"/>
                    </a:srgbClr>
                  </a:outerShdw>
                </a:effectLst>
              </a:rPr>
              <a:t>favor</a:t>
            </a:r>
            <a:r>
              <a:rPr lang="en-US" sz="3600" dirty="0">
                <a:effectLst>
                  <a:outerShdw blurRad="38100" dist="38100" dir="2700000" algn="tl">
                    <a:srgbClr val="000000">
                      <a:alpha val="43137"/>
                    </a:srgbClr>
                  </a:outerShdw>
                </a:effectLst>
              </a:rPr>
              <a:t>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8126244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790700" y="0"/>
            <a:ext cx="55626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have sinned and fall short of the glory of God</a:t>
            </a:r>
            <a:r>
              <a:rPr lang="en-US" altLang="en-US" sz="3600" dirty="0">
                <a:effectLst>
                  <a:outerShdw blurRad="38100" dist="38100" dir="2700000" algn="tl">
                    <a:srgbClr val="000000">
                      <a:alpha val="43137"/>
                    </a:srgbClr>
                  </a:outerShdw>
                </a:effectLst>
              </a:rPr>
              <a:t>.”</a:t>
            </a:r>
          </a:p>
        </p:txBody>
      </p:sp>
      <p:pic>
        <p:nvPicPr>
          <p:cNvPr id="5" name="Picture 1">
            <a:extLst>
              <a:ext uri="{FF2B5EF4-FFF2-40B4-BE49-F238E27FC236}">
                <a16:creationId xmlns:a16="http://schemas.microsoft.com/office/drawing/2014/main" id="{A265074E-A677-4F8D-A615-D3AE1DCBF5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7406" y="2438400"/>
            <a:ext cx="3089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535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770314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37341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 shall bruise you on the head</a:t>
            </a:r>
            <a:r>
              <a:rPr lang="en-US" sz="3600" dirty="0">
                <a:effectLst>
                  <a:outerShdw blurRad="38100" dist="38100" dir="2700000" algn="tl">
                    <a:srgbClr val="000000">
                      <a:alpha val="43137"/>
                    </a:srgbClr>
                  </a:outerShdw>
                </a:effectLst>
                <a:latin typeface="Calibri" panose="020F0502020204030204" pitchFamily="34" charset="0"/>
              </a:rPr>
              <a:t>,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0F2B662D-F144-4145-86E1-011072A44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429000"/>
            <a:ext cx="1371600" cy="13716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6178929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Population – Gen.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Procreation – Gen.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Patience – Gen.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 – Gen.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The Specific Sin</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EEB5DDBF-CF9A-4A95-BF6C-DB45C1A1F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40202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276600" y="228600"/>
            <a:ext cx="2590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Noah Spared</a:t>
            </a:r>
          </a:p>
        </p:txBody>
      </p:sp>
      <p:sp>
        <p:nvSpPr>
          <p:cNvPr id="43011" name="Rectangle 3"/>
          <p:cNvSpPr>
            <a:spLocks noGrp="1" noChangeArrowheads="1"/>
          </p:cNvSpPr>
          <p:nvPr>
            <p:ph type="body" idx="1"/>
          </p:nvPr>
        </p:nvSpPr>
        <p:spPr>
          <a:xfrm>
            <a:off x="654447" y="1691640"/>
            <a:ext cx="7835106" cy="347472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5:1 (Adam) to Genesis 5:32 (Noah)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Genesis 7:1</a:t>
            </a:r>
          </a:p>
        </p:txBody>
      </p:sp>
      <p:pic>
        <p:nvPicPr>
          <p:cNvPr id="5" name="Picture 4">
            <a:extLst>
              <a:ext uri="{FF2B5EF4-FFF2-40B4-BE49-F238E27FC236}">
                <a16:creationId xmlns:a16="http://schemas.microsoft.com/office/drawing/2014/main" id="{B9092A0A-D348-4AFA-8A73-488EF845D0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b="1" u="sng" dirty="0">
                <a:solidFill>
                  <a:srgbClr val="FFFFCC"/>
                </a:solidFill>
                <a:effectLst>
                  <a:outerShdw blurRad="38100" dist="38100" dir="2700000" algn="tl">
                    <a:srgbClr val="000000">
                      <a:alpha val="43137"/>
                    </a:srgbClr>
                  </a:outerShdw>
                </a:effectLst>
              </a:rPr>
              <a:t>These are the records of the generations of Noah</a:t>
            </a:r>
            <a:r>
              <a:rPr lang="en-US" sz="3600" dirty="0">
                <a:effectLst>
                  <a:outerShdw blurRad="38100" dist="38100" dir="2700000" algn="tl">
                    <a:srgbClr val="000000">
                      <a:alpha val="43137"/>
                    </a:srgbClr>
                  </a:outerShdw>
                </a:effectLst>
              </a:rPr>
              <a:t>. Noah was a righteous man, blameless in his time; Noah walked with God.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40598048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5" name="Picture 4">
            <a:extLst>
              <a:ext uri="{FF2B5EF4-FFF2-40B4-BE49-F238E27FC236}">
                <a16:creationId xmlns:a16="http://schemas.microsoft.com/office/drawing/2014/main" id="{CA9A3A12-7FB4-44D5-91E0-C6FDFB749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4" name="Picture 3">
            <a:extLst>
              <a:ext uri="{FF2B5EF4-FFF2-40B4-BE49-F238E27FC236}">
                <a16:creationId xmlns:a16="http://schemas.microsoft.com/office/drawing/2014/main" id="{F32D7FEC-EEE2-4A2F-B0C5-5BF7856F6A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n-US" sz="2900" dirty="0">
                <a:effectLst>
                  <a:outerShdw blurRad="38100" dist="38100" dir="2700000" algn="tl">
                    <a:srgbClr val="000000">
                      <a:alpha val="43137"/>
                    </a:srgbClr>
                  </a:outerShdw>
                </a:effectLst>
                <a:latin typeface="Calibri" panose="020F0502020204030204" pitchFamily="34" charset="0"/>
              </a:rPr>
              <a:t>Since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2900" dirty="0">
                <a:effectLst>
                  <a:outerShdw blurRad="38100" dist="38100" dir="2700000" algn="tl">
                    <a:srgbClr val="000000">
                      <a:alpha val="43137"/>
                    </a:srgbClr>
                  </a:outerShdw>
                </a:effectLst>
                <a:latin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rPr>
              <a:t>2</a:t>
            </a:r>
            <a:r>
              <a:rPr lang="en-US" sz="2900" dirty="0">
                <a:effectLst>
                  <a:outerShdw blurRad="38100" dist="38100" dir="2700000" algn="tl">
                    <a:srgbClr val="000000">
                      <a:alpha val="43137"/>
                    </a:srgbClr>
                  </a:outerShdw>
                </a:effectLst>
                <a:latin typeface="Calibri" panose="020F0502020204030204" pitchFamily="34" charset="0"/>
              </a:rPr>
              <a:t> just as they were handed down to us by those who from the beginning were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2900" dirty="0">
                <a:effectLst>
                  <a:outerShdw blurRad="38100" dist="38100" dir="2700000" algn="tl">
                    <a:srgbClr val="000000">
                      <a:alpha val="43137"/>
                    </a:srgbClr>
                  </a:outerShdw>
                </a:effectLst>
                <a:latin typeface="Calibri" panose="020F0502020204030204" pitchFamily="34" charset="0"/>
              </a:rPr>
              <a:t> and servants of the word, </a:t>
            </a:r>
            <a:r>
              <a:rPr lang="en-US" sz="2900" baseline="30000" dirty="0">
                <a:effectLst>
                  <a:outerShdw blurRad="38100" dist="38100" dir="2700000" algn="tl">
                    <a:srgbClr val="000000">
                      <a:alpha val="43137"/>
                    </a:srgbClr>
                  </a:outerShdw>
                </a:effectLst>
                <a:latin typeface="Calibri" panose="020F0502020204030204" pitchFamily="34" charset="0"/>
              </a:rPr>
              <a:t>3</a:t>
            </a:r>
            <a:r>
              <a:rPr lang="en-US" sz="2900" dirty="0">
                <a:effectLst>
                  <a:outerShdw blurRad="38100" dist="38100" dir="2700000" algn="tl">
                    <a:srgbClr val="000000">
                      <a:alpha val="43137"/>
                    </a:srgbClr>
                  </a:outerShdw>
                </a:effectLst>
                <a:latin typeface="Calibri" panose="020F0502020204030204" pitchFamily="34" charset="0"/>
              </a:rPr>
              <a:t> it seemed fitting to me as well, having i</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rPr>
              <a:t>nvestigated everything carefully from the beginning</a:t>
            </a:r>
            <a:r>
              <a:rPr lang="en-US" sz="2900" dirty="0">
                <a:effectLst>
                  <a:outerShdw blurRad="38100" dist="38100" dir="2700000" algn="tl">
                    <a:srgbClr val="000000">
                      <a:alpha val="43137"/>
                    </a:srgbClr>
                  </a:outerShdw>
                </a:effectLst>
                <a:latin typeface="Calibri" panose="020F0502020204030204" pitchFamily="34" charset="0"/>
              </a:rPr>
              <a:t>, to write it out for you in an orderly sequence, most excellent Theophilus; </a:t>
            </a:r>
            <a:r>
              <a:rPr lang="en-US" sz="2900" baseline="30000" dirty="0">
                <a:effectLst>
                  <a:outerShdw blurRad="38100" dist="38100" dir="2700000" algn="tl">
                    <a:srgbClr val="000000">
                      <a:alpha val="43137"/>
                    </a:srgbClr>
                  </a:outerShdw>
                </a:effectLst>
                <a:latin typeface="Calibri" panose="020F0502020204030204" pitchFamily="34" charset="0"/>
              </a:rPr>
              <a:t>4</a:t>
            </a:r>
            <a:r>
              <a:rPr lang="en-US" sz="2900" dirty="0">
                <a:effectLst>
                  <a:outerShdw blurRad="38100" dist="38100" dir="2700000" algn="tl">
                    <a:srgbClr val="000000">
                      <a:alpha val="43137"/>
                    </a:srgbClr>
                  </a:outerShdw>
                </a:effectLst>
                <a:latin typeface="Calibri" panose="020F0502020204030204" pitchFamily="34" charset="0"/>
              </a:rPr>
              <a:t> so that you may know the exact truth about the things you have been taught.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895097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God’s Grace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1816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object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The results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The descendants (6:10)</a:t>
            </a:r>
          </a:p>
        </p:txBody>
      </p:sp>
      <p:pic>
        <p:nvPicPr>
          <p:cNvPr id="5" name="Picture 4">
            <a:extLst>
              <a:ext uri="{FF2B5EF4-FFF2-40B4-BE49-F238E27FC236}">
                <a16:creationId xmlns:a16="http://schemas.microsoft.com/office/drawing/2014/main" id="{B49B159E-BA25-4510-A58C-0FF7996492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84189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:10</a:t>
            </a:r>
          </a:p>
          <a:p>
            <a:pPr marL="0" indent="0" algn="just">
              <a:spcBef>
                <a:spcPts val="0"/>
              </a:spcBef>
              <a:buNone/>
            </a:pPr>
            <a:r>
              <a:rPr lang="en-US" sz="3600" dirty="0">
                <a:effectLst>
                  <a:outerShdw blurRad="38100" dist="38100" dir="2700000" algn="tl">
                    <a:srgbClr val="000000">
                      <a:alpha val="43137"/>
                    </a:srgbClr>
                  </a:outerShdw>
                </a:effectLst>
              </a:rPr>
              <a:t>“And Noah begot three sons: Shem, Ham, and Japheth.”</a:t>
            </a:r>
          </a:p>
        </p:txBody>
      </p:sp>
      <p:pic>
        <p:nvPicPr>
          <p:cNvPr id="6" name="Picture 5">
            <a:extLst>
              <a:ext uri="{FF2B5EF4-FFF2-40B4-BE49-F238E27FC236}">
                <a16:creationId xmlns:a16="http://schemas.microsoft.com/office/drawing/2014/main" id="{0170935D-0180-4C6C-934A-8FBB4EFE0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49" y="2057400"/>
            <a:ext cx="3153103" cy="2743200"/>
          </a:xfrm>
          <a:prstGeom prst="rect">
            <a:avLst/>
          </a:prstGeom>
        </p:spPr>
      </p:pic>
    </p:spTree>
    <p:extLst>
      <p:ext uri="{BB962C8B-B14F-4D97-AF65-F5344CB8AC3E}">
        <p14:creationId xmlns:p14="http://schemas.microsoft.com/office/powerpoint/2010/main" val="26759086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26E5191C-CBD7-44E7-8B41-0096BF31DA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44198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BF9D6AAD-5F8B-49E7-B30F-67850D23F7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98860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C21BC892-99A3-4960-8F9D-D031E7CB1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255185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violence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violence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of people; and behold, I am about to destroy them with the earth.’”</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1CB6FB2E-D595-4DC9-9D39-EB50E83E83C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525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corrupt in the sight of God, and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corrupt; for humanity had corrupted its way upon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8FE5980C-12F5-4ED4-A4BE-A851BA9795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021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formless and void, and darkness was over the surface of the deep, and the Spirit of God was moving over the surface of the waters.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humanity had corrupted its way</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p>
        </p:txBody>
      </p:sp>
      <p:pic>
        <p:nvPicPr>
          <p:cNvPr id="5" name="Picture 2" descr="Genesis 6:11-12 – 356 Day Bible Challenge">
            <a:extLst>
              <a:ext uri="{FF2B5EF4-FFF2-40B4-BE49-F238E27FC236}">
                <a16:creationId xmlns:a16="http://schemas.microsoft.com/office/drawing/2014/main" id="{D1D34E11-5330-403B-A096-0DF755632C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9109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90788" y="228600"/>
            <a:ext cx="41624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God’s Destruction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sin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prediction (6:13)</a:t>
            </a:r>
          </a:p>
        </p:txBody>
      </p:sp>
      <p:pic>
        <p:nvPicPr>
          <p:cNvPr id="5" name="Picture 4">
            <a:extLst>
              <a:ext uri="{FF2B5EF4-FFF2-40B4-BE49-F238E27FC236}">
                <a16:creationId xmlns:a16="http://schemas.microsoft.com/office/drawing/2014/main" id="{E69106A2-452A-45CC-AB35-134FC613D3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42573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violence.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violence because of people; and behold, I am about to destroy them with the earth.’”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D407E0E6-0236-4A3F-A645-2B6AB96CC7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2929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you may believe that I am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you may believe.”</a:t>
            </a:r>
          </a:p>
        </p:txBody>
      </p:sp>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15349863"/>
              </p:ext>
            </p:extLst>
          </p:nvPr>
        </p:nvGraphicFramePr>
        <p:xfrm>
          <a:off x="95250" y="228600"/>
          <a:ext cx="8953500" cy="640080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Christ’s Short-Term Predictions</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PROPHECY</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SCRIPTURE</a:t>
                      </a:r>
                    </a:p>
                  </a:txBody>
                  <a:tcPr anchor="ctr"/>
                </a:tc>
                <a:extLst>
                  <a:ext uri="{0D108BD9-81ED-4DB2-BD59-A6C34878D82A}">
                    <a16:rowId xmlns:a16="http://schemas.microsoft.com/office/drawing/2014/main" val="1153634861"/>
                  </a:ext>
                </a:extLst>
              </a:tr>
              <a:tr h="914400">
                <a:tc>
                  <a:txBody>
                    <a:bodyPr/>
                    <a:lstStyle/>
                    <a:p>
                      <a:r>
                        <a:rPr lang="en-US" sz="3000" dirty="0">
                          <a:latin typeface="Calibri" panose="020F0502020204030204" pitchFamily="34" charset="0"/>
                          <a:cs typeface="Calibri" panose="020F0502020204030204" pitchFamily="34" charset="0"/>
                        </a:rPr>
                        <a:t>Betrayal by a Friend</a:t>
                      </a:r>
                    </a:p>
                  </a:txBody>
                  <a:tcPr anchor="ctr"/>
                </a:tc>
                <a:tc>
                  <a:txBody>
                    <a:bodyPr/>
                    <a:lstStyle/>
                    <a:p>
                      <a:r>
                        <a:rPr lang="en-US" sz="3000" dirty="0">
                          <a:latin typeface="Calibri" panose="020F0502020204030204" pitchFamily="34" charset="0"/>
                          <a:cs typeface="Calibri" panose="020F0502020204030204" pitchFamily="34" charset="0"/>
                        </a:rPr>
                        <a:t>John 13:21</a:t>
                      </a:r>
                    </a:p>
                  </a:txBody>
                  <a:tcPr anchor="ctr"/>
                </a:tc>
                <a:extLst>
                  <a:ext uri="{0D108BD9-81ED-4DB2-BD59-A6C34878D82A}">
                    <a16:rowId xmlns:a16="http://schemas.microsoft.com/office/drawing/2014/main" val="777567912"/>
                  </a:ext>
                </a:extLst>
              </a:tr>
              <a:tr h="914400">
                <a:tc>
                  <a:txBody>
                    <a:bodyPr/>
                    <a:lstStyle/>
                    <a:p>
                      <a:r>
                        <a:rPr lang="en-US" sz="3000" dirty="0">
                          <a:latin typeface="Calibri" panose="020F0502020204030204" pitchFamily="34" charset="0"/>
                          <a:cs typeface="Calibri" panose="020F0502020204030204" pitchFamily="34" charset="0"/>
                        </a:rPr>
                        <a:t>Three-fold Denial by Peter</a:t>
                      </a:r>
                    </a:p>
                  </a:txBody>
                  <a:tcPr anchor="ctr"/>
                </a:tc>
                <a:tc>
                  <a:txBody>
                    <a:bodyPr/>
                    <a:lstStyle/>
                    <a:p>
                      <a:r>
                        <a:rPr lang="en-US" sz="3000" dirty="0">
                          <a:latin typeface="Calibri" panose="020F0502020204030204" pitchFamily="34" charset="0"/>
                          <a:cs typeface="Calibri" panose="020F0502020204030204" pitchFamily="34" charset="0"/>
                        </a:rPr>
                        <a:t>Matthew 26:34, 75</a:t>
                      </a:r>
                    </a:p>
                  </a:txBody>
                  <a:tcPr anchor="ctr"/>
                </a:tc>
                <a:extLst>
                  <a:ext uri="{0D108BD9-81ED-4DB2-BD59-A6C34878D82A}">
                    <a16:rowId xmlns:a16="http://schemas.microsoft.com/office/drawing/2014/main" val="2088523037"/>
                  </a:ext>
                </a:extLst>
              </a:tr>
              <a:tr h="914400">
                <a:tc>
                  <a:txBody>
                    <a:bodyPr/>
                    <a:lstStyle/>
                    <a:p>
                      <a:r>
                        <a:rPr lang="en-US" sz="3000" dirty="0">
                          <a:latin typeface="Calibri" panose="020F0502020204030204" pitchFamily="34" charset="0"/>
                          <a:cs typeface="Calibri" panose="020F0502020204030204" pitchFamily="34" charset="0"/>
                        </a:rPr>
                        <a:t>Manner of His Own Death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Matthew 20:18-19</a:t>
                      </a:r>
                    </a:p>
                  </a:txBody>
                  <a:tcPr anchor="ctr"/>
                </a:tc>
                <a:extLst>
                  <a:ext uri="{0D108BD9-81ED-4DB2-BD59-A6C34878D82A}">
                    <a16:rowId xmlns:a16="http://schemas.microsoft.com/office/drawing/2014/main" val="3167288718"/>
                  </a:ext>
                </a:extLst>
              </a:tr>
              <a:tr h="914400">
                <a:tc>
                  <a:txBody>
                    <a:bodyPr/>
                    <a:lstStyle/>
                    <a:p>
                      <a:r>
                        <a:rPr lang="en-US" sz="3000" dirty="0">
                          <a:latin typeface="Calibri" panose="020F0502020204030204" pitchFamily="34" charset="0"/>
                          <a:cs typeface="Calibri" panose="020F0502020204030204" pitchFamily="34" charset="0"/>
                        </a:rPr>
                        <a:t>Manner of Disciples’ Deaths</a:t>
                      </a:r>
                    </a:p>
                  </a:txBody>
                  <a:tcPr anchor="ctr"/>
                </a:tc>
                <a:tc>
                  <a:txBody>
                    <a:bodyPr/>
                    <a:lstStyle/>
                    <a:p>
                      <a:r>
                        <a:rPr lang="en-US" sz="3000" dirty="0">
                          <a:latin typeface="Calibri" panose="020F0502020204030204" pitchFamily="34" charset="0"/>
                          <a:cs typeface="Calibri" panose="020F0502020204030204" pitchFamily="34" charset="0"/>
                        </a:rPr>
                        <a:t>John 21:18-22</a:t>
                      </a:r>
                    </a:p>
                  </a:txBody>
                  <a:tcPr anchor="ctr"/>
                </a:tc>
                <a:extLst>
                  <a:ext uri="{0D108BD9-81ED-4DB2-BD59-A6C34878D82A}">
                    <a16:rowId xmlns:a16="http://schemas.microsoft.com/office/drawing/2014/main" val="1287159523"/>
                  </a:ext>
                </a:extLst>
              </a:tr>
              <a:tr h="914400">
                <a:tc>
                  <a:txBody>
                    <a:bodyPr/>
                    <a:lstStyle/>
                    <a:p>
                      <a:r>
                        <a:rPr lang="en-US" sz="3000" dirty="0">
                          <a:latin typeface="Calibri" panose="020F0502020204030204" pitchFamily="34" charset="0"/>
                          <a:cs typeface="Calibri" panose="020F0502020204030204" pitchFamily="34" charset="0"/>
                        </a:rPr>
                        <a:t>AD 70 Events</a:t>
                      </a:r>
                    </a:p>
                  </a:txBody>
                  <a:tcPr anchor="ctr"/>
                </a:tc>
                <a:tc>
                  <a:txBody>
                    <a:bodyPr/>
                    <a:lstStyle/>
                    <a:p>
                      <a:r>
                        <a:rPr lang="en-US" sz="3000" dirty="0">
                          <a:latin typeface="Calibri" panose="020F0502020204030204" pitchFamily="34" charset="0"/>
                          <a:cs typeface="Calibri" panose="020F0502020204030204" pitchFamily="34" charset="0"/>
                        </a:rPr>
                        <a:t>Luke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2625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Tertullian</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11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87798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earth was corrupt in the sight of God, and the earth was filled with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violence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12</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God looked on the earth, and behold, it was corrupt; for humanity had corrupted its way upon the earth. </a:t>
            </a:r>
            <a:r>
              <a:rPr lang="en-US" sz="2800" baseline="30000" dirty="0">
                <a:effectLst>
                  <a:outerShdw blurRad="38100" dist="38100" dir="2700000" algn="tl">
                    <a:srgbClr val="000000">
                      <a:alpha val="43137"/>
                    </a:srgbClr>
                  </a:outerShdw>
                </a:effectLst>
                <a:latin typeface="Calibri" panose="020F0502020204030204" pitchFamily="34" charset="0"/>
              </a:rPr>
              <a:t>13</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to Noah, ‘The end of humanity has come before Me; for the earth is filled with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violence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of people; and behold, I am about to destroy them with the earth.’”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Genesis 6:11-12 – 356 Day Bible Challenge">
            <a:extLst>
              <a:ext uri="{FF2B5EF4-FFF2-40B4-BE49-F238E27FC236}">
                <a16:creationId xmlns:a16="http://schemas.microsoft.com/office/drawing/2014/main" id="{08B3DEE1-2592-429C-9859-CDA45A93D5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77952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55602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Genesis 4 Outline</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First murder (Gen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Ungodly line of Cain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Godly line of Seth (4:25-26)</a:t>
            </a:r>
          </a:p>
        </p:txBody>
      </p:sp>
      <p:pic>
        <p:nvPicPr>
          <p:cNvPr id="4" name="Picture 3">
            <a:extLst>
              <a:ext uri="{FF2B5EF4-FFF2-40B4-BE49-F238E27FC236}">
                <a16:creationId xmlns:a16="http://schemas.microsoft.com/office/drawing/2014/main" id="{DC75D3B2-BCF1-400A-B753-5B2379470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Ungodly Line of Cain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159069" y="1325880"/>
            <a:ext cx="8534400"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Evil line that will not bring forth the Messiah (Gen 3:15)</a:t>
            </a:r>
          </a:p>
          <a:p>
            <a:pPr marL="914400" lvl="2" indent="-452438" eaLnBrk="1" hangingPunct="1">
              <a:spcBef>
                <a:spcPts val="0"/>
              </a:spcBef>
              <a:spcAft>
                <a:spcPts val="1800"/>
              </a:spcAft>
              <a:buClr>
                <a:srgbClr val="00FF99"/>
              </a:buClr>
              <a:buSzPct val="100000"/>
              <a:buFont typeface="+mj-lt"/>
              <a:buAutoNum type="arabicPeriod"/>
              <a:defRPr/>
            </a:pPr>
            <a:r>
              <a:rPr lang="en-US" dirty="0"/>
              <a:t>Continuation of Cain’s line (4:16-18)</a:t>
            </a:r>
          </a:p>
          <a:p>
            <a:pPr marL="914400" lvl="2" indent="-452438" eaLnBrk="1" hangingPunct="1">
              <a:spcBef>
                <a:spcPts val="0"/>
              </a:spcBef>
              <a:spcAft>
                <a:spcPts val="1800"/>
              </a:spcAft>
              <a:buClr>
                <a:srgbClr val="00FF99"/>
              </a:buClr>
              <a:buSzPct val="100000"/>
              <a:buFont typeface="+mj-lt"/>
              <a:buAutoNum type="arabicPeriod"/>
              <a:defRPr/>
            </a:pPr>
            <a:r>
              <a:rPr lang="en-US" dirty="0"/>
              <a:t>Immorality (4:19)</a:t>
            </a:r>
          </a:p>
          <a:p>
            <a:pPr marL="914400" lvl="2" indent="-452438" eaLnBrk="1" hangingPunct="1">
              <a:spcBef>
                <a:spcPts val="0"/>
              </a:spcBef>
              <a:spcAft>
                <a:spcPts val="1800"/>
              </a:spcAft>
              <a:buClr>
                <a:srgbClr val="00FF99"/>
              </a:buClr>
              <a:buSzPct val="100000"/>
              <a:buFont typeface="+mj-lt"/>
              <a:buAutoNum type="arabicPeriod"/>
              <a:defRPr/>
            </a:pPr>
            <a:r>
              <a:rPr lang="en-US" dirty="0"/>
              <a:t>Technological but not spiritual advancement (4:20-22)</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Violence  (4:23-24)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5" name="Picture 4">
            <a:extLst>
              <a:ext uri="{FF2B5EF4-FFF2-40B4-BE49-F238E27FC236}">
                <a16:creationId xmlns:a16="http://schemas.microsoft.com/office/drawing/2014/main" id="{7E2678AE-EBF8-489B-B527-CDC1D3C42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762326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a:t>
            </a:r>
            <a:r>
              <a:rPr lang="en-US" sz="2800" dirty="0">
                <a:effectLst>
                  <a:outerShdw blurRad="38100" dist="38100" dir="2700000" algn="tl">
                    <a:srgbClr val="000000">
                      <a:alpha val="43137"/>
                    </a:srgbClr>
                  </a:outerShdw>
                </a:effectLst>
                <a:latin typeface="Calibri" panose="020F0502020204030204" pitchFamily="34" charset="0"/>
              </a:rPr>
              <a:t>, according to Our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likeness</a:t>
            </a:r>
            <a:r>
              <a:rPr lang="en-US" sz="2800" dirty="0">
                <a:effectLst>
                  <a:outerShdw blurRad="38100" dist="38100" dir="2700000" algn="tl">
                    <a:srgbClr val="000000">
                      <a:alpha val="43137"/>
                    </a:srgbClr>
                  </a:outerShdw>
                </a:effectLst>
                <a:latin typeface="Calibri" panose="020F0502020204030204" pitchFamily="34" charset="0"/>
              </a:rPr>
              <a:t>;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a:t>
            </a:r>
            <a:r>
              <a:rPr lang="en-US" sz="2800" dirty="0">
                <a:effectLst>
                  <a:outerShdw blurRad="38100" dist="38100" dir="2700000" algn="tl">
                    <a:srgbClr val="000000">
                      <a:alpha val="43137"/>
                    </a:srgbClr>
                  </a:outerShdw>
                </a:effectLst>
                <a:latin typeface="Calibri" panose="020F0502020204030204" pitchFamily="34" charset="0"/>
              </a:rPr>
              <a:t>, in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image of God</a:t>
            </a:r>
            <a:r>
              <a:rPr lang="en-US" sz="2800" dirty="0">
                <a:effectLst>
                  <a:outerShdw blurRad="38100" dist="38100" dir="2700000" algn="tl">
                    <a:srgbClr val="000000">
                      <a:alpha val="43137"/>
                    </a:srgbClr>
                  </a:outerShdw>
                </a:effectLst>
                <a:latin typeface="Calibri" panose="020F0502020204030204" pitchFamily="34" charset="0"/>
              </a:rPr>
              <a:t> He created him;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male and female</a:t>
            </a:r>
            <a:r>
              <a:rPr lang="en-US" sz="2800" dirty="0">
                <a:effectLst>
                  <a:outerShdw blurRad="38100" dist="38100" dir="2700000" algn="tl">
                    <a:srgbClr val="000000">
                      <a:alpha val="43137"/>
                    </a:srgbClr>
                  </a:outerShdw>
                </a:effectLst>
                <a:latin typeface="Calibri" panose="020F0502020204030204" pitchFamily="34" charset="0"/>
              </a:rPr>
              <a:t> He created them. </a:t>
            </a:r>
            <a:r>
              <a:rPr lang="en-US" sz="2800" baseline="30000" dirty="0">
                <a:effectLst>
                  <a:outerShdw blurRad="38100" dist="38100" dir="2700000" algn="tl">
                    <a:srgbClr val="000000">
                      <a:alpha val="43137"/>
                    </a:srgbClr>
                  </a:outerShdw>
                </a:effectLst>
                <a:latin typeface="Calibri" panose="020F0502020204030204" pitchFamily="34" charset="0"/>
              </a:rPr>
              <a:t>28 </a:t>
            </a:r>
            <a:r>
              <a:rPr lang="en-US" sz="28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725754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409700" y="1946275"/>
            <a:ext cx="63246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Events following the flood (Gen 9)</a:t>
            </a:r>
          </a:p>
        </p:txBody>
      </p:sp>
      <p:pic>
        <p:nvPicPr>
          <p:cNvPr id="5" name="Picture 4">
            <a:extLst>
              <a:ext uri="{FF2B5EF4-FFF2-40B4-BE49-F238E27FC236}">
                <a16:creationId xmlns:a16="http://schemas.microsoft.com/office/drawing/2014/main" id="{E983C438-BAEF-40FB-B163-FD90002E7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04412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952500" y="0"/>
            <a:ext cx="7239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8611" y="3048000"/>
            <a:ext cx="2106778" cy="1828800"/>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9:20-21</a:t>
            </a:r>
          </a:p>
          <a:p>
            <a:pPr marL="0" lvl="0" indent="0" algn="just">
              <a:spcBef>
                <a:spcPct val="0"/>
              </a:spcBef>
              <a:buClrTx/>
              <a:buSzTx/>
              <a:buNone/>
            </a:pPr>
            <a:r>
              <a:rPr lang="en-US" altLang="en-US" dirty="0">
                <a:solidFill>
                  <a:srgbClr val="FFFFCC"/>
                </a:solidFill>
                <a:effectLst>
                  <a:outerShdw blurRad="38100" dist="38100" dir="2700000" algn="tl">
                    <a:srgbClr val="000000">
                      <a:alpha val="43137"/>
                    </a:srgbClr>
                  </a:outerShdw>
                </a:effectLst>
                <a:cs typeface="Arial" panose="020B0604020202020204" pitchFamily="34" charset="0"/>
              </a:rPr>
              <a:t>“</a:t>
            </a:r>
            <a:r>
              <a:rPr lang="en-US"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idols of gold and of silver and of brass and of stone and of wood, which can neither see nor hear nor walk; </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and they did not repent of their </a:t>
            </a:r>
            <a:r>
              <a:rPr lang="en-US" b="1" u="sng" dirty="0">
                <a:solidFill>
                  <a:srgbClr val="FFFFCC"/>
                </a:solidFill>
                <a:effectLst>
                  <a:outerShdw blurRad="38100" dist="38100" dir="2700000" algn="tl">
                    <a:srgbClr val="000000">
                      <a:alpha val="43137"/>
                    </a:srgbClr>
                  </a:outerShdw>
                </a:effectLst>
              </a:rPr>
              <a:t>murders</a:t>
            </a:r>
            <a:r>
              <a:rPr lang="en-US" dirty="0">
                <a:effectLst>
                  <a:outerShdw blurRad="38100" dist="38100" dir="2700000" algn="tl">
                    <a:srgbClr val="000000">
                      <a:alpha val="43137"/>
                    </a:srgbClr>
                  </a:outerShdw>
                </a:effectLst>
              </a:rPr>
              <a:t> nor of their sorceries (pharmakeia) nor of their immorality nor of their thefts.</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738701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357FBF30-16A6-4B01-8536-D4B0F4107C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642025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CF89DB6A-552B-46C7-9986-87E0B31C40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135500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58CB7521-816F-49E1-956E-600BDDA13B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930607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Dimensions of</a:t>
            </a:r>
            <a:r>
              <a:rPr lang="en-US" sz="3400" dirty="0">
                <a:effectLst>
                  <a:outerShdw blurRad="38100" dist="38100" dir="2700000" algn="tl">
                    <a:srgbClr val="000000">
                      <a:alpha val="43137"/>
                    </a:srgbClr>
                  </a:outerShdw>
                </a:effectLst>
                <a:latin typeface="Calibri" panose="020F0502020204030204" pitchFamily="34" charset="0"/>
              </a:rPr>
              <a:t>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Genesis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733" y="3251200"/>
            <a:ext cx="5960533" cy="3352800"/>
          </a:xfrm>
          <a:prstGeom prst="rect">
            <a:avLst/>
          </a:prstGeom>
        </p:spPr>
      </p:pic>
      <p:pic>
        <p:nvPicPr>
          <p:cNvPr id="7" name="Picture 6">
            <a:extLst>
              <a:ext uri="{FF2B5EF4-FFF2-40B4-BE49-F238E27FC236}">
                <a16:creationId xmlns:a16="http://schemas.microsoft.com/office/drawing/2014/main" id="{7D5E87A6-D77E-4507-B78E-2D71671B91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Dimensions of the Ark</a:t>
            </a:r>
          </a:p>
        </p:txBody>
      </p:sp>
      <p:sp>
        <p:nvSpPr>
          <p:cNvPr id="146435" name="Rectangle 3"/>
          <p:cNvSpPr>
            <a:spLocks noGrp="1" noChangeArrowheads="1"/>
          </p:cNvSpPr>
          <p:nvPr>
            <p:ph type="body" idx="1"/>
          </p:nvPr>
        </p:nvSpPr>
        <p:spPr>
          <a:xfrm>
            <a:off x="1918494" y="1371601"/>
            <a:ext cx="5307012"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Biblical flood account</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Pagan flood accounts (300)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Similarities and differences</a:t>
            </a: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30" y="4114800"/>
            <a:ext cx="3697941" cy="2286000"/>
          </a:xfrm>
          <a:prstGeom prst="rect">
            <a:avLst/>
          </a:prstGeom>
        </p:spPr>
      </p:pic>
      <p:pic>
        <p:nvPicPr>
          <p:cNvPr id="6" name="Picture 5">
            <a:extLst>
              <a:ext uri="{FF2B5EF4-FFF2-40B4-BE49-F238E27FC236}">
                <a16:creationId xmlns:a16="http://schemas.microsoft.com/office/drawing/2014/main" id="{6608ADA6-2F66-4681-873B-5809C287E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0" y="2057400"/>
            <a:ext cx="91440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“First, when God pours out judgment, He gives ample warning ahead of time. He sends a spokesperson, a prophet, and gives that prophet a kind of platform from which to be heard. For the antediluvians, Noah was that prophet and the scaffolding around the ark was his platform.”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rPr>
              <a:t>Navpress</a:t>
            </a:r>
            <a:r>
              <a:rPr lang="en-US" sz="2000" dirty="0">
                <a:effectLst>
                  <a:outerShdw blurRad="38100" dist="38100" dir="2700000" algn="tl">
                    <a:srgbClr val="000000">
                      <a:alpha val="43137"/>
                    </a:srgbClr>
                  </a:outerShdw>
                </a:effectLst>
                <a:latin typeface="Calibri" panose="020F0502020204030204" pitchFamily="34" charset="0"/>
              </a:rPr>
              <a:t>, Colorado Springs, CO 1998), 164-65.</a:t>
            </a:r>
          </a:p>
        </p:txBody>
      </p:sp>
      <p:pic>
        <p:nvPicPr>
          <p:cNvPr id="5" name="Picture 4">
            <a:extLst>
              <a:ext uri="{FF2B5EF4-FFF2-40B4-BE49-F238E27FC236}">
                <a16:creationId xmlns:a16="http://schemas.microsoft.com/office/drawing/2014/main" id="{66779496-C8CD-483E-AEF5-F61571AA1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Biblical vs. Babylonian Creation Account</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GENESIS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Purpose: praise God</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Purpose: praise </a:t>
                      </a:r>
                      <a:r>
                        <a:rPr kumimoji="0" 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Marduk</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Starts with the deep</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Starts with the deep</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Sequence of days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sequence of days</a:t>
                      </a: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a:t>
                      </a:r>
                      <a:r>
                        <a:rPr kumimoji="0" lang="en-US" sz="2400" b="1" i="0" u="none" strike="noStrike" kern="1200" cap="none" normalizeH="0" baseline="0" noProof="0" dirty="0" err="1">
                          <a:ln>
                            <a:noFill/>
                          </a:ln>
                          <a:solidFill>
                            <a:srgbClr val="C00000"/>
                          </a:solidFill>
                          <a:effectLst/>
                          <a:latin typeface="Calibri" panose="020F0502020204030204" pitchFamily="34" charset="0"/>
                          <a:ea typeface="+mn-ea"/>
                          <a:cs typeface="Calibri" panose="020F0502020204030204" pitchFamily="34" charset="0"/>
                        </a:rPr>
                        <a:t>nihlo</a:t>
                      </a: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 (by speech)</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Creation from formerly existing matter</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Waters divided above &amp; below firmament</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Waters divided above and below corpse of Tiamat</a:t>
                      </a: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to rule creation</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to ease the God’s work load</a:t>
                      </a: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Man created from the soil</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Man created from a slain super hero</a:t>
                      </a: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309962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Genesis 6 Outline</a:t>
            </a:r>
          </a:p>
        </p:txBody>
      </p:sp>
      <p:sp>
        <p:nvSpPr>
          <p:cNvPr id="124931" name="Rectangle 3"/>
          <p:cNvSpPr>
            <a:spLocks noGrp="1" noChangeArrowheads="1"/>
          </p:cNvSpPr>
          <p:nvPr>
            <p:ph type="body" idx="1"/>
          </p:nvPr>
        </p:nvSpPr>
        <p:spPr>
          <a:xfrm>
            <a:off x="1676400" y="15240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Grief (Gen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Grace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Destruction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Instruction (6:14-22)</a:t>
            </a:r>
          </a:p>
        </p:txBody>
      </p:sp>
      <p:pic>
        <p:nvPicPr>
          <p:cNvPr id="5" name="Picture 4">
            <a:extLst>
              <a:ext uri="{FF2B5EF4-FFF2-40B4-BE49-F238E27FC236}">
                <a16:creationId xmlns:a16="http://schemas.microsoft.com/office/drawing/2014/main" id="{AECA5A69-54E4-44D1-A755-CBEEEA494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026875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pagans accounts (Babylonian creation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Enuma </a:t>
            </a: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flood –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Gilgamesh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borrowed from the Bible? – Unlikely since some pagan accounts (1800 B.C.) precede the time when Gen. was written (1446 B.C.)</a:t>
            </a:r>
          </a:p>
          <a:p>
            <a:pPr marL="461963" indent="-461963" algn="just" eaLnBrk="1" hangingPunct="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Bible borrowed from the pagan accounts</a:t>
            </a:r>
            <a:r>
              <a:rPr lang="en-US" sz="2800" dirty="0">
                <a:effectLst>
                  <a:outerShdw blurRad="38100" dist="38100" dir="2700000" algn="tl">
                    <a:srgbClr val="000000">
                      <a:alpha val="43137"/>
                    </a:srgbClr>
                  </a:outerShdw>
                </a:effectLst>
                <a:cs typeface="Calibri" panose="020F0502020204030204" pitchFamily="34" charset="0"/>
              </a:rPr>
              <a:t>? – A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possibility</a:t>
            </a: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source</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event</a:t>
            </a:r>
          </a:p>
          <a:p>
            <a:pPr marL="914400" lvl="1" indent="-457200" eaLnBrk="1" hangingPunct="1">
              <a:spcBef>
                <a:spcPts val="0"/>
              </a:spcBef>
              <a:spcAft>
                <a:spcPts val="900"/>
              </a:spcAft>
              <a:defRPr/>
            </a:pP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Noahic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Bible</a:t>
            </a:r>
          </a:p>
          <a:p>
            <a:pPr marL="914400" lvl="1" indent="-457200" eaLnBrk="1" hangingPunct="1">
              <a:spcBef>
                <a:spcPts val="0"/>
              </a:spcBef>
              <a:spcAft>
                <a:spcPts val="900"/>
              </a:spcAft>
              <a:defRPr/>
            </a:pPr>
            <a:r>
              <a:rPr lang="en-US" sz="28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endPar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Spreading knowledge of historical event into all early cultures</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Paganism’s adjustment (monotheism, sin, ethics)-Rom. 1:18-32</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readjustment-correction through Moses</a:t>
            </a: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Explanation of Similarities &amp; Differences Between the Biblical and Pagan Flood Accounts</a:t>
            </a:r>
          </a:p>
        </p:txBody>
      </p:sp>
      <p:pic>
        <p:nvPicPr>
          <p:cNvPr id="7" name="Picture 6">
            <a:extLst>
              <a:ext uri="{FF2B5EF4-FFF2-40B4-BE49-F238E27FC236}">
                <a16:creationId xmlns:a16="http://schemas.microsoft.com/office/drawing/2014/main" id="{484EB568-108D-420F-A134-15DDDFC3E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extLst>
      <p:ext uri="{BB962C8B-B14F-4D97-AF65-F5344CB8AC3E}">
        <p14:creationId xmlns:p14="http://schemas.microsoft.com/office/powerpoint/2010/main" val="1939191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3716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eleventh observation is connected with archeology. There are two kings’ lists from archeology that reflect what is happening in this chapter. The first is the Sumerian King List from Sumer in Mesopotamia, dating from about the year 2000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It lists a total of ten kings, with a total of 241,200 years. That is an average of about 24,000 years per king. Therefore, the concept of longevity of ten generations is something reflected in the Sumerian King List.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6" name="Picture 5">
            <a:extLst>
              <a:ext uri="{FF2B5EF4-FFF2-40B4-BE49-F238E27FC236}">
                <a16:creationId xmlns:a16="http://schemas.microsoft.com/office/drawing/2014/main" id="{60B580E7-6ED2-485D-80DC-13023A5C1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69718413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371600"/>
            <a:ext cx="9143999" cy="32004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It is also interesting that after the list of the ten kings, it then adds, </a:t>
            </a:r>
            <a:r>
              <a:rPr lang="en-US" dirty="0">
                <a:solidFill>
                  <a:srgbClr val="FFFFCC"/>
                </a:solidFill>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and then the flood came</a:t>
            </a:r>
            <a:r>
              <a:rPr lang="en-US" dirty="0">
                <a:effectLst>
                  <a:outerShdw blurRad="38100" dist="38100" dir="2700000" algn="tl">
                    <a:srgbClr val="000000">
                      <a:alpha val="43137"/>
                    </a:srgbClr>
                  </a:outerShdw>
                </a:effectLst>
              </a:rPr>
              <a:t>.’ The flood came with the tenth, just as it is in this Genesis 5 passage. The second is the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King List. </a:t>
            </a:r>
            <a:r>
              <a:rPr lang="en-US" dirty="0" err="1">
                <a:effectLst>
                  <a:outerShdw blurRad="38100" dist="38100" dir="2700000" algn="tl">
                    <a:srgbClr val="000000">
                      <a:alpha val="43137"/>
                    </a:srgbClr>
                  </a:outerShdw>
                </a:effectLst>
              </a:rPr>
              <a:t>Berussos</a:t>
            </a:r>
            <a:r>
              <a:rPr lang="en-US" dirty="0">
                <a:effectLst>
                  <a:outerShdw blurRad="38100" dist="38100" dir="2700000" algn="tl">
                    <a:srgbClr val="000000">
                      <a:alpha val="43137"/>
                    </a:srgbClr>
                  </a:outerShdw>
                </a:effectLst>
              </a:rPr>
              <a:t> was a Babylonian priest of the third century </a:t>
            </a:r>
            <a:r>
              <a:rPr lang="en-US" cap="small"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and he also lists ten kings before the flood.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35C66F92-BA02-47B9-ACB6-8C6B590C60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6400" y="4800600"/>
            <a:ext cx="3251200" cy="1828800"/>
          </a:xfrm>
          <a:prstGeom prst="rect">
            <a:avLst/>
          </a:prstGeom>
          <a:ln>
            <a:solidFill>
              <a:schemeClr val="tx1"/>
            </a:solidFill>
          </a:ln>
        </p:spPr>
      </p:pic>
      <p:pic>
        <p:nvPicPr>
          <p:cNvPr id="8" name="Picture 7">
            <a:extLst>
              <a:ext uri="{FF2B5EF4-FFF2-40B4-BE49-F238E27FC236}">
                <a16:creationId xmlns:a16="http://schemas.microsoft.com/office/drawing/2014/main" id="{5F5170F1-06DD-4797-AC07-A245A49440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5015712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sng"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sng"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278210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Therefore many other signs Jesus also performed in the presence of the disciples, which are not written in this book; </a:t>
            </a:r>
            <a:r>
              <a:rPr lang="en-US" baseline="30000" dirty="0">
                <a:cs typeface="Calibri" panose="020F0502020204030204" pitchFamily="34" charset="0"/>
              </a:rPr>
              <a:t>31</a:t>
            </a:r>
            <a:r>
              <a:rPr lang="en-US" dirty="0">
                <a:cs typeface="Calibri" panose="020F0502020204030204" pitchFamily="34" charset="0"/>
              </a:rPr>
              <a:t> but these have been written so that you may believe that Jesus is the Christ, the Son of God; and that believing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35706204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86822-817A-43C3-A02D-2853DBFE0C86}"/>
              </a:ext>
            </a:extLst>
          </p:cNvPr>
          <p:cNvPicPr>
            <a:picLocks noChangeAspect="1" noChangeArrowheads="1"/>
          </p:cNvPicPr>
          <p:nvPr/>
        </p:nvPicPr>
        <p:blipFill>
          <a:blip r:embed="rId2"/>
          <a:srcRect/>
          <a:stretch>
            <a:fillRect/>
          </a:stretch>
        </p:blipFill>
        <p:spPr bwMode="auto">
          <a:xfrm>
            <a:off x="187627"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1638300" y="228600"/>
            <a:ext cx="5867400" cy="609600"/>
          </a:xfrm>
        </p:spPr>
        <p:txBody>
          <a:bodyPr/>
          <a:lstStyle/>
          <a:p>
            <a:pPr>
              <a:defRPr/>
            </a:pPr>
            <a:r>
              <a:rPr lang="en-US" sz="3600" dirty="0">
                <a:effectLst>
                  <a:outerShdw blurRad="38100" dist="38100" dir="2700000" algn="tl">
                    <a:srgbClr val="000000">
                      <a:alpha val="43137"/>
                    </a:srgbClr>
                  </a:outerShdw>
                </a:effectLst>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EA2D55F-7CF3-4A93-8F1D-39DD41D0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58063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5" y="228600"/>
            <a:ext cx="360045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God’s Grief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6:1-7)</a:t>
            </a:r>
          </a:p>
        </p:txBody>
      </p:sp>
      <p:sp>
        <p:nvSpPr>
          <p:cNvPr id="124931" name="Rectangle 3"/>
          <p:cNvSpPr>
            <a:spLocks noGrp="1" noChangeArrowheads="1"/>
          </p:cNvSpPr>
          <p:nvPr>
            <p:ph type="body" idx="1"/>
          </p:nvPr>
        </p:nvSpPr>
        <p:spPr>
          <a:xfrm>
            <a:off x="2057400" y="2057400"/>
            <a:ext cx="5029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specific sin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general sin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sorrow (6:6-7)</a:t>
            </a:r>
          </a:p>
        </p:txBody>
      </p:sp>
      <p:pic>
        <p:nvPicPr>
          <p:cNvPr id="5" name="Picture 4">
            <a:extLst>
              <a:ext uri="{FF2B5EF4-FFF2-40B4-BE49-F238E27FC236}">
                <a16:creationId xmlns:a16="http://schemas.microsoft.com/office/drawing/2014/main" id="{1226245A-F113-4C7D-AAEF-9E0B30C3F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53464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615696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p>
                      <a:pPr algn="ct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37744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Biblical vs. Babylonian Flood Account</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ITEM</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GENESIS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GILGAMESH EPIC</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Flood planned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Council</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View of God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Monotheism</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Polytheism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 to a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God warned Noah</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Ea</a:t>
                      </a: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warned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Reason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Noise</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Punishment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Ethics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Ambiguous, regretted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Salvation of hero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Included in God’s plan</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Done secretly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Lives saved</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Reps of all living things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Boat</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Duration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days, 40 nights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days, 6 nights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Landing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Mountains of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Mount </a:t>
                      </a:r>
                      <a:r>
                        <a:rPr kumimoji="0" lang="en-US" sz="20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Birds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Raven, dove (3x)</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Dove, swallow, raven</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Worship</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Appeasement</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Blessing</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Covenant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Divinity, immortality</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21875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59262990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438400" y="228600"/>
            <a:ext cx="40386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God’s Instruction </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structure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reason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animals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food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obedience (6:22)</a:t>
            </a:r>
          </a:p>
        </p:txBody>
      </p:sp>
      <p:pic>
        <p:nvPicPr>
          <p:cNvPr id="5" name="Picture 4">
            <a:extLst>
              <a:ext uri="{FF2B5EF4-FFF2-40B4-BE49-F238E27FC236}">
                <a16:creationId xmlns:a16="http://schemas.microsoft.com/office/drawing/2014/main" id="{262FAFE8-3D0B-40B9-B045-6816D4218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31231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45720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Sea creatures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Insects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Plants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err="1">
                <a:latin typeface="Calibri" panose="020F0502020204030204" pitchFamily="34" charset="0"/>
                <a:cs typeface="Calibri" panose="020F0502020204030204" pitchFamily="34" charset="0"/>
              </a:rPr>
              <a:t>Woodmoorape</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Noah’s Ark: A Feasibility Study</a:t>
            </a:r>
          </a:p>
        </p:txBody>
      </p:sp>
      <p:pic>
        <p:nvPicPr>
          <p:cNvPr id="6" name="Picture 5">
            <a:extLst>
              <a:ext uri="{FF2B5EF4-FFF2-40B4-BE49-F238E27FC236}">
                <a16:creationId xmlns:a16="http://schemas.microsoft.com/office/drawing/2014/main" id="{4D33C1ED-0326-4168-9634-C5211818BB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8791" y="2057400"/>
            <a:ext cx="3227295" cy="27432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600" y="1371600"/>
            <a:ext cx="7924800" cy="5257800"/>
          </a:xfrm>
        </p:spPr>
        <p:txBody>
          <a:bodyPr/>
          <a:lstStyle/>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Limitations</a:t>
            </a:r>
          </a:p>
          <a:p>
            <a:pPr marL="914400" lvl="1" indent="-452438" eaLnBrk="1" hangingPunct="1">
              <a:spcBef>
                <a:spcPts val="0"/>
              </a:spcBef>
              <a:spcAft>
                <a:spcPts val="18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Seven pairs or just sevens? (7:2)</a:t>
            </a:r>
          </a:p>
          <a:p>
            <a:pPr marL="914400" lvl="1" indent="-452438" eaLnBrk="1" hangingPunct="1">
              <a:spcBef>
                <a:spcPts val="0"/>
              </a:spcBef>
              <a:spcAft>
                <a:spcPts val="18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Only clean animals (7:2; Lev 11; Deut 14)</a:t>
            </a:r>
          </a:p>
          <a:p>
            <a:pPr marL="914400" lvl="1" indent="-452438" eaLnBrk="1" hangingPunct="1">
              <a:spcBef>
                <a:spcPts val="0"/>
              </a:spcBef>
              <a:spcAft>
                <a:spcPts val="18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Kind (6:20)</a:t>
            </a:r>
          </a:p>
          <a:p>
            <a:pPr marL="914400" lvl="1" indent="-452438" eaLnBrk="1" hangingPunct="1">
              <a:spcBef>
                <a:spcPts val="0"/>
              </a:spcBef>
              <a:spcAft>
                <a:spcPts val="18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Extinct animals overstated</a:t>
            </a:r>
          </a:p>
          <a:p>
            <a:pPr marL="914400" lvl="1" indent="-452438" eaLnBrk="1" hangingPunct="1">
              <a:spcBef>
                <a:spcPts val="0"/>
              </a:spcBef>
              <a:spcAft>
                <a:spcPts val="18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Not fully grown</a:t>
            </a:r>
          </a:p>
          <a:p>
            <a:pPr marL="914400" lvl="1" indent="-452438" eaLnBrk="1" hangingPunct="1">
              <a:spcBef>
                <a:spcPts val="0"/>
              </a:spcBef>
              <a:spcAft>
                <a:spcPts val="1800"/>
              </a:spcAft>
              <a:buClr>
                <a:srgbClr val="FF99FF"/>
              </a:buClr>
              <a:defRPr/>
            </a:pPr>
            <a:r>
              <a:rPr lang="en-US" dirty="0" err="1">
                <a:effectLst>
                  <a:outerShdw blurRad="38100" dist="38100" dir="2700000" algn="tl">
                    <a:srgbClr val="000000">
                      <a:alpha val="43137"/>
                    </a:srgbClr>
                  </a:outerShdw>
                </a:effectLst>
                <a:latin typeface="Calibri" panose="020F0502020204030204" pitchFamily="34" charset="0"/>
              </a:rPr>
              <a:t>Hybernation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03CDBE74-B049-49D2-AB94-17FE3CFE30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 450ft long, 75ft wide, 45 feet high</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Ark capable of holding 125,000 animals</a:t>
            </a: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latin typeface="Calibri" panose="020F0502020204030204" pitchFamily="34" charset="0"/>
              </a:rPr>
              <a:t>How Did Noah Fit All of the Animals on to the Ark? </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0" y="4191000"/>
            <a:ext cx="4064000" cy="2286000"/>
          </a:xfrm>
          <a:prstGeom prst="rect">
            <a:avLst/>
          </a:prstGeom>
        </p:spPr>
      </p:pic>
      <p:pic>
        <p:nvPicPr>
          <p:cNvPr id="7" name="Picture 6">
            <a:extLst>
              <a:ext uri="{FF2B5EF4-FFF2-40B4-BE49-F238E27FC236}">
                <a16:creationId xmlns:a16="http://schemas.microsoft.com/office/drawing/2014/main" id="{A24CE6D3-8D3F-46BD-91C6-EC9D8F150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13970</TotalTime>
  <Words>4889</Words>
  <Application>Microsoft Office PowerPoint</Application>
  <PresentationFormat>On-screen Show (4:3)</PresentationFormat>
  <Paragraphs>577</Paragraphs>
  <Slides>109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Abadi MT Condensed Light</vt:lpstr>
      <vt:lpstr>Arial</vt: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6 Outline</vt:lpstr>
      <vt:lpstr>I. God’s Grief  (Gen 6:1-7)</vt:lpstr>
      <vt:lpstr>PowerPoint Presentation</vt:lpstr>
      <vt:lpstr>I. God’s Grief  (Gen 6:1-7)</vt:lpstr>
      <vt:lpstr>PowerPoint Presentation</vt:lpstr>
      <vt:lpstr>PowerPoint Presentation</vt:lpstr>
      <vt:lpstr>Total Depravity</vt:lpstr>
      <vt:lpstr>PowerPoint Presentation</vt:lpstr>
      <vt:lpstr>PowerPoint Presentation</vt:lpstr>
      <vt:lpstr>PowerPoint Presentation</vt:lpstr>
      <vt:lpstr>PowerPoint Presentation</vt:lpstr>
      <vt:lpstr>Total Depravity</vt:lpstr>
      <vt:lpstr>Total Depravity</vt:lpstr>
      <vt:lpstr>I. God’s Grief  (Gen 6:1-7)</vt:lpstr>
      <vt:lpstr>PowerPoint Presentation</vt:lpstr>
      <vt:lpstr>PowerPoint Presentation</vt:lpstr>
      <vt:lpstr>Genesis 6 Outline</vt:lpstr>
      <vt:lpstr>II. God’s Grace  (Gen 6:8-10)</vt:lpstr>
      <vt:lpstr>II. God’s Grace  (Gen 6:8-10)</vt:lpstr>
      <vt:lpstr>PowerPoint Presentation</vt:lpstr>
      <vt:lpstr>PowerPoint Presentation</vt:lpstr>
      <vt:lpstr>PowerPoint Presentation</vt:lpstr>
      <vt:lpstr>PowerPoint Presentation</vt:lpstr>
      <vt:lpstr>PowerPoint Presentation</vt:lpstr>
      <vt:lpstr>II. God’s Grace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Noah Spared</vt:lpstr>
      <vt:lpstr>PowerPoint Presentation</vt:lpstr>
      <vt:lpstr>Toledoth  “And These Are the Generations of…”</vt:lpstr>
      <vt:lpstr>Toledoth  “And These Are the Generations of…”</vt:lpstr>
      <vt:lpstr>PowerPoint Presentation</vt:lpstr>
      <vt:lpstr>PowerPoint Presentation</vt:lpstr>
      <vt:lpstr>II. God’s Grace  (Gen 6:8-10)</vt:lpstr>
      <vt:lpstr>PowerPoint Presentation</vt:lpstr>
      <vt:lpstr>PowerPoint Presentation</vt:lpstr>
      <vt:lpstr>Genesis 6 Outline</vt:lpstr>
      <vt:lpstr>III. God’s Destruction  (Gen 6:11-13)</vt:lpstr>
      <vt:lpstr>III. God’s Destruction  (Gen 6:11-13)</vt:lpstr>
      <vt:lpstr>PowerPoint Presentation</vt:lpstr>
      <vt:lpstr>PowerPoint Presentation</vt:lpstr>
      <vt:lpstr>PowerPoint Presentation</vt:lpstr>
      <vt:lpstr>PowerPoint Presentation</vt:lpstr>
      <vt:lpstr>PowerPoint Presentation</vt:lpstr>
      <vt:lpstr>III. God’s Destruction  (Gen 6:11-13)</vt:lpstr>
      <vt:lpstr>PowerPoint Presentation</vt:lpstr>
      <vt:lpstr>PowerPoint Presentation</vt:lpstr>
      <vt:lpstr>PowerPoint Presentation</vt:lpstr>
      <vt:lpstr>Tertullian Prescription Against Heretics, 36</vt:lpstr>
      <vt:lpstr>PowerPoint Presentation</vt:lpstr>
      <vt:lpstr>Genesis 4 Outline</vt:lpstr>
      <vt:lpstr>Ungodly Line of Cain (Gen 4:16-24)</vt:lpstr>
      <vt:lpstr>PowerPoint Presentation</vt:lpstr>
      <vt:lpstr>PowerPoint Presentation</vt:lpstr>
      <vt:lpstr>PowerPoint Presentation</vt:lpstr>
      <vt:lpstr>Genesis 6 Outline</vt:lpstr>
      <vt:lpstr>IV. God’s Instruction  (Gen 6:14-22)</vt:lpstr>
      <vt:lpstr>IV. God’s Instruction  (Gen 6:14-22)</vt:lpstr>
      <vt:lpstr>Dimensions of the Ark?  (Genesis 6:15)</vt:lpstr>
      <vt:lpstr>Dimensions of the Ark</vt:lpstr>
      <vt:lpstr>PowerPoint Presentation</vt:lpstr>
      <vt:lpstr>PowerPoint Presentation</vt:lpstr>
      <vt:lpstr>PowerPoint Presentation</vt:lpstr>
      <vt:lpstr>Explanation of Similarities &amp; Differences Between the Biblical and Pagan Flood Accounts</vt:lpstr>
      <vt:lpstr>Explanation of Similarities &amp; Differences Between the Biblical and Pagan Flood Accounts</vt:lpstr>
      <vt:lpstr>PowerPoint Presentation</vt:lpstr>
      <vt:lpstr>PowerPoint Presentation</vt:lpstr>
      <vt:lpstr>PowerPoint Presentation</vt:lpstr>
      <vt:lpstr>PowerPoint Presentation</vt:lpstr>
      <vt:lpstr>PowerPoint Presentation</vt:lpstr>
      <vt:lpstr>7 “I AM” statements in John</vt:lpstr>
      <vt:lpstr>IV. God’s Instruction  (Gen 6:14-22)</vt:lpstr>
      <vt:lpstr>PowerPoint Presentation</vt:lpstr>
      <vt:lpstr>PowerPoint Presentation</vt:lpstr>
      <vt:lpstr>PowerPoint Presentation</vt:lpstr>
      <vt:lpstr>PowerPoint Presentation</vt:lpstr>
      <vt:lpstr>PowerPoint Presentation</vt:lpstr>
      <vt:lpstr>IV. God’s Instruction  (Gen 6:14-22)</vt:lpstr>
      <vt:lpstr>PowerPoint Presentation</vt:lpstr>
      <vt:lpstr>How Did Noah Fit All of the Animals on to the Ark?  (John 3:12)</vt:lpstr>
      <vt:lpstr>How Did Noah Fit All of the Animals on to the Ark?  (John 3:12)</vt:lpstr>
      <vt:lpstr>How Did Noah Fit All of the Animals on to the Ark?  (John 3:12)</vt:lpstr>
      <vt:lpstr>PowerPoint Presentation</vt:lpstr>
      <vt:lpstr>PowerPoint Presentation</vt:lpstr>
      <vt:lpstr>IV. God’s Instruction  (Gen 6:14-22)</vt:lpstr>
      <vt:lpstr>PowerPoint Presentation</vt:lpstr>
      <vt:lpstr>IV. God’s Instruction  (Gen 6:14-22)</vt:lpstr>
      <vt:lpstr>Dimensions of the Ark?  (Genesis 6:15)</vt:lpstr>
      <vt:lpstr>Conclusion</vt:lpstr>
      <vt:lpstr>GENESIS STRUCTURE</vt:lpstr>
      <vt:lpstr>The Flood  (Gen 6–9)</vt:lpstr>
      <vt:lpstr>Genesis 6 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027 - 6v5-22 - MODIFIED 2</dc:title>
  <dc:subject>Genesis 6</dc:subject>
  <dc:creator>A. Woods</dc:creator>
  <dc:description>Modified by Jim McGowan</dc:description>
  <cp:lastModifiedBy>Jim McGowan</cp:lastModifiedBy>
  <cp:revision>1437</cp:revision>
  <cp:lastPrinted>2021-02-19T19:07:26Z</cp:lastPrinted>
  <dcterms:created xsi:type="dcterms:W3CDTF">2009-03-17T12:21:13Z</dcterms:created>
  <dcterms:modified xsi:type="dcterms:W3CDTF">2021-02-19T19:07:39Z</dcterms:modified>
</cp:coreProperties>
</file>