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notesSlides/notesSlide5.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notesSlides/notesSlide6.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notesSlides/notesSlide7.xml" ContentType="application/vnd.openxmlformats-officedocument.presentationml.notesSlide+xml"/>
  <Override PartName="/ppt/ink/ink13.xml" ContentType="application/inkml+xml"/>
  <Override PartName="/ppt/ink/ink14.xml" ContentType="application/inkml+xml"/>
  <Override PartName="/ppt/ink/ink15.xml" ContentType="application/inkml+xml"/>
  <Override PartName="/ppt/notesSlides/notesSlide8.xml" ContentType="application/vnd.openxmlformats-officedocument.presentationml.notesSlide+xml"/>
  <Override PartName="/ppt/ink/ink16.xml" ContentType="application/inkml+xml"/>
  <Override PartName="/ppt/ink/ink17.xml" ContentType="application/inkml+xml"/>
  <Override PartName="/ppt/ink/ink18.xml" ContentType="application/inkml+xml"/>
  <Override PartName="/ppt/notesSlides/notesSlide9.xml" ContentType="application/vnd.openxmlformats-officedocument.presentationml.notesSlide+xml"/>
  <Override PartName="/ppt/ink/ink19.xml" ContentType="application/inkml+xml"/>
  <Override PartName="/ppt/ink/ink20.xml" ContentType="application/inkml+xml"/>
  <Override PartName="/ppt/ink/ink21.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61"/>
  </p:notesMasterIdLst>
  <p:handoutMasterIdLst>
    <p:handoutMasterId r:id="rId162"/>
  </p:handoutMasterIdLst>
  <p:sldIdLst>
    <p:sldId id="2094" r:id="rId2"/>
    <p:sldId id="2064" r:id="rId3"/>
    <p:sldId id="1984" r:id="rId4"/>
    <p:sldId id="6578" r:id="rId5"/>
    <p:sldId id="6803" r:id="rId6"/>
    <p:sldId id="6856" r:id="rId7"/>
    <p:sldId id="2090" r:id="rId8"/>
    <p:sldId id="2193" r:id="rId9"/>
    <p:sldId id="2091" r:id="rId10"/>
    <p:sldId id="2072" r:id="rId11"/>
    <p:sldId id="6851" r:id="rId12"/>
    <p:sldId id="6897" r:id="rId13"/>
    <p:sldId id="6685" r:id="rId14"/>
    <p:sldId id="2077" r:id="rId15"/>
    <p:sldId id="6898" r:id="rId16"/>
    <p:sldId id="6899" r:id="rId17"/>
    <p:sldId id="6840" r:id="rId18"/>
    <p:sldId id="2901" r:id="rId19"/>
    <p:sldId id="6900" r:id="rId20"/>
    <p:sldId id="6901" r:id="rId21"/>
    <p:sldId id="2129" r:id="rId22"/>
    <p:sldId id="332" r:id="rId23"/>
    <p:sldId id="7001" r:id="rId24"/>
    <p:sldId id="2210" r:id="rId25"/>
    <p:sldId id="2211" r:id="rId26"/>
    <p:sldId id="6880" r:id="rId27"/>
    <p:sldId id="5585" r:id="rId28"/>
    <p:sldId id="5530" r:id="rId29"/>
    <p:sldId id="5586" r:id="rId30"/>
    <p:sldId id="5587" r:id="rId31"/>
    <p:sldId id="6881" r:id="rId32"/>
    <p:sldId id="7004" r:id="rId33"/>
    <p:sldId id="7005" r:id="rId34"/>
    <p:sldId id="7002" r:id="rId35"/>
    <p:sldId id="7003" r:id="rId36"/>
    <p:sldId id="2200" r:id="rId37"/>
    <p:sldId id="7008" r:id="rId38"/>
    <p:sldId id="6423" r:id="rId39"/>
    <p:sldId id="6415" r:id="rId40"/>
    <p:sldId id="6416" r:id="rId41"/>
    <p:sldId id="6418" r:id="rId42"/>
    <p:sldId id="6396" r:id="rId43"/>
    <p:sldId id="322" r:id="rId44"/>
    <p:sldId id="4947" r:id="rId45"/>
    <p:sldId id="6902" r:id="rId46"/>
    <p:sldId id="6903" r:id="rId47"/>
    <p:sldId id="6905" r:id="rId48"/>
    <p:sldId id="6479" r:id="rId49"/>
    <p:sldId id="6906" r:id="rId50"/>
    <p:sldId id="6877" r:id="rId51"/>
    <p:sldId id="6928" r:id="rId52"/>
    <p:sldId id="6907" r:id="rId53"/>
    <p:sldId id="6908" r:id="rId54"/>
    <p:sldId id="6909" r:id="rId55"/>
    <p:sldId id="6887" r:id="rId56"/>
    <p:sldId id="2331" r:id="rId57"/>
    <p:sldId id="6438" r:id="rId58"/>
    <p:sldId id="7009" r:id="rId59"/>
    <p:sldId id="6890" r:id="rId60"/>
    <p:sldId id="6911" r:id="rId61"/>
    <p:sldId id="6929" r:id="rId62"/>
    <p:sldId id="6461" r:id="rId63"/>
    <p:sldId id="6471" r:id="rId64"/>
    <p:sldId id="6472" r:id="rId65"/>
    <p:sldId id="6891" r:id="rId66"/>
    <p:sldId id="6892" r:id="rId67"/>
    <p:sldId id="6439" r:id="rId68"/>
    <p:sldId id="5568" r:id="rId69"/>
    <p:sldId id="6345" r:id="rId70"/>
    <p:sldId id="6893" r:id="rId71"/>
    <p:sldId id="6894" r:id="rId72"/>
    <p:sldId id="6895" r:id="rId73"/>
    <p:sldId id="6896" r:id="rId74"/>
    <p:sldId id="7010" r:id="rId75"/>
    <p:sldId id="7011" r:id="rId76"/>
    <p:sldId id="7012" r:id="rId77"/>
    <p:sldId id="6543" r:id="rId78"/>
    <p:sldId id="6670" r:id="rId79"/>
    <p:sldId id="2295" r:id="rId80"/>
    <p:sldId id="1259" r:id="rId81"/>
    <p:sldId id="1792" r:id="rId82"/>
    <p:sldId id="6913" r:id="rId83"/>
    <p:sldId id="6217" r:id="rId84"/>
    <p:sldId id="6375" r:id="rId85"/>
    <p:sldId id="6377" r:id="rId86"/>
    <p:sldId id="6376" r:id="rId87"/>
    <p:sldId id="6218" r:id="rId88"/>
    <p:sldId id="6219" r:id="rId89"/>
    <p:sldId id="6220" r:id="rId90"/>
    <p:sldId id="6914" r:id="rId91"/>
    <p:sldId id="6915" r:id="rId92"/>
    <p:sldId id="6864" r:id="rId93"/>
    <p:sldId id="6916" r:id="rId94"/>
    <p:sldId id="5605" r:id="rId95"/>
    <p:sldId id="6917" r:id="rId96"/>
    <p:sldId id="6930" r:id="rId97"/>
    <p:sldId id="5595" r:id="rId98"/>
    <p:sldId id="6931" r:id="rId99"/>
    <p:sldId id="5608" r:id="rId100"/>
    <p:sldId id="5607" r:id="rId101"/>
    <p:sldId id="6932" r:id="rId102"/>
    <p:sldId id="5610" r:id="rId103"/>
    <p:sldId id="5612" r:id="rId104"/>
    <p:sldId id="2103" r:id="rId105"/>
    <p:sldId id="7013" r:id="rId106"/>
    <p:sldId id="6933" r:id="rId107"/>
    <p:sldId id="1983" r:id="rId108"/>
    <p:sldId id="1988" r:id="rId109"/>
    <p:sldId id="6835" r:id="rId110"/>
    <p:sldId id="6918" r:id="rId111"/>
    <p:sldId id="6878" r:id="rId112"/>
    <p:sldId id="6919" r:id="rId113"/>
    <p:sldId id="6868" r:id="rId114"/>
    <p:sldId id="6920" r:id="rId115"/>
    <p:sldId id="2141" r:id="rId116"/>
    <p:sldId id="6934" r:id="rId117"/>
    <p:sldId id="6921" r:id="rId118"/>
    <p:sldId id="5226" r:id="rId119"/>
    <p:sldId id="5227" r:id="rId120"/>
    <p:sldId id="901" r:id="rId121"/>
    <p:sldId id="2191" r:id="rId122"/>
    <p:sldId id="6922" r:id="rId123"/>
    <p:sldId id="6871" r:id="rId124"/>
    <p:sldId id="6923" r:id="rId125"/>
    <p:sldId id="2106" r:id="rId126"/>
    <p:sldId id="2107" r:id="rId127"/>
    <p:sldId id="2115" r:id="rId128"/>
    <p:sldId id="2108" r:id="rId129"/>
    <p:sldId id="2217" r:id="rId130"/>
    <p:sldId id="2154" r:id="rId131"/>
    <p:sldId id="2219" r:id="rId132"/>
    <p:sldId id="6847" r:id="rId133"/>
    <p:sldId id="6848" r:id="rId134"/>
    <p:sldId id="2218" r:id="rId135"/>
    <p:sldId id="7006" r:id="rId136"/>
    <p:sldId id="962" r:id="rId137"/>
    <p:sldId id="943" r:id="rId138"/>
    <p:sldId id="6924" r:id="rId139"/>
    <p:sldId id="2174" r:id="rId140"/>
    <p:sldId id="2175" r:id="rId141"/>
    <p:sldId id="6996" r:id="rId142"/>
    <p:sldId id="435" r:id="rId143"/>
    <p:sldId id="6997" r:id="rId144"/>
    <p:sldId id="6925" r:id="rId145"/>
    <p:sldId id="2153" r:id="rId146"/>
    <p:sldId id="2104" r:id="rId147"/>
    <p:sldId id="2105" r:id="rId148"/>
    <p:sldId id="6998" r:id="rId149"/>
    <p:sldId id="7015" r:id="rId150"/>
    <p:sldId id="7014" r:id="rId151"/>
    <p:sldId id="6926" r:id="rId152"/>
    <p:sldId id="272" r:id="rId153"/>
    <p:sldId id="6927" r:id="rId154"/>
    <p:sldId id="6904" r:id="rId155"/>
    <p:sldId id="2033" r:id="rId156"/>
    <p:sldId id="6849" r:id="rId157"/>
    <p:sldId id="6999" r:id="rId158"/>
    <p:sldId id="7000" r:id="rId159"/>
    <p:sldId id="6290" r:id="rId160"/>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CC"/>
    <a:srgbClr val="000066"/>
    <a:srgbClr val="FFCCFF"/>
    <a:srgbClr val="0000FF"/>
    <a:srgbClr val="FFFF99"/>
    <a:srgbClr val="0099FF"/>
    <a:srgbClr val="FFFF00"/>
    <a:srgbClr val="A50021"/>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42" autoAdjust="0"/>
    <p:restoredTop sz="96778" autoAdjust="0"/>
  </p:normalViewPr>
  <p:slideViewPr>
    <p:cSldViewPr>
      <p:cViewPr>
        <p:scale>
          <a:sx n="110" d="100"/>
          <a:sy n="110" d="100"/>
        </p:scale>
        <p:origin x="1670" y="2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8" d="100"/>
          <a:sy n="88" d="100"/>
        </p:scale>
        <p:origin x="4003" y="53"/>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notesMaster" Target="notesMasters/notesMaster1.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025 - 6v1-22 </a:t>
            </a:r>
          </a:p>
          <a:p>
            <a:pPr>
              <a:defRPr/>
            </a:pPr>
            <a:r>
              <a:rPr lang="en-US" sz="1600" dirty="0"/>
              <a:t>02-07-2021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2/6/2021</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23</a:t>
            </a:fld>
            <a:endParaRPr lang="en-US" altLang="en-US" dirty="0"/>
          </a:p>
        </p:txBody>
      </p:sp>
    </p:spTree>
    <p:extLst>
      <p:ext uri="{BB962C8B-B14F-4D97-AF65-F5344CB8AC3E}">
        <p14:creationId xmlns:p14="http://schemas.microsoft.com/office/powerpoint/2010/main" val="962490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132</a:t>
            </a:fld>
            <a:endParaRPr lang="en-US" altLang="en-US" dirty="0"/>
          </a:p>
        </p:txBody>
      </p:sp>
    </p:spTree>
    <p:extLst>
      <p:ext uri="{BB962C8B-B14F-4D97-AF65-F5344CB8AC3E}">
        <p14:creationId xmlns:p14="http://schemas.microsoft.com/office/powerpoint/2010/main" val="1880183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133</a:t>
            </a:fld>
            <a:endParaRPr lang="en-US" altLang="en-US" dirty="0"/>
          </a:p>
        </p:txBody>
      </p:sp>
    </p:spTree>
    <p:extLst>
      <p:ext uri="{BB962C8B-B14F-4D97-AF65-F5344CB8AC3E}">
        <p14:creationId xmlns:p14="http://schemas.microsoft.com/office/powerpoint/2010/main" val="1644080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159</a:t>
            </a:fld>
            <a:endParaRPr lang="en-US" altLang="en-US" dirty="0"/>
          </a:p>
        </p:txBody>
      </p:sp>
    </p:spTree>
    <p:extLst>
      <p:ext uri="{BB962C8B-B14F-4D97-AF65-F5344CB8AC3E}">
        <p14:creationId xmlns:p14="http://schemas.microsoft.com/office/powerpoint/2010/main" val="3935855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Robbie Dean – Paper on Seal &amp; Trumpet Judgments</a:t>
            </a:r>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43</a:t>
            </a:fld>
            <a:endParaRPr lang="en-US" dirty="0"/>
          </a:p>
        </p:txBody>
      </p:sp>
    </p:spTree>
    <p:extLst>
      <p:ext uri="{BB962C8B-B14F-4D97-AF65-F5344CB8AC3E}">
        <p14:creationId xmlns:p14="http://schemas.microsoft.com/office/powerpoint/2010/main" val="3746671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50</a:t>
            </a:fld>
            <a:endParaRPr lang="en-US" altLang="en-US" dirty="0"/>
          </a:p>
        </p:txBody>
      </p:sp>
    </p:spTree>
    <p:extLst>
      <p:ext uri="{BB962C8B-B14F-4D97-AF65-F5344CB8AC3E}">
        <p14:creationId xmlns:p14="http://schemas.microsoft.com/office/powerpoint/2010/main" val="2314174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62</a:t>
            </a:fld>
            <a:endParaRPr lang="en-US" altLang="en-US" dirty="0"/>
          </a:p>
        </p:txBody>
      </p:sp>
    </p:spTree>
    <p:extLst>
      <p:ext uri="{BB962C8B-B14F-4D97-AF65-F5344CB8AC3E}">
        <p14:creationId xmlns:p14="http://schemas.microsoft.com/office/powerpoint/2010/main" val="3895645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63</a:t>
            </a:fld>
            <a:endParaRPr lang="en-US" altLang="en-US" dirty="0"/>
          </a:p>
        </p:txBody>
      </p:sp>
    </p:spTree>
    <p:extLst>
      <p:ext uri="{BB962C8B-B14F-4D97-AF65-F5344CB8AC3E}">
        <p14:creationId xmlns:p14="http://schemas.microsoft.com/office/powerpoint/2010/main" val="3346831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64</a:t>
            </a:fld>
            <a:endParaRPr lang="en-US" altLang="en-US" dirty="0"/>
          </a:p>
        </p:txBody>
      </p:sp>
    </p:spTree>
    <p:extLst>
      <p:ext uri="{BB962C8B-B14F-4D97-AF65-F5344CB8AC3E}">
        <p14:creationId xmlns:p14="http://schemas.microsoft.com/office/powerpoint/2010/main" val="3367664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68</a:t>
            </a:fld>
            <a:endParaRPr lang="en-US" altLang="en-US" dirty="0"/>
          </a:p>
        </p:txBody>
      </p:sp>
    </p:spTree>
    <p:extLst>
      <p:ext uri="{BB962C8B-B14F-4D97-AF65-F5344CB8AC3E}">
        <p14:creationId xmlns:p14="http://schemas.microsoft.com/office/powerpoint/2010/main" val="3527592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69</a:t>
            </a:fld>
            <a:endParaRPr lang="en-US" altLang="en-US" dirty="0"/>
          </a:p>
        </p:txBody>
      </p:sp>
    </p:spTree>
    <p:extLst>
      <p:ext uri="{BB962C8B-B14F-4D97-AF65-F5344CB8AC3E}">
        <p14:creationId xmlns:p14="http://schemas.microsoft.com/office/powerpoint/2010/main" val="3280839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74</a:t>
            </a:fld>
            <a:endParaRPr lang="en-US" altLang="en-US" dirty="0"/>
          </a:p>
        </p:txBody>
      </p:sp>
    </p:spTree>
    <p:extLst>
      <p:ext uri="{BB962C8B-B14F-4D97-AF65-F5344CB8AC3E}">
        <p14:creationId xmlns:p14="http://schemas.microsoft.com/office/powerpoint/2010/main" val="1209352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idx="1"/>
          </p:nvPr>
        </p:nvSpPr>
        <p:spPr>
          <a:xfrm>
            <a:off x="1169988" y="194627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4"/>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fld id="{F434306A-9547-419F-A264-AAB67C05F398}" type="slidenum">
              <a:rPr lang="en-US" altLang="en-US"/>
              <a:pPr/>
              <a:t>‹#›</a:t>
            </a:fld>
            <a:endParaRPr lang="en-US" altLang="en-US"/>
          </a:p>
        </p:txBody>
      </p:sp>
    </p:spTree>
    <p:extLst>
      <p:ext uri="{BB962C8B-B14F-4D97-AF65-F5344CB8AC3E}">
        <p14:creationId xmlns:p14="http://schemas.microsoft.com/office/powerpoint/2010/main" val="295793296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1169988" y="1946275"/>
            <a:ext cx="3810000" cy="4114800"/>
          </a:xfrm>
        </p:spPr>
        <p:txBody>
          <a:bodyPr/>
          <a:lstStyle/>
          <a:p>
            <a:pPr lvl="0"/>
            <a:endParaRPr lang="en-US" noProof="0" dirty="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1572083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BACD5C-721D-4620-9BE3-71CB2888C0E7}" type="slidenum">
              <a:rPr lang="en-US"/>
              <a:pPr>
                <a:defRPr/>
              </a:pPr>
              <a:t>‹#›</a:t>
            </a:fld>
            <a:endParaRPr lang="en-US"/>
          </a:p>
        </p:txBody>
      </p:sp>
    </p:spTree>
    <p:extLst>
      <p:ext uri="{BB962C8B-B14F-4D97-AF65-F5344CB8AC3E}">
        <p14:creationId xmlns:p14="http://schemas.microsoft.com/office/powerpoint/2010/main" val="1044167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32388" y="1946275"/>
            <a:ext cx="3810000" cy="4114800"/>
          </a:xfrm>
        </p:spPr>
        <p:txBody>
          <a:bodyPr/>
          <a:lstStyle/>
          <a:p>
            <a:pPr lvl="0"/>
            <a:endParaRPr lang="en-US" noProof="0"/>
          </a:p>
        </p:txBody>
      </p:sp>
      <p:sp>
        <p:nvSpPr>
          <p:cNvPr id="5" name="Date Placeholder 4">
            <a:extLst>
              <a:ext uri="{FF2B5EF4-FFF2-40B4-BE49-F238E27FC236}">
                <a16:creationId xmlns:a16="http://schemas.microsoft.com/office/drawing/2014/main" id="{C554A83C-80B4-4452-AD5F-CE47F1AEAA2C}"/>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A246028D-4493-4342-AF7C-9746886B777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7176A5B6-EC48-42AA-AE88-CDE215A52D69}"/>
              </a:ext>
            </a:extLst>
          </p:cNvPr>
          <p:cNvSpPr>
            <a:spLocks noGrp="1"/>
          </p:cNvSpPr>
          <p:nvPr>
            <p:ph type="sldNum" sz="quarter" idx="12"/>
          </p:nvPr>
        </p:nvSpPr>
        <p:spPr/>
        <p:txBody>
          <a:bodyPr/>
          <a:lstStyle>
            <a:lvl1pPr>
              <a:defRPr/>
            </a:lvl1pPr>
          </a:lstStyle>
          <a:p>
            <a:fld id="{5B801907-E13D-49E7-B97C-B7D64D3A8369}" type="slidenum">
              <a:rPr lang="en-US" altLang="en-US"/>
              <a:pPr/>
              <a:t>‹#›</a:t>
            </a:fld>
            <a:endParaRPr lang="en-US" altLang="en-US"/>
          </a:p>
        </p:txBody>
      </p:sp>
    </p:spTree>
    <p:extLst>
      <p:ext uri="{BB962C8B-B14F-4D97-AF65-F5344CB8AC3E}">
        <p14:creationId xmlns:p14="http://schemas.microsoft.com/office/powerpoint/2010/main" val="3224241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a:extLst>
              <a:ext uri="{FF2B5EF4-FFF2-40B4-BE49-F238E27FC236}">
                <a16:creationId xmlns:a16="http://schemas.microsoft.com/office/drawing/2014/main" id="{242ACCD8-69B6-4D29-B6D1-D27667734C20}"/>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36">
            <a:extLst>
              <a:ext uri="{FF2B5EF4-FFF2-40B4-BE49-F238E27FC236}">
                <a16:creationId xmlns:a16="http://schemas.microsoft.com/office/drawing/2014/main" id="{5D769A06-A41E-4136-8681-533AA6DA0E83}"/>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3D5232A0-F6CF-4BD0-94D9-EEBAA6FAC045}"/>
              </a:ext>
            </a:extLst>
          </p:cNvPr>
          <p:cNvSpPr>
            <a:spLocks noGrp="1" noChangeArrowheads="1"/>
          </p:cNvSpPr>
          <p:nvPr>
            <p:ph type="sldNum" sz="quarter" idx="12"/>
          </p:nvPr>
        </p:nvSpPr>
        <p:spPr>
          <a:xfrm>
            <a:off x="7010400" y="6248400"/>
            <a:ext cx="1905000" cy="457200"/>
          </a:xfrm>
          <a:prstGeom prst="rect">
            <a:avLst/>
          </a:prstGeom>
        </p:spPr>
        <p:txBody>
          <a:bodyPr/>
          <a:lstStyle>
            <a:lvl1pPr>
              <a:defRPr/>
            </a:lvl1pPr>
          </a:lstStyle>
          <a:p>
            <a:fld id="{4DEAC9B5-4087-4335-B365-4E4244BF1DAB}" type="slidenum">
              <a:rPr lang="en-US" altLang="en-US"/>
              <a:pPr/>
              <a:t>‹#›</a:t>
            </a:fld>
            <a:endParaRPr lang="en-US" altLang="en-US"/>
          </a:p>
        </p:txBody>
      </p:sp>
    </p:spTree>
    <p:extLst>
      <p:ext uri="{BB962C8B-B14F-4D97-AF65-F5344CB8AC3E}">
        <p14:creationId xmlns:p14="http://schemas.microsoft.com/office/powerpoint/2010/main" val="2952366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19" r:id="rId13"/>
    <p:sldLayoutId id="2147488920" r:id="rId14"/>
    <p:sldLayoutId id="2147488921" r:id="rId15"/>
    <p:sldLayoutId id="2147488922" r:id="rId16"/>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6.xml"/></Relationships>
</file>

<file path=ppt/slides/_rels/slide1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1.jpeg"/><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2.jpeg"/><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7.jpeg"/></Relationships>
</file>

<file path=ppt/slides/_rels/slide1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7.jpeg"/><Relationship Id="rId4" Type="http://schemas.openxmlformats.org/officeDocument/2006/relationships/image" Target="../media/image63.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1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70.jpeg"/><Relationship Id="rId1" Type="http://schemas.openxmlformats.org/officeDocument/2006/relationships/slideLayout" Target="../slideLayouts/slideLayout10.xml"/></Relationships>
</file>

<file path=ppt/slides/_rels/slide14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1.xml"/></Relationships>
</file>

<file path=ppt/slides/_rels/slide15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5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1.jpeg"/><Relationship Id="rId1" Type="http://schemas.openxmlformats.org/officeDocument/2006/relationships/slideLayout" Target="../slideLayouts/slideLayout10.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5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5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34.emf"/><Relationship Id="rId5" Type="http://schemas.openxmlformats.org/officeDocument/2006/relationships/customXml" Target="../ink/ink2.xml"/><Relationship Id="rId10" Type="http://schemas.openxmlformats.org/officeDocument/2006/relationships/image" Target="../media/image14.jpeg"/><Relationship Id="rId4" Type="http://schemas.openxmlformats.org/officeDocument/2006/relationships/image" Target="../media/image33.emf"/><Relationship Id="rId9"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png"/><Relationship Id="rId1" Type="http://schemas.openxmlformats.org/officeDocument/2006/relationships/slideLayout" Target="../slideLayouts/slideLayout15.xml"/><Relationship Id="rId4" Type="http://schemas.openxmlformats.org/officeDocument/2006/relationships/image" Target="../media/image7.jpeg"/></Relationships>
</file>

<file path=ppt/slides/_rels/slide33.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png"/><Relationship Id="rId1" Type="http://schemas.openxmlformats.org/officeDocument/2006/relationships/slideLayout" Target="../slideLayouts/slideLayout15.xml"/><Relationship Id="rId4" Type="http://schemas.openxmlformats.org/officeDocument/2006/relationships/image" Target="../media/image7.jpeg"/></Relationships>
</file>

<file path=ppt/slides/_rels/slide34.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png"/><Relationship Id="rId1" Type="http://schemas.openxmlformats.org/officeDocument/2006/relationships/slideLayout" Target="../slideLayouts/slideLayout15.xml"/><Relationship Id="rId4" Type="http://schemas.openxmlformats.org/officeDocument/2006/relationships/image" Target="../media/image7.jpe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0.xml"/><Relationship Id="rId4" Type="http://schemas.openxmlformats.org/officeDocument/2006/relationships/image" Target="../media/image7.jpe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0.xml"/><Relationship Id="rId4" Type="http://schemas.openxmlformats.org/officeDocument/2006/relationships/image" Target="../media/image7.jpe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7.jpeg"/></Relationships>
</file>

<file path=ppt/slides/_rels/slide5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8" Type="http://schemas.openxmlformats.org/officeDocument/2006/relationships/image" Target="../media/image352.emf"/><Relationship Id="rId3" Type="http://schemas.openxmlformats.org/officeDocument/2006/relationships/customXml" Target="../ink/ink4.xml"/><Relationship Id="rId7" Type="http://schemas.openxmlformats.org/officeDocument/2006/relationships/customXml" Target="../ink/ink6.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342.emf"/><Relationship Id="rId5" Type="http://schemas.openxmlformats.org/officeDocument/2006/relationships/customXml" Target="../ink/ink5.xml"/><Relationship Id="rId10" Type="http://schemas.openxmlformats.org/officeDocument/2006/relationships/image" Target="../media/image38.jpeg"/><Relationship Id="rId4" Type="http://schemas.openxmlformats.org/officeDocument/2006/relationships/image" Target="../media/image332.emf"/><Relationship Id="rId9" Type="http://schemas.openxmlformats.org/officeDocument/2006/relationships/image" Target="../media/image37.jpeg"/></Relationships>
</file>

<file path=ppt/slides/_rels/slide63.xml.rels><?xml version="1.0" encoding="UTF-8" standalone="yes"?>
<Relationships xmlns="http://schemas.openxmlformats.org/package/2006/relationships"><Relationship Id="rId8" Type="http://schemas.openxmlformats.org/officeDocument/2006/relationships/image" Target="../media/image350.emf"/><Relationship Id="rId3" Type="http://schemas.openxmlformats.org/officeDocument/2006/relationships/customXml" Target="../ink/ink7.xml"/><Relationship Id="rId7" Type="http://schemas.openxmlformats.org/officeDocument/2006/relationships/customXml" Target="../ink/ink9.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340.emf"/><Relationship Id="rId5" Type="http://schemas.openxmlformats.org/officeDocument/2006/relationships/customXml" Target="../ink/ink8.xml"/><Relationship Id="rId10" Type="http://schemas.openxmlformats.org/officeDocument/2006/relationships/image" Target="../media/image39.jpeg"/><Relationship Id="rId4" Type="http://schemas.openxmlformats.org/officeDocument/2006/relationships/image" Target="../media/image330.emf"/><Relationship Id="rId9" Type="http://schemas.openxmlformats.org/officeDocument/2006/relationships/image" Target="../media/image37.jpeg"/></Relationships>
</file>

<file path=ppt/slides/_rels/slide64.xml.rels><?xml version="1.0" encoding="UTF-8" standalone="yes"?>
<Relationships xmlns="http://schemas.openxmlformats.org/package/2006/relationships"><Relationship Id="rId8" Type="http://schemas.openxmlformats.org/officeDocument/2006/relationships/image" Target="../media/image350.emf"/><Relationship Id="rId3" Type="http://schemas.openxmlformats.org/officeDocument/2006/relationships/customXml" Target="../ink/ink10.xml"/><Relationship Id="rId7" Type="http://schemas.openxmlformats.org/officeDocument/2006/relationships/customXml" Target="../ink/ink12.xm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340.emf"/><Relationship Id="rId5" Type="http://schemas.openxmlformats.org/officeDocument/2006/relationships/customXml" Target="../ink/ink11.xml"/><Relationship Id="rId10" Type="http://schemas.openxmlformats.org/officeDocument/2006/relationships/image" Target="../media/image39.jpeg"/><Relationship Id="rId4" Type="http://schemas.openxmlformats.org/officeDocument/2006/relationships/image" Target="../media/image330.emf"/><Relationship Id="rId9" Type="http://schemas.openxmlformats.org/officeDocument/2006/relationships/image" Target="../media/image37.jpeg"/></Relationships>
</file>

<file path=ppt/slides/_rels/slide6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8" Type="http://schemas.openxmlformats.org/officeDocument/2006/relationships/image" Target="../media/image351.emf"/><Relationship Id="rId3" Type="http://schemas.openxmlformats.org/officeDocument/2006/relationships/customXml" Target="../ink/ink13.xml"/><Relationship Id="rId7" Type="http://schemas.openxmlformats.org/officeDocument/2006/relationships/customXml" Target="../ink/ink15.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341.emf"/><Relationship Id="rId5" Type="http://schemas.openxmlformats.org/officeDocument/2006/relationships/customXml" Target="../ink/ink14.xml"/><Relationship Id="rId10" Type="http://schemas.openxmlformats.org/officeDocument/2006/relationships/image" Target="../media/image41.jpeg"/><Relationship Id="rId4" Type="http://schemas.openxmlformats.org/officeDocument/2006/relationships/image" Target="../media/image331.emf"/><Relationship Id="rId9" Type="http://schemas.openxmlformats.org/officeDocument/2006/relationships/image" Target="../media/image40.jpeg"/></Relationships>
</file>

<file path=ppt/slides/_rels/slide69.xml.rels><?xml version="1.0" encoding="UTF-8" standalone="yes"?>
<Relationships xmlns="http://schemas.openxmlformats.org/package/2006/relationships"><Relationship Id="rId8" Type="http://schemas.openxmlformats.org/officeDocument/2006/relationships/image" Target="../media/image351.emf"/><Relationship Id="rId3" Type="http://schemas.openxmlformats.org/officeDocument/2006/relationships/customXml" Target="../ink/ink16.xml"/><Relationship Id="rId7" Type="http://schemas.openxmlformats.org/officeDocument/2006/relationships/customXml" Target="../ink/ink18.xm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341.emf"/><Relationship Id="rId5" Type="http://schemas.openxmlformats.org/officeDocument/2006/relationships/customXml" Target="../ink/ink17.xml"/><Relationship Id="rId10" Type="http://schemas.openxmlformats.org/officeDocument/2006/relationships/image" Target="../media/image41.jpeg"/><Relationship Id="rId4" Type="http://schemas.openxmlformats.org/officeDocument/2006/relationships/image" Target="../media/image331.emf"/><Relationship Id="rId9" Type="http://schemas.openxmlformats.org/officeDocument/2006/relationships/image" Target="../media/image40.jpe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8" Type="http://schemas.openxmlformats.org/officeDocument/2006/relationships/image" Target="../media/image3520.emf"/><Relationship Id="rId3" Type="http://schemas.openxmlformats.org/officeDocument/2006/relationships/customXml" Target="../ink/ink19.xml"/><Relationship Id="rId7" Type="http://schemas.openxmlformats.org/officeDocument/2006/relationships/customXml" Target="../ink/ink21.xml"/><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3420.emf"/><Relationship Id="rId5" Type="http://schemas.openxmlformats.org/officeDocument/2006/relationships/customXml" Target="../ink/ink20.xml"/><Relationship Id="rId10" Type="http://schemas.openxmlformats.org/officeDocument/2006/relationships/image" Target="../media/image38.jpeg"/><Relationship Id="rId4" Type="http://schemas.openxmlformats.org/officeDocument/2006/relationships/image" Target="../media/image3320.emf"/><Relationship Id="rId9" Type="http://schemas.openxmlformats.org/officeDocument/2006/relationships/image" Target="../media/image37.jpeg"/></Relationships>
</file>

<file path=ppt/slides/_rels/slide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9.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5624" y="5334000"/>
            <a:ext cx="5352752" cy="14509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20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1600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6</a:t>
            </a:r>
            <a:r>
              <a:rPr lang="en-US" sz="3600" kern="0" dirty="0">
                <a:effectLst>
                  <a:outerShdw blurRad="38100" dist="38100" dir="2700000" algn="tl">
                    <a:srgbClr val="000000">
                      <a:alpha val="43137"/>
                    </a:srgbClr>
                  </a:outerShdw>
                </a:effectLst>
                <a:cs typeface="Calibri" panose="020F0502020204030204" pitchFamily="34" charset="0"/>
              </a:rPr>
              <a:t>‒9</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The First Murder and Continuation of the Messianic Promise</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552700" y="228600"/>
            <a:ext cx="4038600" cy="914400"/>
          </a:xfrm>
        </p:spPr>
        <p:txBody>
          <a:bodyPr/>
          <a:lstStyle/>
          <a:p>
            <a:pPr algn="ctr" eaLnBrk="1" hangingPunct="1"/>
            <a:r>
              <a:rPr lang="en-US" sz="3600" dirty="0">
                <a:effectLst>
                  <a:outerShdw blurRad="38100" dist="38100" dir="2700000" algn="tl">
                    <a:srgbClr val="000000">
                      <a:alpha val="43137"/>
                    </a:srgbClr>
                  </a:outerShdw>
                </a:effectLst>
              </a:rPr>
              <a:t>Genesis 6 Outline</a:t>
            </a:r>
          </a:p>
        </p:txBody>
      </p:sp>
      <p:sp>
        <p:nvSpPr>
          <p:cNvPr id="124931" name="Rectangle 3"/>
          <p:cNvSpPr>
            <a:spLocks noGrp="1" noChangeArrowheads="1"/>
          </p:cNvSpPr>
          <p:nvPr>
            <p:ph type="body" idx="1"/>
          </p:nvPr>
        </p:nvSpPr>
        <p:spPr>
          <a:xfrm>
            <a:off x="1676400" y="1524000"/>
            <a:ext cx="5791200" cy="3505200"/>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Grief (Gen 6:1-7)</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Grace (6:8-10)</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Destruction (6:11-13)</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Instruction (6:14-22)</a:t>
            </a:r>
          </a:p>
        </p:txBody>
      </p:sp>
      <p:pic>
        <p:nvPicPr>
          <p:cNvPr id="5" name="Picture 4">
            <a:extLst>
              <a:ext uri="{FF2B5EF4-FFF2-40B4-BE49-F238E27FC236}">
                <a16:creationId xmlns:a16="http://schemas.microsoft.com/office/drawing/2014/main" id="{7FAC14E5-5635-4A5C-B40E-F784937CCE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2FC301-7854-4D51-9B0E-967618A676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1267" name="Rectangle 1027"/>
          <p:cNvSpPr>
            <a:spLocks noGrp="1" noChangeArrowheads="1"/>
          </p:cNvSpPr>
          <p:nvPr>
            <p:ph type="body" idx="1"/>
          </p:nvPr>
        </p:nvSpPr>
        <p:spPr>
          <a:xfrm>
            <a:off x="1790700" y="0"/>
            <a:ext cx="5562600" cy="3200400"/>
          </a:xfrm>
        </p:spPr>
        <p:txBody>
          <a:bodyPr/>
          <a:lstStyle/>
          <a:p>
            <a:pPr algn="ctr" defTabSz="685800">
              <a:lnSpc>
                <a:spcPct val="90000"/>
              </a:lnSpc>
              <a:spcBef>
                <a:spcPts val="0"/>
              </a:spcBef>
              <a:spcAft>
                <a:spcPts val="1200"/>
              </a:spcAft>
              <a:buNone/>
              <a:defRPr/>
            </a:pPr>
            <a:r>
              <a:rPr lang="en-US" altLang="en-US" sz="4000" kern="1200" dirty="0">
                <a:solidFill>
                  <a:schemeClr val="tx2"/>
                </a:solidFill>
                <a:ea typeface="+mj-ea"/>
                <a:cs typeface="Calibri" panose="020F0502020204030204" pitchFamily="34" charset="0"/>
              </a:rPr>
              <a:t>Romans 3:23</a:t>
            </a:r>
          </a:p>
          <a:p>
            <a:pPr marL="0" indent="0" algn="just" eaLnBrk="1" hangingPunct="1">
              <a:spcBef>
                <a:spcPts val="0"/>
              </a:spcBef>
              <a:buNone/>
              <a:defRPr/>
            </a:pPr>
            <a:r>
              <a:rPr lang="en-US" sz="3600" dirty="0">
                <a:effectLst>
                  <a:outerShdw blurRad="38100" dist="38100" dir="2700000" algn="tl">
                    <a:srgbClr val="000000">
                      <a:alpha val="43137"/>
                    </a:srgbClr>
                  </a:outerShdw>
                </a:effectLst>
              </a:rPr>
              <a:t>“for </a:t>
            </a:r>
            <a:r>
              <a:rPr lang="en-US" sz="3600" b="1" u="sng" dirty="0">
                <a:solidFill>
                  <a:srgbClr val="FFFFCC"/>
                </a:solidFill>
                <a:effectLst>
                  <a:outerShdw blurRad="38100" dist="38100" dir="2700000" algn="tl">
                    <a:srgbClr val="000000">
                      <a:alpha val="43137"/>
                    </a:srgbClr>
                  </a:outerShdw>
                </a:effectLst>
              </a:rPr>
              <a:t>all</a:t>
            </a:r>
            <a:r>
              <a:rPr lang="en-US" sz="3600" dirty="0">
                <a:effectLst>
                  <a:outerShdw blurRad="38100" dist="38100" dir="2700000" algn="tl">
                    <a:srgbClr val="000000">
                      <a:alpha val="43137"/>
                    </a:srgbClr>
                  </a:outerShdw>
                </a:effectLst>
              </a:rPr>
              <a:t> have sinned and fall short of the glory of God</a:t>
            </a:r>
            <a:r>
              <a:rPr lang="en-US" altLang="en-US" sz="3600" dirty="0">
                <a:effectLst>
                  <a:outerShdw blurRad="38100" dist="38100" dir="2700000" algn="tl">
                    <a:srgbClr val="000000">
                      <a:alpha val="43137"/>
                    </a:srgbClr>
                  </a:outerShdw>
                </a:effectLst>
              </a:rPr>
              <a:t>.”</a:t>
            </a:r>
          </a:p>
        </p:txBody>
      </p:sp>
      <p:pic>
        <p:nvPicPr>
          <p:cNvPr id="6" name="Picture 1">
            <a:extLst>
              <a:ext uri="{FF2B5EF4-FFF2-40B4-BE49-F238E27FC236}">
                <a16:creationId xmlns:a16="http://schemas.microsoft.com/office/drawing/2014/main" id="{487A66E2-01B1-449B-81B6-C0B3683C0682}"/>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718488" y="2133600"/>
            <a:ext cx="37070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653530"/>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Genesis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:8-9</a:t>
            </a:r>
          </a:p>
          <a:p>
            <a:pPr marL="0" indent="0" algn="just">
              <a:spcBef>
                <a:spcPts val="0"/>
              </a:spcBef>
              <a:buNone/>
            </a:pP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8 </a:t>
            </a:r>
            <a:r>
              <a:rPr lang="en-US" sz="3600" dirty="0">
                <a:effectLst>
                  <a:outerShdw blurRad="38100" dist="38100" dir="2700000" algn="tl">
                    <a:srgbClr val="000000">
                      <a:alpha val="43137"/>
                    </a:srgbClr>
                  </a:outerShdw>
                </a:effectLst>
              </a:rPr>
              <a:t>But Noah found favor in the eyes of the </a:t>
            </a:r>
            <a:r>
              <a:rPr lang="en-US" sz="3600" cap="small" dirty="0">
                <a:effectLst>
                  <a:outerShdw blurRad="38100" dist="38100" dir="2700000" algn="tl">
                    <a:srgbClr val="000000">
                      <a:alpha val="43137"/>
                    </a:srgbClr>
                  </a:outerShdw>
                </a:effectLst>
              </a:rPr>
              <a:t>Lord</a:t>
            </a: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9 </a:t>
            </a:r>
            <a:r>
              <a:rPr lang="en-US" sz="3600" dirty="0">
                <a:effectLst>
                  <a:outerShdw blurRad="38100" dist="38100" dir="2700000" algn="tl">
                    <a:srgbClr val="000000">
                      <a:alpha val="43137"/>
                    </a:srgbClr>
                  </a:outerShdw>
                </a:effectLst>
              </a:rPr>
              <a:t>These are </a:t>
            </a:r>
            <a:r>
              <a:rPr lang="en-US" sz="3600" i="1" dirty="0">
                <a:effectLst>
                  <a:outerShdw blurRad="38100" dist="38100" dir="2700000" algn="tl">
                    <a:srgbClr val="000000">
                      <a:alpha val="43137"/>
                    </a:srgbClr>
                  </a:outerShdw>
                </a:effectLst>
              </a:rPr>
              <a:t>the records of</a:t>
            </a:r>
            <a:r>
              <a:rPr lang="en-US" sz="3600" dirty="0">
                <a:effectLst>
                  <a:outerShdw blurRad="38100" dist="38100" dir="2700000" algn="tl">
                    <a:srgbClr val="000000">
                      <a:alpha val="43137"/>
                    </a:srgbClr>
                  </a:outerShdw>
                </a:effectLst>
              </a:rPr>
              <a:t> the generations of Noah. Noah was a </a:t>
            </a:r>
            <a:r>
              <a:rPr lang="en-US" sz="3600" b="1" u="sng" dirty="0">
                <a:solidFill>
                  <a:srgbClr val="FFFFCC"/>
                </a:solidFill>
                <a:effectLst>
                  <a:outerShdw blurRad="38100" dist="38100" dir="2700000" algn="tl">
                    <a:srgbClr val="000000">
                      <a:alpha val="43137"/>
                    </a:srgbClr>
                  </a:outerShdw>
                </a:effectLst>
              </a:rPr>
              <a:t>righteous</a:t>
            </a:r>
            <a:r>
              <a:rPr lang="en-US" sz="3600" dirty="0">
                <a:effectLst>
                  <a:outerShdw blurRad="38100" dist="38100" dir="2700000" algn="tl">
                    <a:srgbClr val="000000">
                      <a:alpha val="43137"/>
                    </a:srgbClr>
                  </a:outerShdw>
                </a:effectLst>
              </a:rPr>
              <a:t> man, </a:t>
            </a:r>
            <a:r>
              <a:rPr lang="en-US" sz="3600" b="1" u="sng" dirty="0">
                <a:solidFill>
                  <a:srgbClr val="FFFFCC"/>
                </a:solidFill>
                <a:effectLst>
                  <a:outerShdw blurRad="38100" dist="38100" dir="2700000" algn="tl">
                    <a:srgbClr val="000000">
                      <a:alpha val="43137"/>
                    </a:srgbClr>
                  </a:outerShdw>
                </a:effectLst>
              </a:rPr>
              <a:t>blameless</a:t>
            </a:r>
            <a:r>
              <a:rPr lang="en-US" sz="3600" dirty="0">
                <a:effectLst>
                  <a:outerShdw blurRad="38100" dist="38100" dir="2700000" algn="tl">
                    <a:srgbClr val="000000">
                      <a:alpha val="43137"/>
                    </a:srgbClr>
                  </a:outerShdw>
                </a:effectLst>
              </a:rPr>
              <a:t> in his time; Noah walked with God.</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A1D2E366-BCBC-468C-B69D-0D668EADA4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1496" y="3048000"/>
            <a:ext cx="1921008" cy="1828800"/>
          </a:xfrm>
          <a:prstGeom prst="rect">
            <a:avLst/>
          </a:prstGeom>
        </p:spPr>
      </p:pic>
    </p:spTree>
    <p:extLst>
      <p:ext uri="{BB962C8B-B14F-4D97-AF65-F5344CB8AC3E}">
        <p14:creationId xmlns:p14="http://schemas.microsoft.com/office/powerpoint/2010/main" val="4077031409"/>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Exodus 12:5</a:t>
            </a:r>
            <a:endParaRPr lang="en-US" sz="4000" kern="1200" dirty="0">
              <a:solidFill>
                <a:schemeClr val="tx2"/>
              </a:solidFill>
              <a:ea typeface="+mj-ea"/>
              <a:cs typeface="Calibri" panose="020F0502020204030204" pitchFamily="34" charset="0"/>
            </a:endParaRPr>
          </a:p>
          <a:p>
            <a:pPr marL="0" indent="0" algn="just">
              <a:spcBef>
                <a:spcPts val="0"/>
              </a:spcBef>
              <a:buNone/>
            </a:pPr>
            <a:r>
              <a:rPr lang="en-US" sz="3600" dirty="0"/>
              <a:t>“Your lamb shall be an </a:t>
            </a:r>
            <a:r>
              <a:rPr lang="en-US" sz="3600" b="1" u="sng" dirty="0">
                <a:solidFill>
                  <a:srgbClr val="FFFFCC"/>
                </a:solidFill>
              </a:rPr>
              <a:t>unblemished</a:t>
            </a:r>
            <a:r>
              <a:rPr lang="en-US" sz="3600" dirty="0"/>
              <a:t> male a year old; you may take it from the sheep or from the goats.”</a:t>
            </a:r>
            <a:endParaRPr lang="en-US" sz="3600" dirty="0">
              <a:effectLst>
                <a:outerShdw blurRad="38100" dist="38100" dir="2700000" algn="tl">
                  <a:srgbClr val="000000">
                    <a:alpha val="43137"/>
                  </a:srgbClr>
                </a:outerShdw>
              </a:effectLst>
              <a:latin typeface="Calibri" panose="020F0502020204030204" pitchFamily="34" charset="0"/>
            </a:endParaRPr>
          </a:p>
        </p:txBody>
      </p:sp>
      <p:pic>
        <p:nvPicPr>
          <p:cNvPr id="5" name="Picture 6" descr="Image result for passover lamb">
            <a:extLst>
              <a:ext uri="{FF2B5EF4-FFF2-40B4-BE49-F238E27FC236}">
                <a16:creationId xmlns:a16="http://schemas.microsoft.com/office/drawing/2014/main" id="{5FF4C3C5-0A6C-4DF0-BA2F-72A4F2DBBCD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71800" y="3000375"/>
            <a:ext cx="3200400" cy="1800225"/>
          </a:xfrm>
          <a:prstGeom prst="rect">
            <a:avLst/>
          </a:prstGeom>
          <a:noFill/>
        </p:spPr>
      </p:pic>
    </p:spTree>
    <p:extLst>
      <p:ext uri="{BB962C8B-B14F-4D97-AF65-F5344CB8AC3E}">
        <p14:creationId xmlns:p14="http://schemas.microsoft.com/office/powerpoint/2010/main" val="3037341761"/>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952EC2-7783-4129-AC71-819584C45C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woman</a:t>
            </a:r>
            <a:r>
              <a:rPr lang="en-US" sz="3600" dirty="0">
                <a:effectLst>
                  <a:outerShdw blurRad="38100" dist="38100" dir="2700000" algn="tl">
                    <a:srgbClr val="000000">
                      <a:alpha val="43137"/>
                    </a:srgbClr>
                  </a:outerShdw>
                </a:effectLst>
                <a:latin typeface="Calibri" panose="020F0502020204030204" pitchFamily="34" charset="0"/>
              </a:rPr>
              <a:t>, And between your seed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her seed</a:t>
            </a:r>
            <a:r>
              <a:rPr lang="en-US" sz="3600" dirty="0">
                <a:effectLst>
                  <a:outerShdw blurRad="38100" dist="38100" dir="2700000" algn="tl">
                    <a:srgbClr val="000000">
                      <a:alpha val="43137"/>
                    </a:srgbClr>
                  </a:outerShdw>
                </a:effectLst>
                <a:latin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He shall bruise you on the head</a:t>
            </a:r>
            <a:r>
              <a:rPr lang="en-US" sz="3600" dirty="0">
                <a:effectLst>
                  <a:outerShdw blurRad="38100" dist="38100" dir="2700000" algn="tl">
                    <a:srgbClr val="000000">
                      <a:alpha val="43137"/>
                    </a:srgbClr>
                  </a:outerShdw>
                </a:effectLst>
                <a:latin typeface="Calibri" panose="020F0502020204030204" pitchFamily="34" charset="0"/>
              </a:rPr>
              <a:t>,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2F0D0ED2-528D-47B9-8B00-668A647BEF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0" y="3048000"/>
            <a:ext cx="1828800" cy="1828800"/>
          </a:xfrm>
          <a:prstGeom prst="rect">
            <a:avLst/>
          </a:prstGeom>
          <a:ln>
            <a:solidFill>
              <a:srgbClr val="FFFF00"/>
            </a:solidFill>
          </a:ln>
          <a:effectLst>
            <a:glow rad="101600">
              <a:srgbClr val="FFFFCC">
                <a:alpha val="60000"/>
              </a:srgbClr>
            </a:glow>
          </a:effectLst>
        </p:spPr>
      </p:pic>
    </p:spTree>
    <p:extLst>
      <p:ext uri="{BB962C8B-B14F-4D97-AF65-F5344CB8AC3E}">
        <p14:creationId xmlns:p14="http://schemas.microsoft.com/office/powerpoint/2010/main" val="617892950"/>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3276600" y="228600"/>
            <a:ext cx="2590800" cy="9448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Noah Spared</a:t>
            </a:r>
          </a:p>
        </p:txBody>
      </p:sp>
      <p:sp>
        <p:nvSpPr>
          <p:cNvPr id="43011" name="Rectangle 3"/>
          <p:cNvSpPr>
            <a:spLocks noGrp="1" noChangeArrowheads="1"/>
          </p:cNvSpPr>
          <p:nvPr>
            <p:ph type="body" idx="1"/>
          </p:nvPr>
        </p:nvSpPr>
        <p:spPr>
          <a:xfrm>
            <a:off x="1232694" y="1946275"/>
            <a:ext cx="6678612" cy="4114800"/>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Gen 3:15</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Gen 5:1 (Adam) to Gen. 5:32 (Noah)</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Gen 6:9</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Gen 7:1</a:t>
            </a:r>
          </a:p>
        </p:txBody>
      </p:sp>
      <p:pic>
        <p:nvPicPr>
          <p:cNvPr id="5" name="Picture 4">
            <a:extLst>
              <a:ext uri="{FF2B5EF4-FFF2-40B4-BE49-F238E27FC236}">
                <a16:creationId xmlns:a16="http://schemas.microsoft.com/office/drawing/2014/main" id="{B9092A0A-D348-4AFA-8A73-488EF845D0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Genesis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:8-9</a:t>
            </a:r>
          </a:p>
          <a:p>
            <a:pPr marL="0" indent="0" algn="just">
              <a:spcBef>
                <a:spcPts val="0"/>
              </a:spcBef>
              <a:buNone/>
            </a:pP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8 </a:t>
            </a:r>
            <a:r>
              <a:rPr lang="en-US" sz="3600" dirty="0">
                <a:effectLst>
                  <a:outerShdw blurRad="38100" dist="38100" dir="2700000" algn="tl">
                    <a:srgbClr val="000000">
                      <a:alpha val="43137"/>
                    </a:srgbClr>
                  </a:outerShdw>
                </a:effectLst>
              </a:rPr>
              <a:t>But Noah found favor in the eyes of the </a:t>
            </a:r>
            <a:r>
              <a:rPr lang="en-US" sz="3600" cap="small" dirty="0">
                <a:effectLst>
                  <a:outerShdw blurRad="38100" dist="38100" dir="2700000" algn="tl">
                    <a:srgbClr val="000000">
                      <a:alpha val="43137"/>
                    </a:srgbClr>
                  </a:outerShdw>
                </a:effectLst>
              </a:rPr>
              <a:t>Lord</a:t>
            </a: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9 </a:t>
            </a:r>
            <a:r>
              <a:rPr lang="en-US" sz="3600" b="1" u="sng" dirty="0">
                <a:solidFill>
                  <a:srgbClr val="FFFFCC"/>
                </a:solidFill>
                <a:effectLst>
                  <a:outerShdw blurRad="38100" dist="38100" dir="2700000" algn="tl">
                    <a:srgbClr val="000000">
                      <a:alpha val="43137"/>
                    </a:srgbClr>
                  </a:outerShdw>
                </a:effectLst>
              </a:rPr>
              <a:t>These are the records of the generations of Noah</a:t>
            </a:r>
            <a:r>
              <a:rPr lang="en-US" sz="3600" dirty="0">
                <a:effectLst>
                  <a:outerShdw blurRad="38100" dist="38100" dir="2700000" algn="tl">
                    <a:srgbClr val="000000">
                      <a:alpha val="43137"/>
                    </a:srgbClr>
                  </a:outerShdw>
                </a:effectLst>
              </a:rPr>
              <a:t>. Noah was a righteous man, blameless in his time; Noah walked with God.</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A1D2E366-BCBC-468C-B69D-0D668EADA4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1496" y="3048000"/>
            <a:ext cx="1921008" cy="1828800"/>
          </a:xfrm>
          <a:prstGeom prst="rect">
            <a:avLst/>
          </a:prstGeom>
        </p:spPr>
      </p:pic>
    </p:spTree>
    <p:extLst>
      <p:ext uri="{BB962C8B-B14F-4D97-AF65-F5344CB8AC3E}">
        <p14:creationId xmlns:p14="http://schemas.microsoft.com/office/powerpoint/2010/main" val="4059804823"/>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685800" y="228600"/>
            <a:ext cx="7772400" cy="914400"/>
          </a:xfrm>
        </p:spPr>
        <p:txBody>
          <a:bodyPr/>
          <a:lstStyle/>
          <a:p>
            <a:pPr algn="ctr" eaLnBrk="1" hangingPunct="1"/>
            <a:r>
              <a:rPr lang="en-US" sz="3600" i="1" dirty="0"/>
              <a:t>Toledoth</a:t>
            </a:r>
            <a:r>
              <a:rPr lang="en-US" sz="3200" dirty="0"/>
              <a:t> </a:t>
            </a:r>
            <a:br>
              <a:rPr lang="en-US" sz="3200" dirty="0"/>
            </a:br>
            <a:r>
              <a:rPr lang="en-US" sz="2000" i="1" dirty="0">
                <a:solidFill>
                  <a:schemeClr val="tx1"/>
                </a:solidFill>
              </a:rPr>
              <a:t>“And These Are the Generations of…”</a:t>
            </a:r>
            <a:endParaRPr lang="en-US" sz="2400" i="1" dirty="0">
              <a:solidFill>
                <a:schemeClr val="tx1"/>
              </a:solidFill>
            </a:endParaRPr>
          </a:p>
        </p:txBody>
      </p:sp>
      <p:sp>
        <p:nvSpPr>
          <p:cNvPr id="6147" name="Rectangle 3"/>
          <p:cNvSpPr>
            <a:spLocks noGrp="1" noChangeArrowheads="1"/>
          </p:cNvSpPr>
          <p:nvPr>
            <p:ph type="body" idx="1"/>
          </p:nvPr>
        </p:nvSpPr>
        <p:spPr>
          <a:xfrm>
            <a:off x="685800" y="1219200"/>
            <a:ext cx="7772400" cy="5562600"/>
          </a:xfrm>
        </p:spPr>
        <p:txBody>
          <a:bodyPr/>
          <a:lstStyle/>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Introduction to the generations (1:1–2:3)</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the heaven and earth (2:4–4:26)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Adam (5:1–6:8)</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Noah (6:9–9:29) </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the sons of Noah (10:1–11:9)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Shem (11:10–26)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Terah (11:27–25:11)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Ishmael (25:12-18)</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Isaac (25:19–35:29)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Esau (36:1–37:1)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Jacob (37:2–50:26)</a:t>
            </a:r>
            <a:endParaRPr lang="en-US" sz="2800" dirty="0"/>
          </a:p>
        </p:txBody>
      </p:sp>
      <p:pic>
        <p:nvPicPr>
          <p:cNvPr id="5" name="Picture 4">
            <a:extLst>
              <a:ext uri="{FF2B5EF4-FFF2-40B4-BE49-F238E27FC236}">
                <a16:creationId xmlns:a16="http://schemas.microsoft.com/office/drawing/2014/main" id="{CA9A3A12-7FB4-44D5-91E0-C6FDFB74951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685800" y="228600"/>
            <a:ext cx="7772400" cy="914400"/>
          </a:xfrm>
        </p:spPr>
        <p:txBody>
          <a:bodyPr/>
          <a:lstStyle/>
          <a:p>
            <a:pPr algn="ctr" eaLnBrk="1" hangingPunct="1"/>
            <a:r>
              <a:rPr lang="en-US" sz="3600" i="1" dirty="0"/>
              <a:t>Toledoth</a:t>
            </a:r>
            <a:r>
              <a:rPr lang="en-US" sz="3200" dirty="0"/>
              <a:t> </a:t>
            </a:r>
            <a:br>
              <a:rPr lang="en-US" sz="3200" dirty="0"/>
            </a:br>
            <a:r>
              <a:rPr lang="en-US" sz="2000" i="1" dirty="0">
                <a:solidFill>
                  <a:schemeClr val="tx1"/>
                </a:solidFill>
              </a:rPr>
              <a:t>“And These Are the Generations of…”</a:t>
            </a:r>
            <a:endParaRPr lang="en-US" sz="2400" i="1" dirty="0">
              <a:solidFill>
                <a:schemeClr val="tx1"/>
              </a:solidFill>
            </a:endParaRPr>
          </a:p>
        </p:txBody>
      </p:sp>
      <p:sp>
        <p:nvSpPr>
          <p:cNvPr id="6147" name="Rectangle 3"/>
          <p:cNvSpPr>
            <a:spLocks noGrp="1" noChangeArrowheads="1"/>
          </p:cNvSpPr>
          <p:nvPr>
            <p:ph type="body" idx="1"/>
          </p:nvPr>
        </p:nvSpPr>
        <p:spPr>
          <a:xfrm>
            <a:off x="685800" y="1219200"/>
            <a:ext cx="7772400" cy="5562600"/>
          </a:xfrm>
        </p:spPr>
        <p:txBody>
          <a:bodyPr/>
          <a:lstStyle/>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Introduction to the generations (1:1–2:3)</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the heaven and earth (2:4–4:26)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Adam (5:1–6:8)</a:t>
            </a:r>
          </a:p>
          <a:p>
            <a:pPr marL="571500" indent="-571500" eaLnBrk="1" hangingPunct="1">
              <a:spcBef>
                <a:spcPts val="0"/>
              </a:spcBef>
              <a:spcAft>
                <a:spcPts val="600"/>
              </a:spcAft>
              <a:buSzPct val="100000"/>
              <a:buFont typeface="+mj-lt"/>
              <a:buAutoNum type="arabicPeriod"/>
              <a:defRPr/>
            </a:pPr>
            <a:r>
              <a:rPr lang="en-US" sz="2800" b="1" u="sng" dirty="0">
                <a:solidFill>
                  <a:srgbClr val="FFFFCC"/>
                </a:solidFill>
                <a:cs typeface="Calibri" panose="020F0502020204030204" pitchFamily="34" charset="0"/>
              </a:rPr>
              <a:t>Generations of Noah (6:9–9:29) </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the sons of Noah (10:1–11:9)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Shem (11:10–26)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Terah (11:27–25:11)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Ishmael (25:12-18)</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Isaac (25:19–35:29)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Esau (36:1–37:1)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Jacob (37:2–50:26)</a:t>
            </a:r>
            <a:endParaRPr lang="en-US" sz="2800" dirty="0"/>
          </a:p>
        </p:txBody>
      </p:sp>
      <p:pic>
        <p:nvPicPr>
          <p:cNvPr id="4" name="Picture 3">
            <a:extLst>
              <a:ext uri="{FF2B5EF4-FFF2-40B4-BE49-F238E27FC236}">
                <a16:creationId xmlns:a16="http://schemas.microsoft.com/office/drawing/2014/main" id="{F32D7FEC-EEE2-4A2F-B0C5-5BF7856F6A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3502" y="228600"/>
            <a:ext cx="873699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487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1:1-4</a:t>
            </a:r>
          </a:p>
          <a:p>
            <a:pPr algn="just"/>
            <a:r>
              <a:rPr lang="en-US" altLang="en-US" sz="2900" dirty="0">
                <a:effectLst>
                  <a:outerShdw blurRad="38100" dist="38100" dir="2700000" algn="tl">
                    <a:srgbClr val="000000">
                      <a:alpha val="43137"/>
                    </a:srgbClr>
                  </a:outerShdw>
                </a:effectLst>
                <a:latin typeface="Calibri" panose="020F0502020204030204" pitchFamily="34" charset="0"/>
              </a:rPr>
              <a:t>“</a:t>
            </a:r>
            <a:r>
              <a:rPr lang="en-US" sz="2900" baseline="30000" dirty="0">
                <a:effectLst>
                  <a:outerShdw blurRad="38100" dist="38100" dir="2700000" algn="tl">
                    <a:srgbClr val="000000">
                      <a:alpha val="43137"/>
                    </a:srgbClr>
                  </a:outerShdw>
                </a:effectLst>
                <a:latin typeface="Calibri" panose="020F0502020204030204" pitchFamily="34" charset="0"/>
              </a:rPr>
              <a:t>1 </a:t>
            </a:r>
            <a:r>
              <a:rPr lang="en-US" sz="2900" dirty="0">
                <a:effectLst>
                  <a:outerShdw blurRad="38100" dist="38100" dir="2700000" algn="tl">
                    <a:srgbClr val="000000">
                      <a:alpha val="43137"/>
                    </a:srgbClr>
                  </a:outerShdw>
                </a:effectLst>
                <a:latin typeface="Calibri" panose="020F0502020204030204" pitchFamily="34" charset="0"/>
              </a:rPr>
              <a:t>Since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rPr>
              <a:t>many have undertaken to compile an account of the things accomplished among us</a:t>
            </a:r>
            <a:r>
              <a:rPr lang="en-US" sz="2900" dirty="0">
                <a:effectLst>
                  <a:outerShdw blurRad="38100" dist="38100" dir="2700000" algn="tl">
                    <a:srgbClr val="000000">
                      <a:alpha val="43137"/>
                    </a:srgbClr>
                  </a:outerShdw>
                </a:effectLst>
                <a:latin typeface="Calibri" panose="020F0502020204030204" pitchFamily="34" charset="0"/>
              </a:rPr>
              <a:t>, </a:t>
            </a:r>
            <a:r>
              <a:rPr lang="en-US" sz="2900" baseline="30000" dirty="0">
                <a:effectLst>
                  <a:outerShdw blurRad="38100" dist="38100" dir="2700000" algn="tl">
                    <a:srgbClr val="000000">
                      <a:alpha val="43137"/>
                    </a:srgbClr>
                  </a:outerShdw>
                </a:effectLst>
                <a:latin typeface="Calibri" panose="020F0502020204030204" pitchFamily="34" charset="0"/>
              </a:rPr>
              <a:t>2</a:t>
            </a:r>
            <a:r>
              <a:rPr lang="en-US" sz="2900" dirty="0">
                <a:effectLst>
                  <a:outerShdw blurRad="38100" dist="38100" dir="2700000" algn="tl">
                    <a:srgbClr val="000000">
                      <a:alpha val="43137"/>
                    </a:srgbClr>
                  </a:outerShdw>
                </a:effectLst>
                <a:latin typeface="Calibri" panose="020F0502020204030204" pitchFamily="34" charset="0"/>
              </a:rPr>
              <a:t> just as they were handed down to us by those who from the beginning were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rPr>
              <a:t>eyewitnesses</a:t>
            </a:r>
            <a:r>
              <a:rPr lang="en-US" sz="2900" dirty="0">
                <a:effectLst>
                  <a:outerShdw blurRad="38100" dist="38100" dir="2700000" algn="tl">
                    <a:srgbClr val="000000">
                      <a:alpha val="43137"/>
                    </a:srgbClr>
                  </a:outerShdw>
                </a:effectLst>
                <a:latin typeface="Calibri" panose="020F0502020204030204" pitchFamily="34" charset="0"/>
              </a:rPr>
              <a:t> and servants of the word, </a:t>
            </a:r>
            <a:r>
              <a:rPr lang="en-US" sz="2900" baseline="30000" dirty="0">
                <a:effectLst>
                  <a:outerShdw blurRad="38100" dist="38100" dir="2700000" algn="tl">
                    <a:srgbClr val="000000">
                      <a:alpha val="43137"/>
                    </a:srgbClr>
                  </a:outerShdw>
                </a:effectLst>
                <a:latin typeface="Calibri" panose="020F0502020204030204" pitchFamily="34" charset="0"/>
              </a:rPr>
              <a:t>3</a:t>
            </a:r>
            <a:r>
              <a:rPr lang="en-US" sz="2900" dirty="0">
                <a:effectLst>
                  <a:outerShdw blurRad="38100" dist="38100" dir="2700000" algn="tl">
                    <a:srgbClr val="000000">
                      <a:alpha val="43137"/>
                    </a:srgbClr>
                  </a:outerShdw>
                </a:effectLst>
                <a:latin typeface="Calibri" panose="020F0502020204030204" pitchFamily="34" charset="0"/>
              </a:rPr>
              <a:t> it seemed fitting to me as well, having i</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rPr>
              <a:t>nvestigated everything carefully from the beginning</a:t>
            </a:r>
            <a:r>
              <a:rPr lang="en-US" sz="2900" dirty="0">
                <a:effectLst>
                  <a:outerShdw blurRad="38100" dist="38100" dir="2700000" algn="tl">
                    <a:srgbClr val="000000">
                      <a:alpha val="43137"/>
                    </a:srgbClr>
                  </a:outerShdw>
                </a:effectLst>
                <a:latin typeface="Calibri" panose="020F0502020204030204" pitchFamily="34" charset="0"/>
              </a:rPr>
              <a:t>, to write it out for you in an orderly sequence, most excellent Theophilus; </a:t>
            </a:r>
            <a:r>
              <a:rPr lang="en-US" sz="2900" baseline="30000" dirty="0">
                <a:effectLst>
                  <a:outerShdw blurRad="38100" dist="38100" dir="2700000" algn="tl">
                    <a:srgbClr val="000000">
                      <a:alpha val="43137"/>
                    </a:srgbClr>
                  </a:outerShdw>
                </a:effectLst>
                <a:latin typeface="Calibri" panose="020F0502020204030204" pitchFamily="34" charset="0"/>
              </a:rPr>
              <a:t>4</a:t>
            </a:r>
            <a:r>
              <a:rPr lang="en-US" sz="2900" dirty="0">
                <a:effectLst>
                  <a:outerShdw blurRad="38100" dist="38100" dir="2700000" algn="tl">
                    <a:srgbClr val="000000">
                      <a:alpha val="43137"/>
                    </a:srgbClr>
                  </a:outerShdw>
                </a:effectLst>
                <a:latin typeface="Calibri" panose="020F0502020204030204" pitchFamily="34" charset="0"/>
              </a:rPr>
              <a:t> so that you may know the exact truth about the things you have been taught.</a:t>
            </a:r>
            <a:r>
              <a:rPr lang="en-US" altLang="en-US" sz="29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158950973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552700" y="228600"/>
            <a:ext cx="4038600" cy="914400"/>
          </a:xfrm>
        </p:spPr>
        <p:txBody>
          <a:bodyPr/>
          <a:lstStyle/>
          <a:p>
            <a:pPr algn="ctr" eaLnBrk="1" hangingPunct="1"/>
            <a:r>
              <a:rPr lang="en-US" sz="3600" dirty="0">
                <a:effectLst>
                  <a:outerShdw blurRad="38100" dist="38100" dir="2700000" algn="tl">
                    <a:srgbClr val="000000">
                      <a:alpha val="43137"/>
                    </a:srgbClr>
                  </a:outerShdw>
                </a:effectLst>
              </a:rPr>
              <a:t>Genesis 6 Outline</a:t>
            </a:r>
          </a:p>
        </p:txBody>
      </p:sp>
      <p:sp>
        <p:nvSpPr>
          <p:cNvPr id="124931" name="Rectangle 3"/>
          <p:cNvSpPr>
            <a:spLocks noGrp="1" noChangeArrowheads="1"/>
          </p:cNvSpPr>
          <p:nvPr>
            <p:ph type="body" idx="1"/>
          </p:nvPr>
        </p:nvSpPr>
        <p:spPr>
          <a:xfrm>
            <a:off x="1676400" y="1524000"/>
            <a:ext cx="5791200" cy="2819400"/>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God’s Grief (Gen 6:1-7)</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Grace (6:8-10)</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Destruction (6:11-13)</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Instruction (6:14-22)</a:t>
            </a:r>
          </a:p>
        </p:txBody>
      </p:sp>
      <p:pic>
        <p:nvPicPr>
          <p:cNvPr id="5" name="Picture 4">
            <a:extLst>
              <a:ext uri="{FF2B5EF4-FFF2-40B4-BE49-F238E27FC236}">
                <a16:creationId xmlns:a16="http://schemas.microsoft.com/office/drawing/2014/main" id="{AECA5A69-54E4-44D1-A755-CBEEEA494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102687562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771775" y="228600"/>
            <a:ext cx="360045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II. God’s Grace </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6:8-10)</a:t>
            </a:r>
          </a:p>
        </p:txBody>
      </p:sp>
      <p:sp>
        <p:nvSpPr>
          <p:cNvPr id="124931" name="Rectangle 3"/>
          <p:cNvSpPr>
            <a:spLocks noGrp="1" noChangeArrowheads="1"/>
          </p:cNvSpPr>
          <p:nvPr>
            <p:ph type="body" idx="1"/>
          </p:nvPr>
        </p:nvSpPr>
        <p:spPr>
          <a:xfrm>
            <a:off x="1981200" y="2057400"/>
            <a:ext cx="5181600" cy="28194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The object (6:8)</a:t>
            </a:r>
          </a:p>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The results (6:9)</a:t>
            </a:r>
          </a:p>
          <a:p>
            <a:pPr marL="461963" lvl="1" indent="-457200" eaLnBrk="1" hangingPunct="1">
              <a:spcBef>
                <a:spcPts val="0"/>
              </a:spcBef>
              <a:spcAft>
                <a:spcPts val="3000"/>
              </a:spcAft>
              <a:buClr>
                <a:srgbClr val="CC66FF"/>
              </a:buClr>
              <a:buSzPct val="100000"/>
              <a:buFont typeface="+mj-lt"/>
              <a:buAutoNum type="alphaUcPeriod"/>
              <a:defRPr/>
            </a:pPr>
            <a:r>
              <a:rPr lang="en-US" sz="3600" b="1" u="sng" dirty="0">
                <a:solidFill>
                  <a:srgbClr val="FFFFCC"/>
                </a:solidFill>
                <a:effectLst>
                  <a:outerShdw blurRad="38100" dist="38100" dir="2700000" algn="tl">
                    <a:srgbClr val="000000">
                      <a:alpha val="43137"/>
                    </a:srgbClr>
                  </a:outerShdw>
                </a:effectLst>
              </a:rPr>
              <a:t>The descendants (6:10)</a:t>
            </a:r>
          </a:p>
        </p:txBody>
      </p:sp>
      <p:pic>
        <p:nvPicPr>
          <p:cNvPr id="5" name="Picture 4">
            <a:extLst>
              <a:ext uri="{FF2B5EF4-FFF2-40B4-BE49-F238E27FC236}">
                <a16:creationId xmlns:a16="http://schemas.microsoft.com/office/drawing/2014/main" id="{B49B159E-BA25-4510-A58C-0FF79964920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78418973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cstate="print"/>
          <a:srcRect/>
          <a:stretch>
            <a:fillRect/>
          </a:stretch>
        </p:blipFill>
        <p:spPr bwMode="auto">
          <a:xfrm>
            <a:off x="1104900" y="178594"/>
            <a:ext cx="6934200" cy="6500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552700" y="228600"/>
            <a:ext cx="4038600" cy="914400"/>
          </a:xfrm>
        </p:spPr>
        <p:txBody>
          <a:bodyPr/>
          <a:lstStyle/>
          <a:p>
            <a:pPr algn="ctr" eaLnBrk="1" hangingPunct="1"/>
            <a:r>
              <a:rPr lang="en-US" sz="3600" dirty="0">
                <a:effectLst>
                  <a:outerShdw blurRad="38100" dist="38100" dir="2700000" algn="tl">
                    <a:srgbClr val="000000">
                      <a:alpha val="43137"/>
                    </a:srgbClr>
                  </a:outerShdw>
                </a:effectLst>
              </a:rPr>
              <a:t>Genesis 6 Outline</a:t>
            </a:r>
          </a:p>
        </p:txBody>
      </p:sp>
      <p:sp>
        <p:nvSpPr>
          <p:cNvPr id="124931" name="Rectangle 3"/>
          <p:cNvSpPr>
            <a:spLocks noGrp="1" noChangeArrowheads="1"/>
          </p:cNvSpPr>
          <p:nvPr>
            <p:ph type="body" idx="1"/>
          </p:nvPr>
        </p:nvSpPr>
        <p:spPr>
          <a:xfrm>
            <a:off x="1676400" y="1524000"/>
            <a:ext cx="5791200" cy="2819400"/>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Grief (Gen 6:1-7)</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Grace (6:8-10)</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God’s Destruction (6:11-13)</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Instruction (6:14-22)</a:t>
            </a:r>
          </a:p>
        </p:txBody>
      </p:sp>
      <p:pic>
        <p:nvPicPr>
          <p:cNvPr id="5" name="Picture 4">
            <a:extLst>
              <a:ext uri="{FF2B5EF4-FFF2-40B4-BE49-F238E27FC236}">
                <a16:creationId xmlns:a16="http://schemas.microsoft.com/office/drawing/2014/main" id="{26E5191C-CBD7-44E7-8B41-0096BF31DA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44419849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490788" y="228600"/>
            <a:ext cx="4162425"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III. God’s Destruction </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6:11-13)</a:t>
            </a:r>
          </a:p>
        </p:txBody>
      </p:sp>
      <p:sp>
        <p:nvSpPr>
          <p:cNvPr id="124931" name="Rectangle 3"/>
          <p:cNvSpPr>
            <a:spLocks noGrp="1" noChangeArrowheads="1"/>
          </p:cNvSpPr>
          <p:nvPr>
            <p:ph type="body" idx="1"/>
          </p:nvPr>
        </p:nvSpPr>
        <p:spPr>
          <a:xfrm>
            <a:off x="2438400" y="2057400"/>
            <a:ext cx="4267200" cy="16764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sin (6:11-12)</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prediction (6:13)</a:t>
            </a:r>
          </a:p>
        </p:txBody>
      </p:sp>
      <p:pic>
        <p:nvPicPr>
          <p:cNvPr id="5" name="Picture 4">
            <a:extLst>
              <a:ext uri="{FF2B5EF4-FFF2-40B4-BE49-F238E27FC236}">
                <a16:creationId xmlns:a16="http://schemas.microsoft.com/office/drawing/2014/main" id="{BF9D6AAD-5F8B-49E7-B30F-67850D23F7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89886000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490788" y="228600"/>
            <a:ext cx="4162425"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III. God’s Destruction </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6:11-13)</a:t>
            </a:r>
          </a:p>
        </p:txBody>
      </p:sp>
      <p:sp>
        <p:nvSpPr>
          <p:cNvPr id="124931" name="Rectangle 3"/>
          <p:cNvSpPr>
            <a:spLocks noGrp="1" noChangeArrowheads="1"/>
          </p:cNvSpPr>
          <p:nvPr>
            <p:ph type="body" idx="1"/>
          </p:nvPr>
        </p:nvSpPr>
        <p:spPr>
          <a:xfrm>
            <a:off x="2438400" y="2057400"/>
            <a:ext cx="4267200" cy="16764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sin (6:11-12)</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prediction (6:13)</a:t>
            </a:r>
          </a:p>
        </p:txBody>
      </p:sp>
      <p:pic>
        <p:nvPicPr>
          <p:cNvPr id="5" name="Picture 4">
            <a:extLst>
              <a:ext uri="{FF2B5EF4-FFF2-40B4-BE49-F238E27FC236}">
                <a16:creationId xmlns:a16="http://schemas.microsoft.com/office/drawing/2014/main" id="{C21BC892-99A3-4960-8F9D-D031E7CB17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25518517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8AE5F3-94D5-41F2-A24D-3D3EFE09C5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031325"/>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6:11</a:t>
            </a:r>
          </a:p>
          <a:p>
            <a:pPr algn="just" eaLnBrk="1" hangingPunct="1">
              <a:defRPr/>
            </a:pPr>
            <a:r>
              <a:rPr lang="en-US" sz="3600" dirty="0">
                <a:latin typeface="Calibri" panose="020F0502020204030204" pitchFamily="34" charset="0"/>
                <a:cs typeface="Calibri" panose="020F0502020204030204" pitchFamily="34" charset="0"/>
              </a:rPr>
              <a:t>“Now the earth was corrupt in the sight of God, and the earth was filled with </a:t>
            </a:r>
            <a:r>
              <a:rPr lang="en-US" sz="36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violence</a:t>
            </a:r>
            <a:r>
              <a:rPr lang="en-US" sz="3600" dirty="0">
                <a:latin typeface="Calibri" panose="020F0502020204030204" pitchFamily="34" charset="0"/>
                <a:cs typeface="Calibri" panose="020F0502020204030204" pitchFamily="34" charset="0"/>
              </a:rPr>
              <a:t>.”</a:t>
            </a:r>
          </a:p>
        </p:txBody>
      </p:sp>
      <p:pic>
        <p:nvPicPr>
          <p:cNvPr id="2050" name="Picture 2" descr="Genesis 6:11-12 – 356 Day Bible Challenge">
            <a:extLst>
              <a:ext uri="{FF2B5EF4-FFF2-40B4-BE49-F238E27FC236}">
                <a16:creationId xmlns:a16="http://schemas.microsoft.com/office/drawing/2014/main" id="{19F0439A-A8B1-4AEF-9500-75A84C5CDCC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254872" y="2423160"/>
            <a:ext cx="2634256" cy="228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8AE5F3-94D5-41F2-A24D-3D3EFE09C5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031325"/>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6:11</a:t>
            </a:r>
          </a:p>
          <a:p>
            <a:pPr algn="just" eaLnBrk="1" hangingPunct="1">
              <a:defRPr/>
            </a:pPr>
            <a:r>
              <a:rPr lang="en-US" sz="3600" dirty="0">
                <a:latin typeface="Calibri" panose="020F0502020204030204" pitchFamily="34" charset="0"/>
                <a:cs typeface="Calibri" panose="020F0502020204030204" pitchFamily="34" charset="0"/>
              </a:rPr>
              <a:t>“Now the earth was </a:t>
            </a:r>
            <a:r>
              <a:rPr lang="en-US" sz="36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corrupt</a:t>
            </a:r>
            <a:r>
              <a:rPr lang="en-US" sz="3600" dirty="0">
                <a:latin typeface="Calibri" panose="020F0502020204030204" pitchFamily="34" charset="0"/>
                <a:cs typeface="Calibri" panose="020F0502020204030204" pitchFamily="34" charset="0"/>
              </a:rPr>
              <a:t> in the sight of God, and the earth was filled with violence.”</a:t>
            </a:r>
          </a:p>
        </p:txBody>
      </p:sp>
      <p:pic>
        <p:nvPicPr>
          <p:cNvPr id="2050" name="Picture 2" descr="Genesis 6:11-12 – 356 Day Bible Challenge">
            <a:extLst>
              <a:ext uri="{FF2B5EF4-FFF2-40B4-BE49-F238E27FC236}">
                <a16:creationId xmlns:a16="http://schemas.microsoft.com/office/drawing/2014/main" id="{19F0439A-A8B1-4AEF-9500-75A84C5CDCC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254872" y="2423160"/>
            <a:ext cx="2634256" cy="228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490788" y="228600"/>
            <a:ext cx="4162425"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III. God’s Destruction </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6:11-13)</a:t>
            </a:r>
          </a:p>
        </p:txBody>
      </p:sp>
      <p:sp>
        <p:nvSpPr>
          <p:cNvPr id="124931" name="Rectangle 3"/>
          <p:cNvSpPr>
            <a:spLocks noGrp="1" noChangeArrowheads="1"/>
          </p:cNvSpPr>
          <p:nvPr>
            <p:ph type="body" idx="1"/>
          </p:nvPr>
        </p:nvSpPr>
        <p:spPr>
          <a:xfrm>
            <a:off x="2438400" y="2057400"/>
            <a:ext cx="4267200" cy="16764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sin (6:11-12)</a:t>
            </a:r>
          </a:p>
          <a:p>
            <a:pPr marL="461963" lvl="1"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prediction (6:13)</a:t>
            </a:r>
          </a:p>
        </p:txBody>
      </p:sp>
      <p:pic>
        <p:nvPicPr>
          <p:cNvPr id="5" name="Picture 4">
            <a:extLst>
              <a:ext uri="{FF2B5EF4-FFF2-40B4-BE49-F238E27FC236}">
                <a16:creationId xmlns:a16="http://schemas.microsoft.com/office/drawing/2014/main" id="{E69106A2-452A-45CC-AB35-134FC613D3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294257378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2831544"/>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13:19; 14:29</a:t>
            </a:r>
          </a:p>
          <a:p>
            <a:pPr algn="just"/>
            <a:r>
              <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2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before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 so that when it does occur, you may believe that I am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2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before it happens, so that when it happens, you may believe.”</a:t>
            </a:r>
          </a:p>
        </p:txBody>
      </p:sp>
    </p:spTree>
    <p:extLst>
      <p:ext uri="{BB962C8B-B14F-4D97-AF65-F5344CB8AC3E}">
        <p14:creationId xmlns:p14="http://schemas.microsoft.com/office/powerpoint/2010/main" val="2669078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95250" y="228600"/>
          <a:ext cx="8953500" cy="6400800"/>
        </p:xfrm>
        <a:graphic>
          <a:graphicData uri="http://schemas.openxmlformats.org/drawingml/2006/table">
            <a:tbl>
              <a:tblPr firstRow="1" bandRow="1">
                <a:tableStyleId>{5C22544A-7EE6-4342-B048-85BDC9FD1C3A}</a:tableStyleId>
              </a:tblPr>
              <a:tblGrid>
                <a:gridCol w="4827104">
                  <a:extLst>
                    <a:ext uri="{9D8B030D-6E8A-4147-A177-3AD203B41FA5}">
                      <a16:colId xmlns:a16="http://schemas.microsoft.com/office/drawing/2014/main" val="690753193"/>
                    </a:ext>
                  </a:extLst>
                </a:gridCol>
                <a:gridCol w="4126396">
                  <a:extLst>
                    <a:ext uri="{9D8B030D-6E8A-4147-A177-3AD203B41FA5}">
                      <a16:colId xmlns:a16="http://schemas.microsoft.com/office/drawing/2014/main" val="286287145"/>
                    </a:ext>
                  </a:extLst>
                </a:gridCol>
              </a:tblGrid>
              <a:tr h="914400">
                <a:tc gridSpan="2">
                  <a:txBody>
                    <a:bodyPr/>
                    <a:lstStyle/>
                    <a:p>
                      <a:pPr algn="ctr"/>
                      <a:r>
                        <a:rPr kumimoji="0" lang="en-US" sz="4000" b="0" i="0" u="none" strike="noStrike" kern="0" cap="none" spc="0" normalizeH="0" baseline="0" noProof="0" dirty="0">
                          <a:ln>
                            <a:noFill/>
                          </a:ln>
                          <a:solidFill>
                            <a:srgbClr val="00FFFF"/>
                          </a:solidFill>
                          <a:effectLst/>
                          <a:uLnTx/>
                          <a:uFillTx/>
                          <a:latin typeface="Calibri" panose="020F0502020204030204" pitchFamily="34" charset="0"/>
                          <a:ea typeface="+mj-ea"/>
                          <a:cs typeface="Calibri" panose="020F0502020204030204" pitchFamily="34" charset="0"/>
                        </a:rPr>
                        <a:t>Christ’s Short-Term Predictions</a:t>
                      </a:r>
                      <a:endParaRPr lang="en-US" dirty="0">
                        <a:latin typeface="Calibri" panose="020F0502020204030204" pitchFamily="34" charset="0"/>
                        <a:cs typeface="Calibri" panose="020F0502020204030204" pitchFamily="34" charset="0"/>
                      </a:endParaRPr>
                    </a:p>
                  </a:txBody>
                  <a:tcPr anchor="ctr">
                    <a:solidFill>
                      <a:schemeClr val="bg2"/>
                    </a:solidFill>
                  </a:tcPr>
                </a:tc>
                <a:tc hMerge="1">
                  <a:txBody>
                    <a:bodyPr/>
                    <a:lstStyle/>
                    <a:p>
                      <a:endParaRPr lang="en-US" dirty="0"/>
                    </a:p>
                  </a:txBody>
                  <a:tcPr>
                    <a:solidFill>
                      <a:schemeClr val="bg2"/>
                    </a:solidFill>
                  </a:tcPr>
                </a:tc>
                <a:extLst>
                  <a:ext uri="{0D108BD9-81ED-4DB2-BD59-A6C34878D82A}">
                    <a16:rowId xmlns:a16="http://schemas.microsoft.com/office/drawing/2014/main" val="2169232981"/>
                  </a:ext>
                </a:extLst>
              </a:tr>
              <a:tr h="914400">
                <a:tc>
                  <a:txBody>
                    <a:bodyPr/>
                    <a:lstStyle/>
                    <a:p>
                      <a:pPr algn="ctr"/>
                      <a:r>
                        <a:rPr lang="en-US" sz="3000" b="1" dirty="0">
                          <a:solidFill>
                            <a:srgbClr val="0000CC"/>
                          </a:solidFill>
                          <a:latin typeface="Calibri" panose="020F0502020204030204" pitchFamily="34" charset="0"/>
                          <a:cs typeface="Calibri" panose="020F0502020204030204" pitchFamily="34" charset="0"/>
                        </a:rPr>
                        <a:t>Prophecy</a:t>
                      </a:r>
                    </a:p>
                  </a:txBody>
                  <a:tcPr anchor="ctr"/>
                </a:tc>
                <a:tc>
                  <a:txBody>
                    <a:bodyPr/>
                    <a:lstStyle/>
                    <a:p>
                      <a:pPr algn="ctr"/>
                      <a:r>
                        <a:rPr lang="en-US" sz="3000" b="1" dirty="0">
                          <a:solidFill>
                            <a:srgbClr val="0000CC"/>
                          </a:solidFill>
                          <a:latin typeface="Calibri" panose="020F0502020204030204" pitchFamily="34" charset="0"/>
                          <a:cs typeface="Calibri" panose="020F0502020204030204" pitchFamily="34" charset="0"/>
                        </a:rPr>
                        <a:t>Scripture</a:t>
                      </a:r>
                    </a:p>
                  </a:txBody>
                  <a:tcPr anchor="ctr"/>
                </a:tc>
                <a:extLst>
                  <a:ext uri="{0D108BD9-81ED-4DB2-BD59-A6C34878D82A}">
                    <a16:rowId xmlns:a16="http://schemas.microsoft.com/office/drawing/2014/main" val="1153634861"/>
                  </a:ext>
                </a:extLst>
              </a:tr>
              <a:tr h="914400">
                <a:tc>
                  <a:txBody>
                    <a:bodyPr/>
                    <a:lstStyle/>
                    <a:p>
                      <a:r>
                        <a:rPr lang="en-US" sz="3000" dirty="0">
                          <a:latin typeface="Calibri" panose="020F0502020204030204" pitchFamily="34" charset="0"/>
                          <a:cs typeface="Calibri" panose="020F0502020204030204" pitchFamily="34" charset="0"/>
                        </a:rPr>
                        <a:t>Betrayal by a Friend</a:t>
                      </a:r>
                    </a:p>
                  </a:txBody>
                  <a:tcPr anchor="ctr"/>
                </a:tc>
                <a:tc>
                  <a:txBody>
                    <a:bodyPr/>
                    <a:lstStyle/>
                    <a:p>
                      <a:r>
                        <a:rPr lang="en-US" sz="3000" dirty="0">
                          <a:latin typeface="Calibri" panose="020F0502020204030204" pitchFamily="34" charset="0"/>
                          <a:cs typeface="Calibri" panose="020F0502020204030204" pitchFamily="34" charset="0"/>
                        </a:rPr>
                        <a:t>John 13:21</a:t>
                      </a:r>
                    </a:p>
                  </a:txBody>
                  <a:tcPr anchor="ctr"/>
                </a:tc>
                <a:extLst>
                  <a:ext uri="{0D108BD9-81ED-4DB2-BD59-A6C34878D82A}">
                    <a16:rowId xmlns:a16="http://schemas.microsoft.com/office/drawing/2014/main" val="777567912"/>
                  </a:ext>
                </a:extLst>
              </a:tr>
              <a:tr h="914400">
                <a:tc>
                  <a:txBody>
                    <a:bodyPr/>
                    <a:lstStyle/>
                    <a:p>
                      <a:r>
                        <a:rPr lang="en-US" sz="3000" dirty="0">
                          <a:latin typeface="Calibri" panose="020F0502020204030204" pitchFamily="34" charset="0"/>
                          <a:cs typeface="Calibri" panose="020F0502020204030204" pitchFamily="34" charset="0"/>
                        </a:rPr>
                        <a:t>Three-fold Denial by Peter</a:t>
                      </a:r>
                    </a:p>
                  </a:txBody>
                  <a:tcPr anchor="ctr"/>
                </a:tc>
                <a:tc>
                  <a:txBody>
                    <a:bodyPr/>
                    <a:lstStyle/>
                    <a:p>
                      <a:r>
                        <a:rPr lang="en-US" sz="3000" dirty="0">
                          <a:latin typeface="Calibri" panose="020F0502020204030204" pitchFamily="34" charset="0"/>
                          <a:cs typeface="Calibri" panose="020F0502020204030204" pitchFamily="34" charset="0"/>
                        </a:rPr>
                        <a:t>Matthew 26:34, 75</a:t>
                      </a:r>
                    </a:p>
                  </a:txBody>
                  <a:tcPr anchor="ctr"/>
                </a:tc>
                <a:extLst>
                  <a:ext uri="{0D108BD9-81ED-4DB2-BD59-A6C34878D82A}">
                    <a16:rowId xmlns:a16="http://schemas.microsoft.com/office/drawing/2014/main" val="2088523037"/>
                  </a:ext>
                </a:extLst>
              </a:tr>
              <a:tr h="914400">
                <a:tc>
                  <a:txBody>
                    <a:bodyPr/>
                    <a:lstStyle/>
                    <a:p>
                      <a:r>
                        <a:rPr lang="en-US" sz="3000" dirty="0">
                          <a:latin typeface="Calibri" panose="020F0502020204030204" pitchFamily="34" charset="0"/>
                          <a:cs typeface="Calibri" panose="020F0502020204030204" pitchFamily="34" charset="0"/>
                        </a:rPr>
                        <a:t>Manner of His Own Death</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dirty="0">
                          <a:latin typeface="Calibri" panose="020F0502020204030204" pitchFamily="34" charset="0"/>
                          <a:cs typeface="Calibri" panose="020F0502020204030204" pitchFamily="34" charset="0"/>
                        </a:rPr>
                        <a:t>Matthew 20:18-19</a:t>
                      </a:r>
                    </a:p>
                  </a:txBody>
                  <a:tcPr anchor="ctr"/>
                </a:tc>
                <a:extLst>
                  <a:ext uri="{0D108BD9-81ED-4DB2-BD59-A6C34878D82A}">
                    <a16:rowId xmlns:a16="http://schemas.microsoft.com/office/drawing/2014/main" val="3167288718"/>
                  </a:ext>
                </a:extLst>
              </a:tr>
              <a:tr h="914400">
                <a:tc>
                  <a:txBody>
                    <a:bodyPr/>
                    <a:lstStyle/>
                    <a:p>
                      <a:r>
                        <a:rPr lang="en-US" sz="3000" dirty="0">
                          <a:latin typeface="Calibri" panose="020F0502020204030204" pitchFamily="34" charset="0"/>
                          <a:cs typeface="Calibri" panose="020F0502020204030204" pitchFamily="34" charset="0"/>
                        </a:rPr>
                        <a:t>Manner of Disciples’ Deaths</a:t>
                      </a:r>
                    </a:p>
                  </a:txBody>
                  <a:tcPr anchor="ctr"/>
                </a:tc>
                <a:tc>
                  <a:txBody>
                    <a:bodyPr/>
                    <a:lstStyle/>
                    <a:p>
                      <a:r>
                        <a:rPr lang="en-US" sz="3000" dirty="0">
                          <a:latin typeface="Calibri" panose="020F0502020204030204" pitchFamily="34" charset="0"/>
                          <a:cs typeface="Calibri" panose="020F0502020204030204" pitchFamily="34" charset="0"/>
                        </a:rPr>
                        <a:t>John 21:18-22</a:t>
                      </a:r>
                    </a:p>
                  </a:txBody>
                  <a:tcPr anchor="ctr"/>
                </a:tc>
                <a:extLst>
                  <a:ext uri="{0D108BD9-81ED-4DB2-BD59-A6C34878D82A}">
                    <a16:rowId xmlns:a16="http://schemas.microsoft.com/office/drawing/2014/main" val="1287159523"/>
                  </a:ext>
                </a:extLst>
              </a:tr>
              <a:tr h="914400">
                <a:tc>
                  <a:txBody>
                    <a:bodyPr/>
                    <a:lstStyle/>
                    <a:p>
                      <a:r>
                        <a:rPr lang="en-US" sz="3000" dirty="0">
                          <a:latin typeface="Calibri" panose="020F0502020204030204" pitchFamily="34" charset="0"/>
                          <a:cs typeface="Calibri" panose="020F0502020204030204" pitchFamily="34" charset="0"/>
                        </a:rPr>
                        <a:t>AD 70 Events</a:t>
                      </a:r>
                    </a:p>
                  </a:txBody>
                  <a:tcPr anchor="ctr"/>
                </a:tc>
                <a:tc>
                  <a:txBody>
                    <a:bodyPr/>
                    <a:lstStyle/>
                    <a:p>
                      <a:r>
                        <a:rPr lang="en-US" sz="3000" dirty="0">
                          <a:latin typeface="Calibri" panose="020F0502020204030204" pitchFamily="34" charset="0"/>
                          <a:cs typeface="Calibri" panose="020F0502020204030204" pitchFamily="34" charset="0"/>
                        </a:rPr>
                        <a:t>Luke 19:41-44</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1026251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771775" y="228600"/>
            <a:ext cx="360045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 God’s Grief </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6:1-7)</a:t>
            </a:r>
          </a:p>
        </p:txBody>
      </p:sp>
      <p:sp>
        <p:nvSpPr>
          <p:cNvPr id="124931" name="Rectangle 3"/>
          <p:cNvSpPr>
            <a:spLocks noGrp="1" noChangeArrowheads="1"/>
          </p:cNvSpPr>
          <p:nvPr>
            <p:ph type="body" idx="1"/>
          </p:nvPr>
        </p:nvSpPr>
        <p:spPr>
          <a:xfrm>
            <a:off x="2057400" y="2057400"/>
            <a:ext cx="5029200" cy="2819400"/>
          </a:xfrm>
        </p:spPr>
        <p:txBody>
          <a:bodyPr/>
          <a:lstStyle/>
          <a:p>
            <a:pPr marL="862013"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specific sin (6:1-4)</a:t>
            </a:r>
          </a:p>
          <a:p>
            <a:pPr marL="862013"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general sin (6:5)</a:t>
            </a:r>
          </a:p>
          <a:p>
            <a:pPr marL="862013"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God’s sorrow (6:6-7)</a:t>
            </a:r>
          </a:p>
        </p:txBody>
      </p:sp>
      <p:pic>
        <p:nvPicPr>
          <p:cNvPr id="5" name="Picture 4">
            <a:extLst>
              <a:ext uri="{FF2B5EF4-FFF2-40B4-BE49-F238E27FC236}">
                <a16:creationId xmlns:a16="http://schemas.microsoft.com/office/drawing/2014/main" id="{F7CCD7E7-013E-4838-A3C5-F69884320FF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93792885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1476AD6D-CF8B-4EBE-9C25-A4A244A657D7}"/>
              </a:ext>
            </a:extLst>
          </p:cNvPr>
          <p:cNvSpPr>
            <a:spLocks noGrp="1"/>
          </p:cNvSpPr>
          <p:nvPr>
            <p:ph type="title"/>
          </p:nvPr>
        </p:nvSpPr>
        <p:spPr>
          <a:xfrm>
            <a:off x="1104900" y="228600"/>
            <a:ext cx="6934200" cy="1143000"/>
          </a:xfrm>
        </p:spPr>
        <p:txBody>
          <a:bodyPr/>
          <a:lstStyle/>
          <a:p>
            <a:pPr algn="ctr"/>
            <a:r>
              <a:rPr lang="en-US" altLang="en-US" sz="3600" dirty="0">
                <a:solidFill>
                  <a:srgbClr val="00FFFF"/>
                </a:solidFill>
                <a:cs typeface="Calibri" panose="020F0502020204030204" pitchFamily="34" charset="0"/>
              </a:rPr>
              <a:t>Tertullian</a:t>
            </a:r>
            <a:br>
              <a:rPr lang="en-US" altLang="en-US" sz="3600" dirty="0">
                <a:solidFill>
                  <a:srgbClr val="00FFFF"/>
                </a:solidFill>
                <a:cs typeface="Calibri" panose="020F0502020204030204" pitchFamily="34" charset="0"/>
              </a:rPr>
            </a:br>
            <a:r>
              <a:rPr lang="en-US" altLang="en-US" sz="2800" i="1" kern="1200" dirty="0">
                <a:solidFill>
                  <a:schemeClr val="tx1"/>
                </a:solidFill>
                <a:effectLst>
                  <a:outerShdw blurRad="38100" dist="38100" dir="2700000" algn="tl">
                    <a:srgbClr val="000000">
                      <a:alpha val="43137"/>
                    </a:srgbClr>
                  </a:outerShdw>
                </a:effectLst>
                <a:ea typeface="+mn-ea"/>
                <a:cs typeface="Calibri" panose="020F0502020204030204" pitchFamily="34" charset="0"/>
              </a:rPr>
              <a:t>Prescription Against Heretics, </a:t>
            </a:r>
            <a:r>
              <a:rPr lang="en-US" altLang="en-US" sz="2800" kern="1200" dirty="0">
                <a:solidFill>
                  <a:schemeClr val="tx1"/>
                </a:solidFill>
                <a:effectLst>
                  <a:outerShdw blurRad="38100" dist="38100" dir="2700000" algn="tl">
                    <a:srgbClr val="000000">
                      <a:alpha val="43137"/>
                    </a:srgbClr>
                  </a:outerShdw>
                </a:effectLst>
                <a:ea typeface="+mn-ea"/>
                <a:cs typeface="Calibri" panose="020F0502020204030204" pitchFamily="34" charset="0"/>
              </a:rPr>
              <a:t>36</a:t>
            </a:r>
          </a:p>
        </p:txBody>
      </p:sp>
      <p:sp>
        <p:nvSpPr>
          <p:cNvPr id="48131" name="Rectangle 2">
            <a:extLst>
              <a:ext uri="{FF2B5EF4-FFF2-40B4-BE49-F238E27FC236}">
                <a16:creationId xmlns:a16="http://schemas.microsoft.com/office/drawing/2014/main" id="{6B7CA89D-2108-4AFB-B737-A1D235DF3B5A}"/>
              </a:ext>
            </a:extLst>
          </p:cNvPr>
          <p:cNvSpPr>
            <a:spLocks noChangeArrowheads="1"/>
          </p:cNvSpPr>
          <p:nvPr/>
        </p:nvSpPr>
        <p:spPr bwMode="auto">
          <a:xfrm>
            <a:off x="4419600" y="1828800"/>
            <a:ext cx="4114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just" eaLnBrk="1" hangingPunct="1"/>
            <a:r>
              <a:rPr lang="en-US" alt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“…where the Apostle John was first plunged, unhurt, into boiling oil, and thence remitted to his island-exile!”</a:t>
            </a:r>
          </a:p>
        </p:txBody>
      </p:sp>
      <p:pic>
        <p:nvPicPr>
          <p:cNvPr id="2" name="Picture 1">
            <a:extLst>
              <a:ext uri="{FF2B5EF4-FFF2-40B4-BE49-F238E27FC236}">
                <a16:creationId xmlns:a16="http://schemas.microsoft.com/office/drawing/2014/main" id="{D9A8802B-9FBF-4F46-A003-6B7CECF4F92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6635" y="2057400"/>
            <a:ext cx="3391965" cy="2743200"/>
          </a:xfrm>
          <a:prstGeom prst="rect">
            <a:avLst/>
          </a:prstGeo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C0AEA2-EC96-493E-ABC9-B4244016BC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523768"/>
          </a:xfrm>
          <a:prstGeom prst="rect">
            <a:avLst/>
          </a:prstGeom>
          <a:noFill/>
          <a:ln w="28575">
            <a:noFill/>
            <a:miter lim="800000"/>
            <a:headEnd/>
            <a:tailEnd/>
          </a:ln>
        </p:spPr>
        <p:txBody>
          <a:bodyPr wrap="square">
            <a:spAutoFit/>
          </a:bodyPr>
          <a:lstStyle/>
          <a:p>
            <a:pPr algn="ctr" eaLnBrk="1" hangingPunct="1">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9:6</a:t>
            </a:r>
          </a:p>
          <a:p>
            <a:pPr algn="just" eaLnBrk="1" hangingPunct="1">
              <a:defRPr/>
            </a:pPr>
            <a:r>
              <a:rPr lang="en-US" sz="3600" dirty="0">
                <a:effectLst>
                  <a:outerShdw blurRad="38100" dist="38100" dir="2700000" algn="tl">
                    <a:srgbClr val="000000">
                      <a:alpha val="43000"/>
                    </a:srgbClr>
                  </a:outerShdw>
                </a:effectLst>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Whoever </a:t>
            </a:r>
            <a:r>
              <a:rPr lang="en-US" sz="36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sheds man’s blood, By man </a:t>
            </a:r>
            <a:r>
              <a:rPr lang="en-US" sz="3600" dirty="0">
                <a:latin typeface="Calibri" panose="020F0502020204030204" pitchFamily="34" charset="0"/>
                <a:cs typeface="Calibri" panose="020F0502020204030204" pitchFamily="34" charset="0"/>
              </a:rPr>
              <a:t>his blood shall be shed, For in the </a:t>
            </a:r>
            <a:r>
              <a:rPr lang="en-US" sz="36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image of God</a:t>
            </a:r>
            <a:r>
              <a:rPr lang="en-US" sz="3600" b="1"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He made man.”</a:t>
            </a:r>
            <a:endParaRPr lang="en-US" sz="40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361539B-B511-4397-91B0-3E4C472C2D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55150" y="2438202"/>
            <a:ext cx="2633700" cy="2286198"/>
          </a:xfrm>
          <a:prstGeom prst="rect">
            <a:avLst/>
          </a:prstGeom>
        </p:spPr>
      </p:pic>
    </p:spTree>
    <p:extLst>
      <p:ext uri="{BB962C8B-B14F-4D97-AF65-F5344CB8AC3E}">
        <p14:creationId xmlns:p14="http://schemas.microsoft.com/office/powerpoint/2010/main" val="3541409449"/>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552700" y="228600"/>
            <a:ext cx="4038600" cy="914400"/>
          </a:xfrm>
        </p:spPr>
        <p:txBody>
          <a:bodyPr/>
          <a:lstStyle/>
          <a:p>
            <a:pPr algn="ctr" eaLnBrk="1" hangingPunct="1"/>
            <a:r>
              <a:rPr lang="en-US" sz="3600" dirty="0">
                <a:effectLst>
                  <a:outerShdw blurRad="38100" dist="38100" dir="2700000" algn="tl">
                    <a:srgbClr val="000000">
                      <a:alpha val="43137"/>
                    </a:srgbClr>
                  </a:outerShdw>
                </a:effectLst>
              </a:rPr>
              <a:t>Genesis 6 Outline</a:t>
            </a:r>
          </a:p>
        </p:txBody>
      </p:sp>
      <p:sp>
        <p:nvSpPr>
          <p:cNvPr id="124931" name="Rectangle 3"/>
          <p:cNvSpPr>
            <a:spLocks noGrp="1" noChangeArrowheads="1"/>
          </p:cNvSpPr>
          <p:nvPr>
            <p:ph type="body" idx="1"/>
          </p:nvPr>
        </p:nvSpPr>
        <p:spPr>
          <a:xfrm>
            <a:off x="1676400" y="1524000"/>
            <a:ext cx="5791200" cy="2819400"/>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Grief (Gen 6:1-7)</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Grace (6:8-10)</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Destruction (6:11-13)</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God’s Instruction (6:14-22)</a:t>
            </a:r>
          </a:p>
        </p:txBody>
      </p:sp>
      <p:pic>
        <p:nvPicPr>
          <p:cNvPr id="5" name="Picture 4">
            <a:extLst>
              <a:ext uri="{FF2B5EF4-FFF2-40B4-BE49-F238E27FC236}">
                <a16:creationId xmlns:a16="http://schemas.microsoft.com/office/drawing/2014/main" id="{357FBF30-16A6-4B01-8536-D4B0F4107C2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164202531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438400" y="228600"/>
            <a:ext cx="40386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IV. God’s Instruction </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6:14-22)</a:t>
            </a:r>
          </a:p>
        </p:txBody>
      </p:sp>
      <p:sp>
        <p:nvSpPr>
          <p:cNvPr id="124931" name="Rectangle 3"/>
          <p:cNvSpPr>
            <a:spLocks noGrp="1" noChangeArrowheads="1"/>
          </p:cNvSpPr>
          <p:nvPr>
            <p:ph type="body" idx="1"/>
          </p:nvPr>
        </p:nvSpPr>
        <p:spPr>
          <a:xfrm>
            <a:off x="2190750" y="1752600"/>
            <a:ext cx="4762500" cy="41910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structure (6:14-16)</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reason (6:17-18)</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animals (6:19-20)</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food (6:21)</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obedience (6:22)</a:t>
            </a:r>
          </a:p>
        </p:txBody>
      </p:sp>
      <p:pic>
        <p:nvPicPr>
          <p:cNvPr id="5" name="Picture 4">
            <a:extLst>
              <a:ext uri="{FF2B5EF4-FFF2-40B4-BE49-F238E27FC236}">
                <a16:creationId xmlns:a16="http://schemas.microsoft.com/office/drawing/2014/main" id="{CF89DB6A-552B-46C7-9986-87E0B31C40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13550072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438400" y="228600"/>
            <a:ext cx="40386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IV. God’s Instruction </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6:14-22)</a:t>
            </a:r>
          </a:p>
        </p:txBody>
      </p:sp>
      <p:sp>
        <p:nvSpPr>
          <p:cNvPr id="124931" name="Rectangle 3"/>
          <p:cNvSpPr>
            <a:spLocks noGrp="1" noChangeArrowheads="1"/>
          </p:cNvSpPr>
          <p:nvPr>
            <p:ph type="body" idx="1"/>
          </p:nvPr>
        </p:nvSpPr>
        <p:spPr>
          <a:xfrm>
            <a:off x="2190750" y="1752600"/>
            <a:ext cx="4762500" cy="41910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structure (6:14-16)</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reason (6:17-18)</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animals (6:19-20)</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food (6:21)</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obedience (6:22)</a:t>
            </a:r>
          </a:p>
        </p:txBody>
      </p:sp>
      <p:pic>
        <p:nvPicPr>
          <p:cNvPr id="5" name="Picture 4">
            <a:extLst>
              <a:ext uri="{FF2B5EF4-FFF2-40B4-BE49-F238E27FC236}">
                <a16:creationId xmlns:a16="http://schemas.microsoft.com/office/drawing/2014/main" id="{58CB7521-816F-49E1-956E-600BDDA13B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193060756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3"/>
          <p:cNvSpPr>
            <a:spLocks noGrp="1" noChangeArrowheads="1"/>
          </p:cNvSpPr>
          <p:nvPr>
            <p:ph type="body" idx="1"/>
          </p:nvPr>
        </p:nvSpPr>
        <p:spPr>
          <a:xfrm>
            <a:off x="914400" y="1600201"/>
            <a:ext cx="7315200" cy="2743200"/>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Ark = 450ft long, 75ft wide, 45 feet high</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Ark capable of holding 125,000 animals</a:t>
            </a:r>
          </a:p>
        </p:txBody>
      </p:sp>
      <p:sp>
        <p:nvSpPr>
          <p:cNvPr id="5" name="Rectangle 2">
            <a:extLst>
              <a:ext uri="{FF2B5EF4-FFF2-40B4-BE49-F238E27FC236}">
                <a16:creationId xmlns:a16="http://schemas.microsoft.com/office/drawing/2014/main" id="{36D1FD63-65ED-4CD0-9296-305F306DB4D3}"/>
              </a:ext>
            </a:extLst>
          </p:cNvPr>
          <p:cNvSpPr>
            <a:spLocks noGrp="1" noChangeArrowheads="1"/>
          </p:cNvSpPr>
          <p:nvPr>
            <p:ph type="title"/>
          </p:nvPr>
        </p:nvSpPr>
        <p:spPr>
          <a:xfrm>
            <a:off x="0" y="228600"/>
            <a:ext cx="9144000" cy="1143000"/>
          </a:xfrm>
        </p:spPr>
        <p:txBody>
          <a:bodyPr/>
          <a:lstStyle/>
          <a:p>
            <a:pPr algn="ctr" eaLnBrk="1" hangingPunct="1"/>
            <a:r>
              <a:rPr lang="en-US" sz="3400" dirty="0">
                <a:effectLst>
                  <a:outerShdw blurRad="38100" dist="38100" dir="2700000" algn="tl">
                    <a:srgbClr val="000000">
                      <a:alpha val="43137"/>
                    </a:srgbClr>
                  </a:outerShdw>
                </a:effectLst>
              </a:rPr>
              <a:t>Dimensions of</a:t>
            </a:r>
            <a:r>
              <a:rPr lang="en-US" sz="3400" dirty="0">
                <a:effectLst>
                  <a:outerShdw blurRad="38100" dist="38100" dir="2700000" algn="tl">
                    <a:srgbClr val="000000">
                      <a:alpha val="43137"/>
                    </a:srgbClr>
                  </a:outerShdw>
                </a:effectLst>
                <a:latin typeface="Calibri" panose="020F0502020204030204" pitchFamily="34" charset="0"/>
              </a:rPr>
              <a:t> the Ark? </a:t>
            </a:r>
            <a:br>
              <a:rPr lang="en-US" sz="34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a:t>
            </a:r>
            <a:r>
              <a:rPr lang="en-US" sz="2800" dirty="0">
                <a:solidFill>
                  <a:schemeClr val="tx1"/>
                </a:solidFill>
                <a:effectLst>
                  <a:outerShdw blurRad="38100" dist="38100" dir="2700000" algn="tl">
                    <a:srgbClr val="000000">
                      <a:alpha val="43137"/>
                    </a:srgbClr>
                  </a:outerShdw>
                </a:effectLst>
                <a:ea typeface="+mn-ea"/>
                <a:cs typeface="+mn-cs"/>
              </a:rPr>
              <a:t>Genesis</a:t>
            </a: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 </a:t>
            </a:r>
            <a:r>
              <a:rPr lang="en-US" sz="2800" dirty="0">
                <a:solidFill>
                  <a:schemeClr val="tx1"/>
                </a:solidFill>
                <a:effectLst>
                  <a:outerShdw blurRad="38100" dist="38100" dir="2700000" algn="tl">
                    <a:srgbClr val="000000">
                      <a:alpha val="43137"/>
                    </a:srgbClr>
                  </a:outerShdw>
                </a:effectLst>
                <a:ea typeface="+mn-ea"/>
                <a:cs typeface="+mn-cs"/>
              </a:rPr>
              <a:t>6</a:t>
            </a: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:15)</a:t>
            </a:r>
            <a:endParaRPr 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9" name="Picture 8">
            <a:extLst>
              <a:ext uri="{FF2B5EF4-FFF2-40B4-BE49-F238E27FC236}">
                <a16:creationId xmlns:a16="http://schemas.microsoft.com/office/drawing/2014/main" id="{A0AAF84D-F8C6-4437-B4EC-DE6E4207A8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91733" y="3251200"/>
            <a:ext cx="5960533" cy="3352800"/>
          </a:xfrm>
          <a:prstGeom prst="rect">
            <a:avLst/>
          </a:prstGeom>
        </p:spPr>
      </p:pic>
      <p:pic>
        <p:nvPicPr>
          <p:cNvPr id="7" name="Picture 6">
            <a:extLst>
              <a:ext uri="{FF2B5EF4-FFF2-40B4-BE49-F238E27FC236}">
                <a16:creationId xmlns:a16="http://schemas.microsoft.com/office/drawing/2014/main" id="{7D5E87A6-D77E-4507-B78E-2D71671B91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2324100" y="228600"/>
            <a:ext cx="4495800" cy="9448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Dimensions of the Ark</a:t>
            </a:r>
          </a:p>
        </p:txBody>
      </p:sp>
      <p:sp>
        <p:nvSpPr>
          <p:cNvPr id="146435" name="Rectangle 3"/>
          <p:cNvSpPr>
            <a:spLocks noGrp="1" noChangeArrowheads="1"/>
          </p:cNvSpPr>
          <p:nvPr>
            <p:ph type="body" idx="1"/>
          </p:nvPr>
        </p:nvSpPr>
        <p:spPr>
          <a:xfrm>
            <a:off x="1918494" y="1371601"/>
            <a:ext cx="5307012" cy="2514599"/>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Biblical flood account</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Pagan flood accounts (300)</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Similarities and differences</a:t>
            </a:r>
          </a:p>
        </p:txBody>
      </p:sp>
      <p:pic>
        <p:nvPicPr>
          <p:cNvPr id="2" name="Picture 1">
            <a:extLst>
              <a:ext uri="{FF2B5EF4-FFF2-40B4-BE49-F238E27FC236}">
                <a16:creationId xmlns:a16="http://schemas.microsoft.com/office/drawing/2014/main" id="{255E4E26-C037-44B1-A9A7-7D7097982EA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23030" y="4114800"/>
            <a:ext cx="3697941" cy="2286000"/>
          </a:xfrm>
          <a:prstGeom prst="rect">
            <a:avLst/>
          </a:prstGeom>
        </p:spPr>
      </p:pic>
      <p:pic>
        <p:nvPicPr>
          <p:cNvPr id="6" name="Picture 5">
            <a:extLst>
              <a:ext uri="{FF2B5EF4-FFF2-40B4-BE49-F238E27FC236}">
                <a16:creationId xmlns:a16="http://schemas.microsoft.com/office/drawing/2014/main" id="{6608ADA6-2F66-4681-873B-5809C287E0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body" idx="1"/>
          </p:nvPr>
        </p:nvSpPr>
        <p:spPr>
          <a:xfrm>
            <a:off x="266700" y="2057400"/>
            <a:ext cx="8610600" cy="3048000"/>
          </a:xfrm>
        </p:spPr>
        <p:txBody>
          <a:bodyPr/>
          <a:lstStyle/>
          <a:p>
            <a:pPr marL="0" indent="0" algn="just" eaLnBrk="1" hangingPunct="1">
              <a:buFont typeface="Wingdings" pitchFamily="2" charset="2"/>
              <a:buNone/>
              <a:defRPr/>
            </a:pPr>
            <a:r>
              <a:rPr lang="en-US" dirty="0">
                <a:effectLst>
                  <a:outerShdw blurRad="38100" dist="38100" dir="2700000" algn="tl">
                    <a:srgbClr val="000000">
                      <a:alpha val="43137"/>
                    </a:srgbClr>
                  </a:outerShdw>
                </a:effectLst>
              </a:rPr>
              <a:t>“First, when God pours out judgment, He gives ample warning ahead of time. He sends a spokesperson, a prophet, and gives that prophet a kind of platform from which to be heard. For the antediluvians, Noah was that prophet and the scaffolding around the ark was his platform.” </a:t>
            </a:r>
          </a:p>
        </p:txBody>
      </p:sp>
      <p:sp>
        <p:nvSpPr>
          <p:cNvPr id="151555" name="Text Box 3"/>
          <p:cNvSpPr txBox="1">
            <a:spLocks noChangeArrowheads="1"/>
          </p:cNvSpPr>
          <p:nvPr/>
        </p:nvSpPr>
        <p:spPr bwMode="auto">
          <a:xfrm>
            <a:off x="2352675" y="228600"/>
            <a:ext cx="4438650" cy="1338828"/>
          </a:xfrm>
          <a:prstGeom prst="rect">
            <a:avLst/>
          </a:prstGeom>
          <a:noFill/>
          <a:ln w="9525">
            <a:noFill/>
            <a:miter lim="800000"/>
            <a:headEnd/>
            <a:tailEnd/>
          </a:ln>
          <a:effectLst/>
        </p:spPr>
        <p:txBody>
          <a:bodyPr wrap="square">
            <a:spAutoFit/>
          </a:bodyPr>
          <a:lstStyle/>
          <a:p>
            <a:pPr algn="ctr">
              <a:spcBef>
                <a:spcPts val="0"/>
              </a:spcBef>
              <a:spcAft>
                <a:spcPts val="600"/>
              </a:spcAft>
              <a:defRPr/>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Hugh Ross </a:t>
            </a:r>
          </a:p>
          <a:p>
            <a:pPr algn="ctr">
              <a:spcBef>
                <a:spcPts val="0"/>
              </a:spcBef>
              <a:defRPr/>
            </a:pPr>
            <a:r>
              <a:rPr lang="en-US" sz="2000" i="1" dirty="0">
                <a:effectLst>
                  <a:outerShdw blurRad="38100" dist="38100" dir="2700000" algn="tl">
                    <a:srgbClr val="000000">
                      <a:alpha val="43137"/>
                    </a:srgbClr>
                  </a:outerShdw>
                </a:effectLst>
                <a:latin typeface="Calibri" panose="020F0502020204030204" pitchFamily="34" charset="0"/>
              </a:rPr>
              <a:t>The Genesis Question</a:t>
            </a:r>
            <a:r>
              <a:rPr lang="en-US" sz="2000" dirty="0">
                <a:effectLst>
                  <a:outerShdw blurRad="38100" dist="38100" dir="2700000" algn="tl">
                    <a:srgbClr val="000000">
                      <a:alpha val="43137"/>
                    </a:srgbClr>
                  </a:outerShdw>
                </a:effectLst>
                <a:latin typeface="Calibri" panose="020F0502020204030204" pitchFamily="34" charset="0"/>
              </a:rPr>
              <a:t> (</a:t>
            </a:r>
            <a:r>
              <a:rPr lang="en-US" sz="2000" dirty="0" err="1">
                <a:effectLst>
                  <a:outerShdw blurRad="38100" dist="38100" dir="2700000" algn="tl">
                    <a:srgbClr val="000000">
                      <a:alpha val="43137"/>
                    </a:srgbClr>
                  </a:outerShdw>
                </a:effectLst>
                <a:latin typeface="Calibri" panose="020F0502020204030204" pitchFamily="34" charset="0"/>
              </a:rPr>
              <a:t>Navpress</a:t>
            </a:r>
            <a:r>
              <a:rPr lang="en-US" sz="2000" dirty="0">
                <a:effectLst>
                  <a:outerShdw blurRad="38100" dist="38100" dir="2700000" algn="tl">
                    <a:srgbClr val="000000">
                      <a:alpha val="43137"/>
                    </a:srgbClr>
                  </a:outerShdw>
                </a:effectLst>
                <a:latin typeface="Calibri" panose="020F0502020204030204" pitchFamily="34" charset="0"/>
              </a:rPr>
              <a:t>, Colorado Springs, CO 1998), 164-65.</a:t>
            </a:r>
          </a:p>
        </p:txBody>
      </p:sp>
      <p:pic>
        <p:nvPicPr>
          <p:cNvPr id="5" name="Picture 4">
            <a:extLst>
              <a:ext uri="{FF2B5EF4-FFF2-40B4-BE49-F238E27FC236}">
                <a16:creationId xmlns:a16="http://schemas.microsoft.com/office/drawing/2014/main" id="{66779496-C8CD-483E-AEF5-F61571AA1F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9569" name="Group 65"/>
          <p:cNvGraphicFramePr>
            <a:graphicFrameLocks noGrp="1"/>
          </p:cNvGraphicFramePr>
          <p:nvPr>
            <p:ph type="tbl" idx="1"/>
          </p:nvPr>
        </p:nvGraphicFramePr>
        <p:xfrm>
          <a:off x="30480" y="108395"/>
          <a:ext cx="9083040" cy="6641211"/>
        </p:xfrm>
        <a:graphic>
          <a:graphicData uri="http://schemas.openxmlformats.org/drawingml/2006/table">
            <a:tbl>
              <a:tblPr>
                <a:tableStyleId>{D7AC3CCA-C797-4891-BE02-D94E43425B78}</a:tableStyleId>
              </a:tblPr>
              <a:tblGrid>
                <a:gridCol w="2377440">
                  <a:extLst>
                    <a:ext uri="{9D8B030D-6E8A-4147-A177-3AD203B41FA5}">
                      <a16:colId xmlns:a16="http://schemas.microsoft.com/office/drawing/2014/main" val="20000"/>
                    </a:ext>
                  </a:extLst>
                </a:gridCol>
                <a:gridCol w="335280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548640">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Biblical vs. Babylonian Flood Account</a:t>
                      </a:r>
                      <a:endParaRPr kumimoji="0" lang="en-US" sz="3200" b="1" i="0" u="none" strike="noStrike" cap="none" normalizeH="0" baseline="0" dirty="0">
                        <a:ln>
                          <a:noFill/>
                        </a:ln>
                        <a:solidFill>
                          <a:schemeClr val="bg2"/>
                        </a:solidFill>
                        <a:effectLst/>
                        <a:latin typeface="Calibri" panose="020F0502020204030204" pitchFamily="34" charset="0"/>
                      </a:endParaRPr>
                    </a:p>
                  </a:txBody>
                  <a:tcPr anchor="ct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600" b="1" i="0" u="none" strike="noStrike" cap="none" normalizeH="0" baseline="0" dirty="0">
                        <a:ln>
                          <a:noFill/>
                        </a:ln>
                        <a:solidFill>
                          <a:schemeClr val="bg2"/>
                        </a:solidFill>
                        <a:effectLst/>
                        <a:latin typeface="Times New Roman" charset="0"/>
                      </a:endParaRP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600" b="1" i="0" u="none" strike="noStrike" cap="none" normalizeH="0" baseline="0" dirty="0">
                        <a:ln>
                          <a:noFill/>
                        </a:ln>
                        <a:solidFill>
                          <a:schemeClr val="bg2"/>
                        </a:solidFill>
                        <a:effectLst/>
                        <a:latin typeface="Times New Roman" charset="0"/>
                      </a:endParaRPr>
                    </a:p>
                  </a:txBody>
                  <a:tcPr horzOverflow="overflow"/>
                </a:tc>
                <a:extLst>
                  <a:ext uri="{0D108BD9-81ED-4DB2-BD59-A6C34878D82A}">
                    <a16:rowId xmlns:a16="http://schemas.microsoft.com/office/drawing/2014/main" val="3425373405"/>
                  </a:ext>
                </a:extLst>
              </a:tr>
              <a:tr h="43230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ITEM</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GENESIS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GILGAMESH EPIC</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0"/>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Flood planned</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God</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Council</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1"/>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View of God</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Monotheism</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Polytheism</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2"/>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Revelation to a hero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God warned Noah</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err="1">
                          <a:ln>
                            <a:noFill/>
                          </a:ln>
                          <a:solidFill>
                            <a:srgbClr val="0000CC"/>
                          </a:solidFill>
                          <a:effectLst/>
                          <a:latin typeface="Calibri" panose="020F0502020204030204" pitchFamily="34" charset="0"/>
                          <a:cs typeface="Calibri" panose="020F0502020204030204" pitchFamily="34" charset="0"/>
                        </a:rPr>
                        <a:t>Ea</a:t>
                      </a: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 warned Utnapishtim</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3"/>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Reason</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Sin</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Noise</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4"/>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Punishment</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Ethics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Ambiguous, regretted</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5"/>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Salvation of hero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Included in God’s plan</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Done secretly</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6"/>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Lives saved</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8</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Reps of all living things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7"/>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Boat</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300x50x30 cubits-3 levels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120x120x120 cubits-7 levels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8"/>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Duration</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40 days, 40 nights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6 days, 6 nights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9"/>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Landing</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Mountains of Ararat</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Mount </a:t>
                      </a:r>
                      <a:r>
                        <a:rPr kumimoji="0" lang="en-US" sz="2000" b="1" u="none" strike="noStrike" cap="none" normalizeH="0" baseline="0" dirty="0" err="1">
                          <a:ln>
                            <a:noFill/>
                          </a:ln>
                          <a:solidFill>
                            <a:srgbClr val="0000CC"/>
                          </a:solidFill>
                          <a:effectLst/>
                          <a:latin typeface="Calibri" panose="020F0502020204030204" pitchFamily="34" charset="0"/>
                          <a:cs typeface="Calibri" panose="020F0502020204030204" pitchFamily="34" charset="0"/>
                        </a:rPr>
                        <a:t>Nisir</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0"/>
                  </a:ext>
                </a:extLst>
              </a:tr>
              <a:tr h="43427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Birds</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Raven, dove (3x)</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Dove, swallow, raven</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1"/>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Sacrifice</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Worship</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Appeasement</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2"/>
                  </a:ext>
                </a:extLst>
              </a:tr>
              <a:tr h="45006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Blessing</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Covenant</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Divinity, immortality</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3"/>
                  </a:ext>
                </a:extLst>
              </a:tr>
            </a:tbl>
          </a:graphicData>
        </a:graphic>
      </p:graphicFrame>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9569" name="Group 65"/>
          <p:cNvGraphicFramePr>
            <a:graphicFrameLocks noGrp="1"/>
          </p:cNvGraphicFramePr>
          <p:nvPr>
            <p:ph type="tbl" idx="1"/>
          </p:nvPr>
        </p:nvGraphicFramePr>
        <p:xfrm>
          <a:off x="64770" y="108395"/>
          <a:ext cx="9014460" cy="6678727"/>
        </p:xfrm>
        <a:graphic>
          <a:graphicData uri="http://schemas.openxmlformats.org/drawingml/2006/table">
            <a:tbl>
              <a:tblPr>
                <a:tableStyleId>{D7AC3CCA-C797-4891-BE02-D94E43425B78}</a:tableStyleId>
              </a:tblPr>
              <a:tblGrid>
                <a:gridCol w="4507230">
                  <a:extLst>
                    <a:ext uri="{9D8B030D-6E8A-4147-A177-3AD203B41FA5}">
                      <a16:colId xmlns:a16="http://schemas.microsoft.com/office/drawing/2014/main" val="20001"/>
                    </a:ext>
                  </a:extLst>
                </a:gridCol>
                <a:gridCol w="4507230">
                  <a:extLst>
                    <a:ext uri="{9D8B030D-6E8A-4147-A177-3AD203B41FA5}">
                      <a16:colId xmlns:a16="http://schemas.microsoft.com/office/drawing/2014/main" val="20002"/>
                    </a:ext>
                  </a:extLst>
                </a:gridCol>
              </a:tblGrid>
              <a:tr h="54864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0" cap="none" spc="0" normalizeH="0" baseline="0" noProof="0" dirty="0">
                          <a:ln>
                            <a:noFill/>
                          </a:ln>
                          <a:solidFill>
                            <a:srgbClr val="00FFFF"/>
                          </a:solidFill>
                          <a:effectLst/>
                          <a:uLnTx/>
                          <a:uFillTx/>
                          <a:latin typeface="Calibri" panose="020F0502020204030204" pitchFamily="34" charset="0"/>
                          <a:ea typeface="+mj-ea"/>
                          <a:cs typeface="Calibri" panose="020F0502020204030204" pitchFamily="34" charset="0"/>
                        </a:rPr>
                        <a:t>Biblical vs. Babylonian Creation Account</a:t>
                      </a:r>
                      <a:endParaRPr kumimoji="0" lang="en-US" sz="1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600" b="1" i="0" u="none" strike="noStrike" cap="none" normalizeH="0" baseline="0" dirty="0">
                        <a:ln>
                          <a:noFill/>
                        </a:ln>
                        <a:solidFill>
                          <a:schemeClr val="bg2"/>
                        </a:solidFill>
                        <a:effectLst/>
                        <a:latin typeface="Times New Roman" charset="0"/>
                      </a:endParaRPr>
                    </a:p>
                  </a:txBody>
                  <a:tcPr horzOverflow="overflow"/>
                </a:tc>
                <a:extLst>
                  <a:ext uri="{0D108BD9-81ED-4DB2-BD59-A6C34878D82A}">
                    <a16:rowId xmlns:a16="http://schemas.microsoft.com/office/drawing/2014/main" val="3425373405"/>
                  </a:ext>
                </a:extLst>
              </a:tr>
              <a:tr h="457200">
                <a:tc>
                  <a:txBody>
                    <a:bodyPr/>
                    <a:lstStyle/>
                    <a:p>
                      <a:pPr marL="0" marR="0" lvl="0" indent="0" algn="ctr"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None/>
                        <a:tabLst/>
                        <a:defRPr/>
                      </a:pPr>
                      <a:r>
                        <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GENESIS</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None/>
                        <a:tabLst/>
                      </a:pPr>
                      <a:r>
                        <a:rPr kumimoji="0" lang="en-US" sz="24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ENUMA ELISH</a:t>
                      </a:r>
                    </a:p>
                  </a:txBody>
                  <a:tcPr anchor="ctr" horzOverflow="overflow"/>
                </a:tc>
                <a:extLst>
                  <a:ext uri="{0D108BD9-81ED-4DB2-BD59-A6C34878D82A}">
                    <a16:rowId xmlns:a16="http://schemas.microsoft.com/office/drawing/2014/main" val="10000"/>
                  </a:ext>
                </a:extLst>
              </a:tr>
              <a:tr h="64008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Purpose: praise God</a:t>
                      </a:r>
                    </a:p>
                  </a:txBody>
                  <a:tcPr anchor="ctr" horzOverflow="overflow"/>
                </a:tc>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pPr>
                      <a:r>
                        <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Purpose: praise </a:t>
                      </a:r>
                      <a:r>
                        <a:rPr kumimoji="0" lang="en-US" sz="2400" b="1" i="0" u="none" strike="noStrike" kern="1200" cap="none" normalizeH="0" baseline="0" dirty="0" err="1">
                          <a:ln>
                            <a:noFill/>
                          </a:ln>
                          <a:solidFill>
                            <a:srgbClr val="0000CC"/>
                          </a:solidFill>
                          <a:effectLst/>
                          <a:latin typeface="Calibri" panose="020F0502020204030204" pitchFamily="34" charset="0"/>
                          <a:ea typeface="+mn-ea"/>
                          <a:cs typeface="Calibri" panose="020F0502020204030204" pitchFamily="34" charset="0"/>
                        </a:rPr>
                        <a:t>Marduk</a:t>
                      </a:r>
                      <a:endPar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endParaRPr>
                    </a:p>
                  </a:txBody>
                  <a:tcPr anchor="ctr" horzOverflow="overflow"/>
                </a:tc>
                <a:extLst>
                  <a:ext uri="{0D108BD9-81ED-4DB2-BD59-A6C34878D82A}">
                    <a16:rowId xmlns:a16="http://schemas.microsoft.com/office/drawing/2014/main" val="10001"/>
                  </a:ext>
                </a:extLst>
              </a:tr>
              <a:tr h="64008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Starts with the deep</a:t>
                      </a:r>
                    </a:p>
                  </a:txBody>
                  <a:tcPr anchor="ctr" horzOverflow="overflow"/>
                </a:tc>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pPr>
                      <a:r>
                        <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Starts with the deep</a:t>
                      </a:r>
                    </a:p>
                  </a:txBody>
                  <a:tcPr anchor="ctr" horzOverflow="overflow"/>
                </a:tc>
                <a:extLst>
                  <a:ext uri="{0D108BD9-81ED-4DB2-BD59-A6C34878D82A}">
                    <a16:rowId xmlns:a16="http://schemas.microsoft.com/office/drawing/2014/main" val="10002"/>
                  </a:ext>
                </a:extLst>
              </a:tr>
              <a:tr h="64008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Sequence of days</a:t>
                      </a:r>
                    </a:p>
                  </a:txBody>
                  <a:tcPr anchor="ctr" horzOverflow="overflow"/>
                </a:tc>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pPr>
                      <a:r>
                        <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No sequence of days</a:t>
                      </a:r>
                    </a:p>
                  </a:txBody>
                  <a:tcPr anchor="ctr" horzOverflow="overflow"/>
                </a:tc>
                <a:extLst>
                  <a:ext uri="{0D108BD9-81ED-4DB2-BD59-A6C34878D82A}">
                    <a16:rowId xmlns:a16="http://schemas.microsoft.com/office/drawing/2014/main" val="10003"/>
                  </a:ext>
                </a:extLst>
              </a:tr>
              <a:tr h="64008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Ex </a:t>
                      </a:r>
                      <a:r>
                        <a:rPr kumimoji="0" lang="en-US" sz="2400" b="1" i="0" u="none" strike="noStrike" kern="1200" cap="none" normalizeH="0" baseline="0" noProof="0" dirty="0" err="1">
                          <a:ln>
                            <a:noFill/>
                          </a:ln>
                          <a:solidFill>
                            <a:srgbClr val="C00000"/>
                          </a:solidFill>
                          <a:effectLst/>
                          <a:latin typeface="Calibri" panose="020F0502020204030204" pitchFamily="34" charset="0"/>
                          <a:ea typeface="+mn-ea"/>
                          <a:cs typeface="Calibri" panose="020F0502020204030204" pitchFamily="34" charset="0"/>
                        </a:rPr>
                        <a:t>nihlo</a:t>
                      </a:r>
                      <a:r>
                        <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 (by speech)</a:t>
                      </a:r>
                    </a:p>
                  </a:txBody>
                  <a:tcPr anchor="ctr" horzOverflow="overflow"/>
                </a:tc>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pPr>
                      <a:r>
                        <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Creation from formerly existing matter</a:t>
                      </a:r>
                    </a:p>
                  </a:txBody>
                  <a:tcPr anchor="ctr" horzOverflow="overflow"/>
                </a:tc>
                <a:extLst>
                  <a:ext uri="{0D108BD9-81ED-4DB2-BD59-A6C34878D82A}">
                    <a16:rowId xmlns:a16="http://schemas.microsoft.com/office/drawing/2014/main" val="10004"/>
                  </a:ext>
                </a:extLst>
              </a:tr>
              <a:tr h="64008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Waters divided above &amp; below firmament</a:t>
                      </a:r>
                    </a:p>
                  </a:txBody>
                  <a:tcPr anchor="ctr" horzOverflow="overflow"/>
                </a:tc>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pPr>
                      <a:r>
                        <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Waters divided above and below corpse of Tiamat</a:t>
                      </a:r>
                    </a:p>
                  </a:txBody>
                  <a:tcPr anchor="ctr" horzOverflow="overflow"/>
                </a:tc>
                <a:extLst>
                  <a:ext uri="{0D108BD9-81ED-4DB2-BD59-A6C34878D82A}">
                    <a16:rowId xmlns:a16="http://schemas.microsoft.com/office/drawing/2014/main" val="10005"/>
                  </a:ext>
                </a:extLst>
              </a:tr>
              <a:tr h="64008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Man to rule creation</a:t>
                      </a:r>
                    </a:p>
                  </a:txBody>
                  <a:tcPr anchor="ctr" horzOverflow="overflow"/>
                </a:tc>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pPr>
                      <a:r>
                        <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Man created to ease the God’s work load</a:t>
                      </a:r>
                    </a:p>
                  </a:txBody>
                  <a:tcPr anchor="ctr" horzOverflow="overflow"/>
                </a:tc>
                <a:extLst>
                  <a:ext uri="{0D108BD9-81ED-4DB2-BD59-A6C34878D82A}">
                    <a16:rowId xmlns:a16="http://schemas.microsoft.com/office/drawing/2014/main" val="10006"/>
                  </a:ext>
                </a:extLst>
              </a:tr>
              <a:tr h="64008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Man created from the soil</a:t>
                      </a:r>
                    </a:p>
                  </a:txBody>
                  <a:tcPr anchor="ctr" horzOverflow="overflow"/>
                </a:tc>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Man created from a slain super hero</a:t>
                      </a:r>
                    </a:p>
                  </a:txBody>
                  <a:tcPr anchor="ctr" horzOverflow="overflow"/>
                </a:tc>
                <a:extLst>
                  <a:ext uri="{0D108BD9-81ED-4DB2-BD59-A6C34878D82A}">
                    <a16:rowId xmlns:a16="http://schemas.microsoft.com/office/drawing/2014/main" val="10007"/>
                  </a:ext>
                </a:extLst>
              </a:tr>
              <a:tr h="430327">
                <a:tc gridSpan="2">
                  <a:txBody>
                    <a:bodyPr/>
                    <a:lstStyle/>
                    <a:p>
                      <a:pPr marL="0" marR="0" lvl="0" indent="0" algn="ctr"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None/>
                        <a:tabLst/>
                        <a:defRPr/>
                      </a:pPr>
                      <a:r>
                        <a:rPr lang="en-US" sz="1600" dirty="0">
                          <a:latin typeface="Calibri" panose="020F0502020204030204" pitchFamily="34" charset="0"/>
                          <a:cs typeface="Calibri" panose="020F0502020204030204" pitchFamily="34" charset="0"/>
                        </a:rPr>
                        <a:t>Comparisons/contrasts taken from Walton, </a:t>
                      </a:r>
                      <a:r>
                        <a:rPr lang="en-US" sz="1600" i="1" dirty="0">
                          <a:latin typeface="Calibri" panose="020F0502020204030204" pitchFamily="34" charset="0"/>
                          <a:cs typeface="Calibri" panose="020F0502020204030204" pitchFamily="34" charset="0"/>
                        </a:rPr>
                        <a:t>Chronological and Background charts of the OT</a:t>
                      </a:r>
                      <a:r>
                        <a:rPr lang="en-US" sz="1600" dirty="0">
                          <a:latin typeface="Calibri" panose="020F0502020204030204" pitchFamily="34" charset="0"/>
                          <a:cs typeface="Calibri" panose="020F0502020204030204" pitchFamily="34" charset="0"/>
                        </a:rPr>
                        <a:t>, 80-81.</a:t>
                      </a:r>
                    </a:p>
                  </a:txBody>
                  <a:tcPr anchor="ctr" horzOverflow="overflow"/>
                </a:tc>
                <a:tc hMerge="1">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endParaRPr kumimoji="0" lang="en-US" sz="20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endParaRPr>
                    </a:p>
                  </a:txBody>
                  <a:tcPr anchor="ctr" horzOverflow="overflow"/>
                </a:tc>
                <a:extLst>
                  <a:ext uri="{0D108BD9-81ED-4DB2-BD59-A6C34878D82A}">
                    <a16:rowId xmlns:a16="http://schemas.microsoft.com/office/drawing/2014/main" val="2867846877"/>
                  </a:ext>
                </a:extLst>
              </a:tr>
            </a:tbl>
          </a:graphicData>
        </a:graphic>
      </p:graphicFrame>
    </p:spTree>
    <p:extLst>
      <p:ext uri="{BB962C8B-B14F-4D97-AF65-F5344CB8AC3E}">
        <p14:creationId xmlns:p14="http://schemas.microsoft.com/office/powerpoint/2010/main" val="3099626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771775" y="228600"/>
            <a:ext cx="360045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 God’s Grief </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6:1-7)</a:t>
            </a:r>
          </a:p>
        </p:txBody>
      </p:sp>
      <p:sp>
        <p:nvSpPr>
          <p:cNvPr id="124931" name="Rectangle 3"/>
          <p:cNvSpPr>
            <a:spLocks noGrp="1" noChangeArrowheads="1"/>
          </p:cNvSpPr>
          <p:nvPr>
            <p:ph type="body" idx="1"/>
          </p:nvPr>
        </p:nvSpPr>
        <p:spPr>
          <a:xfrm>
            <a:off x="2057400" y="2057400"/>
            <a:ext cx="5029200" cy="2819400"/>
          </a:xfrm>
        </p:spPr>
        <p:txBody>
          <a:bodyPr/>
          <a:lstStyle/>
          <a:p>
            <a:pPr marL="862013"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specific sin (6:1-4)</a:t>
            </a:r>
          </a:p>
          <a:p>
            <a:pPr marL="862013"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general sin (6:5)</a:t>
            </a:r>
          </a:p>
          <a:p>
            <a:pPr marL="862013"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God’s sorrow (6:6-7)</a:t>
            </a:r>
          </a:p>
        </p:txBody>
      </p:sp>
      <p:pic>
        <p:nvPicPr>
          <p:cNvPr id="5" name="Picture 4">
            <a:extLst>
              <a:ext uri="{FF2B5EF4-FFF2-40B4-BE49-F238E27FC236}">
                <a16:creationId xmlns:a16="http://schemas.microsoft.com/office/drawing/2014/main" id="{1226245A-F113-4C7D-AAEF-9E0B30C3F9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85346446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533400" y="228600"/>
            <a:ext cx="8077200" cy="1143000"/>
          </a:xfrm>
        </p:spPr>
        <p:txBody>
          <a:bodyPr/>
          <a:lstStyle/>
          <a:p>
            <a:pPr algn="ctr" eaLnBrk="1" hangingPunct="1"/>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Explanation of Similarities &amp; Differences Between the Biblical and Pagan Flood Accounts</a:t>
            </a:r>
          </a:p>
        </p:txBody>
      </p:sp>
      <p:sp>
        <p:nvSpPr>
          <p:cNvPr id="146435" name="Rectangle 3"/>
          <p:cNvSpPr>
            <a:spLocks noGrp="1" noChangeArrowheads="1"/>
          </p:cNvSpPr>
          <p:nvPr>
            <p:ph type="body" idx="1"/>
          </p:nvPr>
        </p:nvSpPr>
        <p:spPr>
          <a:xfrm>
            <a:off x="0" y="1600200"/>
            <a:ext cx="9144000" cy="3733800"/>
          </a:xfrm>
        </p:spPr>
        <p:txBody>
          <a:bodyPr/>
          <a:lstStyle/>
          <a:p>
            <a:pPr marL="461963" indent="-461963" algn="just" eaLnBrk="1" hangingPunct="1">
              <a:spcBef>
                <a:spcPts val="0"/>
              </a:spcBef>
              <a:spcAft>
                <a:spcPts val="24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pagans accounts (Babylonian creation – </a:t>
            </a:r>
            <a:r>
              <a:rPr lang="en-US" sz="2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Enuma </a:t>
            </a:r>
            <a:r>
              <a:rPr lang="en-US" sz="28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Elish</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&amp; flood – </a:t>
            </a:r>
            <a:r>
              <a:rPr lang="en-US" sz="2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Gilgamesh</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borrowed from the Bible? – Unlikely since some pagan accounts (1800 B.C.) precede the time when Gen. was written (1446 B.C.)</a:t>
            </a:r>
          </a:p>
          <a:p>
            <a:pPr marL="461963" indent="-461963" algn="just" eaLnBrk="1" hangingPunct="1">
              <a:spcBef>
                <a:spcPts val="0"/>
              </a:spcBef>
              <a:spcAft>
                <a:spcPts val="24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Bible borrowed from the pagan accounts</a:t>
            </a:r>
            <a:r>
              <a:rPr lang="en-US" sz="2800" dirty="0">
                <a:effectLst>
                  <a:outerShdw blurRad="38100" dist="38100" dir="2700000" algn="tl">
                    <a:srgbClr val="000000">
                      <a:alpha val="43137"/>
                    </a:srgbClr>
                  </a:outerShdw>
                </a:effectLst>
                <a:cs typeface="Calibri" panose="020F0502020204030204" pitchFamily="34" charset="0"/>
              </a:rPr>
              <a:t>? – A </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possibility</a:t>
            </a:r>
          </a:p>
        </p:txBody>
      </p:sp>
      <p:pic>
        <p:nvPicPr>
          <p:cNvPr id="6" name="Picture 5">
            <a:extLst>
              <a:ext uri="{FF2B5EF4-FFF2-40B4-BE49-F238E27FC236}">
                <a16:creationId xmlns:a16="http://schemas.microsoft.com/office/drawing/2014/main" id="{D63FC64C-404A-405B-A4F0-600E6F12A7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5867400"/>
            <a:ext cx="1075765" cy="914400"/>
          </a:xfrm>
          <a:prstGeom prst="rect">
            <a:avLst/>
          </a:prstGeom>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Rectangle 3"/>
          <p:cNvSpPr>
            <a:spLocks noGrp="1" noChangeArrowheads="1"/>
          </p:cNvSpPr>
          <p:nvPr>
            <p:ph type="body" idx="1"/>
          </p:nvPr>
        </p:nvSpPr>
        <p:spPr>
          <a:xfrm>
            <a:off x="0" y="1600200"/>
            <a:ext cx="9144000" cy="4648200"/>
          </a:xfrm>
        </p:spPr>
        <p:txBody>
          <a:bodyPr/>
          <a:lstStyle/>
          <a:p>
            <a:pPr marL="461963" indent="-461963" eaLnBrk="1" hangingPunct="1">
              <a:spcBef>
                <a:spcPts val="0"/>
              </a:spcBef>
              <a:spcAft>
                <a:spcPts val="9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Common source</a:t>
            </a:r>
          </a:p>
          <a:p>
            <a:pPr marL="914400" lvl="1" indent="-457200" eaLnBrk="1" hangingPunct="1">
              <a:spcBef>
                <a:spcPts val="0"/>
              </a:spcBef>
              <a:spcAft>
                <a:spcPts val="9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Historical event</a:t>
            </a:r>
          </a:p>
          <a:p>
            <a:pPr marL="914400" lvl="1" indent="-457200" eaLnBrk="1" hangingPunct="1">
              <a:spcBef>
                <a:spcPts val="0"/>
              </a:spcBef>
              <a:spcAft>
                <a:spcPts val="900"/>
              </a:spcAft>
              <a:defRPr/>
            </a:pP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Noahic</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Bible</a:t>
            </a:r>
          </a:p>
          <a:p>
            <a:pPr marL="914400" lvl="1" indent="-457200" eaLnBrk="1" hangingPunct="1">
              <a:spcBef>
                <a:spcPts val="0"/>
              </a:spcBef>
              <a:spcAft>
                <a:spcPts val="900"/>
              </a:spcAft>
              <a:defRPr/>
            </a:pPr>
            <a:r>
              <a:rPr lang="en-US" sz="28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Toledoth</a:t>
            </a:r>
            <a:endParaRPr lang="en-US" sz="2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914400" lvl="1" indent="-457200" eaLnBrk="1" hangingPunct="1">
              <a:spcBef>
                <a:spcPts val="0"/>
              </a:spcBef>
              <a:spcAft>
                <a:spcPts val="9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Spreading knowledge of historical event into all early cultures</a:t>
            </a:r>
          </a:p>
          <a:p>
            <a:pPr marL="914400" lvl="1" indent="-457200" eaLnBrk="1" hangingPunct="1">
              <a:spcBef>
                <a:spcPts val="0"/>
              </a:spcBef>
              <a:spcAft>
                <a:spcPts val="9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Paganism’s adjustment (monotheism, sin, ethics)-Rom. 1:18-32</a:t>
            </a:r>
          </a:p>
          <a:p>
            <a:pPr marL="914400" lvl="1" indent="-457200" eaLnBrk="1" hangingPunct="1">
              <a:spcBef>
                <a:spcPts val="0"/>
              </a:spcBef>
              <a:spcAft>
                <a:spcPts val="9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 readjustment-correction through Moses</a:t>
            </a:r>
          </a:p>
        </p:txBody>
      </p:sp>
      <p:sp>
        <p:nvSpPr>
          <p:cNvPr id="6" name="Rectangle 2">
            <a:extLst>
              <a:ext uri="{FF2B5EF4-FFF2-40B4-BE49-F238E27FC236}">
                <a16:creationId xmlns:a16="http://schemas.microsoft.com/office/drawing/2014/main" id="{B0BBCE95-C93B-498D-8A5A-1687D00EC6AD}"/>
              </a:ext>
            </a:extLst>
          </p:cNvPr>
          <p:cNvSpPr>
            <a:spLocks noGrp="1" noChangeArrowheads="1"/>
          </p:cNvSpPr>
          <p:nvPr>
            <p:ph type="title"/>
          </p:nvPr>
        </p:nvSpPr>
        <p:spPr>
          <a:xfrm>
            <a:off x="533400" y="228600"/>
            <a:ext cx="8077200" cy="1143000"/>
          </a:xfrm>
        </p:spPr>
        <p:txBody>
          <a:bodyPr/>
          <a:lstStyle/>
          <a:p>
            <a:pPr algn="ctr" eaLnBrk="1" hangingPunct="1"/>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Explanation of Similarities &amp; Differences Between the Biblical and Pagan Flood Accounts</a:t>
            </a:r>
          </a:p>
        </p:txBody>
      </p:sp>
      <p:pic>
        <p:nvPicPr>
          <p:cNvPr id="7" name="Picture 6">
            <a:extLst>
              <a:ext uri="{FF2B5EF4-FFF2-40B4-BE49-F238E27FC236}">
                <a16:creationId xmlns:a16="http://schemas.microsoft.com/office/drawing/2014/main" id="{484EB568-108D-420F-A134-15DDDFC3E0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5867400"/>
            <a:ext cx="1075765" cy="914400"/>
          </a:xfrm>
          <a:prstGeom prst="rect">
            <a:avLst/>
          </a:prstGeom>
        </p:spPr>
      </p:pic>
    </p:spTree>
    <p:extLst>
      <p:ext uri="{BB962C8B-B14F-4D97-AF65-F5344CB8AC3E}">
        <p14:creationId xmlns:p14="http://schemas.microsoft.com/office/powerpoint/2010/main" val="193919107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1" y="1600200"/>
            <a:ext cx="9143999" cy="4800600"/>
          </a:xfrm>
        </p:spPr>
        <p:txBody>
          <a:bodyPr/>
          <a:lstStyle/>
          <a:p>
            <a:pPr marL="0" indent="0" algn="jus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 eleventh observation is connected with archeology. There are two kings’ lists from archeology that reflect what is happening in this chapter. The first is the Sumerian King List from Sumer in Mesopotamia, dating from about the year 2000 </a:t>
            </a:r>
            <a:r>
              <a:rPr lang="en-US" cap="small" dirty="0" err="1">
                <a:effectLst>
                  <a:outerShdw blurRad="38100" dist="38100" dir="2700000" algn="tl">
                    <a:srgbClr val="000000">
                      <a:alpha val="43137"/>
                    </a:srgbClr>
                  </a:outerShdw>
                </a:effectLst>
              </a:rPr>
              <a:t>b.c.</a:t>
            </a:r>
            <a:r>
              <a:rPr lang="en-US" dirty="0">
                <a:effectLst>
                  <a:outerShdw blurRad="38100" dist="38100" dir="2700000" algn="tl">
                    <a:srgbClr val="000000">
                      <a:alpha val="43137"/>
                    </a:srgbClr>
                  </a:outerShdw>
                </a:effectLst>
              </a:rPr>
              <a:t> It lists a total of ten kings, with a total of 241,200 years. That is an average of about 24,000 years per king. Therefore, the concept of longevity of ten generations is something reflected in the Sumerian King List.</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1857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Record, 142</a:t>
            </a:r>
          </a:p>
        </p:txBody>
      </p:sp>
      <p:pic>
        <p:nvPicPr>
          <p:cNvPr id="5" name="Picture 4">
            <a:extLst>
              <a:ext uri="{FF2B5EF4-FFF2-40B4-BE49-F238E27FC236}">
                <a16:creationId xmlns:a16="http://schemas.microsoft.com/office/drawing/2014/main" id="{A7B8EC4A-F84F-48FF-A14E-5E6999FCAC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684944" cy="914400"/>
          </a:xfrm>
          <a:prstGeom prst="rect">
            <a:avLst/>
          </a:prstGeom>
        </p:spPr>
      </p:pic>
      <p:pic>
        <p:nvPicPr>
          <p:cNvPr id="6" name="Picture 5">
            <a:extLst>
              <a:ext uri="{FF2B5EF4-FFF2-40B4-BE49-F238E27FC236}">
                <a16:creationId xmlns:a16="http://schemas.microsoft.com/office/drawing/2014/main" id="{60B580E7-6ED2-485D-80DC-13023A5C138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2697184133"/>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1" y="1600200"/>
            <a:ext cx="9143999" cy="4800600"/>
          </a:xfrm>
        </p:spPr>
        <p:txBody>
          <a:bodyPr/>
          <a:lstStyle/>
          <a:p>
            <a:pPr marL="0" indent="0" algn="jus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It is also interesting that after the list of the ten kings, it then adds, </a:t>
            </a:r>
            <a:r>
              <a:rPr lang="en-US" dirty="0">
                <a:solidFill>
                  <a:srgbClr val="FFFFCC"/>
                </a:solidFill>
                <a:effectLst>
                  <a:outerShdw blurRad="38100" dist="38100" dir="2700000" algn="tl">
                    <a:srgbClr val="000000">
                      <a:alpha val="43137"/>
                    </a:srgbClr>
                  </a:outerShdw>
                </a:effectLst>
              </a:rPr>
              <a:t>‘</a:t>
            </a:r>
            <a:r>
              <a:rPr lang="en-US" b="1" u="sng" dirty="0">
                <a:solidFill>
                  <a:srgbClr val="FFFFCC"/>
                </a:solidFill>
                <a:effectLst>
                  <a:outerShdw blurRad="38100" dist="38100" dir="2700000" algn="tl">
                    <a:srgbClr val="000000">
                      <a:alpha val="43137"/>
                    </a:srgbClr>
                  </a:outerShdw>
                </a:effectLst>
              </a:rPr>
              <a:t>and then the flood came</a:t>
            </a:r>
            <a:r>
              <a:rPr lang="en-US" dirty="0">
                <a:effectLst>
                  <a:outerShdw blurRad="38100" dist="38100" dir="2700000" algn="tl">
                    <a:srgbClr val="000000">
                      <a:alpha val="43137"/>
                    </a:srgbClr>
                  </a:outerShdw>
                </a:effectLst>
              </a:rPr>
              <a:t>.’ The flood came with the tenth, just as it is in this Genesis 5 passage. The second is the </a:t>
            </a:r>
            <a:r>
              <a:rPr lang="en-US" dirty="0" err="1">
                <a:effectLst>
                  <a:outerShdw blurRad="38100" dist="38100" dir="2700000" algn="tl">
                    <a:srgbClr val="000000">
                      <a:alpha val="43137"/>
                    </a:srgbClr>
                  </a:outerShdw>
                </a:effectLst>
              </a:rPr>
              <a:t>Berussos</a:t>
            </a:r>
            <a:r>
              <a:rPr lang="en-US" dirty="0">
                <a:effectLst>
                  <a:outerShdw blurRad="38100" dist="38100" dir="2700000" algn="tl">
                    <a:srgbClr val="000000">
                      <a:alpha val="43137"/>
                    </a:srgbClr>
                  </a:outerShdw>
                </a:effectLst>
              </a:rPr>
              <a:t> King List. </a:t>
            </a:r>
            <a:r>
              <a:rPr lang="en-US" dirty="0" err="1">
                <a:effectLst>
                  <a:outerShdw blurRad="38100" dist="38100" dir="2700000" algn="tl">
                    <a:srgbClr val="000000">
                      <a:alpha val="43137"/>
                    </a:srgbClr>
                  </a:outerShdw>
                </a:effectLst>
              </a:rPr>
              <a:t>Berussos</a:t>
            </a:r>
            <a:r>
              <a:rPr lang="en-US" dirty="0">
                <a:effectLst>
                  <a:outerShdw blurRad="38100" dist="38100" dir="2700000" algn="tl">
                    <a:srgbClr val="000000">
                      <a:alpha val="43137"/>
                    </a:srgbClr>
                  </a:outerShdw>
                </a:effectLst>
              </a:rPr>
              <a:t> was a Babylonian priest of the third century </a:t>
            </a:r>
            <a:r>
              <a:rPr lang="en-US" cap="small" dirty="0" err="1">
                <a:effectLst>
                  <a:outerShdw blurRad="38100" dist="38100" dir="2700000" algn="tl">
                    <a:srgbClr val="000000">
                      <a:alpha val="43137"/>
                    </a:srgbClr>
                  </a:outerShdw>
                </a:effectLst>
              </a:rPr>
              <a:t>b.c.</a:t>
            </a:r>
            <a:r>
              <a:rPr lang="en-US" dirty="0">
                <a:effectLst>
                  <a:outerShdw blurRad="38100" dist="38100" dir="2700000" algn="tl">
                    <a:srgbClr val="000000">
                      <a:alpha val="43137"/>
                    </a:srgbClr>
                  </a:outerShdw>
                </a:effectLst>
              </a:rPr>
              <a:t>, and he also lists ten kings before the flood.</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1857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Record, 142</a:t>
            </a:r>
          </a:p>
        </p:txBody>
      </p:sp>
      <p:pic>
        <p:nvPicPr>
          <p:cNvPr id="5" name="Picture 4">
            <a:extLst>
              <a:ext uri="{FF2B5EF4-FFF2-40B4-BE49-F238E27FC236}">
                <a16:creationId xmlns:a16="http://schemas.microsoft.com/office/drawing/2014/main" id="{A7B8EC4A-F84F-48FF-A14E-5E6999FCAC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684944" cy="914400"/>
          </a:xfrm>
          <a:prstGeom prst="rect">
            <a:avLst/>
          </a:prstGeom>
        </p:spPr>
      </p:pic>
      <p:pic>
        <p:nvPicPr>
          <p:cNvPr id="2" name="Picture 1">
            <a:extLst>
              <a:ext uri="{FF2B5EF4-FFF2-40B4-BE49-F238E27FC236}">
                <a16:creationId xmlns:a16="http://schemas.microsoft.com/office/drawing/2014/main" id="{35C66F92-BA02-47B9-ACB6-8C6B590C60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46400" y="4800600"/>
            <a:ext cx="3251200" cy="1828800"/>
          </a:xfrm>
          <a:prstGeom prst="rect">
            <a:avLst/>
          </a:prstGeom>
          <a:ln>
            <a:solidFill>
              <a:schemeClr val="tx1"/>
            </a:solidFill>
          </a:ln>
        </p:spPr>
      </p:pic>
      <p:pic>
        <p:nvPicPr>
          <p:cNvPr id="8" name="Picture 7">
            <a:extLst>
              <a:ext uri="{FF2B5EF4-FFF2-40B4-BE49-F238E27FC236}">
                <a16:creationId xmlns:a16="http://schemas.microsoft.com/office/drawing/2014/main" id="{5F5170F1-06DD-4797-AC07-A245A494402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450157126"/>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9569" name="Group 65"/>
          <p:cNvGraphicFramePr>
            <a:graphicFrameLocks noGrp="1"/>
          </p:cNvGraphicFramePr>
          <p:nvPr>
            <p:ph type="tbl" idx="1"/>
          </p:nvPr>
        </p:nvGraphicFramePr>
        <p:xfrm>
          <a:off x="30480" y="108395"/>
          <a:ext cx="9083040" cy="6641211"/>
        </p:xfrm>
        <a:graphic>
          <a:graphicData uri="http://schemas.openxmlformats.org/drawingml/2006/table">
            <a:tbl>
              <a:tblPr>
                <a:tableStyleId>{D7AC3CCA-C797-4891-BE02-D94E43425B78}</a:tableStyleId>
              </a:tblPr>
              <a:tblGrid>
                <a:gridCol w="2377440">
                  <a:extLst>
                    <a:ext uri="{9D8B030D-6E8A-4147-A177-3AD203B41FA5}">
                      <a16:colId xmlns:a16="http://schemas.microsoft.com/office/drawing/2014/main" val="20000"/>
                    </a:ext>
                  </a:extLst>
                </a:gridCol>
                <a:gridCol w="335280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548640">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Biblical vs. Babylonian Flood Account</a:t>
                      </a:r>
                      <a:endParaRPr kumimoji="0" lang="en-US" sz="3200" b="1" i="0" u="none" strike="noStrike" cap="none" normalizeH="0" baseline="0" dirty="0">
                        <a:ln>
                          <a:noFill/>
                        </a:ln>
                        <a:solidFill>
                          <a:schemeClr val="bg2"/>
                        </a:solidFill>
                        <a:effectLst/>
                        <a:latin typeface="Calibri" panose="020F0502020204030204" pitchFamily="34" charset="0"/>
                      </a:endParaRPr>
                    </a:p>
                  </a:txBody>
                  <a:tcPr anchor="ct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600" b="1" i="0" u="none" strike="noStrike" cap="none" normalizeH="0" baseline="0" dirty="0">
                        <a:ln>
                          <a:noFill/>
                        </a:ln>
                        <a:solidFill>
                          <a:schemeClr val="bg2"/>
                        </a:solidFill>
                        <a:effectLst/>
                        <a:latin typeface="Times New Roman" charset="0"/>
                      </a:endParaRP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600" b="1" i="0" u="none" strike="noStrike" cap="none" normalizeH="0" baseline="0" dirty="0">
                        <a:ln>
                          <a:noFill/>
                        </a:ln>
                        <a:solidFill>
                          <a:schemeClr val="bg2"/>
                        </a:solidFill>
                        <a:effectLst/>
                        <a:latin typeface="Times New Roman" charset="0"/>
                      </a:endParaRPr>
                    </a:p>
                  </a:txBody>
                  <a:tcPr horzOverflow="overflow"/>
                </a:tc>
                <a:extLst>
                  <a:ext uri="{0D108BD9-81ED-4DB2-BD59-A6C34878D82A}">
                    <a16:rowId xmlns:a16="http://schemas.microsoft.com/office/drawing/2014/main" val="3425373405"/>
                  </a:ext>
                </a:extLst>
              </a:tr>
              <a:tr h="43230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ITEM</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GENESIS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GILGAMESH EPIC</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0"/>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Flood planned</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God</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Council</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1"/>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View of God</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Monotheism</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Polytheism</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2"/>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Revelation to a hero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God warned Noah</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err="1">
                          <a:ln>
                            <a:noFill/>
                          </a:ln>
                          <a:solidFill>
                            <a:srgbClr val="0000CC"/>
                          </a:solidFill>
                          <a:effectLst/>
                          <a:latin typeface="Calibri" panose="020F0502020204030204" pitchFamily="34" charset="0"/>
                          <a:cs typeface="Calibri" panose="020F0502020204030204" pitchFamily="34" charset="0"/>
                        </a:rPr>
                        <a:t>Ea</a:t>
                      </a: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 warned Utnapishtim</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3"/>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Reason</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Sin</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Noise</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4"/>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Punishment</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Ethics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Ambiguous, regretted</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5"/>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Salvation of hero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Included in God’s plan</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Done secretly</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6"/>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Lives saved</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8</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Reps of all living things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7"/>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sng" strike="noStrike" cap="none" normalizeH="0" baseline="0" dirty="0">
                          <a:ln>
                            <a:noFill/>
                          </a:ln>
                          <a:solidFill>
                            <a:schemeClr val="bg2"/>
                          </a:solidFill>
                          <a:effectLst/>
                          <a:latin typeface="Calibri" panose="020F0502020204030204" pitchFamily="34" charset="0"/>
                          <a:cs typeface="Calibri" panose="020F0502020204030204" pitchFamily="34" charset="0"/>
                        </a:rPr>
                        <a:t>Boat</a:t>
                      </a:r>
                      <a:endParaRPr kumimoji="0" lang="en-US" sz="2000" b="1" i="0" u="sng"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sng" strike="noStrike" cap="none" normalizeH="0" baseline="0" dirty="0">
                          <a:ln>
                            <a:noFill/>
                          </a:ln>
                          <a:solidFill>
                            <a:srgbClr val="C00000"/>
                          </a:solidFill>
                          <a:effectLst/>
                          <a:latin typeface="Calibri" panose="020F0502020204030204" pitchFamily="34" charset="0"/>
                          <a:cs typeface="Calibri" panose="020F0502020204030204" pitchFamily="34" charset="0"/>
                        </a:rPr>
                        <a:t>300x50x30 cubits-3 levels</a:t>
                      </a:r>
                      <a:endParaRPr kumimoji="0" lang="en-US" sz="2000" b="1" i="0" u="sng"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sng" strike="noStrike" cap="none" normalizeH="0" baseline="0" dirty="0">
                          <a:ln>
                            <a:noFill/>
                          </a:ln>
                          <a:solidFill>
                            <a:srgbClr val="0000CC"/>
                          </a:solidFill>
                          <a:effectLst/>
                          <a:latin typeface="Calibri" panose="020F0502020204030204" pitchFamily="34" charset="0"/>
                          <a:cs typeface="Calibri" panose="020F0502020204030204" pitchFamily="34" charset="0"/>
                        </a:rPr>
                        <a:t>120x120x120 cubits-7 levels</a:t>
                      </a:r>
                      <a:endParaRPr kumimoji="0" lang="en-US" sz="2000" b="1" i="0" u="sng"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solidFill>
                      <a:srgbClr val="FFFFCC"/>
                    </a:solidFill>
                  </a:tcPr>
                </a:tc>
                <a:extLst>
                  <a:ext uri="{0D108BD9-81ED-4DB2-BD59-A6C34878D82A}">
                    <a16:rowId xmlns:a16="http://schemas.microsoft.com/office/drawing/2014/main" val="10008"/>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Duration</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40 days, 40 nights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6 days, 6 nights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9"/>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Landing</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Mountains of Ararat</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Mount </a:t>
                      </a:r>
                      <a:r>
                        <a:rPr kumimoji="0" lang="en-US" sz="2000" b="1" u="none" strike="noStrike" cap="none" normalizeH="0" baseline="0" dirty="0" err="1">
                          <a:ln>
                            <a:noFill/>
                          </a:ln>
                          <a:solidFill>
                            <a:srgbClr val="0000CC"/>
                          </a:solidFill>
                          <a:effectLst/>
                          <a:latin typeface="Calibri" panose="020F0502020204030204" pitchFamily="34" charset="0"/>
                          <a:cs typeface="Calibri" panose="020F0502020204030204" pitchFamily="34" charset="0"/>
                        </a:rPr>
                        <a:t>Nisir</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0"/>
                  </a:ext>
                </a:extLst>
              </a:tr>
              <a:tr h="43427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Birds</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Raven, dove (3x)</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Dove, swallow, raven</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1"/>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Sacrifice</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Worship</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Appeasement</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2"/>
                  </a:ext>
                </a:extLst>
              </a:tr>
              <a:tr h="45006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Blessing</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Covenant</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Divinity, immortality</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27821086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469F66-C63E-4E55-AD07-0F8E232E1E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27650" name="Rectangle 3">
            <a:extLst>
              <a:ext uri="{FF2B5EF4-FFF2-40B4-BE49-F238E27FC236}">
                <a16:creationId xmlns:a16="http://schemas.microsoft.com/office/drawing/2014/main" id="{8D9C58A4-59F3-4033-808D-8116EC007A6F}"/>
              </a:ext>
            </a:extLst>
          </p:cNvPr>
          <p:cNvSpPr>
            <a:spLocks noGrp="1"/>
          </p:cNvSpPr>
          <p:nvPr>
            <p:ph type="body" idx="4294967295"/>
          </p:nvPr>
        </p:nvSpPr>
        <p:spPr>
          <a:xfrm>
            <a:off x="0" y="0"/>
            <a:ext cx="9144000" cy="3886200"/>
          </a:xfrm>
        </p:spPr>
        <p:txBody>
          <a:bodyPr/>
          <a:lstStyle/>
          <a:p>
            <a:pPr marL="0" indent="0" algn="ctr" defTabSz="685800">
              <a:spcBef>
                <a:spcPct val="0"/>
              </a:spcBef>
              <a:spcAft>
                <a:spcPts val="1200"/>
              </a:spcAft>
              <a:buFont typeface="Wingdings" panose="05000000000000000000" pitchFamily="2" charset="2"/>
              <a:buNone/>
              <a:defRPr/>
            </a:pPr>
            <a:r>
              <a:rPr lang="en-US" altLang="en-US" sz="4000" kern="1200" dirty="0">
                <a:solidFill>
                  <a:schemeClr val="tx2"/>
                </a:solidFill>
                <a:ea typeface="+mj-ea"/>
                <a:cs typeface="Calibri" panose="020F0502020204030204" pitchFamily="34" charset="0"/>
              </a:rPr>
              <a:t>John 20:30-31</a:t>
            </a:r>
          </a:p>
          <a:p>
            <a:pPr marL="0" indent="0" algn="just">
              <a:spcBef>
                <a:spcPts val="0"/>
              </a:spcBef>
              <a:buFont typeface="Wingdings" panose="05000000000000000000" pitchFamily="2" charset="2"/>
              <a:buNone/>
              <a:defRPr/>
            </a:pPr>
            <a:r>
              <a:rPr lang="en-US" dirty="0">
                <a:cs typeface="Calibri" panose="020F0502020204030204" pitchFamily="34" charset="0"/>
              </a:rPr>
              <a:t>“</a:t>
            </a:r>
            <a:r>
              <a:rPr lang="en-US" baseline="30000" dirty="0">
                <a:cs typeface="Calibri" panose="020F0502020204030204" pitchFamily="34" charset="0"/>
              </a:rPr>
              <a:t>30</a:t>
            </a:r>
            <a:r>
              <a:rPr lang="en-US" dirty="0">
                <a:cs typeface="Calibri" panose="020F0502020204030204" pitchFamily="34" charset="0"/>
              </a:rPr>
              <a:t> Therefore many other signs Jesus also performed in the presence of the disciples, which are not written in this book; </a:t>
            </a:r>
            <a:r>
              <a:rPr lang="en-US" baseline="30000" dirty="0">
                <a:cs typeface="Calibri" panose="020F0502020204030204" pitchFamily="34" charset="0"/>
              </a:rPr>
              <a:t>31</a:t>
            </a:r>
            <a:r>
              <a:rPr lang="en-US" dirty="0">
                <a:cs typeface="Calibri" panose="020F0502020204030204" pitchFamily="34" charset="0"/>
              </a:rPr>
              <a:t> but these have been written so that you may believe that Jesus is the Christ, the Son of God; and that believing you may have life in His name.”</a:t>
            </a:r>
          </a:p>
        </p:txBody>
      </p:sp>
      <p:pic>
        <p:nvPicPr>
          <p:cNvPr id="5126" name="Picture 6" descr="http://www.maggiesnotebook.com/wp-content/uploads/2011/08/Apostle_John_35.jpg">
            <a:extLst>
              <a:ext uri="{FF2B5EF4-FFF2-40B4-BE49-F238E27FC236}">
                <a16:creationId xmlns:a16="http://schemas.microsoft.com/office/drawing/2014/main" id="{1D9BC084-A1A9-4E62-9C9D-2CA192A9ADA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30713" y="3322320"/>
            <a:ext cx="1282575" cy="1554480"/>
          </a:xfrm>
          <a:prstGeom prst="rect">
            <a:avLst/>
          </a:prstGeom>
        </p:spPr>
      </p:pic>
    </p:spTree>
    <p:extLst>
      <p:ext uri="{BB962C8B-B14F-4D97-AF65-F5344CB8AC3E}">
        <p14:creationId xmlns:p14="http://schemas.microsoft.com/office/powerpoint/2010/main" val="357062046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2086822-817A-43C3-A02D-2853DBFE0C86}"/>
              </a:ext>
            </a:extLst>
          </p:cNvPr>
          <p:cNvPicPr>
            <a:picLocks noChangeAspect="1" noChangeArrowheads="1"/>
          </p:cNvPicPr>
          <p:nvPr/>
        </p:nvPicPr>
        <p:blipFill>
          <a:blip r:embed="rId2"/>
          <a:srcRect/>
          <a:stretch>
            <a:fillRect/>
          </a:stretch>
        </p:blipFill>
        <p:spPr bwMode="auto">
          <a:xfrm>
            <a:off x="187627" y="137160"/>
            <a:ext cx="876874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a:extLst>
              <a:ext uri="{FF2B5EF4-FFF2-40B4-BE49-F238E27FC236}">
                <a16:creationId xmlns:a16="http://schemas.microsoft.com/office/drawing/2014/main" id="{15294B51-EC99-4299-BA6D-2D4D703A945D}"/>
              </a:ext>
            </a:extLst>
          </p:cNvPr>
          <p:cNvSpPr>
            <a:spLocks noGrp="1" noChangeArrowheads="1"/>
          </p:cNvSpPr>
          <p:nvPr>
            <p:ph type="title"/>
          </p:nvPr>
        </p:nvSpPr>
        <p:spPr>
          <a:xfrm>
            <a:off x="1638300" y="228600"/>
            <a:ext cx="5867400" cy="609600"/>
          </a:xfrm>
        </p:spPr>
        <p:txBody>
          <a:bodyPr/>
          <a:lstStyle/>
          <a:p>
            <a:pPr>
              <a:defRPr/>
            </a:pPr>
            <a:r>
              <a:rPr lang="en-US" sz="3600" dirty="0">
                <a:effectLst>
                  <a:outerShdw blurRad="38100" dist="38100" dir="2700000" algn="tl">
                    <a:srgbClr val="000000">
                      <a:alpha val="43137"/>
                    </a:srgbClr>
                  </a:outerShdw>
                </a:effectLst>
                <a:latin typeface="Arial" pitchFamily="34" charset="0"/>
                <a:cs typeface="Arial" pitchFamily="34" charset="0"/>
              </a:rPr>
              <a:t>7 “I AM” statements in John</a:t>
            </a:r>
          </a:p>
        </p:txBody>
      </p:sp>
      <p:graphicFrame>
        <p:nvGraphicFramePr>
          <p:cNvPr id="16416" name="Group 32">
            <a:extLst>
              <a:ext uri="{FF2B5EF4-FFF2-40B4-BE49-F238E27FC236}">
                <a16:creationId xmlns:a16="http://schemas.microsoft.com/office/drawing/2014/main" id="{69AAA0F3-DB70-42DB-988D-298F7CABA533}"/>
              </a:ext>
            </a:extLst>
          </p:cNvPr>
          <p:cNvGraphicFramePr>
            <a:graphicFrameLocks noGrp="1"/>
          </p:cNvGraphicFramePr>
          <p:nvPr/>
        </p:nvGraphicFramePr>
        <p:xfrm>
          <a:off x="1600200" y="990600"/>
          <a:ext cx="7391400" cy="5476877"/>
        </p:xfrm>
        <a:graphic>
          <a:graphicData uri="http://schemas.openxmlformats.org/drawingml/2006/table">
            <a:tbl>
              <a:tblPr/>
              <a:tblGrid>
                <a:gridCol w="5543550">
                  <a:extLst>
                    <a:ext uri="{9D8B030D-6E8A-4147-A177-3AD203B41FA5}">
                      <a16:colId xmlns:a16="http://schemas.microsoft.com/office/drawing/2014/main" val="20000"/>
                    </a:ext>
                  </a:extLst>
                </a:gridCol>
                <a:gridCol w="1847850">
                  <a:extLst>
                    <a:ext uri="{9D8B030D-6E8A-4147-A177-3AD203B41FA5}">
                      <a16:colId xmlns:a16="http://schemas.microsoft.com/office/drawing/2014/main" val="20001"/>
                    </a:ext>
                  </a:extLst>
                </a:gridCol>
              </a:tblGrid>
              <a:tr h="60861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I am the Bread of Life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6:35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0"/>
                  </a:ext>
                </a:extLst>
              </a:tr>
              <a:tr h="60693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I am the Light of the world</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8:12</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1"/>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I am the Gate for the sheep</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10:7; cf. v.9</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2"/>
                  </a:ext>
                </a:extLst>
              </a:tr>
              <a:tr h="77506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I am the Good Shepherd</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10:11,14</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3"/>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I am the Resurrection and the Life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11:25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4"/>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I am the Way and the Truth and the Life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14:6</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5"/>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I am the true Vine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15:1; cf. v.5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6"/>
                  </a:ext>
                </a:extLst>
              </a:tr>
            </a:tbl>
          </a:graphicData>
        </a:graphic>
      </p:graphicFrame>
      <p:pic>
        <p:nvPicPr>
          <p:cNvPr id="49182" name="Picture 2">
            <a:extLst>
              <a:ext uri="{FF2B5EF4-FFF2-40B4-BE49-F238E27FC236}">
                <a16:creationId xmlns:a16="http://schemas.microsoft.com/office/drawing/2014/main" id="{40494547-9E72-42C2-966C-C7D292154C8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990600"/>
            <a:ext cx="1447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438400" y="228600"/>
            <a:ext cx="40386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IV. God’s Instruction </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6:14-22)</a:t>
            </a:r>
          </a:p>
        </p:txBody>
      </p:sp>
      <p:sp>
        <p:nvSpPr>
          <p:cNvPr id="124931" name="Rectangle 3"/>
          <p:cNvSpPr>
            <a:spLocks noGrp="1" noChangeArrowheads="1"/>
          </p:cNvSpPr>
          <p:nvPr>
            <p:ph type="body" idx="1"/>
          </p:nvPr>
        </p:nvSpPr>
        <p:spPr>
          <a:xfrm>
            <a:off x="2190750" y="1752600"/>
            <a:ext cx="4762500" cy="41910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structure (6:14-16)</a:t>
            </a:r>
          </a:p>
          <a:p>
            <a:pPr marL="461963" lvl="1"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reason (6:17-18)</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animals (6:19-20)</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food (6:21)</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obedience (6:22)</a:t>
            </a:r>
          </a:p>
        </p:txBody>
      </p:sp>
      <p:pic>
        <p:nvPicPr>
          <p:cNvPr id="5" name="Picture 4">
            <a:extLst>
              <a:ext uri="{FF2B5EF4-FFF2-40B4-BE49-F238E27FC236}">
                <a16:creationId xmlns:a16="http://schemas.microsoft.com/office/drawing/2014/main" id="{2EA2D55F-7CF3-4A93-8F1D-39DD41D09B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65806330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76201" y="548640"/>
          <a:ext cx="8991599" cy="5760720"/>
        </p:xfrm>
        <a:graphic>
          <a:graphicData uri="http://schemas.openxmlformats.org/drawingml/2006/table">
            <a:tbl>
              <a:tblPr firstRow="1" bandRow="1">
                <a:tableStyleId>{5C22544A-7EE6-4342-B048-85BDC9FD1C3A}</a:tableStyleId>
              </a:tblPr>
              <a:tblGrid>
                <a:gridCol w="1904999">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gridCol w="2362200">
                  <a:extLst>
                    <a:ext uri="{9D8B030D-6E8A-4147-A177-3AD203B41FA5}">
                      <a16:colId xmlns:a16="http://schemas.microsoft.com/office/drawing/2014/main" val="20003"/>
                    </a:ext>
                  </a:extLst>
                </a:gridCol>
              </a:tblGrid>
              <a:tr h="822960">
                <a:tc gridSpan="4">
                  <a:txBody>
                    <a:bodyPr/>
                    <a:lstStyle/>
                    <a:p>
                      <a:pPr algn="ctr"/>
                      <a:r>
                        <a:rPr lang="en-US" sz="3200" b="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Noahic</a:t>
                      </a:r>
                      <a:r>
                        <a:rPr lang="en-US"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vs. Abrahamic &amp; Mosaic Covenants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extLst>
                  <a:ext uri="{0D108BD9-81ED-4DB2-BD59-A6C34878D82A}">
                    <a16:rowId xmlns:a16="http://schemas.microsoft.com/office/drawing/2014/main" val="1791230926"/>
                  </a:ext>
                </a:extLst>
              </a:tr>
              <a:tr h="822960">
                <a:tc>
                  <a:txBody>
                    <a:bodyPr/>
                    <a:lstStyle/>
                    <a:p>
                      <a:pPr algn="l"/>
                      <a:r>
                        <a:rPr lang="en-US" sz="2400" b="1" u="none" kern="1200" dirty="0">
                          <a:solidFill>
                            <a:schemeClr val="bg2"/>
                          </a:solidFill>
                          <a:latin typeface="Calibri" panose="020F0502020204030204" pitchFamily="34" charset="0"/>
                          <a:ea typeface="+mn-ea"/>
                          <a:cs typeface="+mn-cs"/>
                        </a:rPr>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NOAHIC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8000"/>
                          </a:solidFill>
                          <a:latin typeface="Calibri" panose="020F0502020204030204" pitchFamily="34" charset="0"/>
                          <a:ea typeface="+mn-ea"/>
                          <a:cs typeface="+mn-cs"/>
                        </a:rPr>
                        <a:t>ABRAHAMIC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00CC"/>
                          </a:solidFill>
                          <a:latin typeface="Calibri" panose="020F0502020204030204" pitchFamily="34" charset="0"/>
                          <a:ea typeface="+mn-ea"/>
                          <a:cs typeface="+mn-cs"/>
                        </a:rPr>
                        <a:t>MOSAIC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0"/>
                  </a:ext>
                </a:extLst>
              </a:tr>
              <a:tr h="822960">
                <a:tc>
                  <a:txBody>
                    <a:bodyPr/>
                    <a:lstStyle/>
                    <a:p>
                      <a:r>
                        <a:rPr lang="en-US" sz="2400" b="1" u="none" kern="1200" dirty="0">
                          <a:solidFill>
                            <a:schemeClr val="bg2"/>
                          </a:solidFill>
                          <a:latin typeface="Calibri" panose="020F0502020204030204" pitchFamily="34" charset="0"/>
                          <a:ea typeface="+mn-ea"/>
                          <a:cs typeface="+mn-cs"/>
                        </a:rPr>
                        <a:t>Human agent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Noah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Abraham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Moses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1"/>
                  </a:ext>
                </a:extLst>
              </a:tr>
              <a:tr h="822960">
                <a:tc>
                  <a:txBody>
                    <a:bodyPr/>
                    <a:lstStyle/>
                    <a:p>
                      <a:r>
                        <a:rPr lang="en-US" sz="2400" b="1" u="none" kern="1200" dirty="0">
                          <a:solidFill>
                            <a:schemeClr val="bg2"/>
                          </a:solidFill>
                          <a:latin typeface="Calibri" panose="020F0502020204030204" pitchFamily="34" charset="0"/>
                          <a:ea typeface="+mn-ea"/>
                          <a:cs typeface="+mn-cs"/>
                        </a:rPr>
                        <a:t>Scripture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Gen. 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Gen. 12‒17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Exod. 19‒40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2"/>
                  </a:ext>
                </a:extLst>
              </a:tr>
              <a:tr h="822960">
                <a:tc>
                  <a:txBody>
                    <a:bodyPr/>
                    <a:lstStyle/>
                    <a:p>
                      <a:r>
                        <a:rPr lang="en-US" sz="2400" b="1" u="none" kern="1200" dirty="0">
                          <a:solidFill>
                            <a:schemeClr val="bg2"/>
                          </a:solidFill>
                          <a:latin typeface="Calibri" panose="020F0502020204030204" pitchFamily="34" charset="0"/>
                          <a:ea typeface="+mn-ea"/>
                          <a:cs typeface="+mn-cs"/>
                        </a:rPr>
                        <a:t>Covenant (</a:t>
                      </a:r>
                      <a:r>
                        <a:rPr lang="en-US" sz="2400" b="1" i="1" u="none" kern="1200" dirty="0" err="1">
                          <a:solidFill>
                            <a:schemeClr val="bg2"/>
                          </a:solidFill>
                          <a:latin typeface="Calibri" panose="020F0502020204030204" pitchFamily="34" charset="0"/>
                          <a:ea typeface="+mn-ea"/>
                          <a:cs typeface="+mn-cs"/>
                        </a:rPr>
                        <a:t>Berith</a:t>
                      </a:r>
                      <a:r>
                        <a:rPr lang="en-US" sz="2400" b="1" u="none" kern="1200" dirty="0">
                          <a:solidFill>
                            <a:schemeClr val="bg2"/>
                          </a:solidFill>
                          <a:latin typeface="Calibri" panose="020F0502020204030204" pitchFamily="34" charset="0"/>
                          <a:ea typeface="+mn-ea"/>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Gen. 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Gen. 15:18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Exod. 19:5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5"/>
                  </a:ext>
                </a:extLst>
              </a:tr>
              <a:tr h="822960">
                <a:tc>
                  <a:txBody>
                    <a:bodyPr/>
                    <a:lstStyle/>
                    <a:p>
                      <a:r>
                        <a:rPr lang="en-US" sz="2400" b="1" u="none" kern="1200" dirty="0">
                          <a:solidFill>
                            <a:schemeClr val="bg2"/>
                          </a:solidFill>
                          <a:latin typeface="Calibri" panose="020F0502020204030204" pitchFamily="34" charset="0"/>
                          <a:ea typeface="+mn-ea"/>
                          <a:cs typeface="+mn-cs"/>
                        </a:rPr>
                        <a:t>Party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World, </a:t>
                      </a:r>
                    </a:p>
                    <a:p>
                      <a:pPr algn="ctr"/>
                      <a:r>
                        <a:rPr lang="en-US" sz="2400" b="1" u="none" kern="1200" dirty="0">
                          <a:solidFill>
                            <a:srgbClr val="C00000"/>
                          </a:solidFill>
                          <a:latin typeface="Calibri" panose="020F0502020204030204" pitchFamily="34" charset="0"/>
                          <a:ea typeface="+mn-ea"/>
                          <a:cs typeface="+mn-cs"/>
                        </a:rPr>
                        <a:t>humanity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Israel, </a:t>
                      </a:r>
                    </a:p>
                    <a:p>
                      <a:pPr algn="ctr"/>
                      <a:r>
                        <a:rPr lang="en-US" sz="2400" b="1" kern="1200" dirty="0">
                          <a:solidFill>
                            <a:srgbClr val="008000"/>
                          </a:solidFill>
                          <a:latin typeface="Calibri" panose="020F0502020204030204" pitchFamily="34" charset="0"/>
                          <a:ea typeface="+mn-ea"/>
                          <a:cs typeface="+mn-cs"/>
                        </a:rPr>
                        <a:t>Hebrews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Israel, </a:t>
                      </a:r>
                    </a:p>
                    <a:p>
                      <a:pPr algn="ctr"/>
                      <a:r>
                        <a:rPr lang="en-US" sz="2400" b="1" kern="1200" dirty="0">
                          <a:solidFill>
                            <a:srgbClr val="0000CC"/>
                          </a:solidFill>
                          <a:latin typeface="Calibri" panose="020F0502020204030204" pitchFamily="34" charset="0"/>
                          <a:ea typeface="+mn-ea"/>
                          <a:cs typeface="+mn-cs"/>
                        </a:rPr>
                        <a:t>Hebrews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3"/>
                  </a:ext>
                </a:extLst>
              </a:tr>
              <a:tr h="822960">
                <a:tc>
                  <a:txBody>
                    <a:bodyPr/>
                    <a:lstStyle/>
                    <a:p>
                      <a:r>
                        <a:rPr lang="en-US" sz="2400" b="1" u="none" kern="1200" dirty="0">
                          <a:solidFill>
                            <a:schemeClr val="bg2"/>
                          </a:solidFill>
                          <a:latin typeface="Calibri" panose="020F0502020204030204" pitchFamily="34" charset="0"/>
                          <a:ea typeface="+mn-ea"/>
                          <a:cs typeface="+mn-cs"/>
                        </a:rPr>
                        <a: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Pre-Israel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Post-Israel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mn-cs"/>
                        </a:rPr>
                        <a:t>Post-Israel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61099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3"/>
          <p:cNvSpPr>
            <a:spLocks noGrp="1" noChangeArrowheads="1"/>
          </p:cNvSpPr>
          <p:nvPr>
            <p:ph type="body" idx="1"/>
          </p:nvPr>
        </p:nvSpPr>
        <p:spPr>
          <a:xfrm>
            <a:off x="2228850" y="1577961"/>
            <a:ext cx="4686300" cy="2917839"/>
          </a:xfrm>
        </p:spPr>
        <p:txBody>
          <a:bodyPr/>
          <a:lstStyle/>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Population – Gen. 6:1</a:t>
            </a:r>
          </a:p>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Procreation – Gen. 6:2</a:t>
            </a:r>
          </a:p>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Patience – Gen. 6:3</a:t>
            </a:r>
          </a:p>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Product – Gen. 6:4</a:t>
            </a:r>
          </a:p>
        </p:txBody>
      </p:sp>
      <p:sp>
        <p:nvSpPr>
          <p:cNvPr id="6" name="Rectangle 2">
            <a:extLst>
              <a:ext uri="{FF2B5EF4-FFF2-40B4-BE49-F238E27FC236}">
                <a16:creationId xmlns:a16="http://schemas.microsoft.com/office/drawing/2014/main" id="{95BBE15D-B167-4B77-979D-E98A1F8AB3CA}"/>
              </a:ext>
            </a:extLst>
          </p:cNvPr>
          <p:cNvSpPr txBox="1">
            <a:spLocks noChangeArrowheads="1"/>
          </p:cNvSpPr>
          <p:nvPr/>
        </p:nvSpPr>
        <p:spPr bwMode="auto">
          <a:xfrm>
            <a:off x="1752600" y="228600"/>
            <a:ext cx="563880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buClr>
                <a:srgbClr val="CC66FF"/>
              </a:buClr>
            </a:pPr>
            <a:r>
              <a:rPr lang="en-US" sz="3600" dirty="0">
                <a:effectLst>
                  <a:outerShdw blurRad="38100" dist="38100" dir="2700000" algn="tl">
                    <a:srgbClr val="000000">
                      <a:alpha val="43137"/>
                    </a:srgbClr>
                  </a:outerShdw>
                </a:effectLst>
              </a:rPr>
              <a:t>A. The Specific Sin</a:t>
            </a:r>
            <a:br>
              <a:rPr lang="en-US" sz="3600" kern="0" dirty="0">
                <a:effectLst>
                  <a:outerShdw blurRad="38100" dist="38100" dir="2700000" algn="tl">
                    <a:srgbClr val="000000">
                      <a:alpha val="43137"/>
                    </a:srgbClr>
                  </a:outerShdw>
                </a:effectLst>
              </a:rPr>
            </a:br>
            <a:r>
              <a:rPr lang="en-US" sz="2800" kern="0" dirty="0">
                <a:solidFill>
                  <a:schemeClr val="tx1"/>
                </a:solidFill>
              </a:rPr>
              <a:t>(6:1-4)</a:t>
            </a:r>
            <a:endParaRPr lang="en-US" sz="2800" kern="0" dirty="0">
              <a:solidFill>
                <a:schemeClr val="tx1"/>
              </a:solidFill>
              <a:effectLst>
                <a:outerShdw blurRad="38100" dist="38100" dir="2700000" algn="tl">
                  <a:srgbClr val="000000">
                    <a:alpha val="43137"/>
                  </a:srgbClr>
                </a:outerShdw>
              </a:effectLst>
              <a:ea typeface="+mn-ea"/>
              <a:cs typeface="+mn-cs"/>
            </a:endParaRPr>
          </a:p>
        </p:txBody>
      </p:sp>
      <p:pic>
        <p:nvPicPr>
          <p:cNvPr id="7" name="Picture 7" descr="clip0095">
            <a:extLst>
              <a:ext uri="{FF2B5EF4-FFF2-40B4-BE49-F238E27FC236}">
                <a16:creationId xmlns:a16="http://schemas.microsoft.com/office/drawing/2014/main" id="{59D11833-CA30-480F-9387-1832A0863D2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86546" y="4724400"/>
            <a:ext cx="2770909" cy="1828800"/>
          </a:xfrm>
          <a:prstGeom prst="rect">
            <a:avLst/>
          </a:prstGeom>
          <a:noFill/>
          <a:ln w="9525">
            <a:noFill/>
            <a:miter lim="800000"/>
            <a:headEnd/>
            <a:tailEnd/>
          </a:ln>
          <a:effectLst/>
        </p:spPr>
      </p:pic>
      <p:pic>
        <p:nvPicPr>
          <p:cNvPr id="8" name="Picture 7">
            <a:extLst>
              <a:ext uri="{FF2B5EF4-FFF2-40B4-BE49-F238E27FC236}">
                <a16:creationId xmlns:a16="http://schemas.microsoft.com/office/drawing/2014/main" id="{DDA606F5-6A83-44F3-A3E0-9771CE6CA1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52400" y="365760"/>
          <a:ext cx="8839200" cy="6156960"/>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514600">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tblGrid>
              <a:tr h="822960">
                <a:tc gridSpan="4">
                  <a:txBody>
                    <a:bodyPr/>
                    <a:lstStyle/>
                    <a:p>
                      <a:pPr algn="ctr"/>
                      <a:r>
                        <a:rPr lang="en-US" sz="3200" b="0" kern="12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Noahic</a:t>
                      </a:r>
                      <a:r>
                        <a:rPr lang="en-US" sz="32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vs. Abrahamic &amp; Mosaic Covenants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extLst>
                  <a:ext uri="{0D108BD9-81ED-4DB2-BD59-A6C34878D82A}">
                    <a16:rowId xmlns:a16="http://schemas.microsoft.com/office/drawing/2014/main" val="1791230926"/>
                  </a:ext>
                </a:extLst>
              </a:tr>
              <a:tr h="640080">
                <a:tc>
                  <a:txBody>
                    <a:bodyPr/>
                    <a:lstStyle/>
                    <a:p>
                      <a:r>
                        <a:rPr lang="en-US" sz="2200" b="1" u="none" kern="1200" dirty="0">
                          <a:solidFill>
                            <a:schemeClr val="bg2"/>
                          </a:solidFill>
                          <a:latin typeface="Calibri" panose="020F0502020204030204" pitchFamily="34" charset="0"/>
                          <a:ea typeface="+mn-ea"/>
                          <a:cs typeface="+mn-cs"/>
                        </a:rPr>
                        <a:t>Covenant</a:t>
                      </a:r>
                      <a:endParaRPr lang="en-US" sz="2200" u="none" dirty="0">
                        <a:solidFill>
                          <a:schemeClr val="bg2"/>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NOAHIC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8000"/>
                          </a:solidFill>
                          <a:latin typeface="Calibri" panose="020F0502020204030204" pitchFamily="34" charset="0"/>
                          <a:ea typeface="+mn-ea"/>
                          <a:cs typeface="+mn-cs"/>
                        </a:rPr>
                        <a:t>ABRAHAMIC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MOSAIC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0"/>
                  </a:ext>
                </a:extLst>
              </a:tr>
              <a:tr h="0">
                <a:tc>
                  <a:txBody>
                    <a:bodyPr/>
                    <a:lstStyle/>
                    <a:p>
                      <a:r>
                        <a:rPr lang="en-US" sz="2200" b="1" u="none" kern="1200" dirty="0">
                          <a:solidFill>
                            <a:schemeClr val="bg2"/>
                          </a:solidFill>
                          <a:latin typeface="Calibri" panose="020F0502020204030204" pitchFamily="34" charset="0"/>
                          <a:ea typeface="+mn-ea"/>
                          <a:cs typeface="+mn-cs"/>
                        </a:rPr>
                        <a:t>Conditional or unconditional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Unconditional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8000"/>
                          </a:solidFill>
                          <a:latin typeface="Calibri" panose="020F0502020204030204" pitchFamily="34" charset="0"/>
                          <a:ea typeface="+mn-ea"/>
                          <a:cs typeface="+mn-cs"/>
                        </a:rPr>
                        <a:t>Unconditional</a:t>
                      </a:r>
                    </a:p>
                    <a:p>
                      <a:pPr algn="ctr"/>
                      <a:endParaRPr lang="en-US" sz="2200" b="1" u="none" kern="1200" dirty="0">
                        <a:solidFill>
                          <a:srgbClr val="008000"/>
                        </a:solidFill>
                        <a:latin typeface="Calibri" panose="020F050202020403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5"/>
                  </a:ext>
                </a:extLst>
              </a:tr>
              <a:tr h="0">
                <a:tc>
                  <a:txBody>
                    <a:bodyPr/>
                    <a:lstStyle/>
                    <a:p>
                      <a:r>
                        <a:rPr lang="en-US" sz="2200" b="1" u="none" kern="1200" dirty="0">
                          <a:solidFill>
                            <a:schemeClr val="bg2"/>
                          </a:solidFill>
                          <a:latin typeface="Calibri" panose="020F0502020204030204" pitchFamily="34" charset="0"/>
                          <a:ea typeface="+mn-ea"/>
                          <a:cs typeface="+mn-cs"/>
                        </a:rPr>
                        <a:t>Promises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No more flood judgment, enduring earth, capital punishment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8000"/>
                          </a:solidFill>
                          <a:latin typeface="Calibri" panose="020F0502020204030204" pitchFamily="34" charset="0"/>
                          <a:ea typeface="+mn-ea"/>
                          <a:cs typeface="+mn-cs"/>
                        </a:rPr>
                        <a:t>Ownership of land, seed, and blessing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Enjoyment or possession of land, seed, and blessing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6"/>
                  </a:ext>
                </a:extLst>
              </a:tr>
              <a:tr h="640080">
                <a:tc>
                  <a:txBody>
                    <a:bodyPr/>
                    <a:lstStyle/>
                    <a:p>
                      <a:r>
                        <a:rPr lang="en-US" sz="2200" b="1" u="none" kern="1200" dirty="0">
                          <a:solidFill>
                            <a:schemeClr val="bg2"/>
                          </a:solidFill>
                          <a:latin typeface="Calibri" panose="020F0502020204030204" pitchFamily="34" charset="0"/>
                          <a:ea typeface="+mn-ea"/>
                          <a:cs typeface="+mn-cs"/>
                        </a:rPr>
                        <a:t>Sign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Rainbow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8000"/>
                          </a:solidFill>
                          <a:latin typeface="Calibri" panose="020F0502020204030204" pitchFamily="34" charset="0"/>
                          <a:ea typeface="+mn-ea"/>
                          <a:cs typeface="+mn-cs"/>
                        </a:rPr>
                        <a:t>Circumcision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Sabbath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7"/>
                  </a:ext>
                </a:extLst>
              </a:tr>
              <a:tr h="0">
                <a:tc>
                  <a:txBody>
                    <a:bodyPr/>
                    <a:lstStyle/>
                    <a:p>
                      <a:r>
                        <a:rPr lang="en-US" sz="2200" b="1" u="none" kern="1200" dirty="0">
                          <a:solidFill>
                            <a:schemeClr val="bg2"/>
                          </a:solidFill>
                          <a:latin typeface="Calibri" panose="020F0502020204030204" pitchFamily="34" charset="0"/>
                          <a:ea typeface="+mn-ea"/>
                          <a:cs typeface="+mn-cs"/>
                        </a:rPr>
                        <a:t>Purpose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Restrain &amp; preserve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8000"/>
                          </a:solidFill>
                          <a:latin typeface="Calibri" panose="020F0502020204030204" pitchFamily="34" charset="0"/>
                          <a:ea typeface="+mn-ea"/>
                          <a:cs typeface="+mn-cs"/>
                        </a:rPr>
                        <a:t>Redemptive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Redemptive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8"/>
                  </a:ext>
                </a:extLst>
              </a:tr>
              <a:tr h="0">
                <a:tc>
                  <a:txBody>
                    <a:bodyPr/>
                    <a:lstStyle/>
                    <a:p>
                      <a:r>
                        <a:rPr lang="en-US" sz="2200" b="1" u="none" kern="1200" dirty="0">
                          <a:solidFill>
                            <a:schemeClr val="bg2"/>
                          </a:solidFill>
                          <a:latin typeface="Calibri" panose="020F0502020204030204" pitchFamily="34" charset="0"/>
                          <a:ea typeface="+mn-ea"/>
                          <a:cs typeface="+mn-cs"/>
                        </a:rPr>
                        <a:t>Directly binding today?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8000"/>
                          </a:solidFill>
                          <a:latin typeface="Calibri" panose="020F0502020204030204" pitchFamily="34" charset="0"/>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632548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9569" name="Group 65"/>
          <p:cNvGraphicFramePr>
            <a:graphicFrameLocks noGrp="1"/>
          </p:cNvGraphicFramePr>
          <p:nvPr>
            <p:ph type="tbl" idx="1"/>
          </p:nvPr>
        </p:nvGraphicFramePr>
        <p:xfrm>
          <a:off x="30480" y="108395"/>
          <a:ext cx="9083040" cy="6641211"/>
        </p:xfrm>
        <a:graphic>
          <a:graphicData uri="http://schemas.openxmlformats.org/drawingml/2006/table">
            <a:tbl>
              <a:tblPr>
                <a:tableStyleId>{D7AC3CCA-C797-4891-BE02-D94E43425B78}</a:tableStyleId>
              </a:tblPr>
              <a:tblGrid>
                <a:gridCol w="2377440">
                  <a:extLst>
                    <a:ext uri="{9D8B030D-6E8A-4147-A177-3AD203B41FA5}">
                      <a16:colId xmlns:a16="http://schemas.microsoft.com/office/drawing/2014/main" val="20000"/>
                    </a:ext>
                  </a:extLst>
                </a:gridCol>
                <a:gridCol w="335280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548640">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Biblical vs. Babylonian Flood Account</a:t>
                      </a:r>
                      <a:endParaRPr kumimoji="0" lang="en-US" sz="3200" b="1" i="0" u="none" strike="noStrike" cap="none" normalizeH="0" baseline="0" dirty="0">
                        <a:ln>
                          <a:noFill/>
                        </a:ln>
                        <a:solidFill>
                          <a:schemeClr val="bg2"/>
                        </a:solidFill>
                        <a:effectLst/>
                        <a:latin typeface="Calibri" panose="020F0502020204030204" pitchFamily="34" charset="0"/>
                      </a:endParaRPr>
                    </a:p>
                  </a:txBody>
                  <a:tcPr anchor="ct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600" b="1" i="0" u="none" strike="noStrike" cap="none" normalizeH="0" baseline="0" dirty="0">
                        <a:ln>
                          <a:noFill/>
                        </a:ln>
                        <a:solidFill>
                          <a:schemeClr val="bg2"/>
                        </a:solidFill>
                        <a:effectLst/>
                        <a:latin typeface="Times New Roman" charset="0"/>
                      </a:endParaRP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600" b="1" i="0" u="none" strike="noStrike" cap="none" normalizeH="0" baseline="0" dirty="0">
                        <a:ln>
                          <a:noFill/>
                        </a:ln>
                        <a:solidFill>
                          <a:schemeClr val="bg2"/>
                        </a:solidFill>
                        <a:effectLst/>
                        <a:latin typeface="Times New Roman" charset="0"/>
                      </a:endParaRPr>
                    </a:p>
                  </a:txBody>
                  <a:tcPr horzOverflow="overflow"/>
                </a:tc>
                <a:extLst>
                  <a:ext uri="{0D108BD9-81ED-4DB2-BD59-A6C34878D82A}">
                    <a16:rowId xmlns:a16="http://schemas.microsoft.com/office/drawing/2014/main" val="3425373405"/>
                  </a:ext>
                </a:extLst>
              </a:tr>
              <a:tr h="43230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ITEM</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GENESIS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GILGAMESH EPIC</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0"/>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Flood planned</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God</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Council</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1"/>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View of God</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Monotheism</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Polytheism</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2"/>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Revelation to a hero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God warned Noah</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err="1">
                          <a:ln>
                            <a:noFill/>
                          </a:ln>
                          <a:solidFill>
                            <a:srgbClr val="0000CC"/>
                          </a:solidFill>
                          <a:effectLst/>
                          <a:latin typeface="Calibri" panose="020F0502020204030204" pitchFamily="34" charset="0"/>
                          <a:cs typeface="Calibri" panose="020F0502020204030204" pitchFamily="34" charset="0"/>
                        </a:rPr>
                        <a:t>Ea</a:t>
                      </a: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 warned Utnapishtim</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3"/>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Reason</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Sin</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Noise</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4"/>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Punishment</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Ethics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Ambiguous, regretted</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5"/>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Salvation of hero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Included in God’s plan</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Done secretly</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6"/>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Lives saved</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8</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Reps of all living things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7"/>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Boat</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300x50x30 cubits-3 levels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120x120x120 cubits-7 levels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8"/>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Duration</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40 days, 40 nights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6 days, 6 nights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9"/>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Landing</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Mountains of Ararat</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Mount </a:t>
                      </a:r>
                      <a:r>
                        <a:rPr kumimoji="0" lang="en-US" sz="2000" b="1" u="none" strike="noStrike" cap="none" normalizeH="0" baseline="0" dirty="0" err="1">
                          <a:ln>
                            <a:noFill/>
                          </a:ln>
                          <a:solidFill>
                            <a:srgbClr val="0000CC"/>
                          </a:solidFill>
                          <a:effectLst/>
                          <a:latin typeface="Calibri" panose="020F0502020204030204" pitchFamily="34" charset="0"/>
                          <a:cs typeface="Calibri" panose="020F0502020204030204" pitchFamily="34" charset="0"/>
                        </a:rPr>
                        <a:t>Nisir</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0"/>
                  </a:ext>
                </a:extLst>
              </a:tr>
              <a:tr h="43427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Birds</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Raven, dove (3x)</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Dove, swallow, raven</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1"/>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Sacrifice</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Worship</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Appeasement</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2"/>
                  </a:ext>
                </a:extLst>
              </a:tr>
              <a:tr h="45006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Blessing</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Covenant</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Divinity, immortality</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62187512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2FC301-7854-4D51-9B0E-967618A676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1267" name="Rectangle 1027"/>
          <p:cNvSpPr>
            <a:spLocks noGrp="1" noChangeArrowheads="1"/>
          </p:cNvSpPr>
          <p:nvPr>
            <p:ph type="body" idx="1"/>
          </p:nvPr>
        </p:nvSpPr>
        <p:spPr>
          <a:xfrm>
            <a:off x="0" y="0"/>
            <a:ext cx="9144000" cy="3200400"/>
          </a:xfrm>
        </p:spPr>
        <p:txBody>
          <a:bodyPr/>
          <a:lstStyle/>
          <a:p>
            <a:pPr algn="ctr" defTabSz="685800">
              <a:lnSpc>
                <a:spcPct val="90000"/>
              </a:lnSpc>
              <a:spcBef>
                <a:spcPts val="0"/>
              </a:spcBef>
              <a:spcAft>
                <a:spcPts val="1200"/>
              </a:spcAft>
              <a:buNone/>
              <a:defRPr/>
            </a:pPr>
            <a:r>
              <a:rPr lang="en-US" altLang="en-US" sz="4000" kern="1200" dirty="0">
                <a:solidFill>
                  <a:schemeClr val="tx2"/>
                </a:solidFill>
                <a:ea typeface="+mj-ea"/>
                <a:cs typeface="Calibri" panose="020F0502020204030204" pitchFamily="34" charset="0"/>
              </a:rPr>
              <a:t>Genesis 8:21</a:t>
            </a:r>
          </a:p>
          <a:p>
            <a:pPr marL="0" indent="0" algn="just" eaLnBrk="1" hangingPunct="1">
              <a:spcBef>
                <a:spcPts val="0"/>
              </a:spcBef>
              <a:buNone/>
              <a:defRPr/>
            </a:pPr>
            <a:r>
              <a:rPr lang="en-US" altLang="en-US" dirty="0">
                <a:effectLst>
                  <a:outerShdw blurRad="38100" dist="38100" dir="2700000" algn="tl">
                    <a:srgbClr val="000000">
                      <a:alpha val="43137"/>
                    </a:srgbClr>
                  </a:outerShdw>
                </a:effectLst>
              </a:rPr>
              <a:t>The Lord smelled the soothing aroma; and the Lord said to Himself, “I will never again curse the ground on account of man, for </a:t>
            </a:r>
            <a:r>
              <a:rPr lang="en-US" altLang="en-US" b="1" u="sng" dirty="0">
                <a:solidFill>
                  <a:srgbClr val="FFFFCC"/>
                </a:solidFill>
                <a:effectLst>
                  <a:outerShdw blurRad="38100" dist="38100" dir="2700000" algn="tl">
                    <a:srgbClr val="000000">
                      <a:alpha val="43137"/>
                    </a:srgbClr>
                  </a:outerShdw>
                </a:effectLst>
              </a:rPr>
              <a:t>the intent of man’s heart is evil from his youth</a:t>
            </a:r>
            <a:r>
              <a:rPr lang="en-US" altLang="en-US" dirty="0">
                <a:effectLst>
                  <a:outerShdw blurRad="38100" dist="38100" dir="2700000" algn="tl">
                    <a:srgbClr val="000000">
                      <a:alpha val="43137"/>
                    </a:srgbClr>
                  </a:outerShdw>
                </a:effectLst>
              </a:rPr>
              <a:t>; and I will never again destroy every living thing, as I have done.[emphasis mine].</a:t>
            </a:r>
          </a:p>
        </p:txBody>
      </p:sp>
      <p:pic>
        <p:nvPicPr>
          <p:cNvPr id="25604"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59893" y="3219450"/>
            <a:ext cx="2224215"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9270980"/>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200" dirty="0">
                <a:effectLst>
                  <a:outerShdw blurRad="38100" dist="38100" dir="2700000" algn="tl">
                    <a:srgbClr val="000000">
                      <a:alpha val="43137"/>
                    </a:srgbClr>
                  </a:outerShdw>
                </a:effectLst>
                <a:latin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2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94176" y="3048000"/>
            <a:ext cx="1755648" cy="1828800"/>
          </a:xfrm>
          <a:prstGeom prst="rect">
            <a:avLst/>
          </a:prstGeom>
        </p:spPr>
      </p:pic>
    </p:spTree>
    <p:extLst>
      <p:ext uri="{BB962C8B-B14F-4D97-AF65-F5344CB8AC3E}">
        <p14:creationId xmlns:p14="http://schemas.microsoft.com/office/powerpoint/2010/main" val="2592629903"/>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438400" y="228600"/>
            <a:ext cx="40386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IV. God’s Instruction </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6:14-22)</a:t>
            </a:r>
          </a:p>
        </p:txBody>
      </p:sp>
      <p:sp>
        <p:nvSpPr>
          <p:cNvPr id="124931" name="Rectangle 3"/>
          <p:cNvSpPr>
            <a:spLocks noGrp="1" noChangeArrowheads="1"/>
          </p:cNvSpPr>
          <p:nvPr>
            <p:ph type="body" idx="1"/>
          </p:nvPr>
        </p:nvSpPr>
        <p:spPr>
          <a:xfrm>
            <a:off x="2190750" y="1752600"/>
            <a:ext cx="4762500" cy="41910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structure (6:14-16)</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reason (6:17-18)</a:t>
            </a:r>
          </a:p>
          <a:p>
            <a:pPr marL="461963" lvl="1"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animals (6:19-20)</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food (6:21)</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obedience (6:22)</a:t>
            </a:r>
          </a:p>
        </p:txBody>
      </p:sp>
      <p:pic>
        <p:nvPicPr>
          <p:cNvPr id="5" name="Picture 4">
            <a:extLst>
              <a:ext uri="{FF2B5EF4-FFF2-40B4-BE49-F238E27FC236}">
                <a16:creationId xmlns:a16="http://schemas.microsoft.com/office/drawing/2014/main" id="{262FAFE8-3D0B-40B9-B045-6816D4218D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83123172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noah's ark"/>
          <p:cNvPicPr>
            <a:picLocks noChangeAspect="1" noChangeArrowheads="1"/>
          </p:cNvPicPr>
          <p:nvPr/>
        </p:nvPicPr>
        <p:blipFill>
          <a:blip r:embed="rId2" cstate="print"/>
          <a:srcRect/>
          <a:stretch>
            <a:fillRect/>
          </a:stretch>
        </p:blipFill>
        <p:spPr bwMode="auto">
          <a:xfrm>
            <a:off x="152400" y="1066800"/>
            <a:ext cx="8818784" cy="4419600"/>
          </a:xfrm>
          <a:prstGeom prst="rect">
            <a:avLst/>
          </a:prstGeom>
          <a:noFill/>
        </p:spPr>
      </p:pic>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0" y="228600"/>
            <a:ext cx="9144000" cy="1143000"/>
          </a:xfrm>
        </p:spPr>
        <p:txBody>
          <a:bodyPr/>
          <a:lstStyle/>
          <a:p>
            <a:pPr algn="ctr" eaLnBrk="1" hangingPunct="1"/>
            <a:r>
              <a:rPr lang="en-US" sz="3400" dirty="0">
                <a:effectLst>
                  <a:outerShdw blurRad="38100" dist="38100" dir="2700000" algn="tl">
                    <a:srgbClr val="000000">
                      <a:alpha val="43137"/>
                    </a:srgbClr>
                  </a:outerShdw>
                </a:effectLst>
                <a:latin typeface="Calibri" panose="020F0502020204030204" pitchFamily="34" charset="0"/>
              </a:rPr>
              <a:t>How Did Noah Fit All of the Animals on to the Ark? </a:t>
            </a:r>
            <a:br>
              <a:rPr lang="en-US" sz="34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(John 3:12)</a:t>
            </a:r>
            <a:endParaRPr 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endParaRPr>
          </a:p>
        </p:txBody>
      </p:sp>
      <p:sp>
        <p:nvSpPr>
          <p:cNvPr id="143363" name="Rectangle 3"/>
          <p:cNvSpPr>
            <a:spLocks noGrp="1" noChangeArrowheads="1"/>
          </p:cNvSpPr>
          <p:nvPr>
            <p:ph type="body" idx="1"/>
          </p:nvPr>
        </p:nvSpPr>
        <p:spPr>
          <a:xfrm>
            <a:off x="457200" y="1773238"/>
            <a:ext cx="4572000" cy="3311525"/>
          </a:xfrm>
        </p:spPr>
        <p:txBody>
          <a:bodyPr/>
          <a:lstStyle/>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No</a:t>
            </a:r>
          </a:p>
          <a:p>
            <a:pPr marL="914400" lvl="1" indent="-452438" eaLnBrk="1" hangingPunct="1">
              <a:spcBef>
                <a:spcPts val="0"/>
              </a:spcBef>
              <a:spcAft>
                <a:spcPts val="2400"/>
              </a:spcAft>
              <a:buClr>
                <a:srgbClr val="FF99FF"/>
              </a:buClr>
              <a:defRPr/>
            </a:pPr>
            <a:r>
              <a:rPr lang="en-US" dirty="0">
                <a:effectLst>
                  <a:outerShdw blurRad="38100" dist="38100" dir="2700000" algn="tl">
                    <a:srgbClr val="000000">
                      <a:alpha val="43137"/>
                    </a:srgbClr>
                  </a:outerShdw>
                </a:effectLst>
                <a:latin typeface="Calibri" panose="020F0502020204030204" pitchFamily="34" charset="0"/>
              </a:rPr>
              <a:t>Sea creatures (6:20)</a:t>
            </a:r>
          </a:p>
          <a:p>
            <a:pPr marL="914400" lvl="1" indent="-452438" eaLnBrk="1" hangingPunct="1">
              <a:spcBef>
                <a:spcPts val="0"/>
              </a:spcBef>
              <a:spcAft>
                <a:spcPts val="2400"/>
              </a:spcAft>
              <a:buClr>
                <a:srgbClr val="FF99FF"/>
              </a:buClr>
              <a:defRPr/>
            </a:pPr>
            <a:r>
              <a:rPr lang="en-US" dirty="0">
                <a:effectLst>
                  <a:outerShdw blurRad="38100" dist="38100" dir="2700000" algn="tl">
                    <a:srgbClr val="000000">
                      <a:alpha val="43137"/>
                    </a:srgbClr>
                  </a:outerShdw>
                </a:effectLst>
                <a:latin typeface="Calibri" panose="020F0502020204030204" pitchFamily="34" charset="0"/>
              </a:rPr>
              <a:t>Insects (7:22)</a:t>
            </a:r>
          </a:p>
          <a:p>
            <a:pPr marL="914400" lvl="1" indent="-452438" eaLnBrk="1" hangingPunct="1">
              <a:spcBef>
                <a:spcPts val="0"/>
              </a:spcBef>
              <a:spcAft>
                <a:spcPts val="2400"/>
              </a:spcAft>
              <a:buClr>
                <a:srgbClr val="FF99FF"/>
              </a:buClr>
              <a:defRPr/>
            </a:pPr>
            <a:r>
              <a:rPr lang="en-US" dirty="0">
                <a:effectLst>
                  <a:outerShdw blurRad="38100" dist="38100" dir="2700000" algn="tl">
                    <a:srgbClr val="000000">
                      <a:alpha val="43137"/>
                    </a:srgbClr>
                  </a:outerShdw>
                </a:effectLst>
                <a:latin typeface="Calibri" panose="020F0502020204030204" pitchFamily="34" charset="0"/>
              </a:rPr>
              <a:t>Plants (6:20)</a:t>
            </a:r>
            <a:endParaRPr lang="en-US" dirty="0"/>
          </a:p>
        </p:txBody>
      </p:sp>
      <p:sp>
        <p:nvSpPr>
          <p:cNvPr id="153604" name="Text Box 4"/>
          <p:cNvSpPr txBox="1">
            <a:spLocks noChangeArrowheads="1"/>
          </p:cNvSpPr>
          <p:nvPr/>
        </p:nvSpPr>
        <p:spPr bwMode="auto">
          <a:xfrm>
            <a:off x="1219200" y="6172204"/>
            <a:ext cx="7543800" cy="366713"/>
          </a:xfrm>
          <a:prstGeom prst="rect">
            <a:avLst/>
          </a:prstGeom>
          <a:noFill/>
          <a:ln w="9525">
            <a:noFill/>
            <a:miter lim="800000"/>
            <a:headEnd/>
            <a:tailEnd/>
          </a:ln>
        </p:spPr>
        <p:txBody>
          <a:bodyPr>
            <a:spAutoFit/>
          </a:bodyPr>
          <a:lstStyle/>
          <a:p>
            <a:pPr algn="l" eaLnBrk="0" hangingPunct="0">
              <a:spcBef>
                <a:spcPct val="50000"/>
              </a:spcBef>
            </a:pPr>
            <a:endParaRPr lang="en-US" sz="1800" dirty="0">
              <a:latin typeface="Calibri" panose="020F0502020204030204" pitchFamily="34" charset="0"/>
            </a:endParaRPr>
          </a:p>
        </p:txBody>
      </p:sp>
      <p:sp>
        <p:nvSpPr>
          <p:cNvPr id="153605" name="Text Box 5"/>
          <p:cNvSpPr txBox="1">
            <a:spLocks noChangeArrowheads="1"/>
          </p:cNvSpPr>
          <p:nvPr/>
        </p:nvSpPr>
        <p:spPr bwMode="auto">
          <a:xfrm>
            <a:off x="2324100" y="6400800"/>
            <a:ext cx="4495800" cy="366713"/>
          </a:xfrm>
          <a:prstGeom prst="rect">
            <a:avLst/>
          </a:prstGeom>
          <a:noFill/>
          <a:ln w="9525">
            <a:noFill/>
            <a:miter lim="800000"/>
            <a:headEnd/>
            <a:tailEnd/>
          </a:ln>
        </p:spPr>
        <p:txBody>
          <a:bodyPr wrap="square">
            <a:spAutoFit/>
          </a:bodyPr>
          <a:lstStyle/>
          <a:p>
            <a:pPr algn="ctr" eaLnBrk="0" hangingPunct="0">
              <a:spcBef>
                <a:spcPct val="50000"/>
              </a:spcBef>
            </a:pPr>
            <a:r>
              <a:rPr lang="en-US" sz="1800" dirty="0" err="1">
                <a:latin typeface="Calibri" panose="020F0502020204030204" pitchFamily="34" charset="0"/>
                <a:cs typeface="Calibri" panose="020F0502020204030204" pitchFamily="34" charset="0"/>
              </a:rPr>
              <a:t>Woodmoorape</a:t>
            </a:r>
            <a:r>
              <a:rPr lang="en-US" sz="1800" dirty="0">
                <a:latin typeface="Calibri" panose="020F0502020204030204" pitchFamily="34" charset="0"/>
                <a:cs typeface="Calibri" panose="020F0502020204030204" pitchFamily="34" charset="0"/>
              </a:rPr>
              <a:t>, </a:t>
            </a:r>
            <a:r>
              <a:rPr lang="en-US" sz="1800" i="1" dirty="0">
                <a:latin typeface="Calibri" panose="020F0502020204030204" pitchFamily="34" charset="0"/>
                <a:cs typeface="Calibri" panose="020F0502020204030204" pitchFamily="34" charset="0"/>
              </a:rPr>
              <a:t>Noah’s Ark: A Feasibility Study</a:t>
            </a:r>
          </a:p>
        </p:txBody>
      </p:sp>
      <p:pic>
        <p:nvPicPr>
          <p:cNvPr id="6" name="Picture 5">
            <a:extLst>
              <a:ext uri="{FF2B5EF4-FFF2-40B4-BE49-F238E27FC236}">
                <a16:creationId xmlns:a16="http://schemas.microsoft.com/office/drawing/2014/main" id="{4D33C1ED-0326-4168-9634-C5211818BBB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38791" y="2057400"/>
            <a:ext cx="3227295" cy="2743200"/>
          </a:xfrm>
          <a:prstGeom prst="rect">
            <a:avLst/>
          </a:prstGeom>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3"/>
          <p:cNvSpPr>
            <a:spLocks noGrp="1" noChangeArrowheads="1"/>
          </p:cNvSpPr>
          <p:nvPr>
            <p:ph type="body" idx="1"/>
          </p:nvPr>
        </p:nvSpPr>
        <p:spPr>
          <a:xfrm>
            <a:off x="609600" y="1371600"/>
            <a:ext cx="7924800" cy="5257800"/>
          </a:xfrm>
        </p:spPr>
        <p:txBody>
          <a:bodyPr/>
          <a:lstStyle/>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Limitations</a:t>
            </a:r>
          </a:p>
          <a:p>
            <a:pPr marL="914400" lvl="1" indent="-452438" eaLnBrk="1" hangingPunct="1">
              <a:spcBef>
                <a:spcPts val="0"/>
              </a:spcBef>
              <a:spcAft>
                <a:spcPts val="2400"/>
              </a:spcAft>
              <a:buClr>
                <a:srgbClr val="FF99FF"/>
              </a:buClr>
              <a:defRPr/>
            </a:pPr>
            <a:r>
              <a:rPr lang="en-US" dirty="0">
                <a:effectLst>
                  <a:outerShdw blurRad="38100" dist="38100" dir="2700000" algn="tl">
                    <a:srgbClr val="000000">
                      <a:alpha val="43137"/>
                    </a:srgbClr>
                  </a:outerShdw>
                </a:effectLst>
                <a:latin typeface="Calibri" panose="020F0502020204030204" pitchFamily="34" charset="0"/>
              </a:rPr>
              <a:t>Seven pairs or just sevens? (7:2)</a:t>
            </a:r>
          </a:p>
          <a:p>
            <a:pPr marL="914400" lvl="1" indent="-452438" eaLnBrk="1" hangingPunct="1">
              <a:spcBef>
                <a:spcPts val="0"/>
              </a:spcBef>
              <a:spcAft>
                <a:spcPts val="2400"/>
              </a:spcAft>
              <a:buClr>
                <a:srgbClr val="FF99FF"/>
              </a:buClr>
              <a:defRPr/>
            </a:pPr>
            <a:r>
              <a:rPr lang="en-US" dirty="0">
                <a:effectLst>
                  <a:outerShdw blurRad="38100" dist="38100" dir="2700000" algn="tl">
                    <a:srgbClr val="000000">
                      <a:alpha val="43137"/>
                    </a:srgbClr>
                  </a:outerShdw>
                </a:effectLst>
                <a:latin typeface="Calibri" panose="020F0502020204030204" pitchFamily="34" charset="0"/>
              </a:rPr>
              <a:t>Only clean animals (7:2; Lev 11; Deut 14)</a:t>
            </a:r>
          </a:p>
          <a:p>
            <a:pPr marL="914400" lvl="1" indent="-452438" eaLnBrk="1" hangingPunct="1">
              <a:spcBef>
                <a:spcPts val="0"/>
              </a:spcBef>
              <a:spcAft>
                <a:spcPts val="2400"/>
              </a:spcAft>
              <a:buClr>
                <a:srgbClr val="FF99FF"/>
              </a:buClr>
              <a:defRPr/>
            </a:pPr>
            <a:r>
              <a:rPr lang="en-US" dirty="0">
                <a:effectLst>
                  <a:outerShdw blurRad="38100" dist="38100" dir="2700000" algn="tl">
                    <a:srgbClr val="000000">
                      <a:alpha val="43137"/>
                    </a:srgbClr>
                  </a:outerShdw>
                </a:effectLst>
                <a:latin typeface="Calibri" panose="020F0502020204030204" pitchFamily="34" charset="0"/>
              </a:rPr>
              <a:t>Kind (6:20)</a:t>
            </a:r>
          </a:p>
          <a:p>
            <a:pPr marL="914400" lvl="1" indent="-452438" eaLnBrk="1" hangingPunct="1">
              <a:spcBef>
                <a:spcPts val="0"/>
              </a:spcBef>
              <a:spcAft>
                <a:spcPts val="2400"/>
              </a:spcAft>
              <a:buClr>
                <a:srgbClr val="FF99FF"/>
              </a:buClr>
              <a:defRPr/>
            </a:pPr>
            <a:r>
              <a:rPr lang="en-US" dirty="0">
                <a:effectLst>
                  <a:outerShdw blurRad="38100" dist="38100" dir="2700000" algn="tl">
                    <a:srgbClr val="000000">
                      <a:alpha val="43137"/>
                    </a:srgbClr>
                  </a:outerShdw>
                </a:effectLst>
                <a:latin typeface="Calibri" panose="020F0502020204030204" pitchFamily="34" charset="0"/>
              </a:rPr>
              <a:t>Extinct animals overstated</a:t>
            </a:r>
          </a:p>
          <a:p>
            <a:pPr marL="914400" lvl="1" indent="-452438" eaLnBrk="1" hangingPunct="1">
              <a:spcBef>
                <a:spcPts val="0"/>
              </a:spcBef>
              <a:spcAft>
                <a:spcPts val="2400"/>
              </a:spcAft>
              <a:buClr>
                <a:srgbClr val="FF99FF"/>
              </a:buClr>
              <a:defRPr/>
            </a:pPr>
            <a:r>
              <a:rPr lang="en-US" dirty="0">
                <a:effectLst>
                  <a:outerShdw blurRad="38100" dist="38100" dir="2700000" algn="tl">
                    <a:srgbClr val="000000">
                      <a:alpha val="43137"/>
                    </a:srgbClr>
                  </a:outerShdw>
                </a:effectLst>
                <a:latin typeface="Calibri" panose="020F0502020204030204" pitchFamily="34" charset="0"/>
              </a:rPr>
              <a:t>Not fully grown</a:t>
            </a:r>
          </a:p>
          <a:p>
            <a:pPr marL="914400" lvl="1" indent="-452438" eaLnBrk="1" hangingPunct="1">
              <a:spcBef>
                <a:spcPts val="0"/>
              </a:spcBef>
              <a:spcAft>
                <a:spcPts val="2400"/>
              </a:spcAft>
              <a:buClr>
                <a:srgbClr val="FF99FF"/>
              </a:buClr>
              <a:defRPr/>
            </a:pPr>
            <a:r>
              <a:rPr lang="en-US" dirty="0" err="1">
                <a:effectLst>
                  <a:outerShdw blurRad="38100" dist="38100" dir="2700000" algn="tl">
                    <a:srgbClr val="000000">
                      <a:alpha val="43137"/>
                    </a:srgbClr>
                  </a:outerShdw>
                </a:effectLst>
                <a:latin typeface="Calibri" panose="020F0502020204030204" pitchFamily="34" charset="0"/>
              </a:rPr>
              <a:t>Hybernation</a:t>
            </a:r>
            <a:endParaRPr lang="en-US" dirty="0">
              <a:effectLst>
                <a:outerShdw blurRad="38100" dist="38100" dir="2700000" algn="tl">
                  <a:srgbClr val="000000">
                    <a:alpha val="43137"/>
                  </a:srgbClr>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28ABDD92-AC0F-445D-88E3-AAD49FC62AB1}"/>
              </a:ext>
            </a:extLst>
          </p:cNvPr>
          <p:cNvSpPr>
            <a:spLocks noGrp="1" noChangeArrowheads="1"/>
          </p:cNvSpPr>
          <p:nvPr>
            <p:ph type="title"/>
          </p:nvPr>
        </p:nvSpPr>
        <p:spPr>
          <a:xfrm>
            <a:off x="0" y="228600"/>
            <a:ext cx="9144000" cy="1143000"/>
          </a:xfrm>
        </p:spPr>
        <p:txBody>
          <a:bodyPr/>
          <a:lstStyle/>
          <a:p>
            <a:pPr algn="ctr" eaLnBrk="1" hangingPunct="1"/>
            <a:r>
              <a:rPr lang="en-US" sz="3400" dirty="0">
                <a:effectLst>
                  <a:outerShdw blurRad="38100" dist="38100" dir="2700000" algn="tl">
                    <a:srgbClr val="000000">
                      <a:alpha val="43137"/>
                    </a:srgbClr>
                  </a:outerShdw>
                </a:effectLst>
                <a:latin typeface="Calibri" panose="020F0502020204030204" pitchFamily="34" charset="0"/>
              </a:rPr>
              <a:t>How Did Noah Fit All of the Animals on to the Ark? </a:t>
            </a:r>
            <a:br>
              <a:rPr lang="en-US" sz="34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(John 3:12)</a:t>
            </a:r>
            <a:endParaRPr 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7" name="Picture 6">
            <a:extLst>
              <a:ext uri="{FF2B5EF4-FFF2-40B4-BE49-F238E27FC236}">
                <a16:creationId xmlns:a16="http://schemas.microsoft.com/office/drawing/2014/main" id="{03CDBE74-B049-49D2-AB94-17FE3CFE30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5867400"/>
            <a:ext cx="1075765" cy="914400"/>
          </a:xfrm>
          <a:prstGeom prst="rect">
            <a:avLst/>
          </a:prstGeom>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3"/>
          <p:cNvSpPr>
            <a:spLocks noGrp="1" noChangeArrowheads="1"/>
          </p:cNvSpPr>
          <p:nvPr>
            <p:ph type="body" idx="1"/>
          </p:nvPr>
        </p:nvSpPr>
        <p:spPr>
          <a:xfrm>
            <a:off x="914400" y="1600201"/>
            <a:ext cx="7315200" cy="2743200"/>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16,000 animals</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Ark = 450ft long, 75ft wide, 45 feet high</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Ark capable of holding 125,000 animals</a:t>
            </a:r>
          </a:p>
        </p:txBody>
      </p:sp>
      <p:sp>
        <p:nvSpPr>
          <p:cNvPr id="5" name="Rectangle 2">
            <a:extLst>
              <a:ext uri="{FF2B5EF4-FFF2-40B4-BE49-F238E27FC236}">
                <a16:creationId xmlns:a16="http://schemas.microsoft.com/office/drawing/2014/main" id="{36D1FD63-65ED-4CD0-9296-305F306DB4D3}"/>
              </a:ext>
            </a:extLst>
          </p:cNvPr>
          <p:cNvSpPr>
            <a:spLocks noGrp="1" noChangeArrowheads="1"/>
          </p:cNvSpPr>
          <p:nvPr>
            <p:ph type="title"/>
          </p:nvPr>
        </p:nvSpPr>
        <p:spPr>
          <a:xfrm>
            <a:off x="0" y="228600"/>
            <a:ext cx="9144000" cy="1143000"/>
          </a:xfrm>
        </p:spPr>
        <p:txBody>
          <a:bodyPr/>
          <a:lstStyle/>
          <a:p>
            <a:pPr algn="ctr" eaLnBrk="1" hangingPunct="1"/>
            <a:r>
              <a:rPr lang="en-US" sz="3400" dirty="0">
                <a:effectLst>
                  <a:outerShdw blurRad="38100" dist="38100" dir="2700000" algn="tl">
                    <a:srgbClr val="000000">
                      <a:alpha val="43137"/>
                    </a:srgbClr>
                  </a:outerShdw>
                </a:effectLst>
                <a:latin typeface="Calibri" panose="020F0502020204030204" pitchFamily="34" charset="0"/>
              </a:rPr>
              <a:t>How Did Noah Fit All of the Animals on to the Ark? </a:t>
            </a:r>
            <a:br>
              <a:rPr lang="en-US" sz="34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(John 3:12)</a:t>
            </a:r>
            <a:endParaRPr 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9" name="Picture 8">
            <a:extLst>
              <a:ext uri="{FF2B5EF4-FFF2-40B4-BE49-F238E27FC236}">
                <a16:creationId xmlns:a16="http://schemas.microsoft.com/office/drawing/2014/main" id="{A0AAF84D-F8C6-4437-B4EC-DE6E4207A8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0000" y="4191000"/>
            <a:ext cx="4064000" cy="2286000"/>
          </a:xfrm>
          <a:prstGeom prst="rect">
            <a:avLst/>
          </a:prstGeom>
        </p:spPr>
      </p:pic>
      <p:pic>
        <p:nvPicPr>
          <p:cNvPr id="7" name="Picture 6">
            <a:extLst>
              <a:ext uri="{FF2B5EF4-FFF2-40B4-BE49-F238E27FC236}">
                <a16:creationId xmlns:a16="http://schemas.microsoft.com/office/drawing/2014/main" id="{A24CE6D3-8D3F-46BD-91C6-EC9D8F150C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5867400"/>
            <a:ext cx="1075765" cy="914400"/>
          </a:xfrm>
          <a:prstGeom prst="rect">
            <a:avLst/>
          </a:prstGeom>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ow Many Animals Were On the Ark">
            <a:extLst>
              <a:ext uri="{FF2B5EF4-FFF2-40B4-BE49-F238E27FC236}">
                <a16:creationId xmlns:a16="http://schemas.microsoft.com/office/drawing/2014/main" id="{793BBB80-EC69-4115-B783-D4165E71AD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8997"/>
          <a:stretch/>
        </p:blipFill>
        <p:spPr bwMode="auto">
          <a:xfrm>
            <a:off x="1374480" y="228601"/>
            <a:ext cx="6400144"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16208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3"/>
          <p:cNvSpPr>
            <a:spLocks noGrp="1" noChangeArrowheads="1"/>
          </p:cNvSpPr>
          <p:nvPr>
            <p:ph type="body" idx="1"/>
          </p:nvPr>
        </p:nvSpPr>
        <p:spPr>
          <a:xfrm>
            <a:off x="2228850" y="1577961"/>
            <a:ext cx="4686300" cy="2917839"/>
          </a:xfrm>
        </p:spPr>
        <p:txBody>
          <a:bodyPr/>
          <a:lstStyle/>
          <a:p>
            <a:pPr marL="514350" lvl="1" indent="-514350" eaLnBrk="1" hangingPunct="1">
              <a:spcBef>
                <a:spcPts val="0"/>
              </a:spcBef>
              <a:spcAft>
                <a:spcPts val="2400"/>
              </a:spcAft>
              <a:buClr>
                <a:srgbClr val="00FF99"/>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ea typeface="+mn-ea"/>
                <a:cs typeface="+mn-cs"/>
              </a:rPr>
              <a:t>Population – Gen. 6:1</a:t>
            </a:r>
          </a:p>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Procreation – Gen. 6:2</a:t>
            </a:r>
          </a:p>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Patience – Gen. 6:3</a:t>
            </a:r>
          </a:p>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Product – Gen. 6:4</a:t>
            </a:r>
          </a:p>
        </p:txBody>
      </p:sp>
      <p:sp>
        <p:nvSpPr>
          <p:cNvPr id="6" name="Rectangle 2">
            <a:extLst>
              <a:ext uri="{FF2B5EF4-FFF2-40B4-BE49-F238E27FC236}">
                <a16:creationId xmlns:a16="http://schemas.microsoft.com/office/drawing/2014/main" id="{95BBE15D-B167-4B77-979D-E98A1F8AB3CA}"/>
              </a:ext>
            </a:extLst>
          </p:cNvPr>
          <p:cNvSpPr txBox="1">
            <a:spLocks noChangeArrowheads="1"/>
          </p:cNvSpPr>
          <p:nvPr/>
        </p:nvSpPr>
        <p:spPr bwMode="auto">
          <a:xfrm>
            <a:off x="1752600" y="228600"/>
            <a:ext cx="563880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buClr>
                <a:srgbClr val="CC66FF"/>
              </a:buClr>
            </a:pPr>
            <a:r>
              <a:rPr lang="en-US" sz="3600" dirty="0">
                <a:effectLst>
                  <a:outerShdw blurRad="38100" dist="38100" dir="2700000" algn="tl">
                    <a:srgbClr val="000000">
                      <a:alpha val="43137"/>
                    </a:srgbClr>
                  </a:outerShdw>
                </a:effectLst>
              </a:rPr>
              <a:t>A. The Specific Sin</a:t>
            </a:r>
            <a:br>
              <a:rPr lang="en-US" sz="3600" kern="0" dirty="0">
                <a:effectLst>
                  <a:outerShdw blurRad="38100" dist="38100" dir="2700000" algn="tl">
                    <a:srgbClr val="000000">
                      <a:alpha val="43137"/>
                    </a:srgbClr>
                  </a:outerShdw>
                </a:effectLst>
              </a:rPr>
            </a:br>
            <a:r>
              <a:rPr lang="en-US" sz="2800" kern="0" dirty="0">
                <a:solidFill>
                  <a:schemeClr val="tx1"/>
                </a:solidFill>
              </a:rPr>
              <a:t>(6:1-4)</a:t>
            </a:r>
            <a:endParaRPr lang="en-US" sz="2800" kern="0" dirty="0">
              <a:solidFill>
                <a:schemeClr val="tx1"/>
              </a:solidFill>
              <a:effectLst>
                <a:outerShdw blurRad="38100" dist="38100" dir="2700000" algn="tl">
                  <a:srgbClr val="000000">
                    <a:alpha val="43137"/>
                  </a:srgbClr>
                </a:outerShdw>
              </a:effectLst>
              <a:ea typeface="+mn-ea"/>
              <a:cs typeface="+mn-cs"/>
            </a:endParaRPr>
          </a:p>
        </p:txBody>
      </p:sp>
      <p:pic>
        <p:nvPicPr>
          <p:cNvPr id="7" name="Picture 7" descr="clip0095">
            <a:extLst>
              <a:ext uri="{FF2B5EF4-FFF2-40B4-BE49-F238E27FC236}">
                <a16:creationId xmlns:a16="http://schemas.microsoft.com/office/drawing/2014/main" id="{59D11833-CA30-480F-9387-1832A0863D2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86546" y="4724400"/>
            <a:ext cx="2770909" cy="1828800"/>
          </a:xfrm>
          <a:prstGeom prst="rect">
            <a:avLst/>
          </a:prstGeom>
          <a:noFill/>
          <a:ln w="9525">
            <a:noFill/>
            <a:miter lim="800000"/>
            <a:headEnd/>
            <a:tailEnd/>
          </a:ln>
          <a:effectLst/>
        </p:spPr>
      </p:pic>
      <p:pic>
        <p:nvPicPr>
          <p:cNvPr id="8" name="Picture 7">
            <a:extLst>
              <a:ext uri="{FF2B5EF4-FFF2-40B4-BE49-F238E27FC236}">
                <a16:creationId xmlns:a16="http://schemas.microsoft.com/office/drawing/2014/main" id="{378A75C3-EA8A-464D-A7A9-191CED3376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89660448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DE611D1-F1A3-48DA-A6ED-5FAF59CB435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0000" b="23048"/>
          <a:stretch/>
        </p:blipFill>
        <p:spPr bwMode="auto">
          <a:xfrm>
            <a:off x="1369376" y="228600"/>
            <a:ext cx="6405248"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817564"/>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438400" y="228600"/>
            <a:ext cx="40386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IV. God’s Instruction </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6:14-22)</a:t>
            </a:r>
          </a:p>
        </p:txBody>
      </p:sp>
      <p:sp>
        <p:nvSpPr>
          <p:cNvPr id="124931" name="Rectangle 3"/>
          <p:cNvSpPr>
            <a:spLocks noGrp="1" noChangeArrowheads="1"/>
          </p:cNvSpPr>
          <p:nvPr>
            <p:ph type="body" idx="1"/>
          </p:nvPr>
        </p:nvSpPr>
        <p:spPr>
          <a:xfrm>
            <a:off x="2190750" y="1752600"/>
            <a:ext cx="4762500" cy="41910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structure (6:14-16)</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reason (6:17-18)</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animals (6:19-20)</a:t>
            </a:r>
          </a:p>
          <a:p>
            <a:pPr marL="461963" lvl="1"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food (6:21)</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obedience (6:22)</a:t>
            </a:r>
          </a:p>
        </p:txBody>
      </p:sp>
      <p:pic>
        <p:nvPicPr>
          <p:cNvPr id="5" name="Picture 4">
            <a:extLst>
              <a:ext uri="{FF2B5EF4-FFF2-40B4-BE49-F238E27FC236}">
                <a16:creationId xmlns:a16="http://schemas.microsoft.com/office/drawing/2014/main" id="{C6300601-1E52-46BD-A95C-22260190E7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55787334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1A4640A4-D125-4553-9C05-693A96E538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0490"/>
          <a:stretch>
            <a:fillRect/>
          </a:stretch>
        </p:blipFill>
        <p:spPr bwMode="auto">
          <a:xfrm>
            <a:off x="152400" y="838200"/>
            <a:ext cx="88169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Oval 3">
            <a:extLst>
              <a:ext uri="{FF2B5EF4-FFF2-40B4-BE49-F238E27FC236}">
                <a16:creationId xmlns:a16="http://schemas.microsoft.com/office/drawing/2014/main" id="{09BB9E2F-927D-44BD-B4D3-0578665CF189}"/>
              </a:ext>
            </a:extLst>
          </p:cNvPr>
          <p:cNvSpPr>
            <a:spLocks noChangeArrowheads="1"/>
          </p:cNvSpPr>
          <p:nvPr/>
        </p:nvSpPr>
        <p:spPr bwMode="auto">
          <a:xfrm>
            <a:off x="838200" y="3657600"/>
            <a:ext cx="838200" cy="6096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438400" y="228600"/>
            <a:ext cx="40386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IV. God’s Instruction </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6:14-22)</a:t>
            </a:r>
          </a:p>
        </p:txBody>
      </p:sp>
      <p:sp>
        <p:nvSpPr>
          <p:cNvPr id="124931" name="Rectangle 3"/>
          <p:cNvSpPr>
            <a:spLocks noGrp="1" noChangeArrowheads="1"/>
          </p:cNvSpPr>
          <p:nvPr>
            <p:ph type="body" idx="1"/>
          </p:nvPr>
        </p:nvSpPr>
        <p:spPr>
          <a:xfrm>
            <a:off x="2190750" y="1752600"/>
            <a:ext cx="4762500" cy="41910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structure (6:14-16)</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reason (6:17-18)</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animals (6:19-20)</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food (6:21)</a:t>
            </a:r>
          </a:p>
          <a:p>
            <a:pPr marL="461963" lvl="1"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obedience (6:22)</a:t>
            </a:r>
          </a:p>
        </p:txBody>
      </p:sp>
      <p:pic>
        <p:nvPicPr>
          <p:cNvPr id="5" name="Picture 4">
            <a:extLst>
              <a:ext uri="{FF2B5EF4-FFF2-40B4-BE49-F238E27FC236}">
                <a16:creationId xmlns:a16="http://schemas.microsoft.com/office/drawing/2014/main" id="{10BDE81C-4563-405A-A814-9E805655DE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118379747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3"/>
          <p:cNvSpPr>
            <a:spLocks noGrp="1" noChangeArrowheads="1"/>
          </p:cNvSpPr>
          <p:nvPr>
            <p:ph type="body" idx="1"/>
          </p:nvPr>
        </p:nvSpPr>
        <p:spPr>
          <a:xfrm>
            <a:off x="914400" y="1600201"/>
            <a:ext cx="7315200" cy="2743200"/>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Ark = 450ft long, 75ft wide, 45 feet high</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Ark capable of holding 125,000 animals</a:t>
            </a:r>
          </a:p>
        </p:txBody>
      </p:sp>
      <p:sp>
        <p:nvSpPr>
          <p:cNvPr id="5" name="Rectangle 2">
            <a:extLst>
              <a:ext uri="{FF2B5EF4-FFF2-40B4-BE49-F238E27FC236}">
                <a16:creationId xmlns:a16="http://schemas.microsoft.com/office/drawing/2014/main" id="{36D1FD63-65ED-4CD0-9296-305F306DB4D3}"/>
              </a:ext>
            </a:extLst>
          </p:cNvPr>
          <p:cNvSpPr>
            <a:spLocks noGrp="1" noChangeArrowheads="1"/>
          </p:cNvSpPr>
          <p:nvPr>
            <p:ph type="title"/>
          </p:nvPr>
        </p:nvSpPr>
        <p:spPr>
          <a:xfrm>
            <a:off x="0" y="228600"/>
            <a:ext cx="9144000" cy="1143000"/>
          </a:xfrm>
        </p:spPr>
        <p:txBody>
          <a:bodyPr/>
          <a:lstStyle/>
          <a:p>
            <a:pPr algn="ctr" eaLnBrk="1" hangingPunct="1"/>
            <a:r>
              <a:rPr lang="en-US" sz="3400" dirty="0">
                <a:effectLst>
                  <a:outerShdw blurRad="38100" dist="38100" dir="2700000" algn="tl">
                    <a:srgbClr val="000000">
                      <a:alpha val="43137"/>
                    </a:srgbClr>
                  </a:outerShdw>
                </a:effectLst>
              </a:rPr>
              <a:t>Dimensions of</a:t>
            </a:r>
            <a:r>
              <a:rPr lang="en-US" sz="3400" dirty="0">
                <a:effectLst>
                  <a:outerShdw blurRad="38100" dist="38100" dir="2700000" algn="tl">
                    <a:srgbClr val="000000">
                      <a:alpha val="43137"/>
                    </a:srgbClr>
                  </a:outerShdw>
                </a:effectLst>
                <a:latin typeface="Calibri" panose="020F0502020204030204" pitchFamily="34" charset="0"/>
              </a:rPr>
              <a:t> the Ark? </a:t>
            </a:r>
            <a:br>
              <a:rPr lang="en-US" sz="34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a:t>
            </a:r>
            <a:r>
              <a:rPr lang="en-US" sz="2800" dirty="0">
                <a:solidFill>
                  <a:schemeClr val="tx1"/>
                </a:solidFill>
                <a:effectLst>
                  <a:outerShdw blurRad="38100" dist="38100" dir="2700000" algn="tl">
                    <a:srgbClr val="000000">
                      <a:alpha val="43137"/>
                    </a:srgbClr>
                  </a:outerShdw>
                </a:effectLst>
                <a:ea typeface="+mn-ea"/>
                <a:cs typeface="+mn-cs"/>
              </a:rPr>
              <a:t>Genesis</a:t>
            </a: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 </a:t>
            </a:r>
            <a:r>
              <a:rPr lang="en-US" sz="2800" dirty="0">
                <a:solidFill>
                  <a:schemeClr val="tx1"/>
                </a:solidFill>
                <a:effectLst>
                  <a:outerShdw blurRad="38100" dist="38100" dir="2700000" algn="tl">
                    <a:srgbClr val="000000">
                      <a:alpha val="43137"/>
                    </a:srgbClr>
                  </a:outerShdw>
                </a:effectLst>
                <a:ea typeface="+mn-ea"/>
                <a:cs typeface="+mn-cs"/>
              </a:rPr>
              <a:t>6</a:t>
            </a: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:15)</a:t>
            </a:r>
            <a:endParaRPr 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9" name="Picture 8">
            <a:extLst>
              <a:ext uri="{FF2B5EF4-FFF2-40B4-BE49-F238E27FC236}">
                <a16:creationId xmlns:a16="http://schemas.microsoft.com/office/drawing/2014/main" id="{A0AAF84D-F8C6-4437-B4EC-DE6E4207A8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91733" y="3251200"/>
            <a:ext cx="5960533" cy="3352800"/>
          </a:xfrm>
          <a:prstGeom prst="rect">
            <a:avLst/>
          </a:prstGeom>
        </p:spPr>
      </p:pic>
      <p:pic>
        <p:nvPicPr>
          <p:cNvPr id="7" name="Picture 6">
            <a:extLst>
              <a:ext uri="{FF2B5EF4-FFF2-40B4-BE49-F238E27FC236}">
                <a16:creationId xmlns:a16="http://schemas.microsoft.com/office/drawing/2014/main" id="{01619C4A-812D-4A95-82DF-C2ACBF5A7C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180200338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685800" y="2857500"/>
            <a:ext cx="7772400" cy="1143000"/>
          </a:xfrm>
        </p:spPr>
        <p:txBody>
          <a:bodyPr/>
          <a:lstStyle/>
          <a:p>
            <a:pPr algn="ctr"/>
            <a:r>
              <a:rPr lang="en-US" altLang="en-US" sz="600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2552648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2400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spTree>
    <p:extLst>
      <p:ext uri="{BB962C8B-B14F-4D97-AF65-F5344CB8AC3E}">
        <p14:creationId xmlns:p14="http://schemas.microsoft.com/office/powerpoint/2010/main" val="1328107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3467100" y="228600"/>
            <a:ext cx="2209800" cy="11430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The Flood </a:t>
            </a:r>
            <a:br>
              <a:rPr lang="en-US" sz="36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(Gen 6–9)</a:t>
            </a:r>
          </a:p>
        </p:txBody>
      </p:sp>
      <p:sp>
        <p:nvSpPr>
          <p:cNvPr id="35843" name="Rectangle 3"/>
          <p:cNvSpPr>
            <a:spLocks noGrp="1" noChangeArrowheads="1"/>
          </p:cNvSpPr>
          <p:nvPr>
            <p:ph type="body" idx="1"/>
          </p:nvPr>
        </p:nvSpPr>
        <p:spPr>
          <a:xfrm>
            <a:off x="1409700" y="1946275"/>
            <a:ext cx="6324600" cy="3463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Events before the flood (Gen 6)</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The flood (Gen 7)</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The abating of the waters (Gen 8)</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Events following the flood (Gen 9)</a:t>
            </a:r>
          </a:p>
        </p:txBody>
      </p:sp>
      <p:pic>
        <p:nvPicPr>
          <p:cNvPr id="5" name="Picture 4">
            <a:extLst>
              <a:ext uri="{FF2B5EF4-FFF2-40B4-BE49-F238E27FC236}">
                <a16:creationId xmlns:a16="http://schemas.microsoft.com/office/drawing/2014/main" id="{F263665B-8EB4-457F-875E-508CA2A05D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188987455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552700" y="228600"/>
            <a:ext cx="4038600" cy="914400"/>
          </a:xfrm>
        </p:spPr>
        <p:txBody>
          <a:bodyPr/>
          <a:lstStyle/>
          <a:p>
            <a:pPr algn="ctr" eaLnBrk="1" hangingPunct="1"/>
            <a:r>
              <a:rPr lang="en-US" sz="3600" dirty="0">
                <a:effectLst>
                  <a:outerShdw blurRad="38100" dist="38100" dir="2700000" algn="tl">
                    <a:srgbClr val="000000">
                      <a:alpha val="43137"/>
                    </a:srgbClr>
                  </a:outerShdw>
                </a:effectLst>
              </a:rPr>
              <a:t>Genesis 6 Outline</a:t>
            </a:r>
          </a:p>
        </p:txBody>
      </p:sp>
      <p:sp>
        <p:nvSpPr>
          <p:cNvPr id="124931" name="Rectangle 3"/>
          <p:cNvSpPr>
            <a:spLocks noGrp="1" noChangeArrowheads="1"/>
          </p:cNvSpPr>
          <p:nvPr>
            <p:ph type="body" idx="1"/>
          </p:nvPr>
        </p:nvSpPr>
        <p:spPr>
          <a:xfrm>
            <a:off x="1676400" y="1524000"/>
            <a:ext cx="5791200" cy="3505200"/>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Grief (Gen 6:1-7)</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Grace (6:8-10)</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Destruction (6:11-13)</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Instruction (6:14-22)</a:t>
            </a:r>
          </a:p>
        </p:txBody>
      </p:sp>
      <p:pic>
        <p:nvPicPr>
          <p:cNvPr id="5" name="Picture 4">
            <a:extLst>
              <a:ext uri="{FF2B5EF4-FFF2-40B4-BE49-F238E27FC236}">
                <a16:creationId xmlns:a16="http://schemas.microsoft.com/office/drawing/2014/main" id="{098B9AB2-237F-4EDF-9A42-052F77ECEAE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9065942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0100" y="3711476"/>
            <a:ext cx="7543800" cy="2308324"/>
          </a:xfrm>
          <a:prstGeom prst="rect">
            <a:avLst/>
          </a:prstGeom>
        </p:spPr>
        <p:txBody>
          <a:bodyPr wrap="square">
            <a:spAutoFit/>
          </a:bodyPr>
          <a:lstStyle/>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bless you and keep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make his face shine on you and be gracious to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turn his face toward you and give you peace.” (NIV)</a:t>
            </a: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6789" y="533400"/>
            <a:ext cx="5070422" cy="2743200"/>
          </a:xfrm>
          <a:prstGeom prst="rect">
            <a:avLst/>
          </a:prstGeom>
        </p:spPr>
      </p:pic>
    </p:spTree>
    <p:extLst>
      <p:ext uri="{BB962C8B-B14F-4D97-AF65-F5344CB8AC3E}">
        <p14:creationId xmlns:p14="http://schemas.microsoft.com/office/powerpoint/2010/main" val="2666049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55E19-9EAB-4716-BF97-4F82CC6117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48768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Genesis 6:1-4</a:t>
            </a:r>
          </a:p>
          <a:p>
            <a:pPr marL="0" marR="0" lvl="0" indent="0" algn="just" defTabSz="914400" rtl="0" eaLnBrk="0" fontAlgn="base" latinLnBrk="0" hangingPunct="0">
              <a:lnSpc>
                <a:spcPct val="100000"/>
              </a:lnSpc>
              <a:spcBef>
                <a:spcPts val="0"/>
              </a:spcBef>
              <a:spcAft>
                <a:spcPct val="0"/>
              </a:spcAft>
              <a:buClr>
                <a:srgbClr val="00FFFF"/>
              </a:buClr>
              <a:buSzPct val="75000"/>
              <a:buFont typeface="Wingdings" panose="05000000000000000000" pitchFamily="2" charset="2"/>
              <a:buNone/>
              <a:tabLst/>
              <a:defRPr/>
            </a:pPr>
            <a:r>
              <a:rPr kumimoji="0" lang="en-US"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a:t>
            </a:r>
            <a:r>
              <a:rPr kumimoji="0" lang="en-US" sz="2700" b="0" i="0" u="none" strike="noStrike" kern="0" cap="none" spc="0" normalizeH="0" baseline="30000" noProof="0" dirty="0">
                <a:ln>
                  <a:noFill/>
                </a:ln>
                <a:solidFill>
                  <a:srgbClr val="FFFFFF"/>
                </a:solidFill>
                <a:effectLst/>
                <a:uLnTx/>
                <a:uFillTx/>
                <a:latin typeface="Calibri" panose="020F0502020204030204" pitchFamily="34" charset="0"/>
                <a:ea typeface="+mn-ea"/>
                <a:cs typeface="+mn-cs"/>
              </a:rPr>
              <a:t>1 </a:t>
            </a:r>
            <a:r>
              <a:rPr kumimoji="0" lang="en-US"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Now it came about, </a:t>
            </a:r>
            <a:r>
              <a:rPr kumimoji="0" lang="en-US" sz="27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when men began to multiply on the face of the land</a:t>
            </a:r>
            <a:r>
              <a:rPr kumimoji="0" lang="en-US"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 and daughters were born to them</a:t>
            </a:r>
            <a:r>
              <a:rPr kumimoji="0" lang="en-US" sz="2700" b="0" i="0" u="none" strike="noStrike" kern="0" cap="none" spc="0" normalizeH="0" baseline="0" noProof="0" dirty="0">
                <a:ln>
                  <a:noFill/>
                </a:ln>
                <a:solidFill>
                  <a:srgbClr val="FFFFFF"/>
                </a:solidFill>
                <a:effectLst/>
                <a:uLnTx/>
                <a:uFillTx/>
                <a:latin typeface="Calibri" panose="020F0502020204030204" pitchFamily="34" charset="0"/>
                <a:ea typeface="+mn-ea"/>
                <a:cs typeface="+mn-cs"/>
              </a:rPr>
              <a:t>, </a:t>
            </a:r>
            <a:r>
              <a:rPr kumimoji="0" lang="en-US" sz="2700" b="0" i="0" u="none" strike="noStrike" kern="0" cap="none" spc="0" normalizeH="0" baseline="30000" noProof="0" dirty="0">
                <a:ln>
                  <a:noFill/>
                </a:ln>
                <a:solidFill>
                  <a:srgbClr val="FFFFFF"/>
                </a:solidFill>
                <a:effectLst/>
                <a:uLnTx/>
                <a:uFillTx/>
                <a:latin typeface="Calibri" panose="020F0502020204030204" pitchFamily="34" charset="0"/>
                <a:ea typeface="+mn-ea"/>
                <a:cs typeface="+mn-cs"/>
              </a:rPr>
              <a:t>2 </a:t>
            </a:r>
            <a:r>
              <a:rPr kumimoji="0" lang="en-US"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that the sons of God saw that the daughters of men were beautiful; and they took wives for themselves, whomever they chose. </a:t>
            </a:r>
            <a:r>
              <a:rPr kumimoji="0" lang="en-US" sz="2700" b="0" i="0" u="none" strike="noStrike" kern="0" cap="none" spc="0" normalizeH="0" baseline="30000" noProof="0" dirty="0">
                <a:ln>
                  <a:noFill/>
                </a:ln>
                <a:solidFill>
                  <a:srgbClr val="FFFFFF"/>
                </a:solidFill>
                <a:effectLst/>
                <a:uLnTx/>
                <a:uFillTx/>
                <a:latin typeface="Calibri" panose="020F0502020204030204" pitchFamily="34" charset="0"/>
                <a:ea typeface="+mn-ea"/>
                <a:cs typeface="+mn-cs"/>
              </a:rPr>
              <a:t>3</a:t>
            </a:r>
            <a:r>
              <a:rPr kumimoji="0" lang="en-US"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 Then the Lord said, ‘My Spirit shall not strive with man forever, because he also is flesh; nevertheless his days shall be one hundred and twenty years.’ </a:t>
            </a:r>
            <a:r>
              <a:rPr kumimoji="0" lang="en-US" sz="2700" b="0" i="0" u="none" strike="noStrike" kern="0" cap="none" spc="0" normalizeH="0" baseline="30000" noProof="0" dirty="0">
                <a:ln>
                  <a:noFill/>
                </a:ln>
                <a:solidFill>
                  <a:srgbClr val="FFFFFF"/>
                </a:solidFill>
                <a:effectLst/>
                <a:uLnTx/>
                <a:uFillTx/>
                <a:latin typeface="Calibri" panose="020F0502020204030204" pitchFamily="34" charset="0"/>
                <a:ea typeface="+mn-ea"/>
                <a:cs typeface="+mn-cs"/>
              </a:rPr>
              <a:t>4</a:t>
            </a:r>
            <a:r>
              <a:rPr kumimoji="0" lang="en-US"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 The Nephilim were on the earth in those days, and also afterward, when the sons of God came in to the daughters of men, and they bore children to them. Those were the mighty men who were of old, men of renown.”</a:t>
            </a:r>
          </a:p>
        </p:txBody>
      </p:sp>
    </p:spTree>
    <p:extLst>
      <p:ext uri="{BB962C8B-B14F-4D97-AF65-F5344CB8AC3E}">
        <p14:creationId xmlns:p14="http://schemas.microsoft.com/office/powerpoint/2010/main" val="227021849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Image result for patriarchs Genesis 5, 1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7818" y="228600"/>
            <a:ext cx="8728364" cy="6400800"/>
          </a:xfrm>
          <a:prstGeom prst="rect">
            <a:avLst/>
          </a:prstGeom>
          <a:noFill/>
          <a:ln w="9525">
            <a:noFill/>
            <a:miter lim="800000"/>
            <a:headEnd/>
            <a:tailEnd/>
          </a:ln>
        </p:spPr>
      </p:pic>
    </p:spTree>
    <p:extLst>
      <p:ext uri="{BB962C8B-B14F-4D97-AF65-F5344CB8AC3E}">
        <p14:creationId xmlns:p14="http://schemas.microsoft.com/office/powerpoint/2010/main" val="256889326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0" y="1447800"/>
            <a:ext cx="9144000" cy="3733800"/>
          </a:xfrm>
        </p:spPr>
        <p:txBody>
          <a:bodyPr/>
          <a:lstStyle/>
          <a:p>
            <a:pPr marL="0" indent="0" algn="just">
              <a:buNone/>
            </a:pPr>
            <a:r>
              <a:rPr lang="en-US" altLang="en-US" dirty="0">
                <a:effectLst>
                  <a:outerShdw blurRad="38100" dist="38100" dir="2700000" algn="tl">
                    <a:srgbClr val="000000">
                      <a:alpha val="43137"/>
                    </a:srgbClr>
                  </a:outerShdw>
                </a:effectLst>
              </a:rPr>
              <a:t>“The ancient quibble about ‘Cain’s wife’ is thus seen to be quite trivial. </a:t>
            </a:r>
            <a:r>
              <a:rPr lang="en-US" dirty="0">
                <a:effectLst>
                  <a:outerShdw blurRad="38100" dist="38100" dir="2700000" algn="tl">
                    <a:srgbClr val="000000">
                      <a:alpha val="43137"/>
                    </a:srgbClr>
                  </a:outerShdw>
                </a:effectLst>
              </a:rPr>
              <a:t>Long before Cain died, there was a large population in the earth. By the time of the Deluge, 1,656 years after Creation by the Ussher chronology, even using the above conservative assumptions, the world population would have been </a:t>
            </a:r>
            <a:r>
              <a:rPr lang="en-US" b="1" u="sng" dirty="0">
                <a:solidFill>
                  <a:srgbClr val="FFFFCC"/>
                </a:solidFill>
                <a:effectLst>
                  <a:outerShdw blurRad="38100" dist="38100" dir="2700000" algn="tl">
                    <a:srgbClr val="000000">
                      <a:alpha val="43137"/>
                    </a:srgbClr>
                  </a:outerShdw>
                </a:effectLst>
              </a:rPr>
              <a:t>at least seven billion people!</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2571750" y="219670"/>
            <a:ext cx="40005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Henry M. Morris</a:t>
            </a:r>
          </a:p>
          <a:p>
            <a:pPr algn="ctr"/>
            <a:r>
              <a:rPr lang="en-US" altLang="en-US" sz="1800" i="1" dirty="0">
                <a:effectLst>
                  <a:outerShdw blurRad="38100" dist="38100" dir="2700000" algn="tl">
                    <a:srgbClr val="000000"/>
                  </a:outerShdw>
                </a:effectLst>
                <a:latin typeface="Calibri" panose="020F0502020204030204" pitchFamily="34" charset="0"/>
                <a:cs typeface="+mn-cs"/>
              </a:rPr>
              <a:t>The Genesis Record, 144</a:t>
            </a:r>
          </a:p>
        </p:txBody>
      </p:sp>
      <p:pic>
        <p:nvPicPr>
          <p:cNvPr id="5" name="Picture 2" descr="Genesis Record: Morris, Henry M.: 9780801072826: Amazon.com: Books">
            <a:extLst>
              <a:ext uri="{FF2B5EF4-FFF2-40B4-BE49-F238E27FC236}">
                <a16:creationId xmlns:a16="http://schemas.microsoft.com/office/drawing/2014/main" id="{7129DEAE-1D12-4A47-88C8-DE2AD62C3A2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1" y="76200"/>
            <a:ext cx="73019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AE0A5B4-998D-40CB-A55D-86C9B5FDC5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91584269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3"/>
          <p:cNvSpPr>
            <a:spLocks noGrp="1" noChangeArrowheads="1"/>
          </p:cNvSpPr>
          <p:nvPr>
            <p:ph type="body" idx="1"/>
          </p:nvPr>
        </p:nvSpPr>
        <p:spPr>
          <a:xfrm>
            <a:off x="2228850" y="1577961"/>
            <a:ext cx="4686300" cy="2917839"/>
          </a:xfrm>
        </p:spPr>
        <p:txBody>
          <a:bodyPr/>
          <a:lstStyle/>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Population – Gen. 6:1</a:t>
            </a:r>
          </a:p>
          <a:p>
            <a:pPr marL="514350" lvl="1" indent="-514350" eaLnBrk="1" hangingPunct="1">
              <a:spcBef>
                <a:spcPts val="0"/>
              </a:spcBef>
              <a:spcAft>
                <a:spcPts val="2400"/>
              </a:spcAft>
              <a:buClr>
                <a:srgbClr val="00FF99"/>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ea typeface="+mn-ea"/>
                <a:cs typeface="+mn-cs"/>
              </a:rPr>
              <a:t>Procreation – Gen. 6:2</a:t>
            </a:r>
          </a:p>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Patience – Gen. 6:3</a:t>
            </a:r>
          </a:p>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Product – Gen. 6:4</a:t>
            </a:r>
          </a:p>
        </p:txBody>
      </p:sp>
      <p:sp>
        <p:nvSpPr>
          <p:cNvPr id="6" name="Rectangle 2">
            <a:extLst>
              <a:ext uri="{FF2B5EF4-FFF2-40B4-BE49-F238E27FC236}">
                <a16:creationId xmlns:a16="http://schemas.microsoft.com/office/drawing/2014/main" id="{95BBE15D-B167-4B77-979D-E98A1F8AB3CA}"/>
              </a:ext>
            </a:extLst>
          </p:cNvPr>
          <p:cNvSpPr txBox="1">
            <a:spLocks noChangeArrowheads="1"/>
          </p:cNvSpPr>
          <p:nvPr/>
        </p:nvSpPr>
        <p:spPr bwMode="auto">
          <a:xfrm>
            <a:off x="1752600" y="228600"/>
            <a:ext cx="563880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buClr>
                <a:srgbClr val="CC66FF"/>
              </a:buClr>
            </a:pPr>
            <a:r>
              <a:rPr lang="en-US" sz="3600" dirty="0">
                <a:effectLst>
                  <a:outerShdw blurRad="38100" dist="38100" dir="2700000" algn="tl">
                    <a:srgbClr val="000000">
                      <a:alpha val="43137"/>
                    </a:srgbClr>
                  </a:outerShdw>
                </a:effectLst>
              </a:rPr>
              <a:t>A. The Specific Sin</a:t>
            </a:r>
            <a:br>
              <a:rPr lang="en-US" sz="3600" kern="0" dirty="0">
                <a:effectLst>
                  <a:outerShdw blurRad="38100" dist="38100" dir="2700000" algn="tl">
                    <a:srgbClr val="000000">
                      <a:alpha val="43137"/>
                    </a:srgbClr>
                  </a:outerShdw>
                </a:effectLst>
              </a:rPr>
            </a:br>
            <a:r>
              <a:rPr lang="en-US" sz="2800" kern="0" dirty="0">
                <a:solidFill>
                  <a:schemeClr val="tx1"/>
                </a:solidFill>
              </a:rPr>
              <a:t>(6:1-4)</a:t>
            </a:r>
            <a:endParaRPr lang="en-US" sz="2800" kern="0" dirty="0">
              <a:solidFill>
                <a:schemeClr val="tx1"/>
              </a:solidFill>
              <a:effectLst>
                <a:outerShdw blurRad="38100" dist="38100" dir="2700000" algn="tl">
                  <a:srgbClr val="000000">
                    <a:alpha val="43137"/>
                  </a:srgbClr>
                </a:outerShdw>
              </a:effectLst>
              <a:ea typeface="+mn-ea"/>
              <a:cs typeface="+mn-cs"/>
            </a:endParaRPr>
          </a:p>
        </p:txBody>
      </p:sp>
      <p:pic>
        <p:nvPicPr>
          <p:cNvPr id="7" name="Picture 7" descr="clip0095">
            <a:extLst>
              <a:ext uri="{FF2B5EF4-FFF2-40B4-BE49-F238E27FC236}">
                <a16:creationId xmlns:a16="http://schemas.microsoft.com/office/drawing/2014/main" id="{59D11833-CA30-480F-9387-1832A0863D2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86546" y="4724400"/>
            <a:ext cx="2770909" cy="1828800"/>
          </a:xfrm>
          <a:prstGeom prst="rect">
            <a:avLst/>
          </a:prstGeom>
          <a:noFill/>
          <a:ln w="9525">
            <a:noFill/>
            <a:miter lim="800000"/>
            <a:headEnd/>
            <a:tailEnd/>
          </a:ln>
          <a:effectLst/>
        </p:spPr>
      </p:pic>
      <p:pic>
        <p:nvPicPr>
          <p:cNvPr id="8" name="Picture 7">
            <a:extLst>
              <a:ext uri="{FF2B5EF4-FFF2-40B4-BE49-F238E27FC236}">
                <a16:creationId xmlns:a16="http://schemas.microsoft.com/office/drawing/2014/main" id="{0A70CFB3-D6A3-490A-B07B-C9A1380EC2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123485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685800" y="228600"/>
            <a:ext cx="7772400" cy="914400"/>
          </a:xfrm>
        </p:spPr>
        <p:txBody>
          <a:bodyPr/>
          <a:lstStyle/>
          <a:p>
            <a:pPr algn="ctr" eaLnBrk="1" hangingPunct="1"/>
            <a:r>
              <a:rPr lang="en-US" sz="3600" dirty="0">
                <a:latin typeface="Calibri" panose="020F0502020204030204" pitchFamily="34" charset="0"/>
              </a:rPr>
              <a:t>GENESIS STRUCTURE</a:t>
            </a:r>
          </a:p>
        </p:txBody>
      </p:sp>
      <p:sp>
        <p:nvSpPr>
          <p:cNvPr id="92163" name="Rectangle 2051"/>
          <p:cNvSpPr>
            <a:spLocks noGrp="1" noChangeArrowheads="1"/>
          </p:cNvSpPr>
          <p:nvPr>
            <p:ph type="body" idx="1"/>
          </p:nvPr>
        </p:nvSpPr>
        <p:spPr>
          <a:xfrm>
            <a:off x="495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55785"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851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55E19-9EAB-4716-BF97-4F82CC6117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48768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Genesis 6:1-4</a:t>
            </a:r>
          </a:p>
          <a:p>
            <a:pPr marL="0" indent="0" algn="just">
              <a:spcBef>
                <a:spcPts val="0"/>
              </a:spcBef>
              <a:buNone/>
            </a:pPr>
            <a:r>
              <a:rPr lang="en-US" sz="2700" dirty="0">
                <a:effectLst>
                  <a:outerShdw blurRad="38100" dist="38100" dir="2700000" algn="tl">
                    <a:srgbClr val="000000">
                      <a:alpha val="43137"/>
                    </a:srgbClr>
                  </a:outerShdw>
                </a:effectLst>
              </a:rPr>
              <a:t>“</a:t>
            </a:r>
            <a:r>
              <a:rPr lang="en-US" sz="2700" baseline="30000" dirty="0">
                <a:effectLst/>
              </a:rPr>
              <a:t>1 </a:t>
            </a:r>
            <a:r>
              <a:rPr lang="en-US" sz="2700" dirty="0">
                <a:effectLst>
                  <a:outerShdw blurRad="38100" dist="38100" dir="2700000" algn="tl">
                    <a:srgbClr val="000000">
                      <a:alpha val="43137"/>
                    </a:srgbClr>
                  </a:outerShdw>
                </a:effectLst>
              </a:rPr>
              <a:t>Now it came about, when men began to multiply on the face of the land, and daughters were born to them</a:t>
            </a:r>
            <a:r>
              <a:rPr lang="en-US" sz="2700" dirty="0">
                <a:effectLst/>
              </a:rPr>
              <a:t>, </a:t>
            </a:r>
            <a:r>
              <a:rPr lang="en-US" sz="2700" baseline="30000" dirty="0">
                <a:effectLst/>
              </a:rPr>
              <a:t>2 </a:t>
            </a:r>
            <a:r>
              <a:rPr lang="en-US" sz="2700" b="1" u="sng" dirty="0">
                <a:solidFill>
                  <a:srgbClr val="FFFFCC"/>
                </a:solidFill>
                <a:effectLst>
                  <a:outerShdw blurRad="38100" dist="38100" dir="2700000" algn="tl">
                    <a:srgbClr val="000000">
                      <a:alpha val="43137"/>
                    </a:srgbClr>
                  </a:outerShdw>
                </a:effectLst>
              </a:rPr>
              <a:t>that the sons of God saw that the daughters of men were beautiful; and they took wives for themselves, whomever they chose</a:t>
            </a:r>
            <a:r>
              <a:rPr lang="en-US" sz="2700" dirty="0">
                <a:effectLst>
                  <a:outerShdw blurRad="38100" dist="38100" dir="2700000" algn="tl">
                    <a:srgbClr val="000000">
                      <a:alpha val="43137"/>
                    </a:srgbClr>
                  </a:outerShdw>
                </a:effectLst>
              </a:rPr>
              <a:t>. </a:t>
            </a:r>
            <a:r>
              <a:rPr lang="en-US" sz="2700" baseline="30000" dirty="0">
                <a:effectLst/>
              </a:rPr>
              <a:t>3</a:t>
            </a:r>
            <a:r>
              <a:rPr lang="en-US" sz="2700" dirty="0">
                <a:effectLst>
                  <a:outerShdw blurRad="38100" dist="38100" dir="2700000" algn="tl">
                    <a:srgbClr val="000000">
                      <a:alpha val="43137"/>
                    </a:srgbClr>
                  </a:outerShdw>
                </a:effectLst>
              </a:rPr>
              <a:t> Then the Lord said, ‘My Spirit shall not strive with man forever, because he also is flesh; nevertheless his days shall be one hundred and twenty years.’ </a:t>
            </a:r>
            <a:r>
              <a:rPr lang="en-US" sz="2700" baseline="30000" dirty="0">
                <a:effectLst/>
              </a:rPr>
              <a:t>4</a:t>
            </a:r>
            <a:r>
              <a:rPr lang="en-US" sz="2700" dirty="0">
                <a:effectLst>
                  <a:outerShdw blurRad="38100" dist="38100" dir="2700000" algn="tl">
                    <a:srgbClr val="000000">
                      <a:alpha val="43137"/>
                    </a:srgbClr>
                  </a:outerShdw>
                </a:effectLst>
              </a:rPr>
              <a:t> The Nephilim were on the earth in those days, and also afterward, when the sons of God came in to the daughters of men, and they bore children to them. Those were the mighty men who were of old, men of renown</a:t>
            </a:r>
            <a:r>
              <a:rPr lang="en-US" sz="27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186974404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26"/>
          <p:cNvSpPr>
            <a:spLocks noGrp="1" noChangeArrowheads="1"/>
          </p:cNvSpPr>
          <p:nvPr>
            <p:ph type="title"/>
          </p:nvPr>
        </p:nvSpPr>
        <p:spPr>
          <a:xfrm>
            <a:off x="2819400" y="228601"/>
            <a:ext cx="350520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Alternative Views</a:t>
            </a:r>
          </a:p>
        </p:txBody>
      </p:sp>
      <p:sp>
        <p:nvSpPr>
          <p:cNvPr id="7171" name="Rectangle 1027"/>
          <p:cNvSpPr>
            <a:spLocks noGrp="1" noChangeArrowheads="1"/>
          </p:cNvSpPr>
          <p:nvPr>
            <p:ph type="body" sz="half" idx="1"/>
          </p:nvPr>
        </p:nvSpPr>
        <p:spPr>
          <a:xfrm>
            <a:off x="76200" y="1600200"/>
            <a:ext cx="5334000" cy="4114800"/>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Intermarriage between the Godly line of Seth and the ungodly lines of Cain</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Polygamous Cainite despots</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Fallen angels procreating with human women</a:t>
            </a:r>
          </a:p>
        </p:txBody>
      </p:sp>
      <p:pic>
        <p:nvPicPr>
          <p:cNvPr id="16388" name="Picture 1030" descr="clip009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98695" y="2286000"/>
            <a:ext cx="3392905" cy="2743200"/>
          </a:xfrm>
          <a:prstGeom prst="rect">
            <a:avLst/>
          </a:prstGeom>
          <a:noFill/>
          <a:ln w="9525">
            <a:noFill/>
            <a:miter lim="800000"/>
            <a:headEnd/>
            <a:tailEnd/>
          </a:ln>
        </p:spPr>
      </p:pic>
      <p:pic>
        <p:nvPicPr>
          <p:cNvPr id="7" name="Picture 6">
            <a:extLst>
              <a:ext uri="{FF2B5EF4-FFF2-40B4-BE49-F238E27FC236}">
                <a16:creationId xmlns:a16="http://schemas.microsoft.com/office/drawing/2014/main" id="{E15A0F70-AC3E-4E2D-B169-B8001020E2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66E1933-1E02-4F53-A362-5D59201D135A}"/>
              </a:ext>
            </a:extLst>
          </p:cNvPr>
          <p:cNvGraphicFramePr>
            <a:graphicFrameLocks noGrp="1"/>
          </p:cNvGraphicFramePr>
          <p:nvPr>
            <p:ph type="tbl" idx="1"/>
          </p:nvPr>
        </p:nvGraphicFramePr>
        <p:xfrm>
          <a:off x="92075" y="311150"/>
          <a:ext cx="8959850" cy="6235695"/>
        </p:xfrm>
        <a:graphic>
          <a:graphicData uri="http://schemas.openxmlformats.org/drawingml/2006/table">
            <a:tbl>
              <a:tblPr firstRow="1" bandRow="1">
                <a:tableStyleId>{073A0DAA-6AF3-43AB-8588-CEC1D06C72B9}</a:tableStyleId>
              </a:tblPr>
              <a:tblGrid>
                <a:gridCol w="4479925">
                  <a:extLst>
                    <a:ext uri="{9D8B030D-6E8A-4147-A177-3AD203B41FA5}">
                      <a16:colId xmlns:a16="http://schemas.microsoft.com/office/drawing/2014/main" val="4083022562"/>
                    </a:ext>
                  </a:extLst>
                </a:gridCol>
                <a:gridCol w="4479925">
                  <a:extLst>
                    <a:ext uri="{9D8B030D-6E8A-4147-A177-3AD203B41FA5}">
                      <a16:colId xmlns:a16="http://schemas.microsoft.com/office/drawing/2014/main" val="1397627422"/>
                    </a:ext>
                  </a:extLst>
                </a:gridCol>
              </a:tblGrid>
              <a:tr h="91455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tx2"/>
                          </a:solidFill>
                          <a:effectLst/>
                          <a:latin typeface="Calibri" panose="020F0502020204030204" pitchFamily="34" charset="0"/>
                        </a:rPr>
                        <a:t>DOES </a:t>
                      </a:r>
                      <a:r>
                        <a:rPr kumimoji="0" lang="en-US" sz="2800" b="1" i="0" u="sng" strike="noStrike" cap="none" normalizeH="0" baseline="0" dirty="0">
                          <a:ln>
                            <a:noFill/>
                          </a:ln>
                          <a:solidFill>
                            <a:srgbClr val="FFFFCC"/>
                          </a:solidFill>
                          <a:effectLst/>
                          <a:latin typeface="Calibri" panose="020F0502020204030204" pitchFamily="34" charset="0"/>
                        </a:rPr>
                        <a:t>NOT</a:t>
                      </a:r>
                      <a:r>
                        <a:rPr kumimoji="0" lang="en-US" sz="2800" b="1" i="0" u="none" strike="noStrike" cap="none" normalizeH="0" baseline="0" dirty="0">
                          <a:ln>
                            <a:noFill/>
                          </a:ln>
                          <a:solidFill>
                            <a:schemeClr val="tx2"/>
                          </a:solidFill>
                          <a:effectLst/>
                          <a:latin typeface="Calibri" panose="020F0502020204030204" pitchFamily="34" charset="0"/>
                        </a:rPr>
                        <a:t> REFER TO ANGELS</a:t>
                      </a:r>
                    </a:p>
                  </a:txBody>
                  <a:tcPr marL="91427" marR="91427" marT="45734" marB="45734"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sz="2800" b="1" i="0" u="sng" strike="noStrike" kern="1200" cap="none" normalizeH="0" baseline="0" dirty="0">
                          <a:ln>
                            <a:noFill/>
                          </a:ln>
                          <a:solidFill>
                            <a:srgbClr val="FFFFCC"/>
                          </a:solidFill>
                          <a:effectLst/>
                          <a:latin typeface="Calibri" panose="020F0502020204030204" pitchFamily="34" charset="0"/>
                          <a:ea typeface="+mn-ea"/>
                          <a:cs typeface="+mn-cs"/>
                        </a:rPr>
                        <a:t>DOES</a:t>
                      </a:r>
                      <a:r>
                        <a:rPr lang="en-US" sz="2800" dirty="0">
                          <a:solidFill>
                            <a:schemeClr val="tx2"/>
                          </a:solidFill>
                          <a:effectLst>
                            <a:outerShdw blurRad="38100" dist="38100" dir="2700000" algn="tl">
                              <a:srgbClr val="000000"/>
                            </a:outerShdw>
                          </a:effectLst>
                          <a:latin typeface="Calibri" panose="020F0502020204030204" pitchFamily="34" charset="0"/>
                        </a:rPr>
                        <a:t> REFER TO ANGELS </a:t>
                      </a:r>
                    </a:p>
                  </a:txBody>
                  <a:tcPr marL="91427" marR="91427" marT="45734" marB="45734" anchor="ctr" horzOverflow="overflow"/>
                </a:tc>
                <a:extLst>
                  <a:ext uri="{0D108BD9-81ED-4DB2-BD59-A6C34878D82A}">
                    <a16:rowId xmlns:a16="http://schemas.microsoft.com/office/drawing/2014/main" val="1052160702"/>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bg2"/>
                          </a:solidFill>
                          <a:effectLst/>
                          <a:latin typeface="Calibri" panose="020F0502020204030204" pitchFamily="34" charset="0"/>
                        </a:rPr>
                        <a:t>Millard Erickson</a:t>
                      </a: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rPr>
                        <a:t>John MacArthur</a:t>
                      </a:r>
                    </a:p>
                  </a:txBody>
                  <a:tcPr marL="91427" marR="91427" marT="45734" marB="45734" anchor="ctr" horzOverflow="overflow">
                    <a:solidFill>
                      <a:srgbClr val="99FF99"/>
                    </a:solidFill>
                  </a:tcPr>
                </a:tc>
                <a:extLst>
                  <a:ext uri="{0D108BD9-81ED-4DB2-BD59-A6C34878D82A}">
                    <a16:rowId xmlns:a16="http://schemas.microsoft.com/office/drawing/2014/main" val="1624996199"/>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bg2"/>
                          </a:solidFill>
                          <a:effectLst/>
                          <a:latin typeface="Calibri" panose="020F0502020204030204" pitchFamily="34" charset="0"/>
                        </a:rPr>
                        <a:t>J. </a:t>
                      </a:r>
                      <a:r>
                        <a:rPr kumimoji="0" lang="en-US" sz="2800" b="0" i="0" u="none" strike="noStrike" cap="none" normalizeH="0" baseline="0" dirty="0" err="1">
                          <a:ln>
                            <a:noFill/>
                          </a:ln>
                          <a:solidFill>
                            <a:schemeClr val="bg2"/>
                          </a:solidFill>
                          <a:effectLst/>
                          <a:latin typeface="Calibri" panose="020F0502020204030204" pitchFamily="34" charset="0"/>
                        </a:rPr>
                        <a:t>Sidlow</a:t>
                      </a:r>
                      <a:r>
                        <a:rPr kumimoji="0" lang="en-US" sz="2800" b="0" i="0" u="none" strike="noStrike" cap="none" normalizeH="0" baseline="0" dirty="0">
                          <a:ln>
                            <a:noFill/>
                          </a:ln>
                          <a:solidFill>
                            <a:schemeClr val="bg2"/>
                          </a:solidFill>
                          <a:effectLst/>
                          <a:latin typeface="Calibri" panose="020F0502020204030204" pitchFamily="34" charset="0"/>
                        </a:rPr>
                        <a:t> Baxter</a:t>
                      </a: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rPr>
                        <a:t>Henry Morris</a:t>
                      </a:r>
                    </a:p>
                  </a:txBody>
                  <a:tcPr marL="91427" marR="91427" marT="45734" marB="45734" anchor="ctr" horzOverflow="overflow">
                    <a:solidFill>
                      <a:srgbClr val="99FF99"/>
                    </a:solidFill>
                  </a:tcPr>
                </a:tc>
                <a:extLst>
                  <a:ext uri="{0D108BD9-81ED-4DB2-BD59-A6C34878D82A}">
                    <a16:rowId xmlns:a16="http://schemas.microsoft.com/office/drawing/2014/main" val="3636852434"/>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bg2"/>
                          </a:solidFill>
                          <a:effectLst/>
                          <a:latin typeface="Calibri" panose="020F0502020204030204" pitchFamily="34" charset="0"/>
                        </a:rPr>
                        <a:t>Warren </a:t>
                      </a:r>
                      <a:r>
                        <a:rPr kumimoji="0" lang="en-US" sz="2800" b="0" i="0" u="none" strike="noStrike" cap="none" normalizeH="0" baseline="0" dirty="0" err="1">
                          <a:ln>
                            <a:noFill/>
                          </a:ln>
                          <a:solidFill>
                            <a:schemeClr val="bg2"/>
                          </a:solidFill>
                          <a:effectLst/>
                          <a:latin typeface="Calibri" panose="020F0502020204030204" pitchFamily="34" charset="0"/>
                        </a:rPr>
                        <a:t>Wiersbe</a:t>
                      </a:r>
                      <a:endParaRPr kumimoji="0" lang="en-US" sz="2800" b="0" i="0" u="none" strike="noStrike" cap="none" normalizeH="0" baseline="0" dirty="0">
                        <a:ln>
                          <a:noFill/>
                        </a:ln>
                        <a:solidFill>
                          <a:schemeClr val="bg2"/>
                        </a:solidFill>
                        <a:effectLst/>
                        <a:latin typeface="Calibri" panose="020F0502020204030204" pitchFamily="34" charset="0"/>
                      </a:endParaRP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rPr>
                        <a:t>Arnold Fruchtenbaum</a:t>
                      </a:r>
                    </a:p>
                  </a:txBody>
                  <a:tcPr marL="91427" marR="91427" marT="45734" marB="45734" anchor="ctr" horzOverflow="overflow">
                    <a:solidFill>
                      <a:srgbClr val="99FF99"/>
                    </a:solidFill>
                  </a:tcPr>
                </a:tc>
                <a:extLst>
                  <a:ext uri="{0D108BD9-81ED-4DB2-BD59-A6C34878D82A}">
                    <a16:rowId xmlns:a16="http://schemas.microsoft.com/office/drawing/2014/main" val="3808086373"/>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sz="2800" b="0" i="0" u="none" strike="noStrike" cap="none" normalizeH="0" baseline="0" dirty="0">
                          <a:ln>
                            <a:noFill/>
                          </a:ln>
                          <a:solidFill>
                            <a:schemeClr val="bg2"/>
                          </a:solidFill>
                          <a:effectLst/>
                          <a:latin typeface="Calibri" panose="020F0502020204030204" pitchFamily="34" charset="0"/>
                        </a:rPr>
                        <a:t>Paul Enns</a:t>
                      </a: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rPr>
                        <a:t>Robert Lightner</a:t>
                      </a:r>
                    </a:p>
                  </a:txBody>
                  <a:tcPr marL="91427" marR="91427" marT="45734" marB="45734" anchor="ctr" horzOverflow="overflow">
                    <a:solidFill>
                      <a:srgbClr val="99FF99"/>
                    </a:solidFill>
                  </a:tcPr>
                </a:tc>
                <a:extLst>
                  <a:ext uri="{0D108BD9-81ED-4DB2-BD59-A6C34878D82A}">
                    <a16:rowId xmlns:a16="http://schemas.microsoft.com/office/drawing/2014/main" val="4167479987"/>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bg2"/>
                          </a:solidFill>
                          <a:effectLst/>
                          <a:latin typeface="Calibri" panose="020F0502020204030204" pitchFamily="34" charset="0"/>
                        </a:rPr>
                        <a:t>Gleason Archer</a:t>
                      </a: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rPr>
                        <a:t>D. Edmond Hiebert</a:t>
                      </a:r>
                    </a:p>
                  </a:txBody>
                  <a:tcPr marL="91427" marR="91427" marT="45734" marB="45734" anchor="ctr" horzOverflow="overflow">
                    <a:solidFill>
                      <a:srgbClr val="99FF99"/>
                    </a:solidFill>
                  </a:tcPr>
                </a:tc>
                <a:extLst>
                  <a:ext uri="{0D108BD9-81ED-4DB2-BD59-A6C34878D82A}">
                    <a16:rowId xmlns:a16="http://schemas.microsoft.com/office/drawing/2014/main" val="4253275423"/>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bg2"/>
                          </a:solidFill>
                          <a:effectLst/>
                          <a:latin typeface="Calibri" panose="020F0502020204030204" pitchFamily="34" charset="0"/>
                        </a:rPr>
                        <a:t>John </a:t>
                      </a:r>
                      <a:r>
                        <a:rPr kumimoji="0" lang="en-US" sz="2800" b="0" i="0" u="none" strike="noStrike" cap="none" normalizeH="0" baseline="0" dirty="0" err="1">
                          <a:ln>
                            <a:noFill/>
                          </a:ln>
                          <a:solidFill>
                            <a:schemeClr val="bg2"/>
                          </a:solidFill>
                          <a:effectLst/>
                          <a:latin typeface="Calibri" panose="020F0502020204030204" pitchFamily="34" charset="0"/>
                        </a:rPr>
                        <a:t>Sailhammer</a:t>
                      </a:r>
                      <a:endParaRPr kumimoji="0" lang="en-US" sz="2800" b="0" i="0" u="none" strike="noStrike" cap="none" normalizeH="0" baseline="0" dirty="0">
                        <a:ln>
                          <a:noFill/>
                        </a:ln>
                        <a:solidFill>
                          <a:schemeClr val="bg2"/>
                        </a:solidFill>
                        <a:effectLst/>
                        <a:latin typeface="Calibri" panose="020F0502020204030204" pitchFamily="34" charset="0"/>
                      </a:endParaRP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rPr>
                        <a:t>James </a:t>
                      </a:r>
                      <a:r>
                        <a:rPr kumimoji="0" lang="en-US" sz="2800" b="1" i="0" u="none" strike="noStrike" cap="none" normalizeH="0" baseline="0" dirty="0" err="1">
                          <a:ln>
                            <a:noFill/>
                          </a:ln>
                          <a:solidFill>
                            <a:schemeClr val="bg2"/>
                          </a:solidFill>
                          <a:effectLst/>
                          <a:latin typeface="Calibri" panose="020F0502020204030204" pitchFamily="34" charset="0"/>
                        </a:rPr>
                        <a:t>Boice</a:t>
                      </a:r>
                      <a:endParaRPr kumimoji="0" lang="en-US" sz="2800" b="1" i="0" u="none" strike="noStrike" cap="none" normalizeH="0" baseline="0" dirty="0">
                        <a:ln>
                          <a:noFill/>
                        </a:ln>
                        <a:solidFill>
                          <a:schemeClr val="bg2"/>
                        </a:solidFill>
                        <a:effectLst/>
                        <a:latin typeface="Calibri" panose="020F0502020204030204" pitchFamily="34" charset="0"/>
                      </a:endParaRPr>
                    </a:p>
                  </a:txBody>
                  <a:tcPr marL="91427" marR="91427" marT="45734" marB="45734" anchor="ctr" horzOverflow="overflow">
                    <a:solidFill>
                      <a:srgbClr val="99FF99"/>
                    </a:solidFill>
                  </a:tcPr>
                </a:tc>
                <a:extLst>
                  <a:ext uri="{0D108BD9-81ED-4DB2-BD59-A6C34878D82A}">
                    <a16:rowId xmlns:a16="http://schemas.microsoft.com/office/drawing/2014/main" val="2056588254"/>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bg2"/>
                          </a:solidFill>
                          <a:effectLst/>
                          <a:latin typeface="Calibri" panose="020F0502020204030204" pitchFamily="34" charset="0"/>
                        </a:rPr>
                        <a:t>Wayne Grudem</a:t>
                      </a: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rPr>
                        <a:t>Robert Morey</a:t>
                      </a:r>
                    </a:p>
                  </a:txBody>
                  <a:tcPr marL="91427" marR="91427" marT="45734" marB="45734" anchor="ctr" horzOverflow="overflow">
                    <a:solidFill>
                      <a:srgbClr val="99FF99"/>
                    </a:solidFill>
                  </a:tcPr>
                </a:tc>
                <a:extLst>
                  <a:ext uri="{0D108BD9-81ED-4DB2-BD59-A6C34878D82A}">
                    <a16:rowId xmlns:a16="http://schemas.microsoft.com/office/drawing/2014/main" val="2032328253"/>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bg2"/>
                          </a:solidFill>
                          <a:effectLst/>
                          <a:latin typeface="Calibri" panose="020F0502020204030204" pitchFamily="34" charset="0"/>
                        </a:rPr>
                        <a:t>Meredith Kline</a:t>
                      </a: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rPr>
                        <a:t>M. R. </a:t>
                      </a:r>
                      <a:r>
                        <a:rPr kumimoji="0" lang="en-US" sz="2800" b="1" i="0" u="none" strike="noStrike" cap="none" normalizeH="0" baseline="0" dirty="0" err="1">
                          <a:ln>
                            <a:noFill/>
                          </a:ln>
                          <a:solidFill>
                            <a:schemeClr val="bg2"/>
                          </a:solidFill>
                          <a:effectLst/>
                          <a:latin typeface="Calibri" panose="020F0502020204030204" pitchFamily="34" charset="0"/>
                        </a:rPr>
                        <a:t>DeHann</a:t>
                      </a:r>
                      <a:endParaRPr kumimoji="0" lang="en-US" sz="2800" b="1" i="0" u="none" strike="noStrike" cap="none" normalizeH="0" baseline="0" dirty="0">
                        <a:ln>
                          <a:noFill/>
                        </a:ln>
                        <a:solidFill>
                          <a:schemeClr val="bg2"/>
                        </a:solidFill>
                        <a:effectLst/>
                        <a:latin typeface="Calibri" panose="020F0502020204030204" pitchFamily="34" charset="0"/>
                      </a:endParaRPr>
                    </a:p>
                  </a:txBody>
                  <a:tcPr marL="91427" marR="91427" marT="45734" marB="45734" anchor="ctr" horzOverflow="overflow">
                    <a:solidFill>
                      <a:srgbClr val="99FF99"/>
                    </a:solidFill>
                  </a:tcPr>
                </a:tc>
                <a:extLst>
                  <a:ext uri="{0D108BD9-81ED-4DB2-BD59-A6C34878D82A}">
                    <a16:rowId xmlns:a16="http://schemas.microsoft.com/office/drawing/2014/main" val="1131897709"/>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sz="2800" b="0" i="0" u="none" strike="noStrike" cap="none" normalizeH="0" baseline="0" dirty="0" err="1">
                          <a:ln>
                            <a:noFill/>
                          </a:ln>
                          <a:solidFill>
                            <a:schemeClr val="bg2"/>
                          </a:solidFill>
                          <a:effectLst/>
                          <a:latin typeface="Calibri" panose="020F0502020204030204" pitchFamily="34" charset="0"/>
                        </a:rPr>
                        <a:t>Leupold</a:t>
                      </a:r>
                      <a:endParaRPr kumimoji="0" lang="en-US" sz="2800" b="0" i="0" u="none" strike="noStrike" cap="none" normalizeH="0" baseline="0" dirty="0">
                        <a:ln>
                          <a:noFill/>
                        </a:ln>
                        <a:solidFill>
                          <a:schemeClr val="bg2"/>
                        </a:solidFill>
                        <a:effectLst/>
                        <a:latin typeface="Calibri" panose="020F0502020204030204" pitchFamily="34" charset="0"/>
                      </a:endParaRP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sz="2800" b="1" i="0" u="none" strike="noStrike" cap="none" normalizeH="0" baseline="0" dirty="0">
                          <a:ln>
                            <a:noFill/>
                          </a:ln>
                          <a:solidFill>
                            <a:schemeClr val="bg2"/>
                          </a:solidFill>
                          <a:effectLst/>
                          <a:latin typeface="Calibri" panose="020F0502020204030204" pitchFamily="34" charset="0"/>
                        </a:rPr>
                        <a:t>Charles Ryrie</a:t>
                      </a:r>
                    </a:p>
                  </a:txBody>
                  <a:tcPr marL="91427" marR="91427" marT="45734" marB="45734" anchor="ctr" horzOverflow="overflow">
                    <a:solidFill>
                      <a:srgbClr val="99FF99"/>
                    </a:solidFill>
                  </a:tcPr>
                </a:tc>
                <a:extLst>
                  <a:ext uri="{0D108BD9-81ED-4DB2-BD59-A6C34878D82A}">
                    <a16:rowId xmlns:a16="http://schemas.microsoft.com/office/drawing/2014/main" val="2421542153"/>
                  </a:ext>
                </a:extLst>
              </a:tr>
              <a:tr h="532114">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0" i="0" u="none" strike="noStrike" cap="none" normalizeH="0" baseline="0" dirty="0">
                          <a:ln>
                            <a:noFill/>
                          </a:ln>
                          <a:solidFill>
                            <a:schemeClr val="bg2"/>
                          </a:solidFill>
                          <a:effectLst/>
                          <a:latin typeface="Calibri" panose="020F0502020204030204" pitchFamily="34" charset="0"/>
                        </a:rPr>
                        <a:t>Williamson, unpublished paper, DTS</a:t>
                      </a:r>
                    </a:p>
                  </a:txBody>
                  <a:tcPr marL="91427" marR="91427" marT="45734" marB="45734"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800" b="1" i="0" u="none" strike="noStrike" cap="none" normalizeH="0" baseline="0" dirty="0">
                        <a:ln>
                          <a:noFill/>
                        </a:ln>
                        <a:solidFill>
                          <a:srgbClr val="0000CC"/>
                        </a:solidFill>
                        <a:effectLst/>
                        <a:latin typeface="Calibri" panose="020F0502020204030204" pitchFamily="34" charset="0"/>
                      </a:endParaRPr>
                    </a:p>
                  </a:txBody>
                  <a:tcPr marT="45726" marB="45726" anchor="ctr" horzOverflow="overflow"/>
                </a:tc>
                <a:extLst>
                  <a:ext uri="{0D108BD9-81ED-4DB2-BD59-A6C34878D82A}">
                    <a16:rowId xmlns:a16="http://schemas.microsoft.com/office/drawing/2014/main" val="2718169444"/>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0" y="1549920"/>
            <a:ext cx="9037560" cy="462228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spcBef>
                <a:spcPts val="0"/>
              </a:spcBef>
              <a:buNone/>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interesting to note that the Sethite Line-Cainite View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does not begin until the fourth century A.D.</a:t>
            </a: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This makes it the newest of the three major views. The New Catholic Encyclopedia states that this view ‘that sees in these sons of God the Sethites and in the daughters of men the Cainites dates from the fourth century and is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influenced by theological concern for maintaining the spirituality of the Angels</a:t>
            </a:r>
            <a:r>
              <a:rPr lang="en-US" sz="30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This seems to imply that the major motivation for starting this view was not exegesis of Scripture but opposition to the angel view...”</a:t>
            </a:r>
            <a:endParaRPr lang="en-US" sz="3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4637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4628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4697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4688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9663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9654619" y="4789720"/>
                <a:ext cx="47880" cy="24120"/>
              </a:xfrm>
              <a:prstGeom prst="rect">
                <a:avLst/>
              </a:prstGeom>
            </p:spPr>
          </p:pic>
        </mc:Fallback>
      </mc:AlternateContent>
      <p:pic>
        <p:nvPicPr>
          <p:cNvPr id="3" name="Picture 2">
            <a:extLst>
              <a:ext uri="{FF2B5EF4-FFF2-40B4-BE49-F238E27FC236}">
                <a16:creationId xmlns:a16="http://schemas.microsoft.com/office/drawing/2014/main" id="{56FC29BE-D62D-467C-A0B3-E8A1E43D920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6200" y="76200"/>
            <a:ext cx="844062" cy="1097280"/>
          </a:xfrm>
          <a:prstGeom prst="rect">
            <a:avLst/>
          </a:prstGeom>
          <a:ln w="12700">
            <a:solidFill>
              <a:schemeClr val="tx1"/>
            </a:solidFill>
          </a:ln>
        </p:spPr>
      </p:pic>
      <p:sp>
        <p:nvSpPr>
          <p:cNvPr id="2" name="Rectangle 1">
            <a:extLst>
              <a:ext uri="{FF2B5EF4-FFF2-40B4-BE49-F238E27FC236}">
                <a16:creationId xmlns:a16="http://schemas.microsoft.com/office/drawing/2014/main" id="{9833B6BE-F3D5-439A-96B3-B1A1BE27E660}"/>
              </a:ext>
            </a:extLst>
          </p:cNvPr>
          <p:cNvSpPr/>
          <p:nvPr/>
        </p:nvSpPr>
        <p:spPr>
          <a:xfrm>
            <a:off x="2305050" y="217438"/>
            <a:ext cx="4533900" cy="1215717"/>
          </a:xfrm>
          <a:prstGeom prst="rect">
            <a:avLst/>
          </a:prstGeom>
        </p:spPr>
        <p:txBody>
          <a:bodyPr wrap="square">
            <a:spAutoFit/>
          </a:bodyPr>
          <a:lstStyle/>
          <a:p>
            <a:pPr algn="ctr">
              <a:spcBef>
                <a:spcPts val="0"/>
              </a:spcBef>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Renald Showers </a:t>
            </a:r>
          </a:p>
          <a:p>
            <a:pPr algn="ctr">
              <a:spcBef>
                <a:spcPts val="0"/>
              </a:spcBef>
              <a:spcAft>
                <a:spcPts val="0"/>
              </a:spcAft>
            </a:pPr>
            <a:r>
              <a:rPr lang="en-US" sz="1600" i="1" dirty="0">
                <a:effectLst>
                  <a:outerShdw blurRad="38100" dist="38100" dir="2700000" algn="tl">
                    <a:srgbClr val="000000">
                      <a:alpha val="43137"/>
                    </a:srgbClr>
                  </a:outerShdw>
                </a:effectLst>
                <a:latin typeface="Calibri" panose="020F0502020204030204" pitchFamily="34" charset="0"/>
                <a:ea typeface="+mj-ea"/>
                <a:cs typeface="+mj-cs"/>
              </a:rPr>
              <a:t>Those Invisible Spirits Called Angels</a:t>
            </a:r>
            <a:r>
              <a:rPr lang="en-US" sz="1600" dirty="0">
                <a:effectLst>
                  <a:outerShdw blurRad="38100" dist="38100" dir="2700000" algn="tl">
                    <a:srgbClr val="000000">
                      <a:alpha val="43137"/>
                    </a:srgbClr>
                  </a:outerShdw>
                </a:effectLst>
                <a:latin typeface="Calibri" panose="020F0502020204030204" pitchFamily="34" charset="0"/>
                <a:ea typeface="+mj-ea"/>
                <a:cs typeface="+mj-cs"/>
              </a:rPr>
              <a:t> (Bellmawr, NJ: Friends of Israel, 1997), 96-97.</a:t>
            </a:r>
            <a:endParaRPr lang="en-US" sz="1600" dirty="0">
              <a:effectLst>
                <a:outerShdw blurRad="38100" dist="38100" dir="2700000" algn="tl">
                  <a:srgbClr val="000000">
                    <a:alpha val="43137"/>
                  </a:srgbClr>
                </a:outerShdw>
              </a:effectLst>
            </a:endParaRPr>
          </a:p>
        </p:txBody>
      </p:sp>
      <p:pic>
        <p:nvPicPr>
          <p:cNvPr id="1026" name="Picture 2" descr="Image result for renald showers those invisible spirits">
            <a:extLst>
              <a:ext uri="{FF2B5EF4-FFF2-40B4-BE49-F238E27FC236}">
                <a16:creationId xmlns:a16="http://schemas.microsoft.com/office/drawing/2014/main" id="{0A70E25C-575C-4151-9413-4B1196D392D0}"/>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153401" y="76200"/>
            <a:ext cx="914400" cy="1023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55556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a:extLst>
              <a:ext uri="{FF2B5EF4-FFF2-40B4-BE49-F238E27FC236}">
                <a16:creationId xmlns:a16="http://schemas.microsoft.com/office/drawing/2014/main" id="{8DD78F55-87EC-43AC-B760-42FB8103B906}"/>
              </a:ext>
            </a:extLst>
          </p:cNvPr>
          <p:cNvSpPr>
            <a:spLocks noGrp="1" noChangeArrowheads="1"/>
          </p:cNvSpPr>
          <p:nvPr>
            <p:ph type="body" idx="1"/>
          </p:nvPr>
        </p:nvSpPr>
        <p:spPr>
          <a:xfrm>
            <a:off x="457200" y="1371600"/>
            <a:ext cx="4800600" cy="4724400"/>
          </a:xfrm>
        </p:spPr>
        <p:txBody>
          <a:bodyPr/>
          <a:lstStyle/>
          <a:p>
            <a:pPr marL="461963" indent="-461963" algn="just" eaLnBrk="1" hangingPunct="1">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Philo</a:t>
            </a:r>
          </a:p>
          <a:p>
            <a:pPr marL="461963" indent="-461963" algn="just" eaLnBrk="1" hangingPunct="1">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Josephus</a:t>
            </a:r>
          </a:p>
          <a:p>
            <a:pPr marL="461963" indent="-461963" algn="just" eaLnBrk="1" hangingPunct="1">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Most Rabbinical Writers</a:t>
            </a:r>
          </a:p>
          <a:p>
            <a:pPr marL="461963" indent="-461963" algn="just" eaLnBrk="1" hangingPunct="1">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Apocrypha</a:t>
            </a:r>
          </a:p>
          <a:p>
            <a:pPr marL="461963" indent="-461963" algn="just" eaLnBrk="1" hangingPunct="1">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Pseudepigrapha</a:t>
            </a:r>
          </a:p>
        </p:txBody>
      </p:sp>
      <p:pic>
        <p:nvPicPr>
          <p:cNvPr id="32771" name="Picture 6" descr="clip0102">
            <a:extLst>
              <a:ext uri="{FF2B5EF4-FFF2-40B4-BE49-F238E27FC236}">
                <a16:creationId xmlns:a16="http://schemas.microsoft.com/office/drawing/2014/main" id="{4BD9E0AF-BB98-4131-ABBE-A5E1B6130CC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27663" y="1447800"/>
            <a:ext cx="3335337"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4">
            <a:extLst>
              <a:ext uri="{FF2B5EF4-FFF2-40B4-BE49-F238E27FC236}">
                <a16:creationId xmlns:a16="http://schemas.microsoft.com/office/drawing/2014/main" id="{7D7A43CB-7C80-4E9B-8B0C-985F1B54112A}"/>
              </a:ext>
            </a:extLst>
          </p:cNvPr>
          <p:cNvSpPr txBox="1">
            <a:spLocks noChangeArrowheads="1"/>
          </p:cNvSpPr>
          <p:nvPr/>
        </p:nvSpPr>
        <p:spPr bwMode="auto">
          <a:xfrm>
            <a:off x="590550" y="6248400"/>
            <a:ext cx="7962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defRPr/>
            </a:pPr>
            <a:r>
              <a:rPr lang="en-US" altLang="en-US" sz="1800" dirty="0" err="1">
                <a:effectLst>
                  <a:outerShdw blurRad="38100" dist="38100" dir="2700000" algn="tl">
                    <a:srgbClr val="000000">
                      <a:alpha val="43137"/>
                    </a:srgbClr>
                  </a:outerShdw>
                </a:effectLst>
                <a:latin typeface="Calibri" panose="020F0502020204030204" pitchFamily="34" charset="0"/>
              </a:rPr>
              <a:t>Renald</a:t>
            </a:r>
            <a:r>
              <a:rPr lang="en-US" altLang="en-US" sz="1800" dirty="0">
                <a:effectLst>
                  <a:outerShdw blurRad="38100" dist="38100" dir="2700000" algn="tl">
                    <a:srgbClr val="000000">
                      <a:alpha val="43137"/>
                    </a:srgbClr>
                  </a:outerShdw>
                </a:effectLst>
                <a:latin typeface="Calibri" panose="020F0502020204030204" pitchFamily="34" charset="0"/>
              </a:rPr>
              <a:t> Showers, </a:t>
            </a:r>
            <a:r>
              <a:rPr lang="en-US" altLang="en-US" sz="1800" i="1" dirty="0">
                <a:effectLst>
                  <a:outerShdw blurRad="38100" dist="38100" dir="2700000" algn="tl">
                    <a:srgbClr val="000000">
                      <a:alpha val="43137"/>
                    </a:srgbClr>
                  </a:outerShdw>
                </a:effectLst>
                <a:latin typeface="Calibri" panose="020F0502020204030204" pitchFamily="34" charset="0"/>
              </a:rPr>
              <a:t>Those Invisible Spirits Called Angels</a:t>
            </a:r>
            <a:r>
              <a:rPr lang="en-US" altLang="en-US" sz="1800" dirty="0">
                <a:effectLst>
                  <a:outerShdw blurRad="38100" dist="38100" dir="2700000" algn="tl">
                    <a:srgbClr val="000000">
                      <a:alpha val="43137"/>
                    </a:srgbClr>
                  </a:outerShdw>
                </a:effectLst>
                <a:latin typeface="Calibri" panose="020F0502020204030204" pitchFamily="34" charset="0"/>
              </a:rPr>
              <a:t>, 93-109</a:t>
            </a:r>
          </a:p>
        </p:txBody>
      </p:sp>
      <p:sp>
        <p:nvSpPr>
          <p:cNvPr id="6" name="Rectangle 2">
            <a:extLst>
              <a:ext uri="{FF2B5EF4-FFF2-40B4-BE49-F238E27FC236}">
                <a16:creationId xmlns:a16="http://schemas.microsoft.com/office/drawing/2014/main" id="{D7785914-BE7B-4B64-A3E5-0A0090035A78}"/>
              </a:ext>
            </a:extLst>
          </p:cNvPr>
          <p:cNvSpPr txBox="1">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3600" kern="0" dirty="0">
                <a:effectLst>
                  <a:outerShdw blurRad="38100" dist="38100" dir="2700000" algn="tl">
                    <a:srgbClr val="000000">
                      <a:alpha val="43137"/>
                    </a:srgbClr>
                  </a:outerShdw>
                </a:effectLst>
              </a:rPr>
              <a:t>Jewish Tradition</a:t>
            </a:r>
          </a:p>
        </p:txBody>
      </p:sp>
      <p:pic>
        <p:nvPicPr>
          <p:cNvPr id="8" name="Picture 7">
            <a:extLst>
              <a:ext uri="{FF2B5EF4-FFF2-40B4-BE49-F238E27FC236}">
                <a16:creationId xmlns:a16="http://schemas.microsoft.com/office/drawing/2014/main" id="{52B6274D-82DF-4D22-B9CC-20CB2B4EBF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133598545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a:extLst>
              <a:ext uri="{FF2B5EF4-FFF2-40B4-BE49-F238E27FC236}">
                <a16:creationId xmlns:a16="http://schemas.microsoft.com/office/drawing/2014/main" id="{5C44C9F6-570F-4C9F-B18D-DC275981685F}"/>
              </a:ext>
            </a:extLst>
          </p:cNvPr>
          <p:cNvSpPr>
            <a:spLocks noGrp="1" noChangeArrowheads="1"/>
          </p:cNvSpPr>
          <p:nvPr>
            <p:ph type="body" idx="1"/>
          </p:nvPr>
        </p:nvSpPr>
        <p:spPr>
          <a:xfrm>
            <a:off x="914400" y="1371600"/>
            <a:ext cx="3124200" cy="4724400"/>
          </a:xfrm>
        </p:spPr>
        <p:txBody>
          <a:bodyPr/>
          <a:lstStyle/>
          <a:p>
            <a:pPr marL="461963" indent="-461963" algn="just" eaLnBrk="1" hangingPunct="1">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Justin</a:t>
            </a:r>
          </a:p>
          <a:p>
            <a:pPr marL="461963" indent="-461963" algn="just" eaLnBrk="1" hangingPunct="1">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Clement</a:t>
            </a:r>
          </a:p>
          <a:p>
            <a:pPr marL="461963" indent="-461963" algn="just" eaLnBrk="1" hangingPunct="1">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Tertullian</a:t>
            </a:r>
          </a:p>
          <a:p>
            <a:pPr marL="461963" indent="-461963" algn="just" eaLnBrk="1" hangingPunct="1">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Cyprian</a:t>
            </a:r>
          </a:p>
          <a:p>
            <a:pPr marL="461963" indent="-461963" algn="just" eaLnBrk="1" hangingPunct="1">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Ambrose</a:t>
            </a:r>
          </a:p>
          <a:p>
            <a:pPr marL="461963" indent="-461963" algn="just" eaLnBrk="1" hangingPunct="1">
              <a:spcBef>
                <a:spcPts val="0"/>
              </a:spcBef>
              <a:spcAft>
                <a:spcPts val="2400"/>
              </a:spcAft>
              <a:buSzPct val="75000"/>
              <a:buFont typeface="Wingdings" panose="05000000000000000000" pitchFamily="2" charset="2"/>
              <a:buChar char="n"/>
              <a:defRPr/>
            </a:pPr>
            <a:r>
              <a:rPr lang="en-US" dirty="0" err="1">
                <a:effectLst>
                  <a:outerShdw blurRad="38100" dist="38100" dir="2700000" algn="tl">
                    <a:srgbClr val="000000">
                      <a:alpha val="43137"/>
                    </a:srgbClr>
                  </a:outerShdw>
                </a:effectLst>
              </a:rPr>
              <a:t>Lactantius</a:t>
            </a:r>
            <a:endParaRPr lang="en-US" dirty="0">
              <a:effectLst>
                <a:outerShdw blurRad="38100" dist="38100" dir="2700000" algn="tl">
                  <a:srgbClr val="000000">
                    <a:alpha val="43137"/>
                  </a:srgbClr>
                </a:outerShdw>
              </a:effectLst>
            </a:endParaRPr>
          </a:p>
        </p:txBody>
      </p:sp>
      <p:pic>
        <p:nvPicPr>
          <p:cNvPr id="33795" name="Picture 4" descr="clip0101">
            <a:extLst>
              <a:ext uri="{FF2B5EF4-FFF2-40B4-BE49-F238E27FC236}">
                <a16:creationId xmlns:a16="http://schemas.microsoft.com/office/drawing/2014/main" id="{9F1FA2F5-9F4D-475D-921F-E964729F92B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37702" y="1562100"/>
            <a:ext cx="339407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Box 4">
            <a:extLst>
              <a:ext uri="{FF2B5EF4-FFF2-40B4-BE49-F238E27FC236}">
                <a16:creationId xmlns:a16="http://schemas.microsoft.com/office/drawing/2014/main" id="{A71D1307-5EE2-4A68-8680-BDC802E5CC25}"/>
              </a:ext>
            </a:extLst>
          </p:cNvPr>
          <p:cNvSpPr txBox="1">
            <a:spLocks noChangeArrowheads="1"/>
          </p:cNvSpPr>
          <p:nvPr/>
        </p:nvSpPr>
        <p:spPr bwMode="auto">
          <a:xfrm>
            <a:off x="1219200" y="6259513"/>
            <a:ext cx="6705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Calibri" panose="020F0502020204030204" pitchFamily="34" charset="0"/>
              </a:defRPr>
            </a:lvl1pPr>
            <a:lvl2pPr marL="742950" indent="-285750">
              <a:spcBef>
                <a:spcPct val="20000"/>
              </a:spcBef>
              <a:buClr>
                <a:schemeClr val="folHlink"/>
              </a:buClr>
              <a:buChar char="•"/>
              <a:defRPr sz="3200">
                <a:solidFill>
                  <a:schemeClr val="tx1"/>
                </a:solidFill>
                <a:latin typeface="Calibri" panose="020F0502020204030204" pitchFamily="34" charset="0"/>
              </a:defRPr>
            </a:lvl2pPr>
            <a:lvl3pPr marL="1143000" indent="-228600">
              <a:spcBef>
                <a:spcPct val="20000"/>
              </a:spcBef>
              <a:buClr>
                <a:schemeClr val="tx2"/>
              </a:buClr>
              <a:buChar char="•"/>
              <a:defRPr sz="3200">
                <a:solidFill>
                  <a:schemeClr val="tx1"/>
                </a:solidFill>
                <a:latin typeface="Calibri" panose="020F0502020204030204" pitchFamily="34" charset="0"/>
              </a:defRPr>
            </a:lvl3pPr>
            <a:lvl4pPr marL="1600200" indent="-228600">
              <a:spcBef>
                <a:spcPct val="20000"/>
              </a:spcBef>
              <a:buClr>
                <a:schemeClr val="tx1"/>
              </a:buClr>
              <a:buChar char="•"/>
              <a:defRPr sz="3200">
                <a:solidFill>
                  <a:schemeClr val="tx1"/>
                </a:solidFill>
                <a:latin typeface="Calibri" panose="020F0502020204030204" pitchFamily="34" charset="0"/>
              </a:defRPr>
            </a:lvl4pPr>
            <a:lvl5pPr marL="2057400" indent="-228600">
              <a:spcBef>
                <a:spcPct val="20000"/>
              </a:spcBef>
              <a:buClr>
                <a:schemeClr val="tx1"/>
              </a:buClr>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Char char="•"/>
              <a:defRPr sz="3200">
                <a:solidFill>
                  <a:schemeClr val="tx1"/>
                </a:solidFill>
                <a:latin typeface="Calibri" panose="020F0502020204030204" pitchFamily="34" charset="0"/>
              </a:defRPr>
            </a:lvl9pPr>
          </a:lstStyle>
          <a:p>
            <a:pPr algn="ctr">
              <a:spcBef>
                <a:spcPct val="0"/>
              </a:spcBef>
              <a:buClrTx/>
              <a:buFontTx/>
              <a:buNone/>
            </a:pPr>
            <a:r>
              <a:rPr lang="en-US" altLang="en-US" sz="1800"/>
              <a:t>Renald Showers, </a:t>
            </a:r>
            <a:r>
              <a:rPr lang="en-US" altLang="en-US" sz="1800" i="1"/>
              <a:t>Those Invisible Spirits Called Angels</a:t>
            </a:r>
            <a:r>
              <a:rPr lang="en-US" altLang="en-US" sz="1800"/>
              <a:t>, 93-109</a:t>
            </a:r>
          </a:p>
        </p:txBody>
      </p:sp>
      <p:sp>
        <p:nvSpPr>
          <p:cNvPr id="6" name="Rectangle 2">
            <a:extLst>
              <a:ext uri="{FF2B5EF4-FFF2-40B4-BE49-F238E27FC236}">
                <a16:creationId xmlns:a16="http://schemas.microsoft.com/office/drawing/2014/main" id="{E322F796-C6C1-404C-9020-406CB0F11473}"/>
              </a:ext>
            </a:extLst>
          </p:cNvPr>
          <p:cNvSpPr txBox="1">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3600" kern="0" dirty="0">
                <a:effectLst>
                  <a:outerShdw blurRad="38100" dist="38100" dir="2700000" algn="tl">
                    <a:srgbClr val="000000">
                      <a:alpha val="43137"/>
                    </a:srgbClr>
                  </a:outerShdw>
                </a:effectLst>
              </a:rPr>
              <a:t>Christian Tradition</a:t>
            </a:r>
          </a:p>
        </p:txBody>
      </p:sp>
      <p:pic>
        <p:nvPicPr>
          <p:cNvPr id="8" name="Picture 7">
            <a:extLst>
              <a:ext uri="{FF2B5EF4-FFF2-40B4-BE49-F238E27FC236}">
                <a16:creationId xmlns:a16="http://schemas.microsoft.com/office/drawing/2014/main" id="{5DD8BBF4-6C68-486F-9C86-17CFDB0C64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87464117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22AD05-BFBA-40EA-B4FA-FCA2BD7CC5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54864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Genesis 6:1-4</a:t>
            </a:r>
          </a:p>
          <a:p>
            <a:pPr marL="0" indent="0" algn="just">
              <a:spcBef>
                <a:spcPts val="0"/>
              </a:spcBef>
              <a:buNone/>
            </a:pPr>
            <a:r>
              <a:rPr lang="en-US" sz="2700" dirty="0">
                <a:effectLst>
                  <a:outerShdw blurRad="38100" dist="38100" dir="2700000" algn="tl">
                    <a:srgbClr val="000000">
                      <a:alpha val="43137"/>
                    </a:srgbClr>
                  </a:outerShdw>
                </a:effectLst>
              </a:rPr>
              <a:t>“</a:t>
            </a:r>
            <a:r>
              <a:rPr lang="en-US" sz="2700" baseline="30000" dirty="0">
                <a:effectLst/>
              </a:rPr>
              <a:t>1 </a:t>
            </a:r>
            <a:r>
              <a:rPr lang="en-US" sz="2700" dirty="0">
                <a:effectLst>
                  <a:outerShdw blurRad="38100" dist="38100" dir="2700000" algn="tl">
                    <a:srgbClr val="000000">
                      <a:alpha val="43137"/>
                    </a:srgbClr>
                  </a:outerShdw>
                </a:effectLst>
              </a:rPr>
              <a:t>Now it came about, when men began to multiply on the face of the land, and daughters were born to them</a:t>
            </a:r>
            <a:r>
              <a:rPr lang="en-US" sz="2700" dirty="0">
                <a:effectLst/>
              </a:rPr>
              <a:t>, </a:t>
            </a:r>
            <a:r>
              <a:rPr lang="en-US" sz="2700" baseline="30000" dirty="0">
                <a:effectLst/>
              </a:rPr>
              <a:t>2 </a:t>
            </a:r>
            <a:r>
              <a:rPr lang="en-US" sz="2700" dirty="0">
                <a:effectLst>
                  <a:outerShdw blurRad="38100" dist="38100" dir="2700000" algn="tl">
                    <a:srgbClr val="000000">
                      <a:alpha val="43137"/>
                    </a:srgbClr>
                  </a:outerShdw>
                </a:effectLst>
              </a:rPr>
              <a:t>that the </a:t>
            </a:r>
            <a:r>
              <a:rPr lang="en-US" sz="2700" b="1" u="sng" dirty="0">
                <a:solidFill>
                  <a:srgbClr val="FFFFCC"/>
                </a:solidFill>
                <a:effectLst>
                  <a:outerShdw blurRad="38100" dist="38100" dir="2700000" algn="tl">
                    <a:srgbClr val="000000">
                      <a:alpha val="43137"/>
                    </a:srgbClr>
                  </a:outerShdw>
                </a:effectLst>
              </a:rPr>
              <a:t>sons of God</a:t>
            </a:r>
            <a:r>
              <a:rPr lang="en-US" sz="2700" dirty="0">
                <a:effectLst>
                  <a:outerShdw blurRad="38100" dist="38100" dir="2700000" algn="tl">
                    <a:srgbClr val="000000">
                      <a:alpha val="43137"/>
                    </a:srgbClr>
                  </a:outerShdw>
                </a:effectLst>
              </a:rPr>
              <a:t> saw that the daughters of men were beautiful; and they took wives for themselves, whomever they chose. </a:t>
            </a:r>
            <a:r>
              <a:rPr lang="en-US" sz="2700" baseline="30000" dirty="0">
                <a:effectLst/>
              </a:rPr>
              <a:t>3</a:t>
            </a:r>
            <a:r>
              <a:rPr lang="en-US" sz="2700" dirty="0">
                <a:effectLst>
                  <a:outerShdw blurRad="38100" dist="38100" dir="2700000" algn="tl">
                    <a:srgbClr val="000000">
                      <a:alpha val="43137"/>
                    </a:srgbClr>
                  </a:outerShdw>
                </a:effectLst>
              </a:rPr>
              <a:t> Then the Lord said, ‘My Spirit shall not strive with man forever, because he also is flesh; nevertheless his days shall be one hundred and twenty years.’ </a:t>
            </a:r>
            <a:r>
              <a:rPr lang="en-US" sz="2700" baseline="30000" dirty="0">
                <a:effectLst/>
              </a:rPr>
              <a:t>4</a:t>
            </a:r>
            <a:r>
              <a:rPr lang="en-US" sz="2700" dirty="0">
                <a:effectLst>
                  <a:outerShdw blurRad="38100" dist="38100" dir="2700000" algn="tl">
                    <a:srgbClr val="000000">
                      <a:alpha val="43137"/>
                    </a:srgbClr>
                  </a:outerShdw>
                </a:effectLst>
              </a:rPr>
              <a:t> The Nephilim were on the earth in those days, and also afterward, when the </a:t>
            </a:r>
            <a:r>
              <a:rPr lang="en-US" sz="2700" b="1" u="sng" dirty="0">
                <a:solidFill>
                  <a:srgbClr val="FFFFCC"/>
                </a:solidFill>
                <a:effectLst>
                  <a:outerShdw blurRad="38100" dist="38100" dir="2700000" algn="tl">
                    <a:srgbClr val="000000">
                      <a:alpha val="43137"/>
                    </a:srgbClr>
                  </a:outerShdw>
                </a:effectLst>
              </a:rPr>
              <a:t>sons of God</a:t>
            </a:r>
            <a:r>
              <a:rPr lang="en-US" sz="2700" dirty="0">
                <a:effectLst>
                  <a:outerShdw blurRad="38100" dist="38100" dir="2700000" algn="tl">
                    <a:srgbClr val="000000">
                      <a:alpha val="43137"/>
                    </a:srgbClr>
                  </a:outerShdw>
                </a:effectLst>
              </a:rPr>
              <a:t> came in to the daughters of men, and they bore children to them. Those were the mighty men who were of old, men of renown</a:t>
            </a:r>
            <a:r>
              <a:rPr lang="en-US" sz="27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312219936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952EC2-7783-4129-AC71-819584C45C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buClr>
                <a:schemeClr val="tx2"/>
              </a:buClr>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n-cs"/>
              </a:rPr>
              <a:t>Job 1:6</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Now there was a day when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sons of God</a:t>
            </a:r>
            <a:r>
              <a:rPr lang="en-US" sz="3600" dirty="0">
                <a:effectLst>
                  <a:outerShdw blurRad="38100" dist="38100" dir="2700000" algn="tl">
                    <a:srgbClr val="000000">
                      <a:alpha val="43137"/>
                    </a:srgbClr>
                  </a:outerShdw>
                </a:effectLst>
                <a:latin typeface="Calibri" panose="020F0502020204030204" pitchFamily="34" charset="0"/>
              </a:rPr>
              <a:t> came to present themselves before the Lord,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Satan</a:t>
            </a:r>
            <a:r>
              <a:rPr lang="en-US" sz="3600" dirty="0">
                <a:effectLst>
                  <a:outerShdw blurRad="38100" dist="38100" dir="2700000" algn="tl">
                    <a:srgbClr val="000000">
                      <a:alpha val="43137"/>
                    </a:srgbClr>
                  </a:outerShdw>
                </a:effectLst>
                <a:latin typeface="Calibri" panose="020F0502020204030204" pitchFamily="34" charset="0"/>
              </a:rPr>
              <a:t> also came among them.</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306C3A6D-F88C-42A6-BA62-D43A50FF625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76694" y="2971800"/>
            <a:ext cx="2790613" cy="1828800"/>
          </a:xfrm>
          <a:prstGeom prst="rect">
            <a:avLst/>
          </a:prstGeom>
        </p:spPr>
      </p:pic>
    </p:spTree>
    <p:extLst>
      <p:ext uri="{BB962C8B-B14F-4D97-AF65-F5344CB8AC3E}">
        <p14:creationId xmlns:p14="http://schemas.microsoft.com/office/powerpoint/2010/main" val="173005756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Ezekiel 28:14, 16</a:t>
            </a:r>
          </a:p>
          <a:p>
            <a:pPr algn="just">
              <a:spcAft>
                <a:spcPts val="1000"/>
              </a:spcAf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were the anointed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cherub</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covers, And I placed you there. You were on the holy mountain of God; You walked in the midst of the stones of fire.”… </a:t>
            </a:r>
            <a:r>
              <a:rPr lang="en-US" sz="28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the abundance of your trade You were internally filled with violence, And you sinned; Therefore I have cast you as profane From the mountain of God. And I have destroyed you, O covering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cherub</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the midst of the stones of fire.”</a:t>
            </a:r>
          </a:p>
        </p:txBody>
      </p:sp>
      <p:pic>
        <p:nvPicPr>
          <p:cNvPr id="4" name="Picture 3">
            <a:extLst>
              <a:ext uri="{FF2B5EF4-FFF2-40B4-BE49-F238E27FC236}">
                <a16:creationId xmlns:a16="http://schemas.microsoft.com/office/drawing/2014/main" id="{97B30EEF-9637-4145-9AC5-454EB6EA498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74347" y="3962400"/>
            <a:ext cx="1395307" cy="914400"/>
          </a:xfrm>
          <a:prstGeom prst="rect">
            <a:avLst/>
          </a:prstGeom>
        </p:spPr>
      </p:pic>
    </p:spTree>
    <p:extLst>
      <p:ext uri="{BB962C8B-B14F-4D97-AF65-F5344CB8AC3E}">
        <p14:creationId xmlns:p14="http://schemas.microsoft.com/office/powerpoint/2010/main" val="65523132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952EC2-7783-4129-AC71-819584C45C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Job 2:1</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Again there was a day when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sons of God</a:t>
            </a:r>
            <a:r>
              <a:rPr lang="en-US" sz="3600" dirty="0">
                <a:effectLst>
                  <a:outerShdw blurRad="38100" dist="38100" dir="2700000" algn="tl">
                    <a:srgbClr val="000000">
                      <a:alpha val="43137"/>
                    </a:srgbClr>
                  </a:outerShdw>
                </a:effectLst>
                <a:latin typeface="Calibri" panose="020F0502020204030204" pitchFamily="34" charset="0"/>
              </a:rPr>
              <a:t> came to present themselves before the Lord,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Satan</a:t>
            </a:r>
            <a:r>
              <a:rPr lang="en-US" sz="3600" dirty="0">
                <a:effectLst>
                  <a:outerShdw blurRad="38100" dist="38100" dir="2700000" algn="tl">
                    <a:srgbClr val="000000">
                      <a:alpha val="43137"/>
                    </a:srgbClr>
                  </a:outerShdw>
                </a:effectLst>
                <a:latin typeface="Calibri" panose="020F0502020204030204" pitchFamily="34" charset="0"/>
              </a:rPr>
              <a:t> also came among them to present himself before the Lord.</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824452D1-5D7B-45B6-BFDD-762F329E9B2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76694" y="2971800"/>
            <a:ext cx="2790613" cy="1828800"/>
          </a:xfrm>
          <a:prstGeom prst="rect">
            <a:avLst/>
          </a:prstGeom>
        </p:spPr>
      </p:pic>
    </p:spTree>
    <p:extLst>
      <p:ext uri="{BB962C8B-B14F-4D97-AF65-F5344CB8AC3E}">
        <p14:creationId xmlns:p14="http://schemas.microsoft.com/office/powerpoint/2010/main" val="413266140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2400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952EC2-7783-4129-AC71-819584C45C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Job 38:7</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When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morning stars sang</a:t>
            </a:r>
            <a:r>
              <a:rPr lang="en-US" sz="3600" dirty="0">
                <a:effectLst>
                  <a:outerShdw blurRad="38100" dist="38100" dir="2700000" algn="tl">
                    <a:srgbClr val="000000">
                      <a:alpha val="43137"/>
                    </a:srgbClr>
                  </a:outerShdw>
                </a:effectLst>
                <a:latin typeface="Calibri" panose="020F0502020204030204" pitchFamily="34" charset="0"/>
              </a:rPr>
              <a:t> together</a:t>
            </a:r>
            <a:br>
              <a:rPr lang="en-US" sz="3600" dirty="0">
                <a:effectLst>
                  <a:outerShdw blurRad="38100" dist="38100" dir="2700000" algn="tl">
                    <a:srgbClr val="000000">
                      <a:alpha val="43137"/>
                    </a:srgbClr>
                  </a:outerShdw>
                </a:effectLst>
                <a:latin typeface="Calibri" panose="020F0502020204030204" pitchFamily="34" charset="0"/>
              </a:rPr>
            </a:br>
            <a:r>
              <a:rPr lang="en-US" sz="3600" dirty="0">
                <a:effectLst>
                  <a:outerShdw blurRad="38100" dist="38100" dir="2700000" algn="tl">
                    <a:srgbClr val="000000">
                      <a:alpha val="43137"/>
                    </a:srgbClr>
                  </a:outerShdw>
                </a:effectLst>
                <a:latin typeface="Calibri" panose="020F0502020204030204" pitchFamily="34" charset="0"/>
              </a:rPr>
              <a:t>And all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sons of God</a:t>
            </a:r>
            <a:r>
              <a:rPr lang="en-US" sz="3600" dirty="0">
                <a:effectLst>
                  <a:outerShdw blurRad="38100" dist="38100" dir="2700000" algn="tl">
                    <a:srgbClr val="000000">
                      <a:alpha val="43137"/>
                    </a:srgbClr>
                  </a:outerShdw>
                </a:effectLst>
                <a:latin typeface="Calibri" panose="020F0502020204030204" pitchFamily="34" charset="0"/>
              </a:rPr>
              <a:t> shouted for joy?</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3" name="Picture 2">
            <a:extLst>
              <a:ext uri="{FF2B5EF4-FFF2-40B4-BE49-F238E27FC236}">
                <a16:creationId xmlns:a16="http://schemas.microsoft.com/office/drawing/2014/main" id="{9327C645-37F5-4822-9941-933BB72C16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4037" y="2971800"/>
            <a:ext cx="3435927" cy="1828800"/>
          </a:xfrm>
          <a:prstGeom prst="rect">
            <a:avLst/>
          </a:prstGeom>
        </p:spPr>
      </p:pic>
    </p:spTree>
    <p:extLst>
      <p:ext uri="{BB962C8B-B14F-4D97-AF65-F5344CB8AC3E}">
        <p14:creationId xmlns:p14="http://schemas.microsoft.com/office/powerpoint/2010/main" val="279224873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94176" y="3048000"/>
            <a:ext cx="1755648" cy="1828800"/>
          </a:xfrm>
          <a:prstGeom prst="rect">
            <a:avLst/>
          </a:prstGeom>
        </p:spPr>
      </p:pic>
    </p:spTree>
    <p:extLst>
      <p:ext uri="{BB962C8B-B14F-4D97-AF65-F5344CB8AC3E}">
        <p14:creationId xmlns:p14="http://schemas.microsoft.com/office/powerpoint/2010/main" val="303372130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333500" y="228600"/>
            <a:ext cx="6477000" cy="914400"/>
          </a:xfrm>
        </p:spPr>
        <p:txBody>
          <a:bodyPr/>
          <a:lstStyle/>
          <a:p>
            <a:pPr algn="ctr" eaLnBrk="1" hangingPunct="1"/>
            <a:r>
              <a:rPr lang="en-US" sz="3600" dirty="0">
                <a:effectLst>
                  <a:outerShdw blurRad="38100" dist="38100" dir="2700000" algn="tl">
                    <a:srgbClr val="000000">
                      <a:alpha val="43137"/>
                    </a:srgbClr>
                  </a:outerShdw>
                </a:effectLst>
              </a:rPr>
              <a:t>Satanic Attempts to Stop Messiah</a:t>
            </a:r>
          </a:p>
        </p:txBody>
      </p:sp>
      <p:sp>
        <p:nvSpPr>
          <p:cNvPr id="43011" name="Rectangle 3"/>
          <p:cNvSpPr>
            <a:spLocks noGrp="1" noChangeArrowheads="1"/>
          </p:cNvSpPr>
          <p:nvPr>
            <p:ph type="body" sz="half" idx="1"/>
          </p:nvPr>
        </p:nvSpPr>
        <p:spPr>
          <a:xfrm>
            <a:off x="152400" y="1600200"/>
            <a:ext cx="5867400" cy="4460875"/>
          </a:xfrm>
        </p:spPr>
        <p:txBody>
          <a:bodyPr/>
          <a:lstStyle/>
          <a:p>
            <a:pPr marL="514350" lvl="1" indent="-514350" eaLnBrk="1" hangingPunct="1">
              <a:spcBef>
                <a:spcPts val="0"/>
              </a:spcBef>
              <a:spcAft>
                <a:spcPts val="1800"/>
              </a:spcAft>
              <a:buClr>
                <a:schemeClr val="tx2"/>
              </a:buClr>
              <a:buSzPct val="75000"/>
              <a:buFont typeface="+mj-lt"/>
              <a:buAutoNum type="arabicPeriod"/>
              <a:defRPr/>
            </a:pPr>
            <a:r>
              <a:rPr lang="en-US" dirty="0">
                <a:effectLst>
                  <a:outerShdw blurRad="38100" dist="38100" dir="2700000" algn="tl">
                    <a:srgbClr val="000000">
                      <a:alpha val="43137"/>
                    </a:srgbClr>
                  </a:outerShdw>
                </a:effectLst>
                <a:ea typeface="+mn-ea"/>
                <a:cs typeface="+mn-cs"/>
              </a:rPr>
              <a:t>Cain; Gen. 4, 1 Jn. 3:12</a:t>
            </a:r>
          </a:p>
          <a:p>
            <a:pPr marL="514350" lvl="1" indent="-514350" eaLnBrk="1" hangingPunct="1">
              <a:spcBef>
                <a:spcPts val="0"/>
              </a:spcBef>
              <a:spcAft>
                <a:spcPts val="1800"/>
              </a:spcAft>
              <a:buClr>
                <a:schemeClr val="tx2"/>
              </a:buClr>
              <a:buSzPct val="75000"/>
              <a:buFont typeface="+mj-lt"/>
              <a:buAutoNum type="arabicPeriod"/>
              <a:defRPr/>
            </a:pPr>
            <a:r>
              <a:rPr lang="en-US" dirty="0">
                <a:effectLst>
                  <a:outerShdw blurRad="38100" dist="38100" dir="2700000" algn="tl">
                    <a:srgbClr val="000000">
                      <a:alpha val="43137"/>
                    </a:srgbClr>
                  </a:outerShdw>
                </a:effectLst>
                <a:ea typeface="+mn-ea"/>
                <a:cs typeface="+mn-cs"/>
              </a:rPr>
              <a:t>Demonic incursion (Gen. 6:1-4)</a:t>
            </a:r>
          </a:p>
          <a:p>
            <a:pPr marL="514350" lvl="1" indent="-514350" eaLnBrk="1" hangingPunct="1">
              <a:spcBef>
                <a:spcPts val="0"/>
              </a:spcBef>
              <a:spcAft>
                <a:spcPts val="1800"/>
              </a:spcAft>
              <a:buClr>
                <a:schemeClr val="tx2"/>
              </a:buClr>
              <a:buSzPct val="75000"/>
              <a:buFont typeface="+mj-lt"/>
              <a:buAutoNum type="arabicPeriod"/>
              <a:defRPr/>
            </a:pPr>
            <a:r>
              <a:rPr lang="en-US" dirty="0">
                <a:effectLst>
                  <a:outerShdw blurRad="38100" dist="38100" dir="2700000" algn="tl">
                    <a:srgbClr val="000000">
                      <a:alpha val="43137"/>
                    </a:srgbClr>
                  </a:outerShdw>
                </a:effectLst>
                <a:ea typeface="+mn-ea"/>
                <a:cs typeface="+mn-cs"/>
              </a:rPr>
              <a:t>Pharaoh; Ex. 1</a:t>
            </a:r>
          </a:p>
          <a:p>
            <a:pPr marL="514350" lvl="1" indent="-514350" eaLnBrk="1" hangingPunct="1">
              <a:spcBef>
                <a:spcPts val="0"/>
              </a:spcBef>
              <a:spcAft>
                <a:spcPts val="1800"/>
              </a:spcAft>
              <a:buClr>
                <a:schemeClr val="tx2"/>
              </a:buClr>
              <a:buSzPct val="75000"/>
              <a:buFont typeface="+mj-lt"/>
              <a:buAutoNum type="arabicPeriod"/>
              <a:defRPr/>
            </a:pPr>
            <a:r>
              <a:rPr lang="en-US" dirty="0">
                <a:effectLst>
                  <a:outerShdw blurRad="38100" dist="38100" dir="2700000" algn="tl">
                    <a:srgbClr val="000000">
                      <a:alpha val="43137"/>
                    </a:srgbClr>
                  </a:outerShdw>
                </a:effectLst>
                <a:ea typeface="+mn-ea"/>
                <a:cs typeface="+mn-cs"/>
              </a:rPr>
              <a:t>Athaliah; 2 Chron. 22</a:t>
            </a:r>
          </a:p>
          <a:p>
            <a:pPr marL="514350" lvl="1" indent="-514350" eaLnBrk="1" hangingPunct="1">
              <a:spcBef>
                <a:spcPts val="0"/>
              </a:spcBef>
              <a:spcAft>
                <a:spcPts val="1800"/>
              </a:spcAft>
              <a:buClr>
                <a:schemeClr val="tx2"/>
              </a:buClr>
              <a:buSzPct val="75000"/>
              <a:buFont typeface="+mj-lt"/>
              <a:buAutoNum type="arabicPeriod"/>
              <a:defRPr/>
            </a:pPr>
            <a:r>
              <a:rPr lang="en-US" dirty="0">
                <a:effectLst>
                  <a:outerShdw blurRad="38100" dist="38100" dir="2700000" algn="tl">
                    <a:srgbClr val="000000">
                      <a:alpha val="43137"/>
                    </a:srgbClr>
                  </a:outerShdw>
                </a:effectLst>
                <a:ea typeface="+mn-ea"/>
                <a:cs typeface="+mn-cs"/>
              </a:rPr>
              <a:t>Haman; Esther</a:t>
            </a:r>
          </a:p>
          <a:p>
            <a:pPr marL="514350" lvl="1" indent="-514350" eaLnBrk="1" hangingPunct="1">
              <a:spcBef>
                <a:spcPts val="0"/>
              </a:spcBef>
              <a:spcAft>
                <a:spcPts val="1800"/>
              </a:spcAft>
              <a:buClr>
                <a:schemeClr val="tx2"/>
              </a:buClr>
              <a:buSzPct val="75000"/>
              <a:buFont typeface="+mj-lt"/>
              <a:buAutoNum type="arabicPeriod"/>
              <a:defRPr/>
            </a:pPr>
            <a:r>
              <a:rPr lang="en-US" dirty="0"/>
              <a:t>Herod; Mt.2; Rev 12:4</a:t>
            </a:r>
          </a:p>
          <a:p>
            <a:pPr marL="514350" lvl="1" indent="-514350" eaLnBrk="1" hangingPunct="1">
              <a:spcBef>
                <a:spcPts val="0"/>
              </a:spcBef>
              <a:spcAft>
                <a:spcPts val="1800"/>
              </a:spcAft>
              <a:buClr>
                <a:schemeClr val="tx2"/>
              </a:buClr>
              <a:buSzPct val="75000"/>
              <a:buFont typeface="+mj-lt"/>
              <a:buAutoNum type="arabicPeriod"/>
              <a:defRPr/>
            </a:pPr>
            <a:r>
              <a:rPr lang="en-US" dirty="0">
                <a:effectLst>
                  <a:outerShdw blurRad="38100" dist="38100" dir="2700000" algn="tl">
                    <a:srgbClr val="000000">
                      <a:alpha val="43137"/>
                    </a:srgbClr>
                  </a:outerShdw>
                </a:effectLst>
                <a:ea typeface="+mn-ea"/>
                <a:cs typeface="+mn-cs"/>
              </a:rPr>
              <a:t>Matt 4:5-7</a:t>
            </a:r>
          </a:p>
        </p:txBody>
      </p:sp>
      <p:pic>
        <p:nvPicPr>
          <p:cNvPr id="25604" name="Picture 4"/>
          <p:cNvPicPr>
            <a:picLocks noGrp="1" noChangeAspect="1" noChangeArrowheads="1"/>
          </p:cNvPicPr>
          <p:nvPr>
            <p:ph type="clipArt" sz="half" idx="2"/>
          </p:nvPr>
        </p:nvPicPr>
        <p:blipFill>
          <a:blip r:embed="rId2" cstate="print">
            <a:lum bright="-20000" contrast="20000"/>
            <a:grayscl/>
          </a:blip>
          <a:srcRect/>
          <a:stretch>
            <a:fillRect/>
          </a:stretch>
        </p:blipFill>
        <p:spPr>
          <a:xfrm>
            <a:off x="6028270" y="2286000"/>
            <a:ext cx="2963330" cy="3200400"/>
          </a:xfrm>
          <a:noFill/>
        </p:spPr>
      </p:pic>
      <p:pic>
        <p:nvPicPr>
          <p:cNvPr id="6" name="Picture 5" descr="C:\Users\awoods\Pictures\Microsoft Clip Organizer\j0364212.wmf">
            <a:extLst>
              <a:ext uri="{FF2B5EF4-FFF2-40B4-BE49-F238E27FC236}">
                <a16:creationId xmlns:a16="http://schemas.microsoft.com/office/drawing/2014/main" id="{5A9127AA-8D0C-46C8-8E73-7DECA10EC29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114300"/>
            <a:ext cx="876714" cy="914400"/>
          </a:xfrm>
          <a:prstGeom prst="rect">
            <a:avLst/>
          </a:prstGeom>
          <a:noFill/>
          <a:ln w="9525">
            <a:noFill/>
            <a:miter lim="800000"/>
            <a:headEnd/>
            <a:tailEnd/>
          </a:ln>
        </p:spPr>
      </p:pic>
      <p:pic>
        <p:nvPicPr>
          <p:cNvPr id="7" name="Picture 6">
            <a:extLst>
              <a:ext uri="{FF2B5EF4-FFF2-40B4-BE49-F238E27FC236}">
                <a16:creationId xmlns:a16="http://schemas.microsoft.com/office/drawing/2014/main" id="{2C374E6D-543F-4677-9B22-99BF0952B84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17364042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333500" y="228600"/>
            <a:ext cx="6477000" cy="914400"/>
          </a:xfrm>
        </p:spPr>
        <p:txBody>
          <a:bodyPr/>
          <a:lstStyle/>
          <a:p>
            <a:pPr algn="ctr" eaLnBrk="1" hangingPunct="1"/>
            <a:r>
              <a:rPr lang="en-US" sz="3600" dirty="0">
                <a:effectLst>
                  <a:outerShdw blurRad="38100" dist="38100" dir="2700000" algn="tl">
                    <a:srgbClr val="000000">
                      <a:alpha val="43137"/>
                    </a:srgbClr>
                  </a:outerShdw>
                </a:effectLst>
              </a:rPr>
              <a:t>Satanic Attempts to Stop Messiah</a:t>
            </a:r>
          </a:p>
        </p:txBody>
      </p:sp>
      <p:sp>
        <p:nvSpPr>
          <p:cNvPr id="43011" name="Rectangle 3"/>
          <p:cNvSpPr>
            <a:spLocks noGrp="1" noChangeArrowheads="1"/>
          </p:cNvSpPr>
          <p:nvPr>
            <p:ph type="body" sz="half" idx="1"/>
          </p:nvPr>
        </p:nvSpPr>
        <p:spPr>
          <a:xfrm>
            <a:off x="152400" y="1600200"/>
            <a:ext cx="5867400" cy="4460875"/>
          </a:xfrm>
        </p:spPr>
        <p:txBody>
          <a:bodyPr/>
          <a:lstStyle/>
          <a:p>
            <a:pPr marL="514350" lvl="1" indent="-514350" eaLnBrk="1" hangingPunct="1">
              <a:spcBef>
                <a:spcPts val="0"/>
              </a:spcBef>
              <a:spcAft>
                <a:spcPts val="1800"/>
              </a:spcAft>
              <a:buClr>
                <a:schemeClr val="tx2"/>
              </a:buClr>
              <a:buSzPct val="75000"/>
              <a:buFont typeface="+mj-lt"/>
              <a:buAutoNum type="arabicPeriod"/>
              <a:defRPr/>
            </a:pPr>
            <a:r>
              <a:rPr lang="en-US" b="1" u="sng" dirty="0">
                <a:solidFill>
                  <a:srgbClr val="FFFFCC"/>
                </a:solidFill>
                <a:effectLst>
                  <a:outerShdw blurRad="38100" dist="38100" dir="2700000" algn="tl">
                    <a:srgbClr val="000000">
                      <a:alpha val="43137"/>
                    </a:srgbClr>
                  </a:outerShdw>
                </a:effectLst>
                <a:ea typeface="+mn-ea"/>
                <a:cs typeface="+mn-cs"/>
              </a:rPr>
              <a:t>Cain; Gen. 4, 1 Jn. 3:12</a:t>
            </a:r>
          </a:p>
          <a:p>
            <a:pPr marL="514350" lvl="1" indent="-514350" eaLnBrk="1" hangingPunct="1">
              <a:spcBef>
                <a:spcPts val="0"/>
              </a:spcBef>
              <a:spcAft>
                <a:spcPts val="1800"/>
              </a:spcAft>
              <a:buClr>
                <a:schemeClr val="tx2"/>
              </a:buClr>
              <a:buSzPct val="75000"/>
              <a:buFont typeface="+mj-lt"/>
              <a:buAutoNum type="arabicPeriod"/>
              <a:defRPr/>
            </a:pPr>
            <a:r>
              <a:rPr lang="en-US" dirty="0">
                <a:effectLst>
                  <a:outerShdw blurRad="38100" dist="38100" dir="2700000" algn="tl">
                    <a:srgbClr val="000000">
                      <a:alpha val="43137"/>
                    </a:srgbClr>
                  </a:outerShdw>
                </a:effectLst>
                <a:ea typeface="+mn-ea"/>
                <a:cs typeface="+mn-cs"/>
              </a:rPr>
              <a:t>Demonic incursion (Gen. 6:1-4)</a:t>
            </a:r>
          </a:p>
          <a:p>
            <a:pPr marL="514350" lvl="1" indent="-514350" eaLnBrk="1" hangingPunct="1">
              <a:spcBef>
                <a:spcPts val="0"/>
              </a:spcBef>
              <a:spcAft>
                <a:spcPts val="1800"/>
              </a:spcAft>
              <a:buClr>
                <a:schemeClr val="tx2"/>
              </a:buClr>
              <a:buSzPct val="75000"/>
              <a:buFont typeface="+mj-lt"/>
              <a:buAutoNum type="arabicPeriod"/>
              <a:defRPr/>
            </a:pPr>
            <a:r>
              <a:rPr lang="en-US" dirty="0">
                <a:effectLst>
                  <a:outerShdw blurRad="38100" dist="38100" dir="2700000" algn="tl">
                    <a:srgbClr val="000000">
                      <a:alpha val="43137"/>
                    </a:srgbClr>
                  </a:outerShdw>
                </a:effectLst>
                <a:ea typeface="+mn-ea"/>
                <a:cs typeface="+mn-cs"/>
              </a:rPr>
              <a:t>Pharaoh; Ex. 1</a:t>
            </a:r>
          </a:p>
          <a:p>
            <a:pPr marL="514350" lvl="1" indent="-514350" eaLnBrk="1" hangingPunct="1">
              <a:spcBef>
                <a:spcPts val="0"/>
              </a:spcBef>
              <a:spcAft>
                <a:spcPts val="1800"/>
              </a:spcAft>
              <a:buClr>
                <a:schemeClr val="tx2"/>
              </a:buClr>
              <a:buSzPct val="75000"/>
              <a:buFont typeface="+mj-lt"/>
              <a:buAutoNum type="arabicPeriod"/>
              <a:defRPr/>
            </a:pPr>
            <a:r>
              <a:rPr lang="en-US" dirty="0">
                <a:effectLst>
                  <a:outerShdw blurRad="38100" dist="38100" dir="2700000" algn="tl">
                    <a:srgbClr val="000000">
                      <a:alpha val="43137"/>
                    </a:srgbClr>
                  </a:outerShdw>
                </a:effectLst>
                <a:ea typeface="+mn-ea"/>
                <a:cs typeface="+mn-cs"/>
              </a:rPr>
              <a:t>Athaliah; 2 Chron. 22</a:t>
            </a:r>
          </a:p>
          <a:p>
            <a:pPr marL="514350" lvl="1" indent="-514350" eaLnBrk="1" hangingPunct="1">
              <a:spcBef>
                <a:spcPts val="0"/>
              </a:spcBef>
              <a:spcAft>
                <a:spcPts val="1800"/>
              </a:spcAft>
              <a:buClr>
                <a:schemeClr val="tx2"/>
              </a:buClr>
              <a:buSzPct val="75000"/>
              <a:buFont typeface="+mj-lt"/>
              <a:buAutoNum type="arabicPeriod"/>
              <a:defRPr/>
            </a:pPr>
            <a:r>
              <a:rPr lang="en-US" dirty="0">
                <a:effectLst>
                  <a:outerShdw blurRad="38100" dist="38100" dir="2700000" algn="tl">
                    <a:srgbClr val="000000">
                      <a:alpha val="43137"/>
                    </a:srgbClr>
                  </a:outerShdw>
                </a:effectLst>
                <a:ea typeface="+mn-ea"/>
                <a:cs typeface="+mn-cs"/>
              </a:rPr>
              <a:t>Haman; Esther</a:t>
            </a:r>
          </a:p>
          <a:p>
            <a:pPr marL="514350" lvl="1" indent="-514350" eaLnBrk="1" hangingPunct="1">
              <a:spcBef>
                <a:spcPts val="0"/>
              </a:spcBef>
              <a:spcAft>
                <a:spcPts val="1800"/>
              </a:spcAft>
              <a:buClr>
                <a:schemeClr val="tx2"/>
              </a:buClr>
              <a:buSzPct val="75000"/>
              <a:buFont typeface="+mj-lt"/>
              <a:buAutoNum type="arabicPeriod"/>
              <a:defRPr/>
            </a:pPr>
            <a:r>
              <a:rPr lang="en-US" dirty="0"/>
              <a:t>Herod; Mt.2; Rev 12:4</a:t>
            </a:r>
          </a:p>
          <a:p>
            <a:pPr marL="514350" lvl="1" indent="-514350" eaLnBrk="1" hangingPunct="1">
              <a:spcBef>
                <a:spcPts val="0"/>
              </a:spcBef>
              <a:spcAft>
                <a:spcPts val="1800"/>
              </a:spcAft>
              <a:buClr>
                <a:schemeClr val="tx2"/>
              </a:buClr>
              <a:buSzPct val="75000"/>
              <a:buFont typeface="+mj-lt"/>
              <a:buAutoNum type="arabicPeriod"/>
              <a:defRPr/>
            </a:pPr>
            <a:r>
              <a:rPr lang="en-US" dirty="0">
                <a:effectLst>
                  <a:outerShdw blurRad="38100" dist="38100" dir="2700000" algn="tl">
                    <a:srgbClr val="000000">
                      <a:alpha val="43137"/>
                    </a:srgbClr>
                  </a:outerShdw>
                </a:effectLst>
                <a:ea typeface="+mn-ea"/>
                <a:cs typeface="+mn-cs"/>
              </a:rPr>
              <a:t>Matt 4:5-7</a:t>
            </a:r>
          </a:p>
        </p:txBody>
      </p:sp>
      <p:pic>
        <p:nvPicPr>
          <p:cNvPr id="25604" name="Picture 4"/>
          <p:cNvPicPr>
            <a:picLocks noGrp="1" noChangeAspect="1" noChangeArrowheads="1"/>
          </p:cNvPicPr>
          <p:nvPr>
            <p:ph type="clipArt" sz="half" idx="2"/>
          </p:nvPr>
        </p:nvPicPr>
        <p:blipFill>
          <a:blip r:embed="rId2" cstate="print">
            <a:lum bright="-20000" contrast="20000"/>
            <a:grayscl/>
          </a:blip>
          <a:srcRect/>
          <a:stretch>
            <a:fillRect/>
          </a:stretch>
        </p:blipFill>
        <p:spPr>
          <a:xfrm>
            <a:off x="6028270" y="2286000"/>
            <a:ext cx="2963330" cy="3200400"/>
          </a:xfrm>
          <a:noFill/>
        </p:spPr>
      </p:pic>
      <p:pic>
        <p:nvPicPr>
          <p:cNvPr id="6" name="Picture 5" descr="C:\Users\awoods\Pictures\Microsoft Clip Organizer\j0364212.wmf">
            <a:extLst>
              <a:ext uri="{FF2B5EF4-FFF2-40B4-BE49-F238E27FC236}">
                <a16:creationId xmlns:a16="http://schemas.microsoft.com/office/drawing/2014/main" id="{5A9127AA-8D0C-46C8-8E73-7DECA10EC29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114300"/>
            <a:ext cx="876714" cy="914400"/>
          </a:xfrm>
          <a:prstGeom prst="rect">
            <a:avLst/>
          </a:prstGeom>
          <a:noFill/>
          <a:ln w="9525">
            <a:noFill/>
            <a:miter lim="800000"/>
            <a:headEnd/>
            <a:tailEnd/>
          </a:ln>
        </p:spPr>
      </p:pic>
      <p:pic>
        <p:nvPicPr>
          <p:cNvPr id="7" name="Picture 6">
            <a:extLst>
              <a:ext uri="{FF2B5EF4-FFF2-40B4-BE49-F238E27FC236}">
                <a16:creationId xmlns:a16="http://schemas.microsoft.com/office/drawing/2014/main" id="{015F4D1B-535E-4E9C-B657-65A431EB1C9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13578914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333500" y="228600"/>
            <a:ext cx="6477000" cy="914400"/>
          </a:xfrm>
        </p:spPr>
        <p:txBody>
          <a:bodyPr/>
          <a:lstStyle/>
          <a:p>
            <a:pPr algn="ctr" eaLnBrk="1" hangingPunct="1"/>
            <a:r>
              <a:rPr lang="en-US" sz="3600" dirty="0">
                <a:effectLst>
                  <a:outerShdw blurRad="38100" dist="38100" dir="2700000" algn="tl">
                    <a:srgbClr val="000000">
                      <a:alpha val="43137"/>
                    </a:srgbClr>
                  </a:outerShdw>
                </a:effectLst>
              </a:rPr>
              <a:t>Satanic Attempts to Stop Messiah</a:t>
            </a:r>
          </a:p>
        </p:txBody>
      </p:sp>
      <p:sp>
        <p:nvSpPr>
          <p:cNvPr id="43011" name="Rectangle 3"/>
          <p:cNvSpPr>
            <a:spLocks noGrp="1" noChangeArrowheads="1"/>
          </p:cNvSpPr>
          <p:nvPr>
            <p:ph type="body" sz="half" idx="1"/>
          </p:nvPr>
        </p:nvSpPr>
        <p:spPr>
          <a:xfrm>
            <a:off x="152400" y="1600200"/>
            <a:ext cx="6019800" cy="4460875"/>
          </a:xfrm>
        </p:spPr>
        <p:txBody>
          <a:bodyPr/>
          <a:lstStyle/>
          <a:p>
            <a:pPr marL="514350" lvl="1" indent="-514350" eaLnBrk="1" hangingPunct="1">
              <a:spcBef>
                <a:spcPts val="0"/>
              </a:spcBef>
              <a:spcAft>
                <a:spcPts val="1800"/>
              </a:spcAft>
              <a:buClr>
                <a:schemeClr val="tx2"/>
              </a:buClr>
              <a:buSzPct val="75000"/>
              <a:buFont typeface="+mj-lt"/>
              <a:buAutoNum type="arabicPeriod"/>
              <a:defRPr/>
            </a:pPr>
            <a:r>
              <a:rPr lang="en-US" dirty="0">
                <a:effectLst>
                  <a:outerShdw blurRad="38100" dist="38100" dir="2700000" algn="tl">
                    <a:srgbClr val="000000">
                      <a:alpha val="43137"/>
                    </a:srgbClr>
                  </a:outerShdw>
                </a:effectLst>
                <a:ea typeface="+mn-ea"/>
                <a:cs typeface="+mn-cs"/>
              </a:rPr>
              <a:t>Cain; Gen. 4, 1 Jn. 3:12</a:t>
            </a:r>
          </a:p>
          <a:p>
            <a:pPr marL="514350" lvl="1" indent="-514350" eaLnBrk="1" hangingPunct="1">
              <a:spcBef>
                <a:spcPts val="0"/>
              </a:spcBef>
              <a:spcAft>
                <a:spcPts val="1800"/>
              </a:spcAft>
              <a:buClr>
                <a:schemeClr val="tx2"/>
              </a:buClr>
              <a:buSzPct val="75000"/>
              <a:buFont typeface="+mj-lt"/>
              <a:buAutoNum type="arabicPeriod"/>
              <a:defRPr/>
            </a:pPr>
            <a:r>
              <a:rPr lang="en-US" b="1" u="sng" dirty="0">
                <a:solidFill>
                  <a:srgbClr val="FFFFCC"/>
                </a:solidFill>
                <a:effectLst>
                  <a:outerShdw blurRad="38100" dist="38100" dir="2700000" algn="tl">
                    <a:srgbClr val="000000">
                      <a:alpha val="43137"/>
                    </a:srgbClr>
                  </a:outerShdw>
                </a:effectLst>
                <a:ea typeface="+mn-ea"/>
                <a:cs typeface="+mn-cs"/>
              </a:rPr>
              <a:t>Demonic incursion (Gen. 6:1-4)</a:t>
            </a:r>
          </a:p>
          <a:p>
            <a:pPr marL="514350" lvl="1" indent="-514350" eaLnBrk="1" hangingPunct="1">
              <a:spcBef>
                <a:spcPts val="0"/>
              </a:spcBef>
              <a:spcAft>
                <a:spcPts val="1800"/>
              </a:spcAft>
              <a:buClr>
                <a:schemeClr val="tx2"/>
              </a:buClr>
              <a:buSzPct val="75000"/>
              <a:buFont typeface="+mj-lt"/>
              <a:buAutoNum type="arabicPeriod"/>
              <a:defRPr/>
            </a:pPr>
            <a:r>
              <a:rPr lang="en-US" dirty="0">
                <a:effectLst>
                  <a:outerShdw blurRad="38100" dist="38100" dir="2700000" algn="tl">
                    <a:srgbClr val="000000">
                      <a:alpha val="43137"/>
                    </a:srgbClr>
                  </a:outerShdw>
                </a:effectLst>
                <a:ea typeface="+mn-ea"/>
                <a:cs typeface="+mn-cs"/>
              </a:rPr>
              <a:t>Pharaoh; Ex. 1</a:t>
            </a:r>
          </a:p>
          <a:p>
            <a:pPr marL="514350" lvl="1" indent="-514350" eaLnBrk="1" hangingPunct="1">
              <a:spcBef>
                <a:spcPts val="0"/>
              </a:spcBef>
              <a:spcAft>
                <a:spcPts val="1800"/>
              </a:spcAft>
              <a:buClr>
                <a:schemeClr val="tx2"/>
              </a:buClr>
              <a:buSzPct val="75000"/>
              <a:buFont typeface="+mj-lt"/>
              <a:buAutoNum type="arabicPeriod"/>
              <a:defRPr/>
            </a:pPr>
            <a:r>
              <a:rPr lang="en-US" dirty="0">
                <a:effectLst>
                  <a:outerShdw blurRad="38100" dist="38100" dir="2700000" algn="tl">
                    <a:srgbClr val="000000">
                      <a:alpha val="43137"/>
                    </a:srgbClr>
                  </a:outerShdw>
                </a:effectLst>
                <a:ea typeface="+mn-ea"/>
                <a:cs typeface="+mn-cs"/>
              </a:rPr>
              <a:t>Athaliah; 2 Chron. 22</a:t>
            </a:r>
          </a:p>
          <a:p>
            <a:pPr marL="514350" lvl="1" indent="-514350" eaLnBrk="1" hangingPunct="1">
              <a:spcBef>
                <a:spcPts val="0"/>
              </a:spcBef>
              <a:spcAft>
                <a:spcPts val="1800"/>
              </a:spcAft>
              <a:buClr>
                <a:schemeClr val="tx2"/>
              </a:buClr>
              <a:buSzPct val="75000"/>
              <a:buFont typeface="+mj-lt"/>
              <a:buAutoNum type="arabicPeriod"/>
              <a:defRPr/>
            </a:pPr>
            <a:r>
              <a:rPr lang="en-US" dirty="0">
                <a:effectLst>
                  <a:outerShdw blurRad="38100" dist="38100" dir="2700000" algn="tl">
                    <a:srgbClr val="000000">
                      <a:alpha val="43137"/>
                    </a:srgbClr>
                  </a:outerShdw>
                </a:effectLst>
                <a:ea typeface="+mn-ea"/>
                <a:cs typeface="+mn-cs"/>
              </a:rPr>
              <a:t>Haman; Esther</a:t>
            </a:r>
          </a:p>
          <a:p>
            <a:pPr marL="514350" lvl="1" indent="-514350" eaLnBrk="1" hangingPunct="1">
              <a:spcBef>
                <a:spcPts val="0"/>
              </a:spcBef>
              <a:spcAft>
                <a:spcPts val="1800"/>
              </a:spcAft>
              <a:buClr>
                <a:schemeClr val="tx2"/>
              </a:buClr>
              <a:buSzPct val="75000"/>
              <a:buFont typeface="+mj-lt"/>
              <a:buAutoNum type="arabicPeriod"/>
              <a:defRPr/>
            </a:pPr>
            <a:r>
              <a:rPr lang="en-US" dirty="0"/>
              <a:t>Herod; Mt.2; Rev 12:4</a:t>
            </a:r>
          </a:p>
          <a:p>
            <a:pPr marL="514350" lvl="1" indent="-514350" eaLnBrk="1" hangingPunct="1">
              <a:spcBef>
                <a:spcPts val="0"/>
              </a:spcBef>
              <a:spcAft>
                <a:spcPts val="1800"/>
              </a:spcAft>
              <a:buClr>
                <a:schemeClr val="tx2"/>
              </a:buClr>
              <a:buSzPct val="75000"/>
              <a:buFont typeface="+mj-lt"/>
              <a:buAutoNum type="arabicPeriod"/>
              <a:defRPr/>
            </a:pPr>
            <a:r>
              <a:rPr lang="en-US" dirty="0">
                <a:effectLst>
                  <a:outerShdw blurRad="38100" dist="38100" dir="2700000" algn="tl">
                    <a:srgbClr val="000000">
                      <a:alpha val="43137"/>
                    </a:srgbClr>
                  </a:outerShdw>
                </a:effectLst>
                <a:ea typeface="+mn-ea"/>
                <a:cs typeface="+mn-cs"/>
              </a:rPr>
              <a:t>Matt 4:5-7</a:t>
            </a:r>
          </a:p>
        </p:txBody>
      </p:sp>
      <p:pic>
        <p:nvPicPr>
          <p:cNvPr id="25604" name="Picture 4"/>
          <p:cNvPicPr>
            <a:picLocks noGrp="1" noChangeAspect="1" noChangeArrowheads="1"/>
          </p:cNvPicPr>
          <p:nvPr>
            <p:ph type="clipArt" sz="half" idx="2"/>
          </p:nvPr>
        </p:nvPicPr>
        <p:blipFill>
          <a:blip r:embed="rId2" cstate="print">
            <a:lum bright="-20000" contrast="20000"/>
            <a:grayscl/>
          </a:blip>
          <a:srcRect/>
          <a:stretch>
            <a:fillRect/>
          </a:stretch>
        </p:blipFill>
        <p:spPr>
          <a:xfrm>
            <a:off x="6028270" y="2286000"/>
            <a:ext cx="2963330" cy="3200400"/>
          </a:xfrm>
          <a:noFill/>
        </p:spPr>
      </p:pic>
      <p:pic>
        <p:nvPicPr>
          <p:cNvPr id="6" name="Picture 5" descr="C:\Users\awoods\Pictures\Microsoft Clip Organizer\j0364212.wmf">
            <a:extLst>
              <a:ext uri="{FF2B5EF4-FFF2-40B4-BE49-F238E27FC236}">
                <a16:creationId xmlns:a16="http://schemas.microsoft.com/office/drawing/2014/main" id="{5A9127AA-8D0C-46C8-8E73-7DECA10EC29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114300"/>
            <a:ext cx="876714" cy="914400"/>
          </a:xfrm>
          <a:prstGeom prst="rect">
            <a:avLst/>
          </a:prstGeom>
          <a:noFill/>
          <a:ln w="9525">
            <a:noFill/>
            <a:miter lim="800000"/>
            <a:headEnd/>
            <a:tailEnd/>
          </a:ln>
        </p:spPr>
      </p:pic>
      <p:pic>
        <p:nvPicPr>
          <p:cNvPr id="7" name="Picture 6">
            <a:extLst>
              <a:ext uri="{FF2B5EF4-FFF2-40B4-BE49-F238E27FC236}">
                <a16:creationId xmlns:a16="http://schemas.microsoft.com/office/drawing/2014/main" id="{AA45CA30-436D-4D45-9D5D-5B5F66D055D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28828417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019300" y="228600"/>
            <a:ext cx="5105400" cy="914400"/>
          </a:xfrm>
        </p:spPr>
        <p:txBody>
          <a:bodyPr/>
          <a:lstStyle/>
          <a:p>
            <a:pPr algn="ctr" eaLnBrk="1" hangingPunct="1"/>
            <a:r>
              <a:rPr lang="en-US" sz="3600" dirty="0">
                <a:effectLst>
                  <a:outerShdw blurRad="38100" dist="38100" dir="2700000" algn="tl">
                    <a:srgbClr val="000000">
                      <a:alpha val="43137"/>
                    </a:srgbClr>
                  </a:outerShdw>
                </a:effectLst>
              </a:rPr>
              <a:t>Satan’s Progressive Defeat</a:t>
            </a:r>
          </a:p>
        </p:txBody>
      </p:sp>
      <p:sp>
        <p:nvSpPr>
          <p:cNvPr id="36867" name="Rectangle 3"/>
          <p:cNvSpPr>
            <a:spLocks noGrp="1" noChangeArrowheads="1"/>
          </p:cNvSpPr>
          <p:nvPr>
            <p:ph type="body" idx="1"/>
          </p:nvPr>
        </p:nvSpPr>
        <p:spPr>
          <a:xfrm>
            <a:off x="76200" y="1143000"/>
            <a:ext cx="8991600" cy="4800600"/>
          </a:xfrm>
        </p:spPr>
        <p:txBody>
          <a:bodyPr/>
          <a:lstStyle/>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2800" dirty="0">
                <a:effectLst>
                  <a:outerShdw blurRad="38100" dist="38100" dir="2700000" algn="tl">
                    <a:srgbClr val="000000">
                      <a:alpha val="43137"/>
                    </a:srgbClr>
                  </a:outerShdw>
                </a:effectLst>
                <a:ea typeface="+mn-ea"/>
                <a:cs typeface="+mn-cs"/>
              </a:rPr>
              <a:t>Initial eviction from heaven (Isa 14:12-15; Ezek 28:12-17)</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2800" dirty="0">
                <a:effectLst>
                  <a:outerShdw blurRad="38100" dist="38100" dir="2700000" algn="tl">
                    <a:srgbClr val="000000">
                      <a:alpha val="43137"/>
                    </a:srgbClr>
                  </a:outerShdw>
                </a:effectLst>
                <a:ea typeface="+mn-ea"/>
                <a:cs typeface="+mn-cs"/>
              </a:rPr>
              <a:t>Eden (Gen 3:15)</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2800" dirty="0">
                <a:effectLst>
                  <a:outerShdw blurRad="38100" dist="38100" dir="2700000" algn="tl">
                    <a:srgbClr val="000000">
                      <a:alpha val="43137"/>
                    </a:srgbClr>
                  </a:outerShdw>
                </a:effectLst>
                <a:ea typeface="+mn-ea"/>
                <a:cs typeface="+mn-cs"/>
              </a:rPr>
              <a:t>Pre-</a:t>
            </a:r>
            <a:r>
              <a:rPr lang="en-US" sz="2800" dirty="0" err="1">
                <a:effectLst>
                  <a:outerShdw blurRad="38100" dist="38100" dir="2700000" algn="tl">
                    <a:srgbClr val="000000">
                      <a:alpha val="43137"/>
                    </a:srgbClr>
                  </a:outerShdw>
                </a:effectLst>
                <a:ea typeface="+mn-ea"/>
                <a:cs typeface="+mn-cs"/>
              </a:rPr>
              <a:t>diluvian</a:t>
            </a:r>
            <a:r>
              <a:rPr lang="en-US" sz="2800" dirty="0">
                <a:effectLst>
                  <a:outerShdw blurRad="38100" dist="38100" dir="2700000" algn="tl">
                    <a:srgbClr val="000000">
                      <a:alpha val="43137"/>
                    </a:srgbClr>
                  </a:outerShdw>
                </a:effectLst>
                <a:ea typeface="+mn-ea"/>
                <a:cs typeface="+mn-cs"/>
              </a:rPr>
              <a:t> world (1 Pet 3:19-20)</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2800" dirty="0">
                <a:effectLst>
                  <a:outerShdw blurRad="38100" dist="38100" dir="2700000" algn="tl">
                    <a:srgbClr val="000000">
                      <a:alpha val="43137"/>
                    </a:srgbClr>
                  </a:outerShdw>
                </a:effectLst>
                <a:ea typeface="+mn-ea"/>
                <a:cs typeface="+mn-cs"/>
              </a:rPr>
              <a:t>Cross (John 12:31; 16:11; Col 2:15; Heb 2:14; 1 John 3:8)</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2800" dirty="0">
                <a:effectLst>
                  <a:outerShdw blurRad="38100" dist="38100" dir="2700000" algn="tl">
                    <a:srgbClr val="000000">
                      <a:alpha val="43137"/>
                    </a:srgbClr>
                  </a:outerShdw>
                </a:effectLst>
                <a:ea typeface="+mn-ea"/>
                <a:cs typeface="+mn-cs"/>
              </a:rPr>
              <a:t>Mid point of the Tribulation (Rev 12:9)</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2800" dirty="0">
                <a:effectLst>
                  <a:outerShdw blurRad="38100" dist="38100" dir="2700000" algn="tl">
                    <a:srgbClr val="000000">
                      <a:alpha val="43137"/>
                    </a:srgbClr>
                  </a:outerShdw>
                </a:effectLst>
                <a:ea typeface="+mn-ea"/>
                <a:cs typeface="+mn-cs"/>
              </a:rPr>
              <a:t>Beginning of millennium (Rev 20:2-3)</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2800" dirty="0">
                <a:effectLst>
                  <a:outerShdw blurRad="38100" dist="38100" dir="2700000" algn="tl">
                    <a:srgbClr val="000000">
                      <a:alpha val="43137"/>
                    </a:srgbClr>
                  </a:outerShdw>
                </a:effectLst>
                <a:ea typeface="+mn-ea"/>
                <a:cs typeface="+mn-cs"/>
              </a:rPr>
              <a:t>End of millennium (Rev 20:10)</a:t>
            </a:r>
          </a:p>
        </p:txBody>
      </p:sp>
      <p:pic>
        <p:nvPicPr>
          <p:cNvPr id="26628"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239000" y="3829807"/>
            <a:ext cx="1738312" cy="2875793"/>
          </a:xfrm>
          <a:prstGeom prst="rect">
            <a:avLst/>
          </a:prstGeom>
          <a:noFill/>
          <a:ln w="9525">
            <a:noFill/>
            <a:miter lim="800000"/>
            <a:headEnd/>
            <a:tailEnd/>
          </a:ln>
        </p:spPr>
      </p:pic>
      <p:pic>
        <p:nvPicPr>
          <p:cNvPr id="5" name="Picture 4">
            <a:extLst>
              <a:ext uri="{FF2B5EF4-FFF2-40B4-BE49-F238E27FC236}">
                <a16:creationId xmlns:a16="http://schemas.microsoft.com/office/drawing/2014/main" id="{BFEFA67D-FE30-4C24-80F8-D8C12EE627D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76200" y="45720"/>
            <a:ext cx="878803" cy="914400"/>
          </a:xfrm>
          <a:prstGeom prst="ellipse">
            <a:avLst/>
          </a:prstGeom>
        </p:spPr>
      </p:pic>
      <p:pic>
        <p:nvPicPr>
          <p:cNvPr id="7" name="Picture 6">
            <a:extLst>
              <a:ext uri="{FF2B5EF4-FFF2-40B4-BE49-F238E27FC236}">
                <a16:creationId xmlns:a16="http://schemas.microsoft.com/office/drawing/2014/main" id="{3FCE5AA2-3D9D-4F57-9E2E-E889B32D3B6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4256348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019300" y="228600"/>
            <a:ext cx="5105400" cy="914400"/>
          </a:xfrm>
        </p:spPr>
        <p:txBody>
          <a:bodyPr/>
          <a:lstStyle/>
          <a:p>
            <a:pPr algn="ctr" eaLnBrk="1" hangingPunct="1"/>
            <a:r>
              <a:rPr lang="en-US" sz="3600" dirty="0">
                <a:effectLst>
                  <a:outerShdw blurRad="38100" dist="38100" dir="2700000" algn="tl">
                    <a:srgbClr val="000000">
                      <a:alpha val="43137"/>
                    </a:srgbClr>
                  </a:outerShdw>
                </a:effectLst>
              </a:rPr>
              <a:t>Satan’s Progressive Defeat</a:t>
            </a:r>
          </a:p>
        </p:txBody>
      </p:sp>
      <p:sp>
        <p:nvSpPr>
          <p:cNvPr id="36867" name="Rectangle 3"/>
          <p:cNvSpPr>
            <a:spLocks noGrp="1" noChangeArrowheads="1"/>
          </p:cNvSpPr>
          <p:nvPr>
            <p:ph type="body" idx="1"/>
          </p:nvPr>
        </p:nvSpPr>
        <p:spPr>
          <a:xfrm>
            <a:off x="76200" y="1143000"/>
            <a:ext cx="8991600" cy="4800600"/>
          </a:xfrm>
        </p:spPr>
        <p:txBody>
          <a:bodyPr/>
          <a:lstStyle/>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2800" dirty="0">
                <a:effectLst>
                  <a:outerShdw blurRad="38100" dist="38100" dir="2700000" algn="tl">
                    <a:srgbClr val="000000">
                      <a:alpha val="43137"/>
                    </a:srgbClr>
                  </a:outerShdw>
                </a:effectLst>
                <a:ea typeface="+mn-ea"/>
                <a:cs typeface="+mn-cs"/>
              </a:rPr>
              <a:t>Initial eviction from heaven (Isa 14:12-15; Ezek 28:12-17)</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2800" dirty="0">
                <a:effectLst>
                  <a:outerShdw blurRad="38100" dist="38100" dir="2700000" algn="tl">
                    <a:srgbClr val="000000">
                      <a:alpha val="43137"/>
                    </a:srgbClr>
                  </a:outerShdw>
                </a:effectLst>
                <a:ea typeface="+mn-ea"/>
                <a:cs typeface="+mn-cs"/>
              </a:rPr>
              <a:t>Eden (Gen 3:15)</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2800" b="1" u="sng" dirty="0">
                <a:solidFill>
                  <a:srgbClr val="FFFFCC"/>
                </a:solidFill>
                <a:effectLst>
                  <a:outerShdw blurRad="38100" dist="38100" dir="2700000" algn="tl">
                    <a:srgbClr val="000000">
                      <a:alpha val="43137"/>
                    </a:srgbClr>
                  </a:outerShdw>
                </a:effectLst>
                <a:ea typeface="+mn-ea"/>
                <a:cs typeface="+mn-cs"/>
              </a:rPr>
              <a:t>Pre-</a:t>
            </a:r>
            <a:r>
              <a:rPr lang="en-US" sz="2800" b="1" u="sng" dirty="0" err="1">
                <a:solidFill>
                  <a:srgbClr val="FFFFCC"/>
                </a:solidFill>
                <a:effectLst>
                  <a:outerShdw blurRad="38100" dist="38100" dir="2700000" algn="tl">
                    <a:srgbClr val="000000">
                      <a:alpha val="43137"/>
                    </a:srgbClr>
                  </a:outerShdw>
                </a:effectLst>
                <a:ea typeface="+mn-ea"/>
                <a:cs typeface="+mn-cs"/>
              </a:rPr>
              <a:t>diluvian</a:t>
            </a:r>
            <a:r>
              <a:rPr lang="en-US" sz="2800" b="1" u="sng" dirty="0">
                <a:solidFill>
                  <a:srgbClr val="FFFFCC"/>
                </a:solidFill>
                <a:effectLst>
                  <a:outerShdw blurRad="38100" dist="38100" dir="2700000" algn="tl">
                    <a:srgbClr val="000000">
                      <a:alpha val="43137"/>
                    </a:srgbClr>
                  </a:outerShdw>
                </a:effectLst>
                <a:ea typeface="+mn-ea"/>
                <a:cs typeface="+mn-cs"/>
              </a:rPr>
              <a:t> world (1 Pet 3:19-20)</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2800" dirty="0">
                <a:effectLst>
                  <a:outerShdw blurRad="38100" dist="38100" dir="2700000" algn="tl">
                    <a:srgbClr val="000000">
                      <a:alpha val="43137"/>
                    </a:srgbClr>
                  </a:outerShdw>
                </a:effectLst>
                <a:ea typeface="+mn-ea"/>
                <a:cs typeface="+mn-cs"/>
              </a:rPr>
              <a:t>Cross (John 12:31; 16:11; Col 2:15; Heb 2:14; 1 John 3:8)</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2800" dirty="0">
                <a:effectLst>
                  <a:outerShdw blurRad="38100" dist="38100" dir="2700000" algn="tl">
                    <a:srgbClr val="000000">
                      <a:alpha val="43137"/>
                    </a:srgbClr>
                  </a:outerShdw>
                </a:effectLst>
                <a:ea typeface="+mn-ea"/>
                <a:cs typeface="+mn-cs"/>
              </a:rPr>
              <a:t>Mid point of the Tribulation (Rev 12:9)</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2800" dirty="0">
                <a:effectLst>
                  <a:outerShdw blurRad="38100" dist="38100" dir="2700000" algn="tl">
                    <a:srgbClr val="000000">
                      <a:alpha val="43137"/>
                    </a:srgbClr>
                  </a:outerShdw>
                </a:effectLst>
                <a:ea typeface="+mn-ea"/>
                <a:cs typeface="+mn-cs"/>
              </a:rPr>
              <a:t>Beginning of millennium (Rev 20:2-3)</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2800" dirty="0">
                <a:effectLst>
                  <a:outerShdw blurRad="38100" dist="38100" dir="2700000" algn="tl">
                    <a:srgbClr val="000000">
                      <a:alpha val="43137"/>
                    </a:srgbClr>
                  </a:outerShdw>
                </a:effectLst>
                <a:ea typeface="+mn-ea"/>
                <a:cs typeface="+mn-cs"/>
              </a:rPr>
              <a:t>End of millennium (Rev 20:10)</a:t>
            </a:r>
          </a:p>
        </p:txBody>
      </p:sp>
      <p:pic>
        <p:nvPicPr>
          <p:cNvPr id="26628"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239000" y="3829807"/>
            <a:ext cx="1738312" cy="2875793"/>
          </a:xfrm>
          <a:prstGeom prst="rect">
            <a:avLst/>
          </a:prstGeom>
          <a:noFill/>
          <a:ln w="9525">
            <a:noFill/>
            <a:miter lim="800000"/>
            <a:headEnd/>
            <a:tailEnd/>
          </a:ln>
        </p:spPr>
      </p:pic>
      <p:pic>
        <p:nvPicPr>
          <p:cNvPr id="5" name="Picture 4">
            <a:extLst>
              <a:ext uri="{FF2B5EF4-FFF2-40B4-BE49-F238E27FC236}">
                <a16:creationId xmlns:a16="http://schemas.microsoft.com/office/drawing/2014/main" id="{BFEFA67D-FE30-4C24-80F8-D8C12EE627D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76200" y="45720"/>
            <a:ext cx="878803" cy="914400"/>
          </a:xfrm>
          <a:prstGeom prst="ellipse">
            <a:avLst/>
          </a:prstGeom>
        </p:spPr>
      </p:pic>
      <p:pic>
        <p:nvPicPr>
          <p:cNvPr id="7" name="Picture 6">
            <a:extLst>
              <a:ext uri="{FF2B5EF4-FFF2-40B4-BE49-F238E27FC236}">
                <a16:creationId xmlns:a16="http://schemas.microsoft.com/office/drawing/2014/main" id="{57487199-24D1-4DDD-83DC-9DA3CE87117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5600443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He shall bruise you on the head, And you shall bruise him on the heel</a:t>
            </a:r>
            <a:r>
              <a:rPr lang="en-US" sz="3600" dirty="0">
                <a:effectLst>
                  <a:outerShdw blurRad="38100" dist="38100" dir="2700000" algn="tl">
                    <a:srgbClr val="000000">
                      <a:alpha val="43137"/>
                    </a:srgbClr>
                  </a:outerShdw>
                </a:effectLst>
                <a:latin typeface="Calibri" panose="020F0502020204030204" pitchFamily="34" charset="0"/>
              </a:rPr>
              <a:t>.</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94176" y="3048000"/>
            <a:ext cx="1755648" cy="1828800"/>
          </a:xfrm>
          <a:prstGeom prst="rect">
            <a:avLst/>
          </a:prstGeom>
        </p:spPr>
      </p:pic>
    </p:spTree>
    <p:extLst>
      <p:ext uri="{BB962C8B-B14F-4D97-AF65-F5344CB8AC3E}">
        <p14:creationId xmlns:p14="http://schemas.microsoft.com/office/powerpoint/2010/main" val="244014156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379DC9-2790-408C-808C-BF3BCF9F37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857999"/>
          </a:xfrm>
          <a:prstGeom prst="rect">
            <a:avLst/>
          </a:prstGeom>
        </p:spPr>
      </p:pic>
      <p:sp>
        <p:nvSpPr>
          <p:cNvPr id="134147" name="Rectangle 1"/>
          <p:cNvSpPr>
            <a:spLocks noChangeArrowheads="1"/>
          </p:cNvSpPr>
          <p:nvPr/>
        </p:nvSpPr>
        <p:spPr bwMode="auto">
          <a:xfrm>
            <a:off x="0" y="0"/>
            <a:ext cx="9144000" cy="2523768"/>
          </a:xfrm>
          <a:prstGeom prst="rect">
            <a:avLst/>
          </a:prstGeom>
          <a:noFill/>
          <a:ln w="28575">
            <a:noFill/>
            <a:miter lim="800000"/>
            <a:headEnd/>
            <a:tailEnd/>
          </a:ln>
        </p:spPr>
        <p:txBody>
          <a:bodyPr wrap="square">
            <a:spAutoFit/>
          </a:bodyPr>
          <a:lstStyle/>
          <a:p>
            <a:pPr algn="ctr">
              <a:spcAft>
                <a:spcPts val="1200"/>
              </a:spcAft>
            </a:pPr>
            <a:r>
              <a:rPr lang="en-US" sz="27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rPr>
              <a:t>Matthew 22:30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in the resurrection they neither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marry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nor are given 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marriage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are like angels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heaven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1C9F031B-59E5-4E09-8AB4-C481FAB9A6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10018" y="2160922"/>
            <a:ext cx="2523963" cy="2536156"/>
          </a:xfrm>
          <a:prstGeom prst="rect">
            <a:avLst/>
          </a:prstGeom>
        </p:spPr>
      </p:pic>
    </p:spTree>
    <p:extLst>
      <p:ext uri="{BB962C8B-B14F-4D97-AF65-F5344CB8AC3E}">
        <p14:creationId xmlns:p14="http://schemas.microsoft.com/office/powerpoint/2010/main" val="81682653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9C1E2A-F162-46D2-BA5B-1FB5DA17E2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1 Peter 3:19-20</a:t>
            </a:r>
          </a:p>
          <a:p>
            <a:pPr marL="0" indent="0" algn="just">
              <a:spcBef>
                <a:spcPts val="0"/>
              </a:spcBef>
              <a:buNone/>
            </a:pPr>
            <a:r>
              <a:rPr lang="en-US" sz="3400" dirty="0">
                <a:effectLst>
                  <a:outerShdw blurRad="38100" dist="38100" dir="2700000" algn="tl">
                    <a:srgbClr val="000000">
                      <a:alpha val="43137"/>
                    </a:srgbClr>
                  </a:outerShdw>
                </a:effectLst>
              </a:rPr>
              <a:t>“</a:t>
            </a:r>
            <a:r>
              <a:rPr lang="en-US" sz="3400" baseline="30000" dirty="0">
                <a:effectLst>
                  <a:outerShdw blurRad="38100" dist="38100" dir="2700000" algn="tl">
                    <a:srgbClr val="000000">
                      <a:alpha val="43137"/>
                    </a:srgbClr>
                  </a:outerShdw>
                </a:effectLst>
              </a:rPr>
              <a:t>19 </a:t>
            </a:r>
            <a:r>
              <a:rPr lang="en-US" sz="3400" dirty="0">
                <a:effectLst>
                  <a:outerShdw blurRad="38100" dist="38100" dir="2700000" algn="tl">
                    <a:srgbClr val="000000">
                      <a:alpha val="43137"/>
                    </a:srgbClr>
                  </a:outerShdw>
                </a:effectLst>
              </a:rPr>
              <a:t>in which also He went and made proclamation</a:t>
            </a:r>
            <a:r>
              <a:rPr lang="en-US" sz="3400" dirty="0">
                <a:solidFill>
                  <a:srgbClr val="FFFFCC"/>
                </a:solidFill>
                <a:effectLst>
                  <a:outerShdw blurRad="38100" dist="38100" dir="2700000" algn="tl">
                    <a:srgbClr val="000000">
                      <a:alpha val="43137"/>
                    </a:srgbClr>
                  </a:outerShdw>
                </a:effectLst>
              </a:rPr>
              <a:t> </a:t>
            </a:r>
            <a:r>
              <a:rPr lang="en-US" sz="3400" dirty="0">
                <a:effectLst>
                  <a:outerShdw blurRad="38100" dist="38100" dir="2700000" algn="tl">
                    <a:srgbClr val="000000">
                      <a:alpha val="43137"/>
                    </a:srgbClr>
                  </a:outerShdw>
                </a:effectLst>
              </a:rPr>
              <a:t>the spirits </a:t>
            </a:r>
            <a:r>
              <a:rPr lang="en-US" sz="3400" i="1" dirty="0">
                <a:effectLst>
                  <a:outerShdw blurRad="38100" dist="38100" dir="2700000" algn="tl">
                    <a:srgbClr val="000000">
                      <a:alpha val="43137"/>
                    </a:srgbClr>
                  </a:outerShdw>
                </a:effectLst>
              </a:rPr>
              <a:t>now</a:t>
            </a:r>
            <a:r>
              <a:rPr lang="en-US" sz="3400" dirty="0">
                <a:effectLst>
                  <a:outerShdw blurRad="38100" dist="38100" dir="2700000" algn="tl">
                    <a:srgbClr val="000000">
                      <a:alpha val="43137"/>
                    </a:srgbClr>
                  </a:outerShdw>
                </a:effectLst>
              </a:rPr>
              <a:t> </a:t>
            </a:r>
            <a:r>
              <a:rPr lang="en-US" sz="3400" b="1" u="sng" dirty="0">
                <a:solidFill>
                  <a:srgbClr val="FFFFCC"/>
                </a:solidFill>
                <a:effectLst>
                  <a:outerShdw blurRad="38100" dist="38100" dir="2700000" algn="tl">
                    <a:srgbClr val="000000">
                      <a:alpha val="43137"/>
                    </a:srgbClr>
                  </a:outerShdw>
                </a:effectLst>
              </a:rPr>
              <a:t>in prison</a:t>
            </a:r>
            <a:r>
              <a:rPr lang="en-US" sz="3400" dirty="0">
                <a:effectLst>
                  <a:outerShdw blurRad="38100" dist="38100" dir="2700000" algn="tl">
                    <a:srgbClr val="000000">
                      <a:alpha val="43137"/>
                    </a:srgbClr>
                  </a:outerShdw>
                </a:effectLst>
              </a:rPr>
              <a:t>, </a:t>
            </a:r>
            <a:r>
              <a:rPr lang="en-US" sz="3400" baseline="30000" dirty="0">
                <a:effectLst>
                  <a:outerShdw blurRad="38100" dist="38100" dir="2700000" algn="tl">
                    <a:srgbClr val="000000">
                      <a:alpha val="43137"/>
                    </a:srgbClr>
                  </a:outerShdw>
                </a:effectLst>
              </a:rPr>
              <a:t>20 </a:t>
            </a:r>
            <a:r>
              <a:rPr lang="en-US" sz="3400" dirty="0">
                <a:effectLst>
                  <a:outerShdw blurRad="38100" dist="38100" dir="2700000" algn="tl">
                    <a:srgbClr val="000000">
                      <a:alpha val="43137"/>
                    </a:srgbClr>
                  </a:outerShdw>
                </a:effectLst>
              </a:rPr>
              <a:t>who once were disobedient, when the patience of God kept waiting in the </a:t>
            </a:r>
            <a:r>
              <a:rPr lang="en-US" sz="3400" b="1" u="sng" dirty="0">
                <a:solidFill>
                  <a:srgbClr val="FFFFCC"/>
                </a:solidFill>
                <a:effectLst>
                  <a:outerShdw blurRad="38100" dist="38100" dir="2700000" algn="tl">
                    <a:srgbClr val="000000">
                      <a:alpha val="43137"/>
                    </a:srgbClr>
                  </a:outerShdw>
                </a:effectLst>
              </a:rPr>
              <a:t>days of Noah</a:t>
            </a:r>
            <a:r>
              <a:rPr lang="en-US" sz="3400" dirty="0">
                <a:effectLst>
                  <a:outerShdw blurRad="38100" dist="38100" dir="2700000" algn="tl">
                    <a:srgbClr val="000000">
                      <a:alpha val="43137"/>
                    </a:srgbClr>
                  </a:outerShdw>
                </a:effectLst>
              </a:rPr>
              <a:t>, during the construction of the ark, in which a few, that is, eight persons, were brought safely through </a:t>
            </a:r>
            <a:r>
              <a:rPr lang="en-US" sz="3400" i="1" dirty="0">
                <a:effectLst>
                  <a:outerShdw blurRad="38100" dist="38100" dir="2700000" algn="tl">
                    <a:srgbClr val="000000">
                      <a:alpha val="43137"/>
                    </a:srgbClr>
                  </a:outerShdw>
                </a:effectLst>
              </a:rPr>
              <a:t>the</a:t>
            </a:r>
            <a:r>
              <a:rPr lang="en-US" sz="3400" dirty="0">
                <a:effectLst>
                  <a:outerShdw blurRad="38100" dist="38100" dir="2700000" algn="tl">
                    <a:srgbClr val="000000">
                      <a:alpha val="43137"/>
                    </a:srgbClr>
                  </a:outerShdw>
                </a:effectLst>
              </a:rPr>
              <a:t> water.”</a:t>
            </a:r>
          </a:p>
        </p:txBody>
      </p:sp>
    </p:spTree>
    <p:extLst>
      <p:ext uri="{BB962C8B-B14F-4D97-AF65-F5344CB8AC3E}">
        <p14:creationId xmlns:p14="http://schemas.microsoft.com/office/powerpoint/2010/main" val="221528680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2400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spTree>
    <p:extLst>
      <p:ext uri="{BB962C8B-B14F-4D97-AF65-F5344CB8AC3E}">
        <p14:creationId xmlns:p14="http://schemas.microsoft.com/office/powerpoint/2010/main" val="372932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9C1E2A-F162-46D2-BA5B-1FB5DA17E2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4876800"/>
          </a:xfrm>
        </p:spPr>
        <p:txBody>
          <a:bodyPr/>
          <a:lstStyle/>
          <a:p>
            <a:pPr marL="0" indent="0" algn="ctr" defTabSz="685800">
              <a:spcBef>
                <a:spcPct val="0"/>
              </a:spcBef>
              <a:spcAft>
                <a:spcPts val="1200"/>
              </a:spcAft>
              <a:buNone/>
              <a:defRPr/>
            </a:pPr>
            <a:r>
              <a:rPr lang="en-US" sz="4000" kern="1200" dirty="0">
                <a:solidFill>
                  <a:schemeClr val="tx2"/>
                </a:solidFill>
                <a:ea typeface="+mj-ea"/>
              </a:rPr>
              <a:t>2 Peter 2:4-5</a:t>
            </a:r>
          </a:p>
          <a:p>
            <a:pPr marL="0" indent="0" algn="just">
              <a:spcBef>
                <a:spcPts val="0"/>
              </a:spcBef>
              <a:buNone/>
            </a:pPr>
            <a:r>
              <a:rPr lang="en-US" sz="3400" dirty="0">
                <a:effectLst>
                  <a:outerShdw blurRad="38100" dist="38100" dir="2700000" algn="tl">
                    <a:srgbClr val="000000">
                      <a:alpha val="43137"/>
                    </a:srgbClr>
                  </a:outerShdw>
                </a:effectLst>
              </a:rPr>
              <a:t>“</a:t>
            </a:r>
            <a:r>
              <a:rPr lang="en-US" sz="3400" baseline="30000" dirty="0">
                <a:effectLst>
                  <a:outerShdw blurRad="38100" dist="38100" dir="2700000" algn="tl">
                    <a:srgbClr val="000000">
                      <a:alpha val="43137"/>
                    </a:srgbClr>
                  </a:outerShdw>
                </a:effectLst>
              </a:rPr>
              <a:t>4 </a:t>
            </a:r>
            <a:r>
              <a:rPr lang="en-US" sz="3400" dirty="0">
                <a:effectLst>
                  <a:outerShdw blurRad="38100" dist="38100" dir="2700000" algn="tl">
                    <a:srgbClr val="000000">
                      <a:alpha val="43137"/>
                    </a:srgbClr>
                  </a:outerShdw>
                </a:effectLst>
              </a:rPr>
              <a:t>For if God did not spare angels when they sinned, but cast them into hell and committed them to pits of darkness, reserved for judgment; </a:t>
            </a:r>
            <a:r>
              <a:rPr lang="en-US" sz="3400" baseline="30000" dirty="0">
                <a:effectLst>
                  <a:outerShdw blurRad="38100" dist="38100" dir="2700000" algn="tl">
                    <a:srgbClr val="000000">
                      <a:alpha val="43137"/>
                    </a:srgbClr>
                  </a:outerShdw>
                </a:effectLst>
              </a:rPr>
              <a:t>5 </a:t>
            </a:r>
            <a:r>
              <a:rPr lang="en-US" sz="3400" dirty="0">
                <a:effectLst>
                  <a:outerShdw blurRad="38100" dist="38100" dir="2700000" algn="tl">
                    <a:srgbClr val="000000">
                      <a:alpha val="43137"/>
                    </a:srgbClr>
                  </a:outerShdw>
                </a:effectLst>
              </a:rPr>
              <a:t>and did not spare </a:t>
            </a:r>
            <a:r>
              <a:rPr lang="en-US" sz="3400" b="1" u="sng" dirty="0">
                <a:solidFill>
                  <a:srgbClr val="FFFFCC"/>
                </a:solidFill>
                <a:effectLst>
                  <a:outerShdw blurRad="38100" dist="38100" dir="2700000" algn="tl">
                    <a:srgbClr val="000000">
                      <a:alpha val="43137"/>
                    </a:srgbClr>
                  </a:outerShdw>
                </a:effectLst>
              </a:rPr>
              <a:t>the ancient world, but preserved Noah</a:t>
            </a:r>
            <a:r>
              <a:rPr lang="en-US" sz="3400" dirty="0">
                <a:effectLst>
                  <a:outerShdw blurRad="38100" dist="38100" dir="2700000" algn="tl">
                    <a:srgbClr val="000000">
                      <a:alpha val="43137"/>
                    </a:srgbClr>
                  </a:outerShdw>
                </a:effectLst>
              </a:rPr>
              <a:t>, a preacher of righteousness, with seven others, when He brought a flood upon the world of the ungodly.”</a:t>
            </a:r>
          </a:p>
        </p:txBody>
      </p:sp>
    </p:spTree>
    <p:extLst>
      <p:ext uri="{BB962C8B-B14F-4D97-AF65-F5344CB8AC3E}">
        <p14:creationId xmlns:p14="http://schemas.microsoft.com/office/powerpoint/2010/main" val="136477026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9C1E2A-F162-46D2-BA5B-1FB5DA17E2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4876800"/>
          </a:xfrm>
        </p:spPr>
        <p:txBody>
          <a:bodyPr/>
          <a:lstStyle/>
          <a:p>
            <a:pPr marL="0" indent="0" algn="ctr" defTabSz="685800">
              <a:spcBef>
                <a:spcPct val="0"/>
              </a:spcBef>
              <a:spcAft>
                <a:spcPts val="1200"/>
              </a:spcAft>
              <a:buNone/>
              <a:defRPr/>
            </a:pPr>
            <a:r>
              <a:rPr lang="en-US" sz="4000" kern="1200" dirty="0">
                <a:solidFill>
                  <a:schemeClr val="tx2"/>
                </a:solidFill>
                <a:ea typeface="+mj-ea"/>
              </a:rPr>
              <a:t>Jude 6-7</a:t>
            </a:r>
          </a:p>
          <a:p>
            <a:pPr marL="0" lvl="0" indent="0" algn="just">
              <a:spcBef>
                <a:spcPts val="0"/>
              </a:spcBef>
              <a:buClr>
                <a:srgbClr val="00FFFF"/>
              </a:buClr>
              <a:buNone/>
            </a:pPr>
            <a:r>
              <a:rPr lang="en-US" sz="3400" dirty="0">
                <a:solidFill>
                  <a:srgbClr val="FFFFFF"/>
                </a:solidFill>
                <a:effectLst>
                  <a:outerShdw blurRad="38100" dist="38100" dir="2700000" algn="tl">
                    <a:srgbClr val="000000">
                      <a:alpha val="43137"/>
                    </a:srgbClr>
                  </a:outerShdw>
                </a:effectLst>
              </a:rPr>
              <a:t>“</a:t>
            </a:r>
            <a:r>
              <a:rPr lang="en-US" sz="3400" baseline="30000" dirty="0">
                <a:solidFill>
                  <a:srgbClr val="FFFFFF"/>
                </a:solidFill>
                <a:effectLst>
                  <a:outerShdw blurRad="38100" dist="38100" dir="2700000" algn="tl">
                    <a:srgbClr val="000000">
                      <a:alpha val="43137"/>
                    </a:srgbClr>
                  </a:outerShdw>
                </a:effectLst>
              </a:rPr>
              <a:t>6 </a:t>
            </a:r>
            <a:r>
              <a:rPr lang="en-US" sz="3400" dirty="0">
                <a:solidFill>
                  <a:srgbClr val="FFFFFF"/>
                </a:solidFill>
                <a:effectLst>
                  <a:outerShdw blurRad="38100" dist="38100" dir="2700000" algn="tl">
                    <a:srgbClr val="000000">
                      <a:alpha val="43137"/>
                    </a:srgbClr>
                  </a:outerShdw>
                </a:effectLst>
              </a:rPr>
              <a:t>And angels who did not keep their own domain, but abandoned their proper abode, He has kept in </a:t>
            </a:r>
            <a:r>
              <a:rPr lang="en-US" sz="3400" b="1" u="sng" dirty="0">
                <a:solidFill>
                  <a:srgbClr val="FFFFCC"/>
                </a:solidFill>
                <a:effectLst>
                  <a:outerShdw blurRad="38100" dist="38100" dir="2700000" algn="tl">
                    <a:srgbClr val="000000">
                      <a:alpha val="43137"/>
                    </a:srgbClr>
                  </a:outerShdw>
                </a:effectLst>
              </a:rPr>
              <a:t>eternal bonds</a:t>
            </a:r>
            <a:r>
              <a:rPr lang="en-US" sz="3400" dirty="0">
                <a:solidFill>
                  <a:srgbClr val="FFFFFF"/>
                </a:solidFill>
                <a:effectLst>
                  <a:outerShdw blurRad="38100" dist="38100" dir="2700000" algn="tl">
                    <a:srgbClr val="000000">
                      <a:alpha val="43137"/>
                    </a:srgbClr>
                  </a:outerShdw>
                </a:effectLst>
              </a:rPr>
              <a:t> under darkness for the judgment of the great day, </a:t>
            </a:r>
            <a:r>
              <a:rPr lang="en-US" sz="3400" baseline="30000" dirty="0">
                <a:solidFill>
                  <a:srgbClr val="FFFFFF"/>
                </a:solidFill>
                <a:effectLst>
                  <a:outerShdw blurRad="38100" dist="38100" dir="2700000" algn="tl">
                    <a:srgbClr val="000000">
                      <a:alpha val="43137"/>
                    </a:srgbClr>
                  </a:outerShdw>
                </a:effectLst>
              </a:rPr>
              <a:t>7 </a:t>
            </a:r>
            <a:r>
              <a:rPr lang="en-US" sz="3400" dirty="0">
                <a:solidFill>
                  <a:srgbClr val="FFFFFF"/>
                </a:solidFill>
                <a:effectLst>
                  <a:outerShdw blurRad="38100" dist="38100" dir="2700000" algn="tl">
                    <a:srgbClr val="000000">
                      <a:alpha val="43137"/>
                    </a:srgbClr>
                  </a:outerShdw>
                </a:effectLst>
              </a:rPr>
              <a:t>just as Sodom and Gomorrah and the cities around them, since they in the same way as these indulged in gross immorality and went after strange flesh, are exhibited as an example in undergoing the punishment of eternal fire.”</a:t>
            </a:r>
          </a:p>
        </p:txBody>
      </p:sp>
    </p:spTree>
    <p:extLst>
      <p:ext uri="{BB962C8B-B14F-4D97-AF65-F5344CB8AC3E}">
        <p14:creationId xmlns:p14="http://schemas.microsoft.com/office/powerpoint/2010/main" val="226478588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53192C-824F-4A0D-969C-65D8441432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017" y="130778"/>
            <a:ext cx="8839966" cy="6596444"/>
          </a:xfrm>
          <a:prstGeom prst="rect">
            <a:avLst/>
          </a:prstGeom>
        </p:spPr>
      </p:pic>
    </p:spTree>
    <p:extLst>
      <p:ext uri="{BB962C8B-B14F-4D97-AF65-F5344CB8AC3E}">
        <p14:creationId xmlns:p14="http://schemas.microsoft.com/office/powerpoint/2010/main" val="13117119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7A711A-5765-4599-8E7F-D6D9CE5F2A95}"/>
              </a:ext>
            </a:extLst>
          </p:cNvPr>
          <p:cNvPicPr>
            <a:picLocks noChangeAspect="1"/>
          </p:cNvPicPr>
          <p:nvPr/>
        </p:nvPicPr>
        <p:blipFill>
          <a:blip r:embed="rId3"/>
          <a:stretch>
            <a:fillRect/>
          </a:stretch>
        </p:blipFill>
        <p:spPr>
          <a:xfrm>
            <a:off x="143428" y="157571"/>
            <a:ext cx="8857143" cy="6542857"/>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1514475" y="200065"/>
            <a:ext cx="6115050" cy="1095335"/>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7</a:t>
            </a:r>
            <a:r>
              <a:rPr lang="en-US" altLang="en-US" sz="3600" baseline="30000" dirty="0">
                <a:effectLst>
                  <a:outerShdw blurRad="38100" dist="38100" dir="2700000" algn="tl">
                    <a:srgbClr val="000000">
                      <a:alpha val="43137"/>
                    </a:srgbClr>
                  </a:outerShdw>
                </a:effectLst>
                <a:cs typeface="Calibri" panose="020F0502020204030204" pitchFamily="34" charset="0"/>
              </a:rPr>
              <a:t>th</a:t>
            </a:r>
            <a:r>
              <a:rPr lang="en-US" altLang="en-US" sz="3600" dirty="0">
                <a:effectLst>
                  <a:outerShdw blurRad="38100" dist="38100" dir="2700000" algn="tl">
                    <a:srgbClr val="000000">
                      <a:alpha val="43137"/>
                    </a:srgbClr>
                  </a:outerShdw>
                </a:effectLst>
                <a:cs typeface="Calibri" panose="020F0502020204030204" pitchFamily="34" charset="0"/>
              </a:rPr>
              <a:t> Seal &amp; 1</a:t>
            </a:r>
            <a:r>
              <a:rPr lang="en-US" altLang="en-US" sz="3600" baseline="30000" dirty="0">
                <a:effectLst>
                  <a:outerShdw blurRad="38100" dist="38100" dir="2700000" algn="tl">
                    <a:srgbClr val="000000">
                      <a:alpha val="43137"/>
                    </a:srgbClr>
                  </a:outerShdw>
                </a:effectLst>
                <a:cs typeface="Calibri" panose="020F0502020204030204" pitchFamily="34" charset="0"/>
              </a:rPr>
              <a:t>st</a:t>
            </a:r>
            <a:r>
              <a:rPr lang="en-US" altLang="en-US" sz="3600" dirty="0">
                <a:effectLst>
                  <a:outerShdw blurRad="38100" dist="38100" dir="2700000" algn="tl">
                    <a:srgbClr val="000000">
                      <a:alpha val="43137"/>
                    </a:srgbClr>
                  </a:outerShdw>
                </a:effectLst>
                <a:cs typeface="Calibri" panose="020F0502020204030204" pitchFamily="34" charset="0"/>
              </a:rPr>
              <a:t> Six Trumpets </a:t>
            </a: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(Revelation 8‒9)</a:t>
            </a:r>
          </a:p>
        </p:txBody>
      </p:sp>
      <p:sp>
        <p:nvSpPr>
          <p:cNvPr id="77827" name="Content Placeholder 2"/>
          <p:cNvSpPr>
            <a:spLocks noGrp="1"/>
          </p:cNvSpPr>
          <p:nvPr>
            <p:ph idx="1"/>
          </p:nvPr>
        </p:nvSpPr>
        <p:spPr>
          <a:xfrm>
            <a:off x="548711" y="1588889"/>
            <a:ext cx="8046578" cy="5069046"/>
          </a:xfrm>
        </p:spPr>
        <p:txBody>
          <a:bodyPr/>
          <a:lstStyle/>
          <a:p>
            <a:pPr marL="557213" indent="-557213"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7</a:t>
            </a:r>
            <a:r>
              <a:rPr lang="en-US" sz="2800" baseline="30000" dirty="0">
                <a:effectLst>
                  <a:outerShdw blurRad="38100" dist="38100" dir="2700000" algn="tl">
                    <a:srgbClr val="000000">
                      <a:alpha val="43137"/>
                    </a:srgbClr>
                  </a:outerShdw>
                </a:effectLst>
                <a:cs typeface="Calibri" panose="020F0502020204030204" pitchFamily="34" charset="0"/>
              </a:rPr>
              <a:t>th</a:t>
            </a:r>
            <a:r>
              <a:rPr lang="en-US" sz="2800" dirty="0">
                <a:effectLst>
                  <a:outerShdw blurRad="38100" dist="38100" dir="2700000" algn="tl">
                    <a:srgbClr val="000000">
                      <a:alpha val="43137"/>
                    </a:srgbClr>
                  </a:outerShdw>
                </a:effectLst>
                <a:cs typeface="Calibri" panose="020F0502020204030204" pitchFamily="34" charset="0"/>
              </a:rPr>
              <a:t> Seal (8:1-6) – Trumpet preparation</a:t>
            </a:r>
          </a:p>
          <a:p>
            <a:pPr marL="557213" indent="-557213"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1</a:t>
            </a:r>
            <a:r>
              <a:rPr lang="en-US" sz="2800" baseline="30000" dirty="0">
                <a:effectLst>
                  <a:outerShdw blurRad="38100" dist="38100" dir="2700000" algn="tl">
                    <a:srgbClr val="000000">
                      <a:alpha val="43137"/>
                    </a:srgbClr>
                  </a:outerShdw>
                </a:effectLst>
                <a:cs typeface="Calibri" panose="020F0502020204030204" pitchFamily="34" charset="0"/>
              </a:rPr>
              <a:t>st</a:t>
            </a:r>
            <a:r>
              <a:rPr lang="en-US" sz="2800" dirty="0">
                <a:effectLst>
                  <a:outerShdw blurRad="38100" dist="38100" dir="2700000" algn="tl">
                    <a:srgbClr val="000000">
                      <a:alpha val="43137"/>
                    </a:srgbClr>
                  </a:outerShdw>
                </a:effectLst>
                <a:cs typeface="Calibri" panose="020F0502020204030204" pitchFamily="34" charset="0"/>
              </a:rPr>
              <a:t> Trumpet (8:7) – 1/3 vegetation destroyed</a:t>
            </a:r>
          </a:p>
          <a:p>
            <a:pPr marL="557213" indent="-557213"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2</a:t>
            </a:r>
            <a:r>
              <a:rPr lang="en-US" sz="2800" baseline="30000" dirty="0">
                <a:effectLst>
                  <a:outerShdw blurRad="38100" dist="38100" dir="2700000" algn="tl">
                    <a:srgbClr val="000000">
                      <a:alpha val="43137"/>
                    </a:srgbClr>
                  </a:outerShdw>
                </a:effectLst>
                <a:cs typeface="Calibri" panose="020F0502020204030204" pitchFamily="34" charset="0"/>
              </a:rPr>
              <a:t>nd</a:t>
            </a:r>
            <a:r>
              <a:rPr lang="en-US" sz="2800" dirty="0">
                <a:effectLst>
                  <a:outerShdw blurRad="38100" dist="38100" dir="2700000" algn="tl">
                    <a:srgbClr val="000000">
                      <a:alpha val="43137"/>
                    </a:srgbClr>
                  </a:outerShdw>
                </a:effectLst>
                <a:cs typeface="Calibri" panose="020F0502020204030204" pitchFamily="34" charset="0"/>
              </a:rPr>
              <a:t> Trumpet (8:8-9) – 1/3 ocean destroyed</a:t>
            </a:r>
          </a:p>
          <a:p>
            <a:pPr marL="557213" indent="-557213"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3</a:t>
            </a:r>
            <a:r>
              <a:rPr lang="en-US" sz="2800" baseline="30000" dirty="0">
                <a:effectLst>
                  <a:outerShdw blurRad="38100" dist="38100" dir="2700000" algn="tl">
                    <a:srgbClr val="000000">
                      <a:alpha val="43137"/>
                    </a:srgbClr>
                  </a:outerShdw>
                </a:effectLst>
                <a:cs typeface="Calibri" panose="020F0502020204030204" pitchFamily="34" charset="0"/>
              </a:rPr>
              <a:t>rd</a:t>
            </a:r>
            <a:r>
              <a:rPr lang="en-US" sz="2800" dirty="0">
                <a:effectLst>
                  <a:outerShdw blurRad="38100" dist="38100" dir="2700000" algn="tl">
                    <a:srgbClr val="000000">
                      <a:alpha val="43137"/>
                    </a:srgbClr>
                  </a:outerShdw>
                </a:effectLst>
                <a:cs typeface="Calibri" panose="020F0502020204030204" pitchFamily="34" charset="0"/>
              </a:rPr>
              <a:t> Trumpet (8:10-11) – 1/3 water destroyed </a:t>
            </a:r>
          </a:p>
          <a:p>
            <a:pPr marL="557213" indent="-557213"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4</a:t>
            </a:r>
            <a:r>
              <a:rPr lang="en-US" sz="2800" baseline="30000" dirty="0">
                <a:effectLst>
                  <a:outerShdw blurRad="38100" dist="38100" dir="2700000" algn="tl">
                    <a:srgbClr val="000000">
                      <a:alpha val="43137"/>
                    </a:srgbClr>
                  </a:outerShdw>
                </a:effectLst>
                <a:cs typeface="Calibri" panose="020F0502020204030204" pitchFamily="34" charset="0"/>
              </a:rPr>
              <a:t>th</a:t>
            </a:r>
            <a:r>
              <a:rPr lang="en-US" sz="2800" dirty="0">
                <a:effectLst>
                  <a:outerShdw blurRad="38100" dist="38100" dir="2700000" algn="tl">
                    <a:srgbClr val="000000">
                      <a:alpha val="43137"/>
                    </a:srgbClr>
                  </a:outerShdw>
                </a:effectLst>
                <a:cs typeface="Calibri" panose="020F0502020204030204" pitchFamily="34" charset="0"/>
              </a:rPr>
              <a:t> Trumpet (8:12-13) – 1/3 luminaries darkened</a:t>
            </a:r>
          </a:p>
          <a:p>
            <a:pPr marL="557213" indent="-557213" eaLnBrk="1" hangingPunct="1">
              <a:spcBef>
                <a:spcPts val="0"/>
              </a:spcBef>
              <a:spcAft>
                <a:spcPts val="2400"/>
              </a:spcAft>
              <a:buSzPct val="100000"/>
              <a:buFont typeface="+mj-lt"/>
              <a:buAutoNum type="arabi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5</a:t>
            </a:r>
            <a:r>
              <a:rPr lang="en-US" sz="2800" b="1" u="sng" baseline="30000" dirty="0">
                <a:solidFill>
                  <a:srgbClr val="FFFFCC"/>
                </a:solidFill>
                <a:effectLst>
                  <a:outerShdw blurRad="38100" dist="38100" dir="2700000" algn="tl">
                    <a:srgbClr val="000000">
                      <a:alpha val="43137"/>
                    </a:srgbClr>
                  </a:outerShdw>
                </a:effectLst>
                <a:cs typeface="Calibri" panose="020F0502020204030204" pitchFamily="34" charset="0"/>
              </a:rPr>
              <a:t>th</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 Trumpet (9:1-12) – Demons released</a:t>
            </a:r>
          </a:p>
          <a:p>
            <a:pPr marL="557213" indent="-557213"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6</a:t>
            </a:r>
            <a:r>
              <a:rPr lang="en-US" sz="2800" baseline="30000" dirty="0">
                <a:effectLst>
                  <a:outerShdw blurRad="38100" dist="38100" dir="2700000" algn="tl">
                    <a:srgbClr val="000000">
                      <a:alpha val="43137"/>
                    </a:srgbClr>
                  </a:outerShdw>
                </a:effectLst>
                <a:cs typeface="Calibri" panose="020F0502020204030204" pitchFamily="34" charset="0"/>
              </a:rPr>
              <a:t>th</a:t>
            </a:r>
            <a:r>
              <a:rPr lang="en-US" sz="2800" dirty="0">
                <a:effectLst>
                  <a:outerShdw blurRad="38100" dist="38100" dir="2700000" algn="tl">
                    <a:srgbClr val="000000">
                      <a:alpha val="43137"/>
                    </a:srgbClr>
                  </a:outerShdw>
                </a:effectLst>
                <a:cs typeface="Calibri" panose="020F0502020204030204" pitchFamily="34" charset="0"/>
              </a:rPr>
              <a:t> Trumpet (9:13-21) – 1/3 humanity destroyed</a:t>
            </a:r>
          </a:p>
        </p:txBody>
      </p:sp>
      <p:pic>
        <p:nvPicPr>
          <p:cNvPr id="1028" name="Picture 4" descr="Image result for the seven trumpets">
            <a:extLst>
              <a:ext uri="{FF2B5EF4-FFF2-40B4-BE49-F238E27FC236}">
                <a16:creationId xmlns:a16="http://schemas.microsoft.com/office/drawing/2014/main" id="{7E126B6E-EC66-4E91-9EF6-3BB49FB8FDD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453355" y="152400"/>
            <a:ext cx="1538245"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the seven trumpets">
            <a:extLst>
              <a:ext uri="{FF2B5EF4-FFF2-40B4-BE49-F238E27FC236}">
                <a16:creationId xmlns:a16="http://schemas.microsoft.com/office/drawing/2014/main" id="{FDBF3474-E61C-4200-AA5E-89FB52E94E2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738" y="167142"/>
            <a:ext cx="1382235"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10162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3"/>
          <p:cNvSpPr>
            <a:spLocks noGrp="1" noChangeArrowheads="1"/>
          </p:cNvSpPr>
          <p:nvPr>
            <p:ph type="body" idx="1"/>
          </p:nvPr>
        </p:nvSpPr>
        <p:spPr>
          <a:xfrm>
            <a:off x="2228850" y="1577961"/>
            <a:ext cx="4686300" cy="2917839"/>
          </a:xfrm>
        </p:spPr>
        <p:txBody>
          <a:bodyPr/>
          <a:lstStyle/>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Population – Gen. 6:1</a:t>
            </a:r>
          </a:p>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Procreation – Gen. 6:2</a:t>
            </a:r>
          </a:p>
          <a:p>
            <a:pPr marL="514350" lvl="1" indent="-514350" eaLnBrk="1" hangingPunct="1">
              <a:spcBef>
                <a:spcPts val="0"/>
              </a:spcBef>
              <a:spcAft>
                <a:spcPts val="2400"/>
              </a:spcAft>
              <a:buClr>
                <a:srgbClr val="00FF99"/>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ea typeface="+mn-ea"/>
                <a:cs typeface="+mn-cs"/>
              </a:rPr>
              <a:t>Patience – Gen. 6:3</a:t>
            </a:r>
          </a:p>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Product – Gen. 6:4</a:t>
            </a:r>
          </a:p>
        </p:txBody>
      </p:sp>
      <p:sp>
        <p:nvSpPr>
          <p:cNvPr id="6" name="Rectangle 2">
            <a:extLst>
              <a:ext uri="{FF2B5EF4-FFF2-40B4-BE49-F238E27FC236}">
                <a16:creationId xmlns:a16="http://schemas.microsoft.com/office/drawing/2014/main" id="{95BBE15D-B167-4B77-979D-E98A1F8AB3CA}"/>
              </a:ext>
            </a:extLst>
          </p:cNvPr>
          <p:cNvSpPr txBox="1">
            <a:spLocks noChangeArrowheads="1"/>
          </p:cNvSpPr>
          <p:nvPr/>
        </p:nvSpPr>
        <p:spPr bwMode="auto">
          <a:xfrm>
            <a:off x="1752600" y="228600"/>
            <a:ext cx="563880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buClr>
                <a:srgbClr val="CC66FF"/>
              </a:buClr>
            </a:pPr>
            <a:r>
              <a:rPr lang="en-US" sz="3600" dirty="0">
                <a:effectLst>
                  <a:outerShdw blurRad="38100" dist="38100" dir="2700000" algn="tl">
                    <a:srgbClr val="000000">
                      <a:alpha val="43137"/>
                    </a:srgbClr>
                  </a:outerShdw>
                </a:effectLst>
              </a:rPr>
              <a:t>A. The Specific Sin</a:t>
            </a:r>
            <a:br>
              <a:rPr lang="en-US" sz="3600" kern="0" dirty="0">
                <a:effectLst>
                  <a:outerShdw blurRad="38100" dist="38100" dir="2700000" algn="tl">
                    <a:srgbClr val="000000">
                      <a:alpha val="43137"/>
                    </a:srgbClr>
                  </a:outerShdw>
                </a:effectLst>
              </a:rPr>
            </a:br>
            <a:r>
              <a:rPr lang="en-US" sz="2800" kern="0" dirty="0">
                <a:solidFill>
                  <a:schemeClr val="tx1"/>
                </a:solidFill>
              </a:rPr>
              <a:t>(6:1-4)</a:t>
            </a:r>
            <a:endParaRPr lang="en-US" sz="2800" kern="0" dirty="0">
              <a:solidFill>
                <a:schemeClr val="tx1"/>
              </a:solidFill>
              <a:effectLst>
                <a:outerShdw blurRad="38100" dist="38100" dir="2700000" algn="tl">
                  <a:srgbClr val="000000">
                    <a:alpha val="43137"/>
                  </a:srgbClr>
                </a:outerShdw>
              </a:effectLst>
              <a:ea typeface="+mn-ea"/>
              <a:cs typeface="+mn-cs"/>
            </a:endParaRPr>
          </a:p>
        </p:txBody>
      </p:sp>
      <p:pic>
        <p:nvPicPr>
          <p:cNvPr id="7" name="Picture 7" descr="clip0095">
            <a:extLst>
              <a:ext uri="{FF2B5EF4-FFF2-40B4-BE49-F238E27FC236}">
                <a16:creationId xmlns:a16="http://schemas.microsoft.com/office/drawing/2014/main" id="{59D11833-CA30-480F-9387-1832A0863D2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86546" y="4724400"/>
            <a:ext cx="2770909" cy="1828800"/>
          </a:xfrm>
          <a:prstGeom prst="rect">
            <a:avLst/>
          </a:prstGeom>
          <a:noFill/>
          <a:ln w="9525">
            <a:noFill/>
            <a:miter lim="800000"/>
            <a:headEnd/>
            <a:tailEnd/>
          </a:ln>
          <a:effectLst/>
        </p:spPr>
      </p:pic>
      <p:pic>
        <p:nvPicPr>
          <p:cNvPr id="8" name="Picture 7">
            <a:extLst>
              <a:ext uri="{FF2B5EF4-FFF2-40B4-BE49-F238E27FC236}">
                <a16:creationId xmlns:a16="http://schemas.microsoft.com/office/drawing/2014/main" id="{02F71CF2-3476-427B-A987-958A2C530D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14111038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55E19-9EAB-4716-BF97-4F82CC6117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48768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Genesis 6:1-4</a:t>
            </a:r>
          </a:p>
          <a:p>
            <a:pPr marL="0" indent="0" algn="just">
              <a:spcBef>
                <a:spcPts val="0"/>
              </a:spcBef>
              <a:buNone/>
            </a:pPr>
            <a:r>
              <a:rPr lang="en-US" sz="2700" dirty="0">
                <a:effectLst>
                  <a:outerShdw blurRad="38100" dist="38100" dir="2700000" algn="tl">
                    <a:srgbClr val="000000">
                      <a:alpha val="43137"/>
                    </a:srgbClr>
                  </a:outerShdw>
                </a:effectLst>
              </a:rPr>
              <a:t>“</a:t>
            </a:r>
            <a:r>
              <a:rPr lang="en-US" sz="2700" baseline="30000" dirty="0">
                <a:effectLst/>
              </a:rPr>
              <a:t>1 </a:t>
            </a:r>
            <a:r>
              <a:rPr lang="en-US" sz="2700" dirty="0">
                <a:effectLst>
                  <a:outerShdw blurRad="38100" dist="38100" dir="2700000" algn="tl">
                    <a:srgbClr val="000000">
                      <a:alpha val="43137"/>
                    </a:srgbClr>
                  </a:outerShdw>
                </a:effectLst>
              </a:rPr>
              <a:t>Now it came about, when men began to multiply on the face of the land, and daughters were born to them</a:t>
            </a:r>
            <a:r>
              <a:rPr lang="en-US" sz="2700" dirty="0">
                <a:effectLst/>
              </a:rPr>
              <a:t>, </a:t>
            </a:r>
            <a:r>
              <a:rPr lang="en-US" sz="2700" baseline="30000" dirty="0">
                <a:effectLst/>
              </a:rPr>
              <a:t>2 </a:t>
            </a:r>
            <a:r>
              <a:rPr lang="en-US" sz="2700" dirty="0">
                <a:effectLst>
                  <a:outerShdw blurRad="38100" dist="38100" dir="2700000" algn="tl">
                    <a:srgbClr val="000000">
                      <a:alpha val="43137"/>
                    </a:srgbClr>
                  </a:outerShdw>
                </a:effectLst>
              </a:rPr>
              <a:t>that the sons of God saw that the daughters of men were beautiful; and they took wives for themselves, whomever they chose. </a:t>
            </a:r>
            <a:r>
              <a:rPr lang="en-US" sz="2700" baseline="30000" dirty="0">
                <a:effectLst/>
              </a:rPr>
              <a:t>3</a:t>
            </a:r>
            <a:r>
              <a:rPr lang="en-US" sz="2700" dirty="0">
                <a:effectLst>
                  <a:outerShdw blurRad="38100" dist="38100" dir="2700000" algn="tl">
                    <a:srgbClr val="000000">
                      <a:alpha val="43137"/>
                    </a:srgbClr>
                  </a:outerShdw>
                </a:effectLst>
              </a:rPr>
              <a:t> </a:t>
            </a:r>
            <a:r>
              <a:rPr lang="en-US" sz="2700" b="1" u="sng" dirty="0">
                <a:solidFill>
                  <a:srgbClr val="FFFFCC"/>
                </a:solidFill>
                <a:effectLst>
                  <a:outerShdw blurRad="38100" dist="38100" dir="2700000" algn="tl">
                    <a:srgbClr val="000000">
                      <a:alpha val="43137"/>
                    </a:srgbClr>
                  </a:outerShdw>
                </a:effectLst>
              </a:rPr>
              <a:t>Then the Lord said, ‘My Spirit shall not strive with man forever, because he also is flesh; nevertheless his days shall be one hundred and twenty years.’</a:t>
            </a:r>
            <a:r>
              <a:rPr lang="en-US" sz="2700" dirty="0">
                <a:effectLst>
                  <a:outerShdw blurRad="38100" dist="38100" dir="2700000" algn="tl">
                    <a:srgbClr val="000000">
                      <a:alpha val="43137"/>
                    </a:srgbClr>
                  </a:outerShdw>
                </a:effectLst>
              </a:rPr>
              <a:t> </a:t>
            </a:r>
            <a:r>
              <a:rPr lang="en-US" sz="2700" baseline="30000" dirty="0">
                <a:effectLst/>
              </a:rPr>
              <a:t>4</a:t>
            </a:r>
            <a:r>
              <a:rPr lang="en-US" sz="2700" dirty="0">
                <a:effectLst>
                  <a:outerShdw blurRad="38100" dist="38100" dir="2700000" algn="tl">
                    <a:srgbClr val="000000">
                      <a:alpha val="43137"/>
                    </a:srgbClr>
                  </a:outerShdw>
                </a:effectLst>
              </a:rPr>
              <a:t> The Nephilim were on the earth in those days, and also afterward, when the sons of God came in to the daughters of men, and they bore children to them. Those were the mighty men who were of old, men of renown</a:t>
            </a:r>
            <a:r>
              <a:rPr lang="en-US" sz="27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234125764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55E19-9EAB-4716-BF97-4F82CC6117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48768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Genesis 6:3</a:t>
            </a:r>
          </a:p>
          <a:p>
            <a:pPr marL="0" marR="0" lvl="0" indent="0" algn="just" defTabSz="914400" rtl="0" eaLnBrk="0" fontAlgn="base" latinLnBrk="0" hangingPunct="0">
              <a:lnSpc>
                <a:spcPct val="100000"/>
              </a:lnSpc>
              <a:spcBef>
                <a:spcPts val="0"/>
              </a:spcBef>
              <a:spcAft>
                <a:spcPct val="0"/>
              </a:spcAft>
              <a:buClr>
                <a:srgbClr val="00FFFF"/>
              </a:buClr>
              <a:buSzPct val="75000"/>
              <a:buFont typeface="Wingdings" panose="05000000000000000000" pitchFamily="2" charset="2"/>
              <a:buNone/>
              <a:tabLst/>
              <a:defRPr/>
            </a:pPr>
            <a:r>
              <a:rPr kumimoji="0" lang="en-US"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a:t>
            </a:r>
            <a:r>
              <a:rPr kumimoji="0" lang="en-US" sz="2700" b="0"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1 </a:t>
            </a:r>
            <a:r>
              <a:rPr kumimoji="0" lang="en-US"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Now it came about, when men began to multiply on the face of the land, and daughters were born to them, </a:t>
            </a:r>
            <a:r>
              <a:rPr kumimoji="0" lang="en-US" sz="2700" b="0"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2 </a:t>
            </a:r>
            <a:r>
              <a:rPr kumimoji="0" lang="en-US"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that the sons of God saw that the daughters of men were beautiful; and they took wives for themselves, whomever they chose. </a:t>
            </a:r>
            <a:r>
              <a:rPr kumimoji="0" lang="en-US" sz="2700" b="0"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3</a:t>
            </a:r>
            <a:r>
              <a:rPr kumimoji="0" lang="en-US"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 Then the Lord said, ‘</a:t>
            </a:r>
            <a:r>
              <a:rPr lang="en-US" sz="2700" b="1" u="sng" dirty="0">
                <a:solidFill>
                  <a:srgbClr val="FFFFCC"/>
                </a:solidFill>
                <a:effectLst>
                  <a:outerShdw blurRad="38100" dist="38100" dir="2700000" algn="tl">
                    <a:srgbClr val="000000">
                      <a:alpha val="43137"/>
                    </a:srgbClr>
                  </a:outerShdw>
                </a:effectLst>
              </a:rPr>
              <a:t>My Spirit</a:t>
            </a:r>
            <a:r>
              <a:rPr kumimoji="0" lang="en-US"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 shall not </a:t>
            </a:r>
            <a:r>
              <a:rPr kumimoji="0" lang="en-US" sz="27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strive with man</a:t>
            </a:r>
            <a:r>
              <a:rPr kumimoji="0" lang="en-US"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 forever, because he also is flesh; nevertheless his days shall be one hundred and twenty years.’ </a:t>
            </a:r>
            <a:r>
              <a:rPr kumimoji="0" lang="en-US" sz="2700" b="0"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4</a:t>
            </a:r>
            <a:r>
              <a:rPr kumimoji="0" lang="en-US"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 The Nephilim were on the earth in those days, and also afterward, when the sons of God came in to the daughters of men, and they bore children to them. Those were the mighty men who were of old, men of renown.”</a:t>
            </a:r>
          </a:p>
        </p:txBody>
      </p:sp>
    </p:spTree>
    <p:extLst>
      <p:ext uri="{BB962C8B-B14F-4D97-AF65-F5344CB8AC3E}">
        <p14:creationId xmlns:p14="http://schemas.microsoft.com/office/powerpoint/2010/main" val="2999554562"/>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defTabSz="685800" eaLnBrk="1" hangingPunct="1">
              <a:spcBef>
                <a:spcPct val="0"/>
              </a:spcBef>
              <a:spcAft>
                <a:spcPts val="1200"/>
              </a:spcAft>
              <a:buNone/>
              <a:defRPr/>
            </a:pPr>
            <a:r>
              <a:rPr lang="en-US" sz="4000" kern="1200" dirty="0">
                <a:solidFill>
                  <a:schemeClr val="tx2"/>
                </a:solidFill>
                <a:ea typeface="+mj-ea"/>
                <a:cs typeface="Calibri" panose="020F0502020204030204" pitchFamily="34" charset="0"/>
              </a:rPr>
              <a:t>John 16:7-11</a:t>
            </a:r>
          </a:p>
          <a:p>
            <a:pPr marL="0" indent="0" algn="just">
              <a:spcBef>
                <a:spcPts val="0"/>
              </a:spcBef>
              <a:buNone/>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baseline="30000" dirty="0">
                <a:effectLst/>
                <a:latin typeface="Calibri" panose="020F0502020204030204" pitchFamily="34" charset="0"/>
                <a:cs typeface="Calibri" panose="020F0502020204030204" pitchFamily="34" charset="0"/>
              </a:rPr>
              <a:t>7 </a:t>
            </a:r>
            <a:r>
              <a:rPr lang="en-US" sz="3000" dirty="0">
                <a:effectLst/>
                <a:latin typeface="Calibri" panose="020F0502020204030204" pitchFamily="34" charset="0"/>
                <a:cs typeface="Calibri" panose="020F0502020204030204" pitchFamily="34" charset="0"/>
              </a:rPr>
              <a:t>But I tell you the truth, it is to your </a:t>
            </a:r>
            <a:r>
              <a:rPr lang="en-US" sz="3000" b="1" u="sng" dirty="0">
                <a:solidFill>
                  <a:srgbClr val="FFFFCC"/>
                </a:solidFill>
                <a:effectLst/>
                <a:cs typeface="Calibri" panose="020F0502020204030204" pitchFamily="34" charset="0"/>
              </a:rPr>
              <a:t>advantage</a:t>
            </a:r>
            <a:r>
              <a:rPr lang="en-US" sz="3000" dirty="0">
                <a:effectLst/>
                <a:latin typeface="Calibri" panose="020F0502020204030204" pitchFamily="34" charset="0"/>
                <a:cs typeface="Calibri" panose="020F0502020204030204" pitchFamily="34" charset="0"/>
              </a:rPr>
              <a:t> that I go away; for if I do not go away, the </a:t>
            </a:r>
            <a:r>
              <a:rPr lang="en-US" sz="3000" b="1" u="sng" dirty="0">
                <a:solidFill>
                  <a:srgbClr val="FFFFCC"/>
                </a:solidFill>
                <a:effectLst/>
                <a:latin typeface="Calibri" panose="020F0502020204030204" pitchFamily="34" charset="0"/>
                <a:cs typeface="Calibri" panose="020F0502020204030204" pitchFamily="34" charset="0"/>
              </a:rPr>
              <a:t>Helper</a:t>
            </a:r>
            <a:r>
              <a:rPr lang="en-US" sz="3000" b="1" dirty="0">
                <a:effectLst/>
                <a:latin typeface="Calibri" panose="020F0502020204030204" pitchFamily="34" charset="0"/>
                <a:cs typeface="Calibri" panose="020F0502020204030204" pitchFamily="34" charset="0"/>
              </a:rPr>
              <a:t> </a:t>
            </a:r>
            <a:r>
              <a:rPr lang="en-US" sz="3000" b="1" u="sng" dirty="0">
                <a:solidFill>
                  <a:srgbClr val="FFFFCC"/>
                </a:solidFill>
                <a:effectLst/>
                <a:latin typeface="Calibri" panose="020F0502020204030204" pitchFamily="34" charset="0"/>
                <a:cs typeface="Calibri" panose="020F0502020204030204" pitchFamily="34" charset="0"/>
              </a:rPr>
              <a:t>[</a:t>
            </a:r>
            <a:r>
              <a:rPr lang="en-US" sz="3000" b="1" i="1" u="sng" dirty="0" err="1">
                <a:solidFill>
                  <a:srgbClr val="FFFFCC"/>
                </a:solidFill>
                <a:effectLst/>
                <a:latin typeface="Calibri" panose="020F0502020204030204" pitchFamily="34" charset="0"/>
                <a:cs typeface="Calibri" panose="020F0502020204030204" pitchFamily="34" charset="0"/>
              </a:rPr>
              <a:t>paraklētos</a:t>
            </a:r>
            <a:r>
              <a:rPr lang="en-US" sz="3000" b="1" u="sng" dirty="0">
                <a:solidFill>
                  <a:srgbClr val="FFFFCC"/>
                </a:solidFill>
                <a:effectLst/>
                <a:latin typeface="Calibri" panose="020F0502020204030204" pitchFamily="34" charset="0"/>
                <a:cs typeface="Calibri" panose="020F0502020204030204" pitchFamily="34" charset="0"/>
              </a:rPr>
              <a:t>]</a:t>
            </a:r>
            <a:r>
              <a:rPr lang="en-US" sz="3000" dirty="0">
                <a:effectLst/>
                <a:latin typeface="Calibri" panose="020F0502020204030204" pitchFamily="34" charset="0"/>
                <a:cs typeface="Calibri" panose="020F0502020204030204" pitchFamily="34" charset="0"/>
              </a:rPr>
              <a:t> will not come to you; but if I go, </a:t>
            </a:r>
            <a:r>
              <a:rPr lang="en-US" sz="3000" b="1" u="sng" dirty="0">
                <a:solidFill>
                  <a:srgbClr val="FFFFCC"/>
                </a:solidFill>
                <a:effectLst/>
                <a:cs typeface="Calibri" panose="020F0502020204030204" pitchFamily="34" charset="0"/>
              </a:rPr>
              <a:t>I will send Him to you</a:t>
            </a:r>
            <a:r>
              <a:rPr lang="en-US" sz="3000" dirty="0">
                <a:effectLst/>
                <a:latin typeface="Calibri" panose="020F0502020204030204" pitchFamily="34" charset="0"/>
                <a:cs typeface="Calibri" panose="020F0502020204030204" pitchFamily="34" charset="0"/>
              </a:rPr>
              <a:t>. </a:t>
            </a:r>
            <a:r>
              <a:rPr lang="en-US" sz="3000" baseline="30000" dirty="0">
                <a:effectLst/>
                <a:latin typeface="Calibri" panose="020F0502020204030204" pitchFamily="34" charset="0"/>
                <a:cs typeface="Calibri" panose="020F0502020204030204" pitchFamily="34" charset="0"/>
              </a:rPr>
              <a:t>8 </a:t>
            </a:r>
            <a:r>
              <a:rPr lang="en-US" sz="3000" dirty="0">
                <a:effectLst/>
                <a:latin typeface="Calibri" panose="020F0502020204030204" pitchFamily="34" charset="0"/>
                <a:cs typeface="Calibri" panose="020F0502020204030204" pitchFamily="34" charset="0"/>
              </a:rPr>
              <a:t>And </a:t>
            </a:r>
            <a:r>
              <a:rPr lang="en-US" sz="3000" dirty="0">
                <a:effectLst/>
                <a:cs typeface="Calibri" panose="020F0502020204030204" pitchFamily="34" charset="0"/>
              </a:rPr>
              <a:t>He, when He come</a:t>
            </a:r>
            <a:r>
              <a:rPr lang="en-US" sz="3000" dirty="0">
                <a:effectLst/>
                <a:latin typeface="Calibri" panose="020F0502020204030204" pitchFamily="34" charset="0"/>
                <a:cs typeface="Calibri" panose="020F0502020204030204" pitchFamily="34" charset="0"/>
              </a:rPr>
              <a:t>s, will </a:t>
            </a:r>
            <a:r>
              <a:rPr lang="en-US" sz="3000" b="1" u="sng" dirty="0">
                <a:solidFill>
                  <a:srgbClr val="FFFFCC"/>
                </a:solidFill>
                <a:effectLst/>
                <a:cs typeface="Calibri" panose="020F0502020204030204" pitchFamily="34" charset="0"/>
              </a:rPr>
              <a:t>convict the world</a:t>
            </a:r>
            <a:r>
              <a:rPr lang="en-US" sz="3000" dirty="0">
                <a:effectLst/>
                <a:latin typeface="Calibri" panose="020F0502020204030204" pitchFamily="34" charset="0"/>
                <a:cs typeface="Calibri" panose="020F0502020204030204" pitchFamily="34" charset="0"/>
              </a:rPr>
              <a:t> concerning </a:t>
            </a:r>
            <a:r>
              <a:rPr lang="en-US" sz="3000" b="1" u="sng" dirty="0">
                <a:solidFill>
                  <a:srgbClr val="FFFFCC"/>
                </a:solidFill>
                <a:effectLst/>
                <a:cs typeface="Calibri" panose="020F0502020204030204" pitchFamily="34" charset="0"/>
              </a:rPr>
              <a:t>sin</a:t>
            </a:r>
            <a:r>
              <a:rPr lang="en-US" sz="3000" dirty="0">
                <a:effectLst/>
                <a:latin typeface="Calibri" panose="020F0502020204030204" pitchFamily="34" charset="0"/>
                <a:cs typeface="Calibri" panose="020F0502020204030204" pitchFamily="34" charset="0"/>
              </a:rPr>
              <a:t> and </a:t>
            </a:r>
            <a:r>
              <a:rPr lang="en-US" sz="3000" b="1" u="sng" dirty="0">
                <a:solidFill>
                  <a:srgbClr val="FFFFCC"/>
                </a:solidFill>
                <a:effectLst/>
                <a:cs typeface="Calibri" panose="020F0502020204030204" pitchFamily="34" charset="0"/>
              </a:rPr>
              <a:t>righteousness</a:t>
            </a:r>
            <a:r>
              <a:rPr lang="en-US" sz="3000" dirty="0">
                <a:effectLst/>
                <a:latin typeface="Calibri" panose="020F0502020204030204" pitchFamily="34" charset="0"/>
                <a:cs typeface="Calibri" panose="020F0502020204030204" pitchFamily="34" charset="0"/>
              </a:rPr>
              <a:t> and </a:t>
            </a:r>
            <a:r>
              <a:rPr lang="en-US" sz="3000" b="1" u="sng" dirty="0">
                <a:solidFill>
                  <a:srgbClr val="FFFFCC"/>
                </a:solidFill>
                <a:effectLst/>
                <a:cs typeface="Calibri" panose="020F0502020204030204" pitchFamily="34" charset="0"/>
              </a:rPr>
              <a:t>judgment</a:t>
            </a:r>
            <a:r>
              <a:rPr lang="en-US" sz="3000" dirty="0">
                <a:effectLst/>
                <a:latin typeface="Calibri" panose="020F0502020204030204" pitchFamily="34" charset="0"/>
                <a:cs typeface="Calibri" panose="020F0502020204030204" pitchFamily="34" charset="0"/>
              </a:rPr>
              <a:t>; </a:t>
            </a:r>
            <a:r>
              <a:rPr lang="en-US" sz="3000" baseline="30000" dirty="0">
                <a:effectLst/>
                <a:latin typeface="Calibri" panose="020F0502020204030204" pitchFamily="34" charset="0"/>
                <a:cs typeface="Calibri" panose="020F0502020204030204" pitchFamily="34" charset="0"/>
              </a:rPr>
              <a:t>9 </a:t>
            </a:r>
            <a:r>
              <a:rPr lang="en-US" sz="3000" dirty="0">
                <a:effectLst/>
                <a:latin typeface="Calibri" panose="020F0502020204030204" pitchFamily="34" charset="0"/>
                <a:cs typeface="Calibri" panose="020F0502020204030204" pitchFamily="34" charset="0"/>
              </a:rPr>
              <a:t>concerning </a:t>
            </a:r>
            <a:r>
              <a:rPr lang="en-US" sz="3000" b="1" u="sng" dirty="0">
                <a:solidFill>
                  <a:srgbClr val="FFFFCC"/>
                </a:solidFill>
                <a:effectLst/>
                <a:cs typeface="Calibri" panose="020F0502020204030204" pitchFamily="34" charset="0"/>
              </a:rPr>
              <a:t>sin</a:t>
            </a:r>
            <a:r>
              <a:rPr lang="en-US" sz="3000" dirty="0">
                <a:effectLst/>
                <a:latin typeface="Calibri" panose="020F0502020204030204" pitchFamily="34" charset="0"/>
                <a:cs typeface="Calibri" panose="020F0502020204030204" pitchFamily="34" charset="0"/>
              </a:rPr>
              <a:t>, because they do not believe in Me; </a:t>
            </a:r>
            <a:r>
              <a:rPr lang="en-US" sz="3000" baseline="30000" dirty="0">
                <a:effectLst/>
                <a:latin typeface="Calibri" panose="020F0502020204030204" pitchFamily="34" charset="0"/>
                <a:cs typeface="Calibri" panose="020F0502020204030204" pitchFamily="34" charset="0"/>
              </a:rPr>
              <a:t>10 </a:t>
            </a:r>
            <a:r>
              <a:rPr lang="en-US" sz="3000" dirty="0">
                <a:effectLst/>
                <a:latin typeface="Calibri" panose="020F0502020204030204" pitchFamily="34" charset="0"/>
                <a:cs typeface="Calibri" panose="020F0502020204030204" pitchFamily="34" charset="0"/>
              </a:rPr>
              <a:t>and concerning </a:t>
            </a:r>
            <a:r>
              <a:rPr lang="en-US" sz="3000" b="1" u="sng" dirty="0">
                <a:solidFill>
                  <a:srgbClr val="FFFFCC"/>
                </a:solidFill>
                <a:effectLst/>
                <a:cs typeface="Calibri" panose="020F0502020204030204" pitchFamily="34" charset="0"/>
              </a:rPr>
              <a:t>righteousness</a:t>
            </a:r>
            <a:r>
              <a:rPr lang="en-US" sz="3000" dirty="0">
                <a:effectLst/>
                <a:latin typeface="Calibri" panose="020F0502020204030204" pitchFamily="34" charset="0"/>
                <a:cs typeface="Calibri" panose="020F0502020204030204" pitchFamily="34" charset="0"/>
              </a:rPr>
              <a:t>, because I go to the Father and you no longer see Me; </a:t>
            </a:r>
            <a:r>
              <a:rPr lang="en-US" sz="3000" baseline="30000" dirty="0">
                <a:effectLst/>
                <a:latin typeface="Calibri" panose="020F0502020204030204" pitchFamily="34" charset="0"/>
                <a:cs typeface="Calibri" panose="020F0502020204030204" pitchFamily="34" charset="0"/>
              </a:rPr>
              <a:t>11 </a:t>
            </a:r>
            <a:r>
              <a:rPr lang="en-US" sz="3000" dirty="0">
                <a:effectLst/>
                <a:latin typeface="Calibri" panose="020F0502020204030204" pitchFamily="34" charset="0"/>
                <a:cs typeface="Calibri" panose="020F0502020204030204" pitchFamily="34" charset="0"/>
              </a:rPr>
              <a:t>and concerning </a:t>
            </a:r>
            <a:r>
              <a:rPr lang="en-US" sz="3000" b="1" u="sng" dirty="0">
                <a:solidFill>
                  <a:srgbClr val="FFFFCC"/>
                </a:solidFill>
                <a:effectLst/>
                <a:cs typeface="Calibri" panose="020F0502020204030204" pitchFamily="34" charset="0"/>
              </a:rPr>
              <a:t>judgment</a:t>
            </a:r>
            <a:r>
              <a:rPr lang="en-US" sz="3000" dirty="0">
                <a:effectLst/>
                <a:latin typeface="Calibri" panose="020F0502020204030204" pitchFamily="34" charset="0"/>
                <a:cs typeface="Calibri" panose="020F0502020204030204" pitchFamily="34" charset="0"/>
              </a:rPr>
              <a:t>, because the ruler of this world has been judged.”</a:t>
            </a:r>
          </a:p>
        </p:txBody>
      </p:sp>
    </p:spTree>
    <p:extLst>
      <p:ext uri="{BB962C8B-B14F-4D97-AF65-F5344CB8AC3E}">
        <p14:creationId xmlns:p14="http://schemas.microsoft.com/office/powerpoint/2010/main" val="17376029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55E19-9EAB-4716-BF97-4F82CC6117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48768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Genesis 6:1-4</a:t>
            </a:r>
          </a:p>
          <a:p>
            <a:pPr marL="0" indent="0" algn="just">
              <a:spcBef>
                <a:spcPts val="0"/>
              </a:spcBef>
              <a:buNone/>
            </a:pPr>
            <a:r>
              <a:rPr lang="en-US" sz="2700" dirty="0">
                <a:effectLst>
                  <a:outerShdw blurRad="38100" dist="38100" dir="2700000" algn="tl">
                    <a:srgbClr val="000000">
                      <a:alpha val="43137"/>
                    </a:srgbClr>
                  </a:outerShdw>
                </a:effectLst>
              </a:rPr>
              <a:t>“</a:t>
            </a:r>
            <a:r>
              <a:rPr lang="en-US" sz="2700" baseline="30000" dirty="0">
                <a:effectLst>
                  <a:outerShdw blurRad="38100" dist="38100" dir="2700000" algn="tl">
                    <a:srgbClr val="000000">
                      <a:alpha val="43137"/>
                    </a:srgbClr>
                  </a:outerShdw>
                </a:effectLst>
              </a:rPr>
              <a:t>1 </a:t>
            </a:r>
            <a:r>
              <a:rPr lang="en-US" sz="2700" dirty="0">
                <a:effectLst>
                  <a:outerShdw blurRad="38100" dist="38100" dir="2700000" algn="tl">
                    <a:srgbClr val="000000">
                      <a:alpha val="43137"/>
                    </a:srgbClr>
                  </a:outerShdw>
                </a:effectLst>
              </a:rPr>
              <a:t>Now it came about, when men began to multiply on the face of the land, and daughters were born to them, </a:t>
            </a:r>
            <a:r>
              <a:rPr lang="en-US" sz="2700" baseline="30000" dirty="0">
                <a:effectLst>
                  <a:outerShdw blurRad="38100" dist="38100" dir="2700000" algn="tl">
                    <a:srgbClr val="000000">
                      <a:alpha val="43137"/>
                    </a:srgbClr>
                  </a:outerShdw>
                </a:effectLst>
              </a:rPr>
              <a:t>2 </a:t>
            </a:r>
            <a:r>
              <a:rPr lang="en-US" sz="2700" dirty="0">
                <a:effectLst>
                  <a:outerShdw blurRad="38100" dist="38100" dir="2700000" algn="tl">
                    <a:srgbClr val="000000">
                      <a:alpha val="43137"/>
                    </a:srgbClr>
                  </a:outerShdw>
                </a:effectLst>
              </a:rPr>
              <a:t>that the sons of God saw that the daughters of men were beautiful; and they took wives for themselves, whomever they chose. </a:t>
            </a:r>
            <a:r>
              <a:rPr lang="en-US" sz="2700" baseline="30000" dirty="0">
                <a:effectLst>
                  <a:outerShdw blurRad="38100" dist="38100" dir="2700000" algn="tl">
                    <a:srgbClr val="000000">
                      <a:alpha val="43137"/>
                    </a:srgbClr>
                  </a:outerShdw>
                </a:effectLst>
              </a:rPr>
              <a:t>3</a:t>
            </a:r>
            <a:r>
              <a:rPr lang="en-US" sz="2700" dirty="0">
                <a:effectLst>
                  <a:outerShdw blurRad="38100" dist="38100" dir="2700000" algn="tl">
                    <a:srgbClr val="000000">
                      <a:alpha val="43137"/>
                    </a:srgbClr>
                  </a:outerShdw>
                </a:effectLst>
              </a:rPr>
              <a:t> Then the Lord said, ‘My Spirit shall not strive with man forever, because he also is flesh; nevertheless </a:t>
            </a:r>
            <a:r>
              <a:rPr lang="en-US" sz="2700" b="1" u="sng" dirty="0">
                <a:solidFill>
                  <a:srgbClr val="FFFFCC"/>
                </a:solidFill>
                <a:effectLst>
                  <a:outerShdw blurRad="38100" dist="38100" dir="2700000" algn="tl">
                    <a:srgbClr val="000000">
                      <a:alpha val="43137"/>
                    </a:srgbClr>
                  </a:outerShdw>
                </a:effectLst>
              </a:rPr>
              <a:t>his days shall be one hundred and twenty years</a:t>
            </a:r>
            <a:r>
              <a:rPr lang="en-US" sz="2700" dirty="0">
                <a:effectLst>
                  <a:outerShdw blurRad="38100" dist="38100" dir="2700000" algn="tl">
                    <a:srgbClr val="000000">
                      <a:alpha val="43137"/>
                    </a:srgbClr>
                  </a:outerShdw>
                </a:effectLst>
              </a:rPr>
              <a:t>.’ </a:t>
            </a:r>
            <a:r>
              <a:rPr lang="en-US" sz="2700" baseline="30000" dirty="0">
                <a:effectLst>
                  <a:outerShdw blurRad="38100" dist="38100" dir="2700000" algn="tl">
                    <a:srgbClr val="000000">
                      <a:alpha val="43137"/>
                    </a:srgbClr>
                  </a:outerShdw>
                </a:effectLst>
              </a:rPr>
              <a:t>4</a:t>
            </a:r>
            <a:r>
              <a:rPr lang="en-US" sz="2700" dirty="0">
                <a:effectLst>
                  <a:outerShdw blurRad="38100" dist="38100" dir="2700000" algn="tl">
                    <a:srgbClr val="000000">
                      <a:alpha val="43137"/>
                    </a:srgbClr>
                  </a:outerShdw>
                </a:effectLst>
              </a:rPr>
              <a:t> The Nephilim were on the earth in those days, and also afterward, when the sons of God came in to the daughters of men, and they bore children to them. Those were the mighty men who were of old, men of renown</a:t>
            </a:r>
            <a:r>
              <a:rPr lang="en-US" sz="27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75786972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94176" y="3048000"/>
            <a:ext cx="1755648" cy="1828800"/>
          </a:xfrm>
          <a:prstGeom prst="rect">
            <a:avLst/>
          </a:prstGeom>
        </p:spPr>
      </p:pic>
    </p:spTree>
    <p:extLst>
      <p:ext uri="{BB962C8B-B14F-4D97-AF65-F5344CB8AC3E}">
        <p14:creationId xmlns:p14="http://schemas.microsoft.com/office/powerpoint/2010/main" val="218960692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0" y="1447800"/>
            <a:ext cx="9143999" cy="4800600"/>
          </a:xfrm>
        </p:spPr>
        <p:txBody>
          <a:bodyPr/>
          <a:lstStyle/>
          <a:p>
            <a:pPr marL="0" indent="0" algn="just">
              <a:spcBef>
                <a:spcPts val="0"/>
              </a:spcBef>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In Hebrew, Methuselah may mean ‘man of the spear, or more likely ‘</a:t>
            </a:r>
            <a:r>
              <a:rPr lang="en-US" b="1" u="sng" dirty="0">
                <a:solidFill>
                  <a:srgbClr val="FFFFCC"/>
                </a:solidFill>
                <a:effectLst>
                  <a:outerShdw blurRad="38100" dist="38100" dir="2700000" algn="tl">
                    <a:srgbClr val="000000">
                      <a:alpha val="43137"/>
                    </a:srgbClr>
                  </a:outerShdw>
                </a:effectLst>
              </a:rPr>
              <a:t>when he dies, it shall be sent</a:t>
            </a:r>
            <a:r>
              <a:rPr lang="en-US" dirty="0">
                <a:effectLst>
                  <a:outerShdw blurRad="38100" dist="38100" dir="2700000" algn="tl">
                    <a:srgbClr val="000000">
                      <a:alpha val="43137"/>
                    </a:srgbClr>
                  </a:outerShdw>
                </a:effectLst>
              </a:rPr>
              <a:t>.’ If this is true, his name was given to him prophetically. ‘It shall be sent’ was a prophecy of the Flood, as Methuselah’s father, who was also functioning as a prophet according to Jude 14–15, gave him this name. Indeed, according to the chronology of Genesis, the very year Methuselah died was when the Flood came.</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1857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Record, 137</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684944" cy="914400"/>
          </a:xfrm>
          <a:prstGeom prst="rect">
            <a:avLst/>
          </a:prstGeom>
        </p:spPr>
      </p:pic>
      <p:pic>
        <p:nvPicPr>
          <p:cNvPr id="6" name="Picture 5">
            <a:extLst>
              <a:ext uri="{FF2B5EF4-FFF2-40B4-BE49-F238E27FC236}">
                <a16:creationId xmlns:a16="http://schemas.microsoft.com/office/drawing/2014/main" id="{0EF06879-A2A8-4A36-A327-F7D356E5EB4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138550293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Image result for patriarchs Genesis 5, 1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7818" y="228600"/>
            <a:ext cx="8728364" cy="6400800"/>
          </a:xfrm>
          <a:prstGeom prst="rect">
            <a:avLst/>
          </a:prstGeom>
          <a:noFill/>
          <a:ln w="9525">
            <a:noFill/>
            <a:miter lim="800000"/>
            <a:headEnd/>
            <a:tailEnd/>
          </a:ln>
        </p:spPr>
      </p:pic>
    </p:spTree>
    <p:extLst>
      <p:ext uri="{BB962C8B-B14F-4D97-AF65-F5344CB8AC3E}">
        <p14:creationId xmlns:p14="http://schemas.microsoft.com/office/powerpoint/2010/main" val="77010467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55E19-9EAB-4716-BF97-4F82CC6117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4876800"/>
          </a:xfrm>
        </p:spPr>
        <p:txBody>
          <a:bodyPr/>
          <a:lstStyle/>
          <a:p>
            <a:pPr marL="0" indent="0" algn="ctr" defTabSz="685800">
              <a:spcBef>
                <a:spcPct val="0"/>
              </a:spcBef>
              <a:spcAft>
                <a:spcPts val="1200"/>
              </a:spcAft>
              <a:buNone/>
              <a:defRPr/>
            </a:pPr>
            <a:r>
              <a:rPr lang="en-US" sz="4000" kern="1200" dirty="0">
                <a:solidFill>
                  <a:schemeClr val="tx2"/>
                </a:solidFill>
                <a:effectLst>
                  <a:outerShdw blurRad="38100" dist="38100" dir="2700000" algn="tl">
                    <a:srgbClr val="000000">
                      <a:alpha val="43137"/>
                    </a:srgbClr>
                  </a:outerShdw>
                </a:effectLst>
                <a:ea typeface="+mj-ea"/>
                <a:cs typeface="Calibri" panose="020F0502020204030204" pitchFamily="34" charset="0"/>
              </a:rPr>
              <a:t>Genesis 6:1-4</a:t>
            </a:r>
          </a:p>
          <a:p>
            <a:pPr marL="0" indent="0" algn="just">
              <a:spcBef>
                <a:spcPts val="0"/>
              </a:spcBef>
              <a:buNone/>
            </a:pPr>
            <a:r>
              <a:rPr lang="en-US" sz="2700" dirty="0">
                <a:effectLst>
                  <a:outerShdw blurRad="38100" dist="38100" dir="2700000" algn="tl">
                    <a:srgbClr val="000000">
                      <a:alpha val="43137"/>
                    </a:srgbClr>
                  </a:outerShdw>
                </a:effectLst>
              </a:rPr>
              <a:t>“</a:t>
            </a:r>
            <a:r>
              <a:rPr lang="en-US" sz="2700" baseline="30000" dirty="0">
                <a:effectLst>
                  <a:outerShdw blurRad="38100" dist="38100" dir="2700000" algn="tl">
                    <a:srgbClr val="000000">
                      <a:alpha val="43137"/>
                    </a:srgbClr>
                  </a:outerShdw>
                </a:effectLst>
              </a:rPr>
              <a:t>1 </a:t>
            </a:r>
            <a:r>
              <a:rPr lang="en-US" sz="2700" dirty="0">
                <a:effectLst>
                  <a:outerShdw blurRad="38100" dist="38100" dir="2700000" algn="tl">
                    <a:srgbClr val="000000">
                      <a:alpha val="43137"/>
                    </a:srgbClr>
                  </a:outerShdw>
                </a:effectLst>
              </a:rPr>
              <a:t>Now it came about, when men began to multiply on the face of the land, and daughters were born to them, </a:t>
            </a:r>
            <a:r>
              <a:rPr lang="en-US" sz="2700" baseline="30000" dirty="0">
                <a:effectLst>
                  <a:outerShdw blurRad="38100" dist="38100" dir="2700000" algn="tl">
                    <a:srgbClr val="000000">
                      <a:alpha val="43137"/>
                    </a:srgbClr>
                  </a:outerShdw>
                </a:effectLst>
              </a:rPr>
              <a:t>2 </a:t>
            </a:r>
            <a:r>
              <a:rPr lang="en-US" sz="2700" dirty="0">
                <a:effectLst>
                  <a:outerShdw blurRad="38100" dist="38100" dir="2700000" algn="tl">
                    <a:srgbClr val="000000">
                      <a:alpha val="43137"/>
                    </a:srgbClr>
                  </a:outerShdw>
                </a:effectLst>
              </a:rPr>
              <a:t>that the sons of God saw that the daughters of men were beautiful; and they took wives for themselves, whomever they chose. </a:t>
            </a:r>
            <a:r>
              <a:rPr lang="en-US" sz="2700" baseline="30000" dirty="0">
                <a:effectLst>
                  <a:outerShdw blurRad="38100" dist="38100" dir="2700000" algn="tl">
                    <a:srgbClr val="000000">
                      <a:alpha val="43137"/>
                    </a:srgbClr>
                  </a:outerShdw>
                </a:effectLst>
              </a:rPr>
              <a:t>3</a:t>
            </a:r>
            <a:r>
              <a:rPr lang="en-US" sz="2700" dirty="0">
                <a:effectLst>
                  <a:outerShdw blurRad="38100" dist="38100" dir="2700000" algn="tl">
                    <a:srgbClr val="000000">
                      <a:alpha val="43137"/>
                    </a:srgbClr>
                  </a:outerShdw>
                </a:effectLst>
              </a:rPr>
              <a:t> Then the Lord said, ‘My Spirit shall </a:t>
            </a:r>
            <a:r>
              <a:rPr lang="en-US" sz="2700" b="1" u="sng" dirty="0">
                <a:solidFill>
                  <a:srgbClr val="FFFFCC"/>
                </a:solidFill>
                <a:effectLst>
                  <a:outerShdw blurRad="38100" dist="38100" dir="2700000" algn="tl">
                    <a:srgbClr val="000000">
                      <a:alpha val="43137"/>
                    </a:srgbClr>
                  </a:outerShdw>
                </a:effectLst>
              </a:rPr>
              <a:t>not</a:t>
            </a:r>
            <a:r>
              <a:rPr lang="en-US" sz="2700" dirty="0">
                <a:effectLst>
                  <a:outerShdw blurRad="38100" dist="38100" dir="2700000" algn="tl">
                    <a:srgbClr val="000000">
                      <a:alpha val="43137"/>
                    </a:srgbClr>
                  </a:outerShdw>
                </a:effectLst>
              </a:rPr>
              <a:t> strive with man </a:t>
            </a:r>
            <a:r>
              <a:rPr lang="en-US" sz="2700" b="1" u="sng" dirty="0">
                <a:solidFill>
                  <a:srgbClr val="FFFFCC"/>
                </a:solidFill>
                <a:effectLst>
                  <a:outerShdw blurRad="38100" dist="38100" dir="2700000" algn="tl">
                    <a:srgbClr val="000000">
                      <a:alpha val="43137"/>
                    </a:srgbClr>
                  </a:outerShdw>
                </a:effectLst>
              </a:rPr>
              <a:t>forever</a:t>
            </a:r>
            <a:r>
              <a:rPr lang="en-US" sz="2700" dirty="0">
                <a:effectLst>
                  <a:outerShdw blurRad="38100" dist="38100" dir="2700000" algn="tl">
                    <a:srgbClr val="000000">
                      <a:alpha val="43137"/>
                    </a:srgbClr>
                  </a:outerShdw>
                </a:effectLst>
              </a:rPr>
              <a:t>, because he also is flesh; nevertheless his days shall be one hundred and twenty years.’ </a:t>
            </a:r>
            <a:r>
              <a:rPr lang="en-US" sz="2700" baseline="30000" dirty="0">
                <a:effectLst>
                  <a:outerShdw blurRad="38100" dist="38100" dir="2700000" algn="tl">
                    <a:srgbClr val="000000">
                      <a:alpha val="43137"/>
                    </a:srgbClr>
                  </a:outerShdw>
                </a:effectLst>
              </a:rPr>
              <a:t>4</a:t>
            </a:r>
            <a:r>
              <a:rPr lang="en-US" sz="2700" dirty="0">
                <a:effectLst>
                  <a:outerShdw blurRad="38100" dist="38100" dir="2700000" algn="tl">
                    <a:srgbClr val="000000">
                      <a:alpha val="43137"/>
                    </a:srgbClr>
                  </a:outerShdw>
                </a:effectLst>
              </a:rPr>
              <a:t> The Nephilim were on the earth in those days, and also afterward, when the sons of God came in to the daughters of men, and they bore children to them. Those were the mighty men who were of old, men of renown</a:t>
            </a:r>
            <a:r>
              <a:rPr lang="en-US" sz="27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406935460"/>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3"/>
          <p:cNvSpPr>
            <a:spLocks noGrp="1" noChangeArrowheads="1"/>
          </p:cNvSpPr>
          <p:nvPr>
            <p:ph type="body" idx="1"/>
          </p:nvPr>
        </p:nvSpPr>
        <p:spPr>
          <a:xfrm>
            <a:off x="2228850" y="1577961"/>
            <a:ext cx="4686300" cy="2917839"/>
          </a:xfrm>
        </p:spPr>
        <p:txBody>
          <a:bodyPr/>
          <a:lstStyle/>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Population – Gen. 6:1</a:t>
            </a:r>
          </a:p>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Procreation – Gen. 6:2</a:t>
            </a:r>
          </a:p>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Patience – Gen. 6:3</a:t>
            </a:r>
          </a:p>
          <a:p>
            <a:pPr marL="514350" lvl="1" indent="-514350" eaLnBrk="1" hangingPunct="1">
              <a:spcBef>
                <a:spcPts val="0"/>
              </a:spcBef>
              <a:spcAft>
                <a:spcPts val="2400"/>
              </a:spcAft>
              <a:buClr>
                <a:srgbClr val="00FF99"/>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ea typeface="+mn-ea"/>
                <a:cs typeface="+mn-cs"/>
              </a:rPr>
              <a:t>Product – Gen. 6:4</a:t>
            </a:r>
          </a:p>
        </p:txBody>
      </p:sp>
      <p:sp>
        <p:nvSpPr>
          <p:cNvPr id="6" name="Rectangle 2">
            <a:extLst>
              <a:ext uri="{FF2B5EF4-FFF2-40B4-BE49-F238E27FC236}">
                <a16:creationId xmlns:a16="http://schemas.microsoft.com/office/drawing/2014/main" id="{95BBE15D-B167-4B77-979D-E98A1F8AB3CA}"/>
              </a:ext>
            </a:extLst>
          </p:cNvPr>
          <p:cNvSpPr txBox="1">
            <a:spLocks noChangeArrowheads="1"/>
          </p:cNvSpPr>
          <p:nvPr/>
        </p:nvSpPr>
        <p:spPr bwMode="auto">
          <a:xfrm>
            <a:off x="1752600" y="228600"/>
            <a:ext cx="563880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buClr>
                <a:srgbClr val="CC66FF"/>
              </a:buClr>
            </a:pPr>
            <a:r>
              <a:rPr lang="en-US" sz="3600" dirty="0">
                <a:effectLst>
                  <a:outerShdw blurRad="38100" dist="38100" dir="2700000" algn="tl">
                    <a:srgbClr val="000000">
                      <a:alpha val="43137"/>
                    </a:srgbClr>
                  </a:outerShdw>
                </a:effectLst>
              </a:rPr>
              <a:t>A. The Specific Sin</a:t>
            </a:r>
            <a:br>
              <a:rPr lang="en-US" sz="3600" kern="0" dirty="0">
                <a:effectLst>
                  <a:outerShdw blurRad="38100" dist="38100" dir="2700000" algn="tl">
                    <a:srgbClr val="000000">
                      <a:alpha val="43137"/>
                    </a:srgbClr>
                  </a:outerShdw>
                </a:effectLst>
              </a:rPr>
            </a:br>
            <a:r>
              <a:rPr lang="en-US" sz="2800" kern="0" dirty="0">
                <a:solidFill>
                  <a:schemeClr val="tx1"/>
                </a:solidFill>
              </a:rPr>
              <a:t>(6:1-4)</a:t>
            </a:r>
            <a:endParaRPr lang="en-US" sz="2800" kern="0" dirty="0">
              <a:solidFill>
                <a:schemeClr val="tx1"/>
              </a:solidFill>
              <a:effectLst>
                <a:outerShdw blurRad="38100" dist="38100" dir="2700000" algn="tl">
                  <a:srgbClr val="000000">
                    <a:alpha val="43137"/>
                  </a:srgbClr>
                </a:outerShdw>
              </a:effectLst>
              <a:ea typeface="+mn-ea"/>
              <a:cs typeface="+mn-cs"/>
            </a:endParaRPr>
          </a:p>
        </p:txBody>
      </p:sp>
      <p:pic>
        <p:nvPicPr>
          <p:cNvPr id="7" name="Picture 7" descr="clip0095">
            <a:extLst>
              <a:ext uri="{FF2B5EF4-FFF2-40B4-BE49-F238E27FC236}">
                <a16:creationId xmlns:a16="http://schemas.microsoft.com/office/drawing/2014/main" id="{59D11833-CA30-480F-9387-1832A0863D2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86546" y="4724400"/>
            <a:ext cx="2770909" cy="1828800"/>
          </a:xfrm>
          <a:prstGeom prst="rect">
            <a:avLst/>
          </a:prstGeom>
          <a:noFill/>
          <a:ln w="9525">
            <a:noFill/>
            <a:miter lim="800000"/>
            <a:headEnd/>
            <a:tailEnd/>
          </a:ln>
          <a:effectLst/>
        </p:spPr>
      </p:pic>
      <p:pic>
        <p:nvPicPr>
          <p:cNvPr id="8" name="Picture 7">
            <a:extLst>
              <a:ext uri="{FF2B5EF4-FFF2-40B4-BE49-F238E27FC236}">
                <a16:creationId xmlns:a16="http://schemas.microsoft.com/office/drawing/2014/main" id="{EEB5DDBF-CF9A-4A95-BF6C-DB45C1A1FA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3033256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55E19-9EAB-4716-BF97-4F82CC6117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54864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Genesis 6:4</a:t>
            </a:r>
          </a:p>
          <a:p>
            <a:pPr marL="0" marR="0" lvl="0" indent="0" algn="just" defTabSz="914400" rtl="0" eaLnBrk="0" fontAlgn="base" latinLnBrk="0" hangingPunct="0">
              <a:lnSpc>
                <a:spcPct val="100000"/>
              </a:lnSpc>
              <a:spcBef>
                <a:spcPts val="0"/>
              </a:spcBef>
              <a:spcAft>
                <a:spcPct val="0"/>
              </a:spcAft>
              <a:buClr>
                <a:srgbClr val="00FFFF"/>
              </a:buClr>
              <a:buSzPct val="75000"/>
              <a:buFont typeface="Wingdings" panose="05000000000000000000" pitchFamily="2" charset="2"/>
              <a:buNone/>
              <a:tabLst/>
              <a:defRPr/>
            </a:pPr>
            <a:r>
              <a:rPr kumimoji="0" lang="en-US"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a:t>
            </a:r>
            <a:r>
              <a:rPr kumimoji="0" lang="en-US" sz="2700" b="0"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1 </a:t>
            </a:r>
            <a:r>
              <a:rPr kumimoji="0" lang="en-US"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Now it came about, when men began to multiply on the face of the land, and daughters were born to them, </a:t>
            </a:r>
            <a:r>
              <a:rPr kumimoji="0" lang="en-US" sz="2700" b="0"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2 </a:t>
            </a:r>
            <a:r>
              <a:rPr kumimoji="0" lang="en-US"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that the sons of God saw that the daughters of men were beautiful; and they took wives for themselves, whomever they chose. </a:t>
            </a:r>
            <a:r>
              <a:rPr kumimoji="0" lang="en-US" sz="2700" b="0"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3</a:t>
            </a:r>
            <a:r>
              <a:rPr kumimoji="0" lang="en-US"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 Then the Lord said, ‘My Spirit shall not strive with man forever, because he also is flesh; nevertheless his days shall be one hundred and twenty years.’ </a:t>
            </a:r>
            <a:r>
              <a:rPr kumimoji="0" lang="en-US" sz="2700" b="0"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4</a:t>
            </a:r>
            <a:r>
              <a:rPr kumimoji="0" lang="en-US"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 </a:t>
            </a:r>
            <a:r>
              <a:rPr kumimoji="0" lang="en-US" sz="27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The Nephilim were on the earth in those days, and also afterward, when the sons of God came in to the daughters of men, and they bore children to them. Those were the mighty men who were of old, men of renown</a:t>
            </a:r>
            <a:r>
              <a:rPr kumimoji="0" lang="en-US"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a:t>
            </a:r>
          </a:p>
        </p:txBody>
      </p:sp>
    </p:spTree>
    <p:extLst>
      <p:ext uri="{BB962C8B-B14F-4D97-AF65-F5344CB8AC3E}">
        <p14:creationId xmlns:p14="http://schemas.microsoft.com/office/powerpoint/2010/main" val="344585624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96C5FE-2C6C-48B0-B237-62B695FC45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54864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Genesis 6:1-4</a:t>
            </a:r>
          </a:p>
          <a:p>
            <a:pPr marL="0" indent="0" algn="just">
              <a:spcBef>
                <a:spcPts val="0"/>
              </a:spcBef>
              <a:buNone/>
            </a:pPr>
            <a:r>
              <a:rPr lang="en-US" sz="2700" dirty="0">
                <a:effectLst>
                  <a:outerShdw blurRad="38100" dist="38100" dir="2700000" algn="tl">
                    <a:srgbClr val="000000">
                      <a:alpha val="43137"/>
                    </a:srgbClr>
                  </a:outerShdw>
                </a:effectLst>
              </a:rPr>
              <a:t>“</a:t>
            </a:r>
            <a:r>
              <a:rPr lang="en-US" sz="2700" baseline="30000" dirty="0">
                <a:effectLst>
                  <a:outerShdw blurRad="38100" dist="38100" dir="2700000" algn="tl">
                    <a:srgbClr val="000000">
                      <a:alpha val="43137"/>
                    </a:srgbClr>
                  </a:outerShdw>
                </a:effectLst>
              </a:rPr>
              <a:t>1 </a:t>
            </a:r>
            <a:r>
              <a:rPr lang="en-US" sz="2700" dirty="0">
                <a:effectLst>
                  <a:outerShdw blurRad="38100" dist="38100" dir="2700000" algn="tl">
                    <a:srgbClr val="000000">
                      <a:alpha val="43137"/>
                    </a:srgbClr>
                  </a:outerShdw>
                </a:effectLst>
              </a:rPr>
              <a:t>Now it came about, when men began to multiply on the face of the land, and daughters were born to them, </a:t>
            </a:r>
            <a:r>
              <a:rPr lang="en-US" sz="2700" baseline="30000" dirty="0">
                <a:effectLst>
                  <a:outerShdw blurRad="38100" dist="38100" dir="2700000" algn="tl">
                    <a:srgbClr val="000000">
                      <a:alpha val="43137"/>
                    </a:srgbClr>
                  </a:outerShdw>
                </a:effectLst>
              </a:rPr>
              <a:t>2 </a:t>
            </a:r>
            <a:r>
              <a:rPr lang="en-US" sz="2700" dirty="0">
                <a:effectLst>
                  <a:outerShdw blurRad="38100" dist="38100" dir="2700000" algn="tl">
                    <a:srgbClr val="000000">
                      <a:alpha val="43137"/>
                    </a:srgbClr>
                  </a:outerShdw>
                </a:effectLst>
              </a:rPr>
              <a:t>that the sons of God saw that the daughters of men were beautiful; and they took wives for themselves, whomever they chose. </a:t>
            </a:r>
            <a:r>
              <a:rPr lang="en-US" sz="2700" baseline="30000" dirty="0">
                <a:effectLst>
                  <a:outerShdw blurRad="38100" dist="38100" dir="2700000" algn="tl">
                    <a:srgbClr val="000000">
                      <a:alpha val="43137"/>
                    </a:srgbClr>
                  </a:outerShdw>
                </a:effectLst>
              </a:rPr>
              <a:t>3</a:t>
            </a:r>
            <a:r>
              <a:rPr lang="en-US" sz="2700" dirty="0">
                <a:effectLst>
                  <a:outerShdw blurRad="38100" dist="38100" dir="2700000" algn="tl">
                    <a:srgbClr val="000000">
                      <a:alpha val="43137"/>
                    </a:srgbClr>
                  </a:outerShdw>
                </a:effectLst>
              </a:rPr>
              <a:t> Then the Lord said, ‘My Spirit shall not strive with man forever, because he also is flesh; nevertheless his days shall be one hundred and twenty years.’ </a:t>
            </a:r>
            <a:r>
              <a:rPr lang="en-US" sz="2700" baseline="30000" dirty="0">
                <a:effectLst>
                  <a:outerShdw blurRad="38100" dist="38100" dir="2700000" algn="tl">
                    <a:srgbClr val="000000">
                      <a:alpha val="43137"/>
                    </a:srgbClr>
                  </a:outerShdw>
                </a:effectLst>
              </a:rPr>
              <a:t>4</a:t>
            </a:r>
            <a:r>
              <a:rPr lang="en-US" sz="2700" dirty="0">
                <a:effectLst>
                  <a:outerShdw blurRad="38100" dist="38100" dir="2700000" algn="tl">
                    <a:srgbClr val="000000">
                      <a:alpha val="43137"/>
                    </a:srgbClr>
                  </a:outerShdw>
                </a:effectLst>
              </a:rPr>
              <a:t> The </a:t>
            </a:r>
            <a:r>
              <a:rPr lang="en-US" sz="2700" b="1" u="sng" dirty="0">
                <a:solidFill>
                  <a:srgbClr val="FFFFCC"/>
                </a:solidFill>
                <a:effectLst>
                  <a:outerShdw blurRad="38100" dist="38100" dir="2700000" algn="tl">
                    <a:srgbClr val="000000">
                      <a:alpha val="43137"/>
                    </a:srgbClr>
                  </a:outerShdw>
                </a:effectLst>
              </a:rPr>
              <a:t>Nephilim</a:t>
            </a:r>
            <a:r>
              <a:rPr lang="en-US" sz="2700" dirty="0">
                <a:effectLst>
                  <a:outerShdw blurRad="38100" dist="38100" dir="2700000" algn="tl">
                    <a:srgbClr val="000000">
                      <a:alpha val="43137"/>
                    </a:srgbClr>
                  </a:outerShdw>
                </a:effectLst>
              </a:rPr>
              <a:t> were on the earth in those days, and also afterward, when the sons of God came in to the daughters of men, and they bore children to them. Those were the mighty men who were of old, men of renown.”</a:t>
            </a:r>
          </a:p>
        </p:txBody>
      </p:sp>
    </p:spTree>
    <p:extLst>
      <p:ext uri="{BB962C8B-B14F-4D97-AF65-F5344CB8AC3E}">
        <p14:creationId xmlns:p14="http://schemas.microsoft.com/office/powerpoint/2010/main" val="306520937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017" y="97247"/>
            <a:ext cx="8839966" cy="6663506"/>
          </a:xfrm>
          <a:prstGeom prst="rect">
            <a:avLst/>
          </a:prstGeom>
        </p:spPr>
      </p:pic>
    </p:spTree>
    <p:extLst>
      <p:ext uri="{BB962C8B-B14F-4D97-AF65-F5344CB8AC3E}">
        <p14:creationId xmlns:p14="http://schemas.microsoft.com/office/powerpoint/2010/main" val="203928515"/>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9C1E2A-F162-46D2-BA5B-1FB5DA17E2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4876800"/>
          </a:xfrm>
        </p:spPr>
        <p:txBody>
          <a:bodyPr/>
          <a:lstStyle/>
          <a:p>
            <a:pPr marL="0" indent="0" algn="ctr" defTabSz="685800">
              <a:spcBef>
                <a:spcPct val="0"/>
              </a:spcBef>
              <a:spcAft>
                <a:spcPts val="1200"/>
              </a:spcAft>
              <a:buNone/>
              <a:defRPr/>
            </a:pPr>
            <a:r>
              <a:rPr lang="en-US" sz="4000" kern="1200" dirty="0">
                <a:solidFill>
                  <a:schemeClr val="tx2"/>
                </a:solidFill>
                <a:ea typeface="+mj-ea"/>
              </a:rPr>
              <a:t>Numbers 13:32-33</a:t>
            </a:r>
          </a:p>
          <a:p>
            <a:pPr marL="0" indent="0" algn="just">
              <a:spcBef>
                <a:spcPts val="0"/>
              </a:spcBef>
              <a:buNone/>
            </a:pPr>
            <a:r>
              <a:rPr lang="en-US" sz="3000" baseline="30000" dirty="0"/>
              <a:t>32 </a:t>
            </a:r>
            <a:r>
              <a:rPr lang="en-US" sz="3000" dirty="0"/>
              <a:t>So they gave out to the sons of Israel a bad report of the land which they had spied out, saying, “The land through which we have gone, in spying it out, is a land that devours its inhabitants; and all the people whom we saw in it are men of </a:t>
            </a:r>
            <a:r>
              <a:rPr lang="en-US" sz="3000" i="1" dirty="0"/>
              <a:t>great</a:t>
            </a:r>
            <a:r>
              <a:rPr lang="en-US" sz="3000" dirty="0"/>
              <a:t> size. </a:t>
            </a:r>
            <a:r>
              <a:rPr lang="en-US" sz="3000" baseline="30000" dirty="0"/>
              <a:t>33 </a:t>
            </a:r>
            <a:r>
              <a:rPr lang="en-US" sz="3000" dirty="0"/>
              <a:t>There also we saw the </a:t>
            </a:r>
            <a:r>
              <a:rPr lang="en-US" sz="3000" b="1" u="sng" dirty="0">
                <a:solidFill>
                  <a:srgbClr val="FFFFCC"/>
                </a:solidFill>
              </a:rPr>
              <a:t>Nephilim</a:t>
            </a:r>
            <a:r>
              <a:rPr lang="en-US" sz="3000" dirty="0"/>
              <a:t> (the sons of Anak are part of the Nephilim); and we became like grasshoppers in our own sight, and so we were in their sight.”</a:t>
            </a:r>
          </a:p>
        </p:txBody>
      </p:sp>
    </p:spTree>
    <p:extLst>
      <p:ext uri="{BB962C8B-B14F-4D97-AF65-F5344CB8AC3E}">
        <p14:creationId xmlns:p14="http://schemas.microsoft.com/office/powerpoint/2010/main" val="36265017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96C5FE-2C6C-48B0-B237-62B695FC45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54864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Genesis 6:1-4</a:t>
            </a:r>
          </a:p>
          <a:p>
            <a:pPr marL="0" indent="0" algn="just">
              <a:spcBef>
                <a:spcPts val="0"/>
              </a:spcBef>
              <a:buNone/>
            </a:pPr>
            <a:r>
              <a:rPr lang="en-US" sz="2700" dirty="0">
                <a:effectLst>
                  <a:outerShdw blurRad="38100" dist="38100" dir="2700000" algn="tl">
                    <a:srgbClr val="000000">
                      <a:alpha val="43137"/>
                    </a:srgbClr>
                  </a:outerShdw>
                </a:effectLst>
              </a:rPr>
              <a:t>“</a:t>
            </a:r>
            <a:r>
              <a:rPr lang="en-US" sz="2700" baseline="30000" dirty="0">
                <a:effectLst>
                  <a:outerShdw blurRad="38100" dist="38100" dir="2700000" algn="tl">
                    <a:srgbClr val="000000">
                      <a:alpha val="43137"/>
                    </a:srgbClr>
                  </a:outerShdw>
                </a:effectLst>
              </a:rPr>
              <a:t>1 </a:t>
            </a:r>
            <a:r>
              <a:rPr lang="en-US" sz="2700" dirty="0">
                <a:effectLst>
                  <a:outerShdw blurRad="38100" dist="38100" dir="2700000" algn="tl">
                    <a:srgbClr val="000000">
                      <a:alpha val="43137"/>
                    </a:srgbClr>
                  </a:outerShdw>
                </a:effectLst>
              </a:rPr>
              <a:t>Now it came about, when men began to multiply on the face of the land, and daughters were born to them, </a:t>
            </a:r>
            <a:r>
              <a:rPr lang="en-US" sz="2700" baseline="30000" dirty="0">
                <a:effectLst>
                  <a:outerShdw blurRad="38100" dist="38100" dir="2700000" algn="tl">
                    <a:srgbClr val="000000">
                      <a:alpha val="43137"/>
                    </a:srgbClr>
                  </a:outerShdw>
                </a:effectLst>
              </a:rPr>
              <a:t>2 </a:t>
            </a:r>
            <a:r>
              <a:rPr lang="en-US" sz="2700" dirty="0">
                <a:effectLst>
                  <a:outerShdw blurRad="38100" dist="38100" dir="2700000" algn="tl">
                    <a:srgbClr val="000000">
                      <a:alpha val="43137"/>
                    </a:srgbClr>
                  </a:outerShdw>
                </a:effectLst>
              </a:rPr>
              <a:t>that the sons of God saw that the daughters of men were beautiful; and they took wives for themselves, whomever they chose. </a:t>
            </a:r>
            <a:r>
              <a:rPr lang="en-US" sz="2700" baseline="30000" dirty="0">
                <a:effectLst>
                  <a:outerShdw blurRad="38100" dist="38100" dir="2700000" algn="tl">
                    <a:srgbClr val="000000">
                      <a:alpha val="43137"/>
                    </a:srgbClr>
                  </a:outerShdw>
                </a:effectLst>
              </a:rPr>
              <a:t>3</a:t>
            </a:r>
            <a:r>
              <a:rPr lang="en-US" sz="2700" dirty="0">
                <a:effectLst>
                  <a:outerShdw blurRad="38100" dist="38100" dir="2700000" algn="tl">
                    <a:srgbClr val="000000">
                      <a:alpha val="43137"/>
                    </a:srgbClr>
                  </a:outerShdw>
                </a:effectLst>
              </a:rPr>
              <a:t> Then the Lord said, ‘My Spirit shall not strive with man forever, because he also is flesh; nevertheless his days shall be one hundred and twenty years.’ </a:t>
            </a:r>
            <a:r>
              <a:rPr lang="en-US" sz="2700" baseline="30000" dirty="0">
                <a:effectLst>
                  <a:outerShdw blurRad="38100" dist="38100" dir="2700000" algn="tl">
                    <a:srgbClr val="000000">
                      <a:alpha val="43137"/>
                    </a:srgbClr>
                  </a:outerShdw>
                </a:effectLst>
              </a:rPr>
              <a:t>4</a:t>
            </a:r>
            <a:r>
              <a:rPr lang="en-US" sz="2700" dirty="0">
                <a:effectLst>
                  <a:outerShdw blurRad="38100" dist="38100" dir="2700000" algn="tl">
                    <a:srgbClr val="000000">
                      <a:alpha val="43137"/>
                    </a:srgbClr>
                  </a:outerShdw>
                </a:effectLst>
              </a:rPr>
              <a:t> The </a:t>
            </a:r>
            <a:r>
              <a:rPr lang="en-US" sz="2700" b="1" u="sng" dirty="0">
                <a:solidFill>
                  <a:srgbClr val="FFFFCC"/>
                </a:solidFill>
                <a:effectLst>
                  <a:outerShdw blurRad="38100" dist="38100" dir="2700000" algn="tl">
                    <a:srgbClr val="000000">
                      <a:alpha val="43137"/>
                    </a:srgbClr>
                  </a:outerShdw>
                </a:effectLst>
              </a:rPr>
              <a:t>Nephilim</a:t>
            </a:r>
            <a:r>
              <a:rPr lang="en-US" sz="2700" dirty="0">
                <a:effectLst>
                  <a:outerShdw blurRad="38100" dist="38100" dir="2700000" algn="tl">
                    <a:srgbClr val="000000">
                      <a:alpha val="43137"/>
                    </a:srgbClr>
                  </a:outerShdw>
                </a:effectLst>
              </a:rPr>
              <a:t> were on the earth in those days, and also afterward, </a:t>
            </a:r>
            <a:r>
              <a:rPr lang="en-US" sz="2700" b="1" u="sng" dirty="0">
                <a:solidFill>
                  <a:srgbClr val="FFFFCC"/>
                </a:solidFill>
                <a:effectLst>
                  <a:outerShdw blurRad="38100" dist="38100" dir="2700000" algn="tl">
                    <a:srgbClr val="000000">
                      <a:alpha val="43137"/>
                    </a:srgbClr>
                  </a:outerShdw>
                </a:effectLst>
              </a:rPr>
              <a:t>when the sons of God came in to the daughters of men, and they bore children to them</a:t>
            </a:r>
            <a:r>
              <a:rPr lang="en-US" sz="2700" dirty="0">
                <a:effectLst>
                  <a:outerShdw blurRad="38100" dist="38100" dir="2700000" algn="tl">
                    <a:srgbClr val="000000">
                      <a:alpha val="43137"/>
                    </a:srgbClr>
                  </a:outerShdw>
                </a:effectLst>
              </a:rPr>
              <a:t>. Those were the mighty men who were of old, men of renown.”</a:t>
            </a:r>
          </a:p>
        </p:txBody>
      </p:sp>
    </p:spTree>
    <p:extLst>
      <p:ext uri="{BB962C8B-B14F-4D97-AF65-F5344CB8AC3E}">
        <p14:creationId xmlns:p14="http://schemas.microsoft.com/office/powerpoint/2010/main" val="285634200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94176" y="3048000"/>
            <a:ext cx="1755648" cy="1828800"/>
          </a:xfrm>
          <a:prstGeom prst="rect">
            <a:avLst/>
          </a:prstGeom>
        </p:spPr>
      </p:pic>
    </p:spTree>
    <p:extLst>
      <p:ext uri="{BB962C8B-B14F-4D97-AF65-F5344CB8AC3E}">
        <p14:creationId xmlns:p14="http://schemas.microsoft.com/office/powerpoint/2010/main" val="321434531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2400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spTree>
    <p:extLst>
      <p:ext uri="{BB962C8B-B14F-4D97-AF65-F5344CB8AC3E}">
        <p14:creationId xmlns:p14="http://schemas.microsoft.com/office/powerpoint/2010/main" val="2175958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55E19-9EAB-4716-BF97-4F82CC6117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54864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Genesis 6:4</a:t>
            </a:r>
          </a:p>
          <a:p>
            <a:pPr marL="0" indent="0" algn="just">
              <a:spcBef>
                <a:spcPts val="0"/>
              </a:spcBef>
              <a:buNone/>
            </a:pPr>
            <a:r>
              <a:rPr lang="en-US" sz="2700" dirty="0">
                <a:effectLst>
                  <a:outerShdw blurRad="38100" dist="38100" dir="2700000" algn="tl">
                    <a:srgbClr val="000000">
                      <a:alpha val="43137"/>
                    </a:srgbClr>
                  </a:outerShdw>
                </a:effectLst>
              </a:rPr>
              <a:t>“</a:t>
            </a:r>
            <a:r>
              <a:rPr lang="en-US" sz="2700" baseline="30000" dirty="0">
                <a:effectLst>
                  <a:outerShdw blurRad="38100" dist="38100" dir="2700000" algn="tl">
                    <a:srgbClr val="000000">
                      <a:alpha val="43137"/>
                    </a:srgbClr>
                  </a:outerShdw>
                </a:effectLst>
              </a:rPr>
              <a:t>1 </a:t>
            </a:r>
            <a:r>
              <a:rPr lang="en-US" sz="2700" dirty="0">
                <a:effectLst>
                  <a:outerShdw blurRad="38100" dist="38100" dir="2700000" algn="tl">
                    <a:srgbClr val="000000">
                      <a:alpha val="43137"/>
                    </a:srgbClr>
                  </a:outerShdw>
                </a:effectLst>
              </a:rPr>
              <a:t>Now it came about, when men began to multiply on the face of the land, and daughters were born to them, </a:t>
            </a:r>
            <a:r>
              <a:rPr lang="en-US" sz="2700" baseline="30000" dirty="0">
                <a:effectLst>
                  <a:outerShdw blurRad="38100" dist="38100" dir="2700000" algn="tl">
                    <a:srgbClr val="000000">
                      <a:alpha val="43137"/>
                    </a:srgbClr>
                  </a:outerShdw>
                </a:effectLst>
              </a:rPr>
              <a:t>2 </a:t>
            </a:r>
            <a:r>
              <a:rPr lang="en-US" sz="2700" dirty="0">
                <a:effectLst>
                  <a:outerShdw blurRad="38100" dist="38100" dir="2700000" algn="tl">
                    <a:srgbClr val="000000">
                      <a:alpha val="43137"/>
                    </a:srgbClr>
                  </a:outerShdw>
                </a:effectLst>
              </a:rPr>
              <a:t>that the sons of God saw that the daughters of men were beautiful; and they took wives for themselves, whomever they chose. </a:t>
            </a:r>
            <a:r>
              <a:rPr lang="en-US" sz="2700" baseline="30000" dirty="0">
                <a:effectLst>
                  <a:outerShdw blurRad="38100" dist="38100" dir="2700000" algn="tl">
                    <a:srgbClr val="000000">
                      <a:alpha val="43137"/>
                    </a:srgbClr>
                  </a:outerShdw>
                </a:effectLst>
              </a:rPr>
              <a:t>3</a:t>
            </a:r>
            <a:r>
              <a:rPr lang="en-US" sz="2700" dirty="0">
                <a:effectLst>
                  <a:outerShdw blurRad="38100" dist="38100" dir="2700000" algn="tl">
                    <a:srgbClr val="000000">
                      <a:alpha val="43137"/>
                    </a:srgbClr>
                  </a:outerShdw>
                </a:effectLst>
              </a:rPr>
              <a:t> Then the Lord said, ‘My Spirit shall not strive with man forever, because he also is flesh; nevertheless his days shall be one hundred and twenty years.’ </a:t>
            </a:r>
            <a:r>
              <a:rPr lang="en-US" sz="2700" baseline="30000" dirty="0">
                <a:effectLst>
                  <a:outerShdw blurRad="38100" dist="38100" dir="2700000" algn="tl">
                    <a:srgbClr val="000000">
                      <a:alpha val="43137"/>
                    </a:srgbClr>
                  </a:outerShdw>
                </a:effectLst>
              </a:rPr>
              <a:t>4</a:t>
            </a:r>
            <a:r>
              <a:rPr lang="en-US" sz="2700" dirty="0">
                <a:effectLst>
                  <a:outerShdw blurRad="38100" dist="38100" dir="2700000" algn="tl">
                    <a:srgbClr val="000000">
                      <a:alpha val="43137"/>
                    </a:srgbClr>
                  </a:outerShdw>
                </a:effectLst>
              </a:rPr>
              <a:t> The Nephilim were on the earth in those days, and also afterward, when the sons of God came in to the daughters of men, and they bore children to them. </a:t>
            </a:r>
            <a:r>
              <a:rPr lang="en-US" sz="2700" b="1" u="sng" dirty="0">
                <a:solidFill>
                  <a:srgbClr val="FFFFCC"/>
                </a:solidFill>
                <a:effectLst>
                  <a:outerShdw blurRad="38100" dist="38100" dir="2700000" algn="tl">
                    <a:srgbClr val="000000">
                      <a:alpha val="43137"/>
                    </a:srgbClr>
                  </a:outerShdw>
                </a:effectLst>
              </a:rPr>
              <a:t>Those were the mighty men who were of old, men of renown</a:t>
            </a:r>
            <a:r>
              <a:rPr lang="en-US" sz="27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690854052"/>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55E19-9EAB-4716-BF97-4F82CC6117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54864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Genesis 6:4</a:t>
            </a:r>
          </a:p>
          <a:p>
            <a:pPr marL="0" indent="0" algn="just">
              <a:spcBef>
                <a:spcPts val="0"/>
              </a:spcBef>
              <a:buNone/>
            </a:pPr>
            <a:r>
              <a:rPr lang="en-US" sz="2700" dirty="0">
                <a:effectLst>
                  <a:outerShdw blurRad="38100" dist="38100" dir="2700000" algn="tl">
                    <a:srgbClr val="000000">
                      <a:alpha val="43137"/>
                    </a:srgbClr>
                  </a:outerShdw>
                </a:effectLst>
              </a:rPr>
              <a:t>“</a:t>
            </a:r>
            <a:r>
              <a:rPr lang="en-US" sz="2700" baseline="30000" dirty="0">
                <a:effectLst>
                  <a:outerShdw blurRad="38100" dist="38100" dir="2700000" algn="tl">
                    <a:srgbClr val="000000">
                      <a:alpha val="43137"/>
                    </a:srgbClr>
                  </a:outerShdw>
                </a:effectLst>
              </a:rPr>
              <a:t>1 </a:t>
            </a:r>
            <a:r>
              <a:rPr lang="en-US" sz="2700" dirty="0">
                <a:effectLst>
                  <a:outerShdw blurRad="38100" dist="38100" dir="2700000" algn="tl">
                    <a:srgbClr val="000000">
                      <a:alpha val="43137"/>
                    </a:srgbClr>
                  </a:outerShdw>
                </a:effectLst>
              </a:rPr>
              <a:t>Now it came about, when men began to multiply on the face of the land, and daughters were born to them, </a:t>
            </a:r>
            <a:r>
              <a:rPr lang="en-US" sz="2700" baseline="30000" dirty="0">
                <a:effectLst>
                  <a:outerShdw blurRad="38100" dist="38100" dir="2700000" algn="tl">
                    <a:srgbClr val="000000">
                      <a:alpha val="43137"/>
                    </a:srgbClr>
                  </a:outerShdw>
                </a:effectLst>
              </a:rPr>
              <a:t>2 </a:t>
            </a:r>
            <a:r>
              <a:rPr lang="en-US" sz="2700" dirty="0">
                <a:effectLst>
                  <a:outerShdw blurRad="38100" dist="38100" dir="2700000" algn="tl">
                    <a:srgbClr val="000000">
                      <a:alpha val="43137"/>
                    </a:srgbClr>
                  </a:outerShdw>
                </a:effectLst>
              </a:rPr>
              <a:t>that the sons of God saw that the daughters of men were beautiful; and they took wives for themselves, whomever they chose. </a:t>
            </a:r>
            <a:r>
              <a:rPr lang="en-US" sz="2700" baseline="30000" dirty="0">
                <a:effectLst>
                  <a:outerShdw blurRad="38100" dist="38100" dir="2700000" algn="tl">
                    <a:srgbClr val="000000">
                      <a:alpha val="43137"/>
                    </a:srgbClr>
                  </a:outerShdw>
                </a:effectLst>
              </a:rPr>
              <a:t>3</a:t>
            </a:r>
            <a:r>
              <a:rPr lang="en-US" sz="2700" dirty="0">
                <a:effectLst>
                  <a:outerShdw blurRad="38100" dist="38100" dir="2700000" algn="tl">
                    <a:srgbClr val="000000">
                      <a:alpha val="43137"/>
                    </a:srgbClr>
                  </a:outerShdw>
                </a:effectLst>
              </a:rPr>
              <a:t> Then the Lord said, ‘My Spirit shall not strive with man forever, because he also is flesh; nevertheless his days shall be one hundred and twenty years.’ </a:t>
            </a:r>
            <a:r>
              <a:rPr lang="en-US" sz="2700" baseline="30000" dirty="0">
                <a:effectLst>
                  <a:outerShdw blurRad="38100" dist="38100" dir="2700000" algn="tl">
                    <a:srgbClr val="000000">
                      <a:alpha val="43137"/>
                    </a:srgbClr>
                  </a:outerShdw>
                </a:effectLst>
              </a:rPr>
              <a:t>4</a:t>
            </a:r>
            <a:r>
              <a:rPr lang="en-US" sz="2700" dirty="0">
                <a:effectLst>
                  <a:outerShdw blurRad="38100" dist="38100" dir="2700000" algn="tl">
                    <a:srgbClr val="000000">
                      <a:alpha val="43137"/>
                    </a:srgbClr>
                  </a:outerShdw>
                </a:effectLst>
              </a:rPr>
              <a:t> The Nephilim were on the earth in those days, </a:t>
            </a:r>
            <a:r>
              <a:rPr lang="en-US" sz="2700" b="1" u="sng" dirty="0">
                <a:solidFill>
                  <a:srgbClr val="FFFFCC"/>
                </a:solidFill>
                <a:effectLst>
                  <a:outerShdw blurRad="38100" dist="38100" dir="2700000" algn="tl">
                    <a:srgbClr val="000000">
                      <a:alpha val="43137"/>
                    </a:srgbClr>
                  </a:outerShdw>
                </a:effectLst>
              </a:rPr>
              <a:t>and also afterward</a:t>
            </a:r>
            <a:r>
              <a:rPr lang="en-US" sz="2700" dirty="0">
                <a:effectLst>
                  <a:outerShdw blurRad="38100" dist="38100" dir="2700000" algn="tl">
                    <a:srgbClr val="000000">
                      <a:alpha val="43137"/>
                    </a:srgbClr>
                  </a:outerShdw>
                </a:effectLst>
              </a:rPr>
              <a:t>, when the sons of God came in to the daughters of men, and they bore children to them. Those were the mighty men who were of old, men of renown.”</a:t>
            </a:r>
          </a:p>
        </p:txBody>
      </p:sp>
    </p:spTree>
    <p:extLst>
      <p:ext uri="{BB962C8B-B14F-4D97-AF65-F5344CB8AC3E}">
        <p14:creationId xmlns:p14="http://schemas.microsoft.com/office/powerpoint/2010/main" val="3624272282"/>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33867" y="1606680"/>
            <a:ext cx="9037560" cy="5047023"/>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spcBef>
                <a:spcPts val="0"/>
              </a:spcBef>
              <a:buNone/>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 were two eruptions of the fallen angels among men. They produced races of giants on the Earth each time. The first eruption was before the flood, and the second one was after the flood. This is plainly stated in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Gen. 6:4: ‘There were giants in the earth in those days </a:t>
            </a:r>
            <a:r>
              <a:rPr lang="en-US" sz="3000" b="1" u="sng" dirty="0">
                <a:solidFill>
                  <a:srgbClr val="99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the flood]</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also after that [after the flood]</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when the sons of God came in unto the daughters of men, and they bare children to them, the same became mighty men which were of old, men of renown.’”</a:t>
            </a:r>
            <a:endParaRPr lang="en-US" sz="3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4637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4628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4697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4688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9663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9654619" y="4789720"/>
                <a:ext cx="47880" cy="24120"/>
              </a:xfrm>
              <a:prstGeom prst="rect">
                <a:avLst/>
              </a:prstGeom>
            </p:spPr>
          </p:pic>
        </mc:Fallback>
      </mc:AlternateContent>
      <p:sp>
        <p:nvSpPr>
          <p:cNvPr id="2" name="Rectangle 1">
            <a:extLst>
              <a:ext uri="{FF2B5EF4-FFF2-40B4-BE49-F238E27FC236}">
                <a16:creationId xmlns:a16="http://schemas.microsoft.com/office/drawing/2014/main" id="{9833B6BE-F3D5-439A-96B3-B1A1BE27E660}"/>
              </a:ext>
            </a:extLst>
          </p:cNvPr>
          <p:cNvSpPr/>
          <p:nvPr/>
        </p:nvSpPr>
        <p:spPr>
          <a:xfrm>
            <a:off x="1638477" y="232083"/>
            <a:ext cx="5867047" cy="1277273"/>
          </a:xfrm>
          <a:prstGeom prst="rect">
            <a:avLst/>
          </a:prstGeom>
        </p:spPr>
        <p:txBody>
          <a:bodyPr wrap="square">
            <a:spAutoFit/>
          </a:bodyPr>
          <a:lstStyle/>
          <a:p>
            <a:pPr algn="ctr">
              <a:spcBef>
                <a:spcPts val="0"/>
              </a:spcBef>
              <a:spcAft>
                <a:spcPts val="600"/>
              </a:spcAft>
            </a:pPr>
            <a:r>
              <a:rPr lang="en-US"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Finis</a:t>
            </a: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Jennings </a:t>
            </a:r>
            <a:r>
              <a:rPr lang="en-US"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Dake</a:t>
            </a: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a:t>
            </a:r>
          </a:p>
          <a:p>
            <a:pPr algn="ctr">
              <a:spcBef>
                <a:spcPts val="0"/>
              </a:spcBef>
              <a:spcAft>
                <a:spcPts val="0"/>
              </a:spcAft>
            </a:pP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 Plan for Man: Revealing God's Perfect Plan for All Creation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(Lawrenceville, GA: </a:t>
            </a:r>
            <a:r>
              <a:rPr lang="en-US" sz="1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Dake</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Bible Sales, 1949), 197.</a:t>
            </a:r>
            <a:endParaRPr lang="en-US" sz="18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pic>
        <p:nvPicPr>
          <p:cNvPr id="2050" name="Picture 2" descr="Image result for God's Plan for Man">
            <a:extLst>
              <a:ext uri="{FF2B5EF4-FFF2-40B4-BE49-F238E27FC236}">
                <a16:creationId xmlns:a16="http://schemas.microsoft.com/office/drawing/2014/main" id="{AE0B1E40-CE41-404C-A19C-79FF49AC4F4D}"/>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153400" y="121920"/>
            <a:ext cx="8271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finis jennings dake">
            <a:extLst>
              <a:ext uri="{FF2B5EF4-FFF2-40B4-BE49-F238E27FC236}">
                <a16:creationId xmlns:a16="http://schemas.microsoft.com/office/drawing/2014/main" id="{1BBAB164-CA9E-4355-868E-15ACEF373A8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28694" y="121920"/>
            <a:ext cx="785706"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376737"/>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0" y="1632600"/>
            <a:ext cx="9037560" cy="491094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spcBef>
                <a:spcPct val="0"/>
              </a:spcBef>
              <a:buNone/>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second eruption of fallen angels was evidently smaller in number and more limited in area; they were for the most part confined to the land of Canaan, and their offspring were known as the nations of Canaan. They were known as </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Rephaim</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(Gen. 14:5; 15:20; Deut. 2:11, 20, 21; 3:11-13; Josh. 12:4; 13:12; 15:8; 17:15; 18:16); </a:t>
            </a:r>
            <a:r>
              <a:rPr lang="en-US" sz="2800" b="1"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Anakim</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(Num. 13:22; Deut. 1:28; 2:10-11, 21; 9:2; Josh. 11:21-22; 14:12-15); </a:t>
            </a:r>
            <a:r>
              <a:rPr lang="en-US" sz="2800" b="1"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Horim</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(Gen. 14:6; Deut. 2:12, 20, 21); </a:t>
            </a:r>
            <a:r>
              <a:rPr lang="en-US" sz="2800" b="1"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Avim</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(Deut. 2:23; Josh. 13:3); </a:t>
            </a:r>
            <a:r>
              <a:rPr lang="en-US" sz="2800" b="1"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Zanzumim</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(Deut. 2:20); and other names. They are enumerated in Gen. 15:18-21; Exod. 3:8, 17; 23:23; Num. 13:22; Deut. 7:1; 20:17; Josh. 12:8...”</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4637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4628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4697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4688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9663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9654619" y="4789720"/>
                <a:ext cx="47880" cy="24120"/>
              </a:xfrm>
              <a:prstGeom prst="rect">
                <a:avLst/>
              </a:prstGeom>
            </p:spPr>
          </p:pic>
        </mc:Fallback>
      </mc:AlternateContent>
      <p:sp>
        <p:nvSpPr>
          <p:cNvPr id="9" name="Rectangle 8">
            <a:extLst>
              <a:ext uri="{FF2B5EF4-FFF2-40B4-BE49-F238E27FC236}">
                <a16:creationId xmlns:a16="http://schemas.microsoft.com/office/drawing/2014/main" id="{CDADBC1D-7B50-4355-9B83-F37EDCC6289E}"/>
              </a:ext>
            </a:extLst>
          </p:cNvPr>
          <p:cNvSpPr/>
          <p:nvPr/>
        </p:nvSpPr>
        <p:spPr>
          <a:xfrm>
            <a:off x="1593479" y="232083"/>
            <a:ext cx="5957043" cy="1277273"/>
          </a:xfrm>
          <a:prstGeom prst="rect">
            <a:avLst/>
          </a:prstGeom>
        </p:spPr>
        <p:txBody>
          <a:bodyPr wrap="square">
            <a:spAutoFit/>
          </a:bodyPr>
          <a:lstStyle/>
          <a:p>
            <a:pPr algn="ctr">
              <a:spcBef>
                <a:spcPts val="0"/>
              </a:spcBef>
              <a:spcAft>
                <a:spcPts val="600"/>
              </a:spcAft>
            </a:pPr>
            <a:r>
              <a:rPr lang="en-US"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Finis</a:t>
            </a: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Jennings </a:t>
            </a:r>
            <a:r>
              <a:rPr lang="en-US"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Dake</a:t>
            </a: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a:t>
            </a:r>
          </a:p>
          <a:p>
            <a:pPr algn="ctr">
              <a:spcBef>
                <a:spcPts val="0"/>
              </a:spcBef>
              <a:spcAft>
                <a:spcPts val="0"/>
              </a:spcAft>
            </a:pP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 Plan for Man: Revealing God's Perfect Plan for All Creation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(Lawrenceville, GA: </a:t>
            </a:r>
            <a:r>
              <a:rPr lang="en-US" sz="1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Dake</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Bible Sales, 1949), 197-198.</a:t>
            </a:r>
            <a:endParaRPr lang="en-US" sz="18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pic>
        <p:nvPicPr>
          <p:cNvPr id="10" name="Picture 2" descr="Image result for God's Plan for Man">
            <a:extLst>
              <a:ext uri="{FF2B5EF4-FFF2-40B4-BE49-F238E27FC236}">
                <a16:creationId xmlns:a16="http://schemas.microsoft.com/office/drawing/2014/main" id="{72280D59-3734-44BB-8473-6513F7FCB806}"/>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153400" y="121920"/>
            <a:ext cx="8271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finis jennings dake">
            <a:extLst>
              <a:ext uri="{FF2B5EF4-FFF2-40B4-BE49-F238E27FC236}">
                <a16:creationId xmlns:a16="http://schemas.microsoft.com/office/drawing/2014/main" id="{0D4836EF-314C-4D13-A5E1-A764BF4880B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28694" y="121920"/>
            <a:ext cx="785706"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17229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16933" y="1614720"/>
            <a:ext cx="9037560" cy="4502927"/>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were to be utterly destroyed by the sword of Israel just as the flood had destroyed the ones that had lived in the Dispensation of Conscience (Deut. 7:1-5; 20:17; Josh. 3:10). Israel failed in this purpose so the giants were left to test and prove the chosen people (Josh. 13:13; 15:63; 16:10; 17:18; Judg. 1:19-36; 2:1-5; 3:1-7). The giants made trouble for Israel until the time of David when the last of the races of the giants were killed (1 Sam. 17; 2 Sam. 21:15-22; 1 Chron. 20:4-8).”</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4637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4628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4697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4688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9663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9654619" y="4789720"/>
                <a:ext cx="47880" cy="24120"/>
              </a:xfrm>
              <a:prstGeom prst="rect">
                <a:avLst/>
              </a:prstGeom>
            </p:spPr>
          </p:pic>
        </mc:Fallback>
      </mc:AlternateContent>
      <p:sp>
        <p:nvSpPr>
          <p:cNvPr id="9" name="Rectangle 8">
            <a:extLst>
              <a:ext uri="{FF2B5EF4-FFF2-40B4-BE49-F238E27FC236}">
                <a16:creationId xmlns:a16="http://schemas.microsoft.com/office/drawing/2014/main" id="{531C96B6-4D08-4247-A0CB-13736126217B}"/>
              </a:ext>
            </a:extLst>
          </p:cNvPr>
          <p:cNvSpPr/>
          <p:nvPr/>
        </p:nvSpPr>
        <p:spPr>
          <a:xfrm>
            <a:off x="1593479" y="232083"/>
            <a:ext cx="5957043" cy="1277273"/>
          </a:xfrm>
          <a:prstGeom prst="rect">
            <a:avLst/>
          </a:prstGeom>
        </p:spPr>
        <p:txBody>
          <a:bodyPr wrap="square">
            <a:spAutoFit/>
          </a:bodyPr>
          <a:lstStyle/>
          <a:p>
            <a:pPr algn="ctr">
              <a:spcBef>
                <a:spcPts val="0"/>
              </a:spcBef>
              <a:spcAft>
                <a:spcPts val="600"/>
              </a:spcAft>
            </a:pPr>
            <a:r>
              <a:rPr lang="en-US"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Finis</a:t>
            </a: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Jennings </a:t>
            </a:r>
            <a:r>
              <a:rPr lang="en-US"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Dake</a:t>
            </a: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a:t>
            </a:r>
          </a:p>
          <a:p>
            <a:pPr algn="ctr">
              <a:spcBef>
                <a:spcPts val="0"/>
              </a:spcBef>
              <a:spcAft>
                <a:spcPts val="0"/>
              </a:spcAft>
            </a:pP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 Plan for Man: Revealing God's Perfect Plan for All Creation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(Lawrenceville, GA: </a:t>
            </a:r>
            <a:r>
              <a:rPr lang="en-US" sz="1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Dake</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Bible Sales, 1949), 197-198.</a:t>
            </a:r>
            <a:endParaRPr lang="en-US" sz="18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pic>
        <p:nvPicPr>
          <p:cNvPr id="10" name="Picture 2" descr="Image result for God's Plan for Man">
            <a:extLst>
              <a:ext uri="{FF2B5EF4-FFF2-40B4-BE49-F238E27FC236}">
                <a16:creationId xmlns:a16="http://schemas.microsoft.com/office/drawing/2014/main" id="{9A41D3DE-BCA2-4D24-AE2B-57DE04F3A490}"/>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153400" y="121920"/>
            <a:ext cx="8271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finis jennings dake">
            <a:extLst>
              <a:ext uri="{FF2B5EF4-FFF2-40B4-BE49-F238E27FC236}">
                <a16:creationId xmlns:a16="http://schemas.microsoft.com/office/drawing/2014/main" id="{9D44B019-566B-4CD6-9E35-0EC2C3AB1485}"/>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28694" y="121920"/>
            <a:ext cx="785706"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552633"/>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017" y="97247"/>
            <a:ext cx="8839966" cy="6663506"/>
          </a:xfrm>
          <a:prstGeom prst="rect">
            <a:avLst/>
          </a:prstGeom>
        </p:spPr>
      </p:pic>
    </p:spTree>
    <p:extLst>
      <p:ext uri="{BB962C8B-B14F-4D97-AF65-F5344CB8AC3E}">
        <p14:creationId xmlns:p14="http://schemas.microsoft.com/office/powerpoint/2010/main" val="2606231728"/>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9C1E2A-F162-46D2-BA5B-1FB5DA17E2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4876800"/>
          </a:xfrm>
        </p:spPr>
        <p:txBody>
          <a:bodyPr/>
          <a:lstStyle/>
          <a:p>
            <a:pPr marL="0" indent="0" algn="ctr" defTabSz="685800">
              <a:spcBef>
                <a:spcPct val="0"/>
              </a:spcBef>
              <a:spcAft>
                <a:spcPts val="1200"/>
              </a:spcAft>
              <a:buNone/>
              <a:defRPr/>
            </a:pPr>
            <a:r>
              <a:rPr lang="en-US" sz="4000" kern="1200" dirty="0">
                <a:solidFill>
                  <a:schemeClr val="tx2"/>
                </a:solidFill>
                <a:ea typeface="+mj-ea"/>
              </a:rPr>
              <a:t>Numbers 13:32-33</a:t>
            </a:r>
          </a:p>
          <a:p>
            <a:pPr marL="0" indent="0" algn="just">
              <a:spcBef>
                <a:spcPts val="0"/>
              </a:spcBef>
              <a:buNone/>
            </a:pPr>
            <a:r>
              <a:rPr lang="en-US" sz="3000" baseline="30000" dirty="0"/>
              <a:t>32 </a:t>
            </a:r>
            <a:r>
              <a:rPr lang="en-US" sz="3000" dirty="0"/>
              <a:t>So they gave out to the sons of Israel a bad report of the land which they had spied out, saying, “The land through which we have gone, in spying it out, is a land that devours its inhabitants; and all the people whom we saw in it are men of </a:t>
            </a:r>
            <a:r>
              <a:rPr lang="en-US" sz="3000" i="1" dirty="0"/>
              <a:t>great</a:t>
            </a:r>
            <a:r>
              <a:rPr lang="en-US" sz="3000" dirty="0"/>
              <a:t> size. </a:t>
            </a:r>
            <a:r>
              <a:rPr lang="en-US" sz="3000" baseline="30000" dirty="0"/>
              <a:t>33 </a:t>
            </a:r>
            <a:r>
              <a:rPr lang="en-US" sz="3000" dirty="0"/>
              <a:t>There also we saw the </a:t>
            </a:r>
            <a:r>
              <a:rPr lang="en-US" sz="3000" b="1" u="sng" dirty="0">
                <a:solidFill>
                  <a:srgbClr val="FFFFCC"/>
                </a:solidFill>
              </a:rPr>
              <a:t>Nephilim</a:t>
            </a:r>
            <a:r>
              <a:rPr lang="en-US" sz="3000" dirty="0"/>
              <a:t> (the sons of Anak are part of the Nephilim); and we became like grasshoppers in our own sight, and so we were in their sight.”</a:t>
            </a:r>
          </a:p>
        </p:txBody>
      </p:sp>
    </p:spTree>
    <p:extLst>
      <p:ext uri="{BB962C8B-B14F-4D97-AF65-F5344CB8AC3E}">
        <p14:creationId xmlns:p14="http://schemas.microsoft.com/office/powerpoint/2010/main" val="1885934111"/>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9C1E2A-F162-46D2-BA5B-1FB5DA17E2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4876800"/>
          </a:xfrm>
        </p:spPr>
        <p:txBody>
          <a:bodyPr/>
          <a:lstStyle/>
          <a:p>
            <a:pPr marL="0" indent="0" algn="ctr" defTabSz="685800">
              <a:spcBef>
                <a:spcPct val="0"/>
              </a:spcBef>
              <a:spcAft>
                <a:spcPts val="1200"/>
              </a:spcAft>
              <a:buNone/>
              <a:defRPr/>
            </a:pPr>
            <a:r>
              <a:rPr lang="en-US" sz="4000" kern="1200" dirty="0">
                <a:solidFill>
                  <a:schemeClr val="tx2"/>
                </a:solidFill>
                <a:ea typeface="+mj-ea"/>
              </a:rPr>
              <a:t>Numbers 13:32-33</a:t>
            </a:r>
          </a:p>
          <a:p>
            <a:pPr marL="0" indent="0" algn="just">
              <a:spcBef>
                <a:spcPts val="0"/>
              </a:spcBef>
              <a:buNone/>
            </a:pPr>
            <a:r>
              <a:rPr lang="en-US" sz="3000" baseline="30000" dirty="0"/>
              <a:t>32 </a:t>
            </a:r>
            <a:r>
              <a:rPr lang="en-US" sz="3000" dirty="0"/>
              <a:t>So they gave out to the sons of Israel a </a:t>
            </a:r>
            <a:r>
              <a:rPr lang="en-US" sz="3000" b="1" u="sng" dirty="0">
                <a:solidFill>
                  <a:srgbClr val="FFFFCC"/>
                </a:solidFill>
              </a:rPr>
              <a:t>bad report</a:t>
            </a:r>
            <a:r>
              <a:rPr lang="en-US" sz="3000" b="1" dirty="0">
                <a:solidFill>
                  <a:srgbClr val="FFFFCC"/>
                </a:solidFill>
              </a:rPr>
              <a:t> </a:t>
            </a:r>
            <a:r>
              <a:rPr lang="en-US" sz="3000" dirty="0"/>
              <a:t>of the land which they had </a:t>
            </a:r>
            <a:r>
              <a:rPr lang="en-US" sz="3000" b="1" u="sng" dirty="0">
                <a:solidFill>
                  <a:srgbClr val="FFFFCC"/>
                </a:solidFill>
              </a:rPr>
              <a:t>spied</a:t>
            </a:r>
            <a:r>
              <a:rPr lang="en-US" sz="3000" dirty="0"/>
              <a:t> out, saying, “The land through which we have gone, in </a:t>
            </a:r>
            <a:r>
              <a:rPr lang="en-US" sz="3000" b="1" u="sng" dirty="0">
                <a:solidFill>
                  <a:srgbClr val="FFFFCC"/>
                </a:solidFill>
              </a:rPr>
              <a:t>spying</a:t>
            </a:r>
            <a:r>
              <a:rPr lang="en-US" sz="3000" dirty="0"/>
              <a:t> it out, is </a:t>
            </a:r>
            <a:r>
              <a:rPr lang="en-US" sz="3000" b="1" u="sng" dirty="0">
                <a:solidFill>
                  <a:srgbClr val="FFFFCC"/>
                </a:solidFill>
              </a:rPr>
              <a:t>a land that devours its inhabitants</a:t>
            </a:r>
            <a:r>
              <a:rPr lang="en-US" sz="3000" dirty="0"/>
              <a:t>; and all the people whom we saw in it are men of </a:t>
            </a:r>
            <a:r>
              <a:rPr lang="en-US" sz="3000" i="1" dirty="0"/>
              <a:t>great</a:t>
            </a:r>
            <a:r>
              <a:rPr lang="en-US" sz="3000" dirty="0"/>
              <a:t> size. </a:t>
            </a:r>
            <a:r>
              <a:rPr lang="en-US" sz="3000" baseline="30000" dirty="0"/>
              <a:t>33 </a:t>
            </a:r>
            <a:r>
              <a:rPr lang="en-US" sz="3000" dirty="0"/>
              <a:t>There also we saw the Nephilim (the sons of Anak are part of the Nephilim); and we became </a:t>
            </a:r>
            <a:r>
              <a:rPr lang="en-US" sz="3000" b="1" u="sng" dirty="0">
                <a:solidFill>
                  <a:srgbClr val="FFFFCC"/>
                </a:solidFill>
              </a:rPr>
              <a:t>like grasshoppers</a:t>
            </a:r>
            <a:r>
              <a:rPr lang="en-US" sz="3000" dirty="0"/>
              <a:t> in our own sight, and so we were in their sight.”</a:t>
            </a:r>
          </a:p>
        </p:txBody>
      </p:sp>
    </p:spTree>
    <p:extLst>
      <p:ext uri="{BB962C8B-B14F-4D97-AF65-F5344CB8AC3E}">
        <p14:creationId xmlns:p14="http://schemas.microsoft.com/office/powerpoint/2010/main" val="96614023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0" y="1549920"/>
            <a:ext cx="9144000" cy="518616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speaking evil concerning the land,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faithless spies were speaking evil of him</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this point their words became exaggerations and distortions. The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Anakites</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were of large size) were now said to be Nephilim, the race of giants described briefly in the mysterious context of the cohabitation of the sons of God and the daughters of men (Gen 6:4).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use of the term Nephilim seems to be deliberately provocative of fear, a term not unlike the concept of bogeymen and hobgoblins</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exaggeration of the faithless led them to their final folly: ‘We seemed like grasshoppers in our own eyes, and we looked the same to them.’ ”  We have noted the possible use of rhetorical . . .</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4637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4628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4697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4688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9663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9654619" y="4789720"/>
                <a:ext cx="47880" cy="24120"/>
              </a:xfrm>
              <a:prstGeom prst="rect">
                <a:avLst/>
              </a:prstGeom>
            </p:spPr>
          </p:pic>
        </mc:Fallback>
      </mc:AlternateContent>
      <p:sp>
        <p:nvSpPr>
          <p:cNvPr id="2" name="Rectangle 1">
            <a:extLst>
              <a:ext uri="{FF2B5EF4-FFF2-40B4-BE49-F238E27FC236}">
                <a16:creationId xmlns:a16="http://schemas.microsoft.com/office/drawing/2014/main" id="{9833B6BE-F3D5-439A-96B3-B1A1BE27E660}"/>
              </a:ext>
            </a:extLst>
          </p:cNvPr>
          <p:cNvSpPr/>
          <p:nvPr/>
        </p:nvSpPr>
        <p:spPr>
          <a:xfrm>
            <a:off x="1249680" y="228600"/>
            <a:ext cx="6644640" cy="1154162"/>
          </a:xfrm>
          <a:prstGeom prst="rect">
            <a:avLst/>
          </a:prstGeom>
        </p:spPr>
        <p:txBody>
          <a:bodyPr wrap="square">
            <a:spAutoFit/>
          </a:bodyPr>
          <a:lstStyle/>
          <a:p>
            <a:pPr algn="ctr">
              <a:spcBef>
                <a:spcPts val="0"/>
              </a:spcBef>
              <a:spcAft>
                <a:spcPts val="600"/>
              </a:spcAft>
            </a:pP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Ronald Allen </a:t>
            </a:r>
          </a:p>
          <a:p>
            <a:pPr algn="ctr">
              <a:spcBef>
                <a:spcPts val="0"/>
              </a:spcBef>
              <a:spcAft>
                <a:spcPts val="0"/>
              </a:spcAft>
            </a:pPr>
            <a:r>
              <a:rPr lang="en-US" sz="1600" dirty="0">
                <a:effectLst>
                  <a:outerShdw blurRad="38100" dist="38100" dir="2700000" algn="tl">
                    <a:srgbClr val="000000">
                      <a:alpha val="43137"/>
                    </a:srgbClr>
                  </a:outerShdw>
                </a:effectLst>
                <a:latin typeface="Calibri" panose="020F0502020204030204" pitchFamily="34" charset="0"/>
                <a:ea typeface="+mj-ea"/>
                <a:cs typeface="+mj-cs"/>
              </a:rPr>
              <a:t>"Numbers," in Expositor's Bible Commentary, ed. Frank E. </a:t>
            </a:r>
            <a:r>
              <a:rPr lang="en-US" sz="1600" dirty="0" err="1">
                <a:effectLst>
                  <a:outerShdw blurRad="38100" dist="38100" dir="2700000" algn="tl">
                    <a:srgbClr val="000000">
                      <a:alpha val="43137"/>
                    </a:srgbClr>
                  </a:outerShdw>
                </a:effectLst>
                <a:latin typeface="Calibri" panose="020F0502020204030204" pitchFamily="34" charset="0"/>
                <a:ea typeface="+mj-ea"/>
                <a:cs typeface="+mj-cs"/>
              </a:rPr>
              <a:t>Gaebelein</a:t>
            </a:r>
            <a:r>
              <a:rPr lang="en-US" sz="1600" dirty="0">
                <a:effectLst>
                  <a:outerShdw blurRad="38100" dist="38100" dir="2700000" algn="tl">
                    <a:srgbClr val="000000">
                      <a:alpha val="43137"/>
                    </a:srgbClr>
                  </a:outerShdw>
                </a:effectLst>
                <a:latin typeface="Calibri" panose="020F0502020204030204" pitchFamily="34" charset="0"/>
                <a:ea typeface="+mj-ea"/>
                <a:cs typeface="+mj-cs"/>
              </a:rPr>
              <a:t> et al (Grand Rapids: Zondervan, 1981), Numbers 13:31-33.</a:t>
            </a:r>
          </a:p>
        </p:txBody>
      </p:sp>
      <p:pic>
        <p:nvPicPr>
          <p:cNvPr id="1030" name="Picture 6" descr="Image result for ronald allen book of numbers">
            <a:extLst>
              <a:ext uri="{FF2B5EF4-FFF2-40B4-BE49-F238E27FC236}">
                <a16:creationId xmlns:a16="http://schemas.microsoft.com/office/drawing/2014/main" id="{88CCB921-41D0-4F93-A40D-C4C5BBC3E22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894320" y="100215"/>
            <a:ext cx="1097280" cy="14003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ronald allen book of numbers">
            <a:extLst>
              <a:ext uri="{FF2B5EF4-FFF2-40B4-BE49-F238E27FC236}">
                <a16:creationId xmlns:a16="http://schemas.microsoft.com/office/drawing/2014/main" id="{3878D98D-EA79-4858-A585-C23639203D07}"/>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6200" y="76200"/>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54407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0" y="1524000"/>
            <a:ext cx="9037560" cy="462228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exaggeration, hyperbole, in the numbers of the tribes of Israel—power numbers to bring encouragement to the nation in the confidence they must have in the fulfillment of the promises of God (see Introduction, sections on large numbers). In the report of the evil spies, we see that rhetorical exaggeration can work both ways.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describing themselves as mere grasshoppers in the sight of the fabulous Nephilim, they frightened the sandals off the people and led a nation to grievous sin of unbelief against their caring God</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4637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4628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4697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4688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9663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9654619" y="4789720"/>
                <a:ext cx="47880" cy="24120"/>
              </a:xfrm>
              <a:prstGeom prst="rect">
                <a:avLst/>
              </a:prstGeom>
            </p:spPr>
          </p:pic>
        </mc:Fallback>
      </mc:AlternateContent>
      <p:sp>
        <p:nvSpPr>
          <p:cNvPr id="9" name="Rectangle 8">
            <a:extLst>
              <a:ext uri="{FF2B5EF4-FFF2-40B4-BE49-F238E27FC236}">
                <a16:creationId xmlns:a16="http://schemas.microsoft.com/office/drawing/2014/main" id="{66D16802-B0F3-496D-B45C-BD8E702B9734}"/>
              </a:ext>
            </a:extLst>
          </p:cNvPr>
          <p:cNvSpPr/>
          <p:nvPr/>
        </p:nvSpPr>
        <p:spPr>
          <a:xfrm>
            <a:off x="1249680" y="228600"/>
            <a:ext cx="6644640" cy="1154162"/>
          </a:xfrm>
          <a:prstGeom prst="rect">
            <a:avLst/>
          </a:prstGeom>
        </p:spPr>
        <p:txBody>
          <a:bodyPr wrap="square">
            <a:spAutoFit/>
          </a:bodyPr>
          <a:lstStyle/>
          <a:p>
            <a:pPr algn="ctr">
              <a:spcBef>
                <a:spcPts val="0"/>
              </a:spcBef>
              <a:spcAft>
                <a:spcPts val="600"/>
              </a:spcAft>
            </a:pP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Ronald Allen </a:t>
            </a:r>
          </a:p>
          <a:p>
            <a:pPr algn="ctr">
              <a:spcBef>
                <a:spcPts val="0"/>
              </a:spcBef>
              <a:spcAft>
                <a:spcPts val="0"/>
              </a:spcAft>
            </a:pPr>
            <a:r>
              <a:rPr lang="en-US" sz="1600" dirty="0">
                <a:effectLst>
                  <a:outerShdw blurRad="38100" dist="38100" dir="2700000" algn="tl">
                    <a:srgbClr val="000000">
                      <a:alpha val="43137"/>
                    </a:srgbClr>
                  </a:outerShdw>
                </a:effectLst>
                <a:latin typeface="Calibri" panose="020F0502020204030204" pitchFamily="34" charset="0"/>
                <a:ea typeface="+mj-ea"/>
                <a:cs typeface="+mj-cs"/>
              </a:rPr>
              <a:t>"Numbers," in Expositor's Bible Commentary, ed. Frank E. </a:t>
            </a:r>
            <a:r>
              <a:rPr lang="en-US" sz="1600" dirty="0" err="1">
                <a:effectLst>
                  <a:outerShdw blurRad="38100" dist="38100" dir="2700000" algn="tl">
                    <a:srgbClr val="000000">
                      <a:alpha val="43137"/>
                    </a:srgbClr>
                  </a:outerShdw>
                </a:effectLst>
                <a:latin typeface="Calibri" panose="020F0502020204030204" pitchFamily="34" charset="0"/>
                <a:ea typeface="+mj-ea"/>
                <a:cs typeface="+mj-cs"/>
              </a:rPr>
              <a:t>Gaebelein</a:t>
            </a:r>
            <a:r>
              <a:rPr lang="en-US" sz="1600" dirty="0">
                <a:effectLst>
                  <a:outerShdw blurRad="38100" dist="38100" dir="2700000" algn="tl">
                    <a:srgbClr val="000000">
                      <a:alpha val="43137"/>
                    </a:srgbClr>
                  </a:outerShdw>
                </a:effectLst>
                <a:latin typeface="Calibri" panose="020F0502020204030204" pitchFamily="34" charset="0"/>
                <a:ea typeface="+mj-ea"/>
                <a:cs typeface="+mj-cs"/>
              </a:rPr>
              <a:t> et al (Grand Rapids: Zondervan, 1981), Numbers 13:31-33.</a:t>
            </a:r>
          </a:p>
        </p:txBody>
      </p:sp>
      <p:pic>
        <p:nvPicPr>
          <p:cNvPr id="10" name="Picture 6" descr="Image result for ronald allen book of numbers">
            <a:extLst>
              <a:ext uri="{FF2B5EF4-FFF2-40B4-BE49-F238E27FC236}">
                <a16:creationId xmlns:a16="http://schemas.microsoft.com/office/drawing/2014/main" id="{0D7ED1C8-6DAB-417C-B04D-92EA58430A14}"/>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894320" y="100215"/>
            <a:ext cx="1097280" cy="14003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Image result for ronald allen book of numbers">
            <a:extLst>
              <a:ext uri="{FF2B5EF4-FFF2-40B4-BE49-F238E27FC236}">
                <a16:creationId xmlns:a16="http://schemas.microsoft.com/office/drawing/2014/main" id="{E13731A8-DB62-4B93-8885-AA2CBC3D29FC}"/>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6200" y="76200"/>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89848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3467100" y="228600"/>
            <a:ext cx="2209800" cy="11430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The Flood </a:t>
            </a:r>
            <a:br>
              <a:rPr lang="en-US" sz="36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(Gen 6–9)</a:t>
            </a:r>
          </a:p>
        </p:txBody>
      </p:sp>
      <p:sp>
        <p:nvSpPr>
          <p:cNvPr id="35843" name="Rectangle 3"/>
          <p:cNvSpPr>
            <a:spLocks noGrp="1" noChangeArrowheads="1"/>
          </p:cNvSpPr>
          <p:nvPr>
            <p:ph type="body" idx="1"/>
          </p:nvPr>
        </p:nvSpPr>
        <p:spPr>
          <a:xfrm>
            <a:off x="1409700" y="1946275"/>
            <a:ext cx="6324600" cy="3463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Events before the flood (Gen 6)</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The flood (Gen 7)</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The abating of the waters (Gen 8)</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Events following the flood (Gen 9)</a:t>
            </a:r>
          </a:p>
        </p:txBody>
      </p:sp>
      <p:pic>
        <p:nvPicPr>
          <p:cNvPr id="4" name="Picture 3">
            <a:extLst>
              <a:ext uri="{FF2B5EF4-FFF2-40B4-BE49-F238E27FC236}">
                <a16:creationId xmlns:a16="http://schemas.microsoft.com/office/drawing/2014/main" id="{1FD3F5DA-89E4-491A-9CF1-24FA954410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9C1E2A-F162-46D2-BA5B-1FB5DA17E2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1 Peter 3:19-20</a:t>
            </a:r>
          </a:p>
          <a:p>
            <a:pPr marL="0" indent="0" algn="just">
              <a:spcBef>
                <a:spcPts val="0"/>
              </a:spcBef>
              <a:buNone/>
            </a:pPr>
            <a:r>
              <a:rPr lang="en-US" dirty="0">
                <a:effectLst>
                  <a:outerShdw blurRad="38100" dist="38100" dir="2700000" algn="tl">
                    <a:srgbClr val="000000">
                      <a:alpha val="43137"/>
                    </a:srgbClr>
                  </a:outerShdw>
                </a:effectLst>
              </a:rPr>
              <a:t>“</a:t>
            </a:r>
            <a:r>
              <a:rPr lang="en-US" baseline="30000" dirty="0">
                <a:effectLst>
                  <a:outerShdw blurRad="38100" dist="38100" dir="2700000" algn="tl">
                    <a:srgbClr val="000000">
                      <a:alpha val="43137"/>
                    </a:srgbClr>
                  </a:outerShdw>
                </a:effectLst>
              </a:rPr>
              <a:t>19 </a:t>
            </a:r>
            <a:r>
              <a:rPr lang="en-US" dirty="0">
                <a:effectLst>
                  <a:outerShdw blurRad="38100" dist="38100" dir="2700000" algn="tl">
                    <a:srgbClr val="000000">
                      <a:alpha val="43137"/>
                    </a:srgbClr>
                  </a:outerShdw>
                </a:effectLst>
              </a:rPr>
              <a:t>in which also He went and made proclamation</a:t>
            </a:r>
            <a:r>
              <a:rPr lang="en-US" dirty="0">
                <a:solidFill>
                  <a:srgbClr val="FFFFCC"/>
                </a:solidFill>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the spirits </a:t>
            </a:r>
            <a:r>
              <a:rPr lang="en-US" i="1" dirty="0">
                <a:effectLst>
                  <a:outerShdw blurRad="38100" dist="38100" dir="2700000" algn="tl">
                    <a:srgbClr val="000000">
                      <a:alpha val="43137"/>
                    </a:srgbClr>
                  </a:outerShdw>
                </a:effectLst>
              </a:rPr>
              <a:t>now</a:t>
            </a:r>
            <a:r>
              <a:rPr lang="en-US" dirty="0">
                <a:effectLst>
                  <a:outerShdw blurRad="38100" dist="38100" dir="2700000" algn="tl">
                    <a:srgbClr val="000000">
                      <a:alpha val="43137"/>
                    </a:srgbClr>
                  </a:outerShdw>
                </a:effectLst>
              </a:rPr>
              <a:t> </a:t>
            </a:r>
            <a:r>
              <a:rPr lang="en-US" b="1" u="sng" dirty="0">
                <a:solidFill>
                  <a:srgbClr val="FFFFCC"/>
                </a:solidFill>
                <a:effectLst>
                  <a:outerShdw blurRad="38100" dist="38100" dir="2700000" algn="tl">
                    <a:srgbClr val="000000">
                      <a:alpha val="43137"/>
                    </a:srgbClr>
                  </a:outerShdw>
                </a:effectLst>
              </a:rPr>
              <a:t>in prison</a:t>
            </a:r>
            <a:r>
              <a:rPr lang="en-US" dirty="0">
                <a:effectLst>
                  <a:outerShdw blurRad="38100" dist="38100" dir="2700000" algn="tl">
                    <a:srgbClr val="000000">
                      <a:alpha val="43137"/>
                    </a:srgbClr>
                  </a:outerShdw>
                </a:effectLst>
              </a:rPr>
              <a:t>, </a:t>
            </a:r>
            <a:r>
              <a:rPr lang="en-US" baseline="30000" dirty="0">
                <a:effectLst>
                  <a:outerShdw blurRad="38100" dist="38100" dir="2700000" algn="tl">
                    <a:srgbClr val="000000">
                      <a:alpha val="43137"/>
                    </a:srgbClr>
                  </a:outerShdw>
                </a:effectLst>
              </a:rPr>
              <a:t>20 </a:t>
            </a:r>
            <a:r>
              <a:rPr lang="en-US" dirty="0">
                <a:effectLst>
                  <a:outerShdw blurRad="38100" dist="38100" dir="2700000" algn="tl">
                    <a:srgbClr val="000000">
                      <a:alpha val="43137"/>
                    </a:srgbClr>
                  </a:outerShdw>
                </a:effectLst>
              </a:rPr>
              <a:t>who once were disobedient, when the patience of God kept waiting in the </a:t>
            </a:r>
            <a:r>
              <a:rPr lang="en-US" b="1" u="sng" dirty="0">
                <a:solidFill>
                  <a:srgbClr val="FFFFCC"/>
                </a:solidFill>
                <a:effectLst>
                  <a:outerShdw blurRad="38100" dist="38100" dir="2700000" algn="tl">
                    <a:srgbClr val="000000">
                      <a:alpha val="43137"/>
                    </a:srgbClr>
                  </a:outerShdw>
                </a:effectLst>
              </a:rPr>
              <a:t>days of Noah</a:t>
            </a:r>
            <a:r>
              <a:rPr lang="en-US" dirty="0">
                <a:effectLst>
                  <a:outerShdw blurRad="38100" dist="38100" dir="2700000" algn="tl">
                    <a:srgbClr val="000000">
                      <a:alpha val="43137"/>
                    </a:srgbClr>
                  </a:outerShdw>
                </a:effectLst>
              </a:rPr>
              <a:t>, during the construction of the ark, in which a few, that is, eight persons, were brought safely through </a:t>
            </a:r>
            <a:r>
              <a:rPr lang="en-US" i="1" dirty="0">
                <a:effectLst>
                  <a:outerShdw blurRad="38100" dist="38100" dir="2700000" algn="tl">
                    <a:srgbClr val="000000">
                      <a:alpha val="43137"/>
                    </a:srgbClr>
                  </a:outerShdw>
                </a:effectLst>
              </a:rPr>
              <a:t>the</a:t>
            </a:r>
            <a:r>
              <a:rPr lang="en-US" dirty="0">
                <a:effectLst>
                  <a:outerShdw blurRad="38100" dist="38100" dir="2700000" algn="tl">
                    <a:srgbClr val="000000">
                      <a:alpha val="43137"/>
                    </a:srgbClr>
                  </a:outerShdw>
                </a:effectLst>
              </a:rPr>
              <a:t> water.”</a:t>
            </a:r>
          </a:p>
        </p:txBody>
      </p:sp>
    </p:spTree>
    <p:extLst>
      <p:ext uri="{BB962C8B-B14F-4D97-AF65-F5344CB8AC3E}">
        <p14:creationId xmlns:p14="http://schemas.microsoft.com/office/powerpoint/2010/main" val="11232862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9C1E2A-F162-46D2-BA5B-1FB5DA17E2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4876800"/>
          </a:xfrm>
        </p:spPr>
        <p:txBody>
          <a:bodyPr/>
          <a:lstStyle/>
          <a:p>
            <a:pPr marL="0" indent="0" algn="ctr" defTabSz="685800">
              <a:spcBef>
                <a:spcPct val="0"/>
              </a:spcBef>
              <a:spcAft>
                <a:spcPts val="1200"/>
              </a:spcAft>
              <a:buNone/>
              <a:defRPr/>
            </a:pPr>
            <a:r>
              <a:rPr lang="en-US" sz="4000" kern="1200" dirty="0">
                <a:solidFill>
                  <a:schemeClr val="tx2"/>
                </a:solidFill>
                <a:ea typeface="+mj-ea"/>
              </a:rPr>
              <a:t>2 Peter 2:4-5</a:t>
            </a:r>
          </a:p>
          <a:p>
            <a:pPr marL="0" indent="0" algn="just">
              <a:spcBef>
                <a:spcPts val="0"/>
              </a:spcBef>
              <a:buNone/>
            </a:pPr>
            <a:r>
              <a:rPr lang="en-US" dirty="0">
                <a:effectLst>
                  <a:outerShdw blurRad="38100" dist="38100" dir="2700000" algn="tl">
                    <a:srgbClr val="000000">
                      <a:alpha val="43137"/>
                    </a:srgbClr>
                  </a:outerShdw>
                </a:effectLst>
              </a:rPr>
              <a:t>“</a:t>
            </a:r>
            <a:r>
              <a:rPr lang="en-US" baseline="30000" dirty="0">
                <a:effectLst>
                  <a:outerShdw blurRad="38100" dist="38100" dir="2700000" algn="tl">
                    <a:srgbClr val="000000">
                      <a:alpha val="43137"/>
                    </a:srgbClr>
                  </a:outerShdw>
                </a:effectLst>
              </a:rPr>
              <a:t>4 </a:t>
            </a:r>
            <a:r>
              <a:rPr lang="en-US" dirty="0">
                <a:effectLst>
                  <a:outerShdw blurRad="38100" dist="38100" dir="2700000" algn="tl">
                    <a:srgbClr val="000000">
                      <a:alpha val="43137"/>
                    </a:srgbClr>
                  </a:outerShdw>
                </a:effectLst>
              </a:rPr>
              <a:t>For if God did not spare angels when they sinned, but cast them into hell and committed them to pits of darkness, reserved for judgment; </a:t>
            </a:r>
            <a:r>
              <a:rPr lang="en-US" baseline="30000" dirty="0">
                <a:effectLst>
                  <a:outerShdw blurRad="38100" dist="38100" dir="2700000" algn="tl">
                    <a:srgbClr val="000000">
                      <a:alpha val="43137"/>
                    </a:srgbClr>
                  </a:outerShdw>
                </a:effectLst>
              </a:rPr>
              <a:t>5 </a:t>
            </a:r>
            <a:r>
              <a:rPr lang="en-US" dirty="0">
                <a:effectLst>
                  <a:outerShdw blurRad="38100" dist="38100" dir="2700000" algn="tl">
                    <a:srgbClr val="000000">
                      <a:alpha val="43137"/>
                    </a:srgbClr>
                  </a:outerShdw>
                </a:effectLst>
              </a:rPr>
              <a:t>and did not spare </a:t>
            </a:r>
            <a:r>
              <a:rPr lang="en-US" b="1" u="sng" dirty="0">
                <a:solidFill>
                  <a:srgbClr val="FFFFCC"/>
                </a:solidFill>
                <a:effectLst>
                  <a:outerShdw blurRad="38100" dist="38100" dir="2700000" algn="tl">
                    <a:srgbClr val="000000">
                      <a:alpha val="43137"/>
                    </a:srgbClr>
                  </a:outerShdw>
                </a:effectLst>
              </a:rPr>
              <a:t>the ancient world, but preserved Noah</a:t>
            </a:r>
            <a:r>
              <a:rPr lang="en-US" dirty="0">
                <a:effectLst>
                  <a:outerShdw blurRad="38100" dist="38100" dir="2700000" algn="tl">
                    <a:srgbClr val="000000">
                      <a:alpha val="43137"/>
                    </a:srgbClr>
                  </a:outerShdw>
                </a:effectLst>
              </a:rPr>
              <a:t>, a preacher of righteousness, with seven others, when He brought a flood upon the world of the ungodly.”</a:t>
            </a:r>
          </a:p>
        </p:txBody>
      </p:sp>
    </p:spTree>
    <p:extLst>
      <p:ext uri="{BB962C8B-B14F-4D97-AF65-F5344CB8AC3E}">
        <p14:creationId xmlns:p14="http://schemas.microsoft.com/office/powerpoint/2010/main" val="1124209584"/>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9C1E2A-F162-46D2-BA5B-1FB5DA17E2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4876800"/>
          </a:xfrm>
        </p:spPr>
        <p:txBody>
          <a:bodyPr/>
          <a:lstStyle/>
          <a:p>
            <a:pPr marL="0" indent="0" algn="ctr" defTabSz="685800">
              <a:spcBef>
                <a:spcPct val="0"/>
              </a:spcBef>
              <a:spcAft>
                <a:spcPts val="1200"/>
              </a:spcAft>
              <a:buNone/>
              <a:defRPr/>
            </a:pPr>
            <a:r>
              <a:rPr lang="en-US" sz="4000" kern="1200" dirty="0">
                <a:solidFill>
                  <a:schemeClr val="tx2"/>
                </a:solidFill>
                <a:ea typeface="+mj-ea"/>
              </a:rPr>
              <a:t>Jude 6-7</a:t>
            </a:r>
          </a:p>
          <a:p>
            <a:pPr marL="0" lvl="0" indent="0" algn="just">
              <a:spcBef>
                <a:spcPts val="0"/>
              </a:spcBef>
              <a:buClr>
                <a:srgbClr val="00FFFF"/>
              </a:buClr>
              <a:buNone/>
            </a:pPr>
            <a:r>
              <a:rPr lang="en-US" dirty="0">
                <a:solidFill>
                  <a:srgbClr val="FFFFFF"/>
                </a:solidFill>
                <a:effectLst>
                  <a:outerShdw blurRad="38100" dist="38100" dir="2700000" algn="tl">
                    <a:srgbClr val="000000">
                      <a:alpha val="43137"/>
                    </a:srgbClr>
                  </a:outerShdw>
                </a:effectLst>
              </a:rPr>
              <a:t>“</a:t>
            </a:r>
            <a:r>
              <a:rPr lang="en-US" baseline="30000" dirty="0">
                <a:solidFill>
                  <a:srgbClr val="FFFFFF"/>
                </a:solidFill>
                <a:effectLst>
                  <a:outerShdw blurRad="38100" dist="38100" dir="2700000" algn="tl">
                    <a:srgbClr val="000000">
                      <a:alpha val="43137"/>
                    </a:srgbClr>
                  </a:outerShdw>
                </a:effectLst>
              </a:rPr>
              <a:t>6 </a:t>
            </a:r>
            <a:r>
              <a:rPr lang="en-US" dirty="0">
                <a:solidFill>
                  <a:srgbClr val="FFFFFF"/>
                </a:solidFill>
                <a:effectLst>
                  <a:outerShdw blurRad="38100" dist="38100" dir="2700000" algn="tl">
                    <a:srgbClr val="000000">
                      <a:alpha val="43137"/>
                    </a:srgbClr>
                  </a:outerShdw>
                </a:effectLst>
              </a:rPr>
              <a:t>And angels who did not keep their own domain, but abandoned their proper abode, He has kept in </a:t>
            </a:r>
            <a:r>
              <a:rPr lang="en-US" b="1" u="sng" dirty="0">
                <a:solidFill>
                  <a:srgbClr val="FFFFCC"/>
                </a:solidFill>
                <a:effectLst>
                  <a:outerShdw blurRad="38100" dist="38100" dir="2700000" algn="tl">
                    <a:srgbClr val="000000">
                      <a:alpha val="43137"/>
                    </a:srgbClr>
                  </a:outerShdw>
                </a:effectLst>
              </a:rPr>
              <a:t>eternal bonds</a:t>
            </a:r>
            <a:r>
              <a:rPr lang="en-US" dirty="0">
                <a:solidFill>
                  <a:srgbClr val="FFFFFF"/>
                </a:solidFill>
                <a:effectLst>
                  <a:outerShdw blurRad="38100" dist="38100" dir="2700000" algn="tl">
                    <a:srgbClr val="000000">
                      <a:alpha val="43137"/>
                    </a:srgbClr>
                  </a:outerShdw>
                </a:effectLst>
              </a:rPr>
              <a:t> under darkness for the judgment of the great day, </a:t>
            </a:r>
            <a:r>
              <a:rPr lang="en-US" baseline="30000" dirty="0">
                <a:solidFill>
                  <a:srgbClr val="FFFFFF"/>
                </a:solidFill>
                <a:effectLst>
                  <a:outerShdw blurRad="38100" dist="38100" dir="2700000" algn="tl">
                    <a:srgbClr val="000000">
                      <a:alpha val="43137"/>
                    </a:srgbClr>
                  </a:outerShdw>
                </a:effectLst>
              </a:rPr>
              <a:t>7 </a:t>
            </a:r>
            <a:r>
              <a:rPr lang="en-US" dirty="0">
                <a:solidFill>
                  <a:srgbClr val="FFFFFF"/>
                </a:solidFill>
                <a:effectLst>
                  <a:outerShdw blurRad="38100" dist="38100" dir="2700000" algn="tl">
                    <a:srgbClr val="000000">
                      <a:alpha val="43137"/>
                    </a:srgbClr>
                  </a:outerShdw>
                </a:effectLst>
              </a:rPr>
              <a:t>just as Sodom and Gomorrah and the cities around them, since they in the same way as these indulged in gross immorality and went after strange flesh, are exhibited as an example in undergoing the punishment of eternal fire.”</a:t>
            </a:r>
          </a:p>
        </p:txBody>
      </p:sp>
    </p:spTree>
    <p:extLst>
      <p:ext uri="{BB962C8B-B14F-4D97-AF65-F5344CB8AC3E}">
        <p14:creationId xmlns:p14="http://schemas.microsoft.com/office/powerpoint/2010/main" val="145437849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53192C-824F-4A0D-969C-65D8441432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017" y="130778"/>
            <a:ext cx="8839966" cy="6596444"/>
          </a:xfrm>
          <a:prstGeom prst="rect">
            <a:avLst/>
          </a:prstGeom>
        </p:spPr>
      </p:pic>
    </p:spTree>
    <p:extLst>
      <p:ext uri="{BB962C8B-B14F-4D97-AF65-F5344CB8AC3E}">
        <p14:creationId xmlns:p14="http://schemas.microsoft.com/office/powerpoint/2010/main" val="3756753819"/>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33867" y="1606680"/>
            <a:ext cx="9037560" cy="5047023"/>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spcBef>
                <a:spcPts val="0"/>
              </a:spcBef>
              <a:buNone/>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 were two eruptions of the fallen angels among men. They produced races of giants on the Earth each time. The first eruption was before the flood, and the second one was after the flood. This is plainly stated in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Gen. 6:4: ‘There were giants in the earth in those days </a:t>
            </a:r>
            <a:r>
              <a:rPr lang="en-US" sz="3000" b="1" u="sng" dirty="0">
                <a:solidFill>
                  <a:srgbClr val="99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the flood]</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also after that [after the flood]</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when the sons of God came in unto the daughters of men, and they bare children to them, the same became mighty men which were of old, men of renown.’”</a:t>
            </a:r>
            <a:endParaRPr lang="en-US" sz="3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4637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4628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4697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4688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9663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9654619" y="4789720"/>
                <a:ext cx="47880" cy="24120"/>
              </a:xfrm>
              <a:prstGeom prst="rect">
                <a:avLst/>
              </a:prstGeom>
            </p:spPr>
          </p:pic>
        </mc:Fallback>
      </mc:AlternateContent>
      <p:sp>
        <p:nvSpPr>
          <p:cNvPr id="2" name="Rectangle 1">
            <a:extLst>
              <a:ext uri="{FF2B5EF4-FFF2-40B4-BE49-F238E27FC236}">
                <a16:creationId xmlns:a16="http://schemas.microsoft.com/office/drawing/2014/main" id="{9833B6BE-F3D5-439A-96B3-B1A1BE27E660}"/>
              </a:ext>
            </a:extLst>
          </p:cNvPr>
          <p:cNvSpPr/>
          <p:nvPr/>
        </p:nvSpPr>
        <p:spPr>
          <a:xfrm>
            <a:off x="1638477" y="232083"/>
            <a:ext cx="5867047" cy="1277273"/>
          </a:xfrm>
          <a:prstGeom prst="rect">
            <a:avLst/>
          </a:prstGeom>
        </p:spPr>
        <p:txBody>
          <a:bodyPr wrap="square">
            <a:spAutoFit/>
          </a:bodyPr>
          <a:lstStyle/>
          <a:p>
            <a:pPr algn="ctr">
              <a:spcBef>
                <a:spcPts val="0"/>
              </a:spcBef>
              <a:spcAft>
                <a:spcPts val="600"/>
              </a:spcAft>
            </a:pPr>
            <a:r>
              <a:rPr lang="en-US"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Finis</a:t>
            </a: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Jennings </a:t>
            </a:r>
            <a:r>
              <a:rPr lang="en-US"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Dake</a:t>
            </a: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a:t>
            </a:r>
          </a:p>
          <a:p>
            <a:pPr algn="ctr">
              <a:spcBef>
                <a:spcPts val="0"/>
              </a:spcBef>
              <a:spcAft>
                <a:spcPts val="0"/>
              </a:spcAft>
            </a:pP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 Plan for Man: Revealing God's Perfect Plan for All Creation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(Lawrenceville, GA: </a:t>
            </a:r>
            <a:r>
              <a:rPr lang="en-US" sz="1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Dake</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Bible Sales, 1949), 197.</a:t>
            </a:r>
            <a:endParaRPr lang="en-US" sz="18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pic>
        <p:nvPicPr>
          <p:cNvPr id="2050" name="Picture 2" descr="Image result for God's Plan for Man">
            <a:extLst>
              <a:ext uri="{FF2B5EF4-FFF2-40B4-BE49-F238E27FC236}">
                <a16:creationId xmlns:a16="http://schemas.microsoft.com/office/drawing/2014/main" id="{AE0B1E40-CE41-404C-A19C-79FF49AC4F4D}"/>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153400" y="121920"/>
            <a:ext cx="8271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finis jennings dake">
            <a:extLst>
              <a:ext uri="{FF2B5EF4-FFF2-40B4-BE49-F238E27FC236}">
                <a16:creationId xmlns:a16="http://schemas.microsoft.com/office/drawing/2014/main" id="{1BBAB164-CA9E-4355-868E-15ACEF373A8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28694" y="121920"/>
            <a:ext cx="785706"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639682"/>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55E19-9EAB-4716-BF97-4F82CC6117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54864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Genesis 6:4</a:t>
            </a:r>
          </a:p>
          <a:p>
            <a:pPr marL="0" indent="0" algn="just">
              <a:spcBef>
                <a:spcPts val="0"/>
              </a:spcBef>
              <a:buNone/>
            </a:pPr>
            <a:r>
              <a:rPr lang="en-US" sz="2700" dirty="0">
                <a:effectLst>
                  <a:outerShdw blurRad="38100" dist="38100" dir="2700000" algn="tl">
                    <a:srgbClr val="000000">
                      <a:alpha val="43137"/>
                    </a:srgbClr>
                  </a:outerShdw>
                </a:effectLst>
              </a:rPr>
              <a:t>“</a:t>
            </a:r>
            <a:r>
              <a:rPr lang="en-US" sz="2700" baseline="30000" dirty="0">
                <a:effectLst>
                  <a:outerShdw blurRad="38100" dist="38100" dir="2700000" algn="tl">
                    <a:srgbClr val="000000">
                      <a:alpha val="43137"/>
                    </a:srgbClr>
                  </a:outerShdw>
                </a:effectLst>
              </a:rPr>
              <a:t>1 </a:t>
            </a:r>
            <a:r>
              <a:rPr lang="en-US" sz="2700" dirty="0">
                <a:effectLst>
                  <a:outerShdw blurRad="38100" dist="38100" dir="2700000" algn="tl">
                    <a:srgbClr val="000000">
                      <a:alpha val="43137"/>
                    </a:srgbClr>
                  </a:outerShdw>
                </a:effectLst>
              </a:rPr>
              <a:t>Now it came about, when men began to multiply on the face of the land, and daughters were born to them, </a:t>
            </a:r>
            <a:r>
              <a:rPr lang="en-US" sz="2700" baseline="30000" dirty="0">
                <a:effectLst>
                  <a:outerShdw blurRad="38100" dist="38100" dir="2700000" algn="tl">
                    <a:srgbClr val="000000">
                      <a:alpha val="43137"/>
                    </a:srgbClr>
                  </a:outerShdw>
                </a:effectLst>
              </a:rPr>
              <a:t>2 </a:t>
            </a:r>
            <a:r>
              <a:rPr lang="en-US" sz="2700" dirty="0">
                <a:effectLst>
                  <a:outerShdw blurRad="38100" dist="38100" dir="2700000" algn="tl">
                    <a:srgbClr val="000000">
                      <a:alpha val="43137"/>
                    </a:srgbClr>
                  </a:outerShdw>
                </a:effectLst>
              </a:rPr>
              <a:t>that the sons of God saw that the daughters of men were beautiful; and they took wives for themselves, whomever they chose. </a:t>
            </a:r>
            <a:r>
              <a:rPr lang="en-US" sz="2700" baseline="30000" dirty="0">
                <a:effectLst>
                  <a:outerShdw blurRad="38100" dist="38100" dir="2700000" algn="tl">
                    <a:srgbClr val="000000">
                      <a:alpha val="43137"/>
                    </a:srgbClr>
                  </a:outerShdw>
                </a:effectLst>
              </a:rPr>
              <a:t>3</a:t>
            </a:r>
            <a:r>
              <a:rPr lang="en-US" sz="2700" dirty="0">
                <a:effectLst>
                  <a:outerShdw blurRad="38100" dist="38100" dir="2700000" algn="tl">
                    <a:srgbClr val="000000">
                      <a:alpha val="43137"/>
                    </a:srgbClr>
                  </a:outerShdw>
                </a:effectLst>
              </a:rPr>
              <a:t> Then the Lord said, ‘My Spirit shall not strive with man forever, because he also is flesh; nevertheless his days shall be one hundred and twenty years.’ </a:t>
            </a:r>
            <a:r>
              <a:rPr lang="en-US" sz="2700" baseline="30000" dirty="0">
                <a:effectLst>
                  <a:outerShdw blurRad="38100" dist="38100" dir="2700000" algn="tl">
                    <a:srgbClr val="000000">
                      <a:alpha val="43137"/>
                    </a:srgbClr>
                  </a:outerShdw>
                </a:effectLst>
              </a:rPr>
              <a:t>4</a:t>
            </a:r>
            <a:r>
              <a:rPr lang="en-US" sz="2700" dirty="0">
                <a:effectLst>
                  <a:outerShdw blurRad="38100" dist="38100" dir="2700000" algn="tl">
                    <a:srgbClr val="000000">
                      <a:alpha val="43137"/>
                    </a:srgbClr>
                  </a:outerShdw>
                </a:effectLst>
              </a:rPr>
              <a:t> The Nephilim were on the earth in those days, </a:t>
            </a:r>
            <a:r>
              <a:rPr lang="en-US" sz="2700" b="1" u="sng" dirty="0">
                <a:solidFill>
                  <a:srgbClr val="FFFFCC"/>
                </a:solidFill>
                <a:effectLst>
                  <a:outerShdw blurRad="38100" dist="38100" dir="2700000" algn="tl">
                    <a:srgbClr val="000000">
                      <a:alpha val="43137"/>
                    </a:srgbClr>
                  </a:outerShdw>
                </a:effectLst>
              </a:rPr>
              <a:t>and also afterward</a:t>
            </a:r>
            <a:r>
              <a:rPr lang="en-US" sz="2700" dirty="0">
                <a:effectLst>
                  <a:outerShdw blurRad="38100" dist="38100" dir="2700000" algn="tl">
                    <a:srgbClr val="000000">
                      <a:alpha val="43137"/>
                    </a:srgbClr>
                  </a:outerShdw>
                </a:effectLst>
              </a:rPr>
              <a:t>, when the sons of God came in to the daughters of men, and they bore children to them. Those were the mighty men who were of old, men of renown.”</a:t>
            </a:r>
          </a:p>
        </p:txBody>
      </p:sp>
    </p:spTree>
    <p:extLst>
      <p:ext uri="{BB962C8B-B14F-4D97-AF65-F5344CB8AC3E}">
        <p14:creationId xmlns:p14="http://schemas.microsoft.com/office/powerpoint/2010/main" val="407292332"/>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55E19-9EAB-4716-BF97-4F82CC6117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48768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Genesis 6:1-4</a:t>
            </a:r>
          </a:p>
          <a:p>
            <a:pPr marL="0" indent="0" algn="just">
              <a:spcBef>
                <a:spcPts val="0"/>
              </a:spcBef>
              <a:buNone/>
            </a:pPr>
            <a:r>
              <a:rPr lang="en-US" sz="2700" dirty="0">
                <a:effectLst>
                  <a:outerShdw blurRad="38100" dist="38100" dir="2700000" algn="tl">
                    <a:srgbClr val="000000">
                      <a:alpha val="43137"/>
                    </a:srgbClr>
                  </a:outerShdw>
                </a:effectLst>
              </a:rPr>
              <a:t>“</a:t>
            </a:r>
            <a:r>
              <a:rPr lang="en-US" sz="2700" baseline="30000" dirty="0">
                <a:effectLst>
                  <a:outerShdw blurRad="38100" dist="38100" dir="2700000" algn="tl">
                    <a:srgbClr val="000000">
                      <a:alpha val="43137"/>
                    </a:srgbClr>
                  </a:outerShdw>
                </a:effectLst>
              </a:rPr>
              <a:t>1 </a:t>
            </a:r>
            <a:r>
              <a:rPr lang="en-US" sz="2700" dirty="0">
                <a:effectLst>
                  <a:outerShdw blurRad="38100" dist="38100" dir="2700000" algn="tl">
                    <a:srgbClr val="000000">
                      <a:alpha val="43137"/>
                    </a:srgbClr>
                  </a:outerShdw>
                </a:effectLst>
              </a:rPr>
              <a:t>Now it came about, when men began to multiply on the face of the land, and daughters were born to them, </a:t>
            </a:r>
            <a:r>
              <a:rPr lang="en-US" sz="2700" baseline="30000" dirty="0">
                <a:effectLst>
                  <a:outerShdw blurRad="38100" dist="38100" dir="2700000" algn="tl">
                    <a:srgbClr val="000000">
                      <a:alpha val="43137"/>
                    </a:srgbClr>
                  </a:outerShdw>
                </a:effectLst>
              </a:rPr>
              <a:t>2 </a:t>
            </a:r>
            <a:r>
              <a:rPr lang="en-US" sz="2700" dirty="0">
                <a:effectLst>
                  <a:outerShdw blurRad="38100" dist="38100" dir="2700000" algn="tl">
                    <a:srgbClr val="000000">
                      <a:alpha val="43137"/>
                    </a:srgbClr>
                  </a:outerShdw>
                </a:effectLst>
              </a:rPr>
              <a:t>that the sons of God saw that the daughters of men were beautiful; and they took wives for themselves, whomever they chose. </a:t>
            </a:r>
            <a:r>
              <a:rPr lang="en-US" sz="2700" baseline="30000" dirty="0">
                <a:effectLst>
                  <a:outerShdw blurRad="38100" dist="38100" dir="2700000" algn="tl">
                    <a:srgbClr val="000000">
                      <a:alpha val="43137"/>
                    </a:srgbClr>
                  </a:outerShdw>
                </a:effectLst>
              </a:rPr>
              <a:t>3</a:t>
            </a:r>
            <a:r>
              <a:rPr lang="en-US" sz="2700" dirty="0">
                <a:effectLst>
                  <a:outerShdw blurRad="38100" dist="38100" dir="2700000" algn="tl">
                    <a:srgbClr val="000000">
                      <a:alpha val="43137"/>
                    </a:srgbClr>
                  </a:outerShdw>
                </a:effectLst>
              </a:rPr>
              <a:t> Then the Lord said, ‘My Spirit shall not strive with man forever, because he also is flesh; nevertheless </a:t>
            </a:r>
            <a:r>
              <a:rPr lang="en-US" sz="2700" b="1" u="sng" dirty="0">
                <a:solidFill>
                  <a:srgbClr val="FFFFCC"/>
                </a:solidFill>
                <a:effectLst>
                  <a:outerShdw blurRad="38100" dist="38100" dir="2700000" algn="tl">
                    <a:srgbClr val="000000">
                      <a:alpha val="43137"/>
                    </a:srgbClr>
                  </a:outerShdw>
                </a:effectLst>
              </a:rPr>
              <a:t>his days shall be one hundred and twenty years</a:t>
            </a:r>
            <a:r>
              <a:rPr lang="en-US" sz="2700" dirty="0">
                <a:effectLst>
                  <a:outerShdw blurRad="38100" dist="38100" dir="2700000" algn="tl">
                    <a:srgbClr val="000000">
                      <a:alpha val="43137"/>
                    </a:srgbClr>
                  </a:outerShdw>
                </a:effectLst>
              </a:rPr>
              <a:t>.’ </a:t>
            </a:r>
            <a:r>
              <a:rPr lang="en-US" sz="2700" baseline="30000" dirty="0">
                <a:effectLst>
                  <a:outerShdw blurRad="38100" dist="38100" dir="2700000" algn="tl">
                    <a:srgbClr val="000000">
                      <a:alpha val="43137"/>
                    </a:srgbClr>
                  </a:outerShdw>
                </a:effectLst>
              </a:rPr>
              <a:t>4</a:t>
            </a:r>
            <a:r>
              <a:rPr lang="en-US" sz="2700" dirty="0">
                <a:effectLst>
                  <a:outerShdw blurRad="38100" dist="38100" dir="2700000" algn="tl">
                    <a:srgbClr val="000000">
                      <a:alpha val="43137"/>
                    </a:srgbClr>
                  </a:outerShdw>
                </a:effectLst>
              </a:rPr>
              <a:t> The Nephilim were on the earth in those days, and also afterward, when the sons of God came in to the daughters of men, and they bore children to them. Those were the mighty men who were of old, men of renown</a:t>
            </a:r>
            <a:r>
              <a:rPr lang="en-US" sz="27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897606102"/>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AEE78C-FC44-4C0A-B21D-4CA69B9320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093702"/>
          </a:xfrm>
          <a:prstGeom prst="rect">
            <a:avLst/>
          </a:prstGeom>
          <a:noFill/>
          <a:ln w="28575">
            <a:noFill/>
            <a:miter lim="800000"/>
            <a:headEnd/>
            <a:tailEnd/>
          </a:ln>
        </p:spPr>
        <p:txBody>
          <a:bodyPr wrap="square">
            <a:spAutoFit/>
          </a:bodyPr>
          <a:lstStyle/>
          <a:p>
            <a:pPr algn="ctr">
              <a:spcAft>
                <a:spcPts val="600"/>
              </a:spcAft>
            </a:pPr>
            <a:r>
              <a:rPr lang="en-US" sz="32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1:26-28</a:t>
            </a:r>
          </a:p>
          <a:p>
            <a:pPr algn="just"/>
            <a:r>
              <a:rPr lang="en-US" sz="2800" baseline="30000" dirty="0">
                <a:effectLst>
                  <a:outerShdw blurRad="38100" dist="38100" dir="2700000" algn="tl">
                    <a:srgbClr val="000000">
                      <a:alpha val="43137"/>
                    </a:srgbClr>
                  </a:outerShdw>
                </a:effectLst>
                <a:latin typeface="Calibri" panose="020F0502020204030204" pitchFamily="34" charset="0"/>
              </a:rPr>
              <a:t>26 </a:t>
            </a:r>
            <a:r>
              <a:rPr lang="en-US" sz="2800" dirty="0">
                <a:effectLst>
                  <a:outerShdw blurRad="38100" dist="38100" dir="2700000" algn="tl">
                    <a:srgbClr val="000000">
                      <a:alpha val="43137"/>
                    </a:srgbClr>
                  </a:outerShdw>
                </a:effectLst>
                <a:latin typeface="Calibri" panose="020F0502020204030204" pitchFamily="34" charset="0"/>
              </a:rPr>
              <a:t>Then God said, “Let Us make man in Our image, according to Our likeness; and let them rule over the fish of the sea and over the birds of the sky and over the cattle and over all the earth, and over every creeping thing that creeps on the earth.” </a:t>
            </a:r>
            <a:r>
              <a:rPr lang="en-US" sz="2800" baseline="30000" dirty="0">
                <a:effectLst>
                  <a:outerShdw blurRad="38100" dist="38100" dir="2700000" algn="tl">
                    <a:srgbClr val="000000">
                      <a:alpha val="43137"/>
                    </a:srgbClr>
                  </a:outerShdw>
                </a:effectLst>
                <a:latin typeface="Calibri" panose="020F0502020204030204" pitchFamily="34" charset="0"/>
              </a:rPr>
              <a:t>27 </a:t>
            </a:r>
            <a:r>
              <a:rPr lang="en-US" sz="2800" dirty="0">
                <a:effectLst>
                  <a:outerShdw blurRad="38100" dist="38100" dir="2700000" algn="tl">
                    <a:srgbClr val="000000">
                      <a:alpha val="43137"/>
                    </a:srgbClr>
                  </a:outerShdw>
                </a:effectLst>
                <a:latin typeface="Calibri" panose="020F0502020204030204" pitchFamily="34" charset="0"/>
              </a:rPr>
              <a:t>God created man in His own image, in the image of God He created him;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male and female</a:t>
            </a:r>
            <a:r>
              <a:rPr lang="en-US" sz="2800" dirty="0">
                <a:effectLst>
                  <a:outerShdw blurRad="38100" dist="38100" dir="2700000" algn="tl">
                    <a:srgbClr val="000000">
                      <a:alpha val="43137"/>
                    </a:srgbClr>
                  </a:outerShdw>
                </a:effectLst>
                <a:latin typeface="Calibri" panose="020F0502020204030204" pitchFamily="34" charset="0"/>
              </a:rPr>
              <a:t> He created them. </a:t>
            </a:r>
            <a:r>
              <a:rPr lang="en-US" sz="2800" baseline="30000" dirty="0">
                <a:effectLst>
                  <a:outerShdw blurRad="38100" dist="38100" dir="2700000" algn="tl">
                    <a:srgbClr val="000000">
                      <a:alpha val="43137"/>
                    </a:srgbClr>
                  </a:outerShdw>
                </a:effectLst>
                <a:latin typeface="Calibri" panose="020F0502020204030204" pitchFamily="34" charset="0"/>
              </a:rPr>
              <a:t>28 </a:t>
            </a:r>
            <a:r>
              <a:rPr lang="en-US" sz="2800" dirty="0">
                <a:effectLst>
                  <a:outerShdw blurRad="38100" dist="38100" dir="2700000" algn="tl">
                    <a:srgbClr val="000000">
                      <a:alpha val="43137"/>
                    </a:srgbClr>
                  </a:outerShdw>
                </a:effectLst>
                <a:latin typeface="Calibri" panose="020F0502020204030204" pitchFamily="34" charset="0"/>
              </a:rPr>
              <a:t>God blessed them; and God said to them,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Be fruitful and multiply</a:t>
            </a:r>
            <a:r>
              <a:rPr lang="en-US" sz="2800" dirty="0">
                <a:effectLst>
                  <a:outerShdw blurRad="38100" dist="38100" dir="2700000" algn="tl">
                    <a:srgbClr val="000000">
                      <a:alpha val="43137"/>
                    </a:srgbClr>
                  </a:outerShdw>
                </a:effectLst>
                <a:latin typeface="Calibri" panose="020F0502020204030204" pitchFamily="34" charset="0"/>
              </a:rPr>
              <a:t>, and fill the earth, and subdue it; and rule over the fish of the sea and over the birds of the sky and over every living thing that moves on the earth.”</a:t>
            </a:r>
          </a:p>
        </p:txBody>
      </p:sp>
    </p:spTree>
    <p:extLst>
      <p:ext uri="{BB962C8B-B14F-4D97-AF65-F5344CB8AC3E}">
        <p14:creationId xmlns:p14="http://schemas.microsoft.com/office/powerpoint/2010/main" val="4015135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AEE78C-FC44-4C0A-B21D-4CA69B9320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446824"/>
          </a:xfrm>
          <a:prstGeom prst="rect">
            <a:avLst/>
          </a:prstGeom>
          <a:noFill/>
          <a:ln w="28575">
            <a:noFill/>
            <a:miter lim="800000"/>
            <a:headEnd/>
            <a:tailEnd/>
          </a:ln>
        </p:spPr>
        <p:txBody>
          <a:bodyPr wrap="square">
            <a:spAutoFit/>
          </a:bodyPr>
          <a:lstStyle/>
          <a:p>
            <a:pPr algn="ctr">
              <a:spcAft>
                <a:spcPts val="600"/>
              </a:spcAft>
            </a:pPr>
            <a:r>
              <a:rPr lang="en-US" sz="32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2:24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reason a man shall leave his father and his mother, and be joined to his wife; and they shall become one flesh. </a:t>
            </a:r>
          </a:p>
        </p:txBody>
      </p:sp>
      <p:pic>
        <p:nvPicPr>
          <p:cNvPr id="4" name="Picture 3">
            <a:extLst>
              <a:ext uri="{FF2B5EF4-FFF2-40B4-BE49-F238E27FC236}">
                <a16:creationId xmlns:a16="http://schemas.microsoft.com/office/drawing/2014/main" id="{99F0BFCF-6E97-486B-85A7-6139C7A5AC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50075" y="2971800"/>
            <a:ext cx="1243850" cy="1828800"/>
          </a:xfrm>
          <a:prstGeom prst="rect">
            <a:avLst/>
          </a:prstGeom>
        </p:spPr>
      </p:pic>
    </p:spTree>
    <p:extLst>
      <p:ext uri="{BB962C8B-B14F-4D97-AF65-F5344CB8AC3E}">
        <p14:creationId xmlns:p14="http://schemas.microsoft.com/office/powerpoint/2010/main" val="518123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FAF6D6-4322-42C1-BEDE-8A2B8D38F2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20483" name="Rectangle 3"/>
          <p:cNvSpPr>
            <a:spLocks noGrp="1" noChangeArrowheads="1"/>
          </p:cNvSpPr>
          <p:nvPr>
            <p:ph idx="1"/>
          </p:nvPr>
        </p:nvSpPr>
        <p:spPr>
          <a:xfrm>
            <a:off x="0" y="0"/>
            <a:ext cx="9144000" cy="3771900"/>
          </a:xfrm>
        </p:spPr>
        <p:txBody>
          <a:bodyPr/>
          <a:lstStyle/>
          <a:p>
            <a:pPr marL="0" indent="0" algn="ctr" defTabSz="514350">
              <a:spcBef>
                <a:spcPct val="0"/>
              </a:spcBef>
              <a:spcAft>
                <a:spcPts val="900"/>
              </a:spcAft>
              <a:buNone/>
              <a:defRPr/>
            </a:pPr>
            <a:r>
              <a:rPr lang="en-US" sz="4000" kern="1200" dirty="0">
                <a:solidFill>
                  <a:schemeClr val="tx2"/>
                </a:solidFill>
                <a:ea typeface="+mj-ea"/>
                <a:cs typeface="Calibri" panose="020F0502020204030204" pitchFamily="34" charset="0"/>
              </a:rPr>
              <a:t>Matthew 19:3-6</a:t>
            </a:r>
          </a:p>
          <a:p>
            <a:pPr marL="0" indent="0" algn="just">
              <a:spcBef>
                <a:spcPts val="0"/>
              </a:spcBef>
              <a:spcAft>
                <a:spcPts val="0"/>
              </a:spcAft>
              <a:buNone/>
            </a:pPr>
            <a:r>
              <a:rPr lang="en-US" sz="3000" baseline="30000" dirty="0">
                <a:effectLst>
                  <a:outerShdw blurRad="38100" dist="38100" dir="2700000" algn="tl">
                    <a:srgbClr val="000000">
                      <a:alpha val="43137"/>
                    </a:srgbClr>
                  </a:outerShdw>
                </a:effectLst>
              </a:rPr>
              <a:t>3</a:t>
            </a:r>
            <a:r>
              <a:rPr lang="en-US" sz="3000" dirty="0">
                <a:effectLst>
                  <a:outerShdw blurRad="38100" dist="38100" dir="2700000" algn="tl">
                    <a:srgbClr val="000000">
                      <a:alpha val="43137"/>
                    </a:srgbClr>
                  </a:outerShdw>
                </a:effectLst>
              </a:rPr>
              <a:t> </a:t>
            </a:r>
            <a:r>
              <a:rPr lang="en-US" sz="3000" i="1" dirty="0">
                <a:effectLst>
                  <a:outerShdw blurRad="38100" dist="38100" dir="2700000" algn="tl">
                    <a:srgbClr val="000000">
                      <a:alpha val="43137"/>
                    </a:srgbClr>
                  </a:outerShdw>
                </a:effectLst>
              </a:rPr>
              <a:t>Some</a:t>
            </a:r>
            <a:r>
              <a:rPr lang="en-US" sz="3000" dirty="0">
                <a:effectLst>
                  <a:outerShdw blurRad="38100" dist="38100" dir="2700000" algn="tl">
                    <a:srgbClr val="000000">
                      <a:alpha val="43137"/>
                    </a:srgbClr>
                  </a:outerShdw>
                </a:effectLst>
              </a:rPr>
              <a:t> Pharisees came to Jesus, testing Him and asking, “Is it lawful </a:t>
            </a:r>
            <a:r>
              <a:rPr lang="en-US" sz="3000" i="1" dirty="0">
                <a:effectLst>
                  <a:outerShdw blurRad="38100" dist="38100" dir="2700000" algn="tl">
                    <a:srgbClr val="000000">
                      <a:alpha val="43137"/>
                    </a:srgbClr>
                  </a:outerShdw>
                </a:effectLst>
              </a:rPr>
              <a:t>for a man</a:t>
            </a:r>
            <a:r>
              <a:rPr lang="en-US" sz="3000" dirty="0">
                <a:effectLst>
                  <a:outerShdw blurRad="38100" dist="38100" dir="2700000" algn="tl">
                    <a:srgbClr val="000000">
                      <a:alpha val="43137"/>
                    </a:srgbClr>
                  </a:outerShdw>
                </a:effectLst>
              </a:rPr>
              <a:t> to divorce his wife for any reason at all?” </a:t>
            </a:r>
            <a:r>
              <a:rPr lang="en-US" sz="3000" baseline="30000" dirty="0">
                <a:effectLst>
                  <a:outerShdw blurRad="38100" dist="38100" dir="2700000" algn="tl">
                    <a:srgbClr val="000000">
                      <a:alpha val="43137"/>
                    </a:srgbClr>
                  </a:outerShdw>
                </a:effectLst>
              </a:rPr>
              <a:t>4</a:t>
            </a:r>
            <a:r>
              <a:rPr lang="en-US" sz="3000" dirty="0">
                <a:effectLst>
                  <a:outerShdw blurRad="38100" dist="38100" dir="2700000" algn="tl">
                    <a:srgbClr val="000000">
                      <a:alpha val="43137"/>
                    </a:srgbClr>
                  </a:outerShdw>
                </a:effectLst>
              </a:rPr>
              <a:t> And He answered and said, “Have you not read that He who created </a:t>
            </a:r>
            <a:r>
              <a:rPr lang="en-US" sz="3000" i="1" dirty="0">
                <a:effectLst>
                  <a:outerShdw blurRad="38100" dist="38100" dir="2700000" algn="tl">
                    <a:srgbClr val="000000">
                      <a:alpha val="43137"/>
                    </a:srgbClr>
                  </a:outerShdw>
                </a:effectLst>
              </a:rPr>
              <a:t>them</a:t>
            </a:r>
            <a:r>
              <a:rPr lang="en-US" sz="3000" dirty="0">
                <a:effectLst>
                  <a:outerShdw blurRad="38100" dist="38100" dir="2700000" algn="tl">
                    <a:srgbClr val="000000">
                      <a:alpha val="43137"/>
                    </a:srgbClr>
                  </a:outerShdw>
                </a:effectLst>
              </a:rPr>
              <a:t> from the beginning </a:t>
            </a:r>
            <a:r>
              <a:rPr lang="en-US" sz="3000" cap="small" dirty="0">
                <a:effectLst>
                  <a:outerShdw blurRad="38100" dist="38100" dir="2700000" algn="tl">
                    <a:srgbClr val="000000">
                      <a:alpha val="43137"/>
                    </a:srgbClr>
                  </a:outerShdw>
                </a:effectLst>
              </a:rPr>
              <a:t>made them male and female</a:t>
            </a:r>
            <a:r>
              <a:rPr lang="en-US" sz="3000" dirty="0">
                <a:effectLst>
                  <a:outerShdw blurRad="38100" dist="38100" dir="2700000" algn="tl">
                    <a:srgbClr val="000000">
                      <a:alpha val="43137"/>
                    </a:srgbClr>
                  </a:outerShdw>
                </a:effectLst>
              </a:rPr>
              <a:t>, </a:t>
            </a:r>
            <a:r>
              <a:rPr lang="en-US" sz="3000" baseline="30000" dirty="0">
                <a:effectLst>
                  <a:outerShdw blurRad="38100" dist="38100" dir="2700000" algn="tl">
                    <a:srgbClr val="000000">
                      <a:alpha val="43137"/>
                    </a:srgbClr>
                  </a:outerShdw>
                </a:effectLst>
              </a:rPr>
              <a:t>5</a:t>
            </a:r>
            <a:r>
              <a:rPr lang="en-US" sz="3000" dirty="0">
                <a:effectLst>
                  <a:outerShdw blurRad="38100" dist="38100" dir="2700000" algn="tl">
                    <a:srgbClr val="000000">
                      <a:alpha val="43137"/>
                    </a:srgbClr>
                  </a:outerShdw>
                </a:effectLst>
              </a:rPr>
              <a:t> and said, ‘</a:t>
            </a:r>
            <a:r>
              <a:rPr lang="en-US" sz="3000" cap="small" dirty="0">
                <a:effectLst>
                  <a:outerShdw blurRad="38100" dist="38100" dir="2700000" algn="tl">
                    <a:srgbClr val="000000">
                      <a:alpha val="43137"/>
                    </a:srgbClr>
                  </a:outerShdw>
                </a:effectLst>
              </a:rPr>
              <a:t>For this reason a man shall leave his father and mother and be joined to his wife</a:t>
            </a:r>
            <a:r>
              <a:rPr lang="en-US" sz="3000" dirty="0">
                <a:effectLst>
                  <a:outerShdw blurRad="38100" dist="38100" dir="2700000" algn="tl">
                    <a:srgbClr val="000000">
                      <a:alpha val="43137"/>
                    </a:srgbClr>
                  </a:outerShdw>
                </a:effectLst>
              </a:rPr>
              <a:t>, </a:t>
            </a:r>
            <a:r>
              <a:rPr lang="en-US" sz="3000" cap="small" dirty="0">
                <a:effectLst>
                  <a:outerShdw blurRad="38100" dist="38100" dir="2700000" algn="tl">
                    <a:srgbClr val="000000">
                      <a:alpha val="43137"/>
                    </a:srgbClr>
                  </a:outerShdw>
                </a:effectLst>
              </a:rPr>
              <a:t>and</a:t>
            </a:r>
            <a:r>
              <a:rPr lang="en-US" sz="3000" dirty="0">
                <a:effectLst>
                  <a:outerShdw blurRad="38100" dist="38100" dir="2700000" algn="tl">
                    <a:srgbClr val="000000">
                      <a:alpha val="43137"/>
                    </a:srgbClr>
                  </a:outerShdw>
                </a:effectLst>
              </a:rPr>
              <a:t> </a:t>
            </a:r>
            <a:r>
              <a:rPr lang="en-US" sz="3000" cap="small" dirty="0">
                <a:effectLst>
                  <a:outerShdw blurRad="38100" dist="38100" dir="2700000" algn="tl">
                    <a:srgbClr val="000000">
                      <a:alpha val="43137"/>
                    </a:srgbClr>
                  </a:outerShdw>
                </a:effectLst>
              </a:rPr>
              <a:t>the two shall become one flesh</a:t>
            </a:r>
            <a:r>
              <a:rPr lang="en-US" sz="3000" dirty="0">
                <a:effectLst>
                  <a:outerShdw blurRad="38100" dist="38100" dir="2700000" algn="tl">
                    <a:srgbClr val="000000">
                      <a:alpha val="43137"/>
                    </a:srgbClr>
                  </a:outerShdw>
                </a:effectLst>
              </a:rPr>
              <a:t>’? </a:t>
            </a:r>
            <a:r>
              <a:rPr lang="en-US" sz="3000" baseline="30000" dirty="0">
                <a:effectLst>
                  <a:outerShdw blurRad="38100" dist="38100" dir="2700000" algn="tl">
                    <a:srgbClr val="000000">
                      <a:alpha val="43137"/>
                    </a:srgbClr>
                  </a:outerShdw>
                </a:effectLst>
              </a:rPr>
              <a:t>6</a:t>
            </a:r>
            <a:r>
              <a:rPr lang="en-US" sz="3000" dirty="0">
                <a:effectLst>
                  <a:outerShdw blurRad="38100" dist="38100" dir="2700000" algn="tl">
                    <a:srgbClr val="000000">
                      <a:alpha val="43137"/>
                    </a:srgbClr>
                  </a:outerShdw>
                </a:effectLst>
              </a:rPr>
              <a:t> </a:t>
            </a:r>
            <a:r>
              <a:rPr lang="en-US" sz="3000" cap="small" dirty="0">
                <a:effectLst>
                  <a:outerShdw blurRad="38100" dist="38100" dir="2700000" algn="tl">
                    <a:srgbClr val="000000">
                      <a:alpha val="43137"/>
                    </a:srgbClr>
                  </a:outerShdw>
                </a:effectLst>
              </a:rPr>
              <a:t>“So they are no longer two, but one flesh. What therefore God has joined together, let no man separate.” </a:t>
            </a:r>
          </a:p>
        </p:txBody>
      </p:sp>
    </p:spTree>
    <p:extLst>
      <p:ext uri="{BB962C8B-B14F-4D97-AF65-F5344CB8AC3E}">
        <p14:creationId xmlns:p14="http://schemas.microsoft.com/office/powerpoint/2010/main" val="437269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3467100" y="228600"/>
            <a:ext cx="2209800" cy="11430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The Flood </a:t>
            </a:r>
            <a:br>
              <a:rPr lang="en-US" sz="36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(Gen 6–9)</a:t>
            </a:r>
          </a:p>
        </p:txBody>
      </p:sp>
      <p:sp>
        <p:nvSpPr>
          <p:cNvPr id="35843" name="Rectangle 3"/>
          <p:cNvSpPr>
            <a:spLocks noGrp="1" noChangeArrowheads="1"/>
          </p:cNvSpPr>
          <p:nvPr>
            <p:ph type="body" idx="1"/>
          </p:nvPr>
        </p:nvSpPr>
        <p:spPr>
          <a:xfrm>
            <a:off x="1409700" y="1946275"/>
            <a:ext cx="6324600" cy="3463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Events before the flood (Gen 6)</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The flood (Gen 7)</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The abating of the waters (Gen 8)</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Events following the flood (Gen 9)</a:t>
            </a:r>
          </a:p>
        </p:txBody>
      </p:sp>
      <p:pic>
        <p:nvPicPr>
          <p:cNvPr id="5" name="Picture 4">
            <a:extLst>
              <a:ext uri="{FF2B5EF4-FFF2-40B4-BE49-F238E27FC236}">
                <a16:creationId xmlns:a16="http://schemas.microsoft.com/office/drawing/2014/main" id="{E983C438-BAEF-40FB-B163-FD90002E70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7044122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53C69A-636A-4C6D-AD58-6A04BCDA9D0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 name="Rectangle 3"/>
          <p:cNvSpPr txBox="1">
            <a:spLocks/>
          </p:cNvSpPr>
          <p:nvPr/>
        </p:nvSpPr>
        <p:spPr bwMode="auto">
          <a:xfrm>
            <a:off x="0" y="0"/>
            <a:ext cx="9144000"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Tx/>
              <a:buSzTx/>
              <a:buNone/>
              <a:defRPr/>
            </a:pPr>
            <a:r>
              <a:rPr lang="en-US" altLang="en-US" sz="4000" dirty="0">
                <a:solidFill>
                  <a:srgbClr val="00FFFF"/>
                </a:solidFill>
                <a:effectLst>
                  <a:outerShdw blurRad="38100" dist="38100" dir="2700000" algn="tl">
                    <a:srgbClr val="000000">
                      <a:alpha val="43137"/>
                    </a:srgbClr>
                  </a:outerShdw>
                </a:effectLst>
                <a:ea typeface="+mj-ea"/>
                <a:cs typeface="+mj-cs"/>
              </a:rPr>
              <a:t>Revelation 9:20-21</a:t>
            </a:r>
          </a:p>
          <a:p>
            <a:pPr marL="0" lvl="0" indent="0" algn="just">
              <a:spcBef>
                <a:spcPct val="0"/>
              </a:spcBef>
              <a:buClrTx/>
              <a:buSzTx/>
              <a:buNone/>
            </a:pPr>
            <a:r>
              <a:rPr lang="en-US" altLang="en-US" dirty="0">
                <a:solidFill>
                  <a:srgbClr val="FFFFCC"/>
                </a:solidFill>
                <a:effectLst>
                  <a:outerShdw blurRad="38100" dist="38100" dir="2700000" algn="tl">
                    <a:srgbClr val="000000">
                      <a:alpha val="43137"/>
                    </a:srgbClr>
                  </a:outerShdw>
                </a:effectLst>
                <a:cs typeface="Arial" panose="020B0604020202020204" pitchFamily="34" charset="0"/>
              </a:rPr>
              <a:t>“</a:t>
            </a:r>
            <a:r>
              <a:rPr lang="en-US" dirty="0">
                <a:effectLst>
                  <a:outerShdw blurRad="38100" dist="38100" dir="2700000" algn="tl">
                    <a:srgbClr val="000000">
                      <a:alpha val="43137"/>
                    </a:srgbClr>
                  </a:outerShdw>
                </a:effectLst>
              </a:rPr>
              <a:t>The rest of mankind, who were not killed by these plagues, did not repent of the works of their hands, so as not to worship demons, and the idols of gold and of silver and of brass and of stone and of wood, which can neither see nor hear nor walk; </a:t>
            </a:r>
            <a:r>
              <a:rPr lang="en-US" baseline="30000" dirty="0">
                <a:effectLst>
                  <a:outerShdw blurRad="38100" dist="38100" dir="2700000" algn="tl">
                    <a:srgbClr val="000000">
                      <a:alpha val="43137"/>
                    </a:srgbClr>
                  </a:outerShdw>
                </a:effectLst>
              </a:rPr>
              <a:t>21 </a:t>
            </a:r>
            <a:r>
              <a:rPr lang="en-US" dirty="0">
                <a:effectLst>
                  <a:outerShdw blurRad="38100" dist="38100" dir="2700000" algn="tl">
                    <a:srgbClr val="000000">
                      <a:alpha val="43137"/>
                    </a:srgbClr>
                  </a:outerShdw>
                </a:effectLst>
              </a:rPr>
              <a:t>and they did not repent of their murders nor of their sorceries (pharmakeia) nor of their </a:t>
            </a:r>
            <a:r>
              <a:rPr lang="en-US" b="1" u="sng" dirty="0">
                <a:solidFill>
                  <a:srgbClr val="FFFFCC"/>
                </a:solidFill>
                <a:effectLst>
                  <a:outerShdw blurRad="38100" dist="38100" dir="2700000" algn="tl">
                    <a:srgbClr val="000000">
                      <a:alpha val="43137"/>
                    </a:srgbClr>
                  </a:outerShdw>
                </a:effectLst>
              </a:rPr>
              <a:t>immorality</a:t>
            </a:r>
            <a:r>
              <a:rPr lang="en-US" dirty="0">
                <a:effectLst>
                  <a:outerShdw blurRad="38100" dist="38100" dir="2700000" algn="tl">
                    <a:srgbClr val="000000">
                      <a:alpha val="43137"/>
                    </a:srgbClr>
                  </a:outerShdw>
                </a:effectLst>
              </a:rPr>
              <a:t> nor of their thefts.</a:t>
            </a:r>
            <a:r>
              <a:rPr lang="en-US" altLang="en-US"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59507013"/>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04800" y="1600200"/>
            <a:ext cx="8534400" cy="3657600"/>
          </a:xfrm>
        </p:spPr>
        <p:txBody>
          <a:bodyPr/>
          <a:lstStyle/>
          <a:p>
            <a:pPr marL="0" indent="0" algn="just">
              <a:buNone/>
              <a:defRPr/>
            </a:pPr>
            <a:r>
              <a:rPr lang="en-US" dirty="0">
                <a:latin typeface="Calibri" panose="020F0502020204030204" pitchFamily="34" charset="0"/>
              </a:rPr>
              <a:t>“Jack Phillips is a baker who declined to bake a wedding cake for a same-sex couple because his Christian belief is that marriage exists only between a man and woman. Now a Colorado judge has ordered him to bake cakes for same-sex marriages, and if Phillips refuses, he could go to jail.”</a:t>
            </a:r>
          </a:p>
        </p:txBody>
      </p:sp>
      <p:sp>
        <p:nvSpPr>
          <p:cNvPr id="36867" name="TextBox 3"/>
          <p:cNvSpPr txBox="1">
            <a:spLocks noChangeArrowheads="1"/>
          </p:cNvSpPr>
          <p:nvPr/>
        </p:nvSpPr>
        <p:spPr bwMode="auto">
          <a:xfrm>
            <a:off x="228600" y="5858470"/>
            <a:ext cx="8763000" cy="830997"/>
          </a:xfrm>
          <a:prstGeom prst="rect">
            <a:avLst/>
          </a:prstGeom>
          <a:noFill/>
          <a:ln w="9525">
            <a:noFill/>
            <a:miter lim="800000"/>
            <a:headEnd/>
            <a:tailEnd/>
          </a:ln>
        </p:spPr>
        <p:txBody>
          <a:bodyPr wrap="square">
            <a:spAutoFit/>
          </a:bodyPr>
          <a:lstStyle/>
          <a:p>
            <a:pPr algn="ctr"/>
            <a:r>
              <a:rPr lang="en-US" sz="1600" dirty="0">
                <a:latin typeface="Calibri" panose="020F0502020204030204" pitchFamily="34" charset="0"/>
              </a:rPr>
              <a:t>Ken </a:t>
            </a:r>
            <a:r>
              <a:rPr lang="en-US" sz="1600" dirty="0" err="1">
                <a:latin typeface="Calibri" panose="020F0502020204030204" pitchFamily="34" charset="0"/>
              </a:rPr>
              <a:t>Klukowski</a:t>
            </a:r>
            <a:r>
              <a:rPr lang="en-US" sz="1600" dirty="0">
                <a:latin typeface="Calibri" panose="020F0502020204030204" pitchFamily="34" charset="0"/>
              </a:rPr>
              <a:t>, “Baker Faces Prison for Refusing to Bake Same-Sex Wedding Cake,” online: http://www.breitbart.com/Big-Government/2013/12/12/Christian-Baker-Willing-to-Go-to-Jail-for-Declining-Gay-Wedding-Cake, 12 December 2013, accessed 16 May 2014.</a:t>
            </a:r>
          </a:p>
        </p:txBody>
      </p:sp>
      <p:sp>
        <p:nvSpPr>
          <p:cNvPr id="2" name="Rectangle 1"/>
          <p:cNvSpPr/>
          <p:nvPr/>
        </p:nvSpPr>
        <p:spPr>
          <a:xfrm>
            <a:off x="1257300" y="247471"/>
            <a:ext cx="6629400" cy="1200329"/>
          </a:xfrm>
          <a:prstGeom prst="rect">
            <a:avLst/>
          </a:prstGeom>
        </p:spPr>
        <p:txBody>
          <a:bodyPr wrap="square">
            <a:spAutoFit/>
          </a:bodyPr>
          <a:lstStyle/>
          <a:p>
            <a:pPr algn="ctr"/>
            <a:r>
              <a:rPr lang="en-US" sz="3600" dirty="0">
                <a:solidFill>
                  <a:schemeClr val="tx2"/>
                </a:solidFill>
                <a:latin typeface="Calibri" panose="020F0502020204030204" pitchFamily="34" charset="0"/>
                <a:ea typeface="+mj-ea"/>
              </a:rPr>
              <a:t>Baker Faces Prison for Refusing to Bake Same-Sex Wedding Cake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771775" y="228600"/>
            <a:ext cx="360045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 God’s Grief </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6:1-7)</a:t>
            </a:r>
          </a:p>
        </p:txBody>
      </p:sp>
      <p:sp>
        <p:nvSpPr>
          <p:cNvPr id="124931" name="Rectangle 3"/>
          <p:cNvSpPr>
            <a:spLocks noGrp="1" noChangeArrowheads="1"/>
          </p:cNvSpPr>
          <p:nvPr>
            <p:ph type="body" idx="1"/>
          </p:nvPr>
        </p:nvSpPr>
        <p:spPr>
          <a:xfrm>
            <a:off x="2057400" y="2057400"/>
            <a:ext cx="5029200" cy="2819400"/>
          </a:xfrm>
        </p:spPr>
        <p:txBody>
          <a:bodyPr/>
          <a:lstStyle/>
          <a:p>
            <a:pPr marL="862013"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specific sin (6:1-4)</a:t>
            </a:r>
          </a:p>
          <a:p>
            <a:pPr marL="862013"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general sin (6:5)</a:t>
            </a:r>
          </a:p>
          <a:p>
            <a:pPr marL="862013"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God’s sorrow (6:6-7)</a:t>
            </a:r>
          </a:p>
        </p:txBody>
      </p:sp>
      <p:pic>
        <p:nvPicPr>
          <p:cNvPr id="5" name="Picture 4">
            <a:extLst>
              <a:ext uri="{FF2B5EF4-FFF2-40B4-BE49-F238E27FC236}">
                <a16:creationId xmlns:a16="http://schemas.microsoft.com/office/drawing/2014/main" id="{4EF576FB-F100-49C4-94CC-E2E4F2A50CE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8833197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35BD3DF-DA99-4BB5-9957-E3EE3B98F042}"/>
              </a:ext>
            </a:extLst>
          </p:cNvPr>
          <p:cNvSpPr>
            <a:spLocks noGrp="1" noChangeArrowheads="1"/>
          </p:cNvSpPr>
          <p:nvPr>
            <p:ph type="title"/>
          </p:nvPr>
        </p:nvSpPr>
        <p:spPr>
          <a:xfrm>
            <a:off x="1657350" y="228600"/>
            <a:ext cx="5829300" cy="685800"/>
          </a:xfrm>
        </p:spPr>
        <p:txBody>
          <a:bodyPr/>
          <a:lstStyle/>
          <a:p>
            <a:pPr algn="ctr" eaLnBrk="1" hangingPunct="1"/>
            <a:r>
              <a:rPr lang="en-US" altLang="en-US" sz="3600" dirty="0">
                <a:effectLst>
                  <a:outerShdw blurRad="38100" dist="38100" dir="2700000" algn="tl">
                    <a:srgbClr val="000000">
                      <a:alpha val="43137"/>
                    </a:srgbClr>
                  </a:outerShdw>
                </a:effectLst>
              </a:rPr>
              <a:t>Total Depravity</a:t>
            </a:r>
          </a:p>
        </p:txBody>
      </p:sp>
      <p:sp>
        <p:nvSpPr>
          <p:cNvPr id="37891" name="Rectangle 3">
            <a:extLst>
              <a:ext uri="{FF2B5EF4-FFF2-40B4-BE49-F238E27FC236}">
                <a16:creationId xmlns:a16="http://schemas.microsoft.com/office/drawing/2014/main" id="{5F800F60-9144-4C4B-B5D7-B2FCB7457CFE}"/>
              </a:ext>
            </a:extLst>
          </p:cNvPr>
          <p:cNvSpPr>
            <a:spLocks noGrp="1" noChangeArrowheads="1"/>
          </p:cNvSpPr>
          <p:nvPr>
            <p:ph type="body" idx="1"/>
          </p:nvPr>
        </p:nvSpPr>
        <p:spPr>
          <a:xfrm>
            <a:off x="758429" y="1143000"/>
            <a:ext cx="7627143" cy="5181600"/>
          </a:xfrm>
        </p:spPr>
        <p:txBody>
          <a:bodyPr/>
          <a:lstStyle/>
          <a:p>
            <a:pPr marL="457200" indent="-457200" eaLnBrk="1" hangingPunct="1">
              <a:spcBef>
                <a:spcPts val="0"/>
              </a:spcBef>
              <a:spcAft>
                <a:spcPts val="1350"/>
              </a:spcAft>
            </a:pPr>
            <a:r>
              <a:rPr lang="en-US" altLang="en-US" dirty="0">
                <a:effectLst>
                  <a:outerShdw blurRad="38100" dist="38100" dir="2700000" algn="tl">
                    <a:srgbClr val="000000">
                      <a:alpha val="43137"/>
                    </a:srgbClr>
                  </a:outerShdw>
                </a:effectLst>
              </a:rPr>
              <a:t>What total depravity </a:t>
            </a:r>
            <a:r>
              <a:rPr lang="en-US" altLang="en-US" b="1" i="1" u="sng" dirty="0">
                <a:solidFill>
                  <a:srgbClr val="FFFFCC"/>
                </a:solidFill>
                <a:effectLst>
                  <a:outerShdw blurRad="38100" dist="38100" dir="2700000" algn="tl">
                    <a:srgbClr val="000000">
                      <a:alpha val="43137"/>
                    </a:srgbClr>
                  </a:outerShdw>
                </a:effectLst>
              </a:rPr>
              <a:t>is not</a:t>
            </a:r>
            <a:r>
              <a:rPr lang="en-US" altLang="en-US" dirty="0">
                <a:effectLst>
                  <a:outerShdw blurRad="38100" dist="38100" dir="2700000" algn="tl">
                    <a:srgbClr val="000000">
                      <a:alpha val="43137"/>
                    </a:srgbClr>
                  </a:outerShdw>
                </a:effectLst>
              </a:rPr>
              <a:t>:</a:t>
            </a:r>
          </a:p>
          <a:p>
            <a:pPr marL="914400" lvl="1" indent="-487363" eaLnBrk="1" hangingPunct="1">
              <a:spcBef>
                <a:spcPts val="0"/>
              </a:spcBef>
              <a:spcAft>
                <a:spcPts val="1350"/>
              </a:spcAft>
            </a:pPr>
            <a:r>
              <a:rPr lang="en-US" altLang="en-US" dirty="0">
                <a:effectLst>
                  <a:outerShdw blurRad="38100" dist="38100" dir="2700000" algn="tl">
                    <a:srgbClr val="000000">
                      <a:alpha val="43137"/>
                    </a:srgbClr>
                  </a:outerShdw>
                </a:effectLst>
              </a:rPr>
              <a:t>Man is as evil as he can possibly be &amp; indulges every possible sin</a:t>
            </a:r>
          </a:p>
          <a:p>
            <a:pPr marL="914400" lvl="1" indent="-487363" eaLnBrk="1" hangingPunct="1">
              <a:spcBef>
                <a:spcPts val="0"/>
              </a:spcBef>
              <a:spcAft>
                <a:spcPts val="1350"/>
              </a:spcAft>
            </a:pPr>
            <a:r>
              <a:rPr lang="en-US" altLang="en-US" dirty="0">
                <a:effectLst>
                  <a:outerShdw blurRad="38100" dist="38100" dir="2700000" algn="tl">
                    <a:srgbClr val="000000">
                      <a:alpha val="43137"/>
                    </a:srgbClr>
                  </a:outerShdw>
                </a:effectLst>
              </a:rPr>
              <a:t>Man is incapable of doing good things</a:t>
            </a:r>
          </a:p>
          <a:p>
            <a:pPr marL="1371600" lvl="2" indent="-450850" eaLnBrk="1" hangingPunct="1">
              <a:spcBef>
                <a:spcPts val="0"/>
              </a:spcBef>
              <a:spcAft>
                <a:spcPts val="1350"/>
              </a:spcAft>
            </a:pPr>
            <a:r>
              <a:rPr lang="en-US" altLang="en-US" dirty="0">
                <a:effectLst>
                  <a:outerShdw blurRad="38100" dist="38100" dir="2700000" algn="tl">
                    <a:srgbClr val="000000">
                      <a:alpha val="43137"/>
                    </a:srgbClr>
                  </a:outerShdw>
                </a:effectLst>
              </a:rPr>
              <a:t>Gen. 3:22</a:t>
            </a:r>
          </a:p>
          <a:p>
            <a:pPr marL="1371600" lvl="2" indent="-450850" eaLnBrk="1" hangingPunct="1">
              <a:spcBef>
                <a:spcPts val="0"/>
              </a:spcBef>
              <a:spcAft>
                <a:spcPts val="1350"/>
              </a:spcAft>
            </a:pPr>
            <a:r>
              <a:rPr lang="en-US" altLang="en-US" dirty="0">
                <a:effectLst>
                  <a:outerShdw blurRad="38100" dist="38100" dir="2700000" algn="tl">
                    <a:srgbClr val="000000">
                      <a:alpha val="43137"/>
                    </a:srgbClr>
                  </a:outerShdw>
                </a:effectLst>
              </a:rPr>
              <a:t>Matt. 7:11</a:t>
            </a:r>
          </a:p>
          <a:p>
            <a:pPr marL="1371600" lvl="2" indent="-450850" eaLnBrk="1" hangingPunct="1">
              <a:spcBef>
                <a:spcPts val="0"/>
              </a:spcBef>
              <a:spcAft>
                <a:spcPts val="1350"/>
              </a:spcAft>
            </a:pPr>
            <a:r>
              <a:rPr lang="en-US" altLang="en-US" dirty="0">
                <a:effectLst>
                  <a:outerShdw blurRad="38100" dist="38100" dir="2700000" algn="tl">
                    <a:srgbClr val="000000">
                      <a:alpha val="43137"/>
                    </a:srgbClr>
                  </a:outerShdw>
                </a:effectLst>
              </a:rPr>
              <a:t>Acts 10:1-2</a:t>
            </a:r>
          </a:p>
          <a:p>
            <a:pPr marL="1371600" lvl="2" indent="-450850" eaLnBrk="1" hangingPunct="1">
              <a:spcBef>
                <a:spcPts val="0"/>
              </a:spcBef>
              <a:spcAft>
                <a:spcPts val="1350"/>
              </a:spcAft>
            </a:pPr>
            <a:r>
              <a:rPr lang="en-US" altLang="en-US" dirty="0">
                <a:effectLst>
                  <a:outerShdw blurRad="38100" dist="38100" dir="2700000" algn="tl">
                    <a:srgbClr val="000000">
                      <a:alpha val="43137"/>
                    </a:srgbClr>
                  </a:outerShdw>
                </a:effectLst>
              </a:rPr>
              <a:t>Rom. 2:14-15</a:t>
            </a:r>
            <a:endParaRPr lang="en-US" altLang="en-US" sz="3000" dirty="0">
              <a:effectLst>
                <a:outerShdw blurRad="38100" dist="38100" dir="2700000" algn="tl">
                  <a:srgbClr val="000000">
                    <a:alpha val="43137"/>
                  </a:srgbClr>
                </a:outerShdw>
              </a:effectLst>
            </a:endParaRPr>
          </a:p>
        </p:txBody>
      </p:sp>
      <p:pic>
        <p:nvPicPr>
          <p:cNvPr id="4" name="Picture 2">
            <a:extLst>
              <a:ext uri="{FF2B5EF4-FFF2-40B4-BE49-F238E27FC236}">
                <a16:creationId xmlns:a16="http://schemas.microsoft.com/office/drawing/2014/main" id="{FF9F2589-EB7D-46D5-9893-F9CE0571678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126" y="45720"/>
            <a:ext cx="779562"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13550"/>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952EC2-7783-4129-AC71-819584C45C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3:22</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Then the Lord God said, ‘Behold,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man has become like one of Us, knowing good and evil</a:t>
            </a:r>
            <a:r>
              <a:rPr lang="en-US" sz="3600" dirty="0">
                <a:effectLst>
                  <a:outerShdw blurRad="38100" dist="38100" dir="2700000" algn="tl">
                    <a:srgbClr val="000000">
                      <a:alpha val="43137"/>
                    </a:srgbClr>
                  </a:outerShdw>
                </a:effectLst>
                <a:latin typeface="Calibri" panose="020F0502020204030204" pitchFamily="34" charset="0"/>
              </a:rPr>
              <a:t>; and now, he might stretch out his hand, and take also from the tree of life, and eat, and live forever’—.</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1C360FCB-D60F-40BB-8DDE-BADB2D2A77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0" y="3048000"/>
            <a:ext cx="1828800" cy="1828800"/>
          </a:xfrm>
          <a:prstGeom prst="rect">
            <a:avLst/>
          </a:prstGeom>
          <a:ln>
            <a:solidFill>
              <a:srgbClr val="FFFF00"/>
            </a:solidFill>
          </a:ln>
          <a:effectLst>
            <a:glow rad="101600">
              <a:srgbClr val="FFFFCC">
                <a:alpha val="60000"/>
              </a:srgbClr>
            </a:glow>
          </a:effectLst>
        </p:spPr>
      </p:pic>
    </p:spTree>
    <p:extLst>
      <p:ext uri="{BB962C8B-B14F-4D97-AF65-F5344CB8AC3E}">
        <p14:creationId xmlns:p14="http://schemas.microsoft.com/office/powerpoint/2010/main" val="1165814897"/>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952EC2-7783-4129-AC71-819584C45C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Matthew 7:11</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If </a:t>
            </a:r>
            <a:r>
              <a:rPr lang="en-US" sz="3600" b="1" u="sng" dirty="0">
                <a:solidFill>
                  <a:srgbClr val="FFFFCC"/>
                </a:solidFill>
                <a:latin typeface="Calibri" panose="020F0502020204030204" pitchFamily="34" charset="0"/>
                <a:cs typeface="Calibri" panose="020F0502020204030204" pitchFamily="34" charset="0"/>
              </a:rPr>
              <a:t>you then, being evil, know how to give good gifts to your children</a:t>
            </a:r>
            <a:r>
              <a:rPr lang="en-US" sz="3600" dirty="0">
                <a:latin typeface="Calibri" panose="020F0502020204030204" pitchFamily="34" charset="0"/>
                <a:cs typeface="Calibri" panose="020F0502020204030204" pitchFamily="34" charset="0"/>
              </a:rPr>
              <a:t>, how much more will your Father who is in heaven give what is good to those who ask Him!</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9AA54842-3454-4053-9D55-5B908FF619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08960" y="3048000"/>
            <a:ext cx="2926080" cy="1828800"/>
          </a:xfrm>
          <a:prstGeom prst="rect">
            <a:avLst/>
          </a:prstGeom>
        </p:spPr>
      </p:pic>
    </p:spTree>
    <p:extLst>
      <p:ext uri="{BB962C8B-B14F-4D97-AF65-F5344CB8AC3E}">
        <p14:creationId xmlns:p14="http://schemas.microsoft.com/office/powerpoint/2010/main" val="1758445712"/>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952EC2-7783-4129-AC71-819584C45C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Romans 2:14-15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b="1" baseline="30000" dirty="0"/>
              <a:t>14 </a:t>
            </a:r>
            <a:r>
              <a:rPr lang="en-US" sz="3600" dirty="0">
                <a:effectLst>
                  <a:outerShdw blurRad="38100" dist="38100" dir="2700000" algn="tl">
                    <a:srgbClr val="000000">
                      <a:alpha val="43137"/>
                    </a:srgbClr>
                  </a:outerShdw>
                </a:effectLst>
                <a:latin typeface="Calibri" panose="020F0502020204030204" pitchFamily="34" charset="0"/>
              </a:rPr>
              <a:t>For when Gentiles who do not have the Law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do instinctively the things of the Law</a:t>
            </a:r>
            <a:r>
              <a:rPr lang="en-US" sz="3600" dirty="0">
                <a:effectLst>
                  <a:outerShdw blurRad="38100" dist="38100" dir="2700000" algn="tl">
                    <a:srgbClr val="000000">
                      <a:alpha val="43137"/>
                    </a:srgbClr>
                  </a:outerShdw>
                </a:effectLst>
                <a:latin typeface="Calibri" panose="020F0502020204030204" pitchFamily="34" charset="0"/>
              </a:rPr>
              <a:t>, these, not having the Law, are a law to themselves, </a:t>
            </a:r>
            <a:r>
              <a:rPr lang="en-US" b="1" baseline="30000" dirty="0"/>
              <a:t>15</a:t>
            </a:r>
            <a:r>
              <a:rPr lang="en-US" sz="3600" dirty="0">
                <a:effectLst>
                  <a:outerShdw blurRad="38100" dist="38100" dir="2700000" algn="tl">
                    <a:srgbClr val="000000">
                      <a:alpha val="43137"/>
                    </a:srgbClr>
                  </a:outerShdw>
                </a:effectLst>
                <a:latin typeface="Calibri" panose="020F0502020204030204" pitchFamily="34" charset="0"/>
              </a:rPr>
              <a:t> in that they show the work of the Law written in their hearts,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their conscience</a:t>
            </a:r>
            <a:r>
              <a:rPr lang="en-US" sz="3600" dirty="0">
                <a:effectLst>
                  <a:outerShdw blurRad="38100" dist="38100" dir="2700000" algn="tl">
                    <a:srgbClr val="000000">
                      <a:alpha val="43137"/>
                    </a:srgbClr>
                  </a:outerShdw>
                </a:effectLst>
                <a:latin typeface="Calibri" panose="020F0502020204030204" pitchFamily="34" charset="0"/>
              </a:rPr>
              <a:t> bearing witness and their thoughts alternately accusing or else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defending them</a:t>
            </a:r>
            <a:r>
              <a:rPr lang="en-US" sz="3600" dirty="0">
                <a:effectLst>
                  <a:outerShdw blurRad="38100" dist="38100" dir="2700000" algn="tl">
                    <a:srgbClr val="000000">
                      <a:alpha val="43137"/>
                    </a:srgbClr>
                  </a:outerShdw>
                </a:effectLst>
                <a:latin typeface="Calibri" panose="020F0502020204030204" pitchFamily="34" charset="0"/>
              </a:rPr>
              <a:t>.</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1344770051"/>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0" y="1103895"/>
            <a:ext cx="9144000" cy="5532967"/>
          </a:xfrm>
          <a:prstGeom prst="rect">
            <a:avLst/>
          </a:prstGeom>
          <a:noFill/>
          <a:ln w="9525">
            <a:noFill/>
            <a:miter lim="800000"/>
            <a:headEnd/>
            <a:tailEnd/>
          </a:ln>
          <a:effectLst/>
        </p:spPr>
        <p:txBody>
          <a:bodyPr/>
          <a:lstStyle/>
          <a:p>
            <a:pPr algn="just"/>
            <a:r>
              <a:rPr lang="en-US" sz="2600" dirty="0">
                <a:latin typeface="Calibri" panose="020F0502020204030204" pitchFamily="34" charset="0"/>
                <a:cs typeface="Calibri" panose="020F0502020204030204" pitchFamily="34" charset="0"/>
              </a:rPr>
              <a:t>“The Scriptures speak of human nature as totally depraved. However, the doctrine of ‘total depravity’ is easily misunderstood and misinterpreted. From the negative standpoint, it is important to know both what it does not mean and what it does mean. </a:t>
            </a:r>
            <a:r>
              <a:rPr lang="en-US" sz="2600" b="1" u="sng" dirty="0">
                <a:solidFill>
                  <a:srgbClr val="FFFFCC"/>
                </a:solidFill>
                <a:latin typeface="Calibri" panose="020F0502020204030204" pitchFamily="34" charset="0"/>
                <a:cs typeface="Calibri" panose="020F0502020204030204" pitchFamily="34" charset="0"/>
              </a:rPr>
              <a:t>This does not mean that every sinner is devoid of all qualities pleasing to men; that he commits, or is prone to every form of sin; or that he is bitterly opposed to God as it is possible for him to be</a:t>
            </a:r>
            <a:r>
              <a:rPr lang="en-US" sz="2600" dirty="0">
                <a:latin typeface="Calibri" panose="020F0502020204030204" pitchFamily="34" charset="0"/>
                <a:cs typeface="Calibri" panose="020F0502020204030204" pitchFamily="34" charset="0"/>
              </a:rPr>
              <a:t>. Jesus recognize the existence of pleasing qualities in some individuals (Mark 10:21); He said that the scribes and Pharisees did some things God demanded (Matt. 23:23); Paul asserted that some Gentiles ‘do instinctively the things of the law’ (Rom. 2:14); God told Abraham that the iniquity of the Amorites would grow worse (Gen. 15:16); and Paul says that ‘evil men and imposters will proceed from bad to worse’ (2 Tim. 3:13).”</a:t>
            </a:r>
          </a:p>
        </p:txBody>
      </p:sp>
      <p:sp>
        <p:nvSpPr>
          <p:cNvPr id="6" name="Rectangle 2"/>
          <p:cNvSpPr>
            <a:spLocks noChangeArrowheads="1"/>
          </p:cNvSpPr>
          <p:nvPr/>
        </p:nvSpPr>
        <p:spPr bwMode="auto">
          <a:xfrm>
            <a:off x="1701816" y="221138"/>
            <a:ext cx="5740368" cy="882758"/>
          </a:xfrm>
          <a:prstGeom prst="rect">
            <a:avLst/>
          </a:prstGeom>
          <a:noFill/>
          <a:ln w="9525">
            <a:noFill/>
            <a:miter lim="800000"/>
            <a:headEnd/>
            <a:tailEnd/>
          </a:ln>
          <a:effectLst/>
        </p:spPr>
        <p:txBody>
          <a:bodyPr anchor="ctr"/>
          <a:lstStyle/>
          <a:p>
            <a:pPr algn="ctr">
              <a:spcAft>
                <a:spcPts val="450"/>
              </a:spcAft>
              <a:defRPr/>
            </a:pP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Henry Clarence Thiessen </a:t>
            </a:r>
          </a:p>
          <a:p>
            <a:pPr lvl="0" algn="ctr"/>
            <a:r>
              <a:rPr lang="en-US" sz="1350" i="1" dirty="0">
                <a:solidFill>
                  <a:srgbClr val="FFFFFF"/>
                </a:solidFill>
                <a:latin typeface="Calibri" panose="020F0502020204030204" pitchFamily="34" charset="0"/>
                <a:cs typeface="Calibri" panose="020F0502020204030204" pitchFamily="34" charset="0"/>
              </a:rPr>
              <a:t>Lectures in Systematic Theology</a:t>
            </a:r>
            <a:r>
              <a:rPr lang="en-US" sz="1350" dirty="0">
                <a:solidFill>
                  <a:srgbClr val="FFFFFF"/>
                </a:solidFill>
                <a:latin typeface="Calibri" panose="020F0502020204030204" pitchFamily="34" charset="0"/>
                <a:cs typeface="Calibri" panose="020F0502020204030204" pitchFamily="34" charset="0"/>
              </a:rPr>
              <a:t>, rev. ed. (Grand Rapids: Eerdmans, 1979), 191.</a:t>
            </a:r>
            <a:endParaRPr lang="en-US" sz="21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1000054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a:extLst>
              <a:ext uri="{FF2B5EF4-FFF2-40B4-BE49-F238E27FC236}">
                <a16:creationId xmlns:a16="http://schemas.microsoft.com/office/drawing/2014/main" id="{5F800F60-9144-4C4B-B5D7-B2FCB7457CFE}"/>
              </a:ext>
            </a:extLst>
          </p:cNvPr>
          <p:cNvSpPr>
            <a:spLocks noGrp="1" noChangeArrowheads="1"/>
          </p:cNvSpPr>
          <p:nvPr>
            <p:ph type="body" idx="1"/>
          </p:nvPr>
        </p:nvSpPr>
        <p:spPr>
          <a:xfrm>
            <a:off x="0" y="1143000"/>
            <a:ext cx="9144000" cy="5334000"/>
          </a:xfrm>
        </p:spPr>
        <p:txBody>
          <a:bodyPr/>
          <a:lstStyle/>
          <a:p>
            <a:pPr marL="457200" indent="-457200"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What total depravity </a:t>
            </a:r>
            <a:r>
              <a:rPr lang="en-US" altLang="en-US" b="1" i="1" u="sng" dirty="0">
                <a:solidFill>
                  <a:srgbClr val="FFFFCC"/>
                </a:solidFill>
                <a:effectLst>
                  <a:outerShdw blurRad="38100" dist="38100" dir="2700000" algn="tl">
                    <a:srgbClr val="000000">
                      <a:alpha val="43137"/>
                    </a:srgbClr>
                  </a:outerShdw>
                </a:effectLst>
              </a:rPr>
              <a:t>is</a:t>
            </a:r>
            <a:r>
              <a:rPr lang="en-US" altLang="en-US" dirty="0">
                <a:effectLst>
                  <a:outerShdw blurRad="38100" dist="38100" dir="2700000" algn="tl">
                    <a:srgbClr val="000000">
                      <a:alpha val="43137"/>
                    </a:srgbClr>
                  </a:outerShdw>
                </a:effectLst>
              </a:rPr>
              <a:t>:</a:t>
            </a:r>
          </a:p>
          <a:p>
            <a:pPr marL="914400" lvl="1" indent="-487363"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Every area of man’s being is touched by sin</a:t>
            </a:r>
          </a:p>
          <a:p>
            <a:pPr marL="1371600" lvl="2" indent="-450850"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Intellect (Prov. 3:5-6; 14:12; 2 Cor. 4:4; Rom. 3:11a)</a:t>
            </a:r>
          </a:p>
          <a:p>
            <a:pPr marL="1371600" lvl="2" indent="-450850"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Conscience (1 Tim 4:2)</a:t>
            </a:r>
          </a:p>
          <a:p>
            <a:pPr marL="1371600" lvl="2" indent="-450850"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Will (Rom 1:28; 3:11b)</a:t>
            </a:r>
          </a:p>
          <a:p>
            <a:pPr marL="1371600" lvl="2" indent="-450850"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Deeds (Rom. 3:12)</a:t>
            </a:r>
          </a:p>
          <a:p>
            <a:pPr marL="1371600" lvl="2" indent="-450850"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Speech (Rom. 3:13-14)</a:t>
            </a:r>
          </a:p>
          <a:p>
            <a:pPr marL="1371600" lvl="2" indent="-450850"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Feet (Rom. 3:15)</a:t>
            </a:r>
          </a:p>
        </p:txBody>
      </p:sp>
      <p:pic>
        <p:nvPicPr>
          <p:cNvPr id="5" name="Picture 2">
            <a:extLst>
              <a:ext uri="{FF2B5EF4-FFF2-40B4-BE49-F238E27FC236}">
                <a16:creationId xmlns:a16="http://schemas.microsoft.com/office/drawing/2014/main" id="{7CDB28EB-8DBC-40C2-AE34-65A1103319C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126" y="45720"/>
            <a:ext cx="779562" cy="914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F031699F-8B76-45AB-A202-F2EF6E533B0F}"/>
              </a:ext>
            </a:extLst>
          </p:cNvPr>
          <p:cNvSpPr>
            <a:spLocks noGrp="1" noChangeArrowheads="1"/>
          </p:cNvSpPr>
          <p:nvPr>
            <p:ph type="title"/>
          </p:nvPr>
        </p:nvSpPr>
        <p:spPr>
          <a:xfrm>
            <a:off x="1657350" y="228600"/>
            <a:ext cx="5829300" cy="685800"/>
          </a:xfrm>
        </p:spPr>
        <p:txBody>
          <a:bodyPr/>
          <a:lstStyle/>
          <a:p>
            <a:pPr algn="ctr" eaLnBrk="1" hangingPunct="1"/>
            <a:r>
              <a:rPr lang="en-US" altLang="en-US" sz="3600" dirty="0">
                <a:effectLst>
                  <a:outerShdw blurRad="38100" dist="38100" dir="2700000" algn="tl">
                    <a:srgbClr val="000000">
                      <a:alpha val="43137"/>
                    </a:srgbClr>
                  </a:outerShdw>
                </a:effectLst>
              </a:rPr>
              <a:t>Total Depravity</a:t>
            </a:r>
          </a:p>
        </p:txBody>
      </p:sp>
    </p:spTree>
    <p:extLst>
      <p:ext uri="{BB962C8B-B14F-4D97-AF65-F5344CB8AC3E}">
        <p14:creationId xmlns:p14="http://schemas.microsoft.com/office/powerpoint/2010/main" val="2893715795"/>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a:extLst>
              <a:ext uri="{FF2B5EF4-FFF2-40B4-BE49-F238E27FC236}">
                <a16:creationId xmlns:a16="http://schemas.microsoft.com/office/drawing/2014/main" id="{5F800F60-9144-4C4B-B5D7-B2FCB7457CFE}"/>
              </a:ext>
            </a:extLst>
          </p:cNvPr>
          <p:cNvSpPr>
            <a:spLocks noGrp="1" noChangeArrowheads="1"/>
          </p:cNvSpPr>
          <p:nvPr>
            <p:ph type="body" idx="1"/>
          </p:nvPr>
        </p:nvSpPr>
        <p:spPr>
          <a:xfrm>
            <a:off x="0" y="1143000"/>
            <a:ext cx="9144000" cy="4953000"/>
          </a:xfrm>
        </p:spPr>
        <p:txBody>
          <a:bodyPr/>
          <a:lstStyle/>
          <a:p>
            <a:pPr marL="457200" indent="-457200"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What total depravity </a:t>
            </a:r>
            <a:r>
              <a:rPr lang="en-US" altLang="en-US" b="1" i="1" u="sng" dirty="0">
                <a:solidFill>
                  <a:srgbClr val="FFFFCC"/>
                </a:solidFill>
                <a:effectLst>
                  <a:outerShdw blurRad="38100" dist="38100" dir="2700000" algn="tl">
                    <a:srgbClr val="000000">
                      <a:alpha val="43137"/>
                    </a:srgbClr>
                  </a:outerShdw>
                </a:effectLst>
              </a:rPr>
              <a:t>is</a:t>
            </a:r>
            <a:r>
              <a:rPr lang="en-US" altLang="en-US" dirty="0">
                <a:effectLst>
                  <a:outerShdw blurRad="38100" dist="38100" dir="2700000" algn="tl">
                    <a:srgbClr val="000000">
                      <a:alpha val="43137"/>
                    </a:srgbClr>
                  </a:outerShdw>
                </a:effectLst>
              </a:rPr>
              <a:t>:</a:t>
            </a:r>
          </a:p>
          <a:p>
            <a:pPr marL="914400" lvl="1" indent="-487363"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Every area of man’s being is touched by sin (cont’d)</a:t>
            </a:r>
          </a:p>
          <a:p>
            <a:pPr marL="1371600" lvl="2" indent="-450850"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Heart (Mark 7:21; Eph 4:18)</a:t>
            </a:r>
          </a:p>
          <a:p>
            <a:pPr marL="1371600" lvl="2" indent="-450850"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Body (Gen 3:19; Rom. 8:23)</a:t>
            </a:r>
          </a:p>
          <a:p>
            <a:pPr marL="1371600" lvl="2" indent="-450850"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Total being (Rom 1:18–3:20)</a:t>
            </a:r>
          </a:p>
          <a:p>
            <a:pPr marL="914400" lvl="1" indent="-487363"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Man is incapable of earning merit favor from God (Isa 64:6; Eph. 2:8-9)</a:t>
            </a:r>
          </a:p>
        </p:txBody>
      </p:sp>
      <p:pic>
        <p:nvPicPr>
          <p:cNvPr id="6" name="Picture 2">
            <a:extLst>
              <a:ext uri="{FF2B5EF4-FFF2-40B4-BE49-F238E27FC236}">
                <a16:creationId xmlns:a16="http://schemas.microsoft.com/office/drawing/2014/main" id="{31382661-0D39-4851-A453-BAFB3C00BBB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126" y="45720"/>
            <a:ext cx="779562" cy="914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AD27B83D-04C7-4A47-905F-BA8CB36EA624}"/>
              </a:ext>
            </a:extLst>
          </p:cNvPr>
          <p:cNvSpPr>
            <a:spLocks noGrp="1" noChangeArrowheads="1"/>
          </p:cNvSpPr>
          <p:nvPr>
            <p:ph type="title"/>
          </p:nvPr>
        </p:nvSpPr>
        <p:spPr>
          <a:xfrm>
            <a:off x="1657350" y="228600"/>
            <a:ext cx="5829300" cy="685800"/>
          </a:xfrm>
        </p:spPr>
        <p:txBody>
          <a:bodyPr/>
          <a:lstStyle/>
          <a:p>
            <a:pPr algn="ctr" eaLnBrk="1" hangingPunct="1"/>
            <a:r>
              <a:rPr lang="en-US" altLang="en-US" sz="3600" dirty="0">
                <a:effectLst>
                  <a:outerShdw blurRad="38100" dist="38100" dir="2700000" algn="tl">
                    <a:srgbClr val="000000">
                      <a:alpha val="43137"/>
                    </a:srgbClr>
                  </a:outerShdw>
                </a:effectLst>
              </a:rPr>
              <a:t>Total Depravity</a:t>
            </a:r>
          </a:p>
        </p:txBody>
      </p:sp>
    </p:spTree>
    <p:extLst>
      <p:ext uri="{BB962C8B-B14F-4D97-AF65-F5344CB8AC3E}">
        <p14:creationId xmlns:p14="http://schemas.microsoft.com/office/powerpoint/2010/main" val="349950221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2451894" y="167640"/>
            <a:ext cx="434340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Genesis 6 </a:t>
            </a:r>
            <a:r>
              <a:rPr lang="en-US" sz="3600" dirty="0">
                <a:effectLst>
                  <a:outerShdw blurRad="38100" dist="38100" dir="2700000" algn="tl">
                    <a:srgbClr val="000000">
                      <a:alpha val="43137"/>
                    </a:srgbClr>
                  </a:outerShdw>
                </a:effectLst>
              </a:rPr>
              <a:t>Takeaways</a:t>
            </a:r>
            <a:endParaRPr lang="en-US" sz="3600" dirty="0">
              <a:effectLst>
                <a:outerShdw blurRad="38100" dist="38100" dir="2700000" algn="tl">
                  <a:srgbClr val="000000">
                    <a:alpha val="43137"/>
                  </a:srgbClr>
                </a:outerShdw>
              </a:effectLst>
              <a:latin typeface="Calibri" panose="020F0502020204030204" pitchFamily="34" charset="0"/>
            </a:endParaRPr>
          </a:p>
        </p:txBody>
      </p:sp>
      <p:sp>
        <p:nvSpPr>
          <p:cNvPr id="137219" name="Rectangle 3"/>
          <p:cNvSpPr>
            <a:spLocks noGrp="1" noChangeArrowheads="1"/>
          </p:cNvSpPr>
          <p:nvPr>
            <p:ph type="body" idx="1"/>
          </p:nvPr>
        </p:nvSpPr>
        <p:spPr>
          <a:xfrm>
            <a:off x="1169988" y="1946275"/>
            <a:ext cx="6907212" cy="2168525"/>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Corruption of man in Noah’s day and Noah’s “perfection” (Gen 6:1-13)</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Building of the ark (Gen 6:14-22)</a:t>
            </a:r>
          </a:p>
        </p:txBody>
      </p:sp>
      <p:pic>
        <p:nvPicPr>
          <p:cNvPr id="5" name="Picture 4">
            <a:extLst>
              <a:ext uri="{FF2B5EF4-FFF2-40B4-BE49-F238E27FC236}">
                <a16:creationId xmlns:a16="http://schemas.microsoft.com/office/drawing/2014/main" id="{C7BE9B65-C530-4F3E-B14B-9228A37E42A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771775" y="228600"/>
            <a:ext cx="360045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 God’s Grief </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6:1-7)</a:t>
            </a:r>
          </a:p>
        </p:txBody>
      </p:sp>
      <p:sp>
        <p:nvSpPr>
          <p:cNvPr id="124931" name="Rectangle 3"/>
          <p:cNvSpPr>
            <a:spLocks noGrp="1" noChangeArrowheads="1"/>
          </p:cNvSpPr>
          <p:nvPr>
            <p:ph type="body" idx="1"/>
          </p:nvPr>
        </p:nvSpPr>
        <p:spPr>
          <a:xfrm>
            <a:off x="2057400" y="2057400"/>
            <a:ext cx="5029200" cy="2819400"/>
          </a:xfrm>
        </p:spPr>
        <p:txBody>
          <a:bodyPr/>
          <a:lstStyle/>
          <a:p>
            <a:pPr marL="862013"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specific sin (6:1-4)</a:t>
            </a:r>
          </a:p>
          <a:p>
            <a:pPr marL="862013"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general sin (6:5)</a:t>
            </a:r>
          </a:p>
          <a:p>
            <a:pPr marL="862013"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God’s sorrow (6:6-7)</a:t>
            </a:r>
          </a:p>
        </p:txBody>
      </p:sp>
      <p:pic>
        <p:nvPicPr>
          <p:cNvPr id="5" name="Picture 4">
            <a:extLst>
              <a:ext uri="{FF2B5EF4-FFF2-40B4-BE49-F238E27FC236}">
                <a16:creationId xmlns:a16="http://schemas.microsoft.com/office/drawing/2014/main" id="{C69E8E11-3F86-41D0-8EAD-AF8CD72BF40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26988600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552700" y="228600"/>
            <a:ext cx="4038600" cy="914400"/>
          </a:xfrm>
        </p:spPr>
        <p:txBody>
          <a:bodyPr/>
          <a:lstStyle/>
          <a:p>
            <a:pPr algn="ctr" eaLnBrk="1" hangingPunct="1"/>
            <a:r>
              <a:rPr lang="en-US" sz="3600" dirty="0">
                <a:effectLst>
                  <a:outerShdw blurRad="38100" dist="38100" dir="2700000" algn="tl">
                    <a:srgbClr val="000000">
                      <a:alpha val="43137"/>
                    </a:srgbClr>
                  </a:outerShdw>
                </a:effectLst>
              </a:rPr>
              <a:t>Genesis 6 Outline</a:t>
            </a:r>
          </a:p>
        </p:txBody>
      </p:sp>
      <p:sp>
        <p:nvSpPr>
          <p:cNvPr id="124931" name="Rectangle 3"/>
          <p:cNvSpPr>
            <a:spLocks noGrp="1" noChangeArrowheads="1"/>
          </p:cNvSpPr>
          <p:nvPr>
            <p:ph type="body" idx="1"/>
          </p:nvPr>
        </p:nvSpPr>
        <p:spPr>
          <a:xfrm>
            <a:off x="1676400" y="1524000"/>
            <a:ext cx="5791200" cy="2819400"/>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Grief (Gen 6:1-7)</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God’s Grace (6:8-10)</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Destruction (6:11-13)</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Instruction (6:14-22)</a:t>
            </a:r>
          </a:p>
        </p:txBody>
      </p:sp>
      <p:pic>
        <p:nvPicPr>
          <p:cNvPr id="5" name="Picture 4">
            <a:extLst>
              <a:ext uri="{FF2B5EF4-FFF2-40B4-BE49-F238E27FC236}">
                <a16:creationId xmlns:a16="http://schemas.microsoft.com/office/drawing/2014/main" id="{654DBFAE-B30B-480A-80E7-3BB23CE150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41769231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771775" y="228600"/>
            <a:ext cx="360045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II. God’s Grace </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6:8-10)</a:t>
            </a:r>
          </a:p>
        </p:txBody>
      </p:sp>
      <p:sp>
        <p:nvSpPr>
          <p:cNvPr id="124931" name="Rectangle 3"/>
          <p:cNvSpPr>
            <a:spLocks noGrp="1" noChangeArrowheads="1"/>
          </p:cNvSpPr>
          <p:nvPr>
            <p:ph type="body" idx="1"/>
          </p:nvPr>
        </p:nvSpPr>
        <p:spPr>
          <a:xfrm>
            <a:off x="1981200" y="2057400"/>
            <a:ext cx="5181600" cy="28194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The object (6:8)</a:t>
            </a:r>
          </a:p>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The results (6:9)</a:t>
            </a:r>
          </a:p>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The descendants (6:10)</a:t>
            </a:r>
          </a:p>
        </p:txBody>
      </p:sp>
      <p:pic>
        <p:nvPicPr>
          <p:cNvPr id="5" name="Picture 4">
            <a:extLst>
              <a:ext uri="{FF2B5EF4-FFF2-40B4-BE49-F238E27FC236}">
                <a16:creationId xmlns:a16="http://schemas.microsoft.com/office/drawing/2014/main" id="{2C13AD6F-4330-4B38-AA9D-7FC407CB64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7153763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771775" y="228600"/>
            <a:ext cx="360045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II. God’s Grace </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6:8-10)</a:t>
            </a:r>
          </a:p>
        </p:txBody>
      </p:sp>
      <p:sp>
        <p:nvSpPr>
          <p:cNvPr id="124931" name="Rectangle 3"/>
          <p:cNvSpPr>
            <a:spLocks noGrp="1" noChangeArrowheads="1"/>
          </p:cNvSpPr>
          <p:nvPr>
            <p:ph type="body" idx="1"/>
          </p:nvPr>
        </p:nvSpPr>
        <p:spPr>
          <a:xfrm>
            <a:off x="1981200" y="2057400"/>
            <a:ext cx="5181600" cy="28194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sz="3600" b="1" u="sng" dirty="0">
                <a:solidFill>
                  <a:srgbClr val="FFFFCC"/>
                </a:solidFill>
                <a:effectLst>
                  <a:outerShdw blurRad="38100" dist="38100" dir="2700000" algn="tl">
                    <a:srgbClr val="000000">
                      <a:alpha val="43137"/>
                    </a:srgbClr>
                  </a:outerShdw>
                </a:effectLst>
              </a:rPr>
              <a:t>The object (6:8)</a:t>
            </a:r>
          </a:p>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The results (6:9)</a:t>
            </a:r>
          </a:p>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The descendants (6:10)</a:t>
            </a:r>
          </a:p>
        </p:txBody>
      </p:sp>
      <p:pic>
        <p:nvPicPr>
          <p:cNvPr id="5" name="Picture 4">
            <a:extLst>
              <a:ext uri="{FF2B5EF4-FFF2-40B4-BE49-F238E27FC236}">
                <a16:creationId xmlns:a16="http://schemas.microsoft.com/office/drawing/2014/main" id="{5CD35693-BDB0-4084-9BFE-94AD8CBA50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11070506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Genesis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:8-9</a:t>
            </a:r>
          </a:p>
          <a:p>
            <a:pPr marL="0" indent="0" algn="just">
              <a:spcBef>
                <a:spcPts val="0"/>
              </a:spcBef>
              <a:buNone/>
            </a:pP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8 </a:t>
            </a:r>
            <a:r>
              <a:rPr lang="en-US" sz="3600" dirty="0">
                <a:effectLst>
                  <a:outerShdw blurRad="38100" dist="38100" dir="2700000" algn="tl">
                    <a:srgbClr val="000000">
                      <a:alpha val="43137"/>
                    </a:srgbClr>
                  </a:outerShdw>
                </a:effectLst>
              </a:rPr>
              <a:t>But Noah found </a:t>
            </a:r>
            <a:r>
              <a:rPr lang="en-US" sz="3600" b="1" u="sng" dirty="0">
                <a:solidFill>
                  <a:srgbClr val="FFFFCC"/>
                </a:solidFill>
                <a:effectLst>
                  <a:outerShdw blurRad="38100" dist="38100" dir="2700000" algn="tl">
                    <a:srgbClr val="000000">
                      <a:alpha val="43137"/>
                    </a:srgbClr>
                  </a:outerShdw>
                </a:effectLst>
              </a:rPr>
              <a:t>favor</a:t>
            </a:r>
            <a:r>
              <a:rPr lang="en-US" sz="3600" dirty="0">
                <a:effectLst>
                  <a:outerShdw blurRad="38100" dist="38100" dir="2700000" algn="tl">
                    <a:srgbClr val="000000">
                      <a:alpha val="43137"/>
                    </a:srgbClr>
                  </a:outerShdw>
                </a:effectLst>
              </a:rPr>
              <a:t> in the eyes of the </a:t>
            </a:r>
            <a:r>
              <a:rPr lang="en-US" sz="3600" cap="small" dirty="0">
                <a:effectLst>
                  <a:outerShdw blurRad="38100" dist="38100" dir="2700000" algn="tl">
                    <a:srgbClr val="000000">
                      <a:alpha val="43137"/>
                    </a:srgbClr>
                  </a:outerShdw>
                </a:effectLst>
              </a:rPr>
              <a:t>Lord</a:t>
            </a: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9 </a:t>
            </a:r>
            <a:r>
              <a:rPr lang="en-US" sz="3600" dirty="0">
                <a:effectLst>
                  <a:outerShdw blurRad="38100" dist="38100" dir="2700000" algn="tl">
                    <a:srgbClr val="000000">
                      <a:alpha val="43137"/>
                    </a:srgbClr>
                  </a:outerShdw>
                </a:effectLst>
              </a:rPr>
              <a:t>These are </a:t>
            </a:r>
            <a:r>
              <a:rPr lang="en-US" sz="3600" i="1" dirty="0">
                <a:effectLst>
                  <a:outerShdw blurRad="38100" dist="38100" dir="2700000" algn="tl">
                    <a:srgbClr val="000000">
                      <a:alpha val="43137"/>
                    </a:srgbClr>
                  </a:outerShdw>
                </a:effectLst>
              </a:rPr>
              <a:t>the records of</a:t>
            </a:r>
            <a:r>
              <a:rPr lang="en-US" sz="3600" dirty="0">
                <a:effectLst>
                  <a:outerShdw blurRad="38100" dist="38100" dir="2700000" algn="tl">
                    <a:srgbClr val="000000">
                      <a:alpha val="43137"/>
                    </a:srgbClr>
                  </a:outerShdw>
                </a:effectLst>
              </a:rPr>
              <a:t> the generations of Noah. Noah was a righteous man, blameless in his time; Noah walked with God.</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41285C7E-58A5-4372-92E8-AB4A705BF9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1496" y="3048000"/>
            <a:ext cx="1921008" cy="1828800"/>
          </a:xfrm>
          <a:prstGeom prst="rect">
            <a:avLst/>
          </a:prstGeom>
        </p:spPr>
      </p:pic>
    </p:spTree>
    <p:extLst>
      <p:ext uri="{BB962C8B-B14F-4D97-AF65-F5344CB8AC3E}">
        <p14:creationId xmlns:p14="http://schemas.microsoft.com/office/powerpoint/2010/main" val="2630554417"/>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771775" y="228600"/>
            <a:ext cx="360045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II. God’s Grace </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6:8-10)</a:t>
            </a:r>
          </a:p>
        </p:txBody>
      </p:sp>
      <p:sp>
        <p:nvSpPr>
          <p:cNvPr id="124931" name="Rectangle 3"/>
          <p:cNvSpPr>
            <a:spLocks noGrp="1" noChangeArrowheads="1"/>
          </p:cNvSpPr>
          <p:nvPr>
            <p:ph type="body" idx="1"/>
          </p:nvPr>
        </p:nvSpPr>
        <p:spPr>
          <a:xfrm>
            <a:off x="1981200" y="2057400"/>
            <a:ext cx="5181600" cy="28194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The object (6:8)</a:t>
            </a:r>
          </a:p>
          <a:p>
            <a:pPr marL="461963" lvl="1" indent="-457200" eaLnBrk="1" hangingPunct="1">
              <a:spcBef>
                <a:spcPts val="0"/>
              </a:spcBef>
              <a:spcAft>
                <a:spcPts val="3000"/>
              </a:spcAft>
              <a:buClr>
                <a:srgbClr val="CC66FF"/>
              </a:buClr>
              <a:buSzPct val="100000"/>
              <a:buFont typeface="+mj-lt"/>
              <a:buAutoNum type="alphaUcPeriod"/>
              <a:defRPr/>
            </a:pPr>
            <a:r>
              <a:rPr lang="en-US" sz="3600" b="1" u="sng" dirty="0">
                <a:solidFill>
                  <a:srgbClr val="FFFFCC"/>
                </a:solidFill>
                <a:effectLst>
                  <a:outerShdw blurRad="38100" dist="38100" dir="2700000" algn="tl">
                    <a:srgbClr val="000000">
                      <a:alpha val="43137"/>
                    </a:srgbClr>
                  </a:outerShdw>
                </a:effectLst>
              </a:rPr>
              <a:t>The results (6:9)</a:t>
            </a:r>
          </a:p>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The descendants (6:10)</a:t>
            </a:r>
          </a:p>
        </p:txBody>
      </p:sp>
      <p:pic>
        <p:nvPicPr>
          <p:cNvPr id="5" name="Picture 4">
            <a:extLst>
              <a:ext uri="{FF2B5EF4-FFF2-40B4-BE49-F238E27FC236}">
                <a16:creationId xmlns:a16="http://schemas.microsoft.com/office/drawing/2014/main" id="{08819260-94C1-40CA-BABE-CAF717C723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293380852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Genesis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:8-9</a:t>
            </a:r>
          </a:p>
          <a:p>
            <a:pPr marL="0" indent="0" algn="just">
              <a:spcBef>
                <a:spcPts val="0"/>
              </a:spcBef>
              <a:buNone/>
            </a:pP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8 </a:t>
            </a:r>
            <a:r>
              <a:rPr lang="en-US" sz="3600" dirty="0">
                <a:effectLst>
                  <a:outerShdw blurRad="38100" dist="38100" dir="2700000" algn="tl">
                    <a:srgbClr val="000000">
                      <a:alpha val="43137"/>
                    </a:srgbClr>
                  </a:outerShdw>
                </a:effectLst>
              </a:rPr>
              <a:t>But Noah found favor in the eyes of the </a:t>
            </a:r>
            <a:r>
              <a:rPr lang="en-US" sz="3600" cap="small" dirty="0">
                <a:effectLst>
                  <a:outerShdw blurRad="38100" dist="38100" dir="2700000" algn="tl">
                    <a:srgbClr val="000000">
                      <a:alpha val="43137"/>
                    </a:srgbClr>
                  </a:outerShdw>
                </a:effectLst>
              </a:rPr>
              <a:t>Lord</a:t>
            </a: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9 </a:t>
            </a:r>
            <a:r>
              <a:rPr lang="en-US" sz="3600" dirty="0">
                <a:effectLst>
                  <a:outerShdw blurRad="38100" dist="38100" dir="2700000" algn="tl">
                    <a:srgbClr val="000000">
                      <a:alpha val="43137"/>
                    </a:srgbClr>
                  </a:outerShdw>
                </a:effectLst>
              </a:rPr>
              <a:t>These are </a:t>
            </a:r>
            <a:r>
              <a:rPr lang="en-US" sz="3600" i="1" dirty="0">
                <a:effectLst>
                  <a:outerShdw blurRad="38100" dist="38100" dir="2700000" algn="tl">
                    <a:srgbClr val="000000">
                      <a:alpha val="43137"/>
                    </a:srgbClr>
                  </a:outerShdw>
                </a:effectLst>
              </a:rPr>
              <a:t>the records of</a:t>
            </a:r>
            <a:r>
              <a:rPr lang="en-US" sz="3600" dirty="0">
                <a:effectLst>
                  <a:outerShdw blurRad="38100" dist="38100" dir="2700000" algn="tl">
                    <a:srgbClr val="000000">
                      <a:alpha val="43137"/>
                    </a:srgbClr>
                  </a:outerShdw>
                </a:effectLst>
              </a:rPr>
              <a:t> the generations of Noah. Noah was a righteous man, blameless in his time; </a:t>
            </a:r>
            <a:r>
              <a:rPr lang="en-US" sz="3600" b="1" u="sng" dirty="0">
                <a:solidFill>
                  <a:srgbClr val="FFFFCC"/>
                </a:solidFill>
                <a:effectLst>
                  <a:outerShdw blurRad="38100" dist="38100" dir="2700000" algn="tl">
                    <a:srgbClr val="000000">
                      <a:alpha val="43137"/>
                    </a:srgbClr>
                  </a:outerShdw>
                </a:effectLst>
              </a:rPr>
              <a:t>Noah walked with God</a:t>
            </a:r>
            <a:r>
              <a:rPr lang="en-US" sz="3600" b="1" dirty="0">
                <a:solidFill>
                  <a:srgbClr val="FFFFCC"/>
                </a:solidFill>
                <a:effectLst>
                  <a:outerShdw blurRad="38100" dist="38100" dir="2700000" algn="tl">
                    <a:srgbClr val="000000">
                      <a:alpha val="43137"/>
                    </a:srgbClr>
                  </a:outerShdw>
                </a:effectLst>
              </a:rPr>
              <a:t>.”</a:t>
            </a:r>
          </a:p>
        </p:txBody>
      </p:sp>
      <p:pic>
        <p:nvPicPr>
          <p:cNvPr id="4" name="Picture 3">
            <a:extLst>
              <a:ext uri="{FF2B5EF4-FFF2-40B4-BE49-F238E27FC236}">
                <a16:creationId xmlns:a16="http://schemas.microsoft.com/office/drawing/2014/main" id="{A1D2E366-BCBC-468C-B69D-0D668EADA4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1496" y="3048000"/>
            <a:ext cx="1921008" cy="1828800"/>
          </a:xfrm>
          <a:prstGeom prst="rect">
            <a:avLst/>
          </a:prstGeom>
        </p:spPr>
      </p:pic>
    </p:spTree>
    <p:extLst>
      <p:ext uri="{BB962C8B-B14F-4D97-AF65-F5344CB8AC3E}">
        <p14:creationId xmlns:p14="http://schemas.microsoft.com/office/powerpoint/2010/main" val="372242948"/>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Genesis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:8-9</a:t>
            </a:r>
          </a:p>
          <a:p>
            <a:pPr marL="0" indent="0" algn="just">
              <a:spcBef>
                <a:spcPts val="0"/>
              </a:spcBef>
              <a:buNone/>
            </a:pP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8 </a:t>
            </a:r>
            <a:r>
              <a:rPr lang="en-US" sz="3600" dirty="0">
                <a:effectLst>
                  <a:outerShdw blurRad="38100" dist="38100" dir="2700000" algn="tl">
                    <a:srgbClr val="000000">
                      <a:alpha val="43137"/>
                    </a:srgbClr>
                  </a:outerShdw>
                </a:effectLst>
              </a:rPr>
              <a:t>But Noah found favor in the eyes of the </a:t>
            </a:r>
            <a:r>
              <a:rPr lang="en-US" sz="3600" cap="small" dirty="0">
                <a:effectLst>
                  <a:outerShdw blurRad="38100" dist="38100" dir="2700000" algn="tl">
                    <a:srgbClr val="000000">
                      <a:alpha val="43137"/>
                    </a:srgbClr>
                  </a:outerShdw>
                </a:effectLst>
              </a:rPr>
              <a:t>Lord</a:t>
            </a: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9 </a:t>
            </a:r>
            <a:r>
              <a:rPr lang="en-US" sz="3600" dirty="0">
                <a:effectLst>
                  <a:outerShdw blurRad="38100" dist="38100" dir="2700000" algn="tl">
                    <a:srgbClr val="000000">
                      <a:alpha val="43137"/>
                    </a:srgbClr>
                  </a:outerShdw>
                </a:effectLst>
              </a:rPr>
              <a:t>These are </a:t>
            </a:r>
            <a:r>
              <a:rPr lang="en-US" sz="3600" i="1" dirty="0">
                <a:effectLst>
                  <a:outerShdw blurRad="38100" dist="38100" dir="2700000" algn="tl">
                    <a:srgbClr val="000000">
                      <a:alpha val="43137"/>
                    </a:srgbClr>
                  </a:outerShdw>
                </a:effectLst>
              </a:rPr>
              <a:t>the records of</a:t>
            </a:r>
            <a:r>
              <a:rPr lang="en-US" sz="3600" dirty="0">
                <a:effectLst>
                  <a:outerShdw blurRad="38100" dist="38100" dir="2700000" algn="tl">
                    <a:srgbClr val="000000">
                      <a:alpha val="43137"/>
                    </a:srgbClr>
                  </a:outerShdw>
                </a:effectLst>
              </a:rPr>
              <a:t> the generations of Noah. Noah was a </a:t>
            </a:r>
            <a:r>
              <a:rPr lang="en-US" sz="3600" b="1" u="sng" dirty="0">
                <a:solidFill>
                  <a:srgbClr val="FFFFCC"/>
                </a:solidFill>
                <a:effectLst>
                  <a:outerShdw blurRad="38100" dist="38100" dir="2700000" algn="tl">
                    <a:srgbClr val="000000">
                      <a:alpha val="43137"/>
                    </a:srgbClr>
                  </a:outerShdw>
                </a:effectLst>
              </a:rPr>
              <a:t>righteous</a:t>
            </a:r>
            <a:r>
              <a:rPr lang="en-US" sz="3600" dirty="0">
                <a:effectLst>
                  <a:outerShdw blurRad="38100" dist="38100" dir="2700000" algn="tl">
                    <a:srgbClr val="000000">
                      <a:alpha val="43137"/>
                    </a:srgbClr>
                  </a:outerShdw>
                </a:effectLst>
              </a:rPr>
              <a:t> man, </a:t>
            </a:r>
            <a:r>
              <a:rPr lang="en-US" sz="3600" b="1" u="sng" dirty="0">
                <a:solidFill>
                  <a:srgbClr val="FFFFCC"/>
                </a:solidFill>
                <a:effectLst>
                  <a:outerShdw blurRad="38100" dist="38100" dir="2700000" algn="tl">
                    <a:srgbClr val="000000">
                      <a:alpha val="43137"/>
                    </a:srgbClr>
                  </a:outerShdw>
                </a:effectLst>
              </a:rPr>
              <a:t>blameless</a:t>
            </a:r>
            <a:r>
              <a:rPr lang="en-US" sz="3600" dirty="0">
                <a:effectLst>
                  <a:outerShdw blurRad="38100" dist="38100" dir="2700000" algn="tl">
                    <a:srgbClr val="000000">
                      <a:alpha val="43137"/>
                    </a:srgbClr>
                  </a:outerShdw>
                </a:effectLst>
              </a:rPr>
              <a:t> in his time; Noah walked with God.</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A1D2E366-BCBC-468C-B69D-0D668EADA4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1496" y="3048000"/>
            <a:ext cx="1921008" cy="1828800"/>
          </a:xfrm>
          <a:prstGeom prst="rect">
            <a:avLst/>
          </a:prstGeom>
        </p:spPr>
      </p:pic>
    </p:spTree>
    <p:extLst>
      <p:ext uri="{BB962C8B-B14F-4D97-AF65-F5344CB8AC3E}">
        <p14:creationId xmlns:p14="http://schemas.microsoft.com/office/powerpoint/2010/main" val="3758635592"/>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Genesis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:8-9</a:t>
            </a:r>
          </a:p>
          <a:p>
            <a:pPr marL="0" indent="0" algn="just">
              <a:spcBef>
                <a:spcPts val="0"/>
              </a:spcBef>
              <a:buNone/>
            </a:pP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8 </a:t>
            </a:r>
            <a:r>
              <a:rPr lang="en-US" sz="3600" dirty="0">
                <a:effectLst>
                  <a:outerShdw blurRad="38100" dist="38100" dir="2700000" algn="tl">
                    <a:srgbClr val="000000">
                      <a:alpha val="43137"/>
                    </a:srgbClr>
                  </a:outerShdw>
                </a:effectLst>
              </a:rPr>
              <a:t>But Noah found </a:t>
            </a:r>
            <a:r>
              <a:rPr lang="en-US" sz="3600" b="1" u="sng" dirty="0">
                <a:solidFill>
                  <a:srgbClr val="FFFFCC"/>
                </a:solidFill>
                <a:effectLst>
                  <a:outerShdw blurRad="38100" dist="38100" dir="2700000" algn="tl">
                    <a:srgbClr val="000000">
                      <a:alpha val="43137"/>
                    </a:srgbClr>
                  </a:outerShdw>
                </a:effectLst>
              </a:rPr>
              <a:t>favor</a:t>
            </a:r>
            <a:r>
              <a:rPr lang="en-US" sz="3600" dirty="0">
                <a:effectLst>
                  <a:outerShdw blurRad="38100" dist="38100" dir="2700000" algn="tl">
                    <a:srgbClr val="000000">
                      <a:alpha val="43137"/>
                    </a:srgbClr>
                  </a:outerShdw>
                </a:effectLst>
              </a:rPr>
              <a:t> in the eyes of the </a:t>
            </a:r>
            <a:r>
              <a:rPr lang="en-US" sz="3600" cap="small" dirty="0">
                <a:effectLst>
                  <a:outerShdw blurRad="38100" dist="38100" dir="2700000" algn="tl">
                    <a:srgbClr val="000000">
                      <a:alpha val="43137"/>
                    </a:srgbClr>
                  </a:outerShdw>
                </a:effectLst>
              </a:rPr>
              <a:t>Lord</a:t>
            </a: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9 </a:t>
            </a:r>
            <a:r>
              <a:rPr lang="en-US" sz="3600" dirty="0">
                <a:effectLst>
                  <a:outerShdw blurRad="38100" dist="38100" dir="2700000" algn="tl">
                    <a:srgbClr val="000000">
                      <a:alpha val="43137"/>
                    </a:srgbClr>
                  </a:outerShdw>
                </a:effectLst>
              </a:rPr>
              <a:t>These are </a:t>
            </a:r>
            <a:r>
              <a:rPr lang="en-US" sz="3600" i="1" dirty="0">
                <a:effectLst>
                  <a:outerShdw blurRad="38100" dist="38100" dir="2700000" algn="tl">
                    <a:srgbClr val="000000">
                      <a:alpha val="43137"/>
                    </a:srgbClr>
                  </a:outerShdw>
                </a:effectLst>
              </a:rPr>
              <a:t>the records of</a:t>
            </a:r>
            <a:r>
              <a:rPr lang="en-US" sz="3600" dirty="0">
                <a:effectLst>
                  <a:outerShdw blurRad="38100" dist="38100" dir="2700000" algn="tl">
                    <a:srgbClr val="000000">
                      <a:alpha val="43137"/>
                    </a:srgbClr>
                  </a:outerShdw>
                </a:effectLst>
              </a:rPr>
              <a:t> the generations of Noah. Noah was a righteous man, blameless in his time; Noah walked with God.</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41285C7E-58A5-4372-92E8-AB4A705BF9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1496" y="3048000"/>
            <a:ext cx="1921008" cy="1828800"/>
          </a:xfrm>
          <a:prstGeom prst="rect">
            <a:avLst/>
          </a:prstGeom>
        </p:spPr>
      </p:pic>
    </p:spTree>
    <p:extLst>
      <p:ext uri="{BB962C8B-B14F-4D97-AF65-F5344CB8AC3E}">
        <p14:creationId xmlns:p14="http://schemas.microsoft.com/office/powerpoint/2010/main" val="1812624469"/>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B92D0D-59D9-4370-8593-A6BAC7C2FD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Genesis</a:t>
            </a:r>
            <a:r>
              <a:rPr lang="en-US" sz="4000" kern="1200" dirty="0">
                <a:solidFill>
                  <a:schemeClr val="tx2"/>
                </a:solidFill>
                <a:ea typeface="+mj-ea"/>
                <a:cs typeface="Calibri" panose="020F0502020204030204" pitchFamily="34" charset="0"/>
              </a:rPr>
              <a:t> 9:20-21</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20</a:t>
            </a:r>
            <a:r>
              <a:rPr lang="en-US" sz="3600" b="1" baseline="30000" dirty="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Then Noah began farming and planted a vineyard. </a:t>
            </a:r>
            <a:r>
              <a:rPr lang="en-US" sz="3600" baseline="30000" dirty="0">
                <a:effectLst>
                  <a:outerShdw blurRad="38100" dist="38100" dir="2700000" algn="tl">
                    <a:srgbClr val="000000">
                      <a:alpha val="43137"/>
                    </a:srgbClr>
                  </a:outerShdw>
                </a:effectLst>
              </a:rPr>
              <a:t>21</a:t>
            </a:r>
            <a:r>
              <a:rPr lang="en-US" sz="3600" dirty="0">
                <a:effectLst>
                  <a:outerShdw blurRad="38100" dist="38100" dir="2700000" algn="tl">
                    <a:srgbClr val="000000">
                      <a:alpha val="43137"/>
                    </a:srgbClr>
                  </a:outerShdw>
                </a:effectLst>
              </a:rPr>
              <a:t> He drank of the wine and became </a:t>
            </a:r>
            <a:r>
              <a:rPr lang="en-US" sz="3600" b="1" u="sng" dirty="0">
                <a:solidFill>
                  <a:srgbClr val="FFFFCC"/>
                </a:solidFill>
                <a:effectLst>
                  <a:outerShdw blurRad="38100" dist="38100" dir="2700000" algn="tl">
                    <a:srgbClr val="000000">
                      <a:alpha val="43137"/>
                    </a:srgbClr>
                  </a:outerShdw>
                </a:effectLst>
              </a:rPr>
              <a:t>drunk</a:t>
            </a:r>
            <a:r>
              <a:rPr lang="en-US" sz="3600" dirty="0">
                <a:effectLst>
                  <a:outerShdw blurRad="38100" dist="38100" dir="2700000" algn="tl">
                    <a:srgbClr val="000000">
                      <a:alpha val="43137"/>
                    </a:srgbClr>
                  </a:outerShdw>
                </a:effectLst>
              </a:rPr>
              <a:t>, and uncovered himself inside his tent.”</a:t>
            </a:r>
          </a:p>
        </p:txBody>
      </p:sp>
      <p:pic>
        <p:nvPicPr>
          <p:cNvPr id="2" name="Picture 1">
            <a:extLst>
              <a:ext uri="{FF2B5EF4-FFF2-40B4-BE49-F238E27FC236}">
                <a16:creationId xmlns:a16="http://schemas.microsoft.com/office/drawing/2014/main" id="{A446B1F8-E327-4727-95BB-26009CB6B5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45035" y="2865120"/>
            <a:ext cx="2653931" cy="2011680"/>
          </a:xfrm>
          <a:prstGeom prst="rect">
            <a:avLst/>
          </a:prstGeom>
        </p:spPr>
      </p:pic>
    </p:spTree>
    <p:extLst>
      <p:ext uri="{BB962C8B-B14F-4D97-AF65-F5344CB8AC3E}">
        <p14:creationId xmlns:p14="http://schemas.microsoft.com/office/powerpoint/2010/main" val="3416952573"/>
      </p:ext>
    </p:extLst>
  </p:cSld>
  <p:clrMapOvr>
    <a:masterClrMapping/>
  </p:clrMapOvr>
  <p:transition/>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13638</TotalTime>
  <Words>9055</Words>
  <Application>Microsoft Office PowerPoint</Application>
  <PresentationFormat>On-screen Show (4:3)</PresentationFormat>
  <Paragraphs>789</Paragraphs>
  <Slides>159</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159</vt:i4>
      </vt:variant>
    </vt:vector>
  </HeadingPairs>
  <TitlesOfParts>
    <vt:vector size="165" baseType="lpstr">
      <vt:lpstr>Abadi MT Condensed Light</vt:lpstr>
      <vt:lpstr>Arial</vt:lpstr>
      <vt:lpstr>Calibri</vt:lpstr>
      <vt:lpstr>Times New Roman</vt:lpstr>
      <vt:lpstr>Wingdings</vt:lpstr>
      <vt:lpstr>Azure</vt:lpstr>
      <vt:lpstr>PowerPoint Presentation</vt:lpstr>
      <vt:lpstr>GENESIS STRUCTURE</vt:lpstr>
      <vt:lpstr>GENESIS STRUCTURE</vt:lpstr>
      <vt:lpstr>GENESIS STRUCTURE</vt:lpstr>
      <vt:lpstr>PowerPoint Presentation</vt:lpstr>
      <vt:lpstr>GENESIS STRUCTURE</vt:lpstr>
      <vt:lpstr>The Flood  (Gen 6–9)</vt:lpstr>
      <vt:lpstr>The Flood  (Gen 6–9)</vt:lpstr>
      <vt:lpstr>Genesis 6 Takeaways</vt:lpstr>
      <vt:lpstr>Genesis 6 Outline</vt:lpstr>
      <vt:lpstr>Genesis 6 Outline</vt:lpstr>
      <vt:lpstr>I. God’s Grief  (Gen 6:1-7)</vt:lpstr>
      <vt:lpstr>I. God’s Grief  (Gen 6:1-7)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Alternative Views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Satanic Attempts to Stop Messiah</vt:lpstr>
      <vt:lpstr>Satanic Attempts to Stop Messiah</vt:lpstr>
      <vt:lpstr>Satanic Attempts to Stop Messiah</vt:lpstr>
      <vt:lpstr>Satan’s Progressive Defeat</vt:lpstr>
      <vt:lpstr>Satan’s Progressive Defeat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7th Seal &amp; 1st Six Trumpets (Revelation 8‒9)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God’s Grief  (Gen 6:1-7)</vt:lpstr>
      <vt:lpstr>Total Depravity</vt:lpstr>
      <vt:lpstr>PowerPoint Presentation</vt:lpstr>
      <vt:lpstr>PowerPoint Presentation</vt:lpstr>
      <vt:lpstr>PowerPoint Presentation</vt:lpstr>
      <vt:lpstr>PowerPoint Presentation</vt:lpstr>
      <vt:lpstr>Total Depravity</vt:lpstr>
      <vt:lpstr>Total Depravity</vt:lpstr>
      <vt:lpstr>I. God’s Grief  (Gen 6:1-7)</vt:lpstr>
      <vt:lpstr>Genesis 6 Outline</vt:lpstr>
      <vt:lpstr>II. God’s Grace  (Gen 6:8-10)</vt:lpstr>
      <vt:lpstr>II. God’s Grace  (Gen 6:8-10)</vt:lpstr>
      <vt:lpstr>PowerPoint Presentation</vt:lpstr>
      <vt:lpstr>II. God’s Grace  (Gen 6:8-10)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Noah Spared</vt:lpstr>
      <vt:lpstr>PowerPoint Presentation</vt:lpstr>
      <vt:lpstr>Toledoth  “And These Are the Generations of…”</vt:lpstr>
      <vt:lpstr>Toledoth  “And These Are the Generations of…”</vt:lpstr>
      <vt:lpstr>PowerPoint Presentation</vt:lpstr>
      <vt:lpstr>PowerPoint Presentation</vt:lpstr>
      <vt:lpstr>II. God’s Grace  (Gen 6:8-10)</vt:lpstr>
      <vt:lpstr>PowerPoint Presentation</vt:lpstr>
      <vt:lpstr>Genesis 6 Outline</vt:lpstr>
      <vt:lpstr>III. God’s Destruction  (Gen 6:11-13)</vt:lpstr>
      <vt:lpstr>III. God’s Destruction  (Gen 6:11-13)</vt:lpstr>
      <vt:lpstr>PowerPoint Presentation</vt:lpstr>
      <vt:lpstr>PowerPoint Presentation</vt:lpstr>
      <vt:lpstr>III. God’s Destruction  (Gen 6:11-13)</vt:lpstr>
      <vt:lpstr>PowerPoint Presentation</vt:lpstr>
      <vt:lpstr>PowerPoint Presentation</vt:lpstr>
      <vt:lpstr>Tertullian Prescription Against Heretics, 36</vt:lpstr>
      <vt:lpstr>PowerPoint Presentation</vt:lpstr>
      <vt:lpstr>Genesis 6 Outline</vt:lpstr>
      <vt:lpstr>IV. God’s Instruction  (Gen 6:14-22)</vt:lpstr>
      <vt:lpstr>IV. God’s Instruction  (Gen 6:14-22)</vt:lpstr>
      <vt:lpstr>Dimensions of the Ark?  (Genesis 6:15)</vt:lpstr>
      <vt:lpstr>Dimensions of the Ark</vt:lpstr>
      <vt:lpstr>PowerPoint Presentation</vt:lpstr>
      <vt:lpstr>PowerPoint Presentation</vt:lpstr>
      <vt:lpstr>PowerPoint Presentation</vt:lpstr>
      <vt:lpstr>Explanation of Similarities &amp; Differences Between the Biblical and Pagan Flood Accounts</vt:lpstr>
      <vt:lpstr>Explanation of Similarities &amp; Differences Between the Biblical and Pagan Flood Accounts</vt:lpstr>
      <vt:lpstr>PowerPoint Presentation</vt:lpstr>
      <vt:lpstr>PowerPoint Presentation</vt:lpstr>
      <vt:lpstr>PowerPoint Presentation</vt:lpstr>
      <vt:lpstr>PowerPoint Presentation</vt:lpstr>
      <vt:lpstr>PowerPoint Presentation</vt:lpstr>
      <vt:lpstr>7 “I AM” statements in John</vt:lpstr>
      <vt:lpstr>IV. God’s Instruction  (Gen 6:14-22)</vt:lpstr>
      <vt:lpstr>PowerPoint Presentation</vt:lpstr>
      <vt:lpstr>PowerPoint Presentation</vt:lpstr>
      <vt:lpstr>PowerPoint Presentation</vt:lpstr>
      <vt:lpstr>PowerPoint Presentation</vt:lpstr>
      <vt:lpstr>PowerPoint Presentation</vt:lpstr>
      <vt:lpstr>IV. God’s Instruction  (Gen 6:14-22)</vt:lpstr>
      <vt:lpstr>PowerPoint Presentation</vt:lpstr>
      <vt:lpstr>How Did Noah Fit All of the Animals on to the Ark?  (John 3:12)</vt:lpstr>
      <vt:lpstr>How Did Noah Fit All of the Animals on to the Ark?  (John 3:12)</vt:lpstr>
      <vt:lpstr>How Did Noah Fit All of the Animals on to the Ark?  (John 3:12)</vt:lpstr>
      <vt:lpstr>PowerPoint Presentation</vt:lpstr>
      <vt:lpstr>PowerPoint Presentation</vt:lpstr>
      <vt:lpstr>IV. God’s Instruction  (Gen 6:14-22)</vt:lpstr>
      <vt:lpstr>PowerPoint Presentation</vt:lpstr>
      <vt:lpstr>IV. God’s Instruction  (Gen 6:14-22)</vt:lpstr>
      <vt:lpstr>Dimensions of the Ark?  (Genesis 6:15)</vt:lpstr>
      <vt:lpstr>Conclusion</vt:lpstr>
      <vt:lpstr>GENESIS STRUCTURE</vt:lpstr>
      <vt:lpstr>The Flood  (Gen 6–9)</vt:lpstr>
      <vt:lpstr>Genesis 6 Outline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025 - 6v1-22 - MODIFIED 3</dc:title>
  <dc:subject>Genesis 6</dc:subject>
  <dc:creator>A. Woods</dc:creator>
  <dc:description>Modified by Jim McGowan</dc:description>
  <cp:lastModifiedBy>Jim McGowan</cp:lastModifiedBy>
  <cp:revision>1404</cp:revision>
  <cp:lastPrinted>2021-02-06T21:11:03Z</cp:lastPrinted>
  <dcterms:created xsi:type="dcterms:W3CDTF">2009-03-17T12:21:13Z</dcterms:created>
  <dcterms:modified xsi:type="dcterms:W3CDTF">2021-02-06T21:11:18Z</dcterms:modified>
</cp:coreProperties>
</file>