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2094" r:id="rId2"/>
    <p:sldId id="2064" r:id="rId3"/>
    <p:sldId id="1984" r:id="rId4"/>
    <p:sldId id="6578" r:id="rId5"/>
    <p:sldId id="2294" r:id="rId6"/>
    <p:sldId id="6803" r:id="rId7"/>
    <p:sldId id="2072" r:id="rId8"/>
    <p:sldId id="6840" r:id="rId9"/>
    <p:sldId id="6767" r:id="rId10"/>
    <p:sldId id="6740" r:id="rId11"/>
    <p:sldId id="6742" r:id="rId12"/>
    <p:sldId id="6796" r:id="rId13"/>
    <p:sldId id="6750" r:id="rId14"/>
    <p:sldId id="6788" r:id="rId15"/>
    <p:sldId id="6798" r:id="rId16"/>
    <p:sldId id="6751" r:id="rId17"/>
    <p:sldId id="6799" r:id="rId18"/>
    <p:sldId id="6817" r:id="rId19"/>
    <p:sldId id="6752" r:id="rId20"/>
    <p:sldId id="6765" r:id="rId21"/>
    <p:sldId id="6850" r:id="rId22"/>
    <p:sldId id="6791" r:id="rId23"/>
    <p:sldId id="6737" r:id="rId24"/>
    <p:sldId id="2678" r:id="rId25"/>
    <p:sldId id="5578" r:id="rId26"/>
    <p:sldId id="2628" r:id="rId27"/>
    <p:sldId id="5237" r:id="rId28"/>
    <p:sldId id="6829" r:id="rId29"/>
    <p:sldId id="6830" r:id="rId30"/>
    <p:sldId id="2621" r:id="rId31"/>
    <p:sldId id="6753" r:id="rId32"/>
    <p:sldId id="6766" r:id="rId33"/>
    <p:sldId id="2134" r:id="rId34"/>
    <p:sldId id="6843" r:id="rId35"/>
    <p:sldId id="6844" r:id="rId36"/>
    <p:sldId id="3146" r:id="rId37"/>
    <p:sldId id="6831" r:id="rId38"/>
    <p:sldId id="6845" r:id="rId39"/>
    <p:sldId id="6832" r:id="rId40"/>
    <p:sldId id="6823" r:id="rId41"/>
    <p:sldId id="5818" r:id="rId42"/>
    <p:sldId id="6833" r:id="rId43"/>
    <p:sldId id="434" r:id="rId44"/>
    <p:sldId id="6846" r:id="rId45"/>
    <p:sldId id="6847" r:id="rId46"/>
    <p:sldId id="6848" r:id="rId47"/>
    <p:sldId id="2033" r:id="rId48"/>
    <p:sldId id="6801" r:id="rId49"/>
    <p:sldId id="6802" r:id="rId50"/>
    <p:sldId id="6849" r:id="rId51"/>
    <p:sldId id="6290" r:id="rId5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57" d="100"/>
          <a:sy n="57" d="100"/>
        </p:scale>
        <p:origin x="7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023 - 5v6-32 </a:t>
            </a:r>
          </a:p>
          <a:p>
            <a:pPr>
              <a:defRPr/>
            </a:pPr>
            <a:r>
              <a:rPr lang="en-US" sz="1600" dirty="0"/>
              <a:t>01-24-2021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1/30/2021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28</a:t>
            </a:fld>
            <a:endParaRPr lang="en-US" altLang="en-US" dirty="0"/>
          </a:p>
        </p:txBody>
      </p:sp>
    </p:spTree>
    <p:extLst>
      <p:ext uri="{BB962C8B-B14F-4D97-AF65-F5344CB8AC3E}">
        <p14:creationId xmlns:p14="http://schemas.microsoft.com/office/powerpoint/2010/main" val="419406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282466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183057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40</a:t>
            </a:fld>
            <a:endParaRPr lang="en-US" altLang="en-US" dirty="0"/>
          </a:p>
        </p:txBody>
      </p:sp>
    </p:spTree>
    <p:extLst>
      <p:ext uri="{BB962C8B-B14F-4D97-AF65-F5344CB8AC3E}">
        <p14:creationId xmlns:p14="http://schemas.microsoft.com/office/powerpoint/2010/main" val="236489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dirty="0"/>
          </a:p>
        </p:txBody>
      </p:sp>
    </p:spTree>
    <p:extLst>
      <p:ext uri="{BB962C8B-B14F-4D97-AF65-F5344CB8AC3E}">
        <p14:creationId xmlns:p14="http://schemas.microsoft.com/office/powerpoint/2010/main" val="188018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46</a:t>
            </a:fld>
            <a:endParaRPr lang="en-US" altLang="en-US" dirty="0"/>
          </a:p>
        </p:txBody>
      </p:sp>
    </p:spTree>
    <p:extLst>
      <p:ext uri="{BB962C8B-B14F-4D97-AF65-F5344CB8AC3E}">
        <p14:creationId xmlns:p14="http://schemas.microsoft.com/office/powerpoint/2010/main" val="164408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51</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1/30/2021</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61169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4</a:t>
            </a:r>
            <a:r>
              <a:rPr lang="en-US" sz="3600" kern="0" dirty="0">
                <a:effectLst>
                  <a:outerShdw blurRad="38100" dist="38100" dir="2700000" algn="tl">
                    <a:srgbClr val="000000">
                      <a:alpha val="43137"/>
                    </a:srgbClr>
                  </a:outerShdw>
                </a:effectLst>
                <a:cs typeface="Calibri" panose="020F0502020204030204" pitchFamily="34" charset="0"/>
              </a:rPr>
              <a:t>‒5</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First Murder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49742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40ABD9B2-D975-4067-AFE8-D81E325DE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4141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b="1" u="sng" dirty="0">
                <a:solidFill>
                  <a:srgbClr val="FFFFCC"/>
                </a:solidFill>
                <a:effectLst>
                  <a:outerShdw blurRad="38100" dist="38100" dir="2700000" algn="tl">
                    <a:srgbClr val="000000">
                      <a:alpha val="43137"/>
                    </a:srgbClr>
                  </a:outerShdw>
                </a:effectLst>
              </a:rPr>
              <a:t>Monotony allows easy memorization and immediately draws attention to deviations</a:t>
            </a:r>
          </a:p>
        </p:txBody>
      </p:sp>
      <p:pic>
        <p:nvPicPr>
          <p:cNvPr id="5" name="Picture 4">
            <a:extLst>
              <a:ext uri="{FF2B5EF4-FFF2-40B4-BE49-F238E27FC236}">
                <a16:creationId xmlns:a16="http://schemas.microsoft.com/office/drawing/2014/main" id="{9E8639FB-CAE7-42DA-A4B6-9CA91D389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903634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28472B92-5A81-4AE1-934D-BD16276C19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BD2C19AF-8CEB-4C31-AF4F-0596F3ACE92B}"/>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30362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dirty="0"/>
              <a:t>Enoch’s translation (5:24)</a:t>
            </a:r>
          </a:p>
          <a:p>
            <a:pPr marL="914400" lvl="1" indent="-457200" eaLnBrk="1" hangingPunct="1">
              <a:spcBef>
                <a:spcPts val="0"/>
              </a:spcBef>
              <a:spcAft>
                <a:spcPts val="2400"/>
              </a:spcAft>
            </a:pPr>
            <a:r>
              <a:rPr lang="en-US" dirty="0"/>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C417A7B-9D95-4DF9-AE98-7EDFCA6302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245789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b="1" u="sng" dirty="0">
                <a:solidFill>
                  <a:srgbClr val="FFFFCC"/>
                </a:solidFill>
              </a:rPr>
              <a:t>Enoch’s translation (5:24)</a:t>
            </a:r>
          </a:p>
          <a:p>
            <a:pPr marL="914400" lvl="1" indent="-457200" eaLnBrk="1" hangingPunct="1">
              <a:spcBef>
                <a:spcPts val="0"/>
              </a:spcBef>
              <a:spcAft>
                <a:spcPts val="2400"/>
              </a:spcAft>
            </a:pPr>
            <a:r>
              <a:rPr lang="en-US" dirty="0"/>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BD2F334D-BE86-40C1-8E7A-C8DC21CD6C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83774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B6B8489E-F155-4003-9101-3B3C672B94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F511FC83-B575-4479-A6C2-AB02DE811C3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79359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dirty="0"/>
              <a:t>Enoch’s translation (5:24)</a:t>
            </a:r>
          </a:p>
          <a:p>
            <a:pPr marL="914400" lvl="1" indent="-457200" eaLnBrk="1" hangingPunct="1">
              <a:spcBef>
                <a:spcPts val="0"/>
              </a:spcBef>
              <a:spcAft>
                <a:spcPts val="2400"/>
              </a:spcAft>
            </a:pPr>
            <a:r>
              <a:rPr lang="en-US" b="1" u="sng" dirty="0">
                <a:solidFill>
                  <a:srgbClr val="FFFFCC"/>
                </a:solidFill>
              </a:rPr>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EB6442FE-2393-4CB8-93FE-86F9F7AAA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2152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In Hebrew, Methuselah may mean ‘man of the spear, or more likely ‘</a:t>
            </a:r>
            <a:r>
              <a:rPr lang="en-US" b="1" u="sng" dirty="0">
                <a:solidFill>
                  <a:srgbClr val="FFFFCC"/>
                </a:solidFill>
                <a:effectLst>
                  <a:outerShdw blurRad="38100" dist="38100" dir="2700000" algn="tl">
                    <a:srgbClr val="000000">
                      <a:alpha val="43137"/>
                    </a:srgbClr>
                  </a:outerShdw>
                </a:effectLst>
              </a:rPr>
              <a:t>when he dies, it shall be sent</a:t>
            </a:r>
            <a:r>
              <a:rPr lang="en-US" dirty="0">
                <a:effectLst>
                  <a:outerShdw blurRad="38100" dist="38100" dir="2700000" algn="tl">
                    <a:srgbClr val="000000">
                      <a:alpha val="43137"/>
                    </a:srgbClr>
                  </a:outerShdw>
                </a:effectLst>
              </a:rPr>
              <a:t>.’ If this is true, his name was given to him prophetically. ‘It shall be sent’ was a prophecy of the Flood, as Methuselah’s father, who was also functioning as a prophet according to Jude 14–15, gave him this name. Indeed, according to the chronology of Genesis, the very year Methuselah died was when the Flood came.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21B5AB06-6DCB-4ADF-AF77-B92130A1E0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3542257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A1C5EC87-3831-47A1-AE78-4349250C32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1C3DF1C7-4C4E-40A7-BBE2-9417CDE92BC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67211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5:28-31</a:t>
            </a:r>
          </a:p>
        </p:txBody>
      </p:sp>
      <p:sp>
        <p:nvSpPr>
          <p:cNvPr id="124931" name="Rectangle 3"/>
          <p:cNvSpPr>
            <a:spLocks noGrp="1" noChangeArrowheads="1"/>
          </p:cNvSpPr>
          <p:nvPr>
            <p:ph type="body" idx="1"/>
          </p:nvPr>
        </p:nvSpPr>
        <p:spPr>
          <a:xfrm>
            <a:off x="914400" y="1600200"/>
            <a:ext cx="7315200" cy="4976706"/>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Lamech; warrior</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595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777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6" name="Picture 5">
            <a:extLst>
              <a:ext uri="{FF2B5EF4-FFF2-40B4-BE49-F238E27FC236}">
                <a16:creationId xmlns:a16="http://schemas.microsoft.com/office/drawing/2014/main" id="{CC9EDB16-6D0F-4FDF-9E37-1C73D0D205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155364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10641942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000" dirty="0"/>
              <a:t>Hope that the curse would be done away with</a:t>
            </a:r>
          </a:p>
          <a:p>
            <a:pPr marL="914400" lvl="1" indent="-457200" eaLnBrk="1" hangingPunct="1">
              <a:spcBef>
                <a:spcPts val="0"/>
              </a:spcBef>
              <a:spcAft>
                <a:spcPts val="2400"/>
              </a:spcAft>
            </a:pPr>
            <a:r>
              <a:rPr lang="en-US" sz="3000" dirty="0"/>
              <a:t>Enoch’s translation (5:24)</a:t>
            </a:r>
          </a:p>
          <a:p>
            <a:pPr marL="914400" lvl="1" indent="-457200" eaLnBrk="1" hangingPunct="1">
              <a:spcBef>
                <a:spcPts val="0"/>
              </a:spcBef>
              <a:spcAft>
                <a:spcPts val="2400"/>
              </a:spcAft>
            </a:pPr>
            <a:r>
              <a:rPr lang="en-US" sz="3000" dirty="0"/>
              <a:t>Meaning of Methuselah’s name (Gen. 5:27; 6:3; 1 Pet. 3:20)</a:t>
            </a:r>
          </a:p>
          <a:p>
            <a:pPr marL="914400" lvl="1" indent="-457200" eaLnBrk="1" hangingPunct="1">
              <a:spcBef>
                <a:spcPts val="0"/>
              </a:spcBef>
              <a:spcAft>
                <a:spcPts val="2400"/>
              </a:spcAft>
            </a:pPr>
            <a:r>
              <a:rPr lang="en-US" sz="3000" b="1" u="sng" dirty="0">
                <a:solidFill>
                  <a:srgbClr val="FFFFCC"/>
                </a:solidFill>
              </a:rPr>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017025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3568525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latin typeface="Calibri" panose="020F0502020204030204" pitchFamily="34" charset="0"/>
              </a:rPr>
              <a:t>“</a:t>
            </a:r>
            <a:r>
              <a:rPr lang="en-US" sz="3600" dirty="0">
                <a:latin typeface="Calibri" panose="020F0502020204030204" pitchFamily="34" charset="0"/>
              </a:rPr>
              <a:t>Now the man had relations with his wife Eve, and she conceived and gave birth to Cain, and she said, ‘I have gotten a </a:t>
            </a:r>
            <a:r>
              <a:rPr lang="en-US" sz="3600" dirty="0" err="1">
                <a:latin typeface="Calibri" panose="020F0502020204030204" pitchFamily="34" charset="0"/>
              </a:rPr>
              <a:t>manchild</a:t>
            </a:r>
            <a:r>
              <a:rPr lang="en-US" sz="3600" dirty="0">
                <a:latin typeface="Calibri" panose="020F0502020204030204" pitchFamily="34" charset="0"/>
              </a:rPr>
              <a:t> with </a:t>
            </a:r>
            <a:r>
              <a:rPr lang="en-US" sz="3600" i="1" dirty="0">
                <a:latin typeface="Calibri" panose="020F0502020204030204" pitchFamily="34" charset="0"/>
              </a:rPr>
              <a:t>the help of</a:t>
            </a:r>
            <a:r>
              <a:rPr lang="en-US" sz="3600" dirty="0">
                <a:latin typeface="Calibri" panose="020F0502020204030204" pitchFamily="34" charset="0"/>
              </a:rPr>
              <a:t> the Lord.’”</a:t>
            </a:r>
          </a:p>
        </p:txBody>
      </p:sp>
    </p:spTree>
    <p:extLst>
      <p:ext uri="{BB962C8B-B14F-4D97-AF65-F5344CB8AC3E}">
        <p14:creationId xmlns:p14="http://schemas.microsoft.com/office/powerpoint/2010/main" val="80144630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latin typeface="Calibri" panose="020F0502020204030204" pitchFamily="34" charset="0"/>
              </a:rPr>
              <a:t>“</a:t>
            </a:r>
            <a:r>
              <a:rPr lang="en-US" sz="3600" dirty="0">
                <a:latin typeface="Calibri" panose="020F0502020204030204" pitchFamily="34" charset="0"/>
              </a:rPr>
              <a:t>Now the man had relations with his wife Eve, and she conceived and gave birth to Cain, and she said, ‘I have gotten a </a:t>
            </a:r>
            <a:r>
              <a:rPr lang="en-US" sz="3600" dirty="0" err="1">
                <a:latin typeface="Calibri" panose="020F0502020204030204" pitchFamily="34" charset="0"/>
              </a:rPr>
              <a:t>manchild</a:t>
            </a:r>
            <a:r>
              <a:rPr lang="en-US" sz="3600" dirty="0">
                <a:latin typeface="Calibri" panose="020F0502020204030204" pitchFamily="34" charset="0"/>
              </a:rPr>
              <a:t> with </a:t>
            </a:r>
            <a:r>
              <a:rPr lang="en-US" sz="3600" b="1" i="1" u="sng" dirty="0">
                <a:solidFill>
                  <a:srgbClr val="FFFFCC"/>
                </a:solidFill>
                <a:latin typeface="Calibri" panose="020F0502020204030204" pitchFamily="34" charset="0"/>
              </a:rPr>
              <a:t>the help of</a:t>
            </a:r>
            <a:r>
              <a:rPr lang="en-US" sz="3600" dirty="0">
                <a:latin typeface="Calibri" panose="020F0502020204030204" pitchFamily="34" charset="0"/>
              </a:rPr>
              <a:t> the Lord.’”</a:t>
            </a:r>
          </a:p>
        </p:txBody>
      </p:sp>
    </p:spTree>
    <p:extLst>
      <p:ext uri="{BB962C8B-B14F-4D97-AF65-F5344CB8AC3E}">
        <p14:creationId xmlns:p14="http://schemas.microsoft.com/office/powerpoint/2010/main" val="156501163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3AE15-2B3B-4A5D-A557-A42C39CB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5:29</a:t>
            </a:r>
          </a:p>
          <a:p>
            <a:pPr algn="just"/>
            <a:r>
              <a:rPr lang="en-US" altLang="en-US" sz="3600" dirty="0">
                <a:latin typeface="Calibri" panose="020F0502020204030204" pitchFamily="34" charset="0"/>
              </a:rPr>
              <a:t>“</a:t>
            </a:r>
            <a:r>
              <a:rPr lang="en-US" sz="3600" dirty="0">
                <a:latin typeface="Calibri" panose="020F0502020204030204" pitchFamily="34" charset="0"/>
              </a:rPr>
              <a:t>Now he called his name Noah, saying, ‘</a:t>
            </a:r>
            <a:r>
              <a:rPr lang="en-US" sz="3600" b="1" u="sng" dirty="0">
                <a:solidFill>
                  <a:srgbClr val="FFFFCC"/>
                </a:solidFill>
                <a:latin typeface="Calibri" panose="020F0502020204030204" pitchFamily="34" charset="0"/>
              </a:rPr>
              <a:t>This one</a:t>
            </a:r>
            <a:r>
              <a:rPr lang="en-US" sz="3600" dirty="0">
                <a:latin typeface="Calibri" panose="020F0502020204030204" pitchFamily="34" charset="0"/>
              </a:rPr>
              <a:t> will give us rest from our work and from the toil of our hands </a:t>
            </a:r>
            <a:r>
              <a:rPr lang="en-US" sz="3600" i="1" dirty="0">
                <a:latin typeface="Calibri" panose="020F0502020204030204" pitchFamily="34" charset="0"/>
              </a:rPr>
              <a:t>arising</a:t>
            </a:r>
            <a:r>
              <a:rPr lang="en-US" sz="3600" dirty="0">
                <a:latin typeface="Calibri" panose="020F0502020204030204" pitchFamily="34" charset="0"/>
              </a:rPr>
              <a:t> from the ground which the </a:t>
            </a:r>
            <a:r>
              <a:rPr lang="en-US" sz="3600" cap="small" dirty="0">
                <a:latin typeface="Calibri" panose="020F0502020204030204" pitchFamily="34" charset="0"/>
              </a:rPr>
              <a:t>Lord</a:t>
            </a:r>
            <a:r>
              <a:rPr lang="en-US" sz="3600" dirty="0">
                <a:latin typeface="Calibri" panose="020F0502020204030204" pitchFamily="34" charset="0"/>
              </a:rPr>
              <a:t> has </a:t>
            </a:r>
            <a:r>
              <a:rPr lang="en-US" sz="3600" b="1" u="sng" dirty="0">
                <a:solidFill>
                  <a:srgbClr val="FFFFCC"/>
                </a:solidFill>
                <a:latin typeface="Calibri" panose="020F0502020204030204" pitchFamily="34" charset="0"/>
              </a:rPr>
              <a:t>cursed</a:t>
            </a:r>
            <a:r>
              <a:rPr lang="en-US" sz="3600" dirty="0">
                <a:latin typeface="Calibri" panose="020F0502020204030204" pitchFamily="34" charset="0"/>
              </a:rPr>
              <a:t>.’”</a:t>
            </a:r>
          </a:p>
        </p:txBody>
      </p:sp>
    </p:spTree>
    <p:extLst>
      <p:ext uri="{BB962C8B-B14F-4D97-AF65-F5344CB8AC3E}">
        <p14:creationId xmlns:p14="http://schemas.microsoft.com/office/powerpoint/2010/main" val="4045666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45A52-46A7-46CD-91A6-00B9D2AE5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4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3:17</a:t>
            </a:r>
          </a:p>
          <a:p>
            <a:pPr algn="just"/>
            <a:r>
              <a:rPr lang="en-US" altLang="en-US" sz="3600" dirty="0">
                <a:latin typeface="Calibri" panose="020F0502020204030204" pitchFamily="34" charset="0"/>
              </a:rPr>
              <a:t>“</a:t>
            </a:r>
            <a:r>
              <a:rPr lang="en-US" sz="3600" dirty="0">
                <a:latin typeface="Calibri" panose="020F0502020204030204" pitchFamily="34" charset="0"/>
              </a:rPr>
              <a:t>Then to Adam He said, ‘Because you have listened to the voice of your wife, and have eaten from the tree about which I commanded you, saying, ‘You shall not eat from it’; </a:t>
            </a:r>
            <a:r>
              <a:rPr lang="en-US" sz="3600" b="1" u="sng" dirty="0">
                <a:solidFill>
                  <a:srgbClr val="FFFFCC"/>
                </a:solidFill>
                <a:latin typeface="Calibri" panose="020F0502020204030204" pitchFamily="34" charset="0"/>
              </a:rPr>
              <a:t>Cursed</a:t>
            </a:r>
            <a:r>
              <a:rPr lang="en-US" sz="3600" dirty="0">
                <a:latin typeface="Calibri" panose="020F0502020204030204" pitchFamily="34" charset="0"/>
              </a:rPr>
              <a:t> is the ground because of you; In toil you will eat of it All the days of your life.’”</a:t>
            </a:r>
          </a:p>
        </p:txBody>
      </p:sp>
    </p:spTree>
    <p:extLst>
      <p:ext uri="{BB962C8B-B14F-4D97-AF65-F5344CB8AC3E}">
        <p14:creationId xmlns:p14="http://schemas.microsoft.com/office/powerpoint/2010/main" val="1218211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Then comes the break from the norm. In Genesis 5:29, Lamech names his seed-son: He called his name Noah: saying, This same shall comfort us. The Hebrew word for comfort is </a:t>
            </a:r>
            <a:r>
              <a:rPr lang="en-US" i="1" dirty="0" err="1">
                <a:effectLst>
                  <a:outerShdw blurRad="38100" dist="38100" dir="2700000" algn="tl">
                    <a:srgbClr val="000000">
                      <a:alpha val="43137"/>
                    </a:srgbClr>
                  </a:outerShdw>
                </a:effectLst>
              </a:rPr>
              <a:t>nacham</a:t>
            </a:r>
            <a:r>
              <a:rPr lang="en-US" dirty="0">
                <a:effectLst>
                  <a:outerShdw blurRad="38100" dist="38100" dir="2700000" algn="tl">
                    <a:srgbClr val="000000">
                      <a:alpha val="43137"/>
                    </a:srgbClr>
                  </a:outerShdw>
                </a:effectLst>
              </a:rPr>
              <a:t>; hence, Noah means ‘comfort.’ Here again is a word play that only works in Hebrew. The name was given on the assumption that Noah was the Seed of the Woman or the Messiah: This same shall comfort us in our work and in the toil of our hands, which comes because of the ground which Jehovah had cursed, in reference to the Adamic curse.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7056CA23-8B8A-4954-9851-29DAB05C6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23D6E72D-617D-4433-9A74-9539BB098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9837829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Lamech made the same mistake that Eve made. When Cain was born, Eve thought that he was the Messiah. When Lamech sired Noah, he recognized that Noah was going to play an important role in human history. But he misinterpreted that role, and Lamech thought that Noah was the Messiah and would remove the Adamic curse from the earth. So Lamech recognized that Noah was a special person in the will and plan of God, but made the wrong application.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26243C0E-E25E-479E-BAC2-CA9F45BEB5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A80BDA35-F42D-4DCD-BAFF-79862E0EE6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4670286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EE34E-3779-4A8E-80EA-6F40EC748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11:37</a:t>
            </a:r>
          </a:p>
          <a:p>
            <a:pPr algn="just"/>
            <a:r>
              <a:rPr lang="en-US" altLang="en-US" sz="3600" dirty="0">
                <a:latin typeface="Calibri" panose="020F0502020204030204" pitchFamily="34" charset="0"/>
              </a:rPr>
              <a:t>“</a:t>
            </a:r>
            <a:r>
              <a:rPr lang="en-US" sz="3600" dirty="0">
                <a:latin typeface="Calibri" panose="020F0502020204030204" pitchFamily="34" charset="0"/>
              </a:rPr>
              <a:t>He will show no regard for the gods of his fathers or for </a:t>
            </a:r>
            <a:r>
              <a:rPr lang="en-US" sz="3600" b="1" u="sng" dirty="0">
                <a:solidFill>
                  <a:srgbClr val="FFFFCC"/>
                </a:solidFill>
                <a:latin typeface="Calibri" panose="020F0502020204030204" pitchFamily="34" charset="0"/>
              </a:rPr>
              <a:t>the desire of women</a:t>
            </a:r>
            <a:r>
              <a:rPr lang="en-US" sz="3600" dirty="0">
                <a:latin typeface="Calibri" panose="020F0502020204030204" pitchFamily="34" charset="0"/>
              </a:rPr>
              <a:t>, nor will he show regard for any </a:t>
            </a:r>
            <a:r>
              <a:rPr lang="en-US" sz="3600" i="1" dirty="0">
                <a:latin typeface="Calibri" panose="020F0502020204030204" pitchFamily="34" charset="0"/>
              </a:rPr>
              <a:t>other</a:t>
            </a:r>
            <a:r>
              <a:rPr lang="en-US" sz="3600" dirty="0">
                <a:latin typeface="Calibri" panose="020F0502020204030204" pitchFamily="34" charset="0"/>
              </a:rPr>
              <a:t> god; for he will magnify himself above </a:t>
            </a:r>
            <a:r>
              <a:rPr lang="en-US" sz="3600" i="1" dirty="0">
                <a:latin typeface="Calibri" panose="020F0502020204030204" pitchFamily="34" charset="0"/>
              </a:rPr>
              <a:t>them</a:t>
            </a:r>
            <a:r>
              <a:rPr lang="en-US" sz="3600" dirty="0">
                <a:latin typeface="Calibri" panose="020F0502020204030204" pitchFamily="34" charset="0"/>
              </a:rPr>
              <a:t> all.”</a:t>
            </a:r>
          </a:p>
        </p:txBody>
      </p:sp>
    </p:spTree>
    <p:extLst>
      <p:ext uri="{BB962C8B-B14F-4D97-AF65-F5344CB8AC3E}">
        <p14:creationId xmlns:p14="http://schemas.microsoft.com/office/powerpoint/2010/main" val="71704876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7E4B8E0C-1F13-47F6-A736-AB4DE3C08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158CE0F4-5CE5-4FC4-B606-7178A90B9E77}"/>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32756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Noah</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5:32</a:t>
            </a:r>
          </a:p>
        </p:txBody>
      </p:sp>
      <p:sp>
        <p:nvSpPr>
          <p:cNvPr id="124931" name="Rectangle 3"/>
          <p:cNvSpPr>
            <a:spLocks noGrp="1" noChangeArrowheads="1"/>
          </p:cNvSpPr>
          <p:nvPr>
            <p:ph type="body" idx="1"/>
          </p:nvPr>
        </p:nvSpPr>
        <p:spPr>
          <a:xfrm>
            <a:off x="1409700" y="2171700"/>
            <a:ext cx="6324600" cy="2514600"/>
          </a:xfrm>
        </p:spPr>
        <p:txBody>
          <a:bodyPr/>
          <a:lstStyle/>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 comfort</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sons: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500 years</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Sons: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Shem, Ham, Japheth</a:t>
            </a:r>
          </a:p>
        </p:txBody>
      </p:sp>
      <p:pic>
        <p:nvPicPr>
          <p:cNvPr id="7" name="Picture 6">
            <a:extLst>
              <a:ext uri="{FF2B5EF4-FFF2-40B4-BE49-F238E27FC236}">
                <a16:creationId xmlns:a16="http://schemas.microsoft.com/office/drawing/2014/main" id="{03707997-2774-4302-8B94-9F4792DB91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32485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Three concluding observations</a:t>
            </a:r>
          </a:p>
          <a:p>
            <a:pPr marL="971550" lvl="1" indent="-514350" eaLnBrk="1" hangingPunct="1">
              <a:spcBef>
                <a:spcPts val="0"/>
              </a:spcBef>
              <a:spcAft>
                <a:spcPts val="2400"/>
              </a:spcAft>
              <a:buFont typeface="+mj-lt"/>
              <a:buAutoNum type="arabicPeriod"/>
            </a:pPr>
            <a:r>
              <a:rPr lang="en-US" sz="3600" dirty="0"/>
              <a:t>First language: Hebrew?</a:t>
            </a:r>
          </a:p>
          <a:p>
            <a:pPr marL="971550" lvl="1" indent="-514350" eaLnBrk="1" hangingPunct="1">
              <a:spcBef>
                <a:spcPts val="0"/>
              </a:spcBef>
              <a:spcAft>
                <a:spcPts val="2400"/>
              </a:spcAft>
              <a:buFont typeface="+mj-lt"/>
              <a:buAutoNum type="arabicPeriod"/>
            </a:pPr>
            <a:r>
              <a:rPr lang="en-US" sz="3600" dirty="0"/>
              <a:t>Ante-diluvian patriarchs living through multiple generations</a:t>
            </a:r>
          </a:p>
          <a:p>
            <a:pPr marL="971550" lvl="1" indent="-514350" eaLnBrk="1" hangingPunct="1">
              <a:spcBef>
                <a:spcPts val="0"/>
              </a:spcBef>
              <a:spcAft>
                <a:spcPts val="2400"/>
              </a:spcAft>
              <a:buFont typeface="+mj-lt"/>
              <a:buAutoNum type="arabicPeriod"/>
            </a:pPr>
            <a:r>
              <a:rPr lang="en-US" sz="3600" dirty="0"/>
              <a:t>Modern archeology: Sumerian King List?</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356286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Three concluding observations</a:t>
            </a:r>
          </a:p>
          <a:p>
            <a:pPr marL="971550" lvl="1" indent="-514350" eaLnBrk="1" hangingPunct="1">
              <a:spcBef>
                <a:spcPts val="0"/>
              </a:spcBef>
              <a:spcAft>
                <a:spcPts val="2400"/>
              </a:spcAft>
              <a:buFont typeface="+mj-lt"/>
              <a:buAutoNum type="arabicPeriod"/>
            </a:pPr>
            <a:r>
              <a:rPr lang="en-US" sz="3600" b="1" u="sng" dirty="0">
                <a:solidFill>
                  <a:srgbClr val="FFFFCC"/>
                </a:solidFill>
              </a:rPr>
              <a:t>First language: Hebrew?</a:t>
            </a:r>
          </a:p>
          <a:p>
            <a:pPr marL="971550" lvl="1" indent="-514350" eaLnBrk="1" hangingPunct="1">
              <a:spcBef>
                <a:spcPts val="0"/>
              </a:spcBef>
              <a:spcAft>
                <a:spcPts val="2400"/>
              </a:spcAft>
              <a:buFont typeface="+mj-lt"/>
              <a:buAutoNum type="arabicPeriod"/>
            </a:pPr>
            <a:r>
              <a:rPr lang="en-US" sz="3600" dirty="0"/>
              <a:t>Ante-diluvian patriarchs living through multiple generations</a:t>
            </a:r>
          </a:p>
          <a:p>
            <a:pPr marL="971550" lvl="1" indent="-514350" eaLnBrk="1" hangingPunct="1">
              <a:spcBef>
                <a:spcPts val="0"/>
              </a:spcBef>
              <a:spcAft>
                <a:spcPts val="2400"/>
              </a:spcAft>
              <a:buFont typeface="+mj-lt"/>
              <a:buAutoNum type="arabicPeriod"/>
            </a:pPr>
            <a:r>
              <a:rPr lang="en-US" sz="3600" dirty="0"/>
              <a:t>Modern archeology: Sumerian King List?</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27997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514350" eaLnBrk="1" hangingPunct="1">
              <a:spcBef>
                <a:spcPct val="0"/>
              </a:spcBef>
              <a:spcAft>
                <a:spcPts val="900"/>
              </a:spcAft>
              <a:buNone/>
              <a:defRPr/>
            </a:pPr>
            <a:r>
              <a:rPr lang="en-US" altLang="en-US" sz="4000" kern="1200" dirty="0">
                <a:solidFill>
                  <a:schemeClr val="tx2"/>
                </a:solidFill>
                <a:ea typeface="+mj-ea"/>
                <a:cs typeface="+mj-cs"/>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east, that they found a plain in the land of Shinar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2223354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second observation is that all these ten names are Hebrew names and only make sense in Hebrew, although Jewish history has not yet begun. Moreover, all these people and their names existed prior to the Tower of Babel in Genesis 11, again indicating that the first language was the Hebrew language.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5" name="Picture 4">
            <a:extLst>
              <a:ext uri="{FF2B5EF4-FFF2-40B4-BE49-F238E27FC236}">
                <a16:creationId xmlns:a16="http://schemas.microsoft.com/office/drawing/2014/main" id="{6FB9FD74-5295-4227-8FC2-8FECA6E73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7D99EE48-CEF4-4826-8611-DF6958131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63768052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Three concluding observations</a:t>
            </a:r>
          </a:p>
          <a:p>
            <a:pPr marL="971550" lvl="1" indent="-514350" eaLnBrk="1" hangingPunct="1">
              <a:spcBef>
                <a:spcPts val="0"/>
              </a:spcBef>
              <a:spcAft>
                <a:spcPts val="2400"/>
              </a:spcAft>
              <a:buFont typeface="+mj-lt"/>
              <a:buAutoNum type="arabicPeriod"/>
            </a:pPr>
            <a:r>
              <a:rPr lang="en-US" sz="3600" dirty="0"/>
              <a:t>First language: Hebrew?</a:t>
            </a:r>
          </a:p>
          <a:p>
            <a:pPr marL="971550" lvl="1" indent="-514350" eaLnBrk="1" hangingPunct="1">
              <a:spcBef>
                <a:spcPts val="0"/>
              </a:spcBef>
              <a:spcAft>
                <a:spcPts val="2400"/>
              </a:spcAft>
              <a:buFont typeface="+mj-lt"/>
              <a:buAutoNum type="arabicPeriod"/>
            </a:pPr>
            <a:r>
              <a:rPr lang="en-US" sz="3600" b="1" u="sng" dirty="0">
                <a:solidFill>
                  <a:srgbClr val="FFFFCC"/>
                </a:solidFill>
              </a:rPr>
              <a:t>Ante-diluvian patriarchs living through multiple generations</a:t>
            </a:r>
          </a:p>
          <a:p>
            <a:pPr marL="971550" lvl="1" indent="-514350" eaLnBrk="1" hangingPunct="1">
              <a:spcBef>
                <a:spcPts val="0"/>
              </a:spcBef>
              <a:spcAft>
                <a:spcPts val="2400"/>
              </a:spcAft>
              <a:buFont typeface="+mj-lt"/>
              <a:buAutoNum type="arabicPeriod"/>
            </a:pPr>
            <a:r>
              <a:rPr lang="en-US" sz="3600" dirty="0"/>
              <a:t>Modern archeology: Sumerian King List?</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599904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06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Adam lived until the 56th year of Lamech, the father of Noah. This means the tradition as told from Adam to his descendants was only once removed from Lamech and only twice removed from Noah.</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362F538A-AE11-47E6-AF19-F01ACF83A6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55332885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616482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600199"/>
            <a:ext cx="8984931" cy="4755649"/>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7" name="Picture 6">
            <a:extLst>
              <a:ext uri="{FF2B5EF4-FFF2-40B4-BE49-F238E27FC236}">
                <a16:creationId xmlns:a16="http://schemas.microsoft.com/office/drawing/2014/main" id="{D2727DBD-68B0-45FA-9384-8D5428514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682442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A56D5-F6CE-41FC-A675-C3078E35C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43" name="Rectangle 7"/>
          <p:cNvSpPr>
            <a:spLocks noGrp="1" noChangeArrowheads="1"/>
          </p:cNvSpPr>
          <p:nvPr>
            <p:ph type="body" idx="1"/>
          </p:nvPr>
        </p:nvSpPr>
        <p:spPr>
          <a:xfrm>
            <a:off x="0" y="8467"/>
            <a:ext cx="9144000" cy="3829050"/>
          </a:xfrm>
        </p:spPr>
        <p:txBody>
          <a:bodyPr/>
          <a:lstStyle/>
          <a:p>
            <a:pPr marL="0" indent="0" algn="ctr" defTabSz="514350" eaLnBrk="1" hangingPunct="1">
              <a:spcBef>
                <a:spcPct val="0"/>
              </a:spcBef>
              <a:spcAft>
                <a:spcPts val="1200"/>
              </a:spcAft>
              <a:buClr>
                <a:schemeClr val="tx1"/>
              </a:buClr>
              <a:buNone/>
              <a:defRPr/>
            </a:pPr>
            <a:r>
              <a:rPr lang="en-US" altLang="en-US" sz="4000" kern="1200" dirty="0">
                <a:solidFill>
                  <a:schemeClr val="tx2"/>
                </a:solidFill>
                <a:ea typeface="+mj-ea"/>
                <a:cs typeface="+mj-cs"/>
              </a:rPr>
              <a:t>Genesis 11:6</a:t>
            </a:r>
          </a:p>
          <a:p>
            <a:pPr marL="0" indent="0" algn="just" eaLnBrk="1" hangingPunct="1">
              <a:spcBef>
                <a:spcPts val="0"/>
              </a:spcBef>
              <a:buNone/>
              <a:defRPr/>
            </a:pPr>
            <a:r>
              <a:rPr lang="en-US" altLang="en-US" sz="3600" dirty="0">
                <a:effectLst>
                  <a:outerShdw blurRad="38100" dist="38100" dir="2700000" algn="tl">
                    <a:srgbClr val="000000">
                      <a:alpha val="43137"/>
                    </a:srgbClr>
                  </a:outerShdw>
                </a:effectLst>
              </a:rPr>
              <a:t>The Lord said, “Behold, they are one people, and they all have the same language. And this is what they began to do, and </a:t>
            </a:r>
            <a:r>
              <a:rPr lang="en-US" altLang="en-US" sz="3600" b="1" u="sng" dirty="0">
                <a:solidFill>
                  <a:srgbClr val="FFFFCC"/>
                </a:solidFill>
                <a:effectLst>
                  <a:outerShdw blurRad="38100" dist="38100" dir="2700000" algn="tl">
                    <a:srgbClr val="000000">
                      <a:alpha val="43137"/>
                    </a:srgbClr>
                  </a:outerShdw>
                </a:effectLst>
              </a:rPr>
              <a:t>now nothing which they purpose to do will be impossible for them</a:t>
            </a:r>
            <a:r>
              <a:rPr lang="en-US" altLang="en-US" sz="3600" b="1" dirty="0">
                <a:effectLst>
                  <a:outerShdw blurRad="38100" dist="38100" dir="2700000" algn="tl">
                    <a:srgbClr val="000000">
                      <a:alpha val="43137"/>
                    </a:srgbClr>
                  </a:outerShdw>
                </a:effectLst>
              </a:rPr>
              <a:t>.”</a:t>
            </a:r>
          </a:p>
          <a:p>
            <a:pPr marL="0" indent="0" eaLnBrk="1" hangingPunct="1">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548" t="3846" r="4514"/>
          <a:stretch/>
        </p:blipFill>
        <p:spPr bwMode="auto">
          <a:xfrm>
            <a:off x="3995928" y="3230880"/>
            <a:ext cx="115214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376613"/>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Three concluding observations</a:t>
            </a:r>
          </a:p>
          <a:p>
            <a:pPr marL="971550" lvl="1" indent="-514350" eaLnBrk="1" hangingPunct="1">
              <a:spcBef>
                <a:spcPts val="0"/>
              </a:spcBef>
              <a:spcAft>
                <a:spcPts val="2400"/>
              </a:spcAft>
              <a:buFont typeface="+mj-lt"/>
              <a:buAutoNum type="arabicPeriod"/>
            </a:pPr>
            <a:r>
              <a:rPr lang="en-US" sz="3600" dirty="0"/>
              <a:t>First language: Hebrew?</a:t>
            </a:r>
          </a:p>
          <a:p>
            <a:pPr marL="971550" lvl="1" indent="-514350" eaLnBrk="1" hangingPunct="1">
              <a:spcBef>
                <a:spcPts val="0"/>
              </a:spcBef>
              <a:spcAft>
                <a:spcPts val="2400"/>
              </a:spcAft>
              <a:buFont typeface="+mj-lt"/>
              <a:buAutoNum type="arabicPeriod"/>
            </a:pPr>
            <a:r>
              <a:rPr lang="en-US" sz="3600" dirty="0"/>
              <a:t>Ante-diluvian patriarchs living through multiple generations</a:t>
            </a:r>
          </a:p>
          <a:p>
            <a:pPr marL="971550" lvl="1" indent="-514350" eaLnBrk="1" hangingPunct="1">
              <a:spcBef>
                <a:spcPts val="0"/>
              </a:spcBef>
              <a:spcAft>
                <a:spcPts val="2400"/>
              </a:spcAft>
              <a:buFont typeface="+mj-lt"/>
              <a:buAutoNum type="arabicPeriod"/>
            </a:pPr>
            <a:r>
              <a:rPr lang="en-US" sz="3600" b="1" u="sng" dirty="0">
                <a:solidFill>
                  <a:srgbClr val="FFFFCC"/>
                </a:solidFill>
              </a:rPr>
              <a:t>Modern archeology: Sumerian King List?</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81426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6002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eleventh observation is connected with archeology. There are two kings’ lists from archeology that reflect what is happening in this chapter. The first is the Sumerian King List from Sumer in Mesopotamia, dating from about the year 2000 </a:t>
            </a:r>
            <a:r>
              <a:rPr lang="en-US" dirty="0" err="1">
                <a:effectLst>
                  <a:outerShdw blurRad="38100" dist="38100" dir="2700000" algn="tl">
                    <a:srgbClr val="000000">
                      <a:alpha val="43137"/>
                    </a:srgbClr>
                  </a:outerShdw>
                </a:effectLst>
              </a:rPr>
              <a:t>b.c.</a:t>
            </a:r>
            <a:r>
              <a:rPr lang="en-US" dirty="0">
                <a:effectLst>
                  <a:outerShdw blurRad="38100" dist="38100" dir="2700000" algn="tl">
                    <a:srgbClr val="000000">
                      <a:alpha val="43137"/>
                    </a:srgbClr>
                  </a:outerShdw>
                </a:effectLst>
              </a:rPr>
              <a:t> It lists a total of ten kings, with a total of 241,200 years. That is an average of about 24,000 years per king. Therefore, the concept of longevity of ten generations is something reflected in the Sumerian King List.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362F538A-AE11-47E6-AF19-F01ACF83A6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69718413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6002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It is also interesting that after the list of the ten kings, it then adds, ‘and then the flood came.’ The flood came with the tenth, just as it is in this Genesis 5 passage. The second is the </a:t>
            </a:r>
            <a:r>
              <a:rPr lang="en-US" dirty="0" err="1">
                <a:effectLst>
                  <a:outerShdw blurRad="38100" dist="38100" dir="2700000" algn="tl">
                    <a:srgbClr val="000000">
                      <a:alpha val="43137"/>
                    </a:srgbClr>
                  </a:outerShdw>
                </a:effectLst>
              </a:rPr>
              <a:t>Berussos</a:t>
            </a:r>
            <a:r>
              <a:rPr lang="en-US" dirty="0">
                <a:effectLst>
                  <a:outerShdw blurRad="38100" dist="38100" dir="2700000" algn="tl">
                    <a:srgbClr val="000000">
                      <a:alpha val="43137"/>
                    </a:srgbClr>
                  </a:outerShdw>
                </a:effectLst>
              </a:rPr>
              <a:t> King List. </a:t>
            </a:r>
            <a:r>
              <a:rPr lang="en-US" dirty="0" err="1">
                <a:effectLst>
                  <a:outerShdw blurRad="38100" dist="38100" dir="2700000" algn="tl">
                    <a:srgbClr val="000000">
                      <a:alpha val="43137"/>
                    </a:srgbClr>
                  </a:outerShdw>
                </a:effectLst>
              </a:rPr>
              <a:t>Berussos</a:t>
            </a:r>
            <a:r>
              <a:rPr lang="en-US" dirty="0">
                <a:effectLst>
                  <a:outerShdw blurRad="38100" dist="38100" dir="2700000" algn="tl">
                    <a:srgbClr val="000000">
                      <a:alpha val="43137"/>
                    </a:srgbClr>
                  </a:outerShdw>
                </a:effectLst>
              </a:rPr>
              <a:t> was a Babylonian priest of the third century </a:t>
            </a:r>
            <a:r>
              <a:rPr lang="en-US" cap="small" dirty="0" err="1">
                <a:effectLst>
                  <a:outerShdw blurRad="38100" dist="38100" dir="2700000" algn="tl">
                    <a:srgbClr val="000000">
                      <a:alpha val="43137"/>
                    </a:srgbClr>
                  </a:outerShdw>
                </a:effectLst>
              </a:rPr>
              <a:t>b.c.</a:t>
            </a:r>
            <a:r>
              <a:rPr lang="en-US" dirty="0">
                <a:effectLst>
                  <a:outerShdw blurRad="38100" dist="38100" dir="2700000" algn="tl">
                    <a:srgbClr val="000000">
                      <a:alpha val="43137"/>
                    </a:srgbClr>
                  </a:outerShdw>
                </a:effectLst>
              </a:rPr>
              <a:t>, and he also lists ten kings before the flood.</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362F538A-AE11-47E6-AF19-F01ACF83A6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45015712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182952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40ABD9B2-D975-4067-AFE8-D81E325DE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86923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16756" y="1371600"/>
            <a:ext cx="7710488" cy="38862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93344" y="4572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3 Outline</a:t>
            </a:r>
          </a:p>
        </p:txBody>
      </p:sp>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pic>
        <p:nvPicPr>
          <p:cNvPr id="9" name="Picture 8">
            <a:extLst>
              <a:ext uri="{FF2B5EF4-FFF2-40B4-BE49-F238E27FC236}">
                <a16:creationId xmlns:a16="http://schemas.microsoft.com/office/drawing/2014/main" id="{BD29CC96-7E1E-49E0-BE27-CDDA53F5B0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1328107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6" name="Picture 5">
            <a:extLst>
              <a:ext uri="{FF2B5EF4-FFF2-40B4-BE49-F238E27FC236}">
                <a16:creationId xmlns:a16="http://schemas.microsoft.com/office/drawing/2014/main" id="{2EFB18F7-FB67-4B8E-8390-22EC731F8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28072519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Line through which the messianic blessing (Gen. 3:15) would come</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From Adam (Gen. 5:1) to Noah (Gen. 5:32)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t>Knowledge of the </a:t>
            </a:r>
            <a:r>
              <a:rPr lang="en-US" i="1" dirty="0"/>
              <a:t>protevangelium</a:t>
            </a:r>
            <a:r>
              <a:rPr lang="en-US" dirty="0"/>
              <a:t> (Gen. 3:15) was obviously passed down given Adam’s advanced age at his death (Gen. 5:5)</a:t>
            </a:r>
            <a:endParaRPr lang="en-US" dirty="0">
              <a:effectLst>
                <a:outerShdw blurRad="38100" dist="38100" dir="2700000" algn="tl">
                  <a:srgbClr val="000000">
                    <a:alpha val="43137"/>
                  </a:srgbClr>
                </a:outerShdw>
              </a:effectLst>
              <a:ea typeface="+mn-ea"/>
              <a:cs typeface="+mn-cs"/>
            </a:endParaRPr>
          </a:p>
        </p:txBody>
      </p:sp>
      <p:pic>
        <p:nvPicPr>
          <p:cNvPr id="6" name="Picture 5">
            <a:extLst>
              <a:ext uri="{FF2B5EF4-FFF2-40B4-BE49-F238E27FC236}">
                <a16:creationId xmlns:a16="http://schemas.microsoft.com/office/drawing/2014/main" id="{AB142029-1200-46D9-8A0C-2952FF168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4603936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13354</TotalTime>
  <Words>2132</Words>
  <Application>Microsoft Office PowerPoint</Application>
  <PresentationFormat>On-screen Show (4:3)</PresentationFormat>
  <Paragraphs>202</Paragraphs>
  <Slides>51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PowerPoint Presentation</vt:lpstr>
      <vt:lpstr>Genesis 4 Outline</vt:lpstr>
      <vt:lpstr>PowerPoint Presentation</vt:lpstr>
      <vt:lpstr>Genealogy  (Gen 5)</vt:lpstr>
      <vt:lpstr>Genesis 5 Outline</vt:lpstr>
      <vt:lpstr>Genesis 5 Outline</vt:lpstr>
      <vt:lpstr>Six-fold Repetition: Significance (Gen 5)</vt:lpstr>
      <vt:lpstr>Genesis 5 Outline</vt:lpstr>
      <vt:lpstr>Genealogy: Adam to Noah  (Gen 5)</vt:lpstr>
      <vt:lpstr>Genealogy: Adam to Noah  (Gen 5)</vt:lpstr>
      <vt:lpstr>Genesis 5 Outline</vt:lpstr>
      <vt:lpstr>Genealogy: Adam to Noah  (Gen 5)</vt:lpstr>
      <vt:lpstr>PowerPoint Presentation</vt:lpstr>
      <vt:lpstr>Genesis 5 Outline</vt:lpstr>
      <vt:lpstr>Six-Fold Pattern Genesis 5:28-31</vt:lpstr>
      <vt:lpstr>PowerPoint Presentation</vt:lpstr>
      <vt:lpstr>Genealogy: Adam to Noah  (Gen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5 Outline</vt:lpstr>
      <vt:lpstr>Noah Genesis 5:32</vt:lpstr>
      <vt:lpstr>PowerPoint Presentation</vt:lpstr>
      <vt:lpstr>Genealogy: Adam to Noah  (Gen 5)</vt:lpstr>
      <vt:lpstr>Genealogy: Adam to Noah  (Gen 5)</vt:lpstr>
      <vt:lpstr>PowerPoint Presentation</vt:lpstr>
      <vt:lpstr>PowerPoint Presentation</vt:lpstr>
      <vt:lpstr>Genealogy: Adam to Noah  (Gen 5)</vt:lpstr>
      <vt:lpstr>PowerPoint Presentation</vt:lpstr>
      <vt:lpstr>PowerPoint Presentation</vt:lpstr>
      <vt:lpstr>PowerPoint Presentation</vt:lpstr>
      <vt:lpstr>Ungodly Line of Cain (Gen 4:16-24)</vt:lpstr>
      <vt:lpstr>PowerPoint Presentation</vt:lpstr>
      <vt:lpstr>Genealogy: Adam to Noah  (Gen 5)</vt:lpstr>
      <vt:lpstr>PowerPoint Presentation</vt:lpstr>
      <vt:lpstr>PowerPoint Presentation</vt:lpstr>
      <vt:lpstr>Conclusion</vt:lpstr>
      <vt:lpstr>Genesis 5 Outline</vt:lpstr>
      <vt:lpstr>Genesis 5 Outline</vt:lpstr>
      <vt:lpstr>GENESIS STRUCTURE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024 - 5v28-32 - WORKING COPY FOR ANDY</dc:title>
  <dc:subject>Genesis 5</dc:subject>
  <dc:creator>A. Woods</dc:creator>
  <dc:description>Modified by Jim McGowan</dc:description>
  <cp:lastModifiedBy>Andy Woods</cp:lastModifiedBy>
  <cp:revision>1359</cp:revision>
  <cp:lastPrinted>2021-01-23T20:19:07Z</cp:lastPrinted>
  <dcterms:created xsi:type="dcterms:W3CDTF">2009-03-17T12:21:13Z</dcterms:created>
  <dcterms:modified xsi:type="dcterms:W3CDTF">2021-01-30T19:18:38Z</dcterms:modified>
</cp:coreProperties>
</file>