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4643" r:id="rId2"/>
    <p:sldId id="6678" r:id="rId3"/>
    <p:sldId id="6700" r:id="rId4"/>
    <p:sldId id="4644" r:id="rId5"/>
    <p:sldId id="6701" r:id="rId6"/>
    <p:sldId id="4647" r:id="rId7"/>
    <p:sldId id="6703" r:id="rId8"/>
    <p:sldId id="4665" r:id="rId9"/>
    <p:sldId id="6704" r:id="rId10"/>
    <p:sldId id="4645" r:id="rId11"/>
    <p:sldId id="6683" r:id="rId12"/>
    <p:sldId id="4646" r:id="rId13"/>
    <p:sldId id="6685" r:id="rId14"/>
    <p:sldId id="6738" r:id="rId15"/>
    <p:sldId id="6762" r:id="rId16"/>
    <p:sldId id="6767" r:id="rId17"/>
    <p:sldId id="6770" r:id="rId18"/>
    <p:sldId id="6768" r:id="rId19"/>
    <p:sldId id="6769" r:id="rId20"/>
    <p:sldId id="6739" r:id="rId21"/>
    <p:sldId id="4519" r:id="rId22"/>
    <p:sldId id="6771" r:id="rId23"/>
    <p:sldId id="6308" r:id="rId24"/>
    <p:sldId id="6692" r:id="rId25"/>
    <p:sldId id="6772" r:id="rId26"/>
    <p:sldId id="1031" r:id="rId27"/>
    <p:sldId id="1168" r:id="rId28"/>
    <p:sldId id="2309" r:id="rId29"/>
    <p:sldId id="962" r:id="rId30"/>
    <p:sldId id="6773" r:id="rId31"/>
    <p:sldId id="6786" r:id="rId32"/>
    <p:sldId id="6787" r:id="rId33"/>
    <p:sldId id="6788" r:id="rId34"/>
    <p:sldId id="6775" r:id="rId35"/>
    <p:sldId id="906" r:id="rId36"/>
    <p:sldId id="6783" r:id="rId37"/>
    <p:sldId id="6784" r:id="rId38"/>
    <p:sldId id="6785" r:id="rId39"/>
    <p:sldId id="1162" r:id="rId40"/>
    <p:sldId id="6774" r:id="rId41"/>
    <p:sldId id="6422" r:id="rId42"/>
    <p:sldId id="6781" r:id="rId43"/>
    <p:sldId id="1440" r:id="rId44"/>
    <p:sldId id="1260" r:id="rId45"/>
    <p:sldId id="1335" r:id="rId46"/>
    <p:sldId id="6779" r:id="rId47"/>
    <p:sldId id="6780" r:id="rId48"/>
    <p:sldId id="572" r:id="rId49"/>
    <p:sldId id="3881" r:id="rId50"/>
    <p:sldId id="6321" r:id="rId51"/>
    <p:sldId id="6322" r:id="rId52"/>
    <p:sldId id="3148" r:id="rId53"/>
    <p:sldId id="6684" r:id="rId54"/>
    <p:sldId id="6741" r:id="rId55"/>
    <p:sldId id="6777" r:id="rId56"/>
    <p:sldId id="6840" r:id="rId5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FFCC"/>
    <a:srgbClr val="000099"/>
    <a:srgbClr val="FF99FF"/>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9" autoAdjust="0"/>
    <p:restoredTop sz="96318" autoAdjust="0"/>
  </p:normalViewPr>
  <p:slideViewPr>
    <p:cSldViewPr>
      <p:cViewPr varScale="1">
        <p:scale>
          <a:sx n="57" d="100"/>
          <a:sy n="57" d="100"/>
        </p:scale>
        <p:origin x="7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3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037 - Post-</a:t>
            </a:r>
            <a:r>
              <a:rPr lang="en-US" sz="1300" dirty="0" err="1">
                <a:latin typeface="Calibri" panose="020F0502020204030204" pitchFamily="34" charset="0"/>
                <a:cs typeface="Calibri" panose="020F0502020204030204" pitchFamily="34" charset="0"/>
              </a:rPr>
              <a:t>Trib</a:t>
            </a:r>
            <a:r>
              <a:rPr lang="en-US" sz="1300" dirty="0">
                <a:latin typeface="Calibri" panose="020F0502020204030204" pitchFamily="34" charset="0"/>
                <a:cs typeface="Calibri" panose="020F0502020204030204" pitchFamily="34" charset="0"/>
              </a:rPr>
              <a:t> – Part 3</a:t>
            </a:r>
          </a:p>
          <a:p>
            <a:pPr algn="ctr">
              <a:defRPr/>
            </a:pPr>
            <a:r>
              <a:rPr lang="en-US" sz="1300" dirty="0">
                <a:latin typeface="Calibri" panose="020F0502020204030204" pitchFamily="34" charset="0"/>
                <a:cs typeface="Calibri" panose="020F0502020204030204" pitchFamily="34" charset="0"/>
              </a:rPr>
              <a:t>01-31-2021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1/30/2021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extLst>
      <p:ext uri="{BB962C8B-B14F-4D97-AF65-F5344CB8AC3E}">
        <p14:creationId xmlns:p14="http://schemas.microsoft.com/office/powerpoint/2010/main" val="2903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7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00.emf"/><Relationship Id="rId7" Type="http://schemas.openxmlformats.org/officeDocument/2006/relationships/image" Target="../media/image220.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10.emf"/><Relationship Id="rId4" Type="http://schemas.openxmlformats.org/officeDocument/2006/relationships/customXml" Target="../ink/ink2.xml"/><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0.emf"/><Relationship Id="rId7" Type="http://schemas.openxmlformats.org/officeDocument/2006/relationships/image" Target="../media/image220.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210.emf"/><Relationship Id="rId4" Type="http://schemas.openxmlformats.org/officeDocument/2006/relationships/customXml" Target="../ink/ink5.xml"/><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37</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41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Tree>
    <p:extLst>
      <p:ext uri="{BB962C8B-B14F-4D97-AF65-F5344CB8AC3E}">
        <p14:creationId xmlns:p14="http://schemas.microsoft.com/office/powerpoint/2010/main" val="242004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Effective?  Rev. 6:9-11; 7:13-14; 13:10, 15; 20:4</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341826-FA46-4CBE-A27A-4E3B171E9E53}"/>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Protection Through the Tribulation?</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p:txBody>
      </p:sp>
    </p:spTree>
    <p:extLst>
      <p:ext uri="{BB962C8B-B14F-4D97-AF65-F5344CB8AC3E}">
        <p14:creationId xmlns:p14="http://schemas.microsoft.com/office/powerpoint/2010/main" val="200193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3:10</a:t>
            </a:r>
          </a:p>
          <a:p>
            <a:pPr algn="just"/>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a:t>
            </a:r>
            <a:r>
              <a:rPr lang="en-US" sz="31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F0236A8C-8CCA-4846-8FA7-D358D1FBF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6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dirty="0">
                <a:effectLst>
                  <a:outerShdw blurRad="38100" dist="38100" dir="2700000" algn="tl">
                    <a:srgbClr val="000000">
                      <a:alpha val="43137"/>
                    </a:srgbClr>
                  </a:outerShdw>
                </a:effectLst>
              </a:rPr>
              <a:t>“However, the promise of Revelation 3:10 not only guarantees being kept from the trials of the Tribulation period but being kept from the time period of the Tribulation. The promise is not, I will keep you from the trials. It is I will keep you from the hour of the trials...But how clear and plain is the promise. ‘I...will keep you from the hour of testing.’ Not just from any persecution, but from the coming time that will affect the whole earth. (The only way to escape worldwide trouble is not to be on the earth.) And not just from the events, but from the time. </a:t>
            </a:r>
            <a:r>
              <a:rPr lang="en-US" sz="2700" b="1" u="sng" dirty="0">
                <a:solidFill>
                  <a:srgbClr val="FFFFCC"/>
                </a:solidFill>
                <a:effectLst>
                  <a:outerShdw blurRad="38100" dist="38100" dir="2700000" algn="tl">
                    <a:srgbClr val="000000">
                      <a:alpha val="43137"/>
                    </a:srgbClr>
                  </a:outerShdw>
                </a:effectLst>
              </a:rPr>
              <a:t>And the only way to escape the time when the events take place is not to be in a place where time ticks on. The only place that meets those qualifications is heaven.</a:t>
            </a:r>
            <a:r>
              <a:rPr lang="en-US" sz="27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Current Christian Issues (Chicago: Moody, 1981), 116-17.</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941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4114056"/>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“The </a:t>
            </a:r>
            <a:r>
              <a:rPr lang="en-US" sz="3000" dirty="0" err="1">
                <a:effectLst>
                  <a:outerShdw blurRad="38100" dist="38100" dir="2700000" algn="tl">
                    <a:srgbClr val="000000">
                      <a:alpha val="43137"/>
                    </a:srgbClr>
                  </a:outerShdw>
                </a:effectLst>
              </a:rPr>
              <a:t>posttribulational</a:t>
            </a:r>
            <a:r>
              <a:rPr lang="en-US" sz="3000" dirty="0">
                <a:effectLst>
                  <a:outerShdw blurRad="38100" dist="38100" dir="2700000" algn="tl">
                    <a:srgbClr val="000000">
                      <a:alpha val="43137"/>
                    </a:srgbClr>
                  </a:outerShdw>
                </a:effectLst>
              </a:rPr>
              <a:t> view, expressed in the writings of George Eldon Ladd, Robert Gundry, and others, is the view that Christ will rapture the church after the tribulation period at the second coming of Christ. This means the church will go through the time of judgment prophesied in the book of Revelation, but believers will be kept from Satan's wrath during the tribulation (Revelation 3:10). Pretribulationalists (such as myself) respond, however, that Revelation 3:10 indicates that believers will be saved out of or separated from (Greek: </a:t>
            </a:r>
            <a:r>
              <a:rPr lang="en-US" sz="3000" dirty="0" err="1">
                <a:effectLst>
                  <a:outerShdw blurRad="38100" dist="38100" dir="2700000" algn="tl">
                    <a:srgbClr val="000000">
                      <a:alpha val="43137"/>
                    </a:srgbClr>
                  </a:outerShdw>
                </a:effectLst>
              </a:rPr>
              <a:t>ek</a:t>
            </a:r>
            <a:r>
              <a:rPr lang="en-US" sz="3000" dirty="0">
                <a:effectLst>
                  <a:outerShdw blurRad="38100" dist="38100" dir="2700000" algn="tl">
                    <a:srgbClr val="000000">
                      <a:alpha val="43137"/>
                    </a:srgbClr>
                  </a:outerShdw>
                </a:effectLst>
              </a:rPr>
              <a:t>) the actual time period of the tribulation.”</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in Chronological Order: A Complete Overview to Understanding Bible Prophecy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2012), 50.</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76200" y="45720"/>
            <a:ext cx="1105408" cy="1097280"/>
          </a:xfrm>
          <a:prstGeom prst="rect">
            <a:avLst/>
          </a:prstGeom>
          <a:ln w="19050">
            <a:solidFill>
              <a:schemeClr val="tx1"/>
            </a:solidFill>
          </a:ln>
        </p:spPr>
      </p:pic>
    </p:spTree>
    <p:extLst>
      <p:ext uri="{BB962C8B-B14F-4D97-AF65-F5344CB8AC3E}">
        <p14:creationId xmlns:p14="http://schemas.microsoft.com/office/powerpoint/2010/main" val="301041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219188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“In context, the statement about being saved 'out of' (</a:t>
            </a:r>
            <a:r>
              <a:rPr lang="en-US" dirty="0" err="1">
                <a:effectLst>
                  <a:outerShdw blurRad="38100" dist="38100" dir="2700000" algn="tl">
                    <a:srgbClr val="000000">
                      <a:alpha val="43137"/>
                    </a:srgbClr>
                  </a:outerShdw>
                </a:effectLst>
              </a:rPr>
              <a:t>Gk</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the time of trial does mean saved from it (not through it). One cannot be saved from an entire hour by being in any part of it.”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(Minneapolis, MN: Bethany, 2004), 654.</a:t>
            </a:r>
          </a:p>
        </p:txBody>
      </p:sp>
      <p:pic>
        <p:nvPicPr>
          <p:cNvPr id="2" name="Picture 1">
            <a:extLst>
              <a:ext uri="{FF2B5EF4-FFF2-40B4-BE49-F238E27FC236}">
                <a16:creationId xmlns:a16="http://schemas.microsoft.com/office/drawing/2014/main" id="{E90CE13D-E7D9-4EA2-ABF9-6BCD32969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pic>
        <p:nvPicPr>
          <p:cNvPr id="6" name="Picture 2" descr="Image result for church of philadelphia">
            <a:extLst>
              <a:ext uri="{FF2B5EF4-FFF2-40B4-BE49-F238E27FC236}">
                <a16:creationId xmlns:a16="http://schemas.microsoft.com/office/drawing/2014/main" id="{474B29BF-A3B1-44CE-BD75-A2C84F9D5D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2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8CFC997E-BF02-4C40-A078-336B02CD4863}"/>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50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19100" y="1600200"/>
            <a:ext cx="8305800" cy="2464295"/>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According to </a:t>
            </a:r>
            <a:r>
              <a:rPr lang="en-US" dirty="0" err="1">
                <a:effectLst>
                  <a:outerShdw blurRad="38100" dist="38100" dir="2700000" algn="tl">
                    <a:srgbClr val="000000">
                      <a:alpha val="43137"/>
                    </a:srgbClr>
                  </a:outerShdw>
                </a:effectLst>
              </a:rPr>
              <a:t>posttribulationalist</a:t>
            </a:r>
            <a:r>
              <a:rPr lang="en-US" dirty="0">
                <a:effectLst>
                  <a:outerShdw blurRad="38100" dist="38100" dir="2700000" algn="tl">
                    <a:srgbClr val="000000">
                      <a:alpha val="43137"/>
                    </a:srgbClr>
                  </a:outerShdw>
                </a:effectLst>
              </a:rPr>
              <a:t> George Ladd, "every church father who deals with the subject expects the church to suffer at the hands of the Antichrist" and "the prevailing view is post-tribulational premillennialism.”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1847685" y="228600"/>
            <a:ext cx="5448631" cy="1000274"/>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 </a:t>
            </a:r>
            <a:r>
              <a:rPr lang="en-US" sz="1800" i="1" dirty="0">
                <a:effectLst>
                  <a:outerShdw blurRad="38100" dist="38100" dir="2700000" algn="tl">
                    <a:srgbClr val="000000">
                      <a:alpha val="43137"/>
                    </a:srgbClr>
                  </a:outerShdw>
                </a:effectLst>
                <a:latin typeface="Calibri" panose="020F0502020204030204" pitchFamily="34" charset="0"/>
                <a:cs typeface="+mn-cs"/>
              </a:rPr>
              <a:t>The Blessed Hope</a:t>
            </a:r>
            <a:r>
              <a:rPr lang="en-US" sz="1800" dirty="0">
                <a:effectLst>
                  <a:outerShdw blurRad="38100" dist="38100" dir="2700000" algn="tl">
                    <a:srgbClr val="000000">
                      <a:alpha val="43137"/>
                    </a:srgbClr>
                  </a:outerShdw>
                </a:effectLst>
                <a:latin typeface="Calibri" panose="020F0502020204030204" pitchFamily="34" charset="0"/>
                <a:cs typeface="+mn-cs"/>
              </a:rPr>
              <a:t> (Grand Rapids: Eerdmans, 1956), 31.</a:t>
            </a:r>
          </a:p>
        </p:txBody>
      </p:sp>
      <p:pic>
        <p:nvPicPr>
          <p:cNvPr id="5" name="Picture 4">
            <a:extLst>
              <a:ext uri="{FF2B5EF4-FFF2-40B4-BE49-F238E27FC236}">
                <a16:creationId xmlns:a16="http://schemas.microsoft.com/office/drawing/2014/main" id="{13C4049B-1BEF-4DCB-A5D8-50D86B8B91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76200"/>
            <a:ext cx="960120" cy="1097280"/>
          </a:xfrm>
          <a:prstGeom prst="rect">
            <a:avLst/>
          </a:prstGeom>
        </p:spPr>
      </p:pic>
      <p:pic>
        <p:nvPicPr>
          <p:cNvPr id="13" name="Picture 4">
            <a:extLst>
              <a:ext uri="{FF2B5EF4-FFF2-40B4-BE49-F238E27FC236}">
                <a16:creationId xmlns:a16="http://schemas.microsoft.com/office/drawing/2014/main" id="{E0026897-2194-4A28-914D-F813FDCBF5D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66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1600200"/>
            <a:ext cx="8115300" cy="2504442"/>
          </a:xfrm>
        </p:spPr>
        <p:txBody>
          <a:bodyPr/>
          <a:lstStyle/>
          <a:p>
            <a:pPr marL="0" indent="0" algn="just" eaLnBrk="1" hangingPunct="1">
              <a:buNone/>
              <a:defRPr/>
            </a:pPr>
            <a:r>
              <a:rPr lang="en-US" dirty="0">
                <a:effectLst>
                  <a:outerShdw blurRad="38100" dist="38100" dir="2700000" algn="tl">
                    <a:srgbClr val="000000">
                      <a:alpha val="43137"/>
                    </a:srgbClr>
                  </a:outerShdw>
                </a:effectLst>
              </a:rPr>
              <a:t>Gundry similarly concludes, "Until Augustine in the fourth century, the early Church generally held to the </a:t>
            </a:r>
            <a:r>
              <a:rPr lang="en-US" dirty="0" err="1">
                <a:effectLst>
                  <a:outerShdw blurRad="38100" dist="38100" dir="2700000" algn="tl">
                    <a:srgbClr val="000000">
                      <a:alpha val="43137"/>
                    </a:srgbClr>
                  </a:outerShdw>
                </a:effectLst>
              </a:rPr>
              <a:t>premillennarian</a:t>
            </a:r>
            <a:r>
              <a:rPr lang="en-US" dirty="0">
                <a:effectLst>
                  <a:outerShdw blurRad="38100" dist="38100" dir="2700000" algn="tl">
                    <a:srgbClr val="000000">
                      <a:alpha val="43137"/>
                    </a:srgbClr>
                  </a:outerShdw>
                </a:effectLst>
              </a:rPr>
              <a:t> understanding of Biblical eschatology...And it was post-tribulational.”</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70" y="228600"/>
            <a:ext cx="7239661" cy="1000274"/>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H. Gundry </a:t>
            </a:r>
          </a:p>
          <a:p>
            <a:pPr algn="ctr" eaLnBrk="0" hangingPunct="0">
              <a:spcAft>
                <a:spcPts val="600"/>
              </a:spcAft>
              <a:buClr>
                <a:schemeClr val="tx2"/>
              </a:buClr>
              <a:buSzPct val="75000"/>
              <a:defRPr/>
            </a:pPr>
            <a:r>
              <a:rPr lang="en-US" sz="1800" i="1" dirty="0">
                <a:effectLst>
                  <a:outerShdw blurRad="38100" dist="38100" dir="2700000" algn="tl">
                    <a:srgbClr val="000000">
                      <a:alpha val="43137"/>
                    </a:srgbClr>
                  </a:outerShdw>
                </a:effectLst>
                <a:latin typeface="Calibri" panose="020F0502020204030204" pitchFamily="34" charset="0"/>
                <a:cs typeface="+mn-cs"/>
              </a:rPr>
              <a:t>The Church and the Tribulation</a:t>
            </a:r>
            <a:r>
              <a:rPr lang="en-US" sz="1800" dirty="0">
                <a:effectLst>
                  <a:outerShdw blurRad="38100" dist="38100" dir="2700000" algn="tl">
                    <a:srgbClr val="000000">
                      <a:alpha val="43137"/>
                    </a:srgbClr>
                  </a:outerShdw>
                </a:effectLst>
                <a:latin typeface="Calibri" panose="020F0502020204030204" pitchFamily="34" charset="0"/>
                <a:cs typeface="+mn-cs"/>
              </a:rPr>
              <a:t> (Grand Rapids: Zondervan, 1973), 173.</a:t>
            </a:r>
          </a:p>
        </p:txBody>
      </p:sp>
      <p:pic>
        <p:nvPicPr>
          <p:cNvPr id="4" name="Picture 3">
            <a:extLst>
              <a:ext uri="{FF2B5EF4-FFF2-40B4-BE49-F238E27FC236}">
                <a16:creationId xmlns:a16="http://schemas.microsoft.com/office/drawing/2014/main" id="{606F4EEE-3D88-46FC-A170-371D6DB46B5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825" y="45720"/>
            <a:ext cx="935775" cy="1097280"/>
          </a:xfrm>
          <a:prstGeom prst="rect">
            <a:avLst/>
          </a:prstGeom>
        </p:spPr>
      </p:pic>
      <p:pic>
        <p:nvPicPr>
          <p:cNvPr id="12" name="Picture 4">
            <a:extLst>
              <a:ext uri="{FF2B5EF4-FFF2-40B4-BE49-F238E27FC236}">
                <a16:creationId xmlns:a16="http://schemas.microsoft.com/office/drawing/2014/main" id="{58E10A88-F4E0-44A3-8DF5-8A0117086C5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98421" y="4305564"/>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2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31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548640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4" name="Rectangle 2">
            <a:extLst>
              <a:ext uri="{FF2B5EF4-FFF2-40B4-BE49-F238E27FC236}">
                <a16:creationId xmlns:a16="http://schemas.microsoft.com/office/drawing/2014/main" id="{CFBC78B5-B0B9-493A-BF87-0FAB92F24496}"/>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38429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b="1" u="sng" dirty="0">
                <a:solidFill>
                  <a:srgbClr val="FFFFCC"/>
                </a:solidFill>
                <a:effectLst>
                  <a:outerShdw blurRad="38100" dist="38100" dir="2700000" algn="tl">
                    <a:srgbClr val="000000">
                      <a:alpha val="43137"/>
                    </a:srgbClr>
                  </a:outerShdw>
                </a:effectLst>
              </a:rPr>
              <a:t>First, the issue is not when the view became popular but if it is taught in the Bible.</a:t>
            </a:r>
            <a:endParaRPr lang="en-US" altLang="en-US" b="1" u="sng" dirty="0">
              <a:solidFill>
                <a:srgbClr val="FFFFCC"/>
              </a:solidFill>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6BE82C66-3F60-493C-9B81-BD71519F01CF}"/>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4409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362200" y="1600200"/>
            <a:ext cx="6477000" cy="4114800"/>
          </a:xfrm>
        </p:spPr>
        <p:txBody>
          <a:bodyPr anchor="t"/>
          <a:lstStyle/>
          <a:p>
            <a:pPr algn="just" eaLnBrk="1" hangingPunct="1">
              <a:lnSpc>
                <a:spcPct val="100000"/>
              </a:lnSpc>
            </a:pPr>
            <a:r>
              <a:rPr lang="en-US" sz="3600" i="1" dirty="0">
                <a:solidFill>
                  <a:srgbClr val="FFFFCC"/>
                </a:solidFill>
              </a:rPr>
              <a:t>“</a:t>
            </a:r>
            <a:r>
              <a:rPr lang="en-US" sz="3600" i="1" dirty="0">
                <a:solidFill>
                  <a:schemeClr val="tx1"/>
                </a:solidFill>
              </a:rPr>
              <a:t>I ask for the Scripture, and Eck offers me the Fathers. I ask for the sun, and he shows me his lanterns. I ask, ‘where is your Scripture proof?’ and he adduces Ambrose and Cyril…With all due respect to the Fathers, I prefer the authority of Scripture.”</a:t>
            </a:r>
            <a:endParaRPr lang="en-US" altLang="en-US" sz="3600" i="1" dirty="0">
              <a:solidFill>
                <a:schemeClr val="tx1"/>
              </a:solidFill>
            </a:endParaRPr>
          </a:p>
        </p:txBody>
      </p:sp>
      <p:sp>
        <p:nvSpPr>
          <p:cNvPr id="15363" name="Rectangle 3"/>
          <p:cNvSpPr>
            <a:spLocks noGrp="1" noChangeArrowheads="1"/>
          </p:cNvSpPr>
          <p:nvPr>
            <p:ph type="subTitle" sz="quarter" idx="4294967295"/>
          </p:nvPr>
        </p:nvSpPr>
        <p:spPr>
          <a:xfrm>
            <a:off x="647700" y="228600"/>
            <a:ext cx="7848600" cy="1181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cs typeface="Calibri" panose="020F0502020204030204" pitchFamily="34" charset="0"/>
              </a:rPr>
              <a:t>Quoted by F.W. Farrar, </a:t>
            </a:r>
            <a:r>
              <a:rPr lang="en-US" sz="1600" i="1" dirty="0">
                <a:effectLst>
                  <a:outerShdw blurRad="38100" dist="38100" dir="2700000" algn="tl">
                    <a:srgbClr val="000000">
                      <a:alpha val="43137"/>
                    </a:srgbClr>
                  </a:outerShdw>
                </a:effectLst>
                <a:cs typeface="Calibri" panose="020F0502020204030204" pitchFamily="34" charset="0"/>
              </a:rPr>
              <a:t>History of interpretation</a:t>
            </a:r>
            <a:r>
              <a:rPr lang="en-US" sz="1600" dirty="0">
                <a:effectLst>
                  <a:outerShdw blurRad="38100" dist="38100" dir="2700000" algn="tl">
                    <a:srgbClr val="000000">
                      <a:alpha val="43137"/>
                    </a:srgbClr>
                  </a:outerShdw>
                </a:effectLst>
                <a:cs typeface="Calibri" panose="020F0502020204030204" pitchFamily="34" charset="0"/>
              </a:rPr>
              <a:t> (NY: E.P. Dutton and Company, 1886), 327.</a:t>
            </a:r>
            <a:endParaRPr lang="en-US" sz="1600" dirty="0"/>
          </a:p>
        </p:txBody>
      </p:sp>
      <p:pic>
        <p:nvPicPr>
          <p:cNvPr id="5" name="Picture 4">
            <a:extLst>
              <a:ext uri="{FF2B5EF4-FFF2-40B4-BE49-F238E27FC236}">
                <a16:creationId xmlns:a16="http://schemas.microsoft.com/office/drawing/2014/main" id="{EAD549A0-B9B0-4E5A-934D-E8869F728A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52600"/>
            <a:ext cx="182880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92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9144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3600"/>
              </a:spcAft>
              <a:defRPr/>
            </a:pPr>
            <a:r>
              <a:rPr lang="en-US" i="1" dirty="0">
                <a:effectLst>
                  <a:outerShdw blurRad="38100" dist="38100" dir="2700000" algn="tl">
                    <a:srgbClr val="000000">
                      <a:alpha val="43137"/>
                    </a:srgbClr>
                  </a:outerShdw>
                </a:effectLst>
              </a:rPr>
              <a:t>Solus Christus </a:t>
            </a:r>
            <a:r>
              <a:rPr lang="en-US" dirty="0">
                <a:effectLst>
                  <a:outerShdw blurRad="38100" dist="38100" dir="2700000" algn="tl">
                    <a:srgbClr val="000000">
                      <a:alpha val="43137"/>
                    </a:srgbClr>
                  </a:outerShdw>
                </a:effectLst>
              </a:rPr>
              <a:t>– Christ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Fide </a:t>
            </a:r>
            <a:r>
              <a:rPr lang="en-US" dirty="0">
                <a:effectLst>
                  <a:outerShdw blurRad="38100" dist="38100" dir="2700000" algn="tl">
                    <a:srgbClr val="000000">
                      <a:alpha val="43137"/>
                    </a:srgbClr>
                  </a:outerShdw>
                </a:effectLst>
              </a:rPr>
              <a:t>– faith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Gratia </a:t>
            </a:r>
            <a:r>
              <a:rPr lang="en-US" dirty="0">
                <a:effectLst>
                  <a:outerShdw blurRad="38100" dist="38100" dir="2700000" algn="tl">
                    <a:srgbClr val="000000">
                      <a:alpha val="43137"/>
                    </a:srgbClr>
                  </a:outerShdw>
                </a:effectLst>
              </a:rPr>
              <a:t>– grace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Sola Scriptura </a:t>
            </a:r>
            <a:r>
              <a:rPr lang="en-US" dirty="0">
                <a:effectLst>
                  <a:outerShdw blurRad="38100" dist="38100" dir="2700000" algn="tl">
                    <a:srgbClr val="000000">
                      <a:alpha val="43137"/>
                    </a:srgbClr>
                  </a:outerShdw>
                </a:effectLst>
              </a:rPr>
              <a:t>– Scripture alone</a:t>
            </a:r>
          </a:p>
          <a:p>
            <a:pPr marL="461963" indent="-461963">
              <a:spcBef>
                <a:spcPts val="0"/>
              </a:spcBef>
              <a:spcAft>
                <a:spcPts val="3600"/>
              </a:spcAft>
              <a:defRPr/>
            </a:pPr>
            <a:r>
              <a:rPr lang="en-US" i="1" dirty="0">
                <a:effectLst>
                  <a:outerShdw blurRad="38100" dist="38100" dir="2700000" algn="tl">
                    <a:srgbClr val="000000">
                      <a:alpha val="43137"/>
                    </a:srgbClr>
                  </a:outerShdw>
                </a:effectLst>
              </a:rPr>
              <a:t>Soli Deo Gloria </a:t>
            </a:r>
            <a:r>
              <a:rPr lang="en-US" dirty="0">
                <a:effectLst>
                  <a:outerShdw blurRad="38100" dist="38100" dir="2700000" algn="tl">
                    <a:srgbClr val="000000">
                      <a:alpha val="43137"/>
                    </a:srgbClr>
                  </a:outerShdw>
                </a:effectLst>
              </a:rPr>
              <a:t>– 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9812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J. Dwight Pentecost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Things to Come, </a:t>
            </a:r>
            <a:r>
              <a:rPr lang="en-US" sz="2000" dirty="0">
                <a:solidFill>
                  <a:schemeClr val="tx1"/>
                </a:solidFill>
                <a:effectLst>
                  <a:outerShdw blurRad="38100" dist="38100" dir="2700000" algn="tl">
                    <a:srgbClr val="000000">
                      <a:alpha val="43137"/>
                    </a:srgbClr>
                  </a:outerShdw>
                </a:effectLst>
              </a:rPr>
              <a:t>Page 168</a:t>
            </a:r>
          </a:p>
        </p:txBody>
      </p:sp>
      <p:sp>
        <p:nvSpPr>
          <p:cNvPr id="16387" name="Rectangle 3"/>
          <p:cNvSpPr>
            <a:spLocks noGrp="1" noChangeArrowheads="1"/>
          </p:cNvSpPr>
          <p:nvPr>
            <p:ph type="body" idx="1"/>
          </p:nvPr>
        </p:nvSpPr>
        <p:spPr>
          <a:xfrm>
            <a:off x="457200" y="1524000"/>
            <a:ext cx="8229600" cy="2590800"/>
          </a:xfrm>
        </p:spPr>
        <p:txBody>
          <a:bodyPr/>
          <a:lstStyle/>
          <a:p>
            <a:pPr marL="0" indent="0" algn="just">
              <a:buFontTx/>
              <a:buNone/>
              <a:defRPr/>
            </a:pPr>
            <a:r>
              <a:rPr lang="en-US" dirty="0">
                <a:effectLst>
                  <a:outerShdw blurRad="38100" dist="38100" dir="2700000" algn="tl">
                    <a:srgbClr val="000000">
                      <a:alpha val="43137"/>
                    </a:srgbClr>
                  </a:outerShdw>
                </a:effectLst>
              </a:rPr>
              <a:t>“If the same line of reasoning were followed one would not accept the doctrine of justification by faith, for it was not clearly taught until the Reformation. The failure to discern the teaching of Scripture does not nullify that teaching</a:t>
            </a:r>
            <a:r>
              <a:rPr lang="en-US" i="1" dirty="0">
                <a:effectLst>
                  <a:outerShdw blurRad="38100" dist="38100" dir="2700000" algn="tl">
                    <a:srgbClr val="000000">
                      <a:alpha val="43137"/>
                    </a:srgbClr>
                  </a:outerShdw>
                </a:effectLst>
              </a:rPr>
              <a:t>.”</a:t>
            </a:r>
          </a:p>
        </p:txBody>
      </p:sp>
      <p:pic>
        <p:nvPicPr>
          <p:cNvPr id="5" name="Picture 2" descr="Image result for j. dwight pentecost">
            <a:extLst>
              <a:ext uri="{FF2B5EF4-FFF2-40B4-BE49-F238E27FC236}">
                <a16:creationId xmlns:a16="http://schemas.microsoft.com/office/drawing/2014/main" id="{6B88D949-C957-4022-BA77-C317BC0BB6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26719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7034A-A0E8-4059-97C0-3CAD860D94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88067" name="Rectangle 3">
            <a:extLst>
              <a:ext uri="{FF2B5EF4-FFF2-40B4-BE49-F238E27FC236}">
                <a16:creationId xmlns:a16="http://schemas.microsoft.com/office/drawing/2014/main" id="{5243DBF7-5D0B-4CFB-9387-A163DA576649}"/>
              </a:ext>
            </a:extLst>
          </p:cNvPr>
          <p:cNvSpPr>
            <a:spLocks noGrp="1" noChangeArrowheads="1"/>
          </p:cNvSpPr>
          <p:nvPr>
            <p:ph type="body" idx="1"/>
          </p:nvPr>
        </p:nvSpPr>
        <p:spPr>
          <a:xfrm>
            <a:off x="0" y="0"/>
            <a:ext cx="9144000" cy="2819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Acts 20:29</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I know this, that </a:t>
            </a:r>
            <a:r>
              <a:rPr lang="en-US" sz="3600" b="1" i="1" u="sng" dirty="0">
                <a:solidFill>
                  <a:srgbClr val="FFFFCC"/>
                </a:solidFill>
                <a:effectLst>
                  <a:outerShdw blurRad="38100" dist="38100" dir="2700000" algn="tl">
                    <a:srgbClr val="000000">
                      <a:alpha val="43137"/>
                    </a:srgbClr>
                  </a:outerShdw>
                </a:effectLst>
              </a:rPr>
              <a:t>after my departure</a:t>
            </a:r>
            <a:r>
              <a:rPr lang="en-US" sz="3600" dirty="0">
                <a:effectLst>
                  <a:outerShdw blurRad="38100" dist="38100" dir="2700000" algn="tl">
                    <a:srgbClr val="000000">
                      <a:alpha val="43137"/>
                    </a:srgbClr>
                  </a:outerShdw>
                </a:effectLst>
              </a:rPr>
              <a:t> savage wolves will come in among you, not sparing the flock.” (Italics added). </a:t>
            </a:r>
          </a:p>
        </p:txBody>
      </p:sp>
      <p:pic>
        <p:nvPicPr>
          <p:cNvPr id="3" name="Picture 2">
            <a:extLst>
              <a:ext uri="{FF2B5EF4-FFF2-40B4-BE49-F238E27FC236}">
                <a16:creationId xmlns:a16="http://schemas.microsoft.com/office/drawing/2014/main" id="{BC383EDF-94A0-42FD-A9FC-7CF992D5A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6114" y="2590800"/>
            <a:ext cx="1751772" cy="2286000"/>
          </a:xfrm>
          <a:prstGeom prst="rect">
            <a:avLst/>
          </a:prstGeom>
        </p:spPr>
      </p:pic>
    </p:spTree>
    <p:extLst>
      <p:ext uri="{BB962C8B-B14F-4D97-AF65-F5344CB8AC3E}">
        <p14:creationId xmlns:p14="http://schemas.microsoft.com/office/powerpoint/2010/main" val="315026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b="1" u="sng" dirty="0">
                <a:solidFill>
                  <a:srgbClr val="FFFFCC"/>
                </a:solidFill>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b="1" u="sng" dirty="0">
              <a:solidFill>
                <a:srgbClr val="FFFFCC"/>
              </a:solidFill>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A0336BAD-71B6-4B63-A483-8830CE04F973}"/>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80090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3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25329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280513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J. Dwight Pentecost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Things to Come, </a:t>
            </a:r>
            <a:r>
              <a:rPr lang="en-US" sz="2000" dirty="0">
                <a:solidFill>
                  <a:schemeClr val="tx1"/>
                </a:solidFill>
                <a:effectLst>
                  <a:outerShdw blurRad="38100" dist="38100" dir="2700000" algn="tl">
                    <a:srgbClr val="000000">
                      <a:alpha val="43137"/>
                    </a:srgbClr>
                  </a:outerShdw>
                </a:effectLst>
              </a:rPr>
              <a:t>Page 168</a:t>
            </a:r>
          </a:p>
        </p:txBody>
      </p:sp>
      <p:sp>
        <p:nvSpPr>
          <p:cNvPr id="16387" name="Rectangle 3"/>
          <p:cNvSpPr>
            <a:spLocks noGrp="1" noChangeArrowheads="1"/>
          </p:cNvSpPr>
          <p:nvPr>
            <p:ph type="body" idx="1"/>
          </p:nvPr>
        </p:nvSpPr>
        <p:spPr>
          <a:xfrm>
            <a:off x="457200" y="1524000"/>
            <a:ext cx="8229600" cy="2590800"/>
          </a:xfrm>
        </p:spPr>
        <p:txBody>
          <a:bodyPr/>
          <a:lstStyle/>
          <a:p>
            <a:pPr marL="0" indent="0" algn="just">
              <a:buFontTx/>
              <a:buNone/>
              <a:defRPr/>
            </a:pPr>
            <a:r>
              <a:rPr lang="en-US" dirty="0">
                <a:effectLst>
                  <a:outerShdw blurRad="38100" dist="38100" dir="2700000" algn="tl">
                    <a:srgbClr val="000000">
                      <a:alpha val="43137"/>
                    </a:srgbClr>
                  </a:outerShdw>
                </a:effectLst>
              </a:rPr>
              <a:t>“The early church lived in the light of the belief in the imminent return of Christ. Their expectation was that Christ might return at any time. Pre-</a:t>
            </a:r>
            <a:r>
              <a:rPr lang="en-US" dirty="0" err="1">
                <a:effectLst>
                  <a:outerShdw blurRad="38100" dist="38100" dir="2700000" algn="tl">
                    <a:srgbClr val="000000">
                      <a:alpha val="43137"/>
                    </a:srgbClr>
                  </a:outerShdw>
                </a:effectLst>
              </a:rPr>
              <a:t>tribulationism</a:t>
            </a:r>
            <a:r>
              <a:rPr lang="en-US" dirty="0">
                <a:effectLst>
                  <a:outerShdw blurRad="38100" dist="38100" dir="2700000" algn="tl">
                    <a:srgbClr val="000000">
                      <a:alpha val="43137"/>
                    </a:srgbClr>
                  </a:outerShdw>
                </a:effectLst>
              </a:rPr>
              <a:t> is the only position consistent with this doctrine of imminence</a:t>
            </a:r>
            <a:r>
              <a:rPr lang="en-US" i="1" dirty="0">
                <a:effectLst>
                  <a:outerShdw blurRad="38100" dist="38100" dir="2700000" algn="tl">
                    <a:srgbClr val="000000">
                      <a:alpha val="43137"/>
                    </a:srgbClr>
                  </a:outerShdw>
                </a:effectLst>
              </a:rPr>
              <a:t>.”</a:t>
            </a:r>
          </a:p>
        </p:txBody>
      </p:sp>
      <p:pic>
        <p:nvPicPr>
          <p:cNvPr id="5" name="Picture 2" descr="Image result for j. dwight pentecost">
            <a:extLst>
              <a:ext uri="{FF2B5EF4-FFF2-40B4-BE49-F238E27FC236}">
                <a16:creationId xmlns:a16="http://schemas.microsoft.com/office/drawing/2014/main" id="{6B88D949-C957-4022-BA77-C317BC0BB6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26719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44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Silver says of the apostolic fathers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expected the return of the Lord in their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believed the time was imminent because the Lord had taught them to live in a watchful attitude.” Concerning the ante Nicene fathers, he says: “by tradition they knew the faith of the apostles.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taught the doctrine of the imminent and pre-millennial return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938338" y="228600"/>
            <a:ext cx="5267324" cy="1277273"/>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Jesse Forest Silver</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Lord’s Return: Seen in History and in Scripture as Premillennial and Imminent (NY: </a:t>
            </a:r>
            <a:r>
              <a:rPr lang="en-US" sz="1800" dirty="0" err="1">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Revell</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1914), 62-64.</a:t>
            </a:r>
          </a:p>
        </p:txBody>
      </p:sp>
    </p:spTree>
    <p:extLst>
      <p:ext uri="{BB962C8B-B14F-4D97-AF65-F5344CB8AC3E}">
        <p14:creationId xmlns:p14="http://schemas.microsoft.com/office/powerpoint/2010/main" val="4261495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28600"/>
            <a:ext cx="9144000" cy="16002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Second Epistle of Clement </a:t>
            </a:r>
            <a:br>
              <a:rPr lang="en-US" sz="3600" i="1" dirty="0">
                <a:effectLst>
                  <a:outerShdw blurRad="38100" dist="38100" dir="2700000" algn="tl">
                    <a:srgbClr val="000000">
                      <a:alpha val="43137"/>
                    </a:srgbClr>
                  </a:outerShdw>
                </a:effectLst>
                <a:cs typeface="Calibri" panose="020F0502020204030204" pitchFamily="34" charset="0"/>
              </a:rPr>
            </a:br>
            <a:r>
              <a:rPr lang="en-US" sz="3600" i="1" dirty="0">
                <a:effectLst>
                  <a:outerShdw blurRad="38100" dist="38100" dir="2700000" algn="tl">
                    <a:srgbClr val="000000">
                      <a:alpha val="43137"/>
                    </a:srgbClr>
                  </a:outerShdw>
                </a:effectLst>
                <a:cs typeface="Calibri" panose="020F0502020204030204" pitchFamily="34" charset="0"/>
              </a:rPr>
              <a:t>to the Corinthians</a:t>
            </a:r>
            <a:r>
              <a:rPr lang="en-US" sz="3600" dirty="0">
                <a:effectLst>
                  <a:outerShdw blurRad="38100" dist="38100" dir="2700000" algn="tl">
                    <a:srgbClr val="000000">
                      <a:alpha val="43137"/>
                    </a:srgbClr>
                  </a:outerShdw>
                </a:effectLst>
                <a:cs typeface="Calibri" panose="020F0502020204030204" pitchFamily="34" charset="0"/>
              </a:rPr>
              <a:t> 4.15.</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95</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‒140</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8288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“Wherefore let us every hour expect the kingdom of God in love and righteousness; because we know not the day of God's appearing</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4">
            <a:extLst>
              <a:ext uri="{FF2B5EF4-FFF2-40B4-BE49-F238E27FC236}">
                <a16:creationId xmlns:a16="http://schemas.microsoft.com/office/drawing/2014/main" id="{0D36CF9B-1005-4261-AF31-9D1F67B11F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03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Didache</a:t>
            </a:r>
            <a:r>
              <a:rPr lang="en-US" sz="3600" dirty="0">
                <a:effectLst>
                  <a:outerShdw blurRad="38100" dist="38100" dir="2700000" algn="tl">
                    <a:srgbClr val="000000">
                      <a:alpha val="43137"/>
                    </a:srgbClr>
                  </a:outerShdw>
                </a:effectLst>
                <a:cs typeface="Calibri" panose="020F0502020204030204" pitchFamily="34" charset="0"/>
              </a:rPr>
              <a:t> 16.1.</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120</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9050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“Watch for your life's sake. Let not your lamps be quenched, nor your loins unloosed; but be ready, for you know not the hour in which our Lord will come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9915EA9-04DC-473A-A790-3B1E1A82FB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38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sz="3600" i="1" dirty="0">
                <a:effectLst>
                  <a:outerShdw blurRad="38100" dist="38100" dir="2700000" algn="tl">
                    <a:srgbClr val="000000">
                      <a:alpha val="43137"/>
                    </a:srgbClr>
                  </a:outerShdw>
                </a:effectLst>
                <a:cs typeface="Calibri" panose="020F0502020204030204" pitchFamily="34" charset="0"/>
              </a:rPr>
              <a:t>Epistle of Barnabas</a:t>
            </a:r>
            <a:r>
              <a:rPr lang="en-US" sz="3600" dirty="0">
                <a:effectLst>
                  <a:outerShdw blurRad="38100" dist="38100" dir="2700000" algn="tl">
                    <a:srgbClr val="000000">
                      <a:alpha val="43137"/>
                    </a:srgbClr>
                  </a:outerShdw>
                </a:effectLst>
                <a:cs typeface="Calibri" panose="020F0502020204030204" pitchFamily="34" charset="0"/>
              </a:rPr>
              <a:t> 21.</a:t>
            </a:r>
            <a:r>
              <a:rPr lang="en-US" altLang="en-US" sz="3600" dirty="0">
                <a:effectLst>
                  <a:outerShdw blurRad="38100" dist="38100" dir="2700000" algn="tl">
                    <a:srgbClr val="000000">
                      <a:alpha val="43137"/>
                    </a:srgbClr>
                  </a:outerShdw>
                </a:effectLst>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 7</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0‒135</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2057400"/>
            <a:ext cx="9144000" cy="13716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“For the day is at hand on which all things shall perish with the evil [one]. The Lord is near, and His reward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168C507-7E53-4BC4-80FE-67C52B3157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421" y="4114800"/>
            <a:ext cx="1747158" cy="21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83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-6</a:t>
            </a:r>
            <a:r>
              <a:rPr lang="en-US" altLang="en-US" sz="2800" baseline="30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a:t>
            </a: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century A.D.)</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8435" name="Rectangle 3"/>
          <p:cNvSpPr>
            <a:spLocks noGrp="1" noChangeArrowheads="1"/>
          </p:cNvSpPr>
          <p:nvPr>
            <p:ph idx="1"/>
          </p:nvPr>
        </p:nvSpPr>
        <p:spPr>
          <a:xfrm>
            <a:off x="0" y="16002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therefore do we not reject every care of earthly actions and prepare ourselves for the meeting of the Lord Christ, so that he may draw us from the confusion, which overwhelms all the world…For all the saints and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 of God are gathered, prior to the tribulation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to come, and are taken to the Lord lest they see the confusion that is to overwhelm the world because of our sins.”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6933" y="1143000"/>
            <a:ext cx="9144000" cy="3943350"/>
          </a:xfrm>
        </p:spPr>
        <p:txBody>
          <a:bodyPr/>
          <a:lstStyle/>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First, the issue is not when the view became popular but if it is taught in the Bible.</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dirty="0">
                <a:effectLst>
                  <a:outerShdw blurRad="38100" dist="38100" dir="2700000" algn="tl">
                    <a:srgbClr val="000000">
                      <a:alpha val="43137"/>
                    </a:srgbClr>
                  </a:outerShdw>
                </a:effectLst>
              </a:rPr>
              <a:t>Second, the notion that the earliest Church Fathers were universally post-tribulational is a highly debatable proposition.</a:t>
            </a:r>
            <a:endParaRPr lang="en-US" altLang="en-US" dirty="0">
              <a:effectLst>
                <a:outerShdw blurRad="38100" dist="38100" dir="2700000" algn="tl">
                  <a:srgbClr val="000000">
                    <a:alpha val="43137"/>
                  </a:srgbClr>
                </a:outerShdw>
              </a:effectLst>
            </a:endParaRPr>
          </a:p>
          <a:p>
            <a:pPr marL="461963" indent="-461963" algn="just">
              <a:spcBef>
                <a:spcPct val="0"/>
              </a:spcBef>
              <a:spcAft>
                <a:spcPts val="3000"/>
              </a:spcAft>
              <a:buClr>
                <a:srgbClr val="FF99FF"/>
              </a:buClr>
              <a:buSzPct val="100000"/>
              <a:buFont typeface="+mj-lt"/>
              <a:buAutoNum type="alphaUcPeriod"/>
            </a:pPr>
            <a:r>
              <a:rPr lang="en-US" sz="3100" b="1" u="sng" dirty="0">
                <a:solidFill>
                  <a:srgbClr val="FFFFCC"/>
                </a:solidFill>
                <a:effectLst>
                  <a:outerShdw blurRad="38100" dist="38100" dir="2700000" algn="tl">
                    <a:srgbClr val="000000">
                      <a:alpha val="43137"/>
                    </a:srgbClr>
                  </a:outerShdw>
                </a:effectLst>
              </a:rPr>
              <a:t>Third, prophetic truth is designed by the Holy Spirit to become progressively more understandable as the world approaches the allotted time period when the prophecies will be fulfilled.</a:t>
            </a:r>
          </a:p>
        </p:txBody>
      </p:sp>
      <p:sp>
        <p:nvSpPr>
          <p:cNvPr id="6" name="Rectangle 2">
            <a:extLst>
              <a:ext uri="{FF2B5EF4-FFF2-40B4-BE49-F238E27FC236}">
                <a16:creationId xmlns:a16="http://schemas.microsoft.com/office/drawing/2014/main" id="{092F093C-B181-495C-AAE3-B1D63E1B0D99}"/>
              </a:ext>
            </a:extLst>
          </p:cNvPr>
          <p:cNvSpPr txBox="1">
            <a:spLocks noChangeArrowheads="1"/>
          </p:cNvSpPr>
          <p:nvPr/>
        </p:nvSpPr>
        <p:spPr bwMode="auto">
          <a:xfrm>
            <a:off x="351367" y="228600"/>
            <a:ext cx="8441267"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Post-</a:t>
            </a:r>
            <a:r>
              <a:rPr lang="en-US" sz="3600" dirty="0" err="1">
                <a:solidFill>
                  <a:srgbClr val="00FFFF"/>
                </a:solidFill>
                <a:effectLst>
                  <a:outerShdw blurRad="38100" dist="38100" dir="2700000" algn="tl">
                    <a:srgbClr val="000000">
                      <a:alpha val="43137"/>
                    </a:srgbClr>
                  </a:outerShdw>
                </a:effectLst>
              </a:rPr>
              <a:t>tribulationalism’s</a:t>
            </a:r>
            <a:r>
              <a:rPr lang="en-US" sz="3600" dirty="0">
                <a:solidFill>
                  <a:srgbClr val="00FFFF"/>
                </a:solidFill>
                <a:effectLst>
                  <a:outerShdw blurRad="38100" dist="38100" dir="2700000" algn="tl">
                    <a:srgbClr val="000000">
                      <a:alpha val="43137"/>
                    </a:srgbClr>
                  </a:outerShdw>
                </a:effectLst>
              </a:rPr>
              <a:t> Appeal to Antiquity?</a:t>
            </a:r>
            <a:endParaRPr lang="en-US" alt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067901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 a Traditional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Doctrine Now Being Recovered</a:t>
            </a:r>
          </a:p>
        </p:txBody>
      </p:sp>
      <p:sp>
        <p:nvSpPr>
          <p:cNvPr id="17411" name="Rectangle 3"/>
          <p:cNvSpPr>
            <a:spLocks noGrp="1" noChangeArrowheads="1"/>
          </p:cNvSpPr>
          <p:nvPr>
            <p:ph idx="1"/>
          </p:nvPr>
        </p:nvSpPr>
        <p:spPr>
          <a:xfrm>
            <a:off x="590550" y="1600200"/>
            <a:ext cx="809625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Sola scriptura</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influence of Augustine and Origen </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Pseudo Ephraem (4</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A.D.)</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illumination</a:t>
            </a:r>
          </a:p>
          <a:p>
            <a:pPr marL="457200" indent="-457200" eaLnBrk="1" hangingPunct="1">
              <a:spcBef>
                <a:spcPts val="0"/>
              </a:spcBef>
              <a:spcAft>
                <a:spcPts val="3600"/>
              </a:spcAft>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9A9FAE-F626-46EB-B22A-66A9CF6CD1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4724400"/>
            <a:ext cx="2438400" cy="1828800"/>
          </a:xfrm>
          <a:prstGeom prst="rect">
            <a:avLst/>
          </a:prstGeom>
        </p:spPr>
      </p:pic>
    </p:spTree>
    <p:extLst>
      <p:ext uri="{BB962C8B-B14F-4D97-AF65-F5344CB8AC3E}">
        <p14:creationId xmlns:p14="http://schemas.microsoft.com/office/powerpoint/2010/main" val="113362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the faith which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once for 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handed down to the saints.”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34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18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1200"/>
              </a:spcAft>
              <a:buNone/>
              <a:defRPr/>
            </a:pPr>
            <a:r>
              <a:rPr lang="en-US" altLang="en-US" sz="4000" dirty="0">
                <a:solidFill>
                  <a:srgbClr val="00FFFF"/>
                </a:solidFill>
                <a:ea typeface="+mj-ea"/>
                <a:cs typeface="Calibri" panose="020F0502020204030204" pitchFamily="34" charset="0"/>
              </a:rPr>
              <a:t>Daniel 12:4, 9</a:t>
            </a:r>
          </a:p>
          <a:p>
            <a:pPr marL="0" indent="0" algn="just">
              <a:spcBef>
                <a:spcPct val="0"/>
              </a:spcBef>
              <a:buClrTx/>
              <a:buSzTx/>
              <a:buNone/>
            </a:pPr>
            <a:r>
              <a:rPr lang="en-US" altLang="en-US" dirty="0">
                <a:effectLst>
                  <a:outerShdw blurRad="38100" dist="38100" dir="2700000" algn="tl">
                    <a:srgbClr val="000000">
                      <a:alpha val="43137"/>
                    </a:srgbClr>
                  </a:outerShdw>
                </a:effectLst>
              </a:rPr>
              <a:t>“</a:t>
            </a:r>
            <a:r>
              <a:rPr lang="en-US" alt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But as for you, Daniel, conceal these words and seal up the book until the end of time; many will go back and forth, and </a:t>
            </a:r>
            <a:r>
              <a:rPr lang="en-US" b="1" u="sng" dirty="0">
                <a:solidFill>
                  <a:srgbClr val="FFFFCC"/>
                </a:solidFill>
                <a:effectLst>
                  <a:outerShdw blurRad="38100" dist="38100" dir="2700000" algn="tl">
                    <a:srgbClr val="000000">
                      <a:alpha val="43137"/>
                    </a:srgbClr>
                  </a:outerShdw>
                </a:effectLst>
              </a:rPr>
              <a:t>knowledge will increase</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9</a:t>
            </a:r>
            <a:r>
              <a:rPr lang="en-US" dirty="0">
                <a:effectLst>
                  <a:outerShdw blurRad="38100" dist="38100" dir="2700000" algn="tl">
                    <a:srgbClr val="000000">
                      <a:alpha val="43137"/>
                    </a:srgbClr>
                  </a:outerShdw>
                </a:effectLst>
              </a:rPr>
              <a:t> Go </a:t>
            </a:r>
            <a:r>
              <a:rPr lang="en-US" i="1" dirty="0">
                <a:effectLst>
                  <a:outerShdw blurRad="38100" dist="38100" dir="2700000" algn="tl">
                    <a:srgbClr val="000000">
                      <a:alpha val="43137"/>
                    </a:srgbClr>
                  </a:outerShdw>
                </a:effectLst>
              </a:rPr>
              <a:t>your way</a:t>
            </a:r>
            <a:r>
              <a:rPr lang="en-US" dirty="0">
                <a:effectLst>
                  <a:outerShdw blurRad="38100" dist="38100" dir="2700000" algn="tl">
                    <a:srgbClr val="000000">
                      <a:alpha val="43137"/>
                    </a:srgbClr>
                  </a:outerShdw>
                </a:effectLst>
              </a:rPr>
              <a:t>, Daniel, for </a:t>
            </a:r>
            <a:r>
              <a:rPr lang="en-US" i="1" dirty="0">
                <a:effectLst>
                  <a:outerShdw blurRad="38100" dist="38100" dir="2700000" algn="tl">
                    <a:srgbClr val="000000">
                      <a:alpha val="43137"/>
                    </a:srgbClr>
                  </a:outerShdw>
                </a:effectLst>
              </a:rPr>
              <a:t>these</a:t>
            </a:r>
            <a:r>
              <a:rPr lang="en-US" dirty="0">
                <a:effectLst>
                  <a:outerShdw blurRad="38100" dist="38100" dir="2700000" algn="tl">
                    <a:srgbClr val="000000">
                      <a:alpha val="43137"/>
                    </a:srgbClr>
                  </a:outerShdw>
                </a:effectLst>
              </a:rPr>
              <a:t> words are concealed and sealed up </a:t>
            </a:r>
            <a:r>
              <a:rPr lang="en-US" b="1" u="sng" dirty="0">
                <a:solidFill>
                  <a:srgbClr val="FFFFCC"/>
                </a:solidFill>
                <a:effectLst>
                  <a:outerShdw blurRad="38100" dist="38100" dir="2700000" algn="tl">
                    <a:srgbClr val="000000">
                      <a:alpha val="43137"/>
                    </a:srgbClr>
                  </a:outerShdw>
                </a:effectLst>
              </a:rPr>
              <a:t>until the end time</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960" y="3429000"/>
            <a:ext cx="198208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5330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67346-D373-4704-ACEB-462A346B94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416046"/>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Amos 8:12</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3C25161-EF7D-4923-AF64-AAFE508EE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546" y="2514600"/>
            <a:ext cx="1852908" cy="2286000"/>
          </a:xfrm>
          <a:prstGeom prst="rect">
            <a:avLst/>
          </a:prstGeom>
        </p:spPr>
      </p:pic>
    </p:spTree>
    <p:extLst>
      <p:ext uri="{BB962C8B-B14F-4D97-AF65-F5344CB8AC3E}">
        <p14:creationId xmlns:p14="http://schemas.microsoft.com/office/powerpoint/2010/main" val="235367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800100" y="228600"/>
            <a:ext cx="7543800" cy="1143000"/>
          </a:xfrm>
        </p:spPr>
        <p:txBody>
          <a:bodyPr/>
          <a:lstStyle/>
          <a:p>
            <a:pPr algn="ctr">
              <a:lnSpc>
                <a:spcPct val="100000"/>
              </a:lnSpc>
            </a:pPr>
            <a:r>
              <a:rPr lang="en-US" altLang="en-US" sz="4000" b="0" dirty="0">
                <a:effectLst>
                  <a:outerShdw blurRad="38100" dist="38100" dir="2700000" algn="tl">
                    <a:srgbClr val="000000">
                      <a:alpha val="43137"/>
                    </a:srgbClr>
                  </a:outerShdw>
                </a:effectLst>
                <a:cs typeface="Calibri" panose="020F0502020204030204" pitchFamily="34" charset="0"/>
              </a:rPr>
              <a:t>Sir Isaac Newton </a:t>
            </a:r>
            <a:br>
              <a:rPr lang="en-US" altLang="en-US" sz="4000" b="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(1642–1727)</a:t>
            </a:r>
          </a:p>
        </p:txBody>
      </p:sp>
      <p:sp>
        <p:nvSpPr>
          <p:cNvPr id="80899" name="Rectangle 7"/>
          <p:cNvSpPr>
            <a:spLocks noChangeArrowheads="1"/>
          </p:cNvSpPr>
          <p:nvPr/>
        </p:nvSpPr>
        <p:spPr bwMode="auto">
          <a:xfrm>
            <a:off x="152400" y="1143000"/>
            <a:ext cx="594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2" name="TextBox 8"/>
          <p:cNvSpPr txBox="1">
            <a:spLocks noChangeArrowheads="1"/>
          </p:cNvSpPr>
          <p:nvPr/>
        </p:nvSpPr>
        <p:spPr bwMode="auto">
          <a:xfrm>
            <a:off x="990600" y="6477000"/>
            <a:ext cx="716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Isaac Newton cited in Nathaniel West,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Thousand Years in Both Testaments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462.</a:t>
            </a:r>
          </a:p>
        </p:txBody>
      </p:sp>
      <p:pic>
        <p:nvPicPr>
          <p:cNvPr id="2050" name="Picture 2" descr="Image result for isaac new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875442"/>
            <a:ext cx="2566987" cy="25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79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01ED-7893-48EE-9933-685D43C27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1200"/>
              </a:spcAft>
              <a:buNone/>
              <a:defRPr/>
            </a:pPr>
            <a:r>
              <a:rPr lang="en-US" altLang="en-US" sz="4000" dirty="0">
                <a:solidFill>
                  <a:srgbClr val="00FFFF"/>
                </a:solidFill>
                <a:ea typeface="+mj-ea"/>
                <a:cs typeface="Calibri" panose="020F0502020204030204" pitchFamily="34" charset="0"/>
              </a:rPr>
              <a:t>Daniel 8:27</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Then I, Daniel, was exhausted and sick for days. Then I got up again and carried on the king’s business; but I was astounded at the vision, and there was none to explain it.</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2" name="Picture 1">
            <a:extLst>
              <a:ext uri="{FF2B5EF4-FFF2-40B4-BE49-F238E27FC236}">
                <a16:creationId xmlns:a16="http://schemas.microsoft.com/office/drawing/2014/main" id="{E28DECF5-16C2-4E84-840F-A6685E881A08}"/>
              </a:ext>
            </a:extLst>
          </p:cNvPr>
          <p:cNvPicPr>
            <a:picLocks noChangeAspect="1"/>
          </p:cNvPicPr>
          <p:nvPr/>
        </p:nvPicPr>
        <p:blipFill>
          <a:blip r:embed="rId3"/>
          <a:stretch>
            <a:fillRect/>
          </a:stretch>
        </p:blipFill>
        <p:spPr>
          <a:xfrm>
            <a:off x="3382753" y="3154680"/>
            <a:ext cx="2378495" cy="16459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1014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Peter 1:10-11</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Doctrine</a:t>
            </a:r>
          </a:p>
        </p:txBody>
      </p:sp>
      <p:sp>
        <p:nvSpPr>
          <p:cNvPr id="21507" name="Rectangle 3"/>
          <p:cNvSpPr>
            <a:spLocks noGrp="1" noChangeArrowheads="1"/>
          </p:cNvSpPr>
          <p:nvPr>
            <p:ph idx="1"/>
          </p:nvPr>
        </p:nvSpPr>
        <p:spPr>
          <a:xfrm>
            <a:off x="1790700" y="1600200"/>
            <a:ext cx="55626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Canon (A.D. 180)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Christology (A.D. 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Atonement (A.D. 1100)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(A.D. 1500)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Eschatology (A.D. 1800)</a:t>
            </a:r>
          </a:p>
        </p:txBody>
      </p:sp>
    </p:spTree>
    <p:extLst>
      <p:ext uri="{BB962C8B-B14F-4D97-AF65-F5344CB8AC3E}">
        <p14:creationId xmlns:p14="http://schemas.microsoft.com/office/powerpoint/2010/main" val="6373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Orr outlines the progress of Christian dogma in a similar way. “The second century was the age of Apologetics. The doctrine of God and especially the Trinity then took center stage in the third and fourth centuries as the Church dealt with the Monarchian, Arian, and Macedonian controversies. Anthropology then became the Church's focus in the early fifth century during the Augustinian and Pelagian controversies...The late fifth and then sixth and seventh centuries were characterized by an ecclesiastical interest in Christological (Nestorian, Eutychian,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Monphysite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Monothelite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matters. In the . . .</a:t>
            </a:r>
          </a:p>
        </p:txBody>
      </p:sp>
      <p:sp>
        <p:nvSpPr>
          <p:cNvPr id="3" name="Rectangle 2"/>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2693632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5948"/>
            <a:ext cx="9144000" cy="3785652"/>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.sixteenth century the reformers focused upon salvific or Soteriological concerns. Finally, the Church gave itself to correcting a Mythical and Mediaeval pre-reformation Eschatology.”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Eschatology was the last of the branches of theology to be systematized since it was not designed to be progressively unsealed or illuminated by the Holy Spirit until just before the fulfillment of the predicted events (Dan. 12:4, 8-9)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D346D04B-C63E-42C1-A666-0C916DB19526}"/>
              </a:ext>
            </a:extLst>
          </p:cNvPr>
          <p:cNvSpPr/>
          <p:nvPr/>
        </p:nvSpPr>
        <p:spPr>
          <a:xfrm>
            <a:off x="1456135" y="228600"/>
            <a:ext cx="6231731" cy="1000274"/>
          </a:xfrm>
          <a:prstGeom prst="rect">
            <a:avLst/>
          </a:prstGeom>
        </p:spPr>
        <p:txBody>
          <a:bodyPr wrap="square">
            <a:spAutoFit/>
          </a:body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James Orr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Progress of Dogma</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1952), 21-31.</a:t>
            </a:r>
          </a:p>
        </p:txBody>
      </p:sp>
    </p:spTree>
    <p:extLst>
      <p:ext uri="{BB962C8B-B14F-4D97-AF65-F5344CB8AC3E}">
        <p14:creationId xmlns:p14="http://schemas.microsoft.com/office/powerpoint/2010/main" val="1066220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1 Thessalonians 4:16 and 1 Corinthians 15:52, the rapture will take place at the sounding of the last trumpet which, according to Matthew 24:30-31, will take place upon Christ's return at the end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Rapture is found in Revelation 19:11-21.</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According to Revelation 20:4-6, the resurrection of all believers will transpire at the end of the Tribulation period thereby necessitating that the rapture will also take place at this time.</a:t>
            </a:r>
          </a:p>
        </p:txBody>
      </p:sp>
    </p:spTree>
    <p:extLst>
      <p:ext uri="{BB962C8B-B14F-4D97-AF65-F5344CB8AC3E}">
        <p14:creationId xmlns:p14="http://schemas.microsoft.com/office/powerpoint/2010/main" val="1661274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entire Tribulation period because the Book of Revelation portrays God's people being supernaturally protected from many of the apocalyptic judgments during this time period.</a:t>
            </a:r>
          </a:p>
          <a:p>
            <a:pPr marL="514350" indent="-514350" algn="just" eaLnBrk="1" hangingPunct="1">
              <a:spcBef>
                <a:spcPts val="0"/>
              </a:spcBef>
              <a:spcAft>
                <a:spcPts val="2400"/>
              </a:spcAft>
              <a:buClr>
                <a:srgbClr val="00FFFF"/>
              </a:buClr>
              <a:buSzPct val="100000"/>
              <a:buFont typeface="+mj-lt"/>
              <a:buAutoNum type="arabicPeriod" startAt="4"/>
              <a:defRPr/>
            </a:pPr>
            <a:r>
              <a:rPr lang="en-US" sz="3000" dirty="0">
                <a:effectLst>
                  <a:outerShdw blurRad="38100" dist="38100" dir="2700000" algn="tl">
                    <a:srgbClr val="000000">
                      <a:alpha val="43137"/>
                    </a:srgbClr>
                  </a:outerShdw>
                </a:effectLst>
                <a:cs typeface="Calibri" panose="020F0502020204030204" pitchFamily="34" charset="0"/>
              </a:rPr>
              <a:t>The post-tribulational rapture position has been the dominant view held by theologians throughout the history of the church.</a:t>
            </a:r>
          </a:p>
        </p:txBody>
      </p:sp>
      <p:sp>
        <p:nvSpPr>
          <p:cNvPr id="6" name="Rectangle 2">
            <a:extLst>
              <a:ext uri="{FF2B5EF4-FFF2-40B4-BE49-F238E27FC236}">
                <a16:creationId xmlns:a16="http://schemas.microsoft.com/office/drawing/2014/main" id="{2AED4813-3EB2-47CB-9E21-8893755DAB72}"/>
              </a:ext>
            </a:extLst>
          </p:cNvPr>
          <p:cNvSpPr>
            <a:spLocks noGrp="1" noChangeArrowheads="1"/>
          </p:cNvSpPr>
          <p:nvPr>
            <p:ph type="title"/>
          </p:nvPr>
        </p:nvSpPr>
        <p:spPr>
          <a:xfrm>
            <a:off x="685800" y="228600"/>
            <a:ext cx="7772400" cy="6858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400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371599"/>
            <a:ext cx="8686799" cy="4876801"/>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Who will populate the millennium?</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Hebrew Wedding Sequence.</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Preparation of the Believers' Heavenly Dwelling Places in John 14:1-3. </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Lack of Time necessary for the Bema Seat Judgment of Christ and the Marriage of the Lamb.</a:t>
            </a:r>
          </a:p>
          <a:p>
            <a:pPr marL="514350" indent="-514350" algn="just" eaLnBrk="1" hangingPunct="1">
              <a:spcBef>
                <a:spcPts val="0"/>
              </a:spcBef>
              <a:spcAft>
                <a:spcPts val="24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The Pointlessness of the Church Being Caught Up Only to Immediately Return to the Earth.</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Post-tribulation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8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19276</TotalTime>
  <Words>3249</Words>
  <Application>Microsoft Office PowerPoint</Application>
  <PresentationFormat>On-screen Show (4:3)</PresentationFormat>
  <Paragraphs>231</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When Will the Rapture Take Place Relative to the Tribulation Period?</vt:lpstr>
      <vt:lpstr>PowerPoint Presentation</vt:lpstr>
      <vt:lpstr>Post-tribulation Rapture Theory</vt:lpstr>
      <vt:lpstr>Post-tribulation Rapture Theory</vt:lpstr>
      <vt:lpstr>PowerPoint Presentation</vt:lpstr>
      <vt:lpstr>PowerPoint Presentation</vt:lpstr>
      <vt:lpstr>PowerPoint Presentation</vt:lpstr>
      <vt:lpstr>PowerPoint Presentation</vt:lpstr>
      <vt:lpstr>PowerPoint Presentation</vt:lpstr>
      <vt:lpstr>Post-tribulation Rapture Theory</vt:lpstr>
      <vt:lpstr>PowerPoint Presentation</vt:lpstr>
      <vt:lpstr>PowerPoint Presentation</vt:lpstr>
      <vt:lpstr>What is the Rapture?</vt:lpstr>
      <vt:lpstr>PowerPoint Presentation</vt:lpstr>
      <vt:lpstr>PowerPoint Presentation</vt:lpstr>
      <vt:lpstr>“I ask for the Scripture, and Eck offers me the Fathers. I ask for the sun, and he shows me his lanterns. I ask, ‘where is your Scripture proof?’ and he adduces Ambrose and Cyril…With all due respect to the Fathers, I prefer the authority of Scripture.”</vt:lpstr>
      <vt:lpstr>The Five Solas (Alone or By Itself)</vt:lpstr>
      <vt:lpstr>J. Dwight Pentecost Things to Come, Page 168</vt:lpstr>
      <vt:lpstr>PowerPoint Presentation</vt:lpstr>
      <vt:lpstr>PowerPoint Presentation</vt:lpstr>
      <vt:lpstr>What is the Rapture?</vt:lpstr>
      <vt:lpstr>PowerPoint Presentation</vt:lpstr>
      <vt:lpstr>PowerPoint Presentation</vt:lpstr>
      <vt:lpstr>J. Dwight Pentecost Things to Come, Page 168</vt:lpstr>
      <vt:lpstr>PowerPoint Presentation</vt:lpstr>
      <vt:lpstr>Second Epistle of Clement  to the Corinthians 4.15.  (A.D. 95‒140)</vt:lpstr>
      <vt:lpstr>Didache 16.1.  (A.D. 120)</vt:lpstr>
      <vt:lpstr>Epistle of Barnabas 21.  (A.D. 70‒135)</vt:lpstr>
      <vt:lpstr>Pseudo Ephraem  (4th-6th century A.D.)</vt:lpstr>
      <vt:lpstr>PowerPoint Presentation</vt:lpstr>
      <vt:lpstr>“The Rapture” a Traditional  Doctrine Now Being Recovered</vt:lpstr>
      <vt:lpstr>PowerPoint Presentation</vt:lpstr>
      <vt:lpstr>PowerPoint Presentation</vt:lpstr>
      <vt:lpstr>PowerPoint Presentation</vt:lpstr>
      <vt:lpstr>PowerPoint Presentation</vt:lpstr>
      <vt:lpstr>Sir Isaac Newton  (1642–1727)</vt:lpstr>
      <vt:lpstr>PowerPoint Presentation</vt:lpstr>
      <vt:lpstr>PowerPoint Presentation</vt:lpstr>
      <vt:lpstr>History of Doctrine</vt:lpstr>
      <vt:lpstr>PowerPoint Presentation</vt:lpstr>
      <vt:lpstr>PowerPoint Presentation</vt:lpstr>
      <vt:lpstr>Conclusion</vt:lpstr>
      <vt:lpstr>When Will the Rapture Take Place Relative to the Tribulation Period?</vt:lpstr>
      <vt:lpstr>Post-tribulation Rapture Theory</vt:lpstr>
      <vt:lpstr>Post-tribulation Rapture Theory</vt:lpstr>
      <vt:lpstr>Post-tribulation Rapture Theory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037 - Post-Trib - Part 3</dc:title>
  <dc:subject>RAPTURE - Post-Trib</dc:subject>
  <dc:creator>A. Woods</dc:creator>
  <dc:description>Modified by Jim McGowan</dc:description>
  <cp:lastModifiedBy>Andy Woods</cp:lastModifiedBy>
  <cp:revision>2138</cp:revision>
  <cp:lastPrinted>2021-01-27T13:50:11Z</cp:lastPrinted>
  <dcterms:created xsi:type="dcterms:W3CDTF">2009-03-17T12:21:13Z</dcterms:created>
  <dcterms:modified xsi:type="dcterms:W3CDTF">2021-01-30T17:42:48Z</dcterms:modified>
</cp:coreProperties>
</file>