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notesMasterIdLst>
    <p:notesMasterId r:id="rId64"/>
  </p:notesMasterIdLst>
  <p:handoutMasterIdLst>
    <p:handoutMasterId r:id="rId65"/>
  </p:handoutMasterIdLst>
  <p:sldIdLst>
    <p:sldId id="435" r:id="rId3"/>
    <p:sldId id="6809" r:id="rId4"/>
    <p:sldId id="2064" r:id="rId5"/>
    <p:sldId id="6789" r:id="rId6"/>
    <p:sldId id="271" r:id="rId7"/>
    <p:sldId id="460" r:id="rId8"/>
    <p:sldId id="275" r:id="rId9"/>
    <p:sldId id="6863" r:id="rId10"/>
    <p:sldId id="461" r:id="rId11"/>
    <p:sldId id="6894" r:id="rId12"/>
    <p:sldId id="281" r:id="rId13"/>
    <p:sldId id="6914" r:id="rId14"/>
    <p:sldId id="6596" r:id="rId15"/>
    <p:sldId id="6943" r:id="rId16"/>
    <p:sldId id="6944" r:id="rId17"/>
    <p:sldId id="6910" r:id="rId18"/>
    <p:sldId id="6980" r:id="rId19"/>
    <p:sldId id="6919" r:id="rId20"/>
    <p:sldId id="6920" r:id="rId21"/>
    <p:sldId id="6921" r:id="rId22"/>
    <p:sldId id="6923" r:id="rId23"/>
    <p:sldId id="6924" r:id="rId24"/>
    <p:sldId id="686" r:id="rId25"/>
    <p:sldId id="6925" r:id="rId26"/>
    <p:sldId id="6959" r:id="rId27"/>
    <p:sldId id="2931" r:id="rId28"/>
    <p:sldId id="6803" r:id="rId29"/>
    <p:sldId id="6918" r:id="rId30"/>
    <p:sldId id="6917" r:id="rId31"/>
    <p:sldId id="6985" r:id="rId32"/>
    <p:sldId id="6951" r:id="rId33"/>
    <p:sldId id="6765" r:id="rId34"/>
    <p:sldId id="6794" r:id="rId35"/>
    <p:sldId id="6960" r:id="rId36"/>
    <p:sldId id="6972" r:id="rId37"/>
    <p:sldId id="4241" r:id="rId38"/>
    <p:sldId id="6986" r:id="rId39"/>
    <p:sldId id="1066" r:id="rId40"/>
    <p:sldId id="6961" r:id="rId41"/>
    <p:sldId id="6962" r:id="rId42"/>
    <p:sldId id="6963" r:id="rId43"/>
    <p:sldId id="6973" r:id="rId44"/>
    <p:sldId id="6964" r:id="rId45"/>
    <p:sldId id="6978" r:id="rId46"/>
    <p:sldId id="6974" r:id="rId47"/>
    <p:sldId id="6926" r:id="rId48"/>
    <p:sldId id="5516" r:id="rId49"/>
    <p:sldId id="6965" r:id="rId50"/>
    <p:sldId id="6979" r:id="rId51"/>
    <p:sldId id="6977" r:id="rId52"/>
    <p:sldId id="6927" r:id="rId53"/>
    <p:sldId id="6967" r:id="rId54"/>
    <p:sldId id="6968" r:id="rId55"/>
    <p:sldId id="6966" r:id="rId56"/>
    <p:sldId id="6947" r:id="rId57"/>
    <p:sldId id="6948" r:id="rId58"/>
    <p:sldId id="6981" r:id="rId59"/>
    <p:sldId id="6982" r:id="rId60"/>
    <p:sldId id="6983" r:id="rId61"/>
    <p:sldId id="6791" r:id="rId62"/>
    <p:sldId id="6928" r:id="rId63"/>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CCFF"/>
    <a:srgbClr val="FFFFCC"/>
    <a:srgbClr val="0000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B34C61-3DE5-4C43-A2A4-2CFB7C4196F4}" v="4" dt="2020-11-19T01:59:06.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5529" autoAdjust="0"/>
  </p:normalViewPr>
  <p:slideViewPr>
    <p:cSldViewPr>
      <p:cViewPr varScale="1">
        <p:scale>
          <a:sx n="105" d="100"/>
          <a:sy n="105" d="100"/>
        </p:scale>
        <p:origin x="174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33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E4B6840-B310-4767-9CB1-730B0EC913A8}" type="slidenum">
              <a:rPr lang="en-US" smtClean="0"/>
              <a:t>‹#›</a:t>
            </a:fld>
            <a:endParaRPr lang="en-US"/>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5"/>
            <a:ext cx="3381248" cy="502685"/>
          </a:xfrm>
          <a:prstGeom prst="rect">
            <a:avLst/>
          </a:prstGeom>
          <a:noFill/>
          <a:ln w="9525">
            <a:noFill/>
            <a:miter lim="800000"/>
            <a:headEnd/>
            <a:tailEnd/>
          </a:ln>
        </p:spPr>
        <p:txBody>
          <a:bodyPr vert="horz" wrap="square" lIns="103101" tIns="51552" rIns="103101" bIns="51552" numCol="1" anchor="b" anchorCtr="0" compatLnSpc="1">
            <a:prstTxWarp prst="textNoShape">
              <a:avLst/>
            </a:prstTxWarp>
          </a:bodyPr>
          <a:lstStyle>
            <a:lvl1pPr defTabSz="974954"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1733974" y="76200"/>
            <a:ext cx="3847253" cy="762000"/>
          </a:xfrm>
          <a:prstGeom prst="rect">
            <a:avLst/>
          </a:prstGeom>
        </p:spPr>
        <p:txBody>
          <a:bodyPr vert="horz" lIns="113086" tIns="56543" rIns="113086" bIns="56543"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014 - James 2:20-26</a:t>
            </a:r>
          </a:p>
          <a:p>
            <a:pPr>
              <a:defRPr/>
            </a:pPr>
            <a:r>
              <a:rPr lang="en-US" sz="1500" dirty="0"/>
              <a:t>01-27-2021</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734CF6D9-3ED1-491D-ABBF-4171F7330A3B}" type="datetimeFigureOut">
              <a:rPr lang="en-US" smtClean="0"/>
              <a:t>1/27/2021</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6AE4B972-4244-4A88-9730-342E1454F012}" type="slidenum">
              <a:rPr lang="en-US" smtClean="0"/>
              <a:t>‹#›</a:t>
            </a:fld>
            <a:endParaRPr lang="en-US"/>
          </a:p>
        </p:txBody>
      </p:sp>
    </p:spTree>
    <p:extLst>
      <p:ext uri="{BB962C8B-B14F-4D97-AF65-F5344CB8AC3E}">
        <p14:creationId xmlns:p14="http://schemas.microsoft.com/office/powerpoint/2010/main" val="3574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797863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39</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686889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2142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1/27/2021</a:t>
            </a:fld>
            <a:endParaRPr lang="en-US"/>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a:p>
        </p:txBody>
      </p:sp>
    </p:spTree>
    <p:extLst>
      <p:ext uri="{BB962C8B-B14F-4D97-AF65-F5344CB8AC3E}">
        <p14:creationId xmlns:p14="http://schemas.microsoft.com/office/powerpoint/2010/main" val="5710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2.xml"/><Relationship Id="rId4" Type="http://schemas.openxmlformats.org/officeDocument/2006/relationships/image" Target="../media/image100.png"/></Relationships>
</file>

<file path=ppt/slides/_rels/slide27.xml.rels><?xml version="1.0" encoding="UTF-8" standalone="yes"?>
<Relationships xmlns="http://schemas.openxmlformats.org/package/2006/relationships"><Relationship Id="rId8" Type="http://schemas.openxmlformats.org/officeDocument/2006/relationships/image" Target="../media/image120.png"/><Relationship Id="rId7" Type="http://schemas.openxmlformats.org/officeDocument/2006/relationships/customXml" Target="../ink/ink6.xml"/><Relationship Id="rId2" Type="http://schemas.openxmlformats.org/officeDocument/2006/relationships/customXml" Target="../ink/ink4.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5.xml"/><Relationship Id="rId4" Type="http://schemas.openxmlformats.org/officeDocument/2006/relationships/image" Target="../media/image100.png"/><Relationship Id="rId9" Type="http://schemas.openxmlformats.org/officeDocument/2006/relationships/image" Target="../media/image8.jpeg"/></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810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effectLst>
                  <a:outerShdw blurRad="38100" dist="38100" dir="2700000" algn="tl">
                    <a:srgbClr val="000000">
                      <a:alpha val="43137"/>
                    </a:srgbClr>
                  </a:outerShdw>
                </a:effectLst>
              </a:rPr>
              <a:t>PRACTICAL RIGHTEOUSNESS</a:t>
            </a:r>
          </a:p>
        </p:txBody>
      </p:sp>
      <p:pic>
        <p:nvPicPr>
          <p:cNvPr id="2" name="Picture 2">
            <a:extLst>
              <a:ext uri="{FF2B5EF4-FFF2-40B4-BE49-F238E27FC236}">
                <a16:creationId xmlns:a16="http://schemas.microsoft.com/office/drawing/2014/main" id="{27E12048-F2EC-48AA-9594-5B70DD729F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6413" y="1828800"/>
            <a:ext cx="6791174"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0777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Favoritism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457200" y="1600200"/>
            <a:ext cx="8115300" cy="3276601"/>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Command: no favoritism (2:1)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Situation: favoritism in the assembly (2:2-3)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Reasoning: favoritism is contrary to God’s character &amp; purposes (2:4-13)</a:t>
            </a:r>
          </a:p>
        </p:txBody>
      </p:sp>
      <p:pic>
        <p:nvPicPr>
          <p:cNvPr id="6" name="Picture 1">
            <a:extLst>
              <a:ext uri="{FF2B5EF4-FFF2-40B4-BE49-F238E27FC236}">
                <a16:creationId xmlns:a16="http://schemas.microsoft.com/office/drawing/2014/main" id="{A4B99B1A-08DC-45B1-9FE3-86C993AFEC0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49600" y="47244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713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2627786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Obeys God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(James 1:19-27)</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915400" cy="25908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Slowness in Speaking &amp; Anger (1:19-20)</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Obedience to God’s Word (1:21-25)</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Need for True Religion (1:26-27)</a:t>
            </a:r>
          </a:p>
        </p:txBody>
      </p:sp>
      <p:pic>
        <p:nvPicPr>
          <p:cNvPr id="6" name="Picture 1">
            <a:extLst>
              <a:ext uri="{FF2B5EF4-FFF2-40B4-BE49-F238E27FC236}">
                <a16:creationId xmlns:a16="http://schemas.microsoft.com/office/drawing/2014/main" id="{C0ECD336-7FDE-4F45-8E37-61A241A7F7E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496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161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Favoritism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457200" y="1600200"/>
            <a:ext cx="8115300" cy="3276601"/>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Command: no favoritism (2:1)</a:t>
            </a:r>
          </a:p>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Situation: favoritism in the assembly (2:2-3)</a:t>
            </a:r>
          </a:p>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Reasoning: favoritism is contrary to God’s character &amp; purposes (2:4-13)</a:t>
            </a:r>
          </a:p>
        </p:txBody>
      </p:sp>
      <p:pic>
        <p:nvPicPr>
          <p:cNvPr id="5" name="Picture 1">
            <a:extLst>
              <a:ext uri="{FF2B5EF4-FFF2-40B4-BE49-F238E27FC236}">
                <a16:creationId xmlns:a16="http://schemas.microsoft.com/office/drawing/2014/main" id="{503E4898-079D-44A6-8354-1C715E0C91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496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525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1066800" y="228600"/>
            <a:ext cx="7010400" cy="1600200"/>
          </a:xfrm>
        </p:spPr>
        <p:txBody>
          <a:bodyPr/>
          <a:lstStyle/>
          <a:p>
            <a:pPr algn="ctr" eaLnBrk="1" hangingPunct="1">
              <a:defRPr/>
            </a:pPr>
            <a:r>
              <a:rPr lang="en-US" sz="3400" dirty="0">
                <a:effectLst>
                  <a:outerShdw blurRad="38100" dist="38100" dir="2700000" algn="tl">
                    <a:srgbClr val="000000">
                      <a:alpha val="43137"/>
                    </a:srgbClr>
                  </a:outerShdw>
                </a:effectLst>
              </a:rPr>
              <a:t>III. Reasoning: Favoritism is Contrary to God’s Character &amp; Purposes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(2:4-13)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0" y="2057400"/>
            <a:ext cx="9144000" cy="3962400"/>
          </a:xfrm>
        </p:spPr>
        <p:txBody>
          <a:bodyPr/>
          <a:lstStyle/>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We judge where God has not (4)</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God elects all (2:5)</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Rich oppressors (2:6-7)</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Favoritism violates God’s Law (2:8-11)</a:t>
            </a:r>
          </a:p>
          <a:p>
            <a:pPr marL="463550" lvl="1" indent="-407988"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God will judge those showing favoritism (2:12-13)</a:t>
            </a:r>
          </a:p>
        </p:txBody>
      </p:sp>
      <p:pic>
        <p:nvPicPr>
          <p:cNvPr id="5" name="Picture 1">
            <a:extLst>
              <a:ext uri="{FF2B5EF4-FFF2-40B4-BE49-F238E27FC236}">
                <a16:creationId xmlns:a16="http://schemas.microsoft.com/office/drawing/2014/main" id="{388AC7DA-C914-41D9-BD9F-5F578131751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743200"/>
            <a:ext cx="2133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635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684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Five illustrations (2:15-26)</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Needy brother (2:15-17)</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Demonic monotheist (2:18-19)</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Abraham (2:20-24)</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Rahab (2:25)</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5252EF62-EE8F-4D02-8BEA-EFF0AB0977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061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8077200" cy="4460875"/>
          </a:xfrm>
        </p:spPr>
        <p:txBody>
          <a:bodyPr/>
          <a:lstStyle/>
          <a:p>
            <a:pPr marL="457200" indent="-457200"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Five illustrations (2:15-26)</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Needy brother (2:15-17)</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Demonic monotheist (2:18-19)</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Abraham (2:20-24)</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Rahab (2:25)</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68299F57-9A44-4B13-BAF2-BFF0FE198C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930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Eleven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114301" y="923577"/>
            <a:ext cx="8915399" cy="5412557"/>
          </a:xfrm>
        </p:spPr>
        <p:txBody>
          <a:bodyPr/>
          <a:lstStyle/>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wrote it?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James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do we know about the author?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Christ’s ½ Brother</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was the audience?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Believing Jews in the Diaspora</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Where was if written from?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Jerusalem</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When was the book written?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A.D. 44‒47</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was the book’s occasion?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 </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purpose?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Achieving 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 about?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theme?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Daily living</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makes the book different?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Practicality</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How is the book organized?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Faith and Wisdom</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4685" y="76200"/>
            <a:ext cx="1143115" cy="100584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495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Five illustrations (2:15-26)</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Needy brother (2:15-17)</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Demonic monotheist (2:18-19)</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Abraham (2:20-24)</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Rahab (2:25)</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84300607-A3D5-472C-B733-B7349CAA1D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300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Five illustrations (2:15-26)</a:t>
            </a:r>
          </a:p>
          <a:p>
            <a:pPr marL="971550" lvl="1" indent="-514350"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Needy brother (2:15-17)</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Demonic monotheist (2:18-19)</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Abraham (2:20-24)</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Rahab (2:25)</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39DEB103-9CBD-47CA-A8CB-88242641033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530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Five illustrations (2:15-26)</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Needy brother (2:15-17)</a:t>
            </a:r>
          </a:p>
          <a:p>
            <a:pPr marL="971550" lvl="1" indent="-514350"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Demonic monotheist (2:18-19)</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Abraham (2:20-24)</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Rahab (2:25)</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18ABB9F3-9F49-420F-8593-767440690B7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270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599"/>
            <a:ext cx="3505200" cy="923925"/>
          </a:xfrm>
        </p:spPr>
        <p:txBody>
          <a:bodyPr/>
          <a:lstStyle/>
          <a:p>
            <a:pPr algn="ctr"/>
            <a:r>
              <a:rPr lang="en-US" sz="3600" dirty="0">
                <a:solidFill>
                  <a:srgbClr val="00FFFF"/>
                </a:solidFill>
                <a:cs typeface="Calibri" panose="020F0502020204030204" pitchFamily="34" charset="0"/>
              </a:rPr>
              <a:t>James 2:14-26</a:t>
            </a:r>
          </a:p>
        </p:txBody>
      </p:sp>
      <p:sp>
        <p:nvSpPr>
          <p:cNvPr id="3" name="Content Placeholder 2"/>
          <p:cNvSpPr>
            <a:spLocks noGrp="1"/>
          </p:cNvSpPr>
          <p:nvPr>
            <p:ph idx="1"/>
          </p:nvPr>
        </p:nvSpPr>
        <p:spPr>
          <a:xfrm>
            <a:off x="155575" y="1371600"/>
            <a:ext cx="8759825" cy="4419600"/>
          </a:xfrm>
        </p:spPr>
        <p:txBody>
          <a:bodyPr/>
          <a:lstStyle/>
          <a:p>
            <a:pPr marL="0" indent="0" algn="just">
              <a:buNone/>
            </a:pPr>
            <a:r>
              <a:rPr lang="en-US" dirty="0">
                <a:cs typeface="Calibri" panose="020F0502020204030204" pitchFamily="34" charset="0"/>
              </a:rPr>
              <a:t>“James does not call the belief of the demons a mere ‘recognition,’ but he states they actually ‘believe.’ In fact, their faith does cause them to ‘tremble.’ James’s point is that even the faith of demons results in some practical manifestation in their lives, so should not the genuine faith of these believers result in some profitable and demonstrable works toward other believers in need?”</a:t>
            </a:r>
          </a:p>
        </p:txBody>
      </p:sp>
      <p:sp>
        <p:nvSpPr>
          <p:cNvPr id="4" name="TextBox 3"/>
          <p:cNvSpPr txBox="1"/>
          <p:nvPr/>
        </p:nvSpPr>
        <p:spPr>
          <a:xfrm>
            <a:off x="991764" y="6477000"/>
            <a:ext cx="7160472"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Dennis Rokser, </a:t>
            </a:r>
            <a:r>
              <a:rPr lang="en-US" sz="1600" i="1" dirty="0">
                <a:latin typeface="Calibri" panose="020F0502020204030204" pitchFamily="34" charset="0"/>
                <a:cs typeface="Calibri" panose="020F0502020204030204" pitchFamily="34" charset="0"/>
              </a:rPr>
              <a:t>Faith &amp; Works: A Clarification of “Faith Without Works is Dead,” </a:t>
            </a:r>
            <a:r>
              <a:rPr lang="en-US" sz="1600" dirty="0">
                <a:latin typeface="Calibri" panose="020F0502020204030204" pitchFamily="34" charset="0"/>
                <a:cs typeface="Calibri" panose="020F0502020204030204" pitchFamily="34" charset="0"/>
              </a:rPr>
              <a:t>p. 25</a:t>
            </a:r>
          </a:p>
        </p:txBody>
      </p:sp>
      <p:pic>
        <p:nvPicPr>
          <p:cNvPr id="5" name="Picture 2" descr="Churches - Word of Grace Bible Church">
            <a:extLst>
              <a:ext uri="{FF2B5EF4-FFF2-40B4-BE49-F238E27FC236}">
                <a16:creationId xmlns:a16="http://schemas.microsoft.com/office/drawing/2014/main" id="{9483DA35-C090-479A-A9BA-56237A03F07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00" y="42446"/>
            <a:ext cx="87782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Five illustrations (2:15-26)</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Needy brother (2:15-17)</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Demonic monotheist (2:18-19)</a:t>
            </a:r>
          </a:p>
          <a:p>
            <a:pPr marL="971550" lvl="1" indent="-514350"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Abraham (2:20-24)</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Rahab (2:25)</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AA0B6208-424A-445E-9EB2-00A7BCA8F74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555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nvGraphicFramePr>
        <p:xfrm>
          <a:off x="92077" y="152401"/>
          <a:ext cx="8899525" cy="6487718"/>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TERMS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usefulness of believer's faith before man</a:t>
                      </a:r>
                    </a:p>
                  </a:txBody>
                  <a:tcPr marL="91434" marR="91434" marT="45726" marB="45726" anchor="ctr" horzOverflow="overflow"/>
                </a:tc>
                <a:extLst>
                  <a:ext uri="{0D108BD9-81ED-4DB2-BD59-A6C34878D82A}">
                    <a16:rowId xmlns:a16="http://schemas.microsoft.com/office/drawing/2014/main" val="10002"/>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370579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524000"/>
            <a:ext cx="9144000" cy="5135880"/>
          </a:xfrm>
        </p:spPr>
        <p:txBody>
          <a:bodyPr/>
          <a:lstStyle/>
          <a:p>
            <a:pPr marL="0" indent="0" algn="just" eaLnBrk="1" hangingPunct="1">
              <a:spcBef>
                <a:spcPts val="0"/>
              </a:spcBef>
              <a:buNone/>
              <a:defRPr/>
            </a:pPr>
            <a:r>
              <a:rPr lang="en-US" sz="2800" dirty="0">
                <a:effectLst/>
              </a:rPr>
              <a:t>“In its larger usage, the word faith represents at least four varied ideas: (1) As above, it can be personal confidence in God. This the most common aspect of faith may be subdivided into three features: (a) </a:t>
            </a:r>
            <a:r>
              <a:rPr lang="en-US" sz="2800" b="1" u="sng" dirty="0">
                <a:solidFill>
                  <a:srgbClr val="FFFFCC"/>
                </a:solidFill>
                <a:effectLst/>
              </a:rPr>
              <a:t>Saving faith</a:t>
            </a:r>
            <a:r>
              <a:rPr lang="en-US" sz="2800" dirty="0">
                <a:effectLst/>
              </a:rPr>
              <a:t>, which is the inwrought confidence in God’s promises and provisions respecting the Savior that leads one to elect to repose upon and trust in the One who alone can save. (b) </a:t>
            </a:r>
            <a:r>
              <a:rPr lang="en-US" sz="2800" b="1" u="sng" dirty="0">
                <a:solidFill>
                  <a:srgbClr val="FFFFCC"/>
                </a:solidFill>
                <a:effectLst/>
              </a:rPr>
              <a:t>Serving faith</a:t>
            </a:r>
            <a:r>
              <a:rPr lang="en-US" sz="2800" dirty="0">
                <a:effectLst/>
              </a:rPr>
              <a:t>, which contemplates as true the fact of divinely bestowed gifts and all details respecting divine appointments for service. This faith is always a personal matter, and so one believer should not become a pattern for another. That such faith with its personal characteristic may be kept inviolate, …</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901" y="12192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2" name="TextBox 11">
            <a:extLst>
              <a:ext uri="{FF2B5EF4-FFF2-40B4-BE49-F238E27FC236}">
                <a16:creationId xmlns:a16="http://schemas.microsoft.com/office/drawing/2014/main" id="{D480E99C-8DC8-4733-8B21-E0166C90D919}"/>
              </a:ext>
            </a:extLst>
          </p:cNvPr>
          <p:cNvSpPr txBox="1"/>
          <p:nvPr/>
        </p:nvSpPr>
        <p:spPr>
          <a:xfrm>
            <a:off x="2537222" y="246727"/>
            <a:ext cx="4069556" cy="1215717"/>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Lewis Sperry Chafer</a:t>
            </a:r>
          </a:p>
          <a:p>
            <a:pPr algn="ctr"/>
            <a:r>
              <a:rPr lang="en-US" sz="1600" dirty="0">
                <a:latin typeface="Calibri" panose="020F0502020204030204" pitchFamily="34" charset="0"/>
              </a:rPr>
              <a:t>Systematic Theology (Grand Rapids, MI: Kregel Publications, 1993), vol. 7, 148.</a:t>
            </a:r>
          </a:p>
        </p:txBody>
      </p:sp>
    </p:spTree>
    <p:extLst>
      <p:ext uri="{BB962C8B-B14F-4D97-AF65-F5344CB8AC3E}">
        <p14:creationId xmlns:p14="http://schemas.microsoft.com/office/powerpoint/2010/main" val="1872790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19050" y="1591992"/>
            <a:ext cx="9124950" cy="4275408"/>
          </a:xfrm>
        </p:spPr>
        <p:txBody>
          <a:bodyPr/>
          <a:lstStyle/>
          <a:p>
            <a:pPr marL="0" indent="0" algn="just" eaLnBrk="1" hangingPunct="1">
              <a:buNone/>
              <a:defRPr/>
            </a:pPr>
            <a:r>
              <a:rPr lang="en-US" sz="2800" dirty="0">
                <a:effectLst/>
              </a:rPr>
              <a:t>“…the Apostle writes: “Hast thou faith? have it to thyself before God” (Rom. 14:22). Great injury may be wrought if one Christian imitates another in matters of appointment for service. (c) </a:t>
            </a:r>
            <a:r>
              <a:rPr lang="en-US" sz="2800" b="1" u="sng" dirty="0">
                <a:solidFill>
                  <a:srgbClr val="FFFFCC"/>
                </a:solidFill>
                <a:effectLst/>
              </a:rPr>
              <a:t>Sanctifying or sustaining faith</a:t>
            </a:r>
            <a:r>
              <a:rPr lang="en-US" sz="2800" dirty="0">
                <a:effectLst/>
              </a:rPr>
              <a:t>, which lays hold of the power of God for one’s daily life. It is the life lived in dependence upon God, working upon a new life-principle (Rom. 6:4). </a:t>
            </a:r>
            <a:r>
              <a:rPr lang="en-US" sz="2800" b="1" u="sng" dirty="0">
                <a:solidFill>
                  <a:srgbClr val="66FF99"/>
                </a:solidFill>
                <a:effectLst/>
              </a:rPr>
              <a:t>The justified one, having become what he is by faith, must go ahead living on the same principle of utter dependence upon God</a:t>
            </a:r>
            <a:r>
              <a:rPr lang="en-US" sz="2800" dirty="0">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5" name="TextBox 4">
            <a:extLst>
              <a:ext uri="{FF2B5EF4-FFF2-40B4-BE49-F238E27FC236}">
                <a16:creationId xmlns:a16="http://schemas.microsoft.com/office/drawing/2014/main" id="{382D40ED-2142-473E-8747-9E993358470E}"/>
              </a:ext>
            </a:extLst>
          </p:cNvPr>
          <p:cNvSpPr txBox="1"/>
          <p:nvPr/>
        </p:nvSpPr>
        <p:spPr>
          <a:xfrm>
            <a:off x="2556272" y="246727"/>
            <a:ext cx="4031456" cy="1215717"/>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Lewis Sperry Chafer</a:t>
            </a:r>
          </a:p>
          <a:p>
            <a:pPr algn="ctr"/>
            <a:r>
              <a:rPr lang="en-US" sz="1600" dirty="0">
                <a:latin typeface="Calibri" panose="020F0502020204030204" pitchFamily="34" charset="0"/>
              </a:rPr>
              <a:t>Systematic Theology (Grand Rapids, MI: Kregel Publications, 1993), vol. 7, 148.</a:t>
            </a:r>
          </a:p>
        </p:txBody>
      </p:sp>
      <p:pic>
        <p:nvPicPr>
          <p:cNvPr id="8" name="Picture 2" descr="http://t1.gstatic.com/images?q=tbn:ANd9GcQxv3vyi4YqgamHAJTIgWkNJkLqWWIuAG2pkecTpX67vjz6XE96Kw">
            <a:extLst>
              <a:ext uri="{FF2B5EF4-FFF2-40B4-BE49-F238E27FC236}">
                <a16:creationId xmlns:a16="http://schemas.microsoft.com/office/drawing/2014/main" id="{DBA68584-998A-4681-BFD9-83F4076B3A7C}"/>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35901" y="12192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475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CB1809-3C42-4C0B-A5F7-4256D63760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12:3-8</a:t>
            </a:r>
          </a:p>
          <a:p>
            <a:pPr algn="just" eaLnBrk="1" fontAlgn="auto" hangingPunct="1">
              <a:spcBef>
                <a:spcPts val="0"/>
              </a:spcBef>
              <a:spcAft>
                <a:spcPts val="0"/>
              </a:spcAft>
              <a:defRPr/>
            </a:pPr>
            <a:r>
              <a:rPr lang="en-US" alt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rPr>
              <a:t> For through the grace given to me I say to everyone among you not to think more highly of himself than he ought to think; but to think so as to have sound judgment, as God has allotted to each a measure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faith</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200" dirty="0">
                <a:effectLst>
                  <a:outerShdw blurRad="38100" dist="38100" dir="2700000" algn="tl">
                    <a:srgbClr val="000000">
                      <a:alpha val="43137"/>
                    </a:srgbClr>
                  </a:outerShdw>
                </a:effectLst>
                <a:latin typeface="Calibri" panose="020F0502020204030204" pitchFamily="34" charset="0"/>
              </a:rPr>
              <a:t> For just as we have many members in one body and all the members do not have the same function,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rPr>
              <a:t> so we, who are many, are one body in Christ, and individually members one of another.…</a:t>
            </a:r>
          </a:p>
        </p:txBody>
      </p:sp>
    </p:spTree>
    <p:extLst>
      <p:ext uri="{BB962C8B-B14F-4D97-AF65-F5344CB8AC3E}">
        <p14:creationId xmlns:p14="http://schemas.microsoft.com/office/powerpoint/2010/main" val="4192322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CB1809-3C42-4C0B-A5F7-4256D63760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12:3-8</a:t>
            </a:r>
          </a:p>
          <a:p>
            <a:pPr algn="just" eaLnBrk="1" fontAlgn="auto" hangingPunct="1">
              <a:spcBef>
                <a:spcPts val="0"/>
              </a:spcBef>
              <a:spcAft>
                <a:spcPts val="0"/>
              </a:spcAft>
              <a:defRPr/>
            </a:pPr>
            <a:r>
              <a:rPr lang="en-US" alt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Since we have gifts that differ according to the grace given to us, each of us is to exercise them accordingly: if prophecy, according to the proportion of his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faith</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rPr>
              <a:t> if service, in his serving; or he who teaches, in his teaching;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rPr>
              <a:t> or he who exhorts, in his exhortation; he who gives, with liberality; he who leads, with diligence; he who shows mercy, with cheerfulness.”</a:t>
            </a:r>
          </a:p>
        </p:txBody>
      </p:sp>
    </p:spTree>
    <p:extLst>
      <p:ext uri="{BB962C8B-B14F-4D97-AF65-F5344CB8AC3E}">
        <p14:creationId xmlns:p14="http://schemas.microsoft.com/office/powerpoint/2010/main" val="1695588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F57855C1-DB9F-4C5F-96D2-EA6C30E508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740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nvGraphicFramePr>
        <p:xfrm>
          <a:off x="92077" y="152401"/>
          <a:ext cx="8899525" cy="6487718"/>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TERMS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usefulness of believer's faith before man</a:t>
                      </a:r>
                    </a:p>
                  </a:txBody>
                  <a:tcPr marL="91434" marR="91434" marT="45726" marB="45726" anchor="ctr" horzOverflow="overflow"/>
                </a:tc>
                <a:extLst>
                  <a:ext uri="{0D108BD9-81ED-4DB2-BD59-A6C34878D82A}">
                    <a16:rowId xmlns:a16="http://schemas.microsoft.com/office/drawing/2014/main" val="10002"/>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1103495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2:17, 20, 26</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Even so faith, if it has no works,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nekros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being by itself...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are you willing to recognize, you foolish fellow, that faith without works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useless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argos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just as the body without the spirit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nekros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also faith without works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nekros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80263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94B6B20-9749-47E2-BA37-A7489816B807}"/>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Audience</a:t>
            </a:r>
          </a:p>
        </p:txBody>
      </p:sp>
      <p:sp>
        <p:nvSpPr>
          <p:cNvPr id="7171" name="Rectangle 3">
            <a:extLst>
              <a:ext uri="{FF2B5EF4-FFF2-40B4-BE49-F238E27FC236}">
                <a16:creationId xmlns:a16="http://schemas.microsoft.com/office/drawing/2014/main" id="{42CB4090-338F-4E77-80EB-E997025F807E}"/>
              </a:ext>
            </a:extLst>
          </p:cNvPr>
          <p:cNvSpPr>
            <a:spLocks noGrp="1" noChangeArrowheads="1"/>
          </p:cNvSpPr>
          <p:nvPr>
            <p:ph type="body" idx="1"/>
          </p:nvPr>
        </p:nvSpPr>
        <p:spPr>
          <a:xfrm>
            <a:off x="1257300" y="1143000"/>
            <a:ext cx="6629400" cy="3733800"/>
          </a:xfrm>
        </p:spPr>
        <p:txBody>
          <a:bodyPr/>
          <a:lstStyle/>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Jewish (1:1)</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Persecution (Acts 8:1-4; 11:19)</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In Babylon-Mesopotamia or North-Central Turkey?</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Believers (Jas 1:2-4)</a:t>
            </a:r>
          </a:p>
        </p:txBody>
      </p:sp>
      <p:pic>
        <p:nvPicPr>
          <p:cNvPr id="5" name="Picture 1">
            <a:extLst>
              <a:ext uri="{FF2B5EF4-FFF2-40B4-BE49-F238E27FC236}">
                <a16:creationId xmlns:a16="http://schemas.microsoft.com/office/drawing/2014/main" id="{7EA4B452-0E4F-4862-9C4E-6DD7C507EE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49600" y="48768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4004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2667000"/>
          </a:xfrm>
        </p:spPr>
        <p:txBody>
          <a:bodyPr/>
          <a:lstStyle/>
          <a:p>
            <a:pPr marL="0" indent="0" algn="ctr">
              <a:spcBef>
                <a:spcPts val="0"/>
              </a:spcBef>
              <a:spcAft>
                <a:spcPts val="1200"/>
              </a:spcAft>
              <a:buNone/>
              <a:defRPr/>
            </a:pPr>
            <a:r>
              <a:rPr lang="en-US" sz="4000" kern="1200" dirty="0">
                <a:solidFill>
                  <a:schemeClr val="tx2"/>
                </a:solidFill>
                <a:effectLst>
                  <a:outerShdw blurRad="38100" dist="38100" dir="2700000" algn="tl">
                    <a:srgbClr val="000000">
                      <a:alpha val="43137"/>
                    </a:srgbClr>
                  </a:outerShdw>
                </a:effectLst>
                <a:ea typeface="+mj-ea"/>
                <a:cs typeface="+mj-cs"/>
              </a:rPr>
              <a:t>James 1:1</a:t>
            </a:r>
          </a:p>
          <a:p>
            <a:pPr marL="0" indent="0" algn="just">
              <a:spcBef>
                <a:spcPts val="0"/>
              </a:spcBef>
              <a:buNone/>
            </a:pPr>
            <a:r>
              <a:rPr lang="en-US" sz="3600" dirty="0">
                <a:effectLst>
                  <a:outerShdw blurRad="38100" dist="38100" dir="2700000" algn="tl">
                    <a:srgbClr val="000000">
                      <a:alpha val="43137"/>
                    </a:srgbClr>
                  </a:outerShdw>
                </a:effectLst>
              </a:rPr>
              <a:t>“James, a bond-servant of God and of the Lord Jesus Christ, To the </a:t>
            </a:r>
            <a:r>
              <a:rPr lang="en-US" sz="3600" b="1" u="sng" dirty="0">
                <a:solidFill>
                  <a:srgbClr val="FFFFCC"/>
                </a:solidFill>
                <a:effectLst>
                  <a:outerShdw blurRad="38100" dist="38100" dir="2700000" algn="tl">
                    <a:srgbClr val="000000">
                      <a:alpha val="43137"/>
                    </a:srgbClr>
                  </a:outerShdw>
                </a:effectLst>
              </a:rPr>
              <a:t>twelve tribes</a:t>
            </a:r>
            <a:r>
              <a:rPr lang="en-US" sz="3600" dirty="0">
                <a:effectLst>
                  <a:outerShdw blurRad="38100" dist="38100" dir="2700000" algn="tl">
                    <a:srgbClr val="000000">
                      <a:alpha val="43137"/>
                    </a:srgbClr>
                  </a:outerShdw>
                </a:effectLst>
              </a:rPr>
              <a:t> who are dispersed abroad: Greetings.”</a:t>
            </a:r>
          </a:p>
        </p:txBody>
      </p:sp>
      <p:pic>
        <p:nvPicPr>
          <p:cNvPr id="5" name="Picture 1">
            <a:extLst>
              <a:ext uri="{FF2B5EF4-FFF2-40B4-BE49-F238E27FC236}">
                <a16:creationId xmlns:a16="http://schemas.microsoft.com/office/drawing/2014/main" id="{63DF0445-0D61-423F-B8E1-6A89738C555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9600" y="29718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94343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nvGraphicFramePr>
        <p:xfrm>
          <a:off x="92077" y="152401"/>
          <a:ext cx="8899525" cy="6487718"/>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TERMS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usefulness of believer's faith before man</a:t>
                      </a:r>
                    </a:p>
                  </a:txBody>
                  <a:tcPr marL="91434" marR="91434" marT="45726" marB="45726" anchor="ctr" horzOverflow="overflow"/>
                </a:tc>
                <a:extLst>
                  <a:ext uri="{0D108BD9-81ED-4DB2-BD59-A6C34878D82A}">
                    <a16:rowId xmlns:a16="http://schemas.microsoft.com/office/drawing/2014/main" val="10002"/>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1624423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62E75D-1BCE-4420-8E7A-29B111BD52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12:33-37</a:t>
            </a:r>
          </a:p>
          <a:p>
            <a:pPr algn="just" eaLnBrk="1" hangingPunct="1">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Either make the tree good and its fruit good, or make the tree bad and its fruit bad; for the tree is known by its fruit.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34</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brood of vipers, how can you, being evil, speak what is good? For the mouth speaks out of that which fills the heart.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35</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good man brings out of his good treasure what is good; and the evil man brings out of his evil treasure what is evil.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 tell you that every careless word that people speak, they shall give an accounting for it in the day of judgment.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by your words you will be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justified [</a:t>
            </a:r>
            <a:r>
              <a:rPr lang="en-US" sz="28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dikaioō</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by your words you will be condemned.”</a:t>
            </a:r>
          </a:p>
        </p:txBody>
      </p:sp>
    </p:spTree>
    <p:extLst>
      <p:ext uri="{BB962C8B-B14F-4D97-AF65-F5344CB8AC3E}">
        <p14:creationId xmlns:p14="http://schemas.microsoft.com/office/powerpoint/2010/main" val="289159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53DA972-A1A5-4510-AA66-58FF56AC8A33}"/>
              </a:ext>
            </a:extLst>
          </p:cNvPr>
          <p:cNvSpPr>
            <a:spLocks noGrp="1" noChangeArrowheads="1"/>
          </p:cNvSpPr>
          <p:nvPr>
            <p:ph type="title"/>
          </p:nvPr>
        </p:nvSpPr>
        <p:spPr>
          <a:xfrm>
            <a:off x="2695575" y="228600"/>
            <a:ext cx="3752850" cy="914400"/>
          </a:xfrm>
        </p:spPr>
        <p:txBody>
          <a:bodyPr anchor="t"/>
          <a:lstStyle/>
          <a:p>
            <a:pPr algn="ctr" eaLnBrk="1" hangingPunct="1">
              <a:spcAft>
                <a:spcPts val="2400"/>
              </a:spcAft>
              <a:defRPr/>
            </a:pPr>
            <a:r>
              <a:rPr lang="en-US" sz="3200" dirty="0">
                <a:effectLst>
                  <a:outerShdw blurRad="38100" dist="38100" dir="2700000" algn="tl">
                    <a:srgbClr val="000000">
                      <a:alpha val="43137"/>
                    </a:srgbClr>
                  </a:outerShdw>
                </a:effectLst>
                <a:ea typeface="+mn-ea"/>
                <a:cs typeface="+mn-cs"/>
              </a:rPr>
              <a:t>Thomas L. Constable</a:t>
            </a:r>
            <a:br>
              <a:rPr lang="en-US" sz="3200" dirty="0">
                <a:effectLst>
                  <a:outerShdw blurRad="38100" dist="38100" dir="2700000" algn="tl">
                    <a:srgbClr val="000000">
                      <a:alpha val="43137"/>
                    </a:srgbClr>
                  </a:outerShdw>
                </a:effectLst>
              </a:rPr>
            </a:br>
            <a:r>
              <a:rPr lang="en-US" sz="1800" i="1" dirty="0">
                <a:solidFill>
                  <a:schemeClr val="tx1"/>
                </a:solidFill>
                <a:effectLst>
                  <a:outerShdw blurRad="38100" dist="38100" dir="2700000" algn="tl">
                    <a:srgbClr val="000000">
                      <a:alpha val="43137"/>
                    </a:srgbClr>
                  </a:outerShdw>
                </a:effectLst>
              </a:rPr>
              <a:t>James</a:t>
            </a:r>
            <a:r>
              <a:rPr lang="en-US" sz="1800" dirty="0">
                <a:solidFill>
                  <a:schemeClr val="tx1"/>
                </a:solidFill>
                <a:effectLst>
                  <a:outerShdw blurRad="38100" dist="38100" dir="2700000" algn="tl">
                    <a:srgbClr val="000000">
                      <a:alpha val="43137"/>
                    </a:srgbClr>
                  </a:outerShdw>
                </a:effectLst>
              </a:rPr>
              <a:t> notes, www.soniclight.com, 58.</a:t>
            </a:r>
          </a:p>
        </p:txBody>
      </p:sp>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371600"/>
            <a:ext cx="9144000" cy="4876800"/>
          </a:xfrm>
        </p:spPr>
        <p:txBody>
          <a:bodyPr/>
          <a:lstStyle/>
          <a:p>
            <a:pPr marL="0" indent="0" algn="just" eaLnBrk="1" hangingPunct="1">
              <a:spcBef>
                <a:spcPts val="0"/>
              </a:spcBef>
              <a:buNone/>
              <a:defRPr/>
            </a:pPr>
            <a:r>
              <a:rPr lang="en-US" sz="3000" dirty="0">
                <a:effectLst>
                  <a:outerShdw blurRad="38100" dist="38100" dir="2700000" algn="tl">
                    <a:srgbClr val="000000">
                      <a:alpha val="43137"/>
                    </a:srgbClr>
                  </a:outerShdw>
                </a:effectLst>
              </a:rPr>
              <a:t>“‘Abraham’ was declared righteous more than once. Most interpreters understand the first scriptural statement of his justification as describing his ‘new birth,’ to use the New Testament term (Gen. 15:6). This is when God declared Abraham righteous. James explained that </a:t>
            </a:r>
            <a:r>
              <a:rPr lang="en-US" sz="3000" b="1" u="sng" dirty="0">
                <a:solidFill>
                  <a:srgbClr val="FFFFCC"/>
                </a:solidFill>
                <a:effectLst>
                  <a:outerShdw blurRad="38100" dist="38100" dir="2700000" algn="tl">
                    <a:srgbClr val="000000">
                      <a:alpha val="43137"/>
                    </a:srgbClr>
                  </a:outerShdw>
                </a:effectLst>
              </a:rPr>
              <a:t>about 20 years</a:t>
            </a:r>
            <a:r>
              <a:rPr lang="en-US" sz="3000" dirty="0">
                <a:effectLst>
                  <a:outerShdw blurRad="38100" dist="38100" dir="2700000" algn="tl">
                    <a:srgbClr val="000000">
                      <a:alpha val="43137"/>
                    </a:srgbClr>
                  </a:outerShdw>
                </a:effectLst>
              </a:rPr>
              <a:t> after Abraham was declared righteous, he was ‘justified’ again. Scripture consistently teaches that believers whom God declares righteous never lose their righteous standing before God (Rom. 5:1; 8:1; et al.). They do not need to be saved again.”</a:t>
            </a:r>
          </a:p>
        </p:txBody>
      </p:sp>
      <p:pic>
        <p:nvPicPr>
          <p:cNvPr id="1026" name="Picture 2" descr="Preaching the Parables: From Responsible Interpretation to ...">
            <a:extLst>
              <a:ext uri="{FF2B5EF4-FFF2-40B4-BE49-F238E27FC236}">
                <a16:creationId xmlns:a16="http://schemas.microsoft.com/office/drawing/2014/main" id="{1184D616-C748-4110-9780-14DDB76E221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 y="45720"/>
            <a:ext cx="914400" cy="9144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5574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53DA972-A1A5-4510-AA66-58FF56AC8A33}"/>
              </a:ext>
            </a:extLst>
          </p:cNvPr>
          <p:cNvSpPr>
            <a:spLocks noGrp="1" noChangeArrowheads="1"/>
          </p:cNvSpPr>
          <p:nvPr>
            <p:ph type="title"/>
          </p:nvPr>
        </p:nvSpPr>
        <p:spPr>
          <a:xfrm>
            <a:off x="2695575" y="228600"/>
            <a:ext cx="3752850" cy="914400"/>
          </a:xfrm>
        </p:spPr>
        <p:txBody>
          <a:bodyPr anchor="t"/>
          <a:lstStyle/>
          <a:p>
            <a:pPr algn="ctr" eaLnBrk="1" hangingPunct="1">
              <a:spcAft>
                <a:spcPts val="2400"/>
              </a:spcAft>
              <a:defRPr/>
            </a:pPr>
            <a:r>
              <a:rPr lang="en-US" sz="3200" dirty="0">
                <a:effectLst>
                  <a:outerShdw blurRad="38100" dist="38100" dir="2700000" algn="tl">
                    <a:srgbClr val="000000">
                      <a:alpha val="43137"/>
                    </a:srgbClr>
                  </a:outerShdw>
                </a:effectLst>
                <a:ea typeface="+mn-ea"/>
                <a:cs typeface="+mn-cs"/>
              </a:rPr>
              <a:t>Thomas L. Constable</a:t>
            </a:r>
            <a:br>
              <a:rPr lang="en-US" sz="3200" dirty="0">
                <a:effectLst>
                  <a:outerShdw blurRad="38100" dist="38100" dir="2700000" algn="tl">
                    <a:srgbClr val="000000">
                      <a:alpha val="43137"/>
                    </a:srgbClr>
                  </a:outerShdw>
                </a:effectLst>
              </a:rPr>
            </a:br>
            <a:r>
              <a:rPr lang="en-US" sz="1800" i="1" dirty="0">
                <a:solidFill>
                  <a:schemeClr val="tx1"/>
                </a:solidFill>
                <a:effectLst>
                  <a:outerShdw blurRad="38100" dist="38100" dir="2700000" algn="tl">
                    <a:srgbClr val="000000">
                      <a:alpha val="43137"/>
                    </a:srgbClr>
                  </a:outerShdw>
                </a:effectLst>
              </a:rPr>
              <a:t>James</a:t>
            </a:r>
            <a:r>
              <a:rPr lang="en-US" sz="1800" dirty="0">
                <a:solidFill>
                  <a:schemeClr val="tx1"/>
                </a:solidFill>
                <a:effectLst>
                  <a:outerShdw blurRad="38100" dist="38100" dir="2700000" algn="tl">
                    <a:srgbClr val="000000">
                      <a:alpha val="43137"/>
                    </a:srgbClr>
                  </a:outerShdw>
                </a:effectLst>
              </a:rPr>
              <a:t> notes, www.soniclight.com, 58.</a:t>
            </a:r>
          </a:p>
        </p:txBody>
      </p:sp>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371600"/>
            <a:ext cx="9144000" cy="5257800"/>
          </a:xfrm>
        </p:spPr>
        <p:txBody>
          <a:bodyPr/>
          <a:lstStyle/>
          <a:p>
            <a:pPr marL="0" indent="0" algn="just" eaLnBrk="1" hangingPunct="1">
              <a:spcBef>
                <a:spcPts val="0"/>
              </a:spcBef>
              <a:buNone/>
              <a:defRPr/>
            </a:pPr>
            <a:r>
              <a:rPr lang="en-US" sz="3000" dirty="0">
                <a:effectLst>
                  <a:outerShdw blurRad="38100" dist="38100" dir="2700000" algn="tl">
                    <a:srgbClr val="000000">
                      <a:alpha val="43137"/>
                    </a:srgbClr>
                  </a:outerShdw>
                </a:effectLst>
              </a:rPr>
              <a:t>“Abraham's subsequent, second ‘justification,’ evidently refers to a second declaration of his righteousness. James said this second time Abraham's works declared him righteous. They gave testimony (bore witness) to his faith. Works do not always evidence faith (v. 19), but sometimes they do. They do so, whenever a person who has become a believer by faith, continues to live by faith. Abraham is a good example of a believer whose good works (obedience to God) bore witness to his righteousness. He continued to live by faith, just as he had been declared righteous by faith.”</a:t>
            </a:r>
          </a:p>
        </p:txBody>
      </p:sp>
      <p:sp>
        <p:nvSpPr>
          <p:cNvPr id="2" name="AutoShape 2" descr="Thomas L. Constable - DTS Voice">
            <a:extLst>
              <a:ext uri="{FF2B5EF4-FFF2-40B4-BE49-F238E27FC236}">
                <a16:creationId xmlns:a16="http://schemas.microsoft.com/office/drawing/2014/main" id="{869D1CC2-0B2F-4684-BCAE-B2CF883AEE5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homas L. Constable - DTS Voice">
            <a:extLst>
              <a:ext uri="{FF2B5EF4-FFF2-40B4-BE49-F238E27FC236}">
                <a16:creationId xmlns:a16="http://schemas.microsoft.com/office/drawing/2014/main" id="{7BB4F639-D19D-41BF-AD24-E119F308F9A7}"/>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2" descr="Preaching the Parables: From Responsible Interpretation to ...">
            <a:extLst>
              <a:ext uri="{FF2B5EF4-FFF2-40B4-BE49-F238E27FC236}">
                <a16:creationId xmlns:a16="http://schemas.microsoft.com/office/drawing/2014/main" id="{19DC0172-2A40-4B2D-A7EE-98423839607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 y="45720"/>
            <a:ext cx="914400" cy="9144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361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3C51CFE-4BA5-4F01-9C13-10EF847E34A4}"/>
              </a:ext>
            </a:extLst>
          </p:cNvPr>
          <p:cNvSpPr txBox="1">
            <a:spLocks noChangeArrowheads="1"/>
          </p:cNvSpPr>
          <p:nvPr/>
        </p:nvSpPr>
        <p:spPr bwMode="auto">
          <a:xfrm>
            <a:off x="0" y="12954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3000" b="0" kern="0" dirty="0">
                <a:solidFill>
                  <a:schemeClr val="tx1"/>
                </a:solidFill>
                <a:effectLst>
                  <a:outerShdw blurRad="38100" dist="38100" dir="2700000" algn="tl">
                    <a:srgbClr val="000000">
                      <a:alpha val="43137"/>
                    </a:srgbClr>
                  </a:outerShdw>
                </a:effectLst>
              </a:rPr>
              <a:t>“They who seek to prove from this passage of James that the works of Abraham were imputed for righteousness, must necessarily confess that Scripture is perverted by him; for however they may turn and twist, they can never make the effect to be its own cause. The passage is quoted from Moses. (Gen. 15:6.) The imputation of righteousness which Moses mentions, preceded </a:t>
            </a:r>
            <a:r>
              <a:rPr lang="en-US" sz="3000" u="sng" kern="0" dirty="0">
                <a:solidFill>
                  <a:srgbClr val="FFFFCC"/>
                </a:solidFill>
                <a:effectLst>
                  <a:outerShdw blurRad="38100" dist="38100" dir="2700000" algn="tl">
                    <a:srgbClr val="000000">
                      <a:alpha val="43137"/>
                    </a:srgbClr>
                  </a:outerShdw>
                </a:effectLst>
              </a:rPr>
              <a:t>more than thirty years</a:t>
            </a:r>
            <a:r>
              <a:rPr lang="en-US" sz="3000" b="0" kern="0" dirty="0">
                <a:solidFill>
                  <a:schemeClr val="tx1"/>
                </a:solidFill>
                <a:effectLst>
                  <a:outerShdw blurRad="38100" dist="38100" dir="2700000" algn="tl">
                    <a:srgbClr val="000000">
                      <a:alpha val="43137"/>
                    </a:srgbClr>
                  </a:outerShdw>
                </a:effectLst>
              </a:rPr>
              <a:t> the work by which they would have Abraham to have been justified. Since faith was imputed to Abraham fifteen years before the birth of Isaac, this could not surely have been done through the work of sacrificing him.”</a:t>
            </a:r>
            <a:endParaRPr lang="en-US" altLang="en-US" sz="3000" b="0" kern="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573EAF30-6351-4E46-90D6-ED36881D69E3}"/>
              </a:ext>
            </a:extLst>
          </p:cNvPr>
          <p:cNvSpPr txBox="1">
            <a:spLocks noChangeArrowheads="1"/>
          </p:cNvSpPr>
          <p:nvPr/>
        </p:nvSpPr>
        <p:spPr bwMode="auto">
          <a:xfrm>
            <a:off x="1600200" y="228600"/>
            <a:ext cx="594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James 2:23 (Calvin Cath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Epist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7" name="Picture 6">
            <a:extLst>
              <a:ext uri="{FF2B5EF4-FFF2-40B4-BE49-F238E27FC236}">
                <a16:creationId xmlns:a16="http://schemas.microsoft.com/office/drawing/2014/main" id="{F35B6EED-590A-4077-A4C3-226A526D8C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99" y="76200"/>
            <a:ext cx="766737"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2815532"/>
      </p:ext>
    </p:extLst>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3C51CFE-4BA5-4F01-9C13-10EF847E34A4}"/>
              </a:ext>
            </a:extLst>
          </p:cNvPr>
          <p:cNvSpPr txBox="1">
            <a:spLocks noChangeArrowheads="1"/>
          </p:cNvSpPr>
          <p:nvPr/>
        </p:nvSpPr>
        <p:spPr bwMode="auto">
          <a:xfrm>
            <a:off x="0" y="1371600"/>
            <a:ext cx="914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3200" b="0" kern="0" dirty="0">
                <a:solidFill>
                  <a:schemeClr val="tx1"/>
                </a:solidFill>
                <a:effectLst>
                  <a:outerShdw blurRad="38100" dist="38100" dir="2700000" algn="tl">
                    <a:srgbClr val="000000">
                      <a:alpha val="43137"/>
                    </a:srgbClr>
                  </a:outerShdw>
                </a:effectLst>
              </a:rPr>
              <a:t>“I consider that all those are bound fast by an indissoluble knot, who imagine that righteousness was imputed to Abraham before God, because he sacrificed his son Isaac, who was not yet born when the Holy Spirit declared that Abraham was justified. It hence necessarily follows that something posterior is pointed out here.”</a:t>
            </a:r>
            <a:endParaRPr lang="en-US" altLang="en-US" sz="3200" b="0" kern="0" dirty="0">
              <a:solidFill>
                <a:schemeClr val="tx1"/>
              </a:solidFill>
              <a:effectLst>
                <a:outerShdw blurRad="38100" dist="38100" dir="2700000" algn="tl">
                  <a:srgbClr val="000000">
                    <a:alpha val="43137"/>
                  </a:srgbClr>
                </a:outerShdw>
              </a:effectLst>
            </a:endParaRPr>
          </a:p>
        </p:txBody>
      </p:sp>
      <p:sp>
        <p:nvSpPr>
          <p:cNvPr id="8" name="Rectangle 3">
            <a:extLst>
              <a:ext uri="{FF2B5EF4-FFF2-40B4-BE49-F238E27FC236}">
                <a16:creationId xmlns:a16="http://schemas.microsoft.com/office/drawing/2014/main" id="{B7D3353E-6DA6-4168-A7C0-02BB3DE25E32}"/>
              </a:ext>
            </a:extLst>
          </p:cNvPr>
          <p:cNvSpPr txBox="1">
            <a:spLocks noChangeArrowheads="1"/>
          </p:cNvSpPr>
          <p:nvPr/>
        </p:nvSpPr>
        <p:spPr bwMode="auto">
          <a:xfrm>
            <a:off x="1600200" y="228600"/>
            <a:ext cx="594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James 2:23 (Calvin Cath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Epist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8">
            <a:extLst>
              <a:ext uri="{FF2B5EF4-FFF2-40B4-BE49-F238E27FC236}">
                <a16:creationId xmlns:a16="http://schemas.microsoft.com/office/drawing/2014/main" id="{87B3BB7A-F018-406B-A8C2-353CDB63B0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99" y="76200"/>
            <a:ext cx="766737"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22695838"/>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112FE2FD-950C-4A31-9A34-DCE80C93E51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nvGraphicFramePr>
        <p:xfrm>
          <a:off x="92077" y="152401"/>
          <a:ext cx="8899525" cy="6487718"/>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TERMS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usefulness of believer's faith before man</a:t>
                      </a:r>
                    </a:p>
                  </a:txBody>
                  <a:tcPr marL="91434" marR="91434" marT="45726" marB="45726" anchor="ctr" horzOverflow="overflow"/>
                </a:tc>
                <a:extLst>
                  <a:ext uri="{0D108BD9-81ED-4DB2-BD59-A6C34878D82A}">
                    <a16:rowId xmlns:a16="http://schemas.microsoft.com/office/drawing/2014/main" val="10002"/>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1989049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2:22</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see that faith was working with his works, and as a result of the works, faith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perfected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teleioō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1">
            <a:extLst>
              <a:ext uri="{FF2B5EF4-FFF2-40B4-BE49-F238E27FC236}">
                <a16:creationId xmlns:a16="http://schemas.microsoft.com/office/drawing/2014/main" id="{4C21EF16-B6C2-4B8A-9D02-572657F914A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9600" y="3048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0519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5:14</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solid food is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mature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teleios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because of practice have their senses trained to discern good and evil.”</a:t>
            </a:r>
          </a:p>
        </p:txBody>
      </p:sp>
      <p:pic>
        <p:nvPicPr>
          <p:cNvPr id="5" name="Picture 1">
            <a:extLst>
              <a:ext uri="{FF2B5EF4-FFF2-40B4-BE49-F238E27FC236}">
                <a16:creationId xmlns:a16="http://schemas.microsoft.com/office/drawing/2014/main" id="{5CEF844E-2190-42B2-BB90-DC14BF6B9E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9600" y="3048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66579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685800" y="0"/>
            <a:ext cx="7772400" cy="1969770"/>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2:24</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see that a man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justified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dikaioō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works and not by faith alone.”</a:t>
            </a:r>
          </a:p>
        </p:txBody>
      </p:sp>
      <p:pic>
        <p:nvPicPr>
          <p:cNvPr id="5" name="Picture 1">
            <a:extLst>
              <a:ext uri="{FF2B5EF4-FFF2-40B4-BE49-F238E27FC236}">
                <a16:creationId xmlns:a16="http://schemas.microsoft.com/office/drawing/2014/main" id="{71B4E5C5-B66F-41FB-871C-363F76957B4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9600" y="3048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4693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62E75D-1BCE-4420-8E7A-29B111BD52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12:33-37</a:t>
            </a:r>
          </a:p>
          <a:p>
            <a:pPr algn="just" eaLnBrk="1" hangingPunct="1">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Either make the tree good and its fruit good, or make the tree bad and its fruit bad; for the tree is known by its fruit.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34</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brood of vipers, how can you, being evil, speak what is good? For the mouth speaks out of that which fills the heart.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35</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good man brings out of his good treasure what is good; and the evil man brings out of his evil treasure what is evil.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 tell you that every careless word that people speak, they shall give an accounting for it in the day of judgment.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by your words you will be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justified [</a:t>
            </a:r>
            <a:r>
              <a:rPr lang="en-US" sz="28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dikaioō</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by your words you will be condemned.”</a:t>
            </a:r>
          </a:p>
        </p:txBody>
      </p:sp>
    </p:spTree>
    <p:extLst>
      <p:ext uri="{BB962C8B-B14F-4D97-AF65-F5344CB8AC3E}">
        <p14:creationId xmlns:p14="http://schemas.microsoft.com/office/powerpoint/2010/main" val="28928634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nvGraphicFramePr>
        <p:xfrm>
          <a:off x="92077" y="152401"/>
          <a:ext cx="8899525" cy="6487718"/>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TERMS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usefulness of believer's faith before man</a:t>
                      </a:r>
                    </a:p>
                  </a:txBody>
                  <a:tcPr marL="91434" marR="91434" marT="45726" marB="45726" anchor="ctr" horzOverflow="overflow"/>
                </a:tc>
                <a:extLst>
                  <a:ext uri="{0D108BD9-81ED-4DB2-BD59-A6C34878D82A}">
                    <a16:rowId xmlns:a16="http://schemas.microsoft.com/office/drawing/2014/main" val="10002"/>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4999961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Five illustrations (2:15-26)</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Needy brother (2:15-17)</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Demonic monotheist (2:18-19)</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Abraham (2:20-24)</a:t>
            </a:r>
          </a:p>
          <a:p>
            <a:pPr marL="971550" lvl="1" indent="-514350"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Rahab (2:25)</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Lifeless corpse (2:26)</a:t>
            </a:r>
          </a:p>
        </p:txBody>
      </p:sp>
      <p:pic>
        <p:nvPicPr>
          <p:cNvPr id="6" name="Picture 1">
            <a:extLst>
              <a:ext uri="{FF2B5EF4-FFF2-40B4-BE49-F238E27FC236}">
                <a16:creationId xmlns:a16="http://schemas.microsoft.com/office/drawing/2014/main" id="{BEE53863-D32E-498A-9674-78194C3E72E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12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B3B903-3D83-4380-A407-5F4D6CBA5A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013" y="228600"/>
            <a:ext cx="8519974" cy="6400800"/>
          </a:xfrm>
          <a:prstGeom prst="rect">
            <a:avLst/>
          </a:prstGeom>
        </p:spPr>
      </p:pic>
    </p:spTree>
    <p:extLst>
      <p:ext uri="{BB962C8B-B14F-4D97-AF65-F5344CB8AC3E}">
        <p14:creationId xmlns:p14="http://schemas.microsoft.com/office/powerpoint/2010/main" val="5022960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2:25</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same way, was not Rahab the harlot also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justified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dikaioō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works when she received the messengers and sent them out by another way?”</a:t>
            </a:r>
          </a:p>
        </p:txBody>
      </p:sp>
      <p:pic>
        <p:nvPicPr>
          <p:cNvPr id="6" name="Picture 1">
            <a:extLst>
              <a:ext uri="{FF2B5EF4-FFF2-40B4-BE49-F238E27FC236}">
                <a16:creationId xmlns:a16="http://schemas.microsoft.com/office/drawing/2014/main" id="{321D9F6D-CF57-42A4-96D8-8E1F2E9CD66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9600" y="3048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5519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62E75D-1BCE-4420-8E7A-29B111BD52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12:33-37</a:t>
            </a:r>
          </a:p>
          <a:p>
            <a:pPr algn="just" eaLnBrk="1" hangingPunct="1">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Either make the tree good and its fruit good, or make the tree bad and its fruit bad; for the tree is known by its fruit.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34</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brood of vipers, how can you, being evil, speak what is good? For the mouth speaks out of that which fills the heart.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35</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good man brings out of his good treasure what is good; and the evil man brings out of his evil treasure what is evil.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 tell you that every careless word that people speak, they shall give an accounting for it in the day of judgment.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by your words you will be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justified [</a:t>
            </a:r>
            <a:r>
              <a:rPr lang="en-US" sz="28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dikaioō</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by your words you will be condemned.”</a:t>
            </a:r>
          </a:p>
        </p:txBody>
      </p:sp>
    </p:spTree>
    <p:extLst>
      <p:ext uri="{BB962C8B-B14F-4D97-AF65-F5344CB8AC3E}">
        <p14:creationId xmlns:p14="http://schemas.microsoft.com/office/powerpoint/2010/main" val="2141669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305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nvGraphicFramePr>
        <p:xfrm>
          <a:off x="92077" y="152401"/>
          <a:ext cx="8899525" cy="6487718"/>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TERMS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usefulness of believer's faith before man</a:t>
                      </a:r>
                    </a:p>
                  </a:txBody>
                  <a:tcPr marL="91434" marR="91434" marT="45726" marB="45726" anchor="ctr" horzOverflow="overflow"/>
                </a:tc>
                <a:extLst>
                  <a:ext uri="{0D108BD9-81ED-4DB2-BD59-A6C34878D82A}">
                    <a16:rowId xmlns:a16="http://schemas.microsoft.com/office/drawing/2014/main" val="10002"/>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33163630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Five illustrations (2:15-26)</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Needy brother (2:15-17)</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Demonic monotheist (2:18-19)</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Abraham (2:20-24)</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Rahab (2:25)</a:t>
            </a:r>
          </a:p>
          <a:p>
            <a:pPr marL="971550" lvl="1" indent="-514350"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Lifeless corpse (2:26)</a:t>
            </a:r>
          </a:p>
        </p:txBody>
      </p:sp>
      <p:pic>
        <p:nvPicPr>
          <p:cNvPr id="6" name="Picture 1">
            <a:extLst>
              <a:ext uri="{FF2B5EF4-FFF2-40B4-BE49-F238E27FC236}">
                <a16:creationId xmlns:a16="http://schemas.microsoft.com/office/drawing/2014/main" id="{293D2058-4143-453B-8D47-93EC1B5D721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7019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28600"/>
            <a:ext cx="3048000" cy="914400"/>
          </a:xfrm>
        </p:spPr>
        <p:txBody>
          <a:bodyPr/>
          <a:lstStyle/>
          <a:p>
            <a:pPr algn="ctr"/>
            <a:r>
              <a:rPr lang="en-US" sz="3600" dirty="0">
                <a:solidFill>
                  <a:srgbClr val="00FFFF"/>
                </a:solidFill>
                <a:cs typeface="Calibri" panose="020F0502020204030204" pitchFamily="34" charset="0"/>
              </a:rPr>
              <a:t>James 2:14-26</a:t>
            </a:r>
          </a:p>
        </p:txBody>
      </p:sp>
      <p:sp>
        <p:nvSpPr>
          <p:cNvPr id="3" name="Content Placeholder 2"/>
          <p:cNvSpPr>
            <a:spLocks noGrp="1"/>
          </p:cNvSpPr>
          <p:nvPr>
            <p:ph idx="1"/>
          </p:nvPr>
        </p:nvSpPr>
        <p:spPr>
          <a:xfrm>
            <a:off x="155575" y="1371600"/>
            <a:ext cx="8759825" cy="4114800"/>
          </a:xfrm>
        </p:spPr>
        <p:txBody>
          <a:bodyPr/>
          <a:lstStyle/>
          <a:p>
            <a:pPr marL="0" indent="0" algn="just">
              <a:buNone/>
            </a:pPr>
            <a:r>
              <a:rPr lang="en-US" dirty="0">
                <a:cs typeface="Calibri" panose="020F0502020204030204" pitchFamily="34" charset="0"/>
              </a:rPr>
              <a:t>“The word ‘dead’ in Scripture always carries the idea of ‘separation,’ never nonexistence. At physical death there is a separation of the soul and spirit from a person’s body, yet that person continues to exist either in Heaven or Hell. When we see the body of a deceased person lying in an open casket at a funeral, we do not conclude that the person never really existed in the first place.”</a:t>
            </a:r>
          </a:p>
        </p:txBody>
      </p:sp>
      <p:sp>
        <p:nvSpPr>
          <p:cNvPr id="4" name="TextBox 3"/>
          <p:cNvSpPr txBox="1"/>
          <p:nvPr/>
        </p:nvSpPr>
        <p:spPr>
          <a:xfrm>
            <a:off x="991764" y="6400800"/>
            <a:ext cx="7160472"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Dennis Rokser, </a:t>
            </a:r>
            <a:r>
              <a:rPr lang="en-US" sz="1600" i="1" dirty="0">
                <a:latin typeface="Calibri" panose="020F0502020204030204" pitchFamily="34" charset="0"/>
                <a:cs typeface="Calibri" panose="020F0502020204030204" pitchFamily="34" charset="0"/>
              </a:rPr>
              <a:t>Faith &amp; Works: A Clarification of “Faith Without Works is Dead,” </a:t>
            </a:r>
            <a:r>
              <a:rPr lang="en-US" sz="1600" dirty="0">
                <a:latin typeface="Calibri" panose="020F0502020204030204" pitchFamily="34" charset="0"/>
                <a:cs typeface="Calibri" panose="020F0502020204030204" pitchFamily="34" charset="0"/>
              </a:rPr>
              <a:t>p. 22</a:t>
            </a:r>
          </a:p>
        </p:txBody>
      </p:sp>
      <p:pic>
        <p:nvPicPr>
          <p:cNvPr id="8" name="Picture 2" descr="Churches - Word of Grace Bible Church">
            <a:extLst>
              <a:ext uri="{FF2B5EF4-FFF2-40B4-BE49-F238E27FC236}">
                <a16:creationId xmlns:a16="http://schemas.microsoft.com/office/drawing/2014/main" id="{0F9170FC-5370-4A51-999F-C62A12F84A2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00" y="42446"/>
            <a:ext cx="87782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775566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228600"/>
            <a:ext cx="3886200" cy="914400"/>
          </a:xfrm>
        </p:spPr>
        <p:txBody>
          <a:bodyPr/>
          <a:lstStyle/>
          <a:p>
            <a:pPr algn="ctr"/>
            <a:r>
              <a:rPr lang="en-US" sz="3600" dirty="0">
                <a:solidFill>
                  <a:srgbClr val="00FFFF"/>
                </a:solidFill>
                <a:cs typeface="Calibri" panose="020F0502020204030204" pitchFamily="34" charset="0"/>
              </a:rPr>
              <a:t>James 2:14-26</a:t>
            </a:r>
          </a:p>
        </p:txBody>
      </p:sp>
      <p:sp>
        <p:nvSpPr>
          <p:cNvPr id="3" name="Content Placeholder 2"/>
          <p:cNvSpPr>
            <a:spLocks noGrp="1"/>
          </p:cNvSpPr>
          <p:nvPr>
            <p:ph idx="1"/>
          </p:nvPr>
        </p:nvSpPr>
        <p:spPr>
          <a:xfrm>
            <a:off x="155575" y="1371600"/>
            <a:ext cx="8759825" cy="4114800"/>
          </a:xfrm>
        </p:spPr>
        <p:txBody>
          <a:bodyPr/>
          <a:lstStyle/>
          <a:p>
            <a:pPr marL="0" indent="0" algn="just">
              <a:buNone/>
            </a:pPr>
            <a:r>
              <a:rPr lang="en-US" dirty="0">
                <a:cs typeface="Calibri" panose="020F0502020204030204" pitchFamily="34" charset="0"/>
              </a:rPr>
              <a:t>“Just as there is a separation of the soul and spirit from the body without denying the reality of the soul and spirit, James is not denying the existence or reality of initial faith in Christ for first-tense salvation among his readers whose faith was separated from good works.”</a:t>
            </a:r>
          </a:p>
        </p:txBody>
      </p:sp>
      <p:sp>
        <p:nvSpPr>
          <p:cNvPr id="4" name="TextBox 3"/>
          <p:cNvSpPr txBox="1"/>
          <p:nvPr/>
        </p:nvSpPr>
        <p:spPr>
          <a:xfrm>
            <a:off x="991764" y="6400800"/>
            <a:ext cx="7160472"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Dennis Rokser, </a:t>
            </a:r>
            <a:r>
              <a:rPr lang="en-US" sz="1600" i="1" dirty="0">
                <a:latin typeface="Calibri" panose="020F0502020204030204" pitchFamily="34" charset="0"/>
                <a:cs typeface="Calibri" panose="020F0502020204030204" pitchFamily="34" charset="0"/>
              </a:rPr>
              <a:t>Faith &amp; Works: A Clarification of “Faith Without Works is Dead,” </a:t>
            </a:r>
            <a:r>
              <a:rPr lang="en-US" sz="1600" dirty="0">
                <a:latin typeface="Calibri" panose="020F0502020204030204" pitchFamily="34" charset="0"/>
                <a:cs typeface="Calibri" panose="020F0502020204030204" pitchFamily="34" charset="0"/>
              </a:rPr>
              <a:t>p. 22</a:t>
            </a:r>
          </a:p>
        </p:txBody>
      </p:sp>
      <p:pic>
        <p:nvPicPr>
          <p:cNvPr id="7" name="Picture 2" descr="Churches - Word of Grace Bible Church">
            <a:extLst>
              <a:ext uri="{FF2B5EF4-FFF2-40B4-BE49-F238E27FC236}">
                <a16:creationId xmlns:a16="http://schemas.microsoft.com/office/drawing/2014/main" id="{692D99C7-DDA2-4911-8F99-C27126DB3D7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00" y="42446"/>
            <a:ext cx="87782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067635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nvGraphicFramePr>
        <p:xfrm>
          <a:off x="92077" y="152401"/>
          <a:ext cx="8899525" cy="6487718"/>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TERMS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usefulness of believer's faith before man</a:t>
                      </a:r>
                    </a:p>
                  </a:txBody>
                  <a:tcPr marL="91434" marR="91434" marT="45726" marB="45726" anchor="ctr" horzOverflow="overflow"/>
                </a:tc>
                <a:extLst>
                  <a:ext uri="{0D108BD9-81ED-4DB2-BD59-A6C34878D82A}">
                    <a16:rowId xmlns:a16="http://schemas.microsoft.com/office/drawing/2014/main" val="10002"/>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0058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24141883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4753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3:10-12</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According to the grace of God which was given to me, like a wise master builder I laid a foundation, and another is building on it. But each man must be careful how he builds on it.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no man can lay a foundation other than the one which is laid, which is Jesus Christ.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if any man builds on the foundation with gold, silver, precious stones, wood, hay, straw…”</a:t>
            </a:r>
          </a:p>
        </p:txBody>
      </p:sp>
    </p:spTree>
    <p:extLst>
      <p:ext uri="{BB962C8B-B14F-4D97-AF65-F5344CB8AC3E}">
        <p14:creationId xmlns:p14="http://schemas.microsoft.com/office/powerpoint/2010/main" val="15525948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60B59-A97D-4322-BE9C-037B5CEFE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95465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3:14-15</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 man’s work which he has built on it remains, he will receive a reward.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 man’s work is burned up, he will suffer loss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he himself will be saved, yet so as through fire.”</a:t>
            </a:r>
          </a:p>
        </p:txBody>
      </p:sp>
      <p:pic>
        <p:nvPicPr>
          <p:cNvPr id="3" name="Picture 2">
            <a:extLst>
              <a:ext uri="{FF2B5EF4-FFF2-40B4-BE49-F238E27FC236}">
                <a16:creationId xmlns:a16="http://schemas.microsoft.com/office/drawing/2014/main" id="{E84C497A-5CD2-498C-8745-D774F2F76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0127" y="3048000"/>
            <a:ext cx="2043746" cy="1828800"/>
          </a:xfrm>
          <a:prstGeom prst="rect">
            <a:avLst/>
          </a:prstGeom>
        </p:spPr>
      </p:pic>
    </p:spTree>
    <p:extLst>
      <p:ext uri="{BB962C8B-B14F-4D97-AF65-F5344CB8AC3E}">
        <p14:creationId xmlns:p14="http://schemas.microsoft.com/office/powerpoint/2010/main" val="3200267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4494511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Five illustrations (2:15-26)</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Needy brother (2:15-17)</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Demonic monotheist (2:18-19)</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Abraham (2:20-24)</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Rahab (2:25)</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099F9E18-2274-4464-8214-1F237CB726A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91122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047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D5CFB31-877F-4B4B-9446-DCC8071A2F97}"/>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D674BBC-B1B1-419C-9793-C8715C6A13E3}"/>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mn-cs"/>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9396" name="Picture 1">
            <a:extLst>
              <a:ext uri="{FF2B5EF4-FFF2-40B4-BE49-F238E27FC236}">
                <a16:creationId xmlns:a16="http://schemas.microsoft.com/office/drawing/2014/main" id="{A9B60019-965D-408F-A862-97B2E37625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3970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5028961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Five illustrations (2:15-26)</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Needy brother (2:15-17)</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Demonic monotheist (2:18-19)</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Abraham (2:20-24)</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Rahab (2:25)</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099F9E18-2274-4464-8214-1F237CB726A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8179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James 1:2-18</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 y="1381125"/>
            <a:ext cx="8686800" cy="3114676"/>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Trials – Jas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Rejoicing during trials – Jas 1:2-12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Command not to charge God with temptation – Jas 1:13-18</a:t>
            </a:r>
          </a:p>
        </p:txBody>
      </p:sp>
      <p:pic>
        <p:nvPicPr>
          <p:cNvPr id="5" name="Picture 1">
            <a:extLst>
              <a:ext uri="{FF2B5EF4-FFF2-40B4-BE49-F238E27FC236}">
                <a16:creationId xmlns:a16="http://schemas.microsoft.com/office/drawing/2014/main" id="{861EFBC6-034A-48FB-ACDA-4453FBD74C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1910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84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Obeys God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(James 1:19-27)</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915400" cy="25908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Slowness in Speaking &amp; Anger (1:19-20)</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Obedience to God’s Word (1:21-25)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True Religion (1:26-27)</a:t>
            </a:r>
          </a:p>
        </p:txBody>
      </p:sp>
      <p:pic>
        <p:nvPicPr>
          <p:cNvPr id="5" name="Picture 1">
            <a:extLst>
              <a:ext uri="{FF2B5EF4-FFF2-40B4-BE49-F238E27FC236}">
                <a16:creationId xmlns:a16="http://schemas.microsoft.com/office/drawing/2014/main" id="{9794F2F2-EEB2-4410-B4FC-80B8F5F04D6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1910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226834"/>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3092</TotalTime>
  <Words>3284</Words>
  <Application>Microsoft Office PowerPoint</Application>
  <PresentationFormat>On-screen Show (4:3)</PresentationFormat>
  <Paragraphs>372</Paragraphs>
  <Slides>61</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61</vt:i4>
      </vt:variant>
    </vt:vector>
  </HeadingPairs>
  <TitlesOfParts>
    <vt:vector size="66" baseType="lpstr">
      <vt:lpstr>Calibri</vt:lpstr>
      <vt:lpstr>Times New Roman</vt:lpstr>
      <vt:lpstr>Wingdings</vt:lpstr>
      <vt:lpstr>Azure</vt:lpstr>
      <vt:lpstr>1_Azure</vt:lpstr>
      <vt:lpstr>PowerPoint Presentation</vt:lpstr>
      <vt:lpstr>Answering Eleven Questions</vt:lpstr>
      <vt:lpstr>JAMES STRUCTURE</vt:lpstr>
      <vt:lpstr>JAMES STRUCTURE</vt:lpstr>
      <vt:lpstr>JAMES STRUCTURE</vt:lpstr>
      <vt:lpstr>JAMES STRUCTURE</vt:lpstr>
      <vt:lpstr>James 1:2-18</vt:lpstr>
      <vt:lpstr>JAMES STRUCTURE</vt:lpstr>
      <vt:lpstr>Faith Obeys God  (James 1:19-27)</vt:lpstr>
      <vt:lpstr>JAMES STRUCTURE</vt:lpstr>
      <vt:lpstr>Favoritism (2:1-13)</vt:lpstr>
      <vt:lpstr>JAMES STRUCTURE</vt:lpstr>
      <vt:lpstr>PowerPoint Presentation</vt:lpstr>
      <vt:lpstr>Faith Obeys God  (James 1:19-27)</vt:lpstr>
      <vt:lpstr>Favoritism (2:1-13)</vt:lpstr>
      <vt:lpstr>III. Reasoning: Favoritism is Contrary to God’s Character &amp; Purposes (2:4-13)</vt:lpstr>
      <vt:lpstr>JAMES STRUCTURE</vt:lpstr>
      <vt:lpstr>Faith Manifesting Works (2:14-26)</vt:lpstr>
      <vt:lpstr>Faith Manifesting Works (2:14-26)</vt:lpstr>
      <vt:lpstr>Faith Manifesting Works (2:14-26)</vt:lpstr>
      <vt:lpstr>Faith Manifesting Works (2:14-26)</vt:lpstr>
      <vt:lpstr>Faith Manifesting Works (2:14-26)</vt:lpstr>
      <vt:lpstr>James 2:14-26</vt:lpstr>
      <vt:lpstr>Faith Manifesting Works (2:14-26)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Audience</vt:lpstr>
      <vt:lpstr>PowerPoint Presentation</vt:lpstr>
      <vt:lpstr>PowerPoint Presentation</vt:lpstr>
      <vt:lpstr>PowerPoint Presentation</vt:lpstr>
      <vt:lpstr>Thomas L. Constable James notes, www.soniclight.com, 58.</vt:lpstr>
      <vt:lpstr>Thomas L. Constable James notes, www.soniclight.com, 58.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Faith Manifesting Works (2:14-26)</vt:lpstr>
      <vt:lpstr>PowerPoint Presentation</vt:lpstr>
      <vt:lpstr>PowerPoint Presentation</vt:lpstr>
      <vt:lpstr>PowerPoint Presentation</vt:lpstr>
      <vt:lpstr>PowerPoint Presentation</vt:lpstr>
      <vt:lpstr>Faith Manifesting Works (2:14-26)</vt:lpstr>
      <vt:lpstr>James 2:14-26</vt:lpstr>
      <vt:lpstr>James 2:14-26</vt:lpstr>
      <vt:lpstr>PowerPoint Presentation</vt:lpstr>
      <vt:lpstr>PowerPoint Presentation</vt:lpstr>
      <vt:lpstr>PowerPoint Presentation</vt:lpstr>
      <vt:lpstr>CONCLUSION</vt:lpstr>
      <vt:lpstr>Faith Manifesting Works (2:14-26)</vt:lpstr>
      <vt:lpstr>JAMES STRUCTURE</vt:lpstr>
      <vt:lpstr>CONCLUSION</vt:lpstr>
      <vt:lpstr>Faith Manifesting Works (2:14-26)</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014 - James-2v20-26</dc:title>
  <dc:subject>James</dc:subject>
  <dc:creator>A. Woods</dc:creator>
  <cp:lastModifiedBy>Andy Woods</cp:lastModifiedBy>
  <cp:revision>340</cp:revision>
  <cp:lastPrinted>2021-01-26T20:21:46Z</cp:lastPrinted>
  <dcterms:created xsi:type="dcterms:W3CDTF">2009-02-05T03:17:51Z</dcterms:created>
  <dcterms:modified xsi:type="dcterms:W3CDTF">2021-01-27T16:10:40Z</dcterms:modified>
</cp:coreProperties>
</file>