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0"/>
  </p:notesMasterIdLst>
  <p:handoutMasterIdLst>
    <p:handoutMasterId r:id="rId81"/>
  </p:handoutMasterIdLst>
  <p:sldIdLst>
    <p:sldId id="2094" r:id="rId2"/>
    <p:sldId id="2064" r:id="rId3"/>
    <p:sldId id="1984" r:id="rId4"/>
    <p:sldId id="6578" r:id="rId5"/>
    <p:sldId id="2294" r:id="rId6"/>
    <p:sldId id="6803" r:id="rId7"/>
    <p:sldId id="2072" r:id="rId8"/>
    <p:sldId id="6840" r:id="rId9"/>
    <p:sldId id="6767" r:id="rId10"/>
    <p:sldId id="6740" r:id="rId11"/>
    <p:sldId id="6742" r:id="rId12"/>
    <p:sldId id="6744" r:id="rId13"/>
    <p:sldId id="6835" r:id="rId14"/>
    <p:sldId id="6756" r:id="rId15"/>
    <p:sldId id="6770" r:id="rId16"/>
    <p:sldId id="6796" r:id="rId17"/>
    <p:sldId id="6836" r:id="rId18"/>
    <p:sldId id="6757" r:id="rId19"/>
    <p:sldId id="6758" r:id="rId20"/>
    <p:sldId id="6746" r:id="rId21"/>
    <p:sldId id="6759" r:id="rId22"/>
    <p:sldId id="6747" r:id="rId23"/>
    <p:sldId id="6760" r:id="rId24"/>
    <p:sldId id="6748" r:id="rId25"/>
    <p:sldId id="6761" r:id="rId26"/>
    <p:sldId id="6749" r:id="rId27"/>
    <p:sldId id="6762" r:id="rId28"/>
    <p:sldId id="6750" r:id="rId29"/>
    <p:sldId id="6763" r:id="rId30"/>
    <p:sldId id="6824" r:id="rId31"/>
    <p:sldId id="6825" r:id="rId32"/>
    <p:sldId id="6841" r:id="rId33"/>
    <p:sldId id="6788" r:id="rId34"/>
    <p:sldId id="6798" r:id="rId35"/>
    <p:sldId id="6826" r:id="rId36"/>
    <p:sldId id="6730" r:id="rId37"/>
    <p:sldId id="2080" r:id="rId38"/>
    <p:sldId id="1152" r:id="rId39"/>
    <p:sldId id="6402" r:id="rId40"/>
    <p:sldId id="6838" r:id="rId41"/>
    <p:sldId id="6834" r:id="rId42"/>
    <p:sldId id="6842" r:id="rId43"/>
    <p:sldId id="6751" r:id="rId44"/>
    <p:sldId id="6764" r:id="rId45"/>
    <p:sldId id="6817" r:id="rId46"/>
    <p:sldId id="6827" r:id="rId47"/>
    <p:sldId id="6799" r:id="rId48"/>
    <p:sldId id="6828" r:id="rId49"/>
    <p:sldId id="6752" r:id="rId50"/>
    <p:sldId id="6765" r:id="rId51"/>
    <p:sldId id="6791" r:id="rId52"/>
    <p:sldId id="6737" r:id="rId53"/>
    <p:sldId id="2678" r:id="rId54"/>
    <p:sldId id="5578" r:id="rId55"/>
    <p:sldId id="2628" r:id="rId56"/>
    <p:sldId id="5237" r:id="rId57"/>
    <p:sldId id="6829" r:id="rId58"/>
    <p:sldId id="6830" r:id="rId59"/>
    <p:sldId id="2621" r:id="rId60"/>
    <p:sldId id="6753" r:id="rId61"/>
    <p:sldId id="6766" r:id="rId62"/>
    <p:sldId id="2134" r:id="rId63"/>
    <p:sldId id="6843" r:id="rId64"/>
    <p:sldId id="6844" r:id="rId65"/>
    <p:sldId id="3146" r:id="rId66"/>
    <p:sldId id="6831" r:id="rId67"/>
    <p:sldId id="6845" r:id="rId68"/>
    <p:sldId id="6832" r:id="rId69"/>
    <p:sldId id="6823" r:id="rId70"/>
    <p:sldId id="6833" r:id="rId71"/>
    <p:sldId id="434" r:id="rId72"/>
    <p:sldId id="6846" r:id="rId73"/>
    <p:sldId id="6847" r:id="rId74"/>
    <p:sldId id="6848" r:id="rId75"/>
    <p:sldId id="2033" r:id="rId76"/>
    <p:sldId id="6801" r:id="rId77"/>
    <p:sldId id="6802" r:id="rId78"/>
    <p:sldId id="6290" r:id="rId7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66"/>
    <a:srgbClr val="FFCCFF"/>
    <a:srgbClr val="0000FF"/>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90B03-6704-424E-B241-CFAEF1734A86}" v="7" dt="2020-12-20T18:24:58.769"/>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2" autoAdjust="0"/>
    <p:restoredTop sz="96778" autoAdjust="0"/>
  </p:normalViewPr>
  <p:slideViewPr>
    <p:cSldViewPr>
      <p:cViewPr varScale="1">
        <p:scale>
          <a:sx n="57" d="100"/>
          <a:sy n="57" d="100"/>
        </p:scale>
        <p:origin x="7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28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021 - 5v3-32 </a:t>
            </a:r>
          </a:p>
          <a:p>
            <a:pPr>
              <a:defRPr/>
            </a:pPr>
            <a:r>
              <a:rPr lang="en-US" sz="1600" dirty="0"/>
              <a:t>01-10-2021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1/23/2021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19</a:t>
            </a:fld>
            <a:endParaRPr lang="en-US" altLang="en-US" dirty="0"/>
          </a:p>
        </p:txBody>
      </p:sp>
    </p:spTree>
    <p:extLst>
      <p:ext uri="{BB962C8B-B14F-4D97-AF65-F5344CB8AC3E}">
        <p14:creationId xmlns:p14="http://schemas.microsoft.com/office/powerpoint/2010/main" val="122871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45</a:t>
            </a:fld>
            <a:endParaRPr lang="en-US" altLang="en-US" dirty="0"/>
          </a:p>
        </p:txBody>
      </p:sp>
    </p:spTree>
    <p:extLst>
      <p:ext uri="{BB962C8B-B14F-4D97-AF65-F5344CB8AC3E}">
        <p14:creationId xmlns:p14="http://schemas.microsoft.com/office/powerpoint/2010/main" val="231417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57</a:t>
            </a:fld>
            <a:endParaRPr lang="en-US" altLang="en-US" dirty="0"/>
          </a:p>
        </p:txBody>
      </p:sp>
    </p:spTree>
    <p:extLst>
      <p:ext uri="{BB962C8B-B14F-4D97-AF65-F5344CB8AC3E}">
        <p14:creationId xmlns:p14="http://schemas.microsoft.com/office/powerpoint/2010/main" val="419406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58</a:t>
            </a:fld>
            <a:endParaRPr lang="en-US" altLang="en-US" dirty="0"/>
          </a:p>
        </p:txBody>
      </p:sp>
    </p:spTree>
    <p:extLst>
      <p:ext uri="{BB962C8B-B14F-4D97-AF65-F5344CB8AC3E}">
        <p14:creationId xmlns:p14="http://schemas.microsoft.com/office/powerpoint/2010/main" val="2824665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66</a:t>
            </a:fld>
            <a:endParaRPr lang="en-US" altLang="en-US" dirty="0"/>
          </a:p>
        </p:txBody>
      </p:sp>
    </p:spTree>
    <p:extLst>
      <p:ext uri="{BB962C8B-B14F-4D97-AF65-F5344CB8AC3E}">
        <p14:creationId xmlns:p14="http://schemas.microsoft.com/office/powerpoint/2010/main" val="1830571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69</a:t>
            </a:fld>
            <a:endParaRPr lang="en-US" altLang="en-US" dirty="0"/>
          </a:p>
        </p:txBody>
      </p:sp>
    </p:spTree>
    <p:extLst>
      <p:ext uri="{BB962C8B-B14F-4D97-AF65-F5344CB8AC3E}">
        <p14:creationId xmlns:p14="http://schemas.microsoft.com/office/powerpoint/2010/main" val="2364895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73</a:t>
            </a:fld>
            <a:endParaRPr lang="en-US" altLang="en-US" dirty="0"/>
          </a:p>
        </p:txBody>
      </p:sp>
    </p:spTree>
    <p:extLst>
      <p:ext uri="{BB962C8B-B14F-4D97-AF65-F5344CB8AC3E}">
        <p14:creationId xmlns:p14="http://schemas.microsoft.com/office/powerpoint/2010/main" val="1880183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74</a:t>
            </a:fld>
            <a:endParaRPr lang="en-US" altLang="en-US" dirty="0"/>
          </a:p>
        </p:txBody>
      </p:sp>
    </p:spTree>
    <p:extLst>
      <p:ext uri="{BB962C8B-B14F-4D97-AF65-F5344CB8AC3E}">
        <p14:creationId xmlns:p14="http://schemas.microsoft.com/office/powerpoint/2010/main" val="1644080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78</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dirty="0"/>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5CE48815-785C-4F68-A4CA-A245BF4D9914}" type="slidenum">
              <a:rPr lang="en-US" altLang="en-US"/>
              <a:pPr>
                <a:defRPr/>
              </a:pPr>
              <a:t>‹#›</a:t>
            </a:fld>
            <a:endParaRPr lang="en-US" altLang="en-US" dirty="0"/>
          </a:p>
        </p:txBody>
      </p:sp>
    </p:spTree>
    <p:extLst>
      <p:ext uri="{BB962C8B-B14F-4D97-AF65-F5344CB8AC3E}">
        <p14:creationId xmlns:p14="http://schemas.microsoft.com/office/powerpoint/2010/main" val="367021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9"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NULL"/><Relationship Id="rId11" Type="http://schemas.openxmlformats.org/officeDocument/2006/relationships/image" Target="../media/image13.jpeg"/><Relationship Id="rId5" Type="http://schemas.openxmlformats.org/officeDocument/2006/relationships/customXml" Target="../ink/ink2.xml"/><Relationship Id="rId10" Type="http://schemas.openxmlformats.org/officeDocument/2006/relationships/image" Target="../media/image7.png"/><Relationship Id="rId4" Type="http://schemas.openxmlformats.org/officeDocument/2006/relationships/image" Target="NULL"/><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1600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4</a:t>
            </a:r>
            <a:r>
              <a:rPr lang="en-US" sz="3600" kern="0" dirty="0">
                <a:effectLst>
                  <a:outerShdw blurRad="38100" dist="38100" dir="2700000" algn="tl">
                    <a:srgbClr val="000000">
                      <a:alpha val="43137"/>
                    </a:srgbClr>
                  </a:outerShdw>
                </a:effectLst>
                <a:cs typeface="Calibri" panose="020F0502020204030204" pitchFamily="34" charset="0"/>
              </a:rPr>
              <a:t>‒5</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The First Murder and Continuation of the Messianic Promise</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2" name="Picture 1">
            <a:extLst>
              <a:ext uri="{FF2B5EF4-FFF2-40B4-BE49-F238E27FC236}">
                <a16:creationId xmlns:a16="http://schemas.microsoft.com/office/drawing/2014/main" id="{E742CA47-74C2-4969-B882-B4805BA0D3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304AB0E7-E5C5-4783-830F-6A62271F5351}"/>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1497424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61682" y="1371600"/>
            <a:ext cx="5634318" cy="4114800"/>
          </a:xfrm>
        </p:spPr>
        <p:txBody>
          <a:bodyPr/>
          <a:lstStyle/>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40ABD9B2-D975-4067-AFE8-D81E325DE8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53E114FC-38B5-4306-BB67-291F2818A04A}"/>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241414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49530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Introduction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E6B24D8A-994F-4E53-A192-63A340EB42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7F28439D-5188-4799-AFC6-96714123AB19}"/>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214626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49530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Adam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E6B24D8A-994F-4E53-A192-63A340EB42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7F28439D-5188-4799-AFC6-96714123AB19}"/>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206669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5:3-5</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24931" name="Rectangle 3"/>
          <p:cNvSpPr>
            <a:spLocks noGrp="1" noChangeArrowheads="1"/>
          </p:cNvSpPr>
          <p:nvPr>
            <p:ph type="body" idx="1"/>
          </p:nvPr>
        </p:nvSpPr>
        <p:spPr>
          <a:xfrm>
            <a:off x="1295400" y="1600200"/>
            <a:ext cx="6553200" cy="4953000"/>
          </a:xfrm>
        </p:spPr>
        <p:txBody>
          <a:bodyPr/>
          <a:lstStyle/>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Adam; Man</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130 years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800 years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930 years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EF9381A2-C196-48AE-8A0F-239A530E2D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046048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 5)</a:t>
            </a:r>
          </a:p>
        </p:txBody>
      </p:sp>
      <p:sp>
        <p:nvSpPr>
          <p:cNvPr id="131075" name="Rectangle 3"/>
          <p:cNvSpPr>
            <a:spLocks noGrp="1" noChangeArrowheads="1"/>
          </p:cNvSpPr>
          <p:nvPr>
            <p:ph type="body" idx="1"/>
          </p:nvPr>
        </p:nvSpPr>
        <p:spPr>
          <a:xfrm>
            <a:off x="0" y="1386840"/>
            <a:ext cx="9144000" cy="408432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Names indicate historicity (1 Chron. 1:1-4; Luke 3:36-38; Heb. 11:4-7)</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Age of patriarch at birth of seed-son demonstrate no genealogical gaps</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Begetting of other sons and daughters explains the population explosion (Gen. 4:14, 17; 6:1)</a:t>
            </a:r>
          </a:p>
        </p:txBody>
      </p:sp>
      <p:pic>
        <p:nvPicPr>
          <p:cNvPr id="5" name="Picture 4">
            <a:extLst>
              <a:ext uri="{FF2B5EF4-FFF2-40B4-BE49-F238E27FC236}">
                <a16:creationId xmlns:a16="http://schemas.microsoft.com/office/drawing/2014/main" id="{06016773-4E42-43E6-9641-E015B51E2F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48147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Long patriarchal ages at time of death indicate ante-diluvian conditions </a:t>
            </a:r>
          </a:p>
          <a:p>
            <a:pPr marL="457200" lvl="2" indent="-45720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Repetition of “and he died” shows the reality of the curse (Gen 2:17; 3:19)</a:t>
            </a:r>
          </a:p>
          <a:p>
            <a:pPr marL="457200" lvl="2" indent="-45720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Monotony allows easy memorization and immediately draws attention to deviations</a:t>
            </a:r>
          </a:p>
        </p:txBody>
      </p:sp>
      <p:pic>
        <p:nvPicPr>
          <p:cNvPr id="5" name="Picture 4">
            <a:extLst>
              <a:ext uri="{FF2B5EF4-FFF2-40B4-BE49-F238E27FC236}">
                <a16:creationId xmlns:a16="http://schemas.microsoft.com/office/drawing/2014/main" id="{9E8639FB-CAE7-42DA-A4B6-9CA91D3895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903634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49530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Seth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E6B24D8A-994F-4E53-A192-63A340EB42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7F28439D-5188-4799-AFC6-96714123AB19}"/>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843742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5:6-8</a:t>
            </a:r>
          </a:p>
        </p:txBody>
      </p:sp>
      <p:sp>
        <p:nvSpPr>
          <p:cNvPr id="124931" name="Rectangle 3"/>
          <p:cNvSpPr>
            <a:spLocks noGrp="1" noChangeArrowheads="1"/>
          </p:cNvSpPr>
          <p:nvPr>
            <p:ph type="body" idx="1"/>
          </p:nvPr>
        </p:nvSpPr>
        <p:spPr>
          <a:xfrm>
            <a:off x="914400" y="1600200"/>
            <a:ext cx="7315200" cy="44958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Seth; Substitute</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105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807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912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E84D6A45-0B39-4678-B4EA-0E2B633211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4203781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2743200" y="1549920"/>
            <a:ext cx="6324600" cy="48379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His war against Satan, God counteracted the murder of Abel by giving Adam and Eve another godly son named Seth (Gen. 4:25).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Since this name means ‘substitute,’ it is apparent that God meant Seth to be a substitute for Abel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 C.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Leupold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Exposition of Genesis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226). The genealogies found in Genesis 5; 11:10–32; and Luke 3:23–38 reveal that God also intended the Redeemer to come through Seth’s line of descent.”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215717"/>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i="1" dirty="0">
                <a:effectLst>
                  <a:outerShdw blurRad="38100" dist="38100" dir="2700000" algn="tl">
                    <a:srgbClr val="000000">
                      <a:alpha val="43137"/>
                    </a:srgbClr>
                  </a:outerShdw>
                </a:effectLst>
                <a:latin typeface="Calibri" panose="020F0502020204030204" pitchFamily="34" charset="0"/>
                <a:ea typeface="+mj-ea"/>
                <a:cs typeface="+mj-cs"/>
              </a:rPr>
              <a:t>What on Earth is God Doing: Satan’s Conflict with God</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2003), 226.</a:t>
            </a:r>
            <a:endParaRPr lang="en-US" sz="1600" dirty="0">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A9515F8E-5078-4178-8456-23EDAF1E7CC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pic>
        <p:nvPicPr>
          <p:cNvPr id="1026" name="Picture 2" descr="What on Earth Is God Doing?: Satan's Conflict with God by Renald E.  Showers, Showers, Paperback | Barnes &amp; Noble®">
            <a:extLst>
              <a:ext uri="{FF2B5EF4-FFF2-40B4-BE49-F238E27FC236}">
                <a16:creationId xmlns:a16="http://schemas.microsoft.com/office/drawing/2014/main" id="{B572D6B9-C40F-4F9B-921B-E10DFAC95B55}"/>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52400" y="1676400"/>
            <a:ext cx="24003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883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Enosh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3B412E3B-5B0B-4413-94CE-1C13B0DB56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10" name="Rectangle 2">
            <a:extLst>
              <a:ext uri="{FF2B5EF4-FFF2-40B4-BE49-F238E27FC236}">
                <a16:creationId xmlns:a16="http://schemas.microsoft.com/office/drawing/2014/main" id="{F0BB9B70-EB12-4C19-8F9B-4DCD5B375B82}"/>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628671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5:9-11</a:t>
            </a:r>
          </a:p>
        </p:txBody>
      </p:sp>
      <p:sp>
        <p:nvSpPr>
          <p:cNvPr id="124931" name="Rectangle 3"/>
          <p:cNvSpPr>
            <a:spLocks noGrp="1" noChangeArrowheads="1"/>
          </p:cNvSpPr>
          <p:nvPr>
            <p:ph type="body" idx="1"/>
          </p:nvPr>
        </p:nvSpPr>
        <p:spPr>
          <a:xfrm>
            <a:off x="914400" y="1600200"/>
            <a:ext cx="7315200"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Enosh; Frailty</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815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905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230DDC5B-E3CB-4131-8C89-AE822D8D4F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434536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Kenan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EF03D50D-1F04-4822-847B-4B44C9B1ED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10" name="Rectangle 2">
            <a:extLst>
              <a:ext uri="{FF2B5EF4-FFF2-40B4-BE49-F238E27FC236}">
                <a16:creationId xmlns:a16="http://schemas.microsoft.com/office/drawing/2014/main" id="{D410B6CD-673E-4CDB-BF22-C18CF77B6923}"/>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1807657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5:12-14</a:t>
            </a:r>
          </a:p>
        </p:txBody>
      </p:sp>
      <p:sp>
        <p:nvSpPr>
          <p:cNvPr id="124931" name="Rectangle 3"/>
          <p:cNvSpPr>
            <a:spLocks noGrp="1" noChangeArrowheads="1"/>
          </p:cNvSpPr>
          <p:nvPr>
            <p:ph type="body" idx="1"/>
          </p:nvPr>
        </p:nvSpPr>
        <p:spPr>
          <a:xfrm>
            <a:off x="914399" y="1600200"/>
            <a:ext cx="7343775"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Kenan; smith</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840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910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781677D0-F783-484B-90D6-EEF4DD68FC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681648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49530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8A34C277-DF9A-4ADD-8B92-3E6F8FC3F2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70E951FB-A9F4-427F-8249-8B51185CF4C1}"/>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912337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5:15-17</a:t>
            </a:r>
          </a:p>
        </p:txBody>
      </p:sp>
      <p:sp>
        <p:nvSpPr>
          <p:cNvPr id="124931" name="Rectangle 3"/>
          <p:cNvSpPr>
            <a:spLocks noGrp="1" noChangeArrowheads="1"/>
          </p:cNvSpPr>
          <p:nvPr>
            <p:ph type="body" idx="1"/>
          </p:nvPr>
        </p:nvSpPr>
        <p:spPr>
          <a:xfrm>
            <a:off x="914400" y="1600200"/>
            <a:ext cx="7467600" cy="50292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Mahalalel; praise God</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65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830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895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13AE9F5F-8AC1-45AB-B0F4-351B15FC91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984714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841ED68D-07C2-4559-A8D3-A67F1B0FFF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F8E101BC-DEF4-4BE9-8293-4315C5C03B70}"/>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631205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5:18-20</a:t>
            </a:r>
          </a:p>
        </p:txBody>
      </p:sp>
      <p:sp>
        <p:nvSpPr>
          <p:cNvPr id="124931" name="Rectangle 3"/>
          <p:cNvSpPr>
            <a:spLocks noGrp="1" noChangeArrowheads="1"/>
          </p:cNvSpPr>
          <p:nvPr>
            <p:ph type="body" idx="1"/>
          </p:nvPr>
        </p:nvSpPr>
        <p:spPr>
          <a:xfrm>
            <a:off x="914400" y="1600200"/>
            <a:ext cx="7315200"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Jared; descent</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162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800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962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60176857-2214-4B0D-93A4-9A50925FA9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338116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28472B92-5A81-4AE1-934D-BD16276C19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BD2C19AF-8CEB-4C31-AF4F-0596F3ACE92B}"/>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1303621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5:21-24</a:t>
            </a:r>
          </a:p>
        </p:txBody>
      </p:sp>
      <p:sp>
        <p:nvSpPr>
          <p:cNvPr id="124931" name="Rectangle 3"/>
          <p:cNvSpPr>
            <a:spLocks noGrp="1" noChangeArrowheads="1"/>
          </p:cNvSpPr>
          <p:nvPr>
            <p:ph type="body" idx="1"/>
          </p:nvPr>
        </p:nvSpPr>
        <p:spPr>
          <a:xfrm>
            <a:off x="914400" y="1600200"/>
            <a:ext cx="7315200" cy="48768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Enoch; dedication</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65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300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365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t>
            </a:r>
          </a:p>
        </p:txBody>
      </p:sp>
      <p:pic>
        <p:nvPicPr>
          <p:cNvPr id="7" name="Picture 6">
            <a:extLst>
              <a:ext uri="{FF2B5EF4-FFF2-40B4-BE49-F238E27FC236}">
                <a16:creationId xmlns:a16="http://schemas.microsoft.com/office/drawing/2014/main" id="{5DE2D834-B3F4-4196-89A9-BD08534924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88773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E459E22-DB7B-4215-8DAB-278ED61BAE34}"/>
              </a:ext>
            </a:extLst>
          </p:cNvPr>
          <p:cNvGraphicFramePr>
            <a:graphicFrameLocks noGrp="1"/>
          </p:cNvGraphicFramePr>
          <p:nvPr/>
        </p:nvGraphicFramePr>
        <p:xfrm>
          <a:off x="361950" y="259080"/>
          <a:ext cx="8420100" cy="6400800"/>
        </p:xfrm>
        <a:graphic>
          <a:graphicData uri="http://schemas.openxmlformats.org/drawingml/2006/table">
            <a:tbl>
              <a:tblPr firstRow="1" bandRow="1">
                <a:tableStyleId>{073A0DAA-6AF3-43AB-8588-CEC1D06C72B9}</a:tableStyleId>
              </a:tblPr>
              <a:tblGrid>
                <a:gridCol w="4210050">
                  <a:extLst>
                    <a:ext uri="{9D8B030D-6E8A-4147-A177-3AD203B41FA5}">
                      <a16:colId xmlns:a16="http://schemas.microsoft.com/office/drawing/2014/main" val="3236667989"/>
                    </a:ext>
                  </a:extLst>
                </a:gridCol>
                <a:gridCol w="4210050">
                  <a:extLst>
                    <a:ext uri="{9D8B030D-6E8A-4147-A177-3AD203B41FA5}">
                      <a16:colId xmlns:a16="http://schemas.microsoft.com/office/drawing/2014/main" val="2769674551"/>
                    </a:ext>
                  </a:extLst>
                </a:gridCol>
              </a:tblGrid>
              <a:tr h="370840">
                <a:tc gridSpan="2">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LINEAGE OF ADAM</a:t>
                      </a:r>
                    </a:p>
                  </a:txBody>
                  <a:tcPr/>
                </a:tc>
                <a:tc hMerge="1">
                  <a:txBody>
                    <a:bodyPr/>
                    <a:lstStyle/>
                    <a:p>
                      <a:endParaRPr lang="en-US" dirty="0"/>
                    </a:p>
                  </a:txBody>
                  <a:tcPr/>
                </a:tc>
                <a:extLst>
                  <a:ext uri="{0D108BD9-81ED-4DB2-BD59-A6C34878D82A}">
                    <a16:rowId xmlns:a16="http://schemas.microsoft.com/office/drawing/2014/main" val="1647439534"/>
                  </a:ext>
                </a:extLst>
              </a:tr>
              <a:tr h="370840">
                <a:tc>
                  <a:txBody>
                    <a:bodyPr/>
                    <a:lstStyle/>
                    <a:p>
                      <a:pPr algn="ctr"/>
                      <a:r>
                        <a:rPr lang="en-US" sz="3200" b="1" dirty="0">
                          <a:solidFill>
                            <a:srgbClr val="C00000"/>
                          </a:solidFill>
                          <a:latin typeface="Calibri" panose="020F0502020204030204" pitchFamily="34" charset="0"/>
                          <a:cs typeface="Calibri" panose="020F0502020204030204" pitchFamily="34" charset="0"/>
                        </a:rPr>
                        <a:t>UNGODLY LINE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CC"/>
                          </a:solidFill>
                          <a:latin typeface="Calibri" panose="020F0502020204030204" pitchFamily="34" charset="0"/>
                          <a:cs typeface="Calibri" panose="020F0502020204030204" pitchFamily="34" charset="0"/>
                        </a:rPr>
                        <a:t>GODLY LINE</a:t>
                      </a:r>
                    </a:p>
                  </a:txBody>
                  <a:tcPr/>
                </a:tc>
                <a:extLst>
                  <a:ext uri="{0D108BD9-81ED-4DB2-BD59-A6C34878D82A}">
                    <a16:rowId xmlns:a16="http://schemas.microsoft.com/office/drawing/2014/main" val="3010576288"/>
                  </a:ext>
                </a:extLst>
              </a:tr>
              <a:tr h="370840">
                <a:tc>
                  <a:txBody>
                    <a:bodyPr/>
                    <a:lstStyle/>
                    <a:p>
                      <a:pPr marL="171450" indent="0"/>
                      <a:r>
                        <a:rPr lang="en-US" sz="2800" b="1" kern="1200" dirty="0">
                          <a:solidFill>
                            <a:srgbClr val="C00000"/>
                          </a:solidFill>
                          <a:latin typeface="Calibri" panose="020F0502020204030204" pitchFamily="34" charset="0"/>
                          <a:ea typeface="+mn-ea"/>
                          <a:cs typeface="Calibri" panose="020F0502020204030204" pitchFamily="34" charset="0"/>
                        </a:rPr>
                        <a:t>CAIN</a:t>
                      </a:r>
                    </a:p>
                  </a:txBody>
                  <a:tcPr/>
                </a:tc>
                <a:tc>
                  <a:txBody>
                    <a:bodyPr/>
                    <a:lstStyle/>
                    <a:p>
                      <a:pPr marL="17145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latin typeface="Calibri" panose="020F0502020204030204" pitchFamily="34" charset="0"/>
                          <a:ea typeface="+mn-ea"/>
                          <a:cs typeface="Calibri" panose="020F0502020204030204" pitchFamily="34" charset="0"/>
                        </a:rPr>
                        <a:t>SETH </a:t>
                      </a:r>
                    </a:p>
                  </a:txBody>
                  <a:tcPr/>
                </a:tc>
                <a:extLst>
                  <a:ext uri="{0D108BD9-81ED-4DB2-BD59-A6C34878D82A}">
                    <a16:rowId xmlns:a16="http://schemas.microsoft.com/office/drawing/2014/main" val="1684250431"/>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ENOCH</a:t>
                      </a:r>
                    </a:p>
                  </a:txBody>
                  <a:tcPr/>
                </a:tc>
                <a:tc>
                  <a:txBody>
                    <a:bodyPr/>
                    <a:lstStyle/>
                    <a:p>
                      <a:pPr marL="17145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latin typeface="Calibri" panose="020F0502020204030204" pitchFamily="34" charset="0"/>
                          <a:ea typeface="+mn-ea"/>
                          <a:cs typeface="Calibri" panose="020F0502020204030204" pitchFamily="34" charset="0"/>
                        </a:rPr>
                        <a:t>ENOSH</a:t>
                      </a:r>
                    </a:p>
                  </a:txBody>
                  <a:tcPr/>
                </a:tc>
                <a:extLst>
                  <a:ext uri="{0D108BD9-81ED-4DB2-BD59-A6C34878D82A}">
                    <a16:rowId xmlns:a16="http://schemas.microsoft.com/office/drawing/2014/main" val="3845693100"/>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IRAD</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KENAN</a:t>
                      </a:r>
                    </a:p>
                  </a:txBody>
                  <a:tcPr/>
                </a:tc>
                <a:extLst>
                  <a:ext uri="{0D108BD9-81ED-4DB2-BD59-A6C34878D82A}">
                    <a16:rowId xmlns:a16="http://schemas.microsoft.com/office/drawing/2014/main" val="2249887686"/>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MEHUJAEL</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MAHALALEL</a:t>
                      </a:r>
                    </a:p>
                  </a:txBody>
                  <a:tcPr/>
                </a:tc>
                <a:extLst>
                  <a:ext uri="{0D108BD9-81ED-4DB2-BD59-A6C34878D82A}">
                    <a16:rowId xmlns:a16="http://schemas.microsoft.com/office/drawing/2014/main" val="3033433787"/>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METHUSHAEL</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JARED</a:t>
                      </a:r>
                    </a:p>
                  </a:txBody>
                  <a:tcPr/>
                </a:tc>
                <a:extLst>
                  <a:ext uri="{0D108BD9-81ED-4DB2-BD59-A6C34878D82A}">
                    <a16:rowId xmlns:a16="http://schemas.microsoft.com/office/drawing/2014/main" val="3341769932"/>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LAMECH</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ENOCH</a:t>
                      </a:r>
                    </a:p>
                  </a:txBody>
                  <a:tcPr/>
                </a:tc>
                <a:extLst>
                  <a:ext uri="{0D108BD9-81ED-4DB2-BD59-A6C34878D82A}">
                    <a16:rowId xmlns:a16="http://schemas.microsoft.com/office/drawing/2014/main" val="2809913359"/>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JUBA, TUBAL-CAIN</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METHUSELAH</a:t>
                      </a:r>
                    </a:p>
                  </a:txBody>
                  <a:tcPr/>
                </a:tc>
                <a:extLst>
                  <a:ext uri="{0D108BD9-81ED-4DB2-BD59-A6C34878D82A}">
                    <a16:rowId xmlns:a16="http://schemas.microsoft.com/office/drawing/2014/main" val="3792894150"/>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LAMECH</a:t>
                      </a:r>
                    </a:p>
                  </a:txBody>
                  <a:tcPr/>
                </a:tc>
                <a:extLst>
                  <a:ext uri="{0D108BD9-81ED-4DB2-BD59-A6C34878D82A}">
                    <a16:rowId xmlns:a16="http://schemas.microsoft.com/office/drawing/2014/main" val="1598492458"/>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NOAH</a:t>
                      </a:r>
                    </a:p>
                  </a:txBody>
                  <a:tcPr/>
                </a:tc>
                <a:extLst>
                  <a:ext uri="{0D108BD9-81ED-4DB2-BD59-A6C34878D82A}">
                    <a16:rowId xmlns:a16="http://schemas.microsoft.com/office/drawing/2014/main" val="789110963"/>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SHEM, HAM, JAPHETH</a:t>
                      </a:r>
                    </a:p>
                  </a:txBody>
                  <a:tcPr/>
                </a:tc>
                <a:extLst>
                  <a:ext uri="{0D108BD9-81ED-4DB2-BD59-A6C34878D82A}">
                    <a16:rowId xmlns:a16="http://schemas.microsoft.com/office/drawing/2014/main" val="2346368496"/>
                  </a:ext>
                </a:extLst>
              </a:tr>
            </a:tbl>
          </a:graphicData>
        </a:graphic>
      </p:graphicFrame>
    </p:spTree>
    <p:extLst>
      <p:ext uri="{BB962C8B-B14F-4D97-AF65-F5344CB8AC3E}">
        <p14:creationId xmlns:p14="http://schemas.microsoft.com/office/powerpoint/2010/main" val="93196239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och and noa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576" y="76200"/>
            <a:ext cx="8820849"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654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5:21-24</a:t>
            </a:r>
          </a:p>
        </p:txBody>
      </p:sp>
      <p:sp>
        <p:nvSpPr>
          <p:cNvPr id="124931" name="Rectangle 3"/>
          <p:cNvSpPr>
            <a:spLocks noGrp="1" noChangeArrowheads="1"/>
          </p:cNvSpPr>
          <p:nvPr>
            <p:ph type="body" idx="1"/>
          </p:nvPr>
        </p:nvSpPr>
        <p:spPr>
          <a:xfrm>
            <a:off x="914400" y="1600200"/>
            <a:ext cx="7315200" cy="48768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Enoch; dedication</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65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300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365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t>
            </a:r>
          </a:p>
        </p:txBody>
      </p:sp>
      <p:pic>
        <p:nvPicPr>
          <p:cNvPr id="7" name="Picture 6">
            <a:extLst>
              <a:ext uri="{FF2B5EF4-FFF2-40B4-BE49-F238E27FC236}">
                <a16:creationId xmlns:a16="http://schemas.microsoft.com/office/drawing/2014/main" id="{5DE2D834-B3F4-4196-89A9-BD08534924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767700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n-US" dirty="0"/>
              <a:t>Hope that the curse would be done away with</a:t>
            </a:r>
          </a:p>
          <a:p>
            <a:pPr marL="914400" lvl="1" indent="-457200" eaLnBrk="1" hangingPunct="1">
              <a:spcBef>
                <a:spcPts val="0"/>
              </a:spcBef>
              <a:spcAft>
                <a:spcPts val="2400"/>
              </a:spcAft>
            </a:pPr>
            <a:r>
              <a:rPr lang="en-US" dirty="0"/>
              <a:t>Enoch’s translation (5:24)</a:t>
            </a:r>
          </a:p>
          <a:p>
            <a:pPr marL="914400" lvl="1" indent="-457200" eaLnBrk="1" hangingPunct="1">
              <a:spcBef>
                <a:spcPts val="0"/>
              </a:spcBef>
              <a:spcAft>
                <a:spcPts val="2400"/>
              </a:spcAft>
            </a:pPr>
            <a:r>
              <a:rPr lang="en-US" dirty="0"/>
              <a:t>Meaning of Methuselah’s name (Gen. 5:27; 6:3; 1 Pet. 3:20)</a:t>
            </a:r>
          </a:p>
          <a:p>
            <a:pPr marL="914400" lvl="1" indent="-457200" eaLnBrk="1" hangingPunct="1">
              <a:spcBef>
                <a:spcPts val="0"/>
              </a:spcBef>
              <a:spcAft>
                <a:spcPts val="2400"/>
              </a:spcAft>
            </a:pPr>
            <a:r>
              <a:rPr lang="en-US" dirty="0"/>
              <a:t>Lamech mistakenly believed that Noah was the fulfillment of Genesis 3:15 (Gen. 5:29; 3:17; 4:1; Dan. 11:37)</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8C417A7B-9D95-4DF9-AE98-7EDFCA6302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245789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n-US" dirty="0"/>
              <a:t>Hope that the curse would be done away with</a:t>
            </a:r>
          </a:p>
          <a:p>
            <a:pPr marL="914400" lvl="1" indent="-457200" eaLnBrk="1" hangingPunct="1">
              <a:spcBef>
                <a:spcPts val="0"/>
              </a:spcBef>
              <a:spcAft>
                <a:spcPts val="2400"/>
              </a:spcAft>
            </a:pPr>
            <a:r>
              <a:rPr lang="en-US" b="1" u="sng" dirty="0">
                <a:solidFill>
                  <a:srgbClr val="FFFFCC"/>
                </a:solidFill>
              </a:rPr>
              <a:t>Enoch’s translation (5:24)</a:t>
            </a:r>
          </a:p>
          <a:p>
            <a:pPr marL="914400" lvl="1" indent="-457200" eaLnBrk="1" hangingPunct="1">
              <a:spcBef>
                <a:spcPts val="0"/>
              </a:spcBef>
              <a:spcAft>
                <a:spcPts val="2400"/>
              </a:spcAft>
            </a:pPr>
            <a:r>
              <a:rPr lang="en-US" dirty="0"/>
              <a:t>Meaning of Methuselah’s name (Gen. 5:27; 6:3; 1 Pet. 3:20)</a:t>
            </a:r>
          </a:p>
          <a:p>
            <a:pPr marL="914400" lvl="1" indent="-457200" eaLnBrk="1" hangingPunct="1">
              <a:spcBef>
                <a:spcPts val="0"/>
              </a:spcBef>
              <a:spcAft>
                <a:spcPts val="2400"/>
              </a:spcAft>
            </a:pPr>
            <a:r>
              <a:rPr lang="en-US" dirty="0"/>
              <a:t>Lamech mistakenly believed that Noah was the fulfillment of Genesis 3:15 (Gen. 5:29; 3:17; 4:1; Dan. 11:37)</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BD2F334D-BE86-40C1-8E7A-C8DC21CD6C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83774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Image result for patriarchs Genesis 5, 1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7818" y="228600"/>
            <a:ext cx="8728364" cy="6400800"/>
          </a:xfrm>
          <a:prstGeom prst="rect">
            <a:avLst/>
          </a:prstGeom>
          <a:noFill/>
          <a:ln w="9525">
            <a:noFill/>
            <a:miter lim="800000"/>
            <a:headEnd/>
            <a:tailEnd/>
          </a:ln>
        </p:spPr>
      </p:pic>
    </p:spTree>
    <p:extLst>
      <p:ext uri="{BB962C8B-B14F-4D97-AF65-F5344CB8AC3E}">
        <p14:creationId xmlns:p14="http://schemas.microsoft.com/office/powerpoint/2010/main" val="157800082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E459E22-DB7B-4215-8DAB-278ED61BAE34}"/>
              </a:ext>
            </a:extLst>
          </p:cNvPr>
          <p:cNvGraphicFramePr>
            <a:graphicFrameLocks noGrp="1"/>
          </p:cNvGraphicFramePr>
          <p:nvPr>
            <p:extLst>
              <p:ext uri="{D42A27DB-BD31-4B8C-83A1-F6EECF244321}">
                <p14:modId xmlns:p14="http://schemas.microsoft.com/office/powerpoint/2010/main" val="939622595"/>
              </p:ext>
            </p:extLst>
          </p:nvPr>
        </p:nvGraphicFramePr>
        <p:xfrm>
          <a:off x="361950" y="259080"/>
          <a:ext cx="8420100" cy="6400800"/>
        </p:xfrm>
        <a:graphic>
          <a:graphicData uri="http://schemas.openxmlformats.org/drawingml/2006/table">
            <a:tbl>
              <a:tblPr firstRow="1" bandRow="1">
                <a:tableStyleId>{073A0DAA-6AF3-43AB-8588-CEC1D06C72B9}</a:tableStyleId>
              </a:tblPr>
              <a:tblGrid>
                <a:gridCol w="4210050">
                  <a:extLst>
                    <a:ext uri="{9D8B030D-6E8A-4147-A177-3AD203B41FA5}">
                      <a16:colId xmlns:a16="http://schemas.microsoft.com/office/drawing/2014/main" val="3236667989"/>
                    </a:ext>
                  </a:extLst>
                </a:gridCol>
                <a:gridCol w="4210050">
                  <a:extLst>
                    <a:ext uri="{9D8B030D-6E8A-4147-A177-3AD203B41FA5}">
                      <a16:colId xmlns:a16="http://schemas.microsoft.com/office/drawing/2014/main" val="2769674551"/>
                    </a:ext>
                  </a:extLst>
                </a:gridCol>
              </a:tblGrid>
              <a:tr h="370840">
                <a:tc gridSpan="2">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LINEAGE OF ADAM</a:t>
                      </a:r>
                    </a:p>
                  </a:txBody>
                  <a:tcPr/>
                </a:tc>
                <a:tc hMerge="1">
                  <a:txBody>
                    <a:bodyPr/>
                    <a:lstStyle/>
                    <a:p>
                      <a:endParaRPr lang="en-US" dirty="0"/>
                    </a:p>
                  </a:txBody>
                  <a:tcPr/>
                </a:tc>
                <a:extLst>
                  <a:ext uri="{0D108BD9-81ED-4DB2-BD59-A6C34878D82A}">
                    <a16:rowId xmlns:a16="http://schemas.microsoft.com/office/drawing/2014/main" val="1647439534"/>
                  </a:ext>
                </a:extLst>
              </a:tr>
              <a:tr h="370840">
                <a:tc>
                  <a:txBody>
                    <a:bodyPr/>
                    <a:lstStyle/>
                    <a:p>
                      <a:pPr algn="ctr"/>
                      <a:r>
                        <a:rPr lang="en-US" sz="3200" b="1" dirty="0">
                          <a:solidFill>
                            <a:srgbClr val="C00000"/>
                          </a:solidFill>
                          <a:latin typeface="Calibri" panose="020F0502020204030204" pitchFamily="34" charset="0"/>
                          <a:cs typeface="Calibri" panose="020F0502020204030204" pitchFamily="34" charset="0"/>
                        </a:rPr>
                        <a:t>UNGODLY LINE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CC"/>
                          </a:solidFill>
                          <a:latin typeface="Calibri" panose="020F0502020204030204" pitchFamily="34" charset="0"/>
                          <a:cs typeface="Calibri" panose="020F0502020204030204" pitchFamily="34" charset="0"/>
                        </a:rPr>
                        <a:t>GODLY LINE</a:t>
                      </a:r>
                    </a:p>
                  </a:txBody>
                  <a:tcPr/>
                </a:tc>
                <a:extLst>
                  <a:ext uri="{0D108BD9-81ED-4DB2-BD59-A6C34878D82A}">
                    <a16:rowId xmlns:a16="http://schemas.microsoft.com/office/drawing/2014/main" val="3010576288"/>
                  </a:ext>
                </a:extLst>
              </a:tr>
              <a:tr h="370840">
                <a:tc>
                  <a:txBody>
                    <a:bodyPr/>
                    <a:lstStyle/>
                    <a:p>
                      <a:pPr marL="171450" indent="0"/>
                      <a:r>
                        <a:rPr lang="en-US" sz="2800" b="1" kern="1200" dirty="0">
                          <a:solidFill>
                            <a:srgbClr val="C00000"/>
                          </a:solidFill>
                          <a:latin typeface="Calibri" panose="020F0502020204030204" pitchFamily="34" charset="0"/>
                          <a:ea typeface="+mn-ea"/>
                          <a:cs typeface="Calibri" panose="020F0502020204030204" pitchFamily="34" charset="0"/>
                        </a:rPr>
                        <a:t>CAIN</a:t>
                      </a:r>
                    </a:p>
                  </a:txBody>
                  <a:tcPr/>
                </a:tc>
                <a:tc>
                  <a:txBody>
                    <a:bodyPr/>
                    <a:lstStyle/>
                    <a:p>
                      <a:pPr marL="17145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latin typeface="Calibri" panose="020F0502020204030204" pitchFamily="34" charset="0"/>
                          <a:ea typeface="+mn-ea"/>
                          <a:cs typeface="Calibri" panose="020F0502020204030204" pitchFamily="34" charset="0"/>
                        </a:rPr>
                        <a:t>SETH </a:t>
                      </a:r>
                    </a:p>
                  </a:txBody>
                  <a:tcPr/>
                </a:tc>
                <a:extLst>
                  <a:ext uri="{0D108BD9-81ED-4DB2-BD59-A6C34878D82A}">
                    <a16:rowId xmlns:a16="http://schemas.microsoft.com/office/drawing/2014/main" val="1684250431"/>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ENOCH</a:t>
                      </a:r>
                    </a:p>
                  </a:txBody>
                  <a:tcPr/>
                </a:tc>
                <a:tc>
                  <a:txBody>
                    <a:bodyPr/>
                    <a:lstStyle/>
                    <a:p>
                      <a:pPr marL="17145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latin typeface="Calibri" panose="020F0502020204030204" pitchFamily="34" charset="0"/>
                          <a:ea typeface="+mn-ea"/>
                          <a:cs typeface="Calibri" panose="020F0502020204030204" pitchFamily="34" charset="0"/>
                        </a:rPr>
                        <a:t>ENOSH</a:t>
                      </a:r>
                    </a:p>
                  </a:txBody>
                  <a:tcPr/>
                </a:tc>
                <a:extLst>
                  <a:ext uri="{0D108BD9-81ED-4DB2-BD59-A6C34878D82A}">
                    <a16:rowId xmlns:a16="http://schemas.microsoft.com/office/drawing/2014/main" val="3845693100"/>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IRAD</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KENAN</a:t>
                      </a:r>
                    </a:p>
                  </a:txBody>
                  <a:tcPr/>
                </a:tc>
                <a:extLst>
                  <a:ext uri="{0D108BD9-81ED-4DB2-BD59-A6C34878D82A}">
                    <a16:rowId xmlns:a16="http://schemas.microsoft.com/office/drawing/2014/main" val="2249887686"/>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MEHUJAEL</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MAHALALEL</a:t>
                      </a:r>
                    </a:p>
                  </a:txBody>
                  <a:tcPr/>
                </a:tc>
                <a:extLst>
                  <a:ext uri="{0D108BD9-81ED-4DB2-BD59-A6C34878D82A}">
                    <a16:rowId xmlns:a16="http://schemas.microsoft.com/office/drawing/2014/main" val="3033433787"/>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METHUSHAEL</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JARED</a:t>
                      </a:r>
                    </a:p>
                  </a:txBody>
                  <a:tcPr/>
                </a:tc>
                <a:extLst>
                  <a:ext uri="{0D108BD9-81ED-4DB2-BD59-A6C34878D82A}">
                    <a16:rowId xmlns:a16="http://schemas.microsoft.com/office/drawing/2014/main" val="3341769932"/>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LAMECH</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ENOCH</a:t>
                      </a:r>
                    </a:p>
                  </a:txBody>
                  <a:tcPr/>
                </a:tc>
                <a:extLst>
                  <a:ext uri="{0D108BD9-81ED-4DB2-BD59-A6C34878D82A}">
                    <a16:rowId xmlns:a16="http://schemas.microsoft.com/office/drawing/2014/main" val="2809913359"/>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JUBA, TUBAL-CAIN</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METHUSELAH</a:t>
                      </a:r>
                    </a:p>
                  </a:txBody>
                  <a:tcPr/>
                </a:tc>
                <a:extLst>
                  <a:ext uri="{0D108BD9-81ED-4DB2-BD59-A6C34878D82A}">
                    <a16:rowId xmlns:a16="http://schemas.microsoft.com/office/drawing/2014/main" val="3792894150"/>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LAMECH</a:t>
                      </a:r>
                    </a:p>
                  </a:txBody>
                  <a:tcPr/>
                </a:tc>
                <a:extLst>
                  <a:ext uri="{0D108BD9-81ED-4DB2-BD59-A6C34878D82A}">
                    <a16:rowId xmlns:a16="http://schemas.microsoft.com/office/drawing/2014/main" val="1598492458"/>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NOAH</a:t>
                      </a:r>
                    </a:p>
                  </a:txBody>
                  <a:tcPr/>
                </a:tc>
                <a:extLst>
                  <a:ext uri="{0D108BD9-81ED-4DB2-BD59-A6C34878D82A}">
                    <a16:rowId xmlns:a16="http://schemas.microsoft.com/office/drawing/2014/main" val="789110963"/>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SHEM, HAM, JAPHETH</a:t>
                      </a:r>
                    </a:p>
                  </a:txBody>
                  <a:tcPr/>
                </a:tc>
                <a:extLst>
                  <a:ext uri="{0D108BD9-81ED-4DB2-BD59-A6C34878D82A}">
                    <a16:rowId xmlns:a16="http://schemas.microsoft.com/office/drawing/2014/main" val="2346368496"/>
                  </a:ext>
                </a:extLst>
              </a:tr>
            </a:tbl>
          </a:graphicData>
        </a:graphic>
      </p:graphicFrame>
    </p:spTree>
    <p:extLst>
      <p:ext uri="{BB962C8B-B14F-4D97-AF65-F5344CB8AC3E}">
        <p14:creationId xmlns:p14="http://schemas.microsoft.com/office/powerpoint/2010/main" val="341139491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600199"/>
            <a:ext cx="8984931" cy="4755649"/>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sz="2800"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sz="2800"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sz="2800"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sz="2800" dirty="0"/>
              <a:t>More immorality (4:23a)</a:t>
            </a:r>
          </a:p>
          <a:p>
            <a:pPr marL="914400" lvl="2" indent="-452438" eaLnBrk="1" hangingPunct="1">
              <a:spcBef>
                <a:spcPts val="0"/>
              </a:spcBef>
              <a:spcAft>
                <a:spcPts val="1800"/>
              </a:spcAft>
              <a:buClr>
                <a:srgbClr val="00FF99"/>
              </a:buClr>
              <a:buSzPct val="100000"/>
              <a:buFont typeface="+mj-lt"/>
              <a:buAutoNum type="arabicPeriod"/>
              <a:defRPr/>
            </a:pPr>
            <a:r>
              <a:rPr lang="en-US" sz="2800" dirty="0"/>
              <a:t>Violence  (4:23b)</a:t>
            </a:r>
          </a:p>
          <a:p>
            <a:pPr marL="914400" lvl="2" indent="-452438" eaLnBrk="1" hangingPunct="1">
              <a:spcBef>
                <a:spcPts val="0"/>
              </a:spcBef>
              <a:spcAft>
                <a:spcPts val="1800"/>
              </a:spcAft>
              <a:buClr>
                <a:srgbClr val="00FF99"/>
              </a:buClr>
              <a:buSzPct val="100000"/>
              <a:buFont typeface="+mj-lt"/>
              <a:buAutoNum type="arabicPeriod"/>
              <a:defRPr/>
            </a:pPr>
            <a:r>
              <a:rPr lang="en-US" sz="2800" dirty="0"/>
              <a:t>Humanistic (4:24)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400" y="4267200"/>
            <a:ext cx="2438400" cy="2088649"/>
          </a:xfrm>
          <a:prstGeom prst="rect">
            <a:avLst/>
          </a:prstGeom>
        </p:spPr>
      </p:pic>
      <p:pic>
        <p:nvPicPr>
          <p:cNvPr id="7" name="Picture 6">
            <a:extLst>
              <a:ext uri="{FF2B5EF4-FFF2-40B4-BE49-F238E27FC236}">
                <a16:creationId xmlns:a16="http://schemas.microsoft.com/office/drawing/2014/main" id="{D2727DBD-68B0-45FA-9384-8D54285143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487333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a:t>
            </a:r>
            <a:b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(1 Cor 15:54-56)</a:t>
            </a:r>
          </a:p>
        </p:txBody>
      </p:sp>
      <p:sp>
        <p:nvSpPr>
          <p:cNvPr id="13315" name="Rectangle 3"/>
          <p:cNvSpPr>
            <a:spLocks noGrp="1" noChangeArrowheads="1"/>
          </p:cNvSpPr>
          <p:nvPr>
            <p:ph type="body" sz="half" idx="1"/>
          </p:nvPr>
        </p:nvSpPr>
        <p:spPr>
          <a:xfrm>
            <a:off x="228600" y="1447800"/>
            <a:ext cx="5715000" cy="4953000"/>
          </a:xfrm>
        </p:spPr>
        <p:txBody>
          <a:bodyPr/>
          <a:lstStyle/>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Enoch (Gen 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Elijah (2 Kings 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 (Acts 1:11; Rev 12:5)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(Acts 8:39)                                 </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(2 Cor 12:2, 4)</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(Rev 4:1-2)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witnesses (Rev 11)</a:t>
            </a:r>
          </a:p>
        </p:txBody>
      </p:sp>
      <p:pic>
        <p:nvPicPr>
          <p:cNvPr id="33796" name="Picture 5" descr="clip0105"/>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5571176" y="1676400"/>
            <a:ext cx="3344224" cy="3200400"/>
          </a:xfrm>
          <a:prstGeom prst="ellipse">
            <a:avLst/>
          </a:prstGeom>
        </p:spPr>
      </p:pic>
      <p:pic>
        <p:nvPicPr>
          <p:cNvPr id="5" name="Picture 4">
            <a:extLst>
              <a:ext uri="{FF2B5EF4-FFF2-40B4-BE49-F238E27FC236}">
                <a16:creationId xmlns:a16="http://schemas.microsoft.com/office/drawing/2014/main" id="{1E17F2D0-5FB3-4875-B9F6-A5A07889F7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15:50-51</a:t>
            </a:r>
          </a:p>
          <a:p>
            <a:pPr algn="just">
              <a:spcBef>
                <a:spcPts val="0"/>
              </a:spcBef>
              <a:spcAft>
                <a:spcPts val="0"/>
              </a:spcAft>
            </a:pPr>
            <a:r>
              <a:rPr lang="en-US" sz="3400" dirty="0">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n-US" sz="3400" dirty="0">
                <a:latin typeface="Calibri" panose="020F0502020204030204" pitchFamily="34" charset="0"/>
                <a:cs typeface="Calibri" panose="020F0502020204030204" pitchFamily="34" charset="0"/>
              </a:rPr>
              <a:t>Now I say this, brethren, that flesh and blood cannot inherit the kingdom of God; nor does the perishable inherit the imperishable. </a:t>
            </a:r>
            <a:r>
              <a:rPr lang="en-US" sz="3400" baseline="30000" dirty="0">
                <a:latin typeface="Calibri" panose="020F0502020204030204" pitchFamily="34" charset="0"/>
                <a:cs typeface="Calibri" panose="020F0502020204030204" pitchFamily="34" charset="0"/>
              </a:rPr>
              <a:t>51</a:t>
            </a:r>
            <a:r>
              <a:rPr lang="en-US" sz="3400" dirty="0">
                <a:latin typeface="Calibri" panose="020F0502020204030204" pitchFamily="34" charset="0"/>
                <a:cs typeface="Calibri" panose="020F0502020204030204" pitchFamily="34" charset="0"/>
              </a:rPr>
              <a:t> Behold, I tell you a mystery; we will not all sleep, but we will all be changed.”</a:t>
            </a:r>
            <a:endParaRPr lang="en-US" altLang="en-US" sz="3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54625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4A08B3-203F-4AF6-B6F2-33A49AAE2C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223" y="664224"/>
            <a:ext cx="8687553" cy="5529551"/>
          </a:xfrm>
          <a:prstGeom prst="rect">
            <a:avLst/>
          </a:prstGeom>
        </p:spPr>
      </p:pic>
    </p:spTree>
    <p:extLst>
      <p:ext uri="{BB962C8B-B14F-4D97-AF65-F5344CB8AC3E}">
        <p14:creationId xmlns:p14="http://schemas.microsoft.com/office/powerpoint/2010/main" val="256423199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15:50-51</a:t>
            </a:r>
          </a:p>
          <a:p>
            <a:pPr algn="just">
              <a:spcBef>
                <a:spcPts val="0"/>
              </a:spcBef>
              <a:spcAft>
                <a:spcPts val="0"/>
              </a:spcAft>
            </a:pPr>
            <a:r>
              <a:rPr lang="en-US" sz="3400" dirty="0">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n-US" sz="3400" dirty="0">
                <a:latin typeface="Calibri" panose="020F0502020204030204" pitchFamily="34" charset="0"/>
                <a:cs typeface="Calibri" panose="020F0502020204030204" pitchFamily="34" charset="0"/>
              </a:rPr>
              <a:t>Now I say this, brethren, that flesh and blood cannot inherit the kingdom of God; nor does the perishable inherit the imperishable. </a:t>
            </a:r>
            <a:r>
              <a:rPr lang="en-US" sz="3400" baseline="30000" dirty="0">
                <a:latin typeface="Calibri" panose="020F0502020204030204" pitchFamily="34" charset="0"/>
                <a:cs typeface="Calibri" panose="020F0502020204030204" pitchFamily="34" charset="0"/>
              </a:rPr>
              <a:t>51</a:t>
            </a:r>
            <a:r>
              <a:rPr lang="en-US" sz="3400" dirty="0">
                <a:latin typeface="Calibri" panose="020F0502020204030204" pitchFamily="34" charset="0"/>
                <a:cs typeface="Calibri" panose="020F0502020204030204" pitchFamily="34" charset="0"/>
              </a:rPr>
              <a:t> Behold, I tell you a mystery; we will not </a:t>
            </a:r>
            <a:r>
              <a:rPr lang="en-US" sz="3400" b="1" u="sng" dirty="0">
                <a:solidFill>
                  <a:srgbClr val="FFFFCC"/>
                </a:solidFill>
                <a:latin typeface="Calibri" panose="020F0502020204030204" pitchFamily="34" charset="0"/>
                <a:cs typeface="Calibri" panose="020F0502020204030204" pitchFamily="34" charset="0"/>
              </a:rPr>
              <a:t>all</a:t>
            </a:r>
            <a:r>
              <a:rPr lang="en-US" sz="3400" dirty="0">
                <a:latin typeface="Calibri" panose="020F0502020204030204" pitchFamily="34" charset="0"/>
                <a:cs typeface="Calibri" panose="020F0502020204030204" pitchFamily="34" charset="0"/>
              </a:rPr>
              <a:t> sleep, but we will </a:t>
            </a:r>
            <a:r>
              <a:rPr lang="en-US" sz="3400" b="1" u="sng" dirty="0">
                <a:solidFill>
                  <a:srgbClr val="FFFFCC"/>
                </a:solidFill>
                <a:latin typeface="Calibri" panose="020F0502020204030204" pitchFamily="34" charset="0"/>
                <a:cs typeface="Calibri" panose="020F0502020204030204" pitchFamily="34" charset="0"/>
              </a:rPr>
              <a:t>all</a:t>
            </a:r>
            <a:r>
              <a:rPr lang="en-US" sz="3400" dirty="0">
                <a:latin typeface="Calibri" panose="020F0502020204030204" pitchFamily="34" charset="0"/>
                <a:cs typeface="Calibri" panose="020F0502020204030204" pitchFamily="34" charset="0"/>
              </a:rPr>
              <a:t> be changed.”</a:t>
            </a:r>
            <a:endParaRPr lang="en-US" altLang="en-US" sz="3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6544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E459E22-DB7B-4215-8DAB-278ED61BAE34}"/>
              </a:ext>
            </a:extLst>
          </p:cNvPr>
          <p:cNvGraphicFramePr>
            <a:graphicFrameLocks noGrp="1"/>
          </p:cNvGraphicFramePr>
          <p:nvPr/>
        </p:nvGraphicFramePr>
        <p:xfrm>
          <a:off x="361950" y="259080"/>
          <a:ext cx="8420100" cy="6400800"/>
        </p:xfrm>
        <a:graphic>
          <a:graphicData uri="http://schemas.openxmlformats.org/drawingml/2006/table">
            <a:tbl>
              <a:tblPr firstRow="1" bandRow="1">
                <a:tableStyleId>{073A0DAA-6AF3-43AB-8588-CEC1D06C72B9}</a:tableStyleId>
              </a:tblPr>
              <a:tblGrid>
                <a:gridCol w="4210050">
                  <a:extLst>
                    <a:ext uri="{9D8B030D-6E8A-4147-A177-3AD203B41FA5}">
                      <a16:colId xmlns:a16="http://schemas.microsoft.com/office/drawing/2014/main" val="3236667989"/>
                    </a:ext>
                  </a:extLst>
                </a:gridCol>
                <a:gridCol w="4210050">
                  <a:extLst>
                    <a:ext uri="{9D8B030D-6E8A-4147-A177-3AD203B41FA5}">
                      <a16:colId xmlns:a16="http://schemas.microsoft.com/office/drawing/2014/main" val="2769674551"/>
                    </a:ext>
                  </a:extLst>
                </a:gridCol>
              </a:tblGrid>
              <a:tr h="370840">
                <a:tc gridSpan="2">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LINEAGE OF ADAM</a:t>
                      </a:r>
                    </a:p>
                  </a:txBody>
                  <a:tcPr/>
                </a:tc>
                <a:tc hMerge="1">
                  <a:txBody>
                    <a:bodyPr/>
                    <a:lstStyle/>
                    <a:p>
                      <a:endParaRPr lang="en-US" dirty="0"/>
                    </a:p>
                  </a:txBody>
                  <a:tcPr/>
                </a:tc>
                <a:extLst>
                  <a:ext uri="{0D108BD9-81ED-4DB2-BD59-A6C34878D82A}">
                    <a16:rowId xmlns:a16="http://schemas.microsoft.com/office/drawing/2014/main" val="1647439534"/>
                  </a:ext>
                </a:extLst>
              </a:tr>
              <a:tr h="370840">
                <a:tc>
                  <a:txBody>
                    <a:bodyPr/>
                    <a:lstStyle/>
                    <a:p>
                      <a:pPr algn="ctr"/>
                      <a:r>
                        <a:rPr lang="en-US" sz="3200" b="1" dirty="0">
                          <a:solidFill>
                            <a:srgbClr val="C00000"/>
                          </a:solidFill>
                          <a:latin typeface="Calibri" panose="020F0502020204030204" pitchFamily="34" charset="0"/>
                          <a:cs typeface="Calibri" panose="020F0502020204030204" pitchFamily="34" charset="0"/>
                        </a:rPr>
                        <a:t>UNGODLY LINE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CC"/>
                          </a:solidFill>
                          <a:latin typeface="Calibri" panose="020F0502020204030204" pitchFamily="34" charset="0"/>
                          <a:cs typeface="Calibri" panose="020F0502020204030204" pitchFamily="34" charset="0"/>
                        </a:rPr>
                        <a:t>GODLY LINE</a:t>
                      </a:r>
                    </a:p>
                  </a:txBody>
                  <a:tcPr/>
                </a:tc>
                <a:extLst>
                  <a:ext uri="{0D108BD9-81ED-4DB2-BD59-A6C34878D82A}">
                    <a16:rowId xmlns:a16="http://schemas.microsoft.com/office/drawing/2014/main" val="3010576288"/>
                  </a:ext>
                </a:extLst>
              </a:tr>
              <a:tr h="370840">
                <a:tc>
                  <a:txBody>
                    <a:bodyPr/>
                    <a:lstStyle/>
                    <a:p>
                      <a:pPr marL="171450" indent="0"/>
                      <a:r>
                        <a:rPr lang="en-US" sz="2800" b="1" kern="1200" dirty="0">
                          <a:solidFill>
                            <a:srgbClr val="C00000"/>
                          </a:solidFill>
                          <a:latin typeface="Calibri" panose="020F0502020204030204" pitchFamily="34" charset="0"/>
                          <a:ea typeface="+mn-ea"/>
                          <a:cs typeface="Calibri" panose="020F0502020204030204" pitchFamily="34" charset="0"/>
                        </a:rPr>
                        <a:t>CAIN</a:t>
                      </a:r>
                    </a:p>
                  </a:txBody>
                  <a:tcPr/>
                </a:tc>
                <a:tc>
                  <a:txBody>
                    <a:bodyPr/>
                    <a:lstStyle/>
                    <a:p>
                      <a:pPr marL="17145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latin typeface="Calibri" panose="020F0502020204030204" pitchFamily="34" charset="0"/>
                          <a:ea typeface="+mn-ea"/>
                          <a:cs typeface="Calibri" panose="020F0502020204030204" pitchFamily="34" charset="0"/>
                        </a:rPr>
                        <a:t>SETH </a:t>
                      </a:r>
                    </a:p>
                  </a:txBody>
                  <a:tcPr/>
                </a:tc>
                <a:extLst>
                  <a:ext uri="{0D108BD9-81ED-4DB2-BD59-A6C34878D82A}">
                    <a16:rowId xmlns:a16="http://schemas.microsoft.com/office/drawing/2014/main" val="1684250431"/>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ENOCH</a:t>
                      </a:r>
                    </a:p>
                  </a:txBody>
                  <a:tcPr/>
                </a:tc>
                <a:tc>
                  <a:txBody>
                    <a:bodyPr/>
                    <a:lstStyle/>
                    <a:p>
                      <a:pPr marL="17145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latin typeface="Calibri" panose="020F0502020204030204" pitchFamily="34" charset="0"/>
                          <a:ea typeface="+mn-ea"/>
                          <a:cs typeface="Calibri" panose="020F0502020204030204" pitchFamily="34" charset="0"/>
                        </a:rPr>
                        <a:t>ENOSH</a:t>
                      </a:r>
                    </a:p>
                  </a:txBody>
                  <a:tcPr/>
                </a:tc>
                <a:extLst>
                  <a:ext uri="{0D108BD9-81ED-4DB2-BD59-A6C34878D82A}">
                    <a16:rowId xmlns:a16="http://schemas.microsoft.com/office/drawing/2014/main" val="3845693100"/>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IRAD</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KENAN</a:t>
                      </a:r>
                    </a:p>
                  </a:txBody>
                  <a:tcPr/>
                </a:tc>
                <a:extLst>
                  <a:ext uri="{0D108BD9-81ED-4DB2-BD59-A6C34878D82A}">
                    <a16:rowId xmlns:a16="http://schemas.microsoft.com/office/drawing/2014/main" val="2249887686"/>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MEHUJAEL</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MAHALALEL</a:t>
                      </a:r>
                    </a:p>
                  </a:txBody>
                  <a:tcPr/>
                </a:tc>
                <a:extLst>
                  <a:ext uri="{0D108BD9-81ED-4DB2-BD59-A6C34878D82A}">
                    <a16:rowId xmlns:a16="http://schemas.microsoft.com/office/drawing/2014/main" val="3033433787"/>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METHUSHAEL</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JARED</a:t>
                      </a:r>
                    </a:p>
                  </a:txBody>
                  <a:tcPr/>
                </a:tc>
                <a:extLst>
                  <a:ext uri="{0D108BD9-81ED-4DB2-BD59-A6C34878D82A}">
                    <a16:rowId xmlns:a16="http://schemas.microsoft.com/office/drawing/2014/main" val="3341769932"/>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LAMECH</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ENOCH</a:t>
                      </a:r>
                    </a:p>
                  </a:txBody>
                  <a:tcPr/>
                </a:tc>
                <a:extLst>
                  <a:ext uri="{0D108BD9-81ED-4DB2-BD59-A6C34878D82A}">
                    <a16:rowId xmlns:a16="http://schemas.microsoft.com/office/drawing/2014/main" val="2809913359"/>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JUBA, TUBAL-CAIN</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METHUSELAH</a:t>
                      </a:r>
                    </a:p>
                  </a:txBody>
                  <a:tcPr/>
                </a:tc>
                <a:extLst>
                  <a:ext uri="{0D108BD9-81ED-4DB2-BD59-A6C34878D82A}">
                    <a16:rowId xmlns:a16="http://schemas.microsoft.com/office/drawing/2014/main" val="3792894150"/>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LAMECH</a:t>
                      </a:r>
                    </a:p>
                  </a:txBody>
                  <a:tcPr/>
                </a:tc>
                <a:extLst>
                  <a:ext uri="{0D108BD9-81ED-4DB2-BD59-A6C34878D82A}">
                    <a16:rowId xmlns:a16="http://schemas.microsoft.com/office/drawing/2014/main" val="1598492458"/>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NOAH</a:t>
                      </a:r>
                    </a:p>
                  </a:txBody>
                  <a:tcPr/>
                </a:tc>
                <a:extLst>
                  <a:ext uri="{0D108BD9-81ED-4DB2-BD59-A6C34878D82A}">
                    <a16:rowId xmlns:a16="http://schemas.microsoft.com/office/drawing/2014/main" val="789110963"/>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SHEM, HAM, JAPHETH</a:t>
                      </a:r>
                    </a:p>
                  </a:txBody>
                  <a:tcPr/>
                </a:tc>
                <a:extLst>
                  <a:ext uri="{0D108BD9-81ED-4DB2-BD59-A6C34878D82A}">
                    <a16:rowId xmlns:a16="http://schemas.microsoft.com/office/drawing/2014/main" val="2346368496"/>
                  </a:ext>
                </a:extLst>
              </a:tr>
            </a:tbl>
          </a:graphicData>
        </a:graphic>
      </p:graphicFrame>
    </p:spTree>
    <p:extLst>
      <p:ext uri="{BB962C8B-B14F-4D97-AF65-F5344CB8AC3E}">
        <p14:creationId xmlns:p14="http://schemas.microsoft.com/office/powerpoint/2010/main" val="107834441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B6B8489E-F155-4003-9101-3B3C672B94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F511FC83-B575-4479-A6C2-AB02DE811C3C}"/>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793599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5:25-27</a:t>
            </a:r>
          </a:p>
        </p:txBody>
      </p:sp>
      <p:sp>
        <p:nvSpPr>
          <p:cNvPr id="124931" name="Rectangle 3"/>
          <p:cNvSpPr>
            <a:spLocks noGrp="1" noChangeArrowheads="1"/>
          </p:cNvSpPr>
          <p:nvPr>
            <p:ph type="body" idx="1"/>
          </p:nvPr>
        </p:nvSpPr>
        <p:spPr>
          <a:xfrm>
            <a:off x="914400" y="1600200"/>
            <a:ext cx="7315200"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Methuselah; when he dies it shall be sent</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187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782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969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B33A6379-E29E-42B2-919B-B966928EBB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50630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In Hebrew, Methuselah may mean ‘man of the spear, or more likely ‘when he dies, it shall be sent.’ If this is true, his name was given to him prophetically. ‘It shall be sent’ was a prophecy of the Flood, as Methuselah’s father, who was also functioning as a prophet according to Jude 14–15, gave him this name. Indeed, according to the chronology of Genesis, the very year Methuselah died was when the Flood came.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21B5AB06-6DCB-4ADF-AF77-B92130A1E0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35422573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och and noa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576" y="76200"/>
            <a:ext cx="8820849"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65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n-US" dirty="0"/>
              <a:t>Hope that the curse would be done away with</a:t>
            </a:r>
          </a:p>
          <a:p>
            <a:pPr marL="914400" lvl="1" indent="-457200" eaLnBrk="1" hangingPunct="1">
              <a:spcBef>
                <a:spcPts val="0"/>
              </a:spcBef>
              <a:spcAft>
                <a:spcPts val="2400"/>
              </a:spcAft>
            </a:pPr>
            <a:r>
              <a:rPr lang="en-US" dirty="0"/>
              <a:t>Enoch’s translation (5:24)</a:t>
            </a:r>
          </a:p>
          <a:p>
            <a:pPr marL="914400" lvl="1" indent="-457200" eaLnBrk="1" hangingPunct="1">
              <a:spcBef>
                <a:spcPts val="0"/>
              </a:spcBef>
              <a:spcAft>
                <a:spcPts val="2400"/>
              </a:spcAft>
            </a:pPr>
            <a:r>
              <a:rPr lang="en-US" b="1" u="sng" dirty="0">
                <a:solidFill>
                  <a:srgbClr val="FFFFCC"/>
                </a:solidFill>
              </a:rPr>
              <a:t>Meaning of Methuselah’s name (Gen. 5:27; 6:3; 1 Pet. 3:20)</a:t>
            </a:r>
          </a:p>
          <a:p>
            <a:pPr marL="914400" lvl="1" indent="-457200" eaLnBrk="1" hangingPunct="1">
              <a:spcBef>
                <a:spcPts val="0"/>
              </a:spcBef>
              <a:spcAft>
                <a:spcPts val="2400"/>
              </a:spcAft>
            </a:pPr>
            <a:r>
              <a:rPr lang="en-US" dirty="0"/>
              <a:t>Lamech mistakenly believed that Noah was the fulfillment of Genesis 3:15 (Gen. 5:29; 3:17; 4:1; Dan. 11:37)</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EB6442FE-2393-4CB8-93FE-86F9F7AAA0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21529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n-US" sz="2750" dirty="0">
                <a:effectLst>
                  <a:outerShdw blurRad="38100" dist="38100" dir="2700000" algn="tl">
                    <a:srgbClr val="000000">
                      <a:alpha val="43137"/>
                    </a:srgbClr>
                  </a:outerShdw>
                </a:effectLst>
              </a:rPr>
              <a:t>Now it came about, when men began to multiply on the face of the land, and daughters were born to them</a:t>
            </a:r>
            <a:r>
              <a:rPr lang="en-US" sz="2750" dirty="0">
                <a:effectLst/>
              </a:rPr>
              <a:t>, </a:t>
            </a:r>
            <a:r>
              <a:rPr lang="en-US" sz="2750" baseline="30000" dirty="0">
                <a:effectLst/>
              </a:rPr>
              <a:t>2 </a:t>
            </a:r>
            <a:r>
              <a:rPr lang="en-US" sz="275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50" baseline="30000" dirty="0">
                <a:effectLst/>
              </a:rPr>
              <a:t>3</a:t>
            </a:r>
            <a:r>
              <a:rPr lang="en-US" sz="2750" dirty="0">
                <a:effectLst>
                  <a:outerShdw blurRad="38100" dist="38100" dir="2700000" algn="tl">
                    <a:srgbClr val="000000">
                      <a:alpha val="43137"/>
                    </a:srgbClr>
                  </a:outerShdw>
                </a:effectLst>
              </a:rPr>
              <a:t> Then the Lord said, ‘My Spirit shall not strive with man forever, because he also is flesh; nevertheless his days shall be </a:t>
            </a:r>
            <a:r>
              <a:rPr lang="en-US" sz="2750" b="1" u="sng" dirty="0">
                <a:solidFill>
                  <a:srgbClr val="FFFFCC"/>
                </a:solidFill>
                <a:effectLst>
                  <a:outerShdw blurRad="38100" dist="38100" dir="2700000" algn="tl">
                    <a:srgbClr val="000000">
                      <a:alpha val="43137"/>
                    </a:srgbClr>
                  </a:outerShdw>
                </a:effectLst>
              </a:rPr>
              <a:t>one hundred and twenty years</a:t>
            </a:r>
            <a:r>
              <a:rPr lang="en-US" sz="2750" dirty="0">
                <a:effectLst>
                  <a:outerShdw blurRad="38100" dist="38100" dir="2700000" algn="tl">
                    <a:srgbClr val="000000">
                      <a:alpha val="43137"/>
                    </a:srgbClr>
                  </a:outerShdw>
                </a:effectLst>
              </a:rPr>
              <a:t>.’ </a:t>
            </a:r>
            <a:r>
              <a:rPr lang="en-US" sz="2750" baseline="30000" dirty="0">
                <a:effectLst/>
              </a:rPr>
              <a:t>4</a:t>
            </a:r>
            <a:r>
              <a:rPr lang="en-US" sz="275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62080881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A1C5EC87-3831-47A1-AE78-4349250C32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1C3DF1C7-4C4E-40A7-BBE2-9417CDE92BCC}"/>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67211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716756" y="1371600"/>
            <a:ext cx="7710488" cy="3886200"/>
          </a:xfrm>
        </p:spPr>
        <p:txBody>
          <a:bodyPr/>
          <a:lstStyle/>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93344" y="4572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3 Outline</a:t>
            </a:r>
          </a:p>
        </p:txBody>
      </p:sp>
      <p:pic>
        <p:nvPicPr>
          <p:cNvPr id="8" name="Picture 7" descr="C:\Users\awoods\Pictures\Microsoft Clip Organizer\j0364212.wmf">
            <a:extLst>
              <a:ext uri="{FF2B5EF4-FFF2-40B4-BE49-F238E27FC236}">
                <a16:creationId xmlns:a16="http://schemas.microsoft.com/office/drawing/2014/main" id="{1D2D26C7-DA93-424F-8E2A-46B2B7F18FCD}"/>
              </a:ext>
            </a:extLst>
          </p:cNvPr>
          <p:cNvPicPr>
            <a:picLocks noChangeAspect="1" noChangeArrowheads="1"/>
          </p:cNvPicPr>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pic>
        <p:nvPicPr>
          <p:cNvPr id="9" name="Picture 8">
            <a:extLst>
              <a:ext uri="{FF2B5EF4-FFF2-40B4-BE49-F238E27FC236}">
                <a16:creationId xmlns:a16="http://schemas.microsoft.com/office/drawing/2014/main" id="{BD29CC96-7E1E-49E0-BE27-CDDA53F5B0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5:28-31</a:t>
            </a:r>
          </a:p>
        </p:txBody>
      </p:sp>
      <p:sp>
        <p:nvSpPr>
          <p:cNvPr id="124931" name="Rectangle 3"/>
          <p:cNvSpPr>
            <a:spLocks noGrp="1" noChangeArrowheads="1"/>
          </p:cNvSpPr>
          <p:nvPr>
            <p:ph type="body" idx="1"/>
          </p:nvPr>
        </p:nvSpPr>
        <p:spPr>
          <a:xfrm>
            <a:off x="914400" y="1600200"/>
            <a:ext cx="7315200" cy="4976706"/>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Lamech; warrior</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182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595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777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6" name="Picture 5">
            <a:extLst>
              <a:ext uri="{FF2B5EF4-FFF2-40B4-BE49-F238E27FC236}">
                <a16:creationId xmlns:a16="http://schemas.microsoft.com/office/drawing/2014/main" id="{CC9EDB16-6D0F-4FDF-9E37-1C73D0D205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1553647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371600"/>
            <a:ext cx="9144000" cy="4419600"/>
          </a:xfrm>
        </p:spPr>
        <p:txBody>
          <a:bodyPr/>
          <a:lstStyle/>
          <a:p>
            <a:pPr marL="457200" indent="-457200" eaLnBrk="1" hangingPunct="1">
              <a:spcBef>
                <a:spcPts val="0"/>
              </a:spcBef>
              <a:spcAft>
                <a:spcPts val="2400"/>
              </a:spcAft>
            </a:pPr>
            <a:r>
              <a:rPr lang="en-US" sz="3000" dirty="0"/>
              <a:t>Hope that the curse would be done away with</a:t>
            </a:r>
          </a:p>
          <a:p>
            <a:pPr marL="914400" lvl="1" indent="-457200" eaLnBrk="1" hangingPunct="1">
              <a:spcBef>
                <a:spcPts val="0"/>
              </a:spcBef>
              <a:spcAft>
                <a:spcPts val="2400"/>
              </a:spcAft>
            </a:pPr>
            <a:r>
              <a:rPr lang="en-US" sz="3000" dirty="0"/>
              <a:t>Enoch’s translation (5:24)</a:t>
            </a:r>
          </a:p>
          <a:p>
            <a:pPr marL="914400" lvl="1" indent="-457200" eaLnBrk="1" hangingPunct="1">
              <a:spcBef>
                <a:spcPts val="0"/>
              </a:spcBef>
              <a:spcAft>
                <a:spcPts val="2400"/>
              </a:spcAft>
            </a:pPr>
            <a:r>
              <a:rPr lang="en-US" sz="3000" dirty="0"/>
              <a:t>Meaning of Methuselah’s name (Gen. 5:27; 6:3; 1 Pet. 3:20)</a:t>
            </a:r>
          </a:p>
          <a:p>
            <a:pPr marL="914400" lvl="1" indent="-457200" eaLnBrk="1" hangingPunct="1">
              <a:spcBef>
                <a:spcPts val="0"/>
              </a:spcBef>
              <a:spcAft>
                <a:spcPts val="2400"/>
              </a:spcAft>
            </a:pPr>
            <a:r>
              <a:rPr lang="en-US" sz="3000" b="1" u="sng" dirty="0">
                <a:solidFill>
                  <a:srgbClr val="FFFFCC"/>
                </a:solidFill>
              </a:rPr>
              <a:t>Lamech mistakenly believed that Noah was the fulfillment of Genesis 3:15 (Gen. 5:29; 3:17; 4:1; Dan. 11:37)</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8674F2AF-65BE-4999-B49D-511D31D5A8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0170252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335685250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1973C-EAEB-4FA9-B99A-B13E4E6BB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4:1</a:t>
            </a:r>
          </a:p>
          <a:p>
            <a:pPr algn="just"/>
            <a:r>
              <a:rPr lang="en-US" altLang="en-US" sz="3600" dirty="0">
                <a:latin typeface="Calibri" panose="020F0502020204030204" pitchFamily="34" charset="0"/>
              </a:rPr>
              <a:t>“</a:t>
            </a:r>
            <a:r>
              <a:rPr lang="en-US" sz="3600" dirty="0">
                <a:latin typeface="Calibri" panose="020F0502020204030204" pitchFamily="34" charset="0"/>
              </a:rPr>
              <a:t>Now the man had relations with his wife Eve, and she conceived and gave birth to Cain, and she said, ‘I have gotten a </a:t>
            </a:r>
            <a:r>
              <a:rPr lang="en-US" sz="3600" dirty="0" err="1">
                <a:latin typeface="Calibri" panose="020F0502020204030204" pitchFamily="34" charset="0"/>
              </a:rPr>
              <a:t>manchild</a:t>
            </a:r>
            <a:r>
              <a:rPr lang="en-US" sz="3600" dirty="0">
                <a:latin typeface="Calibri" panose="020F0502020204030204" pitchFamily="34" charset="0"/>
              </a:rPr>
              <a:t> with </a:t>
            </a:r>
            <a:r>
              <a:rPr lang="en-US" sz="3600" i="1" dirty="0">
                <a:latin typeface="Calibri" panose="020F0502020204030204" pitchFamily="34" charset="0"/>
              </a:rPr>
              <a:t>the help of</a:t>
            </a:r>
            <a:r>
              <a:rPr lang="en-US" sz="3600" dirty="0">
                <a:latin typeface="Calibri" panose="020F0502020204030204" pitchFamily="34" charset="0"/>
              </a:rPr>
              <a:t> the Lord.’”</a:t>
            </a:r>
          </a:p>
        </p:txBody>
      </p:sp>
    </p:spTree>
    <p:extLst>
      <p:ext uri="{BB962C8B-B14F-4D97-AF65-F5344CB8AC3E}">
        <p14:creationId xmlns:p14="http://schemas.microsoft.com/office/powerpoint/2010/main" val="80144630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1973C-EAEB-4FA9-B99A-B13E4E6BB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4:1</a:t>
            </a:r>
          </a:p>
          <a:p>
            <a:pPr algn="just"/>
            <a:r>
              <a:rPr lang="en-US" altLang="en-US" sz="3600" dirty="0">
                <a:latin typeface="Calibri" panose="020F0502020204030204" pitchFamily="34" charset="0"/>
              </a:rPr>
              <a:t>“</a:t>
            </a:r>
            <a:r>
              <a:rPr lang="en-US" sz="3600" dirty="0">
                <a:latin typeface="Calibri" panose="020F0502020204030204" pitchFamily="34" charset="0"/>
              </a:rPr>
              <a:t>Now the man had relations with his wife Eve, and she conceived and gave birth to Cain, and she said, ‘I have gotten a </a:t>
            </a:r>
            <a:r>
              <a:rPr lang="en-US" sz="3600" dirty="0" err="1">
                <a:latin typeface="Calibri" panose="020F0502020204030204" pitchFamily="34" charset="0"/>
              </a:rPr>
              <a:t>manchild</a:t>
            </a:r>
            <a:r>
              <a:rPr lang="en-US" sz="3600" dirty="0">
                <a:latin typeface="Calibri" panose="020F0502020204030204" pitchFamily="34" charset="0"/>
              </a:rPr>
              <a:t> with </a:t>
            </a:r>
            <a:r>
              <a:rPr lang="en-US" sz="3600" b="1" i="1" u="sng" dirty="0">
                <a:solidFill>
                  <a:srgbClr val="FFFFCC"/>
                </a:solidFill>
                <a:latin typeface="Calibri" panose="020F0502020204030204" pitchFamily="34" charset="0"/>
              </a:rPr>
              <a:t>the help of</a:t>
            </a:r>
            <a:r>
              <a:rPr lang="en-US" sz="3600" dirty="0">
                <a:latin typeface="Calibri" panose="020F0502020204030204" pitchFamily="34" charset="0"/>
              </a:rPr>
              <a:t> the Lord.’”</a:t>
            </a:r>
          </a:p>
        </p:txBody>
      </p:sp>
    </p:spTree>
    <p:extLst>
      <p:ext uri="{BB962C8B-B14F-4D97-AF65-F5344CB8AC3E}">
        <p14:creationId xmlns:p14="http://schemas.microsoft.com/office/powerpoint/2010/main" val="156501163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3AE15-2B3B-4A5D-A557-A42C39CB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5:29</a:t>
            </a:r>
          </a:p>
          <a:p>
            <a:pPr algn="just"/>
            <a:r>
              <a:rPr lang="en-US" altLang="en-US" sz="3600" dirty="0">
                <a:latin typeface="Calibri" panose="020F0502020204030204" pitchFamily="34" charset="0"/>
              </a:rPr>
              <a:t>“</a:t>
            </a:r>
            <a:r>
              <a:rPr lang="en-US" sz="3600" dirty="0">
                <a:latin typeface="Calibri" panose="020F0502020204030204" pitchFamily="34" charset="0"/>
              </a:rPr>
              <a:t>Now he called his name Noah, saying, ‘</a:t>
            </a:r>
            <a:r>
              <a:rPr lang="en-US" sz="3600" b="1" u="sng" dirty="0">
                <a:solidFill>
                  <a:srgbClr val="FFFFCC"/>
                </a:solidFill>
                <a:latin typeface="Calibri" panose="020F0502020204030204" pitchFamily="34" charset="0"/>
              </a:rPr>
              <a:t>This one</a:t>
            </a:r>
            <a:r>
              <a:rPr lang="en-US" sz="3600" dirty="0">
                <a:latin typeface="Calibri" panose="020F0502020204030204" pitchFamily="34" charset="0"/>
              </a:rPr>
              <a:t> will give us rest from our work and from the toil of our hands </a:t>
            </a:r>
            <a:r>
              <a:rPr lang="en-US" sz="3600" i="1" dirty="0">
                <a:latin typeface="Calibri" panose="020F0502020204030204" pitchFamily="34" charset="0"/>
              </a:rPr>
              <a:t>arising</a:t>
            </a:r>
            <a:r>
              <a:rPr lang="en-US" sz="3600" dirty="0">
                <a:latin typeface="Calibri" panose="020F0502020204030204" pitchFamily="34" charset="0"/>
              </a:rPr>
              <a:t> from the ground which the </a:t>
            </a:r>
            <a:r>
              <a:rPr lang="en-US" sz="3600" cap="small" dirty="0">
                <a:latin typeface="Calibri" panose="020F0502020204030204" pitchFamily="34" charset="0"/>
              </a:rPr>
              <a:t>Lord</a:t>
            </a:r>
            <a:r>
              <a:rPr lang="en-US" sz="3600" dirty="0">
                <a:latin typeface="Calibri" panose="020F0502020204030204" pitchFamily="34" charset="0"/>
              </a:rPr>
              <a:t> has </a:t>
            </a:r>
            <a:r>
              <a:rPr lang="en-US" sz="3600" b="1" u="sng" dirty="0">
                <a:solidFill>
                  <a:srgbClr val="FFFFCC"/>
                </a:solidFill>
                <a:latin typeface="Calibri" panose="020F0502020204030204" pitchFamily="34" charset="0"/>
              </a:rPr>
              <a:t>cursed</a:t>
            </a:r>
            <a:r>
              <a:rPr lang="en-US" sz="3600" dirty="0">
                <a:latin typeface="Calibri" panose="020F0502020204030204" pitchFamily="34" charset="0"/>
              </a:rPr>
              <a:t>.’”</a:t>
            </a:r>
          </a:p>
        </p:txBody>
      </p:sp>
    </p:spTree>
    <p:extLst>
      <p:ext uri="{BB962C8B-B14F-4D97-AF65-F5344CB8AC3E}">
        <p14:creationId xmlns:p14="http://schemas.microsoft.com/office/powerpoint/2010/main" val="40456660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145A52-46A7-46CD-91A6-00B9D2AE5A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147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3:17</a:t>
            </a:r>
          </a:p>
          <a:p>
            <a:pPr algn="just"/>
            <a:r>
              <a:rPr lang="en-US" altLang="en-US" sz="3600" dirty="0">
                <a:latin typeface="Calibri" panose="020F0502020204030204" pitchFamily="34" charset="0"/>
              </a:rPr>
              <a:t>“</a:t>
            </a:r>
            <a:r>
              <a:rPr lang="en-US" sz="3600" dirty="0">
                <a:latin typeface="Calibri" panose="020F0502020204030204" pitchFamily="34" charset="0"/>
              </a:rPr>
              <a:t>Then to Adam He said, ‘Because you have listened to the voice of your wife, and have eaten from the tree about which I commanded you, saying, ‘You shall not eat from it’; </a:t>
            </a:r>
            <a:r>
              <a:rPr lang="en-US" sz="3600" b="1" u="sng" dirty="0">
                <a:solidFill>
                  <a:srgbClr val="FFFFCC"/>
                </a:solidFill>
                <a:latin typeface="Calibri" panose="020F0502020204030204" pitchFamily="34" charset="0"/>
              </a:rPr>
              <a:t>Cursed</a:t>
            </a:r>
            <a:r>
              <a:rPr lang="en-US" sz="3600" dirty="0">
                <a:latin typeface="Calibri" panose="020F0502020204030204" pitchFamily="34" charset="0"/>
              </a:rPr>
              <a:t> is the ground because of you; In toil you will eat of it All the days of your life.’”</a:t>
            </a:r>
          </a:p>
        </p:txBody>
      </p:sp>
    </p:spTree>
    <p:extLst>
      <p:ext uri="{BB962C8B-B14F-4D97-AF65-F5344CB8AC3E}">
        <p14:creationId xmlns:p14="http://schemas.microsoft.com/office/powerpoint/2010/main" val="12182119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Then comes the break from the norm. In Genesis 5:29, Lamech names his seed-son: He called his name Noah: saying, This same shall comfort us. The Hebrew word for comfort is </a:t>
            </a:r>
            <a:r>
              <a:rPr lang="en-US" i="1" dirty="0" err="1">
                <a:effectLst>
                  <a:outerShdw blurRad="38100" dist="38100" dir="2700000" algn="tl">
                    <a:srgbClr val="000000">
                      <a:alpha val="43137"/>
                    </a:srgbClr>
                  </a:outerShdw>
                </a:effectLst>
              </a:rPr>
              <a:t>nacham</a:t>
            </a:r>
            <a:r>
              <a:rPr lang="en-US" dirty="0">
                <a:effectLst>
                  <a:outerShdw blurRad="38100" dist="38100" dir="2700000" algn="tl">
                    <a:srgbClr val="000000">
                      <a:alpha val="43137"/>
                    </a:srgbClr>
                  </a:outerShdw>
                </a:effectLst>
              </a:rPr>
              <a:t>; hence, Noah means “comfort.” Here again is a word play that only works in Hebrew. The name was given on the assumption that Noah was the Seed of the Woman or the Messiah: This same shall comfort us in our work and in the toil of our hands, which comes because of the ground which Jehovah had cursed, in reference to the Adamic curse.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138-39</a:t>
            </a:r>
          </a:p>
        </p:txBody>
      </p:sp>
      <p:pic>
        <p:nvPicPr>
          <p:cNvPr id="5" name="Picture 4">
            <a:extLst>
              <a:ext uri="{FF2B5EF4-FFF2-40B4-BE49-F238E27FC236}">
                <a16:creationId xmlns:a16="http://schemas.microsoft.com/office/drawing/2014/main" id="{7056CA23-8B8A-4954-9851-29DAB05C64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23D6E72D-617D-4433-9A74-9539BB098E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98378292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Lamech made the same mistake that Eve made. When Cain was born, Eve thought that he was the Messiah. When Lamech sired Noah, he recognized that Noah was going to play an important role in human history. But he misinterpreted that role, and Lamech thought that Noah was the Messiah and would remove the Adamic curse from the earth. So Lamech recognized that Noah was a special person in the will and plan of God, but made the wrong application.</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138-39</a:t>
            </a:r>
          </a:p>
        </p:txBody>
      </p:sp>
      <p:pic>
        <p:nvPicPr>
          <p:cNvPr id="5" name="Picture 4">
            <a:extLst>
              <a:ext uri="{FF2B5EF4-FFF2-40B4-BE49-F238E27FC236}">
                <a16:creationId xmlns:a16="http://schemas.microsoft.com/office/drawing/2014/main" id="{26243C0E-E25E-479E-BAC2-CA9F45BEB5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A80BDA35-F42D-4DCD-BAFF-79862E0EE6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46702863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EE34E-3779-4A8E-80EA-6F40EC7480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Daniel 11:37</a:t>
            </a:r>
          </a:p>
          <a:p>
            <a:pPr algn="just"/>
            <a:r>
              <a:rPr lang="en-US" altLang="en-US" sz="3600" dirty="0">
                <a:latin typeface="Calibri" panose="020F0502020204030204" pitchFamily="34" charset="0"/>
              </a:rPr>
              <a:t>“</a:t>
            </a:r>
            <a:r>
              <a:rPr lang="en-US" sz="3600" dirty="0">
                <a:latin typeface="Calibri" panose="020F0502020204030204" pitchFamily="34" charset="0"/>
              </a:rPr>
              <a:t>He will show no regard for the gods of his fathers or for </a:t>
            </a:r>
            <a:r>
              <a:rPr lang="en-US" sz="3600" b="1" u="sng" dirty="0">
                <a:solidFill>
                  <a:srgbClr val="FFFFCC"/>
                </a:solidFill>
                <a:latin typeface="Calibri" panose="020F0502020204030204" pitchFamily="34" charset="0"/>
              </a:rPr>
              <a:t>the desire of women</a:t>
            </a:r>
            <a:r>
              <a:rPr lang="en-US" sz="3600" dirty="0">
                <a:latin typeface="Calibri" panose="020F0502020204030204" pitchFamily="34" charset="0"/>
              </a:rPr>
              <a:t>, nor will he show regard for any </a:t>
            </a:r>
            <a:r>
              <a:rPr lang="en-US" sz="3600" i="1" dirty="0">
                <a:latin typeface="Calibri" panose="020F0502020204030204" pitchFamily="34" charset="0"/>
              </a:rPr>
              <a:t>other</a:t>
            </a:r>
            <a:r>
              <a:rPr lang="en-US" sz="3600" dirty="0">
                <a:latin typeface="Calibri" panose="020F0502020204030204" pitchFamily="34" charset="0"/>
              </a:rPr>
              <a:t> god; for he will magnify himself above </a:t>
            </a:r>
            <a:r>
              <a:rPr lang="en-US" sz="3600" i="1" dirty="0">
                <a:latin typeface="Calibri" panose="020F0502020204030204" pitchFamily="34" charset="0"/>
              </a:rPr>
              <a:t>them</a:t>
            </a:r>
            <a:r>
              <a:rPr lang="en-US" sz="3600" dirty="0">
                <a:latin typeface="Calibri" panose="020F0502020204030204" pitchFamily="34" charset="0"/>
              </a:rPr>
              <a:t> all.”</a:t>
            </a:r>
          </a:p>
        </p:txBody>
      </p:sp>
    </p:spTree>
    <p:extLst>
      <p:ext uri="{BB962C8B-B14F-4D97-AF65-F5344CB8AC3E}">
        <p14:creationId xmlns:p14="http://schemas.microsoft.com/office/powerpoint/2010/main" val="7170487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218960692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7E4B8E0C-1F13-47F6-A736-AB4DE3C081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158CE0F4-5CE5-4FC4-B606-7178A90B9E77}"/>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327560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Noah</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5:32</a:t>
            </a:r>
          </a:p>
        </p:txBody>
      </p:sp>
      <p:sp>
        <p:nvSpPr>
          <p:cNvPr id="124931" name="Rectangle 3"/>
          <p:cNvSpPr>
            <a:spLocks noGrp="1" noChangeArrowheads="1"/>
          </p:cNvSpPr>
          <p:nvPr>
            <p:ph type="body" idx="1"/>
          </p:nvPr>
        </p:nvSpPr>
        <p:spPr>
          <a:xfrm>
            <a:off x="1409700" y="2171700"/>
            <a:ext cx="6324600" cy="2514600"/>
          </a:xfrm>
        </p:spPr>
        <p:txBody>
          <a:bodyPr/>
          <a:lstStyle/>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Noah; comfort</a:t>
            </a:r>
          </a:p>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sons: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500 years</a:t>
            </a:r>
          </a:p>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Sons: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Shem, Ham, Japheth</a:t>
            </a:r>
          </a:p>
        </p:txBody>
      </p:sp>
      <p:pic>
        <p:nvPicPr>
          <p:cNvPr id="7" name="Picture 6">
            <a:extLst>
              <a:ext uri="{FF2B5EF4-FFF2-40B4-BE49-F238E27FC236}">
                <a16:creationId xmlns:a16="http://schemas.microsoft.com/office/drawing/2014/main" id="{03707997-2774-4302-8B94-9F4792DB91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9324856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1104900" y="178594"/>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371600"/>
            <a:ext cx="9144000" cy="4419600"/>
          </a:xfrm>
        </p:spPr>
        <p:txBody>
          <a:bodyPr/>
          <a:lstStyle/>
          <a:p>
            <a:pPr marL="457200" indent="-457200" eaLnBrk="1" hangingPunct="1">
              <a:spcBef>
                <a:spcPts val="0"/>
              </a:spcBef>
              <a:spcAft>
                <a:spcPts val="2400"/>
              </a:spcAft>
            </a:pPr>
            <a:r>
              <a:rPr lang="en-US" sz="3600" dirty="0"/>
              <a:t>Three concluding observations</a:t>
            </a:r>
          </a:p>
          <a:p>
            <a:pPr marL="971550" lvl="1" indent="-514350" eaLnBrk="1" hangingPunct="1">
              <a:spcBef>
                <a:spcPts val="0"/>
              </a:spcBef>
              <a:spcAft>
                <a:spcPts val="2400"/>
              </a:spcAft>
              <a:buFont typeface="+mj-lt"/>
              <a:buAutoNum type="arabicPeriod"/>
            </a:pPr>
            <a:r>
              <a:rPr lang="en-US" sz="3600" dirty="0"/>
              <a:t>First language: Hebrew?</a:t>
            </a:r>
          </a:p>
          <a:p>
            <a:pPr marL="971550" lvl="1" indent="-514350" eaLnBrk="1" hangingPunct="1">
              <a:spcBef>
                <a:spcPts val="0"/>
              </a:spcBef>
              <a:spcAft>
                <a:spcPts val="2400"/>
              </a:spcAft>
              <a:buFont typeface="+mj-lt"/>
              <a:buAutoNum type="arabicPeriod"/>
            </a:pPr>
            <a:r>
              <a:rPr lang="en-US" sz="3600" dirty="0"/>
              <a:t>Ante-diluvian patriarchs living through multiple generations</a:t>
            </a:r>
          </a:p>
          <a:p>
            <a:pPr marL="971550" lvl="1" indent="-514350" eaLnBrk="1" hangingPunct="1">
              <a:spcBef>
                <a:spcPts val="0"/>
              </a:spcBef>
              <a:spcAft>
                <a:spcPts val="2400"/>
              </a:spcAft>
              <a:buFont typeface="+mj-lt"/>
              <a:buAutoNum type="arabicPeriod"/>
            </a:pPr>
            <a:r>
              <a:rPr lang="en-US" sz="3600" dirty="0"/>
              <a:t>Modern archeology: Sumerian King List?</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8674F2AF-65BE-4999-B49D-511D31D5A8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3562864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371600"/>
            <a:ext cx="9144000" cy="4419600"/>
          </a:xfrm>
        </p:spPr>
        <p:txBody>
          <a:bodyPr/>
          <a:lstStyle/>
          <a:p>
            <a:pPr marL="457200" indent="-457200" eaLnBrk="1" hangingPunct="1">
              <a:spcBef>
                <a:spcPts val="0"/>
              </a:spcBef>
              <a:spcAft>
                <a:spcPts val="2400"/>
              </a:spcAft>
            </a:pPr>
            <a:r>
              <a:rPr lang="en-US" sz="3600" dirty="0"/>
              <a:t>Three concluding observations</a:t>
            </a:r>
          </a:p>
          <a:p>
            <a:pPr marL="971550" lvl="1" indent="-514350" eaLnBrk="1" hangingPunct="1">
              <a:spcBef>
                <a:spcPts val="0"/>
              </a:spcBef>
              <a:spcAft>
                <a:spcPts val="2400"/>
              </a:spcAft>
              <a:buFont typeface="+mj-lt"/>
              <a:buAutoNum type="arabicPeriod"/>
            </a:pPr>
            <a:r>
              <a:rPr lang="en-US" sz="3600" b="1" u="sng" dirty="0">
                <a:solidFill>
                  <a:srgbClr val="FFFFCC"/>
                </a:solidFill>
              </a:rPr>
              <a:t>First language: Hebrew?</a:t>
            </a:r>
          </a:p>
          <a:p>
            <a:pPr marL="971550" lvl="1" indent="-514350" eaLnBrk="1" hangingPunct="1">
              <a:spcBef>
                <a:spcPts val="0"/>
              </a:spcBef>
              <a:spcAft>
                <a:spcPts val="2400"/>
              </a:spcAft>
              <a:buFont typeface="+mj-lt"/>
              <a:buAutoNum type="arabicPeriod"/>
            </a:pPr>
            <a:r>
              <a:rPr lang="en-US" sz="3600" dirty="0"/>
              <a:t>Ante-diluvian patriarchs living through multiple generations</a:t>
            </a:r>
          </a:p>
          <a:p>
            <a:pPr marL="971550" lvl="1" indent="-514350" eaLnBrk="1" hangingPunct="1">
              <a:spcBef>
                <a:spcPts val="0"/>
              </a:spcBef>
              <a:spcAft>
                <a:spcPts val="2400"/>
              </a:spcAft>
              <a:buFont typeface="+mj-lt"/>
              <a:buAutoNum type="arabicPeriod"/>
            </a:pPr>
            <a:r>
              <a:rPr lang="en-US" sz="3600" dirty="0"/>
              <a:t>Modern archeology: Sumerian King List?</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8674F2AF-65BE-4999-B49D-511D31D5A8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9279977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7171" name="Rectangle 1027"/>
          <p:cNvSpPr>
            <a:spLocks noGrp="1" noChangeArrowheads="1"/>
          </p:cNvSpPr>
          <p:nvPr>
            <p:ph type="body" idx="1"/>
          </p:nvPr>
        </p:nvSpPr>
        <p:spPr>
          <a:xfrm>
            <a:off x="0" y="0"/>
            <a:ext cx="9144001" cy="5334000"/>
          </a:xfrm>
        </p:spPr>
        <p:txBody>
          <a:bodyPr/>
          <a:lstStyle/>
          <a:p>
            <a:pPr marL="0" indent="0" algn="ctr" defTabSz="514350" eaLnBrk="1" hangingPunct="1">
              <a:spcBef>
                <a:spcPct val="0"/>
              </a:spcBef>
              <a:spcAft>
                <a:spcPts val="900"/>
              </a:spcAft>
              <a:buNone/>
              <a:defRPr/>
            </a:pPr>
            <a:r>
              <a:rPr lang="en-US" altLang="en-US" sz="4000" kern="1200" dirty="0">
                <a:solidFill>
                  <a:schemeClr val="tx2"/>
                </a:solidFill>
                <a:ea typeface="+mj-ea"/>
                <a:cs typeface="+mj-cs"/>
              </a:rPr>
              <a:t>Genesis 11:1-4</a:t>
            </a:r>
          </a:p>
          <a:p>
            <a:pPr marL="0" indent="0" algn="just" eaLnBrk="1" hangingPunct="1">
              <a:spcBef>
                <a:spcPts val="0"/>
              </a:spcBef>
              <a:spcAft>
                <a:spcPts val="600"/>
              </a:spcAft>
              <a:buNone/>
              <a:defRPr/>
            </a:pPr>
            <a:r>
              <a:rPr lang="en-US" altLang="en-US" sz="3000" baseline="30000" dirty="0">
                <a:effectLst>
                  <a:outerShdw blurRad="38100" dist="38100" dir="2700000" algn="tl">
                    <a:srgbClr val="000000">
                      <a:alpha val="43137"/>
                    </a:srgbClr>
                  </a:outerShdw>
                </a:effectLst>
              </a:rPr>
              <a:t>1</a:t>
            </a:r>
            <a:r>
              <a:rPr lang="en-US" altLang="en-US" sz="3000" dirty="0">
                <a:effectLst>
                  <a:outerShdw blurRad="38100" dist="38100" dir="2700000" algn="tl">
                    <a:srgbClr val="000000">
                      <a:alpha val="43137"/>
                    </a:srgbClr>
                  </a:outerShdw>
                </a:effectLst>
              </a:rPr>
              <a:t> </a:t>
            </a:r>
            <a:r>
              <a:rPr lang="en-US" altLang="en-US" sz="3000" b="1" u="sng" dirty="0">
                <a:solidFill>
                  <a:srgbClr val="FFFFCC"/>
                </a:solidFill>
                <a:effectLst>
                  <a:outerShdw blurRad="38100" dist="38100" dir="2700000" algn="tl">
                    <a:srgbClr val="000000">
                      <a:alpha val="43137"/>
                    </a:srgbClr>
                  </a:outerShdw>
                </a:effectLst>
              </a:rPr>
              <a:t>Now the whole earth used the same language and the same words</a:t>
            </a:r>
            <a:r>
              <a:rPr lang="en-US" altLang="en-US" sz="3000" dirty="0">
                <a:effectLst>
                  <a:outerShdw blurRad="38100" dist="38100" dir="2700000" algn="tl">
                    <a:srgbClr val="000000">
                      <a:alpha val="43137"/>
                    </a:srgbClr>
                  </a:outerShdw>
                </a:effectLst>
              </a:rPr>
              <a:t>. </a:t>
            </a:r>
            <a:r>
              <a:rPr lang="en-US" altLang="en-US" sz="3000" baseline="30000" dirty="0">
                <a:effectLst>
                  <a:outerShdw blurRad="38100" dist="38100" dir="2700000" algn="tl">
                    <a:srgbClr val="000000">
                      <a:alpha val="43137"/>
                    </a:srgbClr>
                  </a:outerShdw>
                </a:effectLst>
              </a:rPr>
              <a:t>2</a:t>
            </a:r>
            <a:r>
              <a:rPr lang="en-US" altLang="en-US" sz="3000" dirty="0">
                <a:effectLst>
                  <a:outerShdw blurRad="38100" dist="38100" dir="2700000" algn="tl">
                    <a:srgbClr val="000000">
                      <a:alpha val="43137"/>
                    </a:srgbClr>
                  </a:outerShdw>
                </a:effectLst>
              </a:rPr>
              <a:t> It came about as they journeyed east, that they found a plain in the land of Shinar and settled there. </a:t>
            </a:r>
            <a:r>
              <a:rPr lang="en-US" altLang="en-US" sz="3000" baseline="30000" dirty="0">
                <a:effectLst>
                  <a:outerShdw blurRad="38100" dist="38100" dir="2700000" algn="tl">
                    <a:srgbClr val="000000">
                      <a:alpha val="43137"/>
                    </a:srgbClr>
                  </a:outerShdw>
                </a:effectLst>
              </a:rPr>
              <a:t>3</a:t>
            </a:r>
            <a:r>
              <a:rPr lang="en-US" altLang="en-US" sz="3000" dirty="0">
                <a:effectLst>
                  <a:outerShdw blurRad="38100" dist="38100" dir="2700000" algn="tl">
                    <a:srgbClr val="000000">
                      <a:alpha val="43137"/>
                    </a:srgbClr>
                  </a:outerShdw>
                </a:effectLst>
              </a:rPr>
              <a:t> They said to one another, “Come, let us make bricks and burn them thoroughly.” And they used brick for stone, and they used tar for mortar. </a:t>
            </a:r>
            <a:r>
              <a:rPr lang="en-US" altLang="en-US" sz="3000" baseline="30000" dirty="0">
                <a:effectLst>
                  <a:outerShdw blurRad="38100" dist="38100" dir="2700000" algn="tl">
                    <a:srgbClr val="000000">
                      <a:alpha val="43137"/>
                    </a:srgbClr>
                  </a:outerShdw>
                </a:effectLst>
              </a:rPr>
              <a:t>4</a:t>
            </a:r>
            <a:r>
              <a:rPr lang="en-US" altLang="en-US" sz="3000" dirty="0">
                <a:effectLst>
                  <a:outerShdw blurRad="38100" dist="38100" dir="2700000" algn="tl">
                    <a:srgbClr val="000000">
                      <a:alpha val="43137"/>
                    </a:srgbClr>
                  </a:outerShdw>
                </a:effectLst>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32223354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 second observation is that all these ten names are Hebrew names and only make sense in Hebrew, although Jewish history has not yet begun. Moreover, all these people and their names existed prior to the Tower of Babel in Genesis 11, again indicating that the first language was the Hebrew language.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141</a:t>
            </a:r>
          </a:p>
        </p:txBody>
      </p:sp>
      <p:pic>
        <p:nvPicPr>
          <p:cNvPr id="5" name="Picture 4">
            <a:extLst>
              <a:ext uri="{FF2B5EF4-FFF2-40B4-BE49-F238E27FC236}">
                <a16:creationId xmlns:a16="http://schemas.microsoft.com/office/drawing/2014/main" id="{6FB9FD74-5295-4227-8FC2-8FECA6E736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7D99EE48-CEF4-4826-8611-DF6958131C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63768052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371600"/>
            <a:ext cx="9144000" cy="4419600"/>
          </a:xfrm>
        </p:spPr>
        <p:txBody>
          <a:bodyPr/>
          <a:lstStyle/>
          <a:p>
            <a:pPr marL="457200" indent="-457200" eaLnBrk="1" hangingPunct="1">
              <a:spcBef>
                <a:spcPts val="0"/>
              </a:spcBef>
              <a:spcAft>
                <a:spcPts val="2400"/>
              </a:spcAft>
            </a:pPr>
            <a:r>
              <a:rPr lang="en-US" sz="3600" dirty="0"/>
              <a:t>Three concluding observations</a:t>
            </a:r>
          </a:p>
          <a:p>
            <a:pPr marL="971550" lvl="1" indent="-514350" eaLnBrk="1" hangingPunct="1">
              <a:spcBef>
                <a:spcPts val="0"/>
              </a:spcBef>
              <a:spcAft>
                <a:spcPts val="2400"/>
              </a:spcAft>
              <a:buFont typeface="+mj-lt"/>
              <a:buAutoNum type="arabicPeriod"/>
            </a:pPr>
            <a:r>
              <a:rPr lang="en-US" sz="3600" dirty="0"/>
              <a:t>First language: Hebrew?</a:t>
            </a:r>
          </a:p>
          <a:p>
            <a:pPr marL="971550" lvl="1" indent="-514350" eaLnBrk="1" hangingPunct="1">
              <a:spcBef>
                <a:spcPts val="0"/>
              </a:spcBef>
              <a:spcAft>
                <a:spcPts val="2400"/>
              </a:spcAft>
              <a:buFont typeface="+mj-lt"/>
              <a:buAutoNum type="arabicPeriod"/>
            </a:pPr>
            <a:r>
              <a:rPr lang="en-US" sz="3600" b="1" u="sng" dirty="0">
                <a:solidFill>
                  <a:srgbClr val="FFFFCC"/>
                </a:solidFill>
              </a:rPr>
              <a:t>Ante-diluvian patriarchs living through multiple generations</a:t>
            </a:r>
          </a:p>
          <a:p>
            <a:pPr marL="971550" lvl="1" indent="-514350" eaLnBrk="1" hangingPunct="1">
              <a:spcBef>
                <a:spcPts val="0"/>
              </a:spcBef>
              <a:spcAft>
                <a:spcPts val="2400"/>
              </a:spcAft>
              <a:buFont typeface="+mj-lt"/>
              <a:buAutoNum type="arabicPeriod"/>
            </a:pPr>
            <a:r>
              <a:rPr lang="en-US" sz="3600" dirty="0"/>
              <a:t>Modern archeology: Sumerian King List?</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8674F2AF-65BE-4999-B49D-511D31D5A8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5999044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och and noa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576" y="76200"/>
            <a:ext cx="8820849"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0637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Adam lived until the 56th year of Lamech, the father of Noah. This means the tradition as told from Adam to his descendants was only once removed from Lamech and only twice removed from Noah.</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362F538A-AE11-47E6-AF19-F01ACF83A6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5533288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6" name="Picture 5">
            <a:extLst>
              <a:ext uri="{FF2B5EF4-FFF2-40B4-BE49-F238E27FC236}">
                <a16:creationId xmlns:a16="http://schemas.microsoft.com/office/drawing/2014/main" id="{2EFB18F7-FB67-4B8E-8390-22EC731F8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600199"/>
            <a:ext cx="8984931" cy="4755649"/>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sz="2800"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sz="2800"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sz="2800"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sz="2800" dirty="0"/>
              <a:t>More immorality (4:23a)</a:t>
            </a:r>
          </a:p>
          <a:p>
            <a:pPr marL="914400" lvl="2" indent="-452438" eaLnBrk="1" hangingPunct="1">
              <a:spcBef>
                <a:spcPts val="0"/>
              </a:spcBef>
              <a:spcAft>
                <a:spcPts val="1800"/>
              </a:spcAft>
              <a:buClr>
                <a:srgbClr val="00FF99"/>
              </a:buClr>
              <a:buSzPct val="100000"/>
              <a:buFont typeface="+mj-lt"/>
              <a:buAutoNum type="arabicPeriod"/>
              <a:defRPr/>
            </a:pPr>
            <a:r>
              <a:rPr lang="en-US" sz="2800" dirty="0"/>
              <a:t>Violence  (4:23b)</a:t>
            </a:r>
          </a:p>
          <a:p>
            <a:pPr marL="914400" lvl="2" indent="-452438" eaLnBrk="1" hangingPunct="1">
              <a:spcBef>
                <a:spcPts val="0"/>
              </a:spcBef>
              <a:spcAft>
                <a:spcPts val="1800"/>
              </a:spcAft>
              <a:buClr>
                <a:srgbClr val="00FF99"/>
              </a:buClr>
              <a:buSzPct val="100000"/>
              <a:buFont typeface="+mj-lt"/>
              <a:buAutoNum type="arabicPeriod"/>
              <a:defRPr/>
            </a:pPr>
            <a:r>
              <a:rPr lang="en-US" sz="2800" dirty="0"/>
              <a:t>Humanistic (4:24)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400" y="4267200"/>
            <a:ext cx="2438400" cy="2088649"/>
          </a:xfrm>
          <a:prstGeom prst="rect">
            <a:avLst/>
          </a:prstGeom>
        </p:spPr>
      </p:pic>
      <p:pic>
        <p:nvPicPr>
          <p:cNvPr id="7" name="Picture 6">
            <a:extLst>
              <a:ext uri="{FF2B5EF4-FFF2-40B4-BE49-F238E27FC236}">
                <a16:creationId xmlns:a16="http://schemas.microsoft.com/office/drawing/2014/main" id="{D2727DBD-68B0-45FA-9384-8D54285143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6824429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A56D5-F6CE-41FC-A675-C3078E35C0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43" name="Rectangle 7"/>
          <p:cNvSpPr>
            <a:spLocks noGrp="1" noChangeArrowheads="1"/>
          </p:cNvSpPr>
          <p:nvPr>
            <p:ph type="body" idx="1"/>
          </p:nvPr>
        </p:nvSpPr>
        <p:spPr>
          <a:xfrm>
            <a:off x="0" y="8467"/>
            <a:ext cx="9144000" cy="3829050"/>
          </a:xfrm>
        </p:spPr>
        <p:txBody>
          <a:bodyPr/>
          <a:lstStyle/>
          <a:p>
            <a:pPr marL="0" indent="0" algn="ctr" defTabSz="514350" eaLnBrk="1" hangingPunct="1">
              <a:spcBef>
                <a:spcPct val="0"/>
              </a:spcBef>
              <a:spcAft>
                <a:spcPts val="1200"/>
              </a:spcAft>
              <a:buClr>
                <a:schemeClr val="tx1"/>
              </a:buClr>
              <a:buNone/>
              <a:defRPr/>
            </a:pPr>
            <a:r>
              <a:rPr lang="en-US" altLang="en-US" sz="4000" kern="1200" dirty="0">
                <a:solidFill>
                  <a:schemeClr val="tx2"/>
                </a:solidFill>
                <a:ea typeface="+mj-ea"/>
                <a:cs typeface="+mj-cs"/>
              </a:rPr>
              <a:t>Genesis 11:6</a:t>
            </a:r>
          </a:p>
          <a:p>
            <a:pPr marL="0" indent="0" algn="just" eaLnBrk="1" hangingPunct="1">
              <a:spcBef>
                <a:spcPts val="0"/>
              </a:spcBef>
              <a:buNone/>
              <a:defRPr/>
            </a:pPr>
            <a:r>
              <a:rPr lang="en-US" altLang="en-US" sz="3600" dirty="0">
                <a:effectLst>
                  <a:outerShdw blurRad="38100" dist="38100" dir="2700000" algn="tl">
                    <a:srgbClr val="000000">
                      <a:alpha val="43137"/>
                    </a:srgbClr>
                  </a:outerShdw>
                </a:effectLst>
              </a:rPr>
              <a:t>The Lord said, “Behold, they are one people, and they all have the same language. And this is what they began to do, and </a:t>
            </a:r>
            <a:r>
              <a:rPr lang="en-US" altLang="en-US" sz="3600" b="1" u="sng" dirty="0">
                <a:solidFill>
                  <a:srgbClr val="FFFFCC"/>
                </a:solidFill>
                <a:effectLst>
                  <a:outerShdw blurRad="38100" dist="38100" dir="2700000" algn="tl">
                    <a:srgbClr val="000000">
                      <a:alpha val="43137"/>
                    </a:srgbClr>
                  </a:outerShdw>
                </a:effectLst>
              </a:rPr>
              <a:t>now nothing which they purpose to do will be impossible for them</a:t>
            </a:r>
            <a:r>
              <a:rPr lang="en-US" altLang="en-US" sz="3600" b="1" dirty="0">
                <a:effectLst>
                  <a:outerShdw blurRad="38100" dist="38100" dir="2700000" algn="tl">
                    <a:srgbClr val="000000">
                      <a:alpha val="43137"/>
                    </a:srgbClr>
                  </a:outerShdw>
                </a:effectLst>
              </a:rPr>
              <a:t>.”</a:t>
            </a:r>
          </a:p>
          <a:p>
            <a:pPr marL="0" indent="0" eaLnBrk="1" hangingPunct="1">
              <a:buNone/>
              <a:defRPr/>
            </a:pPr>
            <a:endParaRPr lang="en-US" altLang="en-US" dirty="0">
              <a:effectLst>
                <a:outerShdw blurRad="38100" dist="38100" dir="2700000" algn="tl">
                  <a:srgbClr val="000000">
                    <a:alpha val="43137"/>
                  </a:srgbClr>
                </a:outerShdw>
              </a:effectLst>
              <a:latin typeface="Calibri" panose="020F0502020204030204" pitchFamily="34" charset="0"/>
            </a:endParaRPr>
          </a:p>
        </p:txBody>
      </p:sp>
      <p:pic>
        <p:nvPicPr>
          <p:cNvPr id="24580" name="Picture 9" descr="C:\Documents and Settings\Owner\Application Data\Microsoft\Media Catalog\Downloaded Clips\cl26\j0096195.wm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548" t="3846" r="4514"/>
          <a:stretch/>
        </p:blipFill>
        <p:spPr bwMode="auto">
          <a:xfrm>
            <a:off x="3995928" y="3230880"/>
            <a:ext cx="115214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376613"/>
      </p:ext>
    </p:extLst>
  </p:cSld>
  <p:clrMapOvr>
    <a:masterClrMapping/>
  </p:clrMapOvr>
  <p:transition>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371600"/>
            <a:ext cx="9144000" cy="4419600"/>
          </a:xfrm>
        </p:spPr>
        <p:txBody>
          <a:bodyPr/>
          <a:lstStyle/>
          <a:p>
            <a:pPr marL="457200" indent="-457200" eaLnBrk="1" hangingPunct="1">
              <a:spcBef>
                <a:spcPts val="0"/>
              </a:spcBef>
              <a:spcAft>
                <a:spcPts val="2400"/>
              </a:spcAft>
            </a:pPr>
            <a:r>
              <a:rPr lang="en-US" sz="3600" dirty="0"/>
              <a:t>Three concluding observations</a:t>
            </a:r>
          </a:p>
          <a:p>
            <a:pPr marL="971550" lvl="1" indent="-514350" eaLnBrk="1" hangingPunct="1">
              <a:spcBef>
                <a:spcPts val="0"/>
              </a:spcBef>
              <a:spcAft>
                <a:spcPts val="2400"/>
              </a:spcAft>
              <a:buFont typeface="+mj-lt"/>
              <a:buAutoNum type="arabicPeriod"/>
            </a:pPr>
            <a:r>
              <a:rPr lang="en-US" sz="3600" dirty="0"/>
              <a:t>First language: Hebrew?</a:t>
            </a:r>
          </a:p>
          <a:p>
            <a:pPr marL="971550" lvl="1" indent="-514350" eaLnBrk="1" hangingPunct="1">
              <a:spcBef>
                <a:spcPts val="0"/>
              </a:spcBef>
              <a:spcAft>
                <a:spcPts val="2400"/>
              </a:spcAft>
              <a:buFont typeface="+mj-lt"/>
              <a:buAutoNum type="arabicPeriod"/>
            </a:pPr>
            <a:r>
              <a:rPr lang="en-US" sz="3600" dirty="0"/>
              <a:t>Ante-diluvian patriarchs living through multiple generations</a:t>
            </a:r>
          </a:p>
          <a:p>
            <a:pPr marL="971550" lvl="1" indent="-514350" eaLnBrk="1" hangingPunct="1">
              <a:spcBef>
                <a:spcPts val="0"/>
              </a:spcBef>
              <a:spcAft>
                <a:spcPts val="2400"/>
              </a:spcAft>
              <a:buFont typeface="+mj-lt"/>
              <a:buAutoNum type="arabicPeriod"/>
            </a:pPr>
            <a:r>
              <a:rPr lang="en-US" sz="3600" b="1" u="sng" dirty="0">
                <a:solidFill>
                  <a:srgbClr val="FFFFCC"/>
                </a:solidFill>
              </a:rPr>
              <a:t>Modern archeology: Sumerian King List?</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8674F2AF-65BE-4999-B49D-511D31D5A8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0814263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 y="16002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eleventh observation is connected with archeology. There are two kings’ lists from archeology that reflect what is happening in this chapter. The first is the Sumerian King List from Sumer in Mesopotamia, dating from about the year 2000 </a:t>
            </a:r>
            <a:r>
              <a:rPr lang="en-US" dirty="0" err="1">
                <a:effectLst>
                  <a:outerShdw blurRad="38100" dist="38100" dir="2700000" algn="tl">
                    <a:srgbClr val="000000">
                      <a:alpha val="43137"/>
                    </a:srgbClr>
                  </a:outerShdw>
                </a:effectLst>
              </a:rPr>
              <a:t>b.c.</a:t>
            </a:r>
            <a:r>
              <a:rPr lang="en-US" dirty="0">
                <a:effectLst>
                  <a:outerShdw blurRad="38100" dist="38100" dir="2700000" algn="tl">
                    <a:srgbClr val="000000">
                      <a:alpha val="43137"/>
                    </a:srgbClr>
                  </a:outerShdw>
                </a:effectLst>
              </a:rPr>
              <a:t> It lists a total of ten kings, with a total of 241,200 years. That is an average of about 24,000 years per king. Therefore, the concept of longevity of ten generations is something reflected in the Sumerian King List.</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362F538A-AE11-47E6-AF19-F01ACF83A6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69718413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 y="16002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It is also interesting that after the list of the ten kings, it then adds, ‘and then the flood came.’ The flood came with the tenth, just as it is in this Genesis 5 passage. The second is the </a:t>
            </a:r>
            <a:r>
              <a:rPr lang="en-US" dirty="0" err="1">
                <a:effectLst>
                  <a:outerShdw blurRad="38100" dist="38100" dir="2700000" algn="tl">
                    <a:srgbClr val="000000">
                      <a:alpha val="43137"/>
                    </a:srgbClr>
                  </a:outerShdw>
                </a:effectLst>
              </a:rPr>
              <a:t>Berussos</a:t>
            </a:r>
            <a:r>
              <a:rPr lang="en-US" dirty="0">
                <a:effectLst>
                  <a:outerShdw blurRad="38100" dist="38100" dir="2700000" algn="tl">
                    <a:srgbClr val="000000">
                      <a:alpha val="43137"/>
                    </a:srgbClr>
                  </a:outerShdw>
                </a:effectLst>
              </a:rPr>
              <a:t> King List. </a:t>
            </a:r>
            <a:r>
              <a:rPr lang="en-US" dirty="0" err="1">
                <a:effectLst>
                  <a:outerShdw blurRad="38100" dist="38100" dir="2700000" algn="tl">
                    <a:srgbClr val="000000">
                      <a:alpha val="43137"/>
                    </a:srgbClr>
                  </a:outerShdw>
                </a:effectLst>
              </a:rPr>
              <a:t>Berussos</a:t>
            </a:r>
            <a:r>
              <a:rPr lang="en-US" dirty="0">
                <a:effectLst>
                  <a:outerShdw blurRad="38100" dist="38100" dir="2700000" algn="tl">
                    <a:srgbClr val="000000">
                      <a:alpha val="43137"/>
                    </a:srgbClr>
                  </a:outerShdw>
                </a:effectLst>
              </a:rPr>
              <a:t> was a Babylonian priest of the third century </a:t>
            </a:r>
            <a:r>
              <a:rPr lang="en-US" dirty="0" err="1">
                <a:effectLst>
                  <a:outerShdw blurRad="38100" dist="38100" dir="2700000" algn="tl">
                    <a:srgbClr val="000000">
                      <a:alpha val="43137"/>
                    </a:srgbClr>
                  </a:outerShdw>
                </a:effectLst>
              </a:rPr>
              <a:t>b.c.</a:t>
            </a:r>
            <a:r>
              <a:rPr lang="en-US" dirty="0">
                <a:effectLst>
                  <a:outerShdw blurRad="38100" dist="38100" dir="2700000" algn="tl">
                    <a:srgbClr val="000000">
                      <a:alpha val="43137"/>
                    </a:srgbClr>
                  </a:outerShdw>
                </a:effectLst>
              </a:rPr>
              <a:t>, and he also lists ten kings before the flood.</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362F538A-AE11-47E6-AF19-F01ACF83A6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450157126"/>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2" name="Picture 1">
            <a:extLst>
              <a:ext uri="{FF2B5EF4-FFF2-40B4-BE49-F238E27FC236}">
                <a16:creationId xmlns:a16="http://schemas.microsoft.com/office/drawing/2014/main" id="{E742CA47-74C2-4969-B882-B4805BA0D3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304AB0E7-E5C5-4783-830F-6A62271F5351}"/>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21829527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61682" y="1371600"/>
            <a:ext cx="5634318" cy="4114800"/>
          </a:xfrm>
        </p:spPr>
        <p:txBody>
          <a:bodyPr/>
          <a:lstStyle/>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40ABD9B2-D975-4067-AFE8-D81E325DE8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53E114FC-38B5-4306-BB67-291F2818A04A}"/>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28692317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Image result for patriarchs Genesis 5, 1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7818" y="228600"/>
            <a:ext cx="8728364" cy="6400800"/>
          </a:xfrm>
          <a:prstGeom prst="rect">
            <a:avLst/>
          </a:prstGeom>
          <a:noFill/>
          <a:ln w="9525">
            <a:noFill/>
            <a:miter lim="800000"/>
            <a:headEnd/>
            <a:tailEnd/>
          </a:ln>
        </p:spPr>
      </p:pic>
    </p:spTree>
    <p:extLst>
      <p:ext uri="{BB962C8B-B14F-4D97-AF65-F5344CB8AC3E}">
        <p14:creationId xmlns:p14="http://schemas.microsoft.com/office/powerpoint/2010/main" val="28072519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Genealogy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402080"/>
            <a:ext cx="9144000" cy="537972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Line through which the messianic blessing (Gen. 3:15) would come</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From Adam (Gen. 5:1) to Noah (Gen. 5:32)</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t>Knowledge of the </a:t>
            </a:r>
            <a:r>
              <a:rPr lang="en-US" i="1" dirty="0"/>
              <a:t>protevangelium</a:t>
            </a:r>
            <a:r>
              <a:rPr lang="en-US" dirty="0"/>
              <a:t> (Gen. 3:15) was obviously passed down given Adam’s advanced age at his death (Gen. 5:5)</a:t>
            </a:r>
            <a:endParaRPr lang="en-US" dirty="0">
              <a:effectLst>
                <a:outerShdw blurRad="38100" dist="38100" dir="2700000" algn="tl">
                  <a:srgbClr val="000000">
                    <a:alpha val="43137"/>
                  </a:srgbClr>
                </a:outerShdw>
              </a:effectLst>
              <a:ea typeface="+mn-ea"/>
              <a:cs typeface="+mn-cs"/>
            </a:endParaRPr>
          </a:p>
        </p:txBody>
      </p:sp>
      <p:pic>
        <p:nvPicPr>
          <p:cNvPr id="6" name="Picture 5">
            <a:extLst>
              <a:ext uri="{FF2B5EF4-FFF2-40B4-BE49-F238E27FC236}">
                <a16:creationId xmlns:a16="http://schemas.microsoft.com/office/drawing/2014/main" id="{AB142029-1200-46D9-8A0C-2952FF168B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046039361"/>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13218</TotalTime>
  <Words>3299</Words>
  <Application>Microsoft Office PowerPoint</Application>
  <PresentationFormat>On-screen Show (4:3)</PresentationFormat>
  <Paragraphs>400</Paragraphs>
  <Slides>78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Calibri</vt:lpstr>
      <vt:lpstr>Times New Roman</vt:lpstr>
      <vt:lpstr>Wingdings</vt:lpstr>
      <vt:lpstr>Azure</vt:lpstr>
      <vt:lpstr>PowerPoint Presentation</vt:lpstr>
      <vt:lpstr>GENESIS STRUCTURE</vt:lpstr>
      <vt:lpstr>GENESIS STRUCTURE</vt:lpstr>
      <vt:lpstr>GENESIS STRUCTURE</vt:lpstr>
      <vt:lpstr>PowerPoint Presentation</vt:lpstr>
      <vt:lpstr>PowerPoint Presentation</vt:lpstr>
      <vt:lpstr>Genesis 4 Outline</vt:lpstr>
      <vt:lpstr>PowerPoint Presentation</vt:lpstr>
      <vt:lpstr>Genealogy  (Gen 5)</vt:lpstr>
      <vt:lpstr>Genesis 5 Outline</vt:lpstr>
      <vt:lpstr>Genesis 5 Outline</vt:lpstr>
      <vt:lpstr>Genesis 5 Outline</vt:lpstr>
      <vt:lpstr>Genesis 5 Outline</vt:lpstr>
      <vt:lpstr>Six-Fold Pattern Genesis 5:3-5</vt:lpstr>
      <vt:lpstr>Six-fold Repetition: Significance (Gen 5)</vt:lpstr>
      <vt:lpstr>Six-fold Repetition: Significance (Gen 5)</vt:lpstr>
      <vt:lpstr>Genesis 5 Outline</vt:lpstr>
      <vt:lpstr>Six-Fold Pattern Genesis 5:6-8</vt:lpstr>
      <vt:lpstr>PowerPoint Presentation</vt:lpstr>
      <vt:lpstr>Genesis 5 Outline</vt:lpstr>
      <vt:lpstr>Six-Fold Pattern Genesis 5:9-11</vt:lpstr>
      <vt:lpstr>Genesis 5 Outline</vt:lpstr>
      <vt:lpstr>Six-Fold Pattern Genesis 5:12-14</vt:lpstr>
      <vt:lpstr>Genesis 5 Outline</vt:lpstr>
      <vt:lpstr>Six-Fold Pattern Genesis 5:15-17</vt:lpstr>
      <vt:lpstr>Genesis 5 Outline</vt:lpstr>
      <vt:lpstr>Six-Fold Pattern Genesis 5:18-20</vt:lpstr>
      <vt:lpstr>Genesis 5 Outline</vt:lpstr>
      <vt:lpstr>Six-Fold Pattern Genesis 5:21-24</vt:lpstr>
      <vt:lpstr>PowerPoint Presentation</vt:lpstr>
      <vt:lpstr>PowerPoint Presentation</vt:lpstr>
      <vt:lpstr>Six-Fold Pattern Genesis 5:21-24</vt:lpstr>
      <vt:lpstr>Genealogy: Adam to Noah  (Gen 5)</vt:lpstr>
      <vt:lpstr>Genealogy: Adam to Noah  (Gen 5)</vt:lpstr>
      <vt:lpstr>PowerPoint Presentation</vt:lpstr>
      <vt:lpstr>PowerPoint Presentation</vt:lpstr>
      <vt:lpstr>Ungodly Line of Cain (Gen 4:16-24)</vt:lpstr>
      <vt:lpstr>Exemption from Death  (1 Cor 15:54-56)</vt:lpstr>
      <vt:lpstr>PowerPoint Presentation</vt:lpstr>
      <vt:lpstr>PowerPoint Presentation</vt:lpstr>
      <vt:lpstr>PowerPoint Presentation</vt:lpstr>
      <vt:lpstr>PowerPoint Presentation</vt:lpstr>
      <vt:lpstr>Genesis 5 Outline</vt:lpstr>
      <vt:lpstr>Six-Fold Pattern Genesis 5:25-27</vt:lpstr>
      <vt:lpstr>PowerPoint Presentation</vt:lpstr>
      <vt:lpstr>PowerPoint Presentation</vt:lpstr>
      <vt:lpstr>Genealogy: Adam to Noah  (Gen 5)</vt:lpstr>
      <vt:lpstr>PowerPoint Presentation</vt:lpstr>
      <vt:lpstr>Genesis 5 Outline</vt:lpstr>
      <vt:lpstr>Six-Fold Pattern Genesis 5:28-31</vt:lpstr>
      <vt:lpstr>Genealogy: Adam to Noah  (Gen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Genesis 5 Outline</vt:lpstr>
      <vt:lpstr>Noah Genesis 5:32</vt:lpstr>
      <vt:lpstr>PowerPoint Presentation</vt:lpstr>
      <vt:lpstr>Genealogy: Adam to Noah  (Gen 5)</vt:lpstr>
      <vt:lpstr>Genealogy: Adam to Noah  (Gen 5)</vt:lpstr>
      <vt:lpstr>PowerPoint Presentation</vt:lpstr>
      <vt:lpstr>PowerPoint Presentation</vt:lpstr>
      <vt:lpstr>Genealogy: Adam to Noah  (Gen 5)</vt:lpstr>
      <vt:lpstr>PowerPoint Presentation</vt:lpstr>
      <vt:lpstr>PowerPoint Presentation</vt:lpstr>
      <vt:lpstr>Ungodly Line of Cain (Gen 4:16-24)</vt:lpstr>
      <vt:lpstr>PowerPoint Presentation</vt:lpstr>
      <vt:lpstr>Genealogy: Adam to Noah  (Gen 5)</vt:lpstr>
      <vt:lpstr>PowerPoint Presentation</vt:lpstr>
      <vt:lpstr>PowerPoint Presentation</vt:lpstr>
      <vt:lpstr>Conclusion</vt:lpstr>
      <vt:lpstr>Genesis 5 Outline</vt:lpstr>
      <vt:lpstr>Genesis 5 Outline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023 - 5v6-20 - WORKING COPY FOR ANDY</dc:title>
  <dc:subject>Genesis 5</dc:subject>
  <dc:creator>A. Woods</dc:creator>
  <dc:description>Modified by Jim McGowan</dc:description>
  <cp:lastModifiedBy>Andy Woods</cp:lastModifiedBy>
  <cp:revision>1350</cp:revision>
  <cp:lastPrinted>2021-01-10T00:07:12Z</cp:lastPrinted>
  <dcterms:created xsi:type="dcterms:W3CDTF">2009-03-17T12:21:13Z</dcterms:created>
  <dcterms:modified xsi:type="dcterms:W3CDTF">2021-01-23T18:32:29Z</dcterms:modified>
</cp:coreProperties>
</file>