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3"/>
  </p:notesMasterIdLst>
  <p:handoutMasterIdLst>
    <p:handoutMasterId r:id="rId84"/>
  </p:handoutMasterIdLst>
  <p:sldIdLst>
    <p:sldId id="4643" r:id="rId2"/>
    <p:sldId id="6678" r:id="rId3"/>
    <p:sldId id="6700" r:id="rId4"/>
    <p:sldId id="4644" r:id="rId5"/>
    <p:sldId id="6701" r:id="rId6"/>
    <p:sldId id="4647" r:id="rId7"/>
    <p:sldId id="6703" r:id="rId8"/>
    <p:sldId id="4665" r:id="rId9"/>
    <p:sldId id="6704" r:id="rId10"/>
    <p:sldId id="4645" r:id="rId11"/>
    <p:sldId id="6683" r:id="rId12"/>
    <p:sldId id="4646" r:id="rId13"/>
    <p:sldId id="6685" r:id="rId14"/>
    <p:sldId id="6737" r:id="rId15"/>
    <p:sldId id="6327" r:id="rId16"/>
    <p:sldId id="6751" r:id="rId17"/>
    <p:sldId id="6402" r:id="rId18"/>
    <p:sldId id="3819" r:id="rId19"/>
    <p:sldId id="3820" r:id="rId20"/>
    <p:sldId id="6788" r:id="rId21"/>
    <p:sldId id="6786" r:id="rId22"/>
    <p:sldId id="6752" r:id="rId23"/>
    <p:sldId id="6753" r:id="rId24"/>
    <p:sldId id="6755" r:id="rId25"/>
    <p:sldId id="6754" r:id="rId26"/>
    <p:sldId id="6758" r:id="rId27"/>
    <p:sldId id="6756" r:id="rId28"/>
    <p:sldId id="6757" r:id="rId29"/>
    <p:sldId id="6759" r:id="rId30"/>
    <p:sldId id="6760" r:id="rId31"/>
    <p:sldId id="3825" r:id="rId32"/>
    <p:sldId id="6789" r:id="rId33"/>
    <p:sldId id="3844" r:id="rId34"/>
    <p:sldId id="6738" r:id="rId35"/>
    <p:sldId id="6763" r:id="rId36"/>
    <p:sldId id="6764" r:id="rId37"/>
    <p:sldId id="4341" r:id="rId38"/>
    <p:sldId id="6761" r:id="rId39"/>
    <p:sldId id="4650" r:id="rId40"/>
    <p:sldId id="6762" r:id="rId41"/>
    <p:sldId id="6766" r:id="rId42"/>
    <p:sldId id="4907" r:id="rId43"/>
    <p:sldId id="6765" r:id="rId44"/>
    <p:sldId id="6767" r:id="rId45"/>
    <p:sldId id="6770" r:id="rId46"/>
    <p:sldId id="6768" r:id="rId47"/>
    <p:sldId id="6769" r:id="rId48"/>
    <p:sldId id="6739" r:id="rId49"/>
    <p:sldId id="4519" r:id="rId50"/>
    <p:sldId id="6771" r:id="rId51"/>
    <p:sldId id="6308" r:id="rId52"/>
    <p:sldId id="6692" r:id="rId53"/>
    <p:sldId id="6772" r:id="rId54"/>
    <p:sldId id="1031" r:id="rId55"/>
    <p:sldId id="1168" r:id="rId56"/>
    <p:sldId id="2309" r:id="rId57"/>
    <p:sldId id="962" r:id="rId58"/>
    <p:sldId id="6773" r:id="rId59"/>
    <p:sldId id="6775" r:id="rId60"/>
    <p:sldId id="906" r:id="rId61"/>
    <p:sldId id="6783" r:id="rId62"/>
    <p:sldId id="6784" r:id="rId63"/>
    <p:sldId id="6785" r:id="rId64"/>
    <p:sldId id="1162" r:id="rId65"/>
    <p:sldId id="6774" r:id="rId66"/>
    <p:sldId id="6422" r:id="rId67"/>
    <p:sldId id="6781" r:id="rId68"/>
    <p:sldId id="1440" r:id="rId69"/>
    <p:sldId id="1260" r:id="rId70"/>
    <p:sldId id="1335" r:id="rId71"/>
    <p:sldId id="6779" r:id="rId72"/>
    <p:sldId id="6780" r:id="rId73"/>
    <p:sldId id="572" r:id="rId74"/>
    <p:sldId id="3881" r:id="rId75"/>
    <p:sldId id="6321" r:id="rId76"/>
    <p:sldId id="6322" r:id="rId77"/>
    <p:sldId id="3148" r:id="rId78"/>
    <p:sldId id="6684" r:id="rId79"/>
    <p:sldId id="6741" r:id="rId80"/>
    <p:sldId id="6777" r:id="rId81"/>
    <p:sldId id="6740" r:id="rId8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FF99FF"/>
    <a:srgbClr val="00FF99"/>
    <a:srgbClr val="FFFF99"/>
    <a:srgbClr val="0000CC"/>
    <a:srgbClr val="00CC00"/>
    <a:srgbClr val="663300"/>
    <a:srgbClr val="A6A6A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D1927-58CC-41BC-A5F2-0EAC149D9D2C}" v="12" dt="2020-12-20T16:31:45.92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6318" autoAdjust="0"/>
  </p:normalViewPr>
  <p:slideViewPr>
    <p:cSldViewPr>
      <p:cViewPr varScale="1">
        <p:scale>
          <a:sx n="106" d="100"/>
          <a:sy n="106" d="100"/>
        </p:scale>
        <p:origin x="15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036 - Post-</a:t>
            </a:r>
            <a:r>
              <a:rPr lang="en-US" sz="1300" dirty="0" err="1">
                <a:latin typeface="Calibri" panose="020F0502020204030204" pitchFamily="34" charset="0"/>
                <a:cs typeface="Calibri" panose="020F0502020204030204" pitchFamily="34" charset="0"/>
              </a:rPr>
              <a:t>Trib</a:t>
            </a:r>
            <a:r>
              <a:rPr lang="en-US" sz="1300" dirty="0">
                <a:latin typeface="Calibri" panose="020F0502020204030204" pitchFamily="34" charset="0"/>
                <a:cs typeface="Calibri" panose="020F0502020204030204" pitchFamily="34" charset="0"/>
              </a:rPr>
              <a:t> – Part 2</a:t>
            </a:r>
          </a:p>
          <a:p>
            <a:pPr algn="ctr">
              <a:defRPr/>
            </a:pPr>
            <a:r>
              <a:rPr lang="en-US" sz="1300" dirty="0">
                <a:latin typeface="Calibri" panose="020F0502020204030204" pitchFamily="34" charset="0"/>
                <a:cs typeface="Calibri" panose="020F0502020204030204" pitchFamily="34" charset="0"/>
              </a:rPr>
              <a:t>01-24-2021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1/23/2021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338865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C1100-FFA0-45FA-8FC0-9D071FCB27AF}" type="datetimeFigureOut">
              <a:rPr lang="en-US"/>
              <a:pPr>
                <a:defRPr/>
              </a:pPr>
              <a:t>1/23/2021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163FD2-74CD-4861-9137-11ABA3744E99}" type="slidenum">
              <a:rPr lang="en-US"/>
              <a:pPr>
                <a:defRPr/>
              </a:pPr>
              <a:t>‹#›</a:t>
            </a:fld>
            <a:endParaRPr lang="en-US"/>
          </a:p>
        </p:txBody>
      </p:sp>
    </p:spTree>
    <p:extLst>
      <p:ext uri="{BB962C8B-B14F-4D97-AF65-F5344CB8AC3E}">
        <p14:creationId xmlns:p14="http://schemas.microsoft.com/office/powerpoint/2010/main" val="29032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5" r:id="rId11"/>
    <p:sldLayoutId id="2147492668" r:id="rId12"/>
    <p:sldLayoutId id="2147492669" r:id="rId13"/>
    <p:sldLayoutId id="2147492672"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0.emf"/><Relationship Id="rId7" Type="http://schemas.openxmlformats.org/officeDocument/2006/relationships/image" Target="../media/image22.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21.emf"/><Relationship Id="rId4" Type="http://schemas.openxmlformats.org/officeDocument/2006/relationships/customXml" Target="../ink/ink2.xml"/><Relationship Id="rId9"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00.emf"/><Relationship Id="rId7" Type="http://schemas.openxmlformats.org/officeDocument/2006/relationships/image" Target="../media/image220.emf"/><Relationship Id="rId2" Type="http://schemas.openxmlformats.org/officeDocument/2006/relationships/customXml" Target="../ink/ink4.xml"/><Relationship Id="rId1" Type="http://schemas.openxmlformats.org/officeDocument/2006/relationships/slideLayout" Target="../slideLayouts/slideLayout10.xml"/><Relationship Id="rId6" Type="http://schemas.openxmlformats.org/officeDocument/2006/relationships/customXml" Target="../ink/ink6.xml"/><Relationship Id="rId5" Type="http://schemas.openxmlformats.org/officeDocument/2006/relationships/image" Target="../media/image210.emf"/><Relationship Id="rId4" Type="http://schemas.openxmlformats.org/officeDocument/2006/relationships/customXml" Target="../ink/ink5.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0.emf"/><Relationship Id="rId7" Type="http://schemas.openxmlformats.org/officeDocument/2006/relationships/image" Target="../media/image220.emf"/><Relationship Id="rId2" Type="http://schemas.openxmlformats.org/officeDocument/2006/relationships/customXml" Target="../ink/ink7.xml"/><Relationship Id="rId1" Type="http://schemas.openxmlformats.org/officeDocument/2006/relationships/slideLayout" Target="../slideLayouts/slideLayout10.xml"/><Relationship Id="rId6" Type="http://schemas.openxmlformats.org/officeDocument/2006/relationships/customXml" Target="../ink/ink9.xml"/><Relationship Id="rId5" Type="http://schemas.openxmlformats.org/officeDocument/2006/relationships/image" Target="../media/image210.emf"/><Relationship Id="rId4" Type="http://schemas.openxmlformats.org/officeDocument/2006/relationships/customXml" Target="../ink/ink8.xml"/><Relationship Id="rId9" Type="http://schemas.openxmlformats.org/officeDocument/2006/relationships/image" Target="../media/image12.jpeg"/></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35</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1 Thessalonians 4:16 and 1 Corinthians 15:52, the rapture will take place at the sounding of the last trumpet which, according to Matthew 24:30-31, will take place upon Christ's return at the end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Rapture is found in Revelation 19:11-21.</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Revelation 20:4-6, the resurrection of all believers will transpire at the end of the Tribulation period thereby necessitating that the rapture will also take place at this time.</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9419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1 Thessalonians 4:16 and 1 Corinthians 15:52, the rapture will take place at the sounding of the last trumpet which, according to Matthew 24:30-31, will take place upon Christ's return at the end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Rapture is found in Revelation 19:11-21.</a:t>
            </a:r>
          </a:p>
          <a:p>
            <a:pPr marL="514350" indent="-514350" algn="just" eaLnBrk="1" hangingPunct="1">
              <a:spcBef>
                <a:spcPts val="0"/>
              </a:spcBef>
              <a:spcAft>
                <a:spcPts val="2400"/>
              </a:spcAft>
              <a:buClr>
                <a:srgbClr val="00FFFF"/>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According to Revelation 20:4-6, the resurrection of all believers will transpire at the end of the Tribulation period thereby necessitating that the rapture will also take place at this time.</a:t>
            </a:r>
          </a:p>
        </p:txBody>
      </p:sp>
      <p:sp>
        <p:nvSpPr>
          <p:cNvPr id="6" name="Rectangle 2">
            <a:extLst>
              <a:ext uri="{FF2B5EF4-FFF2-40B4-BE49-F238E27FC236}">
                <a16:creationId xmlns:a16="http://schemas.microsoft.com/office/drawing/2014/main" id="{B51BB338-DE9C-4153-8233-F5C173B2F3E2}"/>
              </a:ext>
            </a:extLst>
          </p:cNvPr>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8977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815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dead in Christ will rise first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dirty="0">
                <a:effectLst>
                  <a:outerShdw blurRad="38100" dist="38100" dir="2700000" algn="tl">
                    <a:srgbClr val="000000">
                      <a:alpha val="43137"/>
                    </a:srgbClr>
                  </a:outerShdw>
                </a:effectLst>
                <a:cs typeface="Calibri" panose="020F0502020204030204" pitchFamily="34" charset="0"/>
              </a:rPr>
              <a:t>caught up [</a:t>
            </a:r>
            <a:r>
              <a:rPr lang="en-US" i="1" dirty="0">
                <a:effectLst>
                  <a:outerShdw blurRad="38100" dist="38100" dir="2700000" algn="tl">
                    <a:srgbClr val="000000">
                      <a:alpha val="43137"/>
                    </a:srgbClr>
                  </a:outerShdw>
                </a:effectLst>
                <a:cs typeface="Calibri" panose="020F0502020204030204" pitchFamily="34" charset="0"/>
              </a:rPr>
              <a:t>harpazō</a:t>
            </a:r>
            <a:r>
              <a:rPr lang="en-US" dirty="0">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58896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tell you a mystery; we will not all sleep, but we will all be changed.”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46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BF29FF-1ED0-4EAD-BE07-2DE0BDBB496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93981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I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came to life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nd reigned with Christ for a thousand years…. </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8695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4F7D522-CBC7-41A6-B712-3E4204B59D18}"/>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did not come to life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the thousand years were completed. This is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and holy is the one who has a part in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these the second death has no power, but they will be priests of God and of Christ and will reign with Him for a thousand years.”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289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7338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9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193384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191000"/>
          </a:xfrm>
        </p:spPr>
        <p:txBody>
          <a:bodyPr/>
          <a:lstStyle/>
          <a:p>
            <a:pPr marL="0" indent="0" algn="just" eaLnBrk="1" hangingPunct="1">
              <a:buNone/>
              <a:defRPr/>
            </a:pPr>
            <a:r>
              <a:rPr lang="en-US" dirty="0">
                <a:effectLst>
                  <a:outerShdw blurRad="38100" dist="38100" dir="2700000" algn="tl">
                    <a:srgbClr val="000000">
                      <a:alpha val="43137"/>
                    </a:srgbClr>
                  </a:outerShdw>
                </a:effectLst>
              </a:rPr>
              <a:t>According to </a:t>
            </a:r>
            <a:r>
              <a:rPr lang="en-US" dirty="0" err="1">
                <a:effectLst>
                  <a:outerShdw blurRad="38100" dist="38100" dir="2700000" algn="tl">
                    <a:srgbClr val="000000">
                      <a:alpha val="43137"/>
                    </a:srgbClr>
                  </a:outerShdw>
                </a:effectLst>
              </a:rPr>
              <a:t>posttribulationalist</a:t>
            </a:r>
            <a:r>
              <a:rPr lang="en-US" dirty="0">
                <a:effectLst>
                  <a:outerShdw blurRad="38100" dist="38100" dir="2700000" algn="tl">
                    <a:srgbClr val="000000">
                      <a:alpha val="43137"/>
                    </a:srgbClr>
                  </a:outerShdw>
                </a:effectLst>
              </a:rPr>
              <a:t> George Ladd, "With the exception of one passage, the author will grant that the Scripture nowhere explicitly states that the Church will go through the Great Tribulation… However, in one passage, Revelation 20, the Resurrection is placed at the return of Christ in glory. This is more than an inference…which requires a </a:t>
            </a:r>
            <a:r>
              <a:rPr lang="en-US" dirty="0" err="1">
                <a:effectLst>
                  <a:outerShdw blurRad="38100" dist="38100" dir="2700000" algn="tl">
                    <a:srgbClr val="000000">
                      <a:alpha val="43137"/>
                    </a:srgbClr>
                  </a:outerShdw>
                </a:effectLst>
              </a:rPr>
              <a:t>posttribulation</a:t>
            </a:r>
            <a:r>
              <a:rPr lang="en-US" dirty="0">
                <a:effectLst>
                  <a:outerShdw blurRad="38100" dist="38100" dir="2700000" algn="tl">
                    <a:srgbClr val="000000">
                      <a:alpha val="43137"/>
                    </a:srgbClr>
                  </a:outerShdw>
                </a:effectLst>
              </a:rPr>
              <a:t> view...”</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a:extLst>
              <a:ext uri="{FF2B5EF4-FFF2-40B4-BE49-F238E27FC236}">
                <a16:creationId xmlns:a16="http://schemas.microsoft.com/office/drawing/2014/main" id="{33225DF9-A412-40D4-BD65-C29EA19D712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53400" y="76200"/>
            <a:ext cx="882883"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CB5FD2F9-3D52-473F-9EF0-1EA193D639FC}"/>
              </a:ext>
            </a:extLst>
          </p:cNvPr>
          <p:cNvSpPr/>
          <p:nvPr/>
        </p:nvSpPr>
        <p:spPr>
          <a:xfrm>
            <a:off x="1847685" y="304800"/>
            <a:ext cx="5448631" cy="1000274"/>
          </a:xfrm>
          <a:prstGeom prst="rect">
            <a:avLst/>
          </a:prstGeom>
        </p:spPr>
        <p:txBody>
          <a:bodyPr wrap="square">
            <a:spAutoFit/>
          </a:bodyPr>
          <a:lstStyle/>
          <a:p>
            <a:pPr algn="ctr" eaLnBrk="0" hangingPunct="0">
              <a:spcAft>
                <a:spcPts val="6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George Eldon Ladd</a:t>
            </a:r>
          </a:p>
          <a:p>
            <a:pPr algn="ctr"/>
            <a:r>
              <a:rPr lang="en-US" sz="1800" dirty="0">
                <a:effectLst>
                  <a:outerShdw blurRad="38100" dist="38100" dir="2700000" algn="tl">
                    <a:srgbClr val="000000">
                      <a:alpha val="43137"/>
                    </a:srgbClr>
                  </a:outerShdw>
                </a:effectLst>
                <a:latin typeface="Calibri" panose="020F0502020204030204" pitchFamily="34" charset="0"/>
                <a:cs typeface="+mn-cs"/>
              </a:rPr>
              <a:t> </a:t>
            </a:r>
            <a:r>
              <a:rPr lang="en-US" sz="1800" i="1" dirty="0">
                <a:effectLst>
                  <a:outerShdw blurRad="38100" dist="38100" dir="2700000" algn="tl">
                    <a:srgbClr val="000000">
                      <a:alpha val="43137"/>
                    </a:srgbClr>
                  </a:outerShdw>
                </a:effectLst>
                <a:latin typeface="Calibri" panose="020F0502020204030204" pitchFamily="34" charset="0"/>
                <a:cs typeface="+mn-cs"/>
              </a:rPr>
              <a:t>The Blessed Hope</a:t>
            </a:r>
            <a:r>
              <a:rPr lang="en-US" sz="1800" dirty="0">
                <a:effectLst>
                  <a:outerShdw blurRad="38100" dist="38100" dir="2700000" algn="tl">
                    <a:srgbClr val="000000">
                      <a:alpha val="43137"/>
                    </a:srgbClr>
                  </a:outerShdw>
                </a:effectLst>
                <a:latin typeface="Calibri" panose="020F0502020204030204" pitchFamily="34" charset="0"/>
                <a:cs typeface="+mn-cs"/>
              </a:rPr>
              <a:t> (Grand Rapids: Eerdmans, 1956), 165.</a:t>
            </a:r>
          </a:p>
        </p:txBody>
      </p:sp>
      <p:pic>
        <p:nvPicPr>
          <p:cNvPr id="14" name="Picture 13">
            <a:extLst>
              <a:ext uri="{FF2B5EF4-FFF2-40B4-BE49-F238E27FC236}">
                <a16:creationId xmlns:a16="http://schemas.microsoft.com/office/drawing/2014/main" id="{3F887DF8-FFFF-4F5A-8CC2-48ED396C1D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960120" cy="1097280"/>
          </a:xfrm>
          <a:prstGeom prst="rect">
            <a:avLst/>
          </a:prstGeom>
        </p:spPr>
      </p:pic>
    </p:spTree>
    <p:extLst>
      <p:ext uri="{BB962C8B-B14F-4D97-AF65-F5344CB8AC3E}">
        <p14:creationId xmlns:p14="http://schemas.microsoft.com/office/powerpoint/2010/main" val="1510607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BF29FF-1ED0-4EAD-BE07-2DE0BDBB496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93981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saw the souls of those who had been beheaded because of their testimony of Jesus and because of the word of God, and those who had not worshiped the beast or his image, and had not received the mark on their forehead and on their hand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came to life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nd reigned with Christ for a thousand years…. </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7428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2056656"/>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“Revelation 20:4-6 is speaking of the believers who have died during the Tribulation, not those resurrected at the Rapture (1 Thess. 4:13-18; 1 Cor. 15:50-58).”</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Norman Geisler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Systematic Theology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vol. 4 </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(Minneapolis, MN: Bethany, 2004), 654.</a:t>
            </a:r>
          </a:p>
        </p:txBody>
      </p:sp>
      <p:pic>
        <p:nvPicPr>
          <p:cNvPr id="2" name="Picture 1">
            <a:extLst>
              <a:ext uri="{FF2B5EF4-FFF2-40B4-BE49-F238E27FC236}">
                <a16:creationId xmlns:a16="http://schemas.microsoft.com/office/drawing/2014/main" id="{E90CE13D-E7D9-4EA2-ABF9-6BCD32969F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63500" cy="1097280"/>
          </a:xfrm>
          <a:prstGeom prst="rect">
            <a:avLst/>
          </a:prstGeom>
          <a:ln w="28575">
            <a:solidFill>
              <a:schemeClr val="tx1"/>
            </a:solidFill>
          </a:ln>
        </p:spPr>
      </p:pic>
      <p:pic>
        <p:nvPicPr>
          <p:cNvPr id="6" name="Picture 4">
            <a:extLst>
              <a:ext uri="{FF2B5EF4-FFF2-40B4-BE49-F238E27FC236}">
                <a16:creationId xmlns:a16="http://schemas.microsoft.com/office/drawing/2014/main" id="{9608C002-FC78-4723-96D9-1B4CA3260F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8421" y="4305564"/>
            <a:ext cx="1747158" cy="21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43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BF29FF-1ED0-4EAD-BE07-2DE0BDBB496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93981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saw the souls of those who had been beheaded because of their testimony of Jesus and because of the word of God, and those who had not worshiped the beast or his image, and had not received the mark on their forehead and on their hand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came to life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nd reigned with Christ for a thousand years…. </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8660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4F7D522-CBC7-41A6-B712-3E4204B59D18}"/>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did not come to life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thousand years were completed. This is the first resurrection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and holy is the one who has a part in the first resurrection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these the second death has no power, but they will be priests of God and of Christ and will reign with Him for a thousand years.”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102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685800">
              <a:spcBef>
                <a:spcPts val="0"/>
              </a:spcBef>
              <a:spcAft>
                <a:spcPts val="1200"/>
              </a:spcAft>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we who are alive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remain until the coming of the Lord, will not precede those who . . .</a:t>
            </a:r>
          </a:p>
        </p:txBody>
      </p:sp>
    </p:spTree>
    <p:extLst>
      <p:ext uri="{BB962C8B-B14F-4D97-AF65-F5344CB8AC3E}">
        <p14:creationId xmlns:p14="http://schemas.microsoft.com/office/powerpoint/2010/main" val="1590050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685800">
              <a:spcBef>
                <a:spcPts val="0"/>
              </a:spcBef>
              <a:spcAft>
                <a:spcPts val="1200"/>
              </a:spcAft>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dirty="0">
                <a:effectLst>
                  <a:outerShdw blurRad="38100" dist="38100" dir="2700000" algn="tl">
                    <a:srgbClr val="000000">
                      <a:alpha val="43137"/>
                    </a:srgbClr>
                  </a:outerShdw>
                </a:effectLst>
                <a:cs typeface="Calibri" panose="020F0502020204030204" pitchFamily="34" charset="0"/>
              </a:rPr>
              <a:t>the dead in Christ will rise first.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we who are alive and remain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a:t>
            </a:r>
            <a:r>
              <a:rPr lang="en-US" dirty="0">
                <a:effectLst>
                  <a:outerShdw blurRad="38100" dist="38100" dir="2700000" algn="tl">
                    <a:srgbClr val="000000">
                      <a:alpha val="43137"/>
                    </a:srgbClr>
                  </a:outerShdw>
                </a:effectLst>
                <a:cs typeface="Calibri" panose="020F0502020204030204" pitchFamily="34" charset="0"/>
              </a:rPr>
              <a:t>caught up [</a:t>
            </a:r>
            <a:r>
              <a:rPr lang="en-US" i="1" dirty="0">
                <a:effectLst>
                  <a:outerShdw blurRad="38100" dist="38100" dir="2700000" algn="tl">
                    <a:srgbClr val="000000">
                      <a:alpha val="43137"/>
                    </a:srgbClr>
                  </a:outerShdw>
                </a:effectLst>
                <a:cs typeface="Calibri" panose="020F0502020204030204" pitchFamily="34" charset="0"/>
              </a:rPr>
              <a:t>harpazō</a:t>
            </a:r>
            <a:r>
              <a:rPr lang="en-US" dirty="0">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279859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tell you a mystery;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not all sleep, but we will all be changed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776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2666256"/>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“...Revelation 20:4 speaks only of a resurrection of the dead, not of a translation of living people, a truth that is prominent and a vital part of the other descriptions of the rapture in 1 Thessalonians 4:13-18 and 1 Corinthians 15:51-58).”</a:t>
            </a:r>
          </a:p>
        </p:txBody>
      </p:sp>
      <p:sp>
        <p:nvSpPr>
          <p:cNvPr id="7" name="Rectangle 6">
            <a:extLst>
              <a:ext uri="{FF2B5EF4-FFF2-40B4-BE49-F238E27FC236}">
                <a16:creationId xmlns:a16="http://schemas.microsoft.com/office/drawing/2014/main" id="{3F4259E9-F8CB-4AE0-9D30-0ABD1215DCFD}"/>
              </a:ext>
            </a:extLst>
          </p:cNvPr>
          <p:cNvSpPr/>
          <p:nvPr/>
        </p:nvSpPr>
        <p:spPr>
          <a:xfrm>
            <a:off x="1971675" y="218182"/>
            <a:ext cx="5200650"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You Should Know About the Rapture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Current Christian Issues (Chicago: Moody, 1981), 63-64.</a:t>
            </a:r>
          </a:p>
        </p:txBody>
      </p:sp>
      <p:pic>
        <p:nvPicPr>
          <p:cNvPr id="5" name="Picture 4">
            <a:extLst>
              <a:ext uri="{FF2B5EF4-FFF2-40B4-BE49-F238E27FC236}">
                <a16:creationId xmlns:a16="http://schemas.microsoft.com/office/drawing/2014/main" id="{BCD1B1EE-6873-4137-A313-739C3459FF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44563" cy="1143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4">
            <a:extLst>
              <a:ext uri="{FF2B5EF4-FFF2-40B4-BE49-F238E27FC236}">
                <a16:creationId xmlns:a16="http://schemas.microsoft.com/office/drawing/2014/main" id="{03E571A9-576D-4D6F-A347-C7A4CCFFE0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8421" y="4305564"/>
            <a:ext cx="1747158" cy="21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0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7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4F7D522-CBC7-41A6-B712-3E4204B59D18}"/>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did not come to life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thousand years were completed. This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first resurrection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and holy is the one who has a part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first resurrection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these the second death has no power, but they will be priests of God and of Christ and will reign with Him for a thousand years.”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5567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4A08B3-203F-4AF6-B6F2-33A49AAE2C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223" y="664224"/>
            <a:ext cx="8687553" cy="5529551"/>
          </a:xfrm>
          <a:prstGeom prst="rect">
            <a:avLst/>
          </a:prstGeom>
        </p:spPr>
      </p:pic>
    </p:spTree>
    <p:extLst>
      <p:ext uri="{BB962C8B-B14F-4D97-AF65-F5344CB8AC3E}">
        <p14:creationId xmlns:p14="http://schemas.microsoft.com/office/powerpoint/2010/main" val="3972080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4F7D522-CBC7-41A6-B712-3E4204B59D18}"/>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did not come to life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thousand years were completed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resurrection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and holy is the one who has a part in the first resurrection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these the second death has no power, but they will be priests of God and of Christ and will reign with Him for a thousand years.”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3613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2447816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startAt="4"/>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entire Tribulation period because the Book of Revelation portrays God's people being supernaturally protected from many of the apocalyptic judgments during this time period.</a:t>
            </a:r>
          </a:p>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The post-tribulational rapture position has been the dominant view held by theologians throughout the history of the church.</a:t>
            </a:r>
          </a:p>
        </p:txBody>
      </p:sp>
    </p:spTree>
    <p:extLst>
      <p:ext uri="{BB962C8B-B14F-4D97-AF65-F5344CB8AC3E}">
        <p14:creationId xmlns:p14="http://schemas.microsoft.com/office/powerpoint/2010/main" val="2420042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14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657377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 y="228600"/>
            <a:ext cx="87630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Promised Exemption from Divine Wrath</a:t>
            </a:r>
          </a:p>
        </p:txBody>
      </p:sp>
      <p:sp>
        <p:nvSpPr>
          <p:cNvPr id="23555" name="Rectangle 3"/>
          <p:cNvSpPr>
            <a:spLocks noGrp="1" noChangeArrowheads="1"/>
          </p:cNvSpPr>
          <p:nvPr>
            <p:ph idx="1"/>
          </p:nvPr>
        </p:nvSpPr>
        <p:spPr>
          <a:xfrm>
            <a:off x="190500" y="1600201"/>
            <a:ext cx="8763000" cy="277812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 divine wrath/anger (Rev 6:16-17; 11:18; 14:10; 15:1, 7; 16:1, 19; 19:15)</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7818" y="4267200"/>
            <a:ext cx="4668365" cy="2286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26219" y="1600200"/>
            <a:ext cx="8691562" cy="2438400"/>
          </a:xfrm>
        </p:spPr>
        <p:txBody>
          <a:bodyPr/>
          <a:lstStyle/>
          <a:p>
            <a:pPr marL="457200" indent="-45720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Like the protection in Goshen (Exod. 8:22, 24; 9;4, 6; 11:4-7; Rev. 9:4; 16:2)</a:t>
            </a:r>
          </a:p>
          <a:p>
            <a:pPr marL="457200" indent="-45720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Effective?  Rev. 6:9-11; 7:13-14; 13:10, 15; 20:4</a:t>
            </a:r>
          </a:p>
        </p:txBody>
      </p:sp>
      <p:pic>
        <p:nvPicPr>
          <p:cNvPr id="5" name="Picture 2" descr="Image result for revelation 3:10">
            <a:extLst>
              <a:ext uri="{FF2B5EF4-FFF2-40B4-BE49-F238E27FC236}">
                <a16:creationId xmlns:a16="http://schemas.microsoft.com/office/drawing/2014/main" id="{A5FBFDD4-D83D-4826-B84B-89F0BE32F4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3434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341826-FA46-4CBE-A27A-4E3B171E9E53}"/>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Protection Through the Tribulation?</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p:txBody>
      </p:sp>
    </p:spTree>
    <p:extLst>
      <p:ext uri="{BB962C8B-B14F-4D97-AF65-F5344CB8AC3E}">
        <p14:creationId xmlns:p14="http://schemas.microsoft.com/office/powerpoint/2010/main" val="1393226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26219" y="1600200"/>
            <a:ext cx="8691562" cy="2438400"/>
          </a:xfrm>
        </p:spPr>
        <p:txBody>
          <a:bodyPr/>
          <a:lstStyle/>
          <a:p>
            <a:pPr marL="457200" indent="-457200" algn="just">
              <a:spcBef>
                <a:spcPct val="0"/>
              </a:spcBef>
              <a:spcAft>
                <a:spcPts val="2400"/>
              </a:spcAft>
              <a:buClr>
                <a:srgbClr val="66FFFF"/>
              </a:buClr>
              <a:buSzPct val="100000"/>
              <a:buFont typeface="+mj-lt"/>
              <a:buAutoNum type="arabicParenR"/>
            </a:pPr>
            <a:r>
              <a:rPr lang="en-US" altLang="en-US" sz="3000" b="1" u="sng" dirty="0">
                <a:solidFill>
                  <a:srgbClr val="FFFFCC"/>
                </a:solidFill>
                <a:effectLst>
                  <a:outerShdw blurRad="38100" dist="38100" dir="2700000" algn="tl">
                    <a:srgbClr val="000000">
                      <a:alpha val="43137"/>
                    </a:srgbClr>
                  </a:outerShdw>
                </a:effectLst>
              </a:rPr>
              <a:t>Like the protection in Goshen (Exod. 8:22, 24; 9;4, 6; 11:4-7; Rev. 9:4; 16:2)</a:t>
            </a:r>
          </a:p>
          <a:p>
            <a:pPr marL="457200" indent="-45720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Effective?  Rev. 6:9-11; 7:13-14; 13:10, 15; 20:4</a:t>
            </a:r>
          </a:p>
        </p:txBody>
      </p:sp>
      <p:pic>
        <p:nvPicPr>
          <p:cNvPr id="5" name="Picture 2" descr="Image result for revelation 3:10">
            <a:extLst>
              <a:ext uri="{FF2B5EF4-FFF2-40B4-BE49-F238E27FC236}">
                <a16:creationId xmlns:a16="http://schemas.microsoft.com/office/drawing/2014/main" id="{A5FBFDD4-D83D-4826-B84B-89F0BE32F4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3434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341826-FA46-4CBE-A27A-4E3B171E9E53}"/>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Protection Through the Tribulation?</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p:txBody>
      </p:sp>
    </p:spTree>
    <p:extLst>
      <p:ext uri="{BB962C8B-B14F-4D97-AF65-F5344CB8AC3E}">
        <p14:creationId xmlns:p14="http://schemas.microsoft.com/office/powerpoint/2010/main" val="2382782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26219" y="1600200"/>
            <a:ext cx="8691562" cy="2438400"/>
          </a:xfrm>
        </p:spPr>
        <p:txBody>
          <a:bodyPr/>
          <a:lstStyle/>
          <a:p>
            <a:pPr marL="457200" indent="-45720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Like the protection in Goshen (Exod. 8:22, 24; 9;4, 6; 11:4-7; Rev. 9:4; 16:2)</a:t>
            </a:r>
          </a:p>
          <a:p>
            <a:pPr marL="457200" indent="-457200" algn="just">
              <a:spcBef>
                <a:spcPct val="0"/>
              </a:spcBef>
              <a:spcAft>
                <a:spcPts val="2400"/>
              </a:spcAft>
              <a:buClr>
                <a:srgbClr val="66FFFF"/>
              </a:buClr>
              <a:buSzPct val="100000"/>
              <a:buFont typeface="+mj-lt"/>
              <a:buAutoNum type="arabicParenR"/>
            </a:pPr>
            <a:r>
              <a:rPr lang="en-US" altLang="en-US" sz="3000" b="1" u="sng" dirty="0">
                <a:solidFill>
                  <a:srgbClr val="FFFFCC"/>
                </a:solidFill>
                <a:effectLst>
                  <a:outerShdw blurRad="38100" dist="38100" dir="2700000" algn="tl">
                    <a:srgbClr val="000000">
                      <a:alpha val="43137"/>
                    </a:srgbClr>
                  </a:outerShdw>
                </a:effectLst>
              </a:rPr>
              <a:t>Effective?  Rev. 6:9-11; 7:13-14; 13:10, 15; 20:4</a:t>
            </a:r>
          </a:p>
        </p:txBody>
      </p:sp>
      <p:pic>
        <p:nvPicPr>
          <p:cNvPr id="5" name="Picture 2" descr="Image result for revelation 3:10">
            <a:extLst>
              <a:ext uri="{FF2B5EF4-FFF2-40B4-BE49-F238E27FC236}">
                <a16:creationId xmlns:a16="http://schemas.microsoft.com/office/drawing/2014/main" id="{A5FBFDD4-D83D-4826-B84B-89F0BE32F4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3434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341826-FA46-4CBE-A27A-4E3B171E9E53}"/>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Protection Through the Tribulation?</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p:txBody>
      </p:sp>
    </p:spTree>
    <p:extLst>
      <p:ext uri="{BB962C8B-B14F-4D97-AF65-F5344CB8AC3E}">
        <p14:creationId xmlns:p14="http://schemas.microsoft.com/office/powerpoint/2010/main" val="2001933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alt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Six Seals (Revelation 6)</a:t>
            </a:r>
          </a:p>
        </p:txBody>
      </p:sp>
      <p:sp>
        <p:nvSpPr>
          <p:cNvPr id="77827" name="Content Placeholder 2"/>
          <p:cNvSpPr>
            <a:spLocks noGrp="1"/>
          </p:cNvSpPr>
          <p:nvPr>
            <p:ph idx="1"/>
          </p:nvPr>
        </p:nvSpPr>
        <p:spPr>
          <a:xfrm>
            <a:off x="457200" y="1600202"/>
            <a:ext cx="7429500" cy="4906963"/>
          </a:xfrm>
        </p:spPr>
        <p:txBody>
          <a:bodyPr/>
          <a:lstStyle/>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6:1-2 – Advent of antichrist</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6:3-4 – War</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6:5-6 – Famine</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6:7-8 – Death</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6:9-11 – Martyrdoms</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6:12-17 – Cosmic disturbances</a:t>
            </a:r>
          </a:p>
        </p:txBody>
      </p:sp>
      <p:pic>
        <p:nvPicPr>
          <p:cNvPr id="5" name="Picture 2" descr="The Emerald Throne">
            <a:extLst>
              <a:ext uri="{FF2B5EF4-FFF2-40B4-BE49-F238E27FC236}">
                <a16:creationId xmlns:a16="http://schemas.microsoft.com/office/drawing/2014/main" id="{13DFE8B2-C127-427A-A6A2-EFEFBDB607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8400" y="2362200"/>
            <a:ext cx="239150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556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76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26219" y="1600200"/>
            <a:ext cx="8691562" cy="2438400"/>
          </a:xfrm>
        </p:spPr>
        <p:txBody>
          <a:bodyPr/>
          <a:lstStyle/>
          <a:p>
            <a:pPr marL="457200" indent="-45720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Like the protection in Goshen (Exod. 8:22, 24; 9;4, 6; 11:4-7; Rev. 9:4; 16:2)</a:t>
            </a:r>
          </a:p>
          <a:p>
            <a:pPr marL="457200" indent="-457200" algn="just">
              <a:spcBef>
                <a:spcPct val="0"/>
              </a:spcBef>
              <a:spcAft>
                <a:spcPts val="2400"/>
              </a:spcAft>
              <a:buClr>
                <a:srgbClr val="66FFFF"/>
              </a:buClr>
              <a:buSzPct val="100000"/>
              <a:buFont typeface="+mj-lt"/>
              <a:buAutoNum type="arabicParenR"/>
            </a:pPr>
            <a:r>
              <a:rPr lang="en-US" altLang="en-US" sz="3000" b="1" u="sng" dirty="0">
                <a:solidFill>
                  <a:srgbClr val="FFFFCC"/>
                </a:solidFill>
                <a:effectLst>
                  <a:outerShdw blurRad="38100" dist="38100" dir="2700000" algn="tl">
                    <a:srgbClr val="000000">
                      <a:alpha val="43137"/>
                    </a:srgbClr>
                  </a:outerShdw>
                </a:effectLst>
              </a:rPr>
              <a:t>Effective?  Rev. 6:9-11; 7:13-14; 13:10, 15; 20:4</a:t>
            </a:r>
          </a:p>
        </p:txBody>
      </p:sp>
      <p:pic>
        <p:nvPicPr>
          <p:cNvPr id="5" name="Picture 2" descr="Image result for revelation 3:10">
            <a:extLst>
              <a:ext uri="{FF2B5EF4-FFF2-40B4-BE49-F238E27FC236}">
                <a16:creationId xmlns:a16="http://schemas.microsoft.com/office/drawing/2014/main" id="{A5FBFDD4-D83D-4826-B84B-89F0BE32F4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3434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341826-FA46-4CBE-A27A-4E3B171E9E53}"/>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Protection Through the Tribulation?</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p:txBody>
      </p:sp>
    </p:spTree>
    <p:extLst>
      <p:ext uri="{BB962C8B-B14F-4D97-AF65-F5344CB8AC3E}">
        <p14:creationId xmlns:p14="http://schemas.microsoft.com/office/powerpoint/2010/main" val="3676452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3:10</a:t>
            </a:r>
          </a:p>
          <a:p>
            <a:pPr algn="just"/>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 I also will keep you from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hour</a:t>
            </a:r>
            <a:r>
              <a:rPr lang="en-US" sz="31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testing, that hour which is about to come upon the whole world, to test those who dwell on the earth.”</a:t>
            </a:r>
          </a:p>
        </p:txBody>
      </p:sp>
      <p:pic>
        <p:nvPicPr>
          <p:cNvPr id="6" name="Picture 2" descr="Image result for church of philadelphia">
            <a:extLst>
              <a:ext uri="{FF2B5EF4-FFF2-40B4-BE49-F238E27FC236}">
                <a16:creationId xmlns:a16="http://schemas.microsoft.com/office/drawing/2014/main" id="{F0236A8C-8CCA-4846-8FA7-D358D1FBF1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6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5180856"/>
          </a:xfrm>
        </p:spPr>
        <p:txBody>
          <a:bodyPr/>
          <a:lstStyle/>
          <a:p>
            <a:pPr marL="0" indent="0" algn="just">
              <a:spcBef>
                <a:spcPts val="0"/>
              </a:spcBef>
              <a:buFontTx/>
              <a:buNone/>
              <a:defRPr/>
            </a:pPr>
            <a:r>
              <a:rPr lang="en-US" sz="2700" dirty="0">
                <a:effectLst>
                  <a:outerShdw blurRad="38100" dist="38100" dir="2700000" algn="tl">
                    <a:srgbClr val="000000">
                      <a:alpha val="43137"/>
                    </a:srgbClr>
                  </a:outerShdw>
                </a:effectLst>
              </a:rPr>
              <a:t>“However, the promise of Revelation 3:10 not only guarantees being kept from the trials of the Tribulation period but being kept from the time period of the Tribulation. The promise is not, I will keep you from the trials. It is I will keep you from the hour of the trials...But how clear and plain is the promise. ‘I...will keep you from the hour of testing.’ Not just from any persecution, but from the coming time that will affect the whole earth. (The only way to escape worldwide trouble is not to be on the earth.) And not just from the events, but from the time. </a:t>
            </a:r>
            <a:r>
              <a:rPr lang="en-US" sz="2700" b="1" u="sng" dirty="0">
                <a:solidFill>
                  <a:srgbClr val="FFFFCC"/>
                </a:solidFill>
                <a:effectLst>
                  <a:outerShdw blurRad="38100" dist="38100" dir="2700000" algn="tl">
                    <a:srgbClr val="000000">
                      <a:alpha val="43137"/>
                    </a:srgbClr>
                  </a:outerShdw>
                </a:effectLst>
              </a:rPr>
              <a:t>And the only way to escape the time when the events take place is not to be in a place where time ticks on. The only place that meets those qualifications is heaven.</a:t>
            </a:r>
            <a:r>
              <a:rPr lang="en-US" sz="2700"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1971675" y="218182"/>
            <a:ext cx="5200650"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You Should Know About the Rapture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Current Christian Issues (Chicago: Moody, 1981), 116-17.</a:t>
            </a:r>
          </a:p>
        </p:txBody>
      </p:sp>
      <p:pic>
        <p:nvPicPr>
          <p:cNvPr id="5" name="Picture 4">
            <a:extLst>
              <a:ext uri="{FF2B5EF4-FFF2-40B4-BE49-F238E27FC236}">
                <a16:creationId xmlns:a16="http://schemas.microsoft.com/office/drawing/2014/main" id="{BCD1B1EE-6873-4137-A313-739C3459FF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06780"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9415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4114056"/>
          </a:xfrm>
        </p:spPr>
        <p:txBody>
          <a:bodyPr/>
          <a:lstStyle/>
          <a:p>
            <a:pPr marL="0" indent="0" algn="just">
              <a:spcBef>
                <a:spcPts val="0"/>
              </a:spcBef>
              <a:buFontTx/>
              <a:buNone/>
              <a:defRPr/>
            </a:pPr>
            <a:r>
              <a:rPr lang="en-US" sz="3000" dirty="0">
                <a:effectLst>
                  <a:outerShdw blurRad="38100" dist="38100" dir="2700000" algn="tl">
                    <a:srgbClr val="000000">
                      <a:alpha val="43137"/>
                    </a:srgbClr>
                  </a:outerShdw>
                </a:effectLst>
              </a:rPr>
              <a:t>“The </a:t>
            </a:r>
            <a:r>
              <a:rPr lang="en-US" sz="3000" dirty="0" err="1">
                <a:effectLst>
                  <a:outerShdw blurRad="38100" dist="38100" dir="2700000" algn="tl">
                    <a:srgbClr val="000000">
                      <a:alpha val="43137"/>
                    </a:srgbClr>
                  </a:outerShdw>
                </a:effectLst>
              </a:rPr>
              <a:t>posttribulational</a:t>
            </a:r>
            <a:r>
              <a:rPr lang="en-US" sz="3000" dirty="0">
                <a:effectLst>
                  <a:outerShdw blurRad="38100" dist="38100" dir="2700000" algn="tl">
                    <a:srgbClr val="000000">
                      <a:alpha val="43137"/>
                    </a:srgbClr>
                  </a:outerShdw>
                </a:effectLst>
              </a:rPr>
              <a:t> view, expressed in the writings of George Eldon Ladd, Robert Gundry, and others, is the view that Christ will rapture the church after the tribulation period at the second coming of Christ. This means the church will go through the time of judgment prophesied in the book of Revelation, but believers will be kept from Satan's wrath during the tribulation (Revelation 3:10). Pretribulationalists (such as myself) respond, however, that Revelation 3:10 indicates that believers will be saved out of or separated from (Greek: </a:t>
            </a:r>
            <a:r>
              <a:rPr lang="en-US" sz="3000" dirty="0" err="1">
                <a:effectLst>
                  <a:outerShdw blurRad="38100" dist="38100" dir="2700000" algn="tl">
                    <a:srgbClr val="000000">
                      <a:alpha val="43137"/>
                    </a:srgbClr>
                  </a:outerShdw>
                </a:effectLst>
              </a:rPr>
              <a:t>ek</a:t>
            </a:r>
            <a:r>
              <a:rPr lang="en-US" sz="3000" dirty="0">
                <a:effectLst>
                  <a:outerShdw blurRad="38100" dist="38100" dir="2700000" algn="tl">
                    <a:srgbClr val="000000">
                      <a:alpha val="43137"/>
                    </a:srgbClr>
                  </a:outerShdw>
                </a:effectLst>
              </a:rPr>
              <a:t>) the actual time period of the tribulation.”</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Ron Rhodes</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End Times in Chronological Order: A Complete Overview to Understanding Bible Prophecy</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(Eugene, OR: Harvest, 2012), 50.</a:t>
            </a:r>
          </a:p>
        </p:txBody>
      </p:sp>
      <p:pic>
        <p:nvPicPr>
          <p:cNvPr id="2" name="Picture 1">
            <a:extLst>
              <a:ext uri="{FF2B5EF4-FFF2-40B4-BE49-F238E27FC236}">
                <a16:creationId xmlns:a16="http://schemas.microsoft.com/office/drawing/2014/main" id="{E8138A89-DC9F-4CD1-A67B-98FE9F32AE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666" r="31666"/>
          <a:stretch/>
        </p:blipFill>
        <p:spPr>
          <a:xfrm>
            <a:off x="76200" y="45720"/>
            <a:ext cx="1105408" cy="1097280"/>
          </a:xfrm>
          <a:prstGeom prst="rect">
            <a:avLst/>
          </a:prstGeom>
          <a:ln w="19050">
            <a:solidFill>
              <a:schemeClr val="tx1"/>
            </a:solidFill>
          </a:ln>
        </p:spPr>
      </p:pic>
    </p:spTree>
    <p:extLst>
      <p:ext uri="{BB962C8B-B14F-4D97-AF65-F5344CB8AC3E}">
        <p14:creationId xmlns:p14="http://schemas.microsoft.com/office/powerpoint/2010/main" val="3010419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2191881"/>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“In context, the statement about being saved 'out of' (</a:t>
            </a:r>
            <a:r>
              <a:rPr lang="en-US" dirty="0" err="1">
                <a:effectLst>
                  <a:outerShdw blurRad="38100" dist="38100" dir="2700000" algn="tl">
                    <a:srgbClr val="000000">
                      <a:alpha val="43137"/>
                    </a:srgbClr>
                  </a:outerShdw>
                </a:effectLst>
              </a:rPr>
              <a:t>Gk</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ek</a:t>
            </a:r>
            <a:r>
              <a:rPr lang="en-US" dirty="0">
                <a:effectLst>
                  <a:outerShdw blurRad="38100" dist="38100" dir="2700000" algn="tl">
                    <a:srgbClr val="000000">
                      <a:alpha val="43137"/>
                    </a:srgbClr>
                  </a:outerShdw>
                </a:effectLst>
              </a:rPr>
              <a:t>) the time of trial does mean saved from it (not through it). One cannot be saved from an entire hour by being in any part of it.”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Norman Geisler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Systematic Theology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vol. 4 </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(Minneapolis, MN: Bethany, 2004), 654.</a:t>
            </a:r>
          </a:p>
        </p:txBody>
      </p:sp>
      <p:pic>
        <p:nvPicPr>
          <p:cNvPr id="2" name="Picture 1">
            <a:extLst>
              <a:ext uri="{FF2B5EF4-FFF2-40B4-BE49-F238E27FC236}">
                <a16:creationId xmlns:a16="http://schemas.microsoft.com/office/drawing/2014/main" id="{E90CE13D-E7D9-4EA2-ABF9-6BCD32969F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63500" cy="1097280"/>
          </a:xfrm>
          <a:prstGeom prst="rect">
            <a:avLst/>
          </a:prstGeom>
          <a:ln w="28575">
            <a:solidFill>
              <a:schemeClr val="tx1"/>
            </a:solidFill>
          </a:ln>
        </p:spPr>
      </p:pic>
      <p:pic>
        <p:nvPicPr>
          <p:cNvPr id="6" name="Picture 2" descr="Image result for church of philadelphia">
            <a:extLst>
              <a:ext uri="{FF2B5EF4-FFF2-40B4-BE49-F238E27FC236}">
                <a16:creationId xmlns:a16="http://schemas.microsoft.com/office/drawing/2014/main" id="{474B29BF-A3B1-44CE-BD75-A2C84F9D5D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0000" y="4038600"/>
            <a:ext cx="406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825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entire Tribulation period because the Book of Revelation portrays God's people being supernaturally protected from many of the apocalyptic judgments during this time period.</a:t>
            </a:r>
          </a:p>
          <a:p>
            <a:pPr marL="514350" indent="-514350" algn="just" eaLnBrk="1" hangingPunct="1">
              <a:spcBef>
                <a:spcPts val="0"/>
              </a:spcBef>
              <a:spcAft>
                <a:spcPts val="2400"/>
              </a:spcAft>
              <a:buClr>
                <a:srgbClr val="00FFFF"/>
              </a:buClr>
              <a:buSzPct val="100000"/>
              <a:buFont typeface="+mj-lt"/>
              <a:buAutoNum type="arabicPeriod" startAt="4"/>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The post-tribulational rapture position has been the dominant view held by theologians throughout the history of the church.</a:t>
            </a:r>
          </a:p>
        </p:txBody>
      </p:sp>
      <p:sp>
        <p:nvSpPr>
          <p:cNvPr id="6" name="Rectangle 2">
            <a:extLst>
              <a:ext uri="{FF2B5EF4-FFF2-40B4-BE49-F238E27FC236}">
                <a16:creationId xmlns:a16="http://schemas.microsoft.com/office/drawing/2014/main" id="{8CFC997E-BF02-4C40-A078-336B02CD4863}"/>
              </a:ext>
            </a:extLst>
          </p:cNvPr>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8508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19100" y="1600200"/>
            <a:ext cx="8305800" cy="2464295"/>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According to </a:t>
            </a:r>
            <a:r>
              <a:rPr lang="en-US" dirty="0" err="1">
                <a:effectLst>
                  <a:outerShdw blurRad="38100" dist="38100" dir="2700000" algn="tl">
                    <a:srgbClr val="000000">
                      <a:alpha val="43137"/>
                    </a:srgbClr>
                  </a:outerShdw>
                </a:effectLst>
              </a:rPr>
              <a:t>posttribulationalist</a:t>
            </a:r>
            <a:r>
              <a:rPr lang="en-US" dirty="0">
                <a:effectLst>
                  <a:outerShdw blurRad="38100" dist="38100" dir="2700000" algn="tl">
                    <a:srgbClr val="000000">
                      <a:alpha val="43137"/>
                    </a:srgbClr>
                  </a:outerShdw>
                </a:effectLst>
              </a:rPr>
              <a:t> George Ladd, "every church father who deals with the subject expects the church to suffer at the hands of the Antichrist" and "the prevailing view is post-tribulational premillennialism.”</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E1AA4512-8E49-4EAA-9107-A79070D221AD}"/>
              </a:ext>
            </a:extLst>
          </p:cNvPr>
          <p:cNvSpPr/>
          <p:nvPr/>
        </p:nvSpPr>
        <p:spPr>
          <a:xfrm>
            <a:off x="1847685" y="228600"/>
            <a:ext cx="5448631" cy="1000274"/>
          </a:xfrm>
          <a:prstGeom prst="rect">
            <a:avLst/>
          </a:prstGeom>
        </p:spPr>
        <p:txBody>
          <a:bodyPr wrap="square">
            <a:spAutoFit/>
          </a:bodyPr>
          <a:lstStyle/>
          <a:p>
            <a:pPr algn="ctr" eaLnBrk="0" hangingPunct="0">
              <a:spcAft>
                <a:spcPts val="6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George Eldon Ladd</a:t>
            </a:r>
          </a:p>
          <a:p>
            <a:pPr algn="ctr"/>
            <a:r>
              <a:rPr lang="en-US" sz="1800" dirty="0">
                <a:effectLst>
                  <a:outerShdw blurRad="38100" dist="38100" dir="2700000" algn="tl">
                    <a:srgbClr val="000000">
                      <a:alpha val="43137"/>
                    </a:srgbClr>
                  </a:outerShdw>
                </a:effectLst>
                <a:latin typeface="Calibri" panose="020F0502020204030204" pitchFamily="34" charset="0"/>
                <a:cs typeface="+mn-cs"/>
              </a:rPr>
              <a:t> </a:t>
            </a:r>
            <a:r>
              <a:rPr lang="en-US" sz="1800" i="1" dirty="0">
                <a:effectLst>
                  <a:outerShdw blurRad="38100" dist="38100" dir="2700000" algn="tl">
                    <a:srgbClr val="000000">
                      <a:alpha val="43137"/>
                    </a:srgbClr>
                  </a:outerShdw>
                </a:effectLst>
                <a:latin typeface="Calibri" panose="020F0502020204030204" pitchFamily="34" charset="0"/>
                <a:cs typeface="+mn-cs"/>
              </a:rPr>
              <a:t>The Blessed Hope</a:t>
            </a:r>
            <a:r>
              <a:rPr lang="en-US" sz="1800" dirty="0">
                <a:effectLst>
                  <a:outerShdw blurRad="38100" dist="38100" dir="2700000" algn="tl">
                    <a:srgbClr val="000000">
                      <a:alpha val="43137"/>
                    </a:srgbClr>
                  </a:outerShdw>
                </a:effectLst>
                <a:latin typeface="Calibri" panose="020F0502020204030204" pitchFamily="34" charset="0"/>
                <a:cs typeface="+mn-cs"/>
              </a:rPr>
              <a:t> (Grand Rapids: Eerdmans, 1956), 31.</a:t>
            </a:r>
          </a:p>
        </p:txBody>
      </p:sp>
      <p:pic>
        <p:nvPicPr>
          <p:cNvPr id="5" name="Picture 4">
            <a:extLst>
              <a:ext uri="{FF2B5EF4-FFF2-40B4-BE49-F238E27FC236}">
                <a16:creationId xmlns:a16="http://schemas.microsoft.com/office/drawing/2014/main" id="{13C4049B-1BEF-4DCB-A5D8-50D86B8B91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200" y="76200"/>
            <a:ext cx="960120" cy="1097280"/>
          </a:xfrm>
          <a:prstGeom prst="rect">
            <a:avLst/>
          </a:prstGeom>
        </p:spPr>
      </p:pic>
      <p:pic>
        <p:nvPicPr>
          <p:cNvPr id="13" name="Picture 4">
            <a:extLst>
              <a:ext uri="{FF2B5EF4-FFF2-40B4-BE49-F238E27FC236}">
                <a16:creationId xmlns:a16="http://schemas.microsoft.com/office/drawing/2014/main" id="{E0026897-2194-4A28-914D-F813FDCBF5D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98421" y="4305564"/>
            <a:ext cx="1747158" cy="21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66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58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57200" y="1600200"/>
            <a:ext cx="8115300" cy="2504442"/>
          </a:xfrm>
        </p:spPr>
        <p:txBody>
          <a:bodyPr/>
          <a:lstStyle/>
          <a:p>
            <a:pPr marL="0" indent="0" algn="just" eaLnBrk="1" hangingPunct="1">
              <a:buNone/>
              <a:defRPr/>
            </a:pPr>
            <a:r>
              <a:rPr lang="en-US" dirty="0">
                <a:effectLst>
                  <a:outerShdw blurRad="38100" dist="38100" dir="2700000" algn="tl">
                    <a:srgbClr val="000000">
                      <a:alpha val="43137"/>
                    </a:srgbClr>
                  </a:outerShdw>
                </a:effectLst>
              </a:rPr>
              <a:t>Gundry similarly concludes, "Until Augustine in the fourth century, the early Church generally held to the </a:t>
            </a:r>
            <a:r>
              <a:rPr lang="en-US" dirty="0" err="1">
                <a:effectLst>
                  <a:outerShdw blurRad="38100" dist="38100" dir="2700000" algn="tl">
                    <a:srgbClr val="000000">
                      <a:alpha val="43137"/>
                    </a:srgbClr>
                  </a:outerShdw>
                </a:effectLst>
              </a:rPr>
              <a:t>premillennarian</a:t>
            </a:r>
            <a:r>
              <a:rPr lang="en-US" dirty="0">
                <a:effectLst>
                  <a:outerShdw blurRad="38100" dist="38100" dir="2700000" algn="tl">
                    <a:srgbClr val="000000">
                      <a:alpha val="43137"/>
                    </a:srgbClr>
                  </a:outerShdw>
                </a:effectLst>
              </a:rPr>
              <a:t> understanding of Biblical eschatology...And it was post-tribulational.”</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E1AA4512-8E49-4EAA-9107-A79070D221AD}"/>
              </a:ext>
            </a:extLst>
          </p:cNvPr>
          <p:cNvSpPr/>
          <p:nvPr/>
        </p:nvSpPr>
        <p:spPr>
          <a:xfrm>
            <a:off x="952170" y="228600"/>
            <a:ext cx="7239661" cy="1000274"/>
          </a:xfrm>
          <a:prstGeom prst="rect">
            <a:avLst/>
          </a:prstGeom>
        </p:spPr>
        <p:txBody>
          <a:bodyPr wrap="square">
            <a:spAutoFit/>
          </a:bodyPr>
          <a:lstStyle/>
          <a:p>
            <a:pPr algn="ctr" eaLnBrk="0" hangingPunct="0">
              <a:spcAft>
                <a:spcPts val="6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Robert H. Gundry </a:t>
            </a:r>
          </a:p>
          <a:p>
            <a:pPr algn="ctr" eaLnBrk="0" hangingPunct="0">
              <a:spcAft>
                <a:spcPts val="600"/>
              </a:spcAft>
              <a:buClr>
                <a:schemeClr val="tx2"/>
              </a:buClr>
              <a:buSzPct val="75000"/>
              <a:defRPr/>
            </a:pPr>
            <a:r>
              <a:rPr lang="en-US" sz="1800" i="1" dirty="0">
                <a:effectLst>
                  <a:outerShdw blurRad="38100" dist="38100" dir="2700000" algn="tl">
                    <a:srgbClr val="000000">
                      <a:alpha val="43137"/>
                    </a:srgbClr>
                  </a:outerShdw>
                </a:effectLst>
                <a:latin typeface="Calibri" panose="020F0502020204030204" pitchFamily="34" charset="0"/>
                <a:cs typeface="+mn-cs"/>
              </a:rPr>
              <a:t>The Church and the Tribulation</a:t>
            </a:r>
            <a:r>
              <a:rPr lang="en-US" sz="1800" dirty="0">
                <a:effectLst>
                  <a:outerShdw blurRad="38100" dist="38100" dir="2700000" algn="tl">
                    <a:srgbClr val="000000">
                      <a:alpha val="43137"/>
                    </a:srgbClr>
                  </a:outerShdw>
                </a:effectLst>
                <a:latin typeface="Calibri" panose="020F0502020204030204" pitchFamily="34" charset="0"/>
                <a:cs typeface="+mn-cs"/>
              </a:rPr>
              <a:t> (Grand Rapids: Zondervan, 1973), 173.</a:t>
            </a:r>
          </a:p>
        </p:txBody>
      </p:sp>
      <p:pic>
        <p:nvPicPr>
          <p:cNvPr id="4" name="Picture 3">
            <a:extLst>
              <a:ext uri="{FF2B5EF4-FFF2-40B4-BE49-F238E27FC236}">
                <a16:creationId xmlns:a16="http://schemas.microsoft.com/office/drawing/2014/main" id="{606F4EEE-3D88-46FC-A170-371D6DB46B5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825" y="45720"/>
            <a:ext cx="935775" cy="1097280"/>
          </a:xfrm>
          <a:prstGeom prst="rect">
            <a:avLst/>
          </a:prstGeom>
        </p:spPr>
      </p:pic>
      <p:pic>
        <p:nvPicPr>
          <p:cNvPr id="12" name="Picture 4">
            <a:extLst>
              <a:ext uri="{FF2B5EF4-FFF2-40B4-BE49-F238E27FC236}">
                <a16:creationId xmlns:a16="http://schemas.microsoft.com/office/drawing/2014/main" id="{58E10A88-F4E0-44A3-8DF5-8A0117086C5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98421" y="4305564"/>
            <a:ext cx="1747158" cy="21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028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312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6933" y="1143000"/>
            <a:ext cx="9144000" cy="5486400"/>
          </a:xfrm>
        </p:spPr>
        <p:txBody>
          <a:bodyPr/>
          <a:lstStyle/>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First, the issue is not when the view became popular but if it is taught in the Bible.</a:t>
            </a:r>
            <a:endParaRPr lang="en-US" altLang="en-US" dirty="0">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Second, the notion that the earliest Church Fathers were universally post-tribulational is a highly debatable proposition.</a:t>
            </a:r>
            <a:endParaRPr lang="en-US" altLang="en-US" dirty="0">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Third, prophetic truth is designed by the Holy Spirit to become progressively more understandable as the world approaches the allotted time period when the prophecies will be fulfilled.</a:t>
            </a:r>
          </a:p>
        </p:txBody>
      </p:sp>
      <p:sp>
        <p:nvSpPr>
          <p:cNvPr id="4" name="Rectangle 2">
            <a:extLst>
              <a:ext uri="{FF2B5EF4-FFF2-40B4-BE49-F238E27FC236}">
                <a16:creationId xmlns:a16="http://schemas.microsoft.com/office/drawing/2014/main" id="{CFBC78B5-B0B9-493A-BF87-0FAB92F24496}"/>
              </a:ext>
            </a:extLst>
          </p:cNvPr>
          <p:cNvSpPr txBox="1">
            <a:spLocks noChangeArrowheads="1"/>
          </p:cNvSpPr>
          <p:nvPr/>
        </p:nvSpPr>
        <p:spPr bwMode="auto">
          <a:xfrm>
            <a:off x="351367" y="228600"/>
            <a:ext cx="8441267"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solidFill>
                  <a:srgbClr val="00FFFF"/>
                </a:solidFill>
                <a:effectLst>
                  <a:outerShdw blurRad="38100" dist="38100" dir="2700000" algn="tl">
                    <a:srgbClr val="000000">
                      <a:alpha val="43137"/>
                    </a:srgbClr>
                  </a:outerShdw>
                </a:effectLst>
              </a:rPr>
              <a:t>Post-</a:t>
            </a:r>
            <a:r>
              <a:rPr lang="en-US" sz="3600" dirty="0" err="1">
                <a:solidFill>
                  <a:srgbClr val="00FFFF"/>
                </a:solidFill>
                <a:effectLst>
                  <a:outerShdw blurRad="38100" dist="38100" dir="2700000" algn="tl">
                    <a:srgbClr val="000000">
                      <a:alpha val="43137"/>
                    </a:srgbClr>
                  </a:outerShdw>
                </a:effectLst>
              </a:rPr>
              <a:t>tribulationalism’s</a:t>
            </a:r>
            <a:r>
              <a:rPr lang="en-US" sz="3600" dirty="0">
                <a:solidFill>
                  <a:srgbClr val="00FFFF"/>
                </a:solidFill>
                <a:effectLst>
                  <a:outerShdw blurRad="38100" dist="38100" dir="2700000" algn="tl">
                    <a:srgbClr val="000000">
                      <a:alpha val="43137"/>
                    </a:srgbClr>
                  </a:outerShdw>
                </a:effectLst>
              </a:rPr>
              <a:t> Appeal to Antiquity?</a:t>
            </a:r>
            <a:endParaRPr lang="en-US" altLang="en-US" sz="3600" kern="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38429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6933" y="1143000"/>
            <a:ext cx="9144000" cy="3943350"/>
          </a:xfrm>
        </p:spPr>
        <p:txBody>
          <a:bodyPr/>
          <a:lstStyle/>
          <a:p>
            <a:pPr marL="461963" indent="-461963" algn="just">
              <a:spcBef>
                <a:spcPct val="0"/>
              </a:spcBef>
              <a:spcAft>
                <a:spcPts val="3000"/>
              </a:spcAft>
              <a:buClr>
                <a:srgbClr val="FF99FF"/>
              </a:buClr>
              <a:buSzPct val="100000"/>
              <a:buFont typeface="+mj-lt"/>
              <a:buAutoNum type="alphaUcPeriod"/>
            </a:pPr>
            <a:r>
              <a:rPr lang="en-US" b="1" u="sng" dirty="0">
                <a:solidFill>
                  <a:srgbClr val="FFFFCC"/>
                </a:solidFill>
                <a:effectLst>
                  <a:outerShdw blurRad="38100" dist="38100" dir="2700000" algn="tl">
                    <a:srgbClr val="000000">
                      <a:alpha val="43137"/>
                    </a:srgbClr>
                  </a:outerShdw>
                </a:effectLst>
              </a:rPr>
              <a:t>First, the issue is not when the view became popular but if it is taught in the Bible.</a:t>
            </a:r>
            <a:endParaRPr lang="en-US" altLang="en-US" b="1" u="sng" dirty="0">
              <a:solidFill>
                <a:srgbClr val="FFFFCC"/>
              </a:solidFill>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Second, the notion that the earliest Church Fathers were universally post-tribulational is a highly debatable proposition.</a:t>
            </a:r>
            <a:endParaRPr lang="en-US" altLang="en-US" dirty="0">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Third, prophetic truth is designed by the Holy Spirit to become progressively more understandable as the world approaches the allotted time period when the prophecies will be fulfilled.</a:t>
            </a:r>
          </a:p>
        </p:txBody>
      </p:sp>
      <p:sp>
        <p:nvSpPr>
          <p:cNvPr id="6" name="Rectangle 2">
            <a:extLst>
              <a:ext uri="{FF2B5EF4-FFF2-40B4-BE49-F238E27FC236}">
                <a16:creationId xmlns:a16="http://schemas.microsoft.com/office/drawing/2014/main" id="{6BE82C66-3F60-493C-9B81-BD71519F01CF}"/>
              </a:ext>
            </a:extLst>
          </p:cNvPr>
          <p:cNvSpPr txBox="1">
            <a:spLocks noChangeArrowheads="1"/>
          </p:cNvSpPr>
          <p:nvPr/>
        </p:nvSpPr>
        <p:spPr bwMode="auto">
          <a:xfrm>
            <a:off x="351367" y="228600"/>
            <a:ext cx="8441267"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solidFill>
                  <a:srgbClr val="00FFFF"/>
                </a:solidFill>
                <a:effectLst>
                  <a:outerShdw blurRad="38100" dist="38100" dir="2700000" algn="tl">
                    <a:srgbClr val="000000">
                      <a:alpha val="43137"/>
                    </a:srgbClr>
                  </a:outerShdw>
                </a:effectLst>
              </a:rPr>
              <a:t>Post-</a:t>
            </a:r>
            <a:r>
              <a:rPr lang="en-US" sz="3600" dirty="0" err="1">
                <a:solidFill>
                  <a:srgbClr val="00FFFF"/>
                </a:solidFill>
                <a:effectLst>
                  <a:outerShdw blurRad="38100" dist="38100" dir="2700000" algn="tl">
                    <a:srgbClr val="000000">
                      <a:alpha val="43137"/>
                    </a:srgbClr>
                  </a:outerShdw>
                </a:effectLst>
              </a:rPr>
              <a:t>tribulationalism’s</a:t>
            </a:r>
            <a:r>
              <a:rPr lang="en-US" sz="3600" dirty="0">
                <a:solidFill>
                  <a:srgbClr val="00FFFF"/>
                </a:solidFill>
                <a:effectLst>
                  <a:outerShdw blurRad="38100" dist="38100" dir="2700000" algn="tl">
                    <a:srgbClr val="000000">
                      <a:alpha val="43137"/>
                    </a:srgbClr>
                  </a:outerShdw>
                </a:effectLst>
              </a:rPr>
              <a:t> Appeal to Antiquity?</a:t>
            </a:r>
            <a:endParaRPr lang="en-US" altLang="en-US" sz="3600" kern="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44093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362200" y="1600200"/>
            <a:ext cx="6477000" cy="4114800"/>
          </a:xfrm>
        </p:spPr>
        <p:txBody>
          <a:bodyPr anchor="t"/>
          <a:lstStyle/>
          <a:p>
            <a:pPr algn="just" eaLnBrk="1" hangingPunct="1">
              <a:lnSpc>
                <a:spcPct val="100000"/>
              </a:lnSpc>
            </a:pPr>
            <a:r>
              <a:rPr lang="en-US" sz="3600" i="1" dirty="0">
                <a:solidFill>
                  <a:srgbClr val="FFFFCC"/>
                </a:solidFill>
              </a:rPr>
              <a:t>“</a:t>
            </a:r>
            <a:r>
              <a:rPr lang="en-US" sz="3600" i="1" dirty="0">
                <a:solidFill>
                  <a:schemeClr val="tx1"/>
                </a:solidFill>
              </a:rPr>
              <a:t>I ask for the Scripture, and Eck offers me the Fathers. I ask for the sun, and he shows me his lanterns. I ask, ‘where is your Scripture proof?’ and he adduces Ambrose and Cyril…With all due respect to the Fathers, I prefer the authority of Scripture.”</a:t>
            </a:r>
            <a:endParaRPr lang="en-US" altLang="en-US" sz="3600" i="1" dirty="0">
              <a:solidFill>
                <a:schemeClr val="tx1"/>
              </a:solidFill>
            </a:endParaRPr>
          </a:p>
        </p:txBody>
      </p:sp>
      <p:sp>
        <p:nvSpPr>
          <p:cNvPr id="15363" name="Rectangle 3"/>
          <p:cNvSpPr>
            <a:spLocks noGrp="1" noChangeArrowheads="1"/>
          </p:cNvSpPr>
          <p:nvPr>
            <p:ph type="subTitle" sz="quarter" idx="4294967295"/>
          </p:nvPr>
        </p:nvSpPr>
        <p:spPr>
          <a:xfrm>
            <a:off x="647700" y="228600"/>
            <a:ext cx="7848600" cy="11811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dirty="0">
                <a:effectLst>
                  <a:outerShdw blurRad="38100" dist="38100" dir="2700000" algn="tl">
                    <a:srgbClr val="000000">
                      <a:alpha val="43137"/>
                    </a:srgbClr>
                  </a:outerShdw>
                </a:effectLst>
                <a:cs typeface="Calibri" panose="020F0502020204030204" pitchFamily="34" charset="0"/>
              </a:rPr>
              <a:t>Quoted by F.W. Farrar, </a:t>
            </a:r>
            <a:r>
              <a:rPr lang="en-US" sz="1600" i="1" dirty="0">
                <a:effectLst>
                  <a:outerShdw blurRad="38100" dist="38100" dir="2700000" algn="tl">
                    <a:srgbClr val="000000">
                      <a:alpha val="43137"/>
                    </a:srgbClr>
                  </a:outerShdw>
                </a:effectLst>
                <a:cs typeface="Calibri" panose="020F0502020204030204" pitchFamily="34" charset="0"/>
              </a:rPr>
              <a:t>History of interpretation</a:t>
            </a:r>
            <a:r>
              <a:rPr lang="en-US" sz="1600" dirty="0">
                <a:effectLst>
                  <a:outerShdw blurRad="38100" dist="38100" dir="2700000" algn="tl">
                    <a:srgbClr val="000000">
                      <a:alpha val="43137"/>
                    </a:srgbClr>
                  </a:outerShdw>
                </a:effectLst>
                <a:cs typeface="Calibri" panose="020F0502020204030204" pitchFamily="34" charset="0"/>
              </a:rPr>
              <a:t> (NY: E.P. Dutton and Company, 1886), 327.</a:t>
            </a:r>
            <a:endParaRPr lang="en-US" sz="1600" dirty="0"/>
          </a:p>
        </p:txBody>
      </p:sp>
      <p:pic>
        <p:nvPicPr>
          <p:cNvPr id="5" name="Picture 4">
            <a:extLst>
              <a:ext uri="{FF2B5EF4-FFF2-40B4-BE49-F238E27FC236}">
                <a16:creationId xmlns:a16="http://schemas.microsoft.com/office/drawing/2014/main" id="{EAD549A0-B9B0-4E5A-934D-E8869F728A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752600"/>
            <a:ext cx="1828800"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922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EB2FFC3-4B00-4FB1-B7ED-CB24AEC755C7}"/>
              </a:ext>
            </a:extLst>
          </p:cNvPr>
          <p:cNvSpPr>
            <a:spLocks noGrp="1" noChangeArrowheads="1"/>
          </p:cNvSpPr>
          <p:nvPr>
            <p:ph type="title"/>
          </p:nvPr>
        </p:nvSpPr>
        <p:spPr>
          <a:xfrm>
            <a:off x="609600" y="228600"/>
            <a:ext cx="7772400" cy="914400"/>
          </a:xfrm>
        </p:spPr>
        <p:txBody>
          <a:bodyPr/>
          <a:lstStyle/>
          <a:p>
            <a:pPr algn="ctr"/>
            <a:r>
              <a:rPr lang="en-US" altLang="en-US" sz="3600" dirty="0">
                <a:effectLst>
                  <a:outerShdw blurRad="38100" dist="38100" dir="2700000" algn="tl">
                    <a:srgbClr val="000000">
                      <a:alpha val="43137"/>
                    </a:srgbClr>
                  </a:outerShdw>
                </a:effectLst>
              </a:rPr>
              <a:t>The Five </a:t>
            </a:r>
            <a:r>
              <a:rPr lang="en-US" altLang="en-US" sz="3600" i="1" dirty="0" err="1">
                <a:effectLst>
                  <a:outerShdw blurRad="38100" dist="38100" dir="2700000" algn="tl">
                    <a:srgbClr val="000000">
                      <a:alpha val="43137"/>
                    </a:srgbClr>
                  </a:outerShdw>
                </a:effectLst>
              </a:rPr>
              <a:t>Solas</a:t>
            </a:r>
            <a:r>
              <a:rPr lang="en-US" altLang="en-US" sz="3600" i="1" dirty="0">
                <a:effectLst>
                  <a:outerShdw blurRad="38100" dist="38100" dir="2700000" algn="tl">
                    <a:srgbClr val="000000">
                      <a:alpha val="43137"/>
                    </a:srgbClr>
                  </a:outerShdw>
                </a:effectLst>
              </a:rPr>
              <a:t> </a:t>
            </a:r>
            <a:r>
              <a:rPr lang="en-US" altLang="en-US" sz="3600" dirty="0">
                <a:effectLst>
                  <a:outerShdw blurRad="38100" dist="38100" dir="2700000" algn="tl">
                    <a:srgbClr val="000000">
                      <a:alpha val="43137"/>
                    </a:srgbClr>
                  </a:outerShdw>
                </a:effectLst>
              </a:rPr>
              <a:t>(Alone or By Itself)</a:t>
            </a:r>
          </a:p>
        </p:txBody>
      </p:sp>
      <p:sp>
        <p:nvSpPr>
          <p:cNvPr id="27651" name="Rectangle 3">
            <a:extLst>
              <a:ext uri="{FF2B5EF4-FFF2-40B4-BE49-F238E27FC236}">
                <a16:creationId xmlns:a16="http://schemas.microsoft.com/office/drawing/2014/main" id="{516CFEED-7B2E-4207-B0C6-EF6163826E30}"/>
              </a:ext>
            </a:extLst>
          </p:cNvPr>
          <p:cNvSpPr>
            <a:spLocks noGrp="1" noChangeArrowheads="1"/>
          </p:cNvSpPr>
          <p:nvPr>
            <p:ph type="body" idx="1"/>
          </p:nvPr>
        </p:nvSpPr>
        <p:spPr>
          <a:xfrm>
            <a:off x="381000" y="1371600"/>
            <a:ext cx="8382000" cy="4419600"/>
          </a:xfrm>
        </p:spPr>
        <p:txBody>
          <a:bodyPr/>
          <a:lstStyle/>
          <a:p>
            <a:pPr marL="461963" indent="-461963">
              <a:spcBef>
                <a:spcPts val="0"/>
              </a:spcBef>
              <a:spcAft>
                <a:spcPts val="3600"/>
              </a:spcAft>
              <a:defRPr/>
            </a:pPr>
            <a:r>
              <a:rPr lang="en-US" i="1" dirty="0">
                <a:effectLst>
                  <a:outerShdw blurRad="38100" dist="38100" dir="2700000" algn="tl">
                    <a:srgbClr val="000000">
                      <a:alpha val="43137"/>
                    </a:srgbClr>
                  </a:outerShdw>
                </a:effectLst>
              </a:rPr>
              <a:t>Solus Christus </a:t>
            </a:r>
            <a:r>
              <a:rPr lang="en-US" dirty="0">
                <a:effectLst>
                  <a:outerShdw blurRad="38100" dist="38100" dir="2700000" algn="tl">
                    <a:srgbClr val="000000">
                      <a:alpha val="43137"/>
                    </a:srgbClr>
                  </a:outerShdw>
                </a:effectLst>
              </a:rPr>
              <a:t>– Christ alone</a:t>
            </a:r>
          </a:p>
          <a:p>
            <a:pPr marL="461963" indent="-461963">
              <a:spcBef>
                <a:spcPts val="0"/>
              </a:spcBef>
              <a:spcAft>
                <a:spcPts val="3600"/>
              </a:spcAft>
              <a:defRPr/>
            </a:pPr>
            <a:r>
              <a:rPr lang="en-US" i="1" dirty="0">
                <a:effectLst>
                  <a:outerShdw blurRad="38100" dist="38100" dir="2700000" algn="tl">
                    <a:srgbClr val="000000">
                      <a:alpha val="43137"/>
                    </a:srgbClr>
                  </a:outerShdw>
                </a:effectLst>
              </a:rPr>
              <a:t>Sola Fide </a:t>
            </a:r>
            <a:r>
              <a:rPr lang="en-US" dirty="0">
                <a:effectLst>
                  <a:outerShdw blurRad="38100" dist="38100" dir="2700000" algn="tl">
                    <a:srgbClr val="000000">
                      <a:alpha val="43137"/>
                    </a:srgbClr>
                  </a:outerShdw>
                </a:effectLst>
              </a:rPr>
              <a:t>– faith alone</a:t>
            </a:r>
          </a:p>
          <a:p>
            <a:pPr marL="461963" indent="-461963">
              <a:spcBef>
                <a:spcPts val="0"/>
              </a:spcBef>
              <a:spcAft>
                <a:spcPts val="3600"/>
              </a:spcAft>
              <a:defRPr/>
            </a:pPr>
            <a:r>
              <a:rPr lang="en-US" i="1" dirty="0">
                <a:effectLst>
                  <a:outerShdw blurRad="38100" dist="38100" dir="2700000" algn="tl">
                    <a:srgbClr val="000000">
                      <a:alpha val="43137"/>
                    </a:srgbClr>
                  </a:outerShdw>
                </a:effectLst>
              </a:rPr>
              <a:t>Sola Gratia </a:t>
            </a:r>
            <a:r>
              <a:rPr lang="en-US" dirty="0">
                <a:effectLst>
                  <a:outerShdw blurRad="38100" dist="38100" dir="2700000" algn="tl">
                    <a:srgbClr val="000000">
                      <a:alpha val="43137"/>
                    </a:srgbClr>
                  </a:outerShdw>
                </a:effectLst>
              </a:rPr>
              <a:t>– grace alone</a:t>
            </a:r>
          </a:p>
          <a:p>
            <a:pPr marL="461963" indent="-461963">
              <a:spcBef>
                <a:spcPts val="0"/>
              </a:spcBef>
              <a:spcAft>
                <a:spcPts val="3600"/>
              </a:spcAft>
              <a:defRPr/>
            </a:pPr>
            <a:r>
              <a:rPr lang="en-US" i="1" dirty="0">
                <a:effectLst>
                  <a:outerShdw blurRad="38100" dist="38100" dir="2700000" algn="tl">
                    <a:srgbClr val="000000">
                      <a:alpha val="43137"/>
                    </a:srgbClr>
                  </a:outerShdw>
                </a:effectLst>
              </a:rPr>
              <a:t>Sola Scriptura </a:t>
            </a:r>
            <a:r>
              <a:rPr lang="en-US" dirty="0">
                <a:effectLst>
                  <a:outerShdw blurRad="38100" dist="38100" dir="2700000" algn="tl">
                    <a:srgbClr val="000000">
                      <a:alpha val="43137"/>
                    </a:srgbClr>
                  </a:outerShdw>
                </a:effectLst>
              </a:rPr>
              <a:t>– Scripture alone</a:t>
            </a:r>
          </a:p>
          <a:p>
            <a:pPr marL="461963" indent="-461963">
              <a:spcBef>
                <a:spcPts val="0"/>
              </a:spcBef>
              <a:spcAft>
                <a:spcPts val="3600"/>
              </a:spcAft>
              <a:defRPr/>
            </a:pPr>
            <a:r>
              <a:rPr lang="en-US" i="1" dirty="0">
                <a:effectLst>
                  <a:outerShdw blurRad="38100" dist="38100" dir="2700000" algn="tl">
                    <a:srgbClr val="000000">
                      <a:alpha val="43137"/>
                    </a:srgbClr>
                  </a:outerShdw>
                </a:effectLst>
              </a:rPr>
              <a:t>Soli Deo Gloria </a:t>
            </a:r>
            <a:r>
              <a:rPr lang="en-US" dirty="0">
                <a:effectLst>
                  <a:outerShdw blurRad="38100" dist="38100" dir="2700000" algn="tl">
                    <a:srgbClr val="000000">
                      <a:alpha val="43137"/>
                    </a:srgbClr>
                  </a:outerShdw>
                </a:effectLst>
              </a:rPr>
              <a:t>– To the glory of God alone</a:t>
            </a:r>
            <a:endParaRPr lang="en-US" sz="2400" dirty="0">
              <a:effectLst>
                <a:outerShdw blurRad="38100" dist="38100" dir="2700000" algn="tl">
                  <a:srgbClr val="000000">
                    <a:alpha val="43137"/>
                  </a:srgbClr>
                </a:outerShdw>
              </a:effectLst>
            </a:endParaRPr>
          </a:p>
        </p:txBody>
      </p:sp>
      <p:pic>
        <p:nvPicPr>
          <p:cNvPr id="39940" name="Picture 2" descr="http://christianfaithinamerica.com/wp-content/uploads/2014/12/The-Five-Solas-672x372.jpg">
            <a:extLst>
              <a:ext uri="{FF2B5EF4-FFF2-40B4-BE49-F238E27FC236}">
                <a16:creationId xmlns:a16="http://schemas.microsoft.com/office/drawing/2014/main" id="{46A2F610-8CE8-4A5B-8F3A-F9A10BD0A5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981200"/>
            <a:ext cx="3303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t>J. Dwight Pentecost</a:t>
            </a:r>
            <a:br>
              <a:rPr lang="en-US" sz="3600" dirty="0"/>
            </a:br>
            <a:r>
              <a:rPr lang="en-US" sz="2000" i="1" dirty="0">
                <a:solidFill>
                  <a:schemeClr val="tx1"/>
                </a:solidFill>
              </a:rPr>
              <a:t>Things to Come, </a:t>
            </a:r>
            <a:r>
              <a:rPr lang="en-US" sz="2000" dirty="0">
                <a:solidFill>
                  <a:schemeClr val="tx1"/>
                </a:solidFill>
              </a:rPr>
              <a:t>Page 168</a:t>
            </a:r>
          </a:p>
        </p:txBody>
      </p:sp>
      <p:sp>
        <p:nvSpPr>
          <p:cNvPr id="16387" name="Rectangle 3"/>
          <p:cNvSpPr>
            <a:spLocks noGrp="1" noChangeArrowheads="1"/>
          </p:cNvSpPr>
          <p:nvPr>
            <p:ph type="body" idx="1"/>
          </p:nvPr>
        </p:nvSpPr>
        <p:spPr>
          <a:xfrm>
            <a:off x="457200" y="1524000"/>
            <a:ext cx="8229600" cy="4876800"/>
          </a:xfrm>
        </p:spPr>
        <p:txBody>
          <a:bodyPr/>
          <a:lstStyle/>
          <a:p>
            <a:pPr marL="0" indent="0" algn="just">
              <a:buFontTx/>
              <a:buNone/>
              <a:defRPr/>
            </a:pPr>
            <a:r>
              <a:rPr lang="en-US" dirty="0">
                <a:effectLst/>
              </a:rPr>
              <a:t>“If the same line of reasoning were followed one would not accept the doctrine of justification by faith, for it was not clearly taught until the Reformation. The failure to discern the teaching of Scripture does not nullify that teaching</a:t>
            </a:r>
            <a:r>
              <a:rPr lang="en-US" i="1" dirty="0"/>
              <a:t>.”</a:t>
            </a:r>
          </a:p>
        </p:txBody>
      </p:sp>
      <p:pic>
        <p:nvPicPr>
          <p:cNvPr id="5" name="Picture 2" descr="Image result for j. dwight pentecost">
            <a:extLst>
              <a:ext uri="{FF2B5EF4-FFF2-40B4-BE49-F238E27FC236}">
                <a16:creationId xmlns:a16="http://schemas.microsoft.com/office/drawing/2014/main" id="{6B88D949-C957-4022-BA77-C317BC0BB6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4267199"/>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51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A7034A-A0E8-4059-97C0-3CAD860D94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88067" name="Rectangle 3">
            <a:extLst>
              <a:ext uri="{FF2B5EF4-FFF2-40B4-BE49-F238E27FC236}">
                <a16:creationId xmlns:a16="http://schemas.microsoft.com/office/drawing/2014/main" id="{5243DBF7-5D0B-4CFB-9387-A163DA576649}"/>
              </a:ext>
            </a:extLst>
          </p:cNvPr>
          <p:cNvSpPr>
            <a:spLocks noGrp="1" noChangeArrowheads="1"/>
          </p:cNvSpPr>
          <p:nvPr>
            <p:ph type="body" idx="1"/>
          </p:nvPr>
        </p:nvSpPr>
        <p:spPr>
          <a:xfrm>
            <a:off x="0" y="0"/>
            <a:ext cx="9144000" cy="28194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Acts 20:29</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“For I know this, that </a:t>
            </a:r>
            <a:r>
              <a:rPr lang="en-US" sz="3600" b="1" i="1" u="sng" dirty="0">
                <a:solidFill>
                  <a:srgbClr val="FFFFCC"/>
                </a:solidFill>
                <a:effectLst>
                  <a:outerShdw blurRad="38100" dist="38100" dir="2700000" algn="tl">
                    <a:srgbClr val="000000">
                      <a:alpha val="43137"/>
                    </a:srgbClr>
                  </a:outerShdw>
                </a:effectLst>
              </a:rPr>
              <a:t>after my departure</a:t>
            </a:r>
            <a:r>
              <a:rPr lang="en-US" sz="3600" dirty="0">
                <a:effectLst>
                  <a:outerShdw blurRad="38100" dist="38100" dir="2700000" algn="tl">
                    <a:srgbClr val="000000">
                      <a:alpha val="43137"/>
                    </a:srgbClr>
                  </a:outerShdw>
                </a:effectLst>
              </a:rPr>
              <a:t> savage wolves will come in among you, not sparing the flock.” (Italics added). </a:t>
            </a:r>
          </a:p>
        </p:txBody>
      </p:sp>
      <p:pic>
        <p:nvPicPr>
          <p:cNvPr id="3" name="Picture 2">
            <a:extLst>
              <a:ext uri="{FF2B5EF4-FFF2-40B4-BE49-F238E27FC236}">
                <a16:creationId xmlns:a16="http://schemas.microsoft.com/office/drawing/2014/main" id="{BC383EDF-94A0-42FD-A9FC-7CF992D5A3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6114" y="2590800"/>
            <a:ext cx="1751772" cy="2286000"/>
          </a:xfrm>
          <a:prstGeom prst="rect">
            <a:avLst/>
          </a:prstGeom>
        </p:spPr>
      </p:pic>
    </p:spTree>
    <p:extLst>
      <p:ext uri="{BB962C8B-B14F-4D97-AF65-F5344CB8AC3E}">
        <p14:creationId xmlns:p14="http://schemas.microsoft.com/office/powerpoint/2010/main" val="3150262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6933" y="1143000"/>
            <a:ext cx="9144000" cy="3943350"/>
          </a:xfrm>
        </p:spPr>
        <p:txBody>
          <a:bodyPr/>
          <a:lstStyle/>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First, the issue is not when the view became popular but if it is taught in the Bible.</a:t>
            </a:r>
            <a:endParaRPr lang="en-US" altLang="en-US" dirty="0">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b="1" u="sng" dirty="0">
                <a:solidFill>
                  <a:srgbClr val="FFFFCC"/>
                </a:solidFill>
                <a:effectLst>
                  <a:outerShdw blurRad="38100" dist="38100" dir="2700000" algn="tl">
                    <a:srgbClr val="000000">
                      <a:alpha val="43137"/>
                    </a:srgbClr>
                  </a:outerShdw>
                </a:effectLst>
              </a:rPr>
              <a:t>Second, the notion that the earliest Church Fathers were universally post-tribulational is a highly debatable proposition.</a:t>
            </a:r>
            <a:endParaRPr lang="en-US" altLang="en-US" b="1" u="sng" dirty="0">
              <a:solidFill>
                <a:srgbClr val="FFFFCC"/>
              </a:solidFill>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Third, prophetic truth is designed by the Holy Spirit to become progressively more understandable as the world approaches the allotted time period when the prophecies will be fulfilled.</a:t>
            </a:r>
          </a:p>
        </p:txBody>
      </p:sp>
      <p:sp>
        <p:nvSpPr>
          <p:cNvPr id="6" name="Rectangle 2">
            <a:extLst>
              <a:ext uri="{FF2B5EF4-FFF2-40B4-BE49-F238E27FC236}">
                <a16:creationId xmlns:a16="http://schemas.microsoft.com/office/drawing/2014/main" id="{A0336BAD-71B6-4B63-A483-8830CE04F973}"/>
              </a:ext>
            </a:extLst>
          </p:cNvPr>
          <p:cNvSpPr txBox="1">
            <a:spLocks noChangeArrowheads="1"/>
          </p:cNvSpPr>
          <p:nvPr/>
        </p:nvSpPr>
        <p:spPr bwMode="auto">
          <a:xfrm>
            <a:off x="351367" y="228600"/>
            <a:ext cx="8441267"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solidFill>
                  <a:srgbClr val="00FFFF"/>
                </a:solidFill>
                <a:effectLst>
                  <a:outerShdw blurRad="38100" dist="38100" dir="2700000" algn="tl">
                    <a:srgbClr val="000000">
                      <a:alpha val="43137"/>
                    </a:srgbClr>
                  </a:outerShdw>
                </a:effectLst>
              </a:rPr>
              <a:t>Post-</a:t>
            </a:r>
            <a:r>
              <a:rPr lang="en-US" sz="3600" dirty="0" err="1">
                <a:solidFill>
                  <a:srgbClr val="00FFFF"/>
                </a:solidFill>
                <a:effectLst>
                  <a:outerShdw blurRad="38100" dist="38100" dir="2700000" algn="tl">
                    <a:srgbClr val="000000">
                      <a:alpha val="43137"/>
                    </a:srgbClr>
                  </a:outerShdw>
                </a:effectLst>
              </a:rPr>
              <a:t>tribulationalism’s</a:t>
            </a:r>
            <a:r>
              <a:rPr lang="en-US" sz="3600" dirty="0">
                <a:solidFill>
                  <a:srgbClr val="00FFFF"/>
                </a:solidFill>
                <a:effectLst>
                  <a:outerShdw blurRad="38100" dist="38100" dir="2700000" algn="tl">
                    <a:srgbClr val="000000">
                      <a:alpha val="43137"/>
                    </a:srgbClr>
                  </a:outerShdw>
                </a:effectLst>
              </a:rPr>
              <a:t> Appeal to Antiquity?</a:t>
            </a:r>
            <a:endParaRPr lang="en-US" altLang="en-US" sz="3600" kern="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800905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t>J. Dwight Pentecost</a:t>
            </a:r>
            <a:br>
              <a:rPr lang="en-US" sz="3600" dirty="0"/>
            </a:br>
            <a:r>
              <a:rPr lang="en-US" sz="2000" i="1" dirty="0">
                <a:solidFill>
                  <a:schemeClr val="tx1"/>
                </a:solidFill>
              </a:rPr>
              <a:t>Things to Come, </a:t>
            </a:r>
            <a:r>
              <a:rPr lang="en-US" sz="2000" dirty="0">
                <a:solidFill>
                  <a:schemeClr val="tx1"/>
                </a:solidFill>
              </a:rPr>
              <a:t>Page 168</a:t>
            </a:r>
          </a:p>
        </p:txBody>
      </p:sp>
      <p:sp>
        <p:nvSpPr>
          <p:cNvPr id="16387" name="Rectangle 3"/>
          <p:cNvSpPr>
            <a:spLocks noGrp="1" noChangeArrowheads="1"/>
          </p:cNvSpPr>
          <p:nvPr>
            <p:ph type="body" idx="1"/>
          </p:nvPr>
        </p:nvSpPr>
        <p:spPr>
          <a:xfrm>
            <a:off x="457200" y="1524000"/>
            <a:ext cx="8229600" cy="4876800"/>
          </a:xfrm>
        </p:spPr>
        <p:txBody>
          <a:bodyPr/>
          <a:lstStyle/>
          <a:p>
            <a:pPr marL="0" indent="0" algn="just">
              <a:buFontTx/>
              <a:buNone/>
              <a:defRPr/>
            </a:pPr>
            <a:r>
              <a:rPr lang="en-US" dirty="0">
                <a:effectLst/>
              </a:rPr>
              <a:t>“The early church lived in the light of the belief in the imminent return of Christ. Their expectation was that Christ might return at any time. Pre-</a:t>
            </a:r>
            <a:r>
              <a:rPr lang="en-US" dirty="0" err="1">
                <a:effectLst/>
              </a:rPr>
              <a:t>tribulationism</a:t>
            </a:r>
            <a:r>
              <a:rPr lang="en-US" dirty="0">
                <a:effectLst/>
              </a:rPr>
              <a:t> is the only position consistent with this doctrine of imminence</a:t>
            </a:r>
            <a:r>
              <a:rPr lang="en-US" i="1" dirty="0"/>
              <a:t>.”</a:t>
            </a:r>
          </a:p>
        </p:txBody>
      </p:sp>
      <p:pic>
        <p:nvPicPr>
          <p:cNvPr id="5" name="Picture 2" descr="Image result for j. dwight pentecost">
            <a:extLst>
              <a:ext uri="{FF2B5EF4-FFF2-40B4-BE49-F238E27FC236}">
                <a16:creationId xmlns:a16="http://schemas.microsoft.com/office/drawing/2014/main" id="{6B88D949-C957-4022-BA77-C317BC0BB6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4267199"/>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04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14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00200"/>
            <a:ext cx="9144000" cy="4031873"/>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Silver says of the apostolic fathers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expected the return of the Lord in their day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believed the time was imminent because the Lord had taught them to live in a watchful attitude.” Concerning the ante Nicene fathers, he says: “by tradition they knew the faith of the apostles.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taught the doctrine of the imminent and pre-millennial return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938338" y="228600"/>
            <a:ext cx="5267324" cy="1277273"/>
          </a:xfrm>
          <a:prstGeom prst="rect">
            <a:avLst/>
          </a:prstGeom>
        </p:spPr>
        <p:txBody>
          <a:bodyPr wrap="square">
            <a:spAutoFit/>
          </a:body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Jesse Forest Silver</a:t>
            </a:r>
          </a:p>
          <a:p>
            <a:pPr algn="ct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Lord’s Return: Seen in History and in Scripture as Premillennial and Imminent (NY: </a:t>
            </a:r>
            <a:r>
              <a:rPr lang="en-US" sz="1800" dirty="0" err="1">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Revell</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1914), 62-64.</a:t>
            </a:r>
          </a:p>
        </p:txBody>
      </p:sp>
    </p:spTree>
    <p:extLst>
      <p:ext uri="{BB962C8B-B14F-4D97-AF65-F5344CB8AC3E}">
        <p14:creationId xmlns:p14="http://schemas.microsoft.com/office/powerpoint/2010/main" val="4261495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28600"/>
            <a:ext cx="9144000" cy="1600200"/>
          </a:xfrm>
        </p:spPr>
        <p:txBody>
          <a:bodyPr/>
          <a:lstStyle/>
          <a:p>
            <a:pPr algn="ctr" eaLnBrk="1" hangingPunct="1">
              <a:spcAft>
                <a:spcPts val="600"/>
              </a:spcAft>
            </a:pPr>
            <a:r>
              <a:rPr lang="en-US" sz="3600" i="1" dirty="0">
                <a:effectLst>
                  <a:outerShdw blurRad="38100" dist="38100" dir="2700000" algn="tl">
                    <a:srgbClr val="000000">
                      <a:alpha val="43137"/>
                    </a:srgbClr>
                  </a:outerShdw>
                </a:effectLst>
                <a:cs typeface="Calibri" panose="020F0502020204030204" pitchFamily="34" charset="0"/>
              </a:rPr>
              <a:t>Second Epistle of Clement </a:t>
            </a:r>
            <a:br>
              <a:rPr lang="en-US" sz="3600" i="1" dirty="0">
                <a:effectLst>
                  <a:outerShdw blurRad="38100" dist="38100" dir="2700000" algn="tl">
                    <a:srgbClr val="000000">
                      <a:alpha val="43137"/>
                    </a:srgbClr>
                  </a:outerShdw>
                </a:effectLst>
                <a:cs typeface="Calibri" panose="020F0502020204030204" pitchFamily="34" charset="0"/>
              </a:rPr>
            </a:br>
            <a:r>
              <a:rPr lang="en-US" sz="3600" i="1" dirty="0">
                <a:effectLst>
                  <a:outerShdw blurRad="38100" dist="38100" dir="2700000" algn="tl">
                    <a:srgbClr val="000000">
                      <a:alpha val="43137"/>
                    </a:srgbClr>
                  </a:outerShdw>
                </a:effectLst>
                <a:cs typeface="Calibri" panose="020F0502020204030204" pitchFamily="34" charset="0"/>
              </a:rPr>
              <a:t>to the Corinthians</a:t>
            </a:r>
            <a:r>
              <a:rPr lang="en-US" sz="3600" dirty="0">
                <a:effectLst>
                  <a:outerShdw blurRad="38100" dist="38100" dir="2700000" algn="tl">
                    <a:srgbClr val="000000">
                      <a:alpha val="43137"/>
                    </a:srgbClr>
                  </a:outerShdw>
                </a:effectLst>
                <a:cs typeface="Calibri" panose="020F0502020204030204" pitchFamily="34" charset="0"/>
              </a:rPr>
              <a:t> 4.15.</a:t>
            </a:r>
            <a:r>
              <a:rPr lang="en-US" altLang="en-US" sz="3600" dirty="0">
                <a:effectLst>
                  <a:outerShdw blurRad="38100" dist="38100" dir="2700000" algn="tl">
                    <a:srgbClr val="000000">
                      <a:alpha val="43137"/>
                    </a:srgbClr>
                  </a:outerShdw>
                </a:effectLst>
                <a:cs typeface="Calibri" panose="020F0502020204030204" pitchFamily="34" charset="0"/>
              </a:rPr>
              <a: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(A.D. 95</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‒140</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8435" name="Rectangle 3"/>
          <p:cNvSpPr>
            <a:spLocks noGrp="1" noChangeArrowheads="1"/>
          </p:cNvSpPr>
          <p:nvPr>
            <p:ph idx="1"/>
          </p:nvPr>
        </p:nvSpPr>
        <p:spPr>
          <a:xfrm>
            <a:off x="0" y="2057400"/>
            <a:ext cx="9144000" cy="1828800"/>
          </a:xfrm>
        </p:spPr>
        <p:txBody>
          <a:bodyPr/>
          <a:lstStyle/>
          <a:p>
            <a:pPr marL="0" indent="0" algn="just" eaLnBrk="1" hangingPunct="1">
              <a:buNone/>
              <a:defRPr/>
            </a:pPr>
            <a:r>
              <a:rPr lang="en-US" dirty="0">
                <a:effectLst>
                  <a:outerShdw blurRad="38100" dist="38100" dir="2700000" algn="tl">
                    <a:srgbClr val="000000">
                      <a:alpha val="43137"/>
                    </a:srgbClr>
                  </a:outerShdw>
                </a:effectLst>
                <a:cs typeface="Calibri" panose="020F0502020204030204" pitchFamily="34" charset="0"/>
              </a:rPr>
              <a:t>“Wherefore let us every hour expect the kingdom of God in love and righteousness; because we know not the day of God's appearing</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4">
            <a:extLst>
              <a:ext uri="{FF2B5EF4-FFF2-40B4-BE49-F238E27FC236}">
                <a16:creationId xmlns:a16="http://schemas.microsoft.com/office/drawing/2014/main" id="{0D36CF9B-1005-4261-AF31-9D1F67B11FE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98421" y="4114800"/>
            <a:ext cx="1747158" cy="21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03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914400"/>
          </a:xfrm>
        </p:spPr>
        <p:txBody>
          <a:bodyPr/>
          <a:lstStyle/>
          <a:p>
            <a:pPr algn="ctr" eaLnBrk="1" hangingPunct="1">
              <a:spcAft>
                <a:spcPts val="600"/>
              </a:spcAft>
            </a:pPr>
            <a:r>
              <a:rPr lang="en-US" sz="3600" i="1" dirty="0">
                <a:effectLst>
                  <a:outerShdw blurRad="38100" dist="38100" dir="2700000" algn="tl">
                    <a:srgbClr val="000000">
                      <a:alpha val="43137"/>
                    </a:srgbClr>
                  </a:outerShdw>
                </a:effectLst>
                <a:cs typeface="Calibri" panose="020F0502020204030204" pitchFamily="34" charset="0"/>
              </a:rPr>
              <a:t>Didache</a:t>
            </a:r>
            <a:r>
              <a:rPr lang="en-US" sz="3600" dirty="0">
                <a:effectLst>
                  <a:outerShdw blurRad="38100" dist="38100" dir="2700000" algn="tl">
                    <a:srgbClr val="000000">
                      <a:alpha val="43137"/>
                    </a:srgbClr>
                  </a:outerShdw>
                </a:effectLst>
                <a:cs typeface="Calibri" panose="020F0502020204030204" pitchFamily="34" charset="0"/>
              </a:rPr>
              <a:t> 16.1.</a:t>
            </a:r>
            <a:r>
              <a:rPr lang="en-US" altLang="en-US" sz="3600" dirty="0">
                <a:effectLst>
                  <a:outerShdw blurRad="38100" dist="38100" dir="2700000" algn="tl">
                    <a:srgbClr val="000000">
                      <a:alpha val="43137"/>
                    </a:srgbClr>
                  </a:outerShdw>
                </a:effectLst>
                <a:cs typeface="Calibri" panose="020F0502020204030204" pitchFamily="34" charset="0"/>
              </a:rPr>
              <a: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(A.D. </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120</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8435" name="Rectangle 3"/>
          <p:cNvSpPr>
            <a:spLocks noGrp="1" noChangeArrowheads="1"/>
          </p:cNvSpPr>
          <p:nvPr>
            <p:ph idx="1"/>
          </p:nvPr>
        </p:nvSpPr>
        <p:spPr>
          <a:xfrm>
            <a:off x="0" y="2057400"/>
            <a:ext cx="9144000" cy="1905000"/>
          </a:xfrm>
        </p:spPr>
        <p:txBody>
          <a:bodyPr/>
          <a:lstStyle/>
          <a:p>
            <a:pPr marL="0" indent="0" algn="just" eaLnBrk="1" hangingPunct="1">
              <a:buNone/>
              <a:defRPr/>
            </a:pPr>
            <a:r>
              <a:rPr lang="en-US" dirty="0">
                <a:effectLst>
                  <a:outerShdw blurRad="38100" dist="38100" dir="2700000" algn="tl">
                    <a:srgbClr val="000000">
                      <a:alpha val="43137"/>
                    </a:srgbClr>
                  </a:outerShdw>
                </a:effectLst>
                <a:cs typeface="Calibri" panose="020F0502020204030204" pitchFamily="34" charset="0"/>
              </a:rPr>
              <a:t>“Watch for your life's sake. Let not your lamps be quenched, nor your loins unloosed; but be ready, for you know not the hour in which our Lord will come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9915EA9-04DC-473A-A790-3B1E1A82FB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98421" y="4114800"/>
            <a:ext cx="1747158" cy="21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3813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914400"/>
          </a:xfrm>
        </p:spPr>
        <p:txBody>
          <a:bodyPr/>
          <a:lstStyle/>
          <a:p>
            <a:pPr algn="ctr" eaLnBrk="1" hangingPunct="1">
              <a:spcAft>
                <a:spcPts val="600"/>
              </a:spcAft>
            </a:pPr>
            <a:r>
              <a:rPr lang="en-US" sz="3600" i="1" dirty="0">
                <a:effectLst>
                  <a:outerShdw blurRad="38100" dist="38100" dir="2700000" algn="tl">
                    <a:srgbClr val="000000">
                      <a:alpha val="43137"/>
                    </a:srgbClr>
                  </a:outerShdw>
                </a:effectLst>
                <a:cs typeface="Calibri" panose="020F0502020204030204" pitchFamily="34" charset="0"/>
              </a:rPr>
              <a:t>Epistle of Barnabas</a:t>
            </a:r>
            <a:r>
              <a:rPr lang="en-US" sz="3600" dirty="0">
                <a:effectLst>
                  <a:outerShdw blurRad="38100" dist="38100" dir="2700000" algn="tl">
                    <a:srgbClr val="000000">
                      <a:alpha val="43137"/>
                    </a:srgbClr>
                  </a:outerShdw>
                </a:effectLst>
                <a:cs typeface="Calibri" panose="020F0502020204030204" pitchFamily="34" charset="0"/>
              </a:rPr>
              <a:t> 21.</a:t>
            </a:r>
            <a:r>
              <a:rPr lang="en-US" altLang="en-US" sz="3600" dirty="0">
                <a:effectLst>
                  <a:outerShdw blurRad="38100" dist="38100" dir="2700000" algn="tl">
                    <a:srgbClr val="000000">
                      <a:alpha val="43137"/>
                    </a:srgbClr>
                  </a:outerShdw>
                </a:effectLst>
                <a:cs typeface="Calibri" panose="020F0502020204030204" pitchFamily="34" charset="0"/>
              </a:rPr>
              <a: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(A.D. 7</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0‒135</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8435" name="Rectangle 3"/>
          <p:cNvSpPr>
            <a:spLocks noGrp="1" noChangeArrowheads="1"/>
          </p:cNvSpPr>
          <p:nvPr>
            <p:ph idx="1"/>
          </p:nvPr>
        </p:nvSpPr>
        <p:spPr>
          <a:xfrm>
            <a:off x="0" y="2057400"/>
            <a:ext cx="9144000" cy="1371600"/>
          </a:xfrm>
        </p:spPr>
        <p:txBody>
          <a:bodyPr/>
          <a:lstStyle/>
          <a:p>
            <a:pPr marL="0" indent="0" algn="just" eaLnBrk="1" hangingPunct="1">
              <a:buNone/>
              <a:defRPr/>
            </a:pPr>
            <a:r>
              <a:rPr lang="en-US" dirty="0">
                <a:effectLst>
                  <a:outerShdw blurRad="38100" dist="38100" dir="2700000" algn="tl">
                    <a:srgbClr val="000000">
                      <a:alpha val="43137"/>
                    </a:srgbClr>
                  </a:outerShdw>
                </a:effectLst>
                <a:cs typeface="Calibri" panose="020F0502020204030204" pitchFamily="34" charset="0"/>
              </a:rPr>
              <a:t>“For the day is at hand on which all things shall perish with the evil [one]. The Lord is near, and His reward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168C507-7E53-4BC4-80FE-67C52B3157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98421" y="4114800"/>
            <a:ext cx="1747158" cy="21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833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914400"/>
          </a:xfrm>
        </p:spPr>
        <p:txBody>
          <a:bodyPr/>
          <a:lstStyle/>
          <a:p>
            <a:pPr algn="ctr" eaLnBrk="1" hangingPunct="1">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Ephraem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(4</a:t>
            </a:r>
            <a:r>
              <a:rPr lang="en-US" altLang="en-US" sz="2800" baseline="30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-6</a:t>
            </a:r>
            <a:r>
              <a:rPr lang="en-US" altLang="en-US" sz="2800" baseline="30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century A.D.)</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8435" name="Rectangle 3"/>
          <p:cNvSpPr>
            <a:spLocks noGrp="1" noChangeArrowheads="1"/>
          </p:cNvSpPr>
          <p:nvPr>
            <p:ph idx="1"/>
          </p:nvPr>
        </p:nvSpPr>
        <p:spPr>
          <a:xfrm>
            <a:off x="0" y="1600200"/>
            <a:ext cx="9144000" cy="4114800"/>
          </a:xfrm>
        </p:spPr>
        <p:txBody>
          <a:bodyPr/>
          <a:lstStyle/>
          <a:p>
            <a:pPr marL="0" indent="0" algn="just" eaLnBrk="1" hangingPunct="1">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“Why therefore do we not reject every care of earthly actions and prepare ourselves for the meeting of the Lord Christ, so that he may draw us from the confusion, which overwhelms all the world…For all the saints and the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 of God are gathered, prior to the tribulation</a:t>
            </a:r>
            <a:r>
              <a:rPr lang="en-US"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 to come, and are taken to the Lord lest they see the confusion that is to overwhelm the world because of our sins.”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6933" y="1143000"/>
            <a:ext cx="9144000" cy="3943350"/>
          </a:xfrm>
        </p:spPr>
        <p:txBody>
          <a:bodyPr/>
          <a:lstStyle/>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First, the issue is not when the view became popular but if it is taught in the Bible.</a:t>
            </a:r>
            <a:endParaRPr lang="en-US" altLang="en-US" dirty="0">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Second, the notion that the earliest Church Fathers were universally post-tribulational is a highly debatable proposition.</a:t>
            </a:r>
            <a:endParaRPr lang="en-US" altLang="en-US" dirty="0">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sz="3100" b="1" u="sng" dirty="0">
                <a:solidFill>
                  <a:srgbClr val="FFFFCC"/>
                </a:solidFill>
                <a:effectLst>
                  <a:outerShdw blurRad="38100" dist="38100" dir="2700000" algn="tl">
                    <a:srgbClr val="000000">
                      <a:alpha val="43137"/>
                    </a:srgbClr>
                  </a:outerShdw>
                </a:effectLst>
              </a:rPr>
              <a:t>Third, prophetic truth is designed by the Holy Spirit to become progressively more understandable as the world approaches the allotted time period when the prophecies will be fulfilled.</a:t>
            </a:r>
          </a:p>
        </p:txBody>
      </p:sp>
      <p:sp>
        <p:nvSpPr>
          <p:cNvPr id="6" name="Rectangle 2">
            <a:extLst>
              <a:ext uri="{FF2B5EF4-FFF2-40B4-BE49-F238E27FC236}">
                <a16:creationId xmlns:a16="http://schemas.microsoft.com/office/drawing/2014/main" id="{092F093C-B181-495C-AAE3-B1D63E1B0D99}"/>
              </a:ext>
            </a:extLst>
          </p:cNvPr>
          <p:cNvSpPr txBox="1">
            <a:spLocks noChangeArrowheads="1"/>
          </p:cNvSpPr>
          <p:nvPr/>
        </p:nvSpPr>
        <p:spPr bwMode="auto">
          <a:xfrm>
            <a:off x="351367" y="228600"/>
            <a:ext cx="8441267"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solidFill>
                  <a:srgbClr val="00FFFF"/>
                </a:solidFill>
                <a:effectLst>
                  <a:outerShdw blurRad="38100" dist="38100" dir="2700000" algn="tl">
                    <a:srgbClr val="000000">
                      <a:alpha val="43137"/>
                    </a:srgbClr>
                  </a:outerShdw>
                </a:effectLst>
              </a:rPr>
              <a:t>Post-</a:t>
            </a:r>
            <a:r>
              <a:rPr lang="en-US" sz="3600" dirty="0" err="1">
                <a:solidFill>
                  <a:srgbClr val="00FFFF"/>
                </a:solidFill>
                <a:effectLst>
                  <a:outerShdw blurRad="38100" dist="38100" dir="2700000" algn="tl">
                    <a:srgbClr val="000000">
                      <a:alpha val="43137"/>
                    </a:srgbClr>
                  </a:outerShdw>
                </a:effectLst>
              </a:rPr>
              <a:t>tribulationalism’s</a:t>
            </a:r>
            <a:r>
              <a:rPr lang="en-US" sz="3600" dirty="0">
                <a:solidFill>
                  <a:srgbClr val="00FFFF"/>
                </a:solidFill>
                <a:effectLst>
                  <a:outerShdw blurRad="38100" dist="38100" dir="2700000" algn="tl">
                    <a:srgbClr val="000000">
                      <a:alpha val="43137"/>
                    </a:srgbClr>
                  </a:outerShdw>
                </a:effectLst>
              </a:rPr>
              <a:t> Appeal to Antiquity?</a:t>
            </a:r>
            <a:endParaRPr lang="en-US" altLang="en-US" sz="3600" kern="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0679019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a Traditional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Doctrine Now Being Recovered</a:t>
            </a:r>
          </a:p>
        </p:txBody>
      </p:sp>
      <p:sp>
        <p:nvSpPr>
          <p:cNvPr id="17411" name="Rectangle 3"/>
          <p:cNvSpPr>
            <a:spLocks noGrp="1" noChangeArrowheads="1"/>
          </p:cNvSpPr>
          <p:nvPr>
            <p:ph idx="1"/>
          </p:nvPr>
        </p:nvSpPr>
        <p:spPr>
          <a:xfrm>
            <a:off x="590550" y="1600200"/>
            <a:ext cx="809625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Sola scriptura</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Negative influence of Augustine and Origen </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Ephraem (4</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century A.D.)</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illumination</a:t>
            </a:r>
          </a:p>
          <a:p>
            <a:pPr marL="457200" indent="-457200" eaLnBrk="1" hangingPunct="1">
              <a:spcBef>
                <a:spcPts val="0"/>
              </a:spcBef>
              <a:spcAft>
                <a:spcPts val="3600"/>
              </a:spcAft>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9A9FAE-F626-46EB-B22A-66A9CF6CD1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0" y="4724400"/>
            <a:ext cx="2438400" cy="1828800"/>
          </a:xfrm>
          <a:prstGeom prst="rect">
            <a:avLst/>
          </a:prstGeom>
        </p:spPr>
      </p:pic>
    </p:spTree>
    <p:extLst>
      <p:ext uri="{BB962C8B-B14F-4D97-AF65-F5344CB8AC3E}">
        <p14:creationId xmlns:p14="http://schemas.microsoft.com/office/powerpoint/2010/main" val="11336229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Jude 3</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while I was making every effort to write you about our common salvation, I felt the necessity to write to you appealing that you contend earnestly for the faith which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once for 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handed down to the saints.”</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43492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22:18-19</a:t>
            </a:r>
          </a:p>
          <a:p>
            <a:pPr algn="just" eaLnBrk="1" fontAlgn="auto" hangingPunct="1">
              <a:spcBef>
                <a:spcPts val="0"/>
              </a:spcBef>
              <a:spcAft>
                <a:spcPts val="0"/>
              </a:spcAft>
              <a:defRPr/>
            </a:pPr>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testify to everyone who hears the words of the prophecy of this book: if anyone adds to them, God will add to him the plagues which are written in this book;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if anyone takes away from the words of the book of this prophecy, God will take away his part from the tree of life and from the holy city, which are written in this book.”</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182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401ED-7893-48EE-9933-685D43C27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1200"/>
              </a:spcAft>
              <a:buNone/>
              <a:defRPr/>
            </a:pPr>
            <a:r>
              <a:rPr lang="en-US" altLang="en-US" sz="4000" dirty="0">
                <a:solidFill>
                  <a:srgbClr val="00FFFF"/>
                </a:solidFill>
                <a:ea typeface="+mj-ea"/>
                <a:cs typeface="Calibri" panose="020F0502020204030204" pitchFamily="34" charset="0"/>
              </a:rPr>
              <a:t>Daniel 12:4, 9</a:t>
            </a:r>
          </a:p>
          <a:p>
            <a:pPr marL="0" indent="0" algn="just">
              <a:spcBef>
                <a:spcPct val="0"/>
              </a:spcBef>
              <a:buClrTx/>
              <a:buSzTx/>
              <a:buNone/>
            </a:pPr>
            <a:r>
              <a:rPr lang="en-US" altLang="en-US" dirty="0">
                <a:effectLst>
                  <a:outerShdw blurRad="38100" dist="38100" dir="2700000" algn="tl">
                    <a:srgbClr val="000000">
                      <a:alpha val="43137"/>
                    </a:srgbClr>
                  </a:outerShdw>
                </a:effectLst>
              </a:rPr>
              <a:t>“</a:t>
            </a:r>
            <a:r>
              <a:rPr lang="en-US" altLang="en-US" baseline="30000" dirty="0">
                <a:effectLst>
                  <a:outerShdw blurRad="38100" dist="38100" dir="2700000" algn="tl">
                    <a:srgbClr val="000000">
                      <a:alpha val="43137"/>
                    </a:srgbClr>
                  </a:outerShdw>
                </a:effectLst>
              </a:rPr>
              <a:t>4 </a:t>
            </a:r>
            <a:r>
              <a:rPr lang="en-US" dirty="0">
                <a:effectLst>
                  <a:outerShdw blurRad="38100" dist="38100" dir="2700000" algn="tl">
                    <a:srgbClr val="000000">
                      <a:alpha val="43137"/>
                    </a:srgbClr>
                  </a:outerShdw>
                </a:effectLst>
              </a:rPr>
              <a:t>But as for you, Daniel, conceal these words and seal up the book until the end of time; many will go back and forth, and </a:t>
            </a:r>
            <a:r>
              <a:rPr lang="en-US" b="1" u="sng" dirty="0">
                <a:solidFill>
                  <a:srgbClr val="FFFFCC"/>
                </a:solidFill>
                <a:effectLst>
                  <a:outerShdw blurRad="38100" dist="38100" dir="2700000" algn="tl">
                    <a:srgbClr val="000000">
                      <a:alpha val="43137"/>
                    </a:srgbClr>
                  </a:outerShdw>
                </a:effectLst>
              </a:rPr>
              <a:t>knowledge will increase</a:t>
            </a:r>
            <a:r>
              <a:rPr 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9</a:t>
            </a:r>
            <a:r>
              <a:rPr lang="en-US" dirty="0">
                <a:effectLst>
                  <a:outerShdw blurRad="38100" dist="38100" dir="2700000" algn="tl">
                    <a:srgbClr val="000000">
                      <a:alpha val="43137"/>
                    </a:srgbClr>
                  </a:outerShdw>
                </a:effectLst>
              </a:rPr>
              <a:t> Go </a:t>
            </a:r>
            <a:r>
              <a:rPr lang="en-US" i="1" dirty="0">
                <a:effectLst>
                  <a:outerShdw blurRad="38100" dist="38100" dir="2700000" algn="tl">
                    <a:srgbClr val="000000">
                      <a:alpha val="43137"/>
                    </a:srgbClr>
                  </a:outerShdw>
                </a:effectLst>
              </a:rPr>
              <a:t>your way</a:t>
            </a:r>
            <a:r>
              <a:rPr lang="en-US" dirty="0">
                <a:effectLst>
                  <a:outerShdw blurRad="38100" dist="38100" dir="2700000" algn="tl">
                    <a:srgbClr val="000000">
                      <a:alpha val="43137"/>
                    </a:srgbClr>
                  </a:outerShdw>
                </a:effectLst>
              </a:rPr>
              <a:t>, Daniel, for </a:t>
            </a:r>
            <a:r>
              <a:rPr lang="en-US" i="1" dirty="0">
                <a:effectLst>
                  <a:outerShdw blurRad="38100" dist="38100" dir="2700000" algn="tl">
                    <a:srgbClr val="000000">
                      <a:alpha val="43137"/>
                    </a:srgbClr>
                  </a:outerShdw>
                </a:effectLst>
              </a:rPr>
              <a:t>these</a:t>
            </a:r>
            <a:r>
              <a:rPr lang="en-US" dirty="0">
                <a:effectLst>
                  <a:outerShdw blurRad="38100" dist="38100" dir="2700000" algn="tl">
                    <a:srgbClr val="000000">
                      <a:alpha val="43137"/>
                    </a:srgbClr>
                  </a:outerShdw>
                </a:effectLst>
              </a:rPr>
              <a:t> words are concealed and sealed up </a:t>
            </a:r>
            <a:r>
              <a:rPr lang="en-US" b="1" u="sng" dirty="0">
                <a:solidFill>
                  <a:srgbClr val="FFFFCC"/>
                </a:solidFill>
                <a:effectLst>
                  <a:outerShdw blurRad="38100" dist="38100" dir="2700000" algn="tl">
                    <a:srgbClr val="000000">
                      <a:alpha val="43137"/>
                    </a:srgbClr>
                  </a:outerShdw>
                </a:effectLst>
              </a:rPr>
              <a:t>until the end time</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Arial" panose="020B0604020202020204" pitchFamily="34" charset="0"/>
              </a:rPr>
              <a:t>”</a:t>
            </a:r>
          </a:p>
        </p:txBody>
      </p:sp>
      <p:pic>
        <p:nvPicPr>
          <p:cNvPr id="2" name="Picture 1">
            <a:extLst>
              <a:ext uri="{FF2B5EF4-FFF2-40B4-BE49-F238E27FC236}">
                <a16:creationId xmlns:a16="http://schemas.microsoft.com/office/drawing/2014/main" id="{E28DECF5-16C2-4E84-840F-A6685E881A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0960" y="3429000"/>
            <a:ext cx="1982080"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533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3228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767346-D373-4704-ACEB-462A346B94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416046"/>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Amos 8:12</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 will stagger from sea to sea And from the north even to the east; They will go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and </a:t>
            </a:r>
            <a:r>
              <a:rPr lang="en-U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seek the word of the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they will not find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3C25161-EF7D-4923-AF64-AAFE508EE6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5546" y="2514600"/>
            <a:ext cx="1852908" cy="2286000"/>
          </a:xfrm>
          <a:prstGeom prst="rect">
            <a:avLst/>
          </a:prstGeom>
        </p:spPr>
      </p:pic>
    </p:spTree>
    <p:extLst>
      <p:ext uri="{BB962C8B-B14F-4D97-AF65-F5344CB8AC3E}">
        <p14:creationId xmlns:p14="http://schemas.microsoft.com/office/powerpoint/2010/main" val="2353674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800100" y="228600"/>
            <a:ext cx="7543800" cy="1143000"/>
          </a:xfrm>
        </p:spPr>
        <p:txBody>
          <a:bodyPr/>
          <a:lstStyle/>
          <a:p>
            <a:pPr algn="ctr">
              <a:lnSpc>
                <a:spcPct val="100000"/>
              </a:lnSpc>
            </a:pPr>
            <a:r>
              <a:rPr lang="en-US" altLang="en-US" sz="4000" b="0" dirty="0">
                <a:effectLst>
                  <a:outerShdw blurRad="38100" dist="38100" dir="2700000" algn="tl">
                    <a:srgbClr val="000000">
                      <a:alpha val="43137"/>
                    </a:srgbClr>
                  </a:outerShdw>
                </a:effectLst>
                <a:cs typeface="Calibri" panose="020F0502020204030204" pitchFamily="34" charset="0"/>
              </a:rPr>
              <a:t>Sir Isaac Newton </a:t>
            </a:r>
            <a:br>
              <a:rPr lang="en-US" altLang="en-US" sz="4000" b="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(1642–1727)</a:t>
            </a:r>
          </a:p>
        </p:txBody>
      </p:sp>
      <p:sp>
        <p:nvSpPr>
          <p:cNvPr id="80899" name="Rectangle 7"/>
          <p:cNvSpPr>
            <a:spLocks noChangeArrowheads="1"/>
          </p:cNvSpPr>
          <p:nvPr/>
        </p:nvSpPr>
        <p:spPr bwMode="auto">
          <a:xfrm>
            <a:off x="152400" y="1143000"/>
            <a:ext cx="5943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eaLnBrk="1" hangingPunct="1">
              <a:spcBef>
                <a:spcPct val="0"/>
              </a:spcBef>
              <a:buClrTx/>
              <a:buFontTx/>
              <a:buNone/>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About the time of the end, a body of men will be raised up who will turn their attention to the Prophecies, and insist upon their literal interpretation, in the midst of much clamor and opposition</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80902" name="TextBox 8"/>
          <p:cNvSpPr txBox="1">
            <a:spLocks noChangeArrowheads="1"/>
          </p:cNvSpPr>
          <p:nvPr/>
        </p:nvSpPr>
        <p:spPr bwMode="auto">
          <a:xfrm>
            <a:off x="990600" y="6477000"/>
            <a:ext cx="716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Isaac Newton cited in Nathaniel West,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Thousand Years in Both Testaments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462.</a:t>
            </a:r>
          </a:p>
        </p:txBody>
      </p:sp>
      <p:pic>
        <p:nvPicPr>
          <p:cNvPr id="2050" name="Picture 2" descr="Image result for isaac newt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1875442"/>
            <a:ext cx="2566987" cy="256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379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401ED-7893-48EE-9933-685D43C27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1200"/>
              </a:spcAft>
              <a:buNone/>
              <a:defRPr/>
            </a:pPr>
            <a:r>
              <a:rPr lang="en-US" altLang="en-US" sz="4000" dirty="0">
                <a:solidFill>
                  <a:srgbClr val="00FFFF"/>
                </a:solidFill>
                <a:ea typeface="+mj-ea"/>
                <a:cs typeface="Calibri" panose="020F0502020204030204" pitchFamily="34" charset="0"/>
              </a:rPr>
              <a:t>Daniel 8:27</a:t>
            </a:r>
          </a:p>
          <a:p>
            <a:pPr marL="0" indent="0" algn="just">
              <a:spcBef>
                <a:spcPct val="0"/>
              </a:spcBef>
              <a:buClrTx/>
              <a:buSzTx/>
              <a:buNone/>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Then I, Daniel, was exhausted and sick for days. Then I got up again and carried on the king’s business; but I was astounded at the vision, and there was none to explain it.</a:t>
            </a:r>
            <a:r>
              <a:rPr lang="en-US" altLang="en-US" sz="3600" dirty="0">
                <a:effectLst>
                  <a:outerShdw blurRad="38100" dist="38100" dir="2700000" algn="tl">
                    <a:srgbClr val="000000">
                      <a:alpha val="43137"/>
                    </a:srgbClr>
                  </a:outerShdw>
                </a:effectLst>
                <a:cs typeface="Arial" panose="020B0604020202020204" pitchFamily="34" charset="0"/>
              </a:rPr>
              <a:t>”</a:t>
            </a:r>
          </a:p>
        </p:txBody>
      </p:sp>
      <p:pic>
        <p:nvPicPr>
          <p:cNvPr id="2" name="Picture 1">
            <a:extLst>
              <a:ext uri="{FF2B5EF4-FFF2-40B4-BE49-F238E27FC236}">
                <a16:creationId xmlns:a16="http://schemas.microsoft.com/office/drawing/2014/main" id="{E28DECF5-16C2-4E84-840F-A6685E881A08}"/>
              </a:ext>
            </a:extLst>
          </p:cNvPr>
          <p:cNvPicPr>
            <a:picLocks noChangeAspect="1"/>
          </p:cNvPicPr>
          <p:nvPr/>
        </p:nvPicPr>
        <p:blipFill>
          <a:blip r:embed="rId3"/>
          <a:stretch>
            <a:fillRect/>
          </a:stretch>
        </p:blipFill>
        <p:spPr>
          <a:xfrm>
            <a:off x="3382753" y="3154680"/>
            <a:ext cx="2378495" cy="164592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1014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2429E-A101-427E-8EA3-7DECBC9420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lnSpc>
                <a:spcPct val="90000"/>
              </a:lnSpc>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Peter 1:10-11</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to this salvation,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prophesied of the grace that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would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 careful searches and inquiries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seeking to know what person or time the Spirit of Christ within them was indicating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predicted the sufferings of Christ and the glories to follow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02031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Doctrine</a:t>
            </a:r>
          </a:p>
        </p:txBody>
      </p:sp>
      <p:sp>
        <p:nvSpPr>
          <p:cNvPr id="21507" name="Rectangle 3"/>
          <p:cNvSpPr>
            <a:spLocks noGrp="1" noChangeArrowheads="1"/>
          </p:cNvSpPr>
          <p:nvPr>
            <p:ph idx="1"/>
          </p:nvPr>
        </p:nvSpPr>
        <p:spPr>
          <a:xfrm>
            <a:off x="1790700" y="1600200"/>
            <a:ext cx="5562600" cy="45720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Canon (A.D. 180)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Christology (A.D. 500)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Atonement (A.D. 1100)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Salvation (A.D. 1500)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Eschatology (A.D. 1800)</a:t>
            </a:r>
          </a:p>
        </p:txBody>
      </p:sp>
    </p:spTree>
    <p:extLst>
      <p:ext uri="{BB962C8B-B14F-4D97-AF65-F5344CB8AC3E}">
        <p14:creationId xmlns:p14="http://schemas.microsoft.com/office/powerpoint/2010/main" val="6373617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71600"/>
            <a:ext cx="9144000" cy="5170646"/>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Orr outlines the progress of Christian dogma in a similar way. “The second century was the age of Apologetics. The doctrine of God and especially the Trinity then took center stage in the third and fourth centuries as the Church dealt with the Monarchian, Arian, and Macedonian controversies. Anthropology then became the Church's focus in the early fifth century during the Augustinian and Pelagian controversies...The late fifth and then sixth and seventh centuries were characterized by an ecclesiastical interest in Christological (Nestorian, Eutychian,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Monphysite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Monothelite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matters. In the . . .</a:t>
            </a:r>
          </a:p>
        </p:txBody>
      </p:sp>
      <p:sp>
        <p:nvSpPr>
          <p:cNvPr id="3" name="Rectangle 2"/>
          <p:cNvSpPr/>
          <p:nvPr/>
        </p:nvSpPr>
        <p:spPr>
          <a:xfrm>
            <a:off x="1456135" y="228600"/>
            <a:ext cx="6231731" cy="1000274"/>
          </a:xfrm>
          <a:prstGeom prst="rect">
            <a:avLst/>
          </a:prstGeom>
        </p:spPr>
        <p:txBody>
          <a:bodyPr wrap="square">
            <a:spAutoFit/>
          </a:body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James Orr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Progress of Dogma</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Eerdmans, 1952), 21-31.</a:t>
            </a:r>
          </a:p>
        </p:txBody>
      </p:sp>
    </p:spTree>
    <p:extLst>
      <p:ext uri="{BB962C8B-B14F-4D97-AF65-F5344CB8AC3E}">
        <p14:creationId xmlns:p14="http://schemas.microsoft.com/office/powerpoint/2010/main" val="26936328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95948"/>
            <a:ext cx="9144000" cy="3785652"/>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.sixteenth century the reformers focused upon salvific or Soteriological concerns. Finally, the Church gave itself to correcting a Mythical and Mediaeval pre-reformation Eschatology.”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Eschatology was the last of the branches of theology to be systematized since it was not designed to be progressively unsealed or illuminated by the Holy Spirit until just before the fulfillment of the predicted events (Dan. 12:4, 8-9)</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D346D04B-C63E-42C1-A666-0C916DB19526}"/>
              </a:ext>
            </a:extLst>
          </p:cNvPr>
          <p:cNvSpPr/>
          <p:nvPr/>
        </p:nvSpPr>
        <p:spPr>
          <a:xfrm>
            <a:off x="1456135" y="228600"/>
            <a:ext cx="6231731" cy="1000274"/>
          </a:xfrm>
          <a:prstGeom prst="rect">
            <a:avLst/>
          </a:prstGeom>
        </p:spPr>
        <p:txBody>
          <a:bodyPr wrap="square">
            <a:spAutoFit/>
          </a:body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James Orr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Progress of Dogma</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Eerdmans, 1952), 21-31.</a:t>
            </a:r>
          </a:p>
        </p:txBody>
      </p:sp>
    </p:spTree>
    <p:extLst>
      <p:ext uri="{BB962C8B-B14F-4D97-AF65-F5344CB8AC3E}">
        <p14:creationId xmlns:p14="http://schemas.microsoft.com/office/powerpoint/2010/main" val="10662206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3912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1 Thessalonians 4:16 and 1 Corinthians 15:52, the rapture will take place at the sounding of the last trumpet which, according to Matthew 24:30-31, will take place upon Christ's return at the end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Rapture is found in Revelation 19:11-21.</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Revelation 20:4-6, the resurrection of all believers will transpire at the end of the Tribulation period thereby necessitating that the rapture will also take place at this time.</a:t>
            </a:r>
          </a:p>
        </p:txBody>
      </p:sp>
    </p:spTree>
    <p:extLst>
      <p:ext uri="{BB962C8B-B14F-4D97-AF65-F5344CB8AC3E}">
        <p14:creationId xmlns:p14="http://schemas.microsoft.com/office/powerpoint/2010/main" val="166127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entire Tribulation period because the Book of Revelation portrays God's people being supernaturally protected from many of the apocalyptic judgments during this time period.</a:t>
            </a:r>
          </a:p>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The post-tribulational rapture position has been the dominant view held by theologians throughout the history of the church.</a:t>
            </a:r>
          </a:p>
        </p:txBody>
      </p:sp>
      <p:sp>
        <p:nvSpPr>
          <p:cNvPr id="6" name="Rectangle 2">
            <a:extLst>
              <a:ext uri="{FF2B5EF4-FFF2-40B4-BE49-F238E27FC236}">
                <a16:creationId xmlns:a16="http://schemas.microsoft.com/office/drawing/2014/main" id="{2AED4813-3EB2-47CB-9E21-8893755DAB72}"/>
              </a:ext>
            </a:extLst>
          </p:cNvPr>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44009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29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The opposing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1246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19164</TotalTime>
  <Words>4744</Words>
  <Application>Microsoft Office PowerPoint</Application>
  <PresentationFormat>On-screen Show (4:3)</PresentationFormat>
  <Paragraphs>305</Paragraphs>
  <Slides>81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Times New Roman</vt:lpstr>
      <vt:lpstr>Wingdings</vt:lpstr>
      <vt:lpstr>Azure</vt:lpstr>
      <vt:lpstr>PowerPoint Presentation</vt:lpstr>
      <vt:lpstr>The Rapture Course Overview</vt:lpstr>
      <vt:lpstr>The Rapture Course Overview</vt:lpstr>
      <vt:lpstr>What is the Rapture?</vt:lpstr>
      <vt:lpstr>The Rapture Course Overview</vt:lpstr>
      <vt:lpstr>PowerPoint Presentation</vt:lpstr>
      <vt:lpstr>The Rapture Course Overview</vt:lpstr>
      <vt:lpstr>Strengthening the Pre-Tribulation Case</vt:lpstr>
      <vt:lpstr>The Rapture Course Overview</vt:lpstr>
      <vt:lpstr>When Will the Rapture Take Place Relative to the Tribulation Period?</vt:lpstr>
      <vt:lpstr>When Will the Rapture Take Place Relative to the Tribulation Period?</vt:lpstr>
      <vt:lpstr>PowerPoint Presentation</vt:lpstr>
      <vt:lpstr>Post-tribulation Rapture Theory</vt:lpstr>
      <vt:lpstr>Post-tribulation Rapture Theory</vt:lpstr>
      <vt:lpstr>What is the Rapture?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Post-tribulation Rapture Theory</vt:lpstr>
      <vt:lpstr>PowerPoint Presentation</vt:lpstr>
      <vt:lpstr>Promised Exemption from Divine Wrath</vt:lpstr>
      <vt:lpstr>PowerPoint Presentation</vt:lpstr>
      <vt:lpstr>PowerPoint Presentation</vt:lpstr>
      <vt:lpstr>PowerPoint Presentation</vt:lpstr>
      <vt:lpstr>PowerPoint Presentation</vt:lpstr>
      <vt:lpstr>1st Six Seals (Revelation 6)</vt:lpstr>
      <vt:lpstr>PowerPoint Presentation</vt:lpstr>
      <vt:lpstr>PowerPoint Presentation</vt:lpstr>
      <vt:lpstr>PowerPoint Presentation</vt:lpstr>
      <vt:lpstr>PowerPoint Presentation</vt:lpstr>
      <vt:lpstr>PowerPoint Presentation</vt:lpstr>
      <vt:lpstr>PowerPoint Presentation</vt:lpstr>
      <vt:lpstr>Post-tribulation Rapture Theory</vt:lpstr>
      <vt:lpstr>PowerPoint Presentation</vt:lpstr>
      <vt:lpstr>PowerPoint Presentation</vt:lpstr>
      <vt:lpstr>What is the Rapture?</vt:lpstr>
      <vt:lpstr>PowerPoint Presentation</vt:lpstr>
      <vt:lpstr>PowerPoint Presentation</vt:lpstr>
      <vt:lpstr>“I ask for the Scripture, and Eck offers me the Fathers. I ask for the sun, and he shows me his lanterns. I ask, ‘where is your Scripture proof?’ and he adduces Ambrose and Cyril…With all due respect to the Fathers, I prefer the authority of Scripture.”</vt:lpstr>
      <vt:lpstr>The Five Solas (Alone or By Itself)</vt:lpstr>
      <vt:lpstr>J. Dwight Pentecost Things to Come, Page 168</vt:lpstr>
      <vt:lpstr>PowerPoint Presentation</vt:lpstr>
      <vt:lpstr>PowerPoint Presentation</vt:lpstr>
      <vt:lpstr>J. Dwight Pentecost Things to Come, Page 168</vt:lpstr>
      <vt:lpstr>PowerPoint Presentation</vt:lpstr>
      <vt:lpstr>Second Epistle of Clement  to the Corinthians 4.15.  (A.D. 95‒140)</vt:lpstr>
      <vt:lpstr>Didache 16.1.  (A.D. 120)</vt:lpstr>
      <vt:lpstr>Epistle of Barnabas 21.  (A.D. 70‒135)</vt:lpstr>
      <vt:lpstr>Pseudo Ephraem  (4th-6th century A.D.)</vt:lpstr>
      <vt:lpstr>PowerPoint Presentation</vt:lpstr>
      <vt:lpstr>“The Rapture” a Traditional  Doctrine Now Being Recovered</vt:lpstr>
      <vt:lpstr>PowerPoint Presentation</vt:lpstr>
      <vt:lpstr>PowerPoint Presentation</vt:lpstr>
      <vt:lpstr>PowerPoint Presentation</vt:lpstr>
      <vt:lpstr>PowerPoint Presentation</vt:lpstr>
      <vt:lpstr>Sir Isaac Newton  (1642–1727)</vt:lpstr>
      <vt:lpstr>PowerPoint Presentation</vt:lpstr>
      <vt:lpstr>PowerPoint Presentation</vt:lpstr>
      <vt:lpstr>History of Doctrine</vt:lpstr>
      <vt:lpstr>PowerPoint Presentation</vt:lpstr>
      <vt:lpstr>PowerPoint Presentation</vt:lpstr>
      <vt:lpstr>Conclusion</vt:lpstr>
      <vt:lpstr>When Will the Rapture Take Place Relative to the Tribulation Period?</vt:lpstr>
      <vt:lpstr>Post-tribulation Rapture Theory</vt:lpstr>
      <vt:lpstr>Post-tribulation Rapture Theory</vt:lpstr>
      <vt:lpstr>When Will the Rapture Take Place Relative to the Tribulation Period?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036 - Post-Trib - Part 2</dc:title>
  <dc:subject>RAPTURE - Post-Trib</dc:subject>
  <dc:creator>A. Woods</dc:creator>
  <dc:description>Modified by Jim McGowan</dc:description>
  <cp:lastModifiedBy>Jim McGowan</cp:lastModifiedBy>
  <cp:revision>2120</cp:revision>
  <cp:lastPrinted>2021-01-23T18:36:33Z</cp:lastPrinted>
  <dcterms:created xsi:type="dcterms:W3CDTF">2009-03-17T12:21:13Z</dcterms:created>
  <dcterms:modified xsi:type="dcterms:W3CDTF">2021-01-23T18:37:00Z</dcterms:modified>
</cp:coreProperties>
</file>