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4879" r:id="rId2"/>
    <p:sldId id="269" r:id="rId3"/>
    <p:sldId id="1307" r:id="rId4"/>
    <p:sldId id="4870" r:id="rId5"/>
    <p:sldId id="4880" r:id="rId6"/>
    <p:sldId id="4904" r:id="rId7"/>
    <p:sldId id="2622" r:id="rId8"/>
    <p:sldId id="2681" r:id="rId9"/>
    <p:sldId id="2661" r:id="rId10"/>
    <p:sldId id="4881" r:id="rId11"/>
    <p:sldId id="4882" r:id="rId12"/>
    <p:sldId id="2618" r:id="rId13"/>
    <p:sldId id="4905" r:id="rId14"/>
    <p:sldId id="4883" r:id="rId15"/>
    <p:sldId id="2670" r:id="rId16"/>
    <p:sldId id="4857" r:id="rId17"/>
    <p:sldId id="4858" r:id="rId18"/>
    <p:sldId id="4866" r:id="rId19"/>
    <p:sldId id="4859" r:id="rId20"/>
    <p:sldId id="6680" r:id="rId21"/>
    <p:sldId id="4863" r:id="rId22"/>
    <p:sldId id="4864" r:id="rId23"/>
    <p:sldId id="4867" r:id="rId24"/>
    <p:sldId id="4865" r:id="rId25"/>
    <p:sldId id="2638" r:id="rId26"/>
    <p:sldId id="4869" r:id="rId27"/>
    <p:sldId id="2674" r:id="rId28"/>
    <p:sldId id="4868" r:id="rId29"/>
    <p:sldId id="4854" r:id="rId30"/>
    <p:sldId id="4331" r:id="rId31"/>
    <p:sldId id="4906" r:id="rId32"/>
    <p:sldId id="4897" r:id="rId33"/>
    <p:sldId id="1345" r:id="rId34"/>
    <p:sldId id="1371" r:id="rId35"/>
    <p:sldId id="6578" r:id="rId36"/>
    <p:sldId id="6577" r:id="rId37"/>
    <p:sldId id="1314" r:id="rId38"/>
    <p:sldId id="4898" r:id="rId39"/>
    <p:sldId id="1329" r:id="rId40"/>
    <p:sldId id="4887" r:id="rId41"/>
    <p:sldId id="1232" r:id="rId42"/>
    <p:sldId id="4888" r:id="rId43"/>
    <p:sldId id="1317" r:id="rId44"/>
    <p:sldId id="6579" r:id="rId45"/>
    <p:sldId id="4889" r:id="rId46"/>
    <p:sldId id="4899" r:id="rId47"/>
    <p:sldId id="1319" r:id="rId48"/>
    <p:sldId id="6580" r:id="rId49"/>
    <p:sldId id="6581" r:id="rId50"/>
    <p:sldId id="1750" r:id="rId51"/>
    <p:sldId id="2921" r:id="rId52"/>
    <p:sldId id="5906" r:id="rId53"/>
    <p:sldId id="6582" r:id="rId54"/>
    <p:sldId id="4900" r:id="rId55"/>
    <p:sldId id="1321" r:id="rId56"/>
    <p:sldId id="4892" r:id="rId57"/>
    <p:sldId id="4871" r:id="rId58"/>
    <p:sldId id="4893" r:id="rId59"/>
    <p:sldId id="5610" r:id="rId60"/>
    <p:sldId id="4901" r:id="rId61"/>
    <p:sldId id="6674" r:id="rId62"/>
    <p:sldId id="6671" r:id="rId63"/>
    <p:sldId id="6672" r:id="rId64"/>
    <p:sldId id="6670" r:id="rId65"/>
    <p:sldId id="6673" r:id="rId66"/>
    <p:sldId id="1323" r:id="rId67"/>
    <p:sldId id="6675" r:id="rId68"/>
    <p:sldId id="4502" r:id="rId69"/>
    <p:sldId id="6679" r:id="rId70"/>
    <p:sldId id="1324" r:id="rId71"/>
    <p:sldId id="4902" r:id="rId72"/>
    <p:sldId id="1326" r:id="rId73"/>
    <p:sldId id="6676" r:id="rId74"/>
    <p:sldId id="6677" r:id="rId75"/>
    <p:sldId id="6678" r:id="rId76"/>
    <p:sldId id="3148" r:id="rId77"/>
    <p:sldId id="4878" r:id="rId78"/>
    <p:sldId id="4903" r:id="rId79"/>
    <p:sldId id="3488" r:id="rId80"/>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FFFF99"/>
    <a:srgbClr val="003300"/>
    <a:srgbClr val="FFFF00"/>
    <a:srgbClr val="0000FF"/>
    <a:srgbClr val="A50021"/>
    <a:srgbClr val="CCECFF"/>
    <a:srgbClr val="E1C5B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65362" autoAdjust="0"/>
  </p:normalViewPr>
  <p:slideViewPr>
    <p:cSldViewPr>
      <p:cViewPr varScale="1">
        <p:scale>
          <a:sx n="62" d="100"/>
          <a:sy n="62" d="100"/>
        </p:scale>
        <p:origin x="7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469D57F8-9D78-4C89-B439-AF68661343E9}"/>
              </a:ext>
            </a:extLst>
          </p:cNvPr>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pPr>
              <a:defRPr/>
            </a:pPr>
            <a:fld id="{4788D4A3-5A6A-4B58-9557-CDDD39047755}"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Rectangle 2">
            <a:extLst>
              <a:ext uri="{FF2B5EF4-FFF2-40B4-BE49-F238E27FC236}">
                <a16:creationId xmlns:a16="http://schemas.microsoft.com/office/drawing/2014/main" id="{D7B7E832-633C-41BD-A8B5-CE377801D370}"/>
              </a:ext>
            </a:extLst>
          </p:cNvPr>
          <p:cNvSpPr>
            <a:spLocks noGrp="1" noChangeArrowheads="1"/>
          </p:cNvSpPr>
          <p:nvPr>
            <p:ph type="hdr" sz="quarter"/>
          </p:nvPr>
        </p:nvSpPr>
        <p:spPr bwMode="auto">
          <a:xfrm>
            <a:off x="1855524" y="47157"/>
            <a:ext cx="3170764" cy="71484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b="1" dirty="0">
                <a:latin typeface="Calibri" panose="020F0502020204030204" pitchFamily="34" charset="0"/>
              </a:rPr>
              <a:t>Dr. Andy Woods</a:t>
            </a:r>
          </a:p>
          <a:p>
            <a:pPr algn="ctr">
              <a:defRPr/>
            </a:pPr>
            <a:r>
              <a:rPr lang="en-US" b="1" dirty="0">
                <a:latin typeface="Calibri" panose="020F0502020204030204" pitchFamily="34" charset="0"/>
              </a:rPr>
              <a:t>The Virgin Birth</a:t>
            </a:r>
          </a:p>
          <a:p>
            <a:pPr algn="ctr">
              <a:defRPr/>
            </a:pPr>
            <a:r>
              <a:rPr lang="en-US" b="1" dirty="0">
                <a:latin typeface="Calibri" panose="020F0502020204030204" pitchFamily="34" charset="0"/>
              </a:rPr>
              <a:t>12-27-2020</a:t>
            </a:r>
          </a:p>
        </p:txBody>
      </p:sp>
      <p:sp>
        <p:nvSpPr>
          <p:cNvPr id="7" name="Rectangle 4">
            <a:extLst>
              <a:ext uri="{FF2B5EF4-FFF2-40B4-BE49-F238E27FC236}">
                <a16:creationId xmlns:a16="http://schemas.microsoft.com/office/drawing/2014/main" id="{7A994C63-7D99-41FE-92C0-44FC1A907572}"/>
              </a:ext>
            </a:extLst>
          </p:cNvPr>
          <p:cNvSpPr>
            <a:spLocks noGrp="1" noChangeArrowheads="1"/>
          </p:cNvSpPr>
          <p:nvPr>
            <p:ph type="ftr" sz="quarter" idx="2"/>
          </p:nvPr>
        </p:nvSpPr>
        <p:spPr bwMode="auto">
          <a:xfrm>
            <a:off x="1" y="88176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2A54A3-2DF4-4C80-B6EF-17339CF782F5}"/>
              </a:ext>
            </a:extLst>
          </p:cNvPr>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9EDD5FF2-9A72-49E1-976E-1C0F1AB547DC}"/>
              </a:ext>
            </a:extLst>
          </p:cNvPr>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00ADFAA8-593F-4719-8B6E-AEFD2A2DF985}" type="datetimeFigureOut">
              <a:rPr lang="en-US" smtClean="0"/>
              <a:pPr>
                <a:defRPr/>
              </a:pPr>
              <a:t>12/26/2020</a:t>
            </a:fld>
            <a:endParaRPr lang="en-US" dirty="0"/>
          </a:p>
        </p:txBody>
      </p:sp>
      <p:sp>
        <p:nvSpPr>
          <p:cNvPr id="4" name="Slide Image Placeholder 3">
            <a:extLst>
              <a:ext uri="{FF2B5EF4-FFF2-40B4-BE49-F238E27FC236}">
                <a16:creationId xmlns:a16="http://schemas.microsoft.com/office/drawing/2014/main" id="{0A4FEA5A-CA3D-436D-A1B5-921753AED81A}"/>
              </a:ext>
            </a:extLst>
          </p:cNvPr>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a:extLst>
              <a:ext uri="{FF2B5EF4-FFF2-40B4-BE49-F238E27FC236}">
                <a16:creationId xmlns:a16="http://schemas.microsoft.com/office/drawing/2014/main" id="{A14D37F0-2FE0-4AE8-BC99-C651A971C3EC}"/>
              </a:ext>
            </a:extLst>
          </p:cNvPr>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2BFE2-0F82-415D-ABA7-28A5DD52E4FE}"/>
              </a:ext>
            </a:extLst>
          </p:cNvPr>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5D483EA-FF8D-4A35-84C1-17A71D269B62}"/>
              </a:ext>
            </a:extLst>
          </p:cNvPr>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atin typeface="Calibri" panose="020F0502020204030204" pitchFamily="34" charset="0"/>
              </a:defRPr>
            </a:lvl1pPr>
          </a:lstStyle>
          <a:p>
            <a:pPr>
              <a:defRPr/>
            </a:pPr>
            <a:fld id="{29976CB1-4ED5-4824-BC45-141C996BA9EB}"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C49F19-509B-4199-853C-52A8D2C4762E}"/>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D65528F-F53A-4C02-96E3-CB4E4CE2EAEA}"/>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66985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36EF9071-217E-4008-97D0-D9CC6853F04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37DE8EAE-9DA4-45B5-8424-CBC23CFB64B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21D4300-AFC5-4335-B9DA-538E380CA296}"/>
              </a:ext>
            </a:extLst>
          </p:cNvPr>
          <p:cNvSpPr>
            <a:spLocks noGrp="1" noChangeArrowheads="1"/>
          </p:cNvSpPr>
          <p:nvPr>
            <p:ph type="sldNum" sz="quarter" idx="12"/>
          </p:nvPr>
        </p:nvSpPr>
        <p:spPr/>
        <p:txBody>
          <a:bodyPr/>
          <a:lstStyle>
            <a:lvl1pPr>
              <a:defRPr/>
            </a:lvl1pPr>
          </a:lstStyle>
          <a:p>
            <a:pPr>
              <a:defRPr/>
            </a:pPr>
            <a:fld id="{EBBD9AE2-6724-4644-BCD1-A58C79E7D0D1}" type="slidenum">
              <a:rPr lang="en-US" altLang="en-US"/>
              <a:pPr>
                <a:defRPr/>
              </a:pPr>
              <a:t>‹#›</a:t>
            </a:fld>
            <a:endParaRPr lang="en-US" altLang="en-US"/>
          </a:p>
        </p:txBody>
      </p:sp>
    </p:spTree>
    <p:extLst>
      <p:ext uri="{BB962C8B-B14F-4D97-AF65-F5344CB8AC3E}">
        <p14:creationId xmlns:p14="http://schemas.microsoft.com/office/powerpoint/2010/main" val="26855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7331"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214"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D9492-366F-4145-9D31-677C99B037E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A7AA259-BB86-420F-93FD-5EE5E6E1D42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4F1D705-537F-47B3-AA2B-D1F6394A493D}"/>
              </a:ext>
            </a:extLst>
          </p:cNvPr>
          <p:cNvSpPr>
            <a:spLocks noGrp="1" noChangeArrowheads="1"/>
          </p:cNvSpPr>
          <p:nvPr>
            <p:ph type="sldNum" sz="quarter" idx="12"/>
          </p:nvPr>
        </p:nvSpPr>
        <p:spPr/>
        <p:txBody>
          <a:bodyPr/>
          <a:lstStyle>
            <a:lvl1pPr>
              <a:defRPr/>
            </a:lvl1pPr>
          </a:lstStyle>
          <a:p>
            <a:pPr>
              <a:defRPr/>
            </a:pPr>
            <a:fld id="{872B3FEF-61FD-4EE1-8E9B-DE33F3AF127F}" type="slidenum">
              <a:rPr lang="en-US" altLang="en-US"/>
              <a:pPr>
                <a:defRPr/>
              </a:pPr>
              <a:t>‹#›</a:t>
            </a:fld>
            <a:endParaRPr lang="en-US" altLang="en-US"/>
          </a:p>
        </p:txBody>
      </p:sp>
    </p:spTree>
    <p:extLst>
      <p:ext uri="{BB962C8B-B14F-4D97-AF65-F5344CB8AC3E}">
        <p14:creationId xmlns:p14="http://schemas.microsoft.com/office/powerpoint/2010/main" val="6911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DE435-6299-4A6B-94C2-F4EA5256C93E}"/>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52745662-635D-4122-9DA9-CC00A43B15B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2969D01-D484-48C1-9ACE-CF841B3BA548}"/>
              </a:ext>
            </a:extLst>
          </p:cNvPr>
          <p:cNvSpPr>
            <a:spLocks noGrp="1"/>
          </p:cNvSpPr>
          <p:nvPr>
            <p:ph type="sldNum" sz="quarter" idx="12"/>
          </p:nvPr>
        </p:nvSpPr>
        <p:spPr/>
        <p:txBody>
          <a:bodyPr/>
          <a:lstStyle>
            <a:lvl1pPr>
              <a:defRPr/>
            </a:lvl1pPr>
          </a:lstStyle>
          <a:p>
            <a:pPr>
              <a:defRPr/>
            </a:pPr>
            <a:fld id="{70E6145F-5AEE-4708-BF81-D6170B2062BB}" type="slidenum">
              <a:rPr lang="en-US" altLang="en-US"/>
              <a:pPr>
                <a:defRPr/>
              </a:pPr>
              <a:t>‹#›</a:t>
            </a:fld>
            <a:endParaRPr lang="en-US" altLang="en-US"/>
          </a:p>
        </p:txBody>
      </p:sp>
    </p:spTree>
    <p:extLst>
      <p:ext uri="{BB962C8B-B14F-4D97-AF65-F5344CB8AC3E}">
        <p14:creationId xmlns:p14="http://schemas.microsoft.com/office/powerpoint/2010/main" val="43507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998E9D-FFC6-411C-AF60-E25DE8BCAA87}"/>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2ACFA31-99AF-4964-B3A7-CD250339E81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5682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3585BD-067A-41E2-A507-2766404F803F}"/>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EA80BA7-D073-45BB-B1A8-A583AF9B7A8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7856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3090A7-CD90-431D-8057-861BD25D6A73}"/>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0F66969F-55CC-43A6-AC6F-6769B81F02CA}"/>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9445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56054C-1D61-465C-8F0D-C4E8DBF6126F}"/>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BB079CD7-A039-4EA9-92DE-DC9E34F75C7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52111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B08CB6-A8E8-4BE1-AA6B-6B762CCE4E34}"/>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991DC37-AFBC-470C-A42D-16720A3022B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3028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03B4E2-EA18-4746-8CBD-8DDB97A2AB78}"/>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49739DD5-3DA9-442B-8556-A9474EF4C068}"/>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5964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C7B47F-93CC-480A-A473-F2212C3B10DC}"/>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4BCD532-FFB8-4EC7-B31E-0CFF46537C13}"/>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0403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98966B-C4C3-44DA-A39E-66F4B59BBE2D}"/>
              </a:ext>
            </a:extLst>
          </p:cNvPr>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EC6D6EC8-0FA5-4F4E-ADF0-1BC3E3F492DD}"/>
              </a:ext>
            </a:extLst>
          </p:cNvPr>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2309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1AAFA88-C9FC-4B26-AF24-2322B248672F}"/>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563B397B-7B77-4DAE-8884-F75CBB2B383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B6C99F9-D26A-4EBD-AC39-D2A62EAF5F18}"/>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FE9A5D14-662B-4748-8C38-A90851AD36D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7FF70DC-41E7-43E4-AAE9-7C1864271A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3B8B03A9-21D8-4852-934F-F568496A096B}"/>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DAF149B0-0CFB-4651-A830-448296F17B77}"/>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89F28500-4F6D-489F-8477-CD8FDE5E5E3D}"/>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E0D306BC-6758-4ED3-9B06-EE8A5A812726}"/>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EE1A8A79-0EA0-4C39-96BF-C9F198BC1FA8}"/>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6A131BA2-D8F5-4922-9C9D-B0D8E68C6BA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798B77DF-76E0-4D08-BDF1-9EEBAD3E9B6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D3C3E45F-915B-4501-9884-EE81DCD12EF8}"/>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4F1F894A-C98F-4257-9853-9049EFFA8CA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E53067AE-F10D-4513-B288-7559F460FE17}"/>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B7064409-F46E-4342-A63E-2FD06E181F8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7D3709D-DCF2-40D3-BDB3-2204AA80BB8D}"/>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90C0AB8C-81F5-4761-9475-9B6574134D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FF397A27-A3A2-485C-81A8-50EE7870AA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96ADA34B-7583-4629-936E-EBD7E0638DF8}"/>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8C74CAD7-B125-44D8-870C-C00E4A8ACB13}"/>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D2B2562C-37B0-4CF0-ABFF-64C7A047706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94F011AC-6289-4EB4-9DA5-625291F5F869}"/>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F1607855-B185-4B68-8DAB-5AD8F7E4BAE3}"/>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376AD550-BB3A-4034-A3AE-24D43325AC6B}"/>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362EFAE5-AC42-4DA0-86E9-706BD3B9E69C}"/>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03ED5D93-1C08-4121-A2C9-D00AB5468F68}"/>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BA9C71A-C3C1-455A-B167-6191E00CFD2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0DE1482-FE9A-4376-9B83-12C205099C5F}"/>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A9A58BF1-3A80-4189-9C2C-C68E66F7F03D}"/>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6F1E7859-348E-4EBC-BF7D-91DF9C30CAF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84F33487-5D7B-4620-8B3B-9FAA5C5103A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39F9577C-4609-49A4-B834-D592B3699DEC}"/>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7F67D418-59FF-4C4F-A796-01F7F68E6CF3}"/>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F5C0BA10-DBEA-4B0D-A441-98306FC760F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E4A564CA-1CA6-4104-9745-6053FED9BA68}"/>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6E572D7-3AD8-4D33-9716-3D6E2D963435}"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6D442E2D-8F21-4D2B-BB63-3D0AFB9D6B0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0566" r:id="rId1"/>
    <p:sldLayoutId id="2147490567" r:id="rId2"/>
    <p:sldLayoutId id="2147490568" r:id="rId3"/>
    <p:sldLayoutId id="2147490569" r:id="rId4"/>
    <p:sldLayoutId id="2147490570" r:id="rId5"/>
    <p:sldLayoutId id="2147490571" r:id="rId6"/>
    <p:sldLayoutId id="2147490572" r:id="rId7"/>
    <p:sldLayoutId id="2147490573" r:id="rId8"/>
    <p:sldLayoutId id="2147490574" r:id="rId9"/>
    <p:sldLayoutId id="2147490575" r:id="rId10"/>
    <p:sldLayoutId id="2147490576" r:id="rId11"/>
    <p:sldLayoutId id="2147490577"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F7830-C640-4658-8311-76EBA0EB3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1" y="5532120"/>
            <a:ext cx="801858" cy="1097280"/>
          </a:xfrm>
          <a:prstGeom prst="rect">
            <a:avLst/>
          </a:prstGeom>
        </p:spPr>
      </p:pic>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2247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99"/>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190500" y="2286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effectLst>
                  <a:outerShdw blurRad="38100" dist="38100" dir="2700000" algn="tl">
                    <a:srgbClr val="000000">
                      <a:alpha val="43137"/>
                    </a:srgbClr>
                  </a:outerShdw>
                </a:effectLst>
              </a:rPr>
              <a:t>Why Believe in Christ’s Virgin Birth?</a:t>
            </a:r>
          </a:p>
        </p:txBody>
      </p:sp>
      <p:pic>
        <p:nvPicPr>
          <p:cNvPr id="5" name="Picture 4">
            <a:extLst>
              <a:ext uri="{FF2B5EF4-FFF2-40B4-BE49-F238E27FC236}">
                <a16:creationId xmlns:a16="http://schemas.microsoft.com/office/drawing/2014/main" id="{B7E25D42-2FC8-4A9A-B6A8-A15189CFE1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7165" y="1993267"/>
            <a:ext cx="3389670" cy="2871465"/>
          </a:xfrm>
          <a:prstGeom prst="rect">
            <a:avLst/>
          </a:prstGeom>
        </p:spPr>
      </p:pic>
    </p:spTree>
    <p:extLst>
      <p:ext uri="{BB962C8B-B14F-4D97-AF65-F5344CB8AC3E}">
        <p14:creationId xmlns:p14="http://schemas.microsoft.com/office/powerpoint/2010/main" val="1963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is </a:t>
            </a:r>
            <a:r>
              <a:rPr lang="en-US" b="1" i="1" u="sng" dirty="0" err="1">
                <a:solidFill>
                  <a:srgbClr val="FFFFCC"/>
                </a:solidFill>
                <a:effectLst>
                  <a:outerShdw blurRad="38100" dist="38100" dir="2700000" algn="tl">
                    <a:srgbClr val="000000">
                      <a:alpha val="43137"/>
                    </a:srgbClr>
                  </a:outerShdw>
                </a:effectLst>
              </a:rPr>
              <a:t>Betulah</a:t>
            </a:r>
            <a:r>
              <a:rPr lang="en-US" b="1" i="1" u="sng" dirty="0">
                <a:solidFill>
                  <a:srgbClr val="FFFFCC"/>
                </a:solidFill>
                <a:effectLst>
                  <a:outerShdw blurRad="38100" dist="38100" dir="2700000" algn="tl">
                    <a:srgbClr val="000000">
                      <a:alpha val="43137"/>
                    </a:srgbClr>
                  </a:outerShdw>
                </a:effectLst>
              </a:rPr>
              <a:t> and not Almah (Joel 1:8)</a:t>
            </a:r>
            <a:r>
              <a:rPr lang="en-US" b="1" i="1" dirty="0">
                <a:solidFill>
                  <a:srgbClr val="FFFFCC"/>
                </a:solidFill>
                <a:effectLst>
                  <a:outerShdw blurRad="38100" dist="38100" dir="2700000" algn="tl">
                    <a:srgbClr val="000000">
                      <a:alpha val="43137"/>
                    </a:srgbClr>
                  </a:outerShdw>
                </a:effectLst>
              </a:rPr>
              <a:t>!</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6121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Hebrew word </a:t>
            </a:r>
            <a:r>
              <a:rPr lang="en-US" b="1" i="1" u="sng" dirty="0" err="1">
                <a:solidFill>
                  <a:srgbClr val="FFFFCC"/>
                </a:solidFill>
                <a:effectLst>
                  <a:outerShdw blurRad="38100" dist="38100" dir="2700000" algn="tl">
                    <a:srgbClr val="000000">
                      <a:alpha val="43137"/>
                    </a:srgbClr>
                  </a:outerShdw>
                </a:effectLst>
              </a:rPr>
              <a:t>Almah</a:t>
            </a:r>
            <a:r>
              <a:rPr lang="en-US" b="1" u="sng" dirty="0">
                <a:solidFill>
                  <a:srgbClr val="FFFFCC"/>
                </a:solidFill>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160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E5C6EB9-D575-4FAD-ACDD-61B34B532C54}"/>
              </a:ext>
            </a:extLst>
          </p:cNvPr>
          <p:cNvSpPr>
            <a:spLocks noGrp="1" noChangeArrowheads="1"/>
          </p:cNvSpPr>
          <p:nvPr>
            <p:ph type="title"/>
          </p:nvPr>
        </p:nvSpPr>
        <p:spPr>
          <a:xfrm>
            <a:off x="571500" y="228600"/>
            <a:ext cx="8001000" cy="914400"/>
          </a:xfrm>
        </p:spPr>
        <p:txBody>
          <a:bodyPr/>
          <a:lstStyle/>
          <a:p>
            <a:pPr algn="ctr" eaLnBrk="1" hangingPunct="1"/>
            <a:r>
              <a:rPr lang="en-US" altLang="en-US" sz="4000" dirty="0">
                <a:effectLst>
                  <a:outerShdw blurRad="38100" dist="38100" dir="2700000" algn="tl">
                    <a:srgbClr val="000000">
                      <a:alpha val="43137"/>
                    </a:srgbClr>
                  </a:outerShdw>
                </a:effectLst>
              </a:rPr>
              <a:t>To Fulfill Old Testament Prophecy</a:t>
            </a:r>
          </a:p>
        </p:txBody>
      </p:sp>
      <p:sp>
        <p:nvSpPr>
          <p:cNvPr id="5123" name="Rectangle 3">
            <a:extLst>
              <a:ext uri="{FF2B5EF4-FFF2-40B4-BE49-F238E27FC236}">
                <a16:creationId xmlns:a16="http://schemas.microsoft.com/office/drawing/2014/main" id="{56ECFF85-759C-4BA9-A352-BAE3D89AF317}"/>
              </a:ext>
            </a:extLst>
          </p:cNvPr>
          <p:cNvSpPr>
            <a:spLocks noGrp="1" noChangeArrowheads="1"/>
          </p:cNvSpPr>
          <p:nvPr>
            <p:ph idx="1"/>
          </p:nvPr>
        </p:nvSpPr>
        <p:spPr>
          <a:xfrm>
            <a:off x="609600" y="1600200"/>
            <a:ext cx="7924800" cy="4460875"/>
          </a:xfrm>
        </p:spPr>
        <p:txBody>
          <a:bodyPr/>
          <a:lstStyle/>
          <a:p>
            <a:pPr marL="457200" indent="-457200" eaLnBrk="1" hangingPunct="1">
              <a:spcBef>
                <a:spcPts val="0"/>
              </a:spcBef>
              <a:spcAft>
                <a:spcPts val="2400"/>
              </a:spcAft>
              <a:defRPr/>
            </a:pPr>
            <a:r>
              <a:rPr lang="en-US" i="1" dirty="0" err="1">
                <a:effectLst>
                  <a:outerShdw blurRad="38100" dist="38100" dir="2700000" algn="tl">
                    <a:srgbClr val="000000">
                      <a:alpha val="43137"/>
                    </a:srgbClr>
                  </a:outerShdw>
                </a:effectLst>
              </a:rPr>
              <a:t>Almah</a:t>
            </a:r>
            <a:endParaRPr lang="en-US" i="1" dirty="0">
              <a:effectLst>
                <a:outerShdw blurRad="38100" dist="38100" dir="2700000" algn="tl">
                  <a:srgbClr val="000000">
                    <a:alpha val="43137"/>
                  </a:srgbClr>
                </a:outerShdw>
              </a:effectLst>
            </a:endParaRP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OT uses </a:t>
            </a:r>
            <a:r>
              <a:rPr lang="en-US" dirty="0">
                <a:effectLst>
                  <a:outerShdw blurRad="38100" dist="38100" dir="2700000" algn="tl">
                    <a:srgbClr val="000000">
                      <a:alpha val="43137"/>
                    </a:srgbClr>
                  </a:outerShdw>
                </a:effectLst>
                <a:cs typeface="Calibri" panose="020F0502020204030204" pitchFamily="34" charset="0"/>
              </a:rPr>
              <a:t>(Gen 24:43; Exod 2:8; Ps 68:25; Song of Solomon 1:3; 6:8; </a:t>
            </a:r>
            <a:r>
              <a:rPr lang="en-US" dirty="0" err="1">
                <a:effectLst>
                  <a:outerShdw blurRad="38100" dist="38100" dir="2700000" algn="tl">
                    <a:srgbClr val="000000">
                      <a:alpha val="43137"/>
                    </a:srgbClr>
                  </a:outerShdw>
                </a:effectLst>
                <a:cs typeface="Calibri" panose="020F0502020204030204" pitchFamily="34" charset="0"/>
              </a:rPr>
              <a:t>Prov</a:t>
            </a:r>
            <a:r>
              <a:rPr lang="en-US" dirty="0">
                <a:effectLst>
                  <a:outerShdw blurRad="38100" dist="38100" dir="2700000" algn="tl">
                    <a:srgbClr val="000000">
                      <a:alpha val="43137"/>
                    </a:srgbClr>
                  </a:outerShdw>
                </a:effectLst>
                <a:cs typeface="Calibri" panose="020F0502020204030204" pitchFamily="34" charset="0"/>
              </a:rPr>
              <a:t> 30:18-19)</a:t>
            </a:r>
            <a:r>
              <a:rPr lang="en-US" dirty="0">
                <a:effectLst>
                  <a:outerShdw blurRad="38100" dist="38100" dir="2700000" algn="tl">
                    <a:srgbClr val="000000">
                      <a:alpha val="43137"/>
                    </a:srgbClr>
                  </a:outerShdw>
                </a:effectLst>
              </a:rPr>
              <a:t> </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LXX</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1:23</a:t>
            </a:r>
          </a:p>
        </p:txBody>
      </p:sp>
      <p:pic>
        <p:nvPicPr>
          <p:cNvPr id="19460" name="Picture 5" descr="https://encrypted-tbn2.gstatic.com/images?q=tbn:ANd9GcQjYa1b34wEurDM_Ysus-MUPsGfl59ZGk9jgBY_m0Y7gik3vNxamA">
            <a:extLst>
              <a:ext uri="{FF2B5EF4-FFF2-40B4-BE49-F238E27FC236}">
                <a16:creationId xmlns:a16="http://schemas.microsoft.com/office/drawing/2014/main" id="{4BB81DE1-10DF-432F-A9CD-22228B0A0C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54149" y="3886200"/>
            <a:ext cx="3232651"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17203-0AD0-4CD9-AAA1-70F8877C7A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F02BE6D8-8492-4676-8258-37B780ECF88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Behold, the virgin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rPr>
              <a:t>virgin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parthenos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shall be with child and shall bear a Son, and they shall call His name Immanuel,” which translated means, ‘God with us’.</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5" descr="https://encrypted-tbn2.gstatic.com/images?q=tbn:ANd9GcQjYa1b34wEurDM_Ysus-MUPsGfl59ZGk9jgBY_m0Y7gik3vNxamA">
            <a:extLst>
              <a:ext uri="{FF2B5EF4-FFF2-40B4-BE49-F238E27FC236}">
                <a16:creationId xmlns:a16="http://schemas.microsoft.com/office/drawing/2014/main" id="{4DE30F3A-E6B5-4E04-98CA-0E92779139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532" y="2971800"/>
            <a:ext cx="2154936"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63094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81534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389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9DE20-1F8C-40D1-A3D6-191B66BF89BA}"/>
              </a:ext>
            </a:extLst>
          </p:cNvPr>
          <p:cNvGraphicFramePr>
            <a:graphicFrameLocks noGrp="1"/>
          </p:cNvGraphicFramePr>
          <p:nvPr>
            <p:extLst>
              <p:ext uri="{D42A27DB-BD31-4B8C-83A1-F6EECF244321}">
                <p14:modId xmlns:p14="http://schemas.microsoft.com/office/powerpoint/2010/main" val="2597896347"/>
              </p:ext>
            </p:extLst>
          </p:nvPr>
        </p:nvGraphicFramePr>
        <p:xfrm>
          <a:off x="228600" y="121983"/>
          <a:ext cx="8686800" cy="6614034"/>
        </p:xfrm>
        <a:graphic>
          <a:graphicData uri="http://schemas.openxmlformats.org/drawingml/2006/table">
            <a:tbl>
              <a:tblPr firstRow="1" bandRow="1">
                <a:tableStyleId>{073A0DAA-6AF3-43AB-8588-CEC1D06C72B9}</a:tableStyleId>
              </a:tblPr>
              <a:tblGrid>
                <a:gridCol w="3733800">
                  <a:extLst>
                    <a:ext uri="{9D8B030D-6E8A-4147-A177-3AD203B41FA5}">
                      <a16:colId xmlns:a16="http://schemas.microsoft.com/office/drawing/2014/main" val="2941835128"/>
                    </a:ext>
                  </a:extLst>
                </a:gridCol>
                <a:gridCol w="1295400">
                  <a:extLst>
                    <a:ext uri="{9D8B030D-6E8A-4147-A177-3AD203B41FA5}">
                      <a16:colId xmlns:a16="http://schemas.microsoft.com/office/drawing/2014/main" val="374499017"/>
                    </a:ext>
                  </a:extLst>
                </a:gridCol>
                <a:gridCol w="3657600">
                  <a:extLst>
                    <a:ext uri="{9D8B030D-6E8A-4147-A177-3AD203B41FA5}">
                      <a16:colId xmlns:a16="http://schemas.microsoft.com/office/drawing/2014/main" val="1635026271"/>
                    </a:ext>
                  </a:extLst>
                </a:gridCol>
              </a:tblGrid>
              <a:tr h="9448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mn-cs"/>
                        </a:rPr>
                        <a:t>ISAIAH 7 AND 8 DIFFERENCES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711" marB="45711" anchor="ctr">
                    <a:solidFill>
                      <a:schemeClr val="bg2"/>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kern="1200" dirty="0">
                        <a:solidFill>
                          <a:schemeClr val="lt1"/>
                        </a:solidFill>
                        <a:latin typeface="Calibri" panose="020F0502020204030204" pitchFamily="34" charset="0"/>
                        <a:ea typeface="+mn-ea"/>
                        <a:cs typeface="+mn-cs"/>
                      </a:endParaRPr>
                    </a:p>
                  </a:txBody>
                  <a:tcPr>
                    <a:solidFill>
                      <a:srgbClr val="0099FF"/>
                    </a:solidFill>
                  </a:tcPr>
                </a:tc>
                <a:extLst>
                  <a:ext uri="{0D108BD9-81ED-4DB2-BD59-A6C34878D82A}">
                    <a16:rowId xmlns:a16="http://schemas.microsoft.com/office/drawing/2014/main" val="1923191769"/>
                  </a:ext>
                </a:extLst>
              </a:tr>
              <a:tr h="944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7</a:t>
                      </a:r>
                      <a:endParaRPr lang="en-US" sz="3200" b="1" kern="1200" cap="small" baseline="0" dirty="0">
                        <a:solidFill>
                          <a:schemeClr val="lt1"/>
                        </a:solidFill>
                        <a:latin typeface="Calibri" panose="020F0502020204030204" pitchFamily="34" charset="0"/>
                        <a:ea typeface="+mn-ea"/>
                        <a:cs typeface="+mn-cs"/>
                      </a:endParaRPr>
                    </a:p>
                  </a:txBody>
                  <a:tcPr marT="45711" marB="45711" anchor="ctr">
                    <a:solidFill>
                      <a:srgbClr val="0099FF"/>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kern="1200" cap="small" baseline="0" dirty="0">
                        <a:solidFill>
                          <a:schemeClr val="lt1"/>
                        </a:solidFill>
                        <a:latin typeface="Calibri" panose="020F0502020204030204" pitchFamily="34" charset="0"/>
                        <a:ea typeface="+mn-ea"/>
                        <a:cs typeface="+mn-cs"/>
                      </a:endParaRPr>
                    </a:p>
                  </a:txBody>
                  <a:tcPr marT="45711" marB="45711"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8</a:t>
                      </a:r>
                      <a:endParaRPr lang="en-US" sz="3200" b="1" kern="1200" cap="small" baseline="0" dirty="0">
                        <a:solidFill>
                          <a:schemeClr val="lt1"/>
                        </a:solidFill>
                        <a:latin typeface="Calibri" panose="020F0502020204030204" pitchFamily="34" charset="0"/>
                        <a:ea typeface="+mn-ea"/>
                        <a:cs typeface="+mn-cs"/>
                      </a:endParaRPr>
                    </a:p>
                  </a:txBody>
                  <a:tcPr marT="45711" marB="45711" anchor="ctr">
                    <a:solidFill>
                      <a:srgbClr val="0099FF"/>
                    </a:solidFill>
                  </a:tcPr>
                </a:tc>
                <a:extLst>
                  <a:ext uri="{0D108BD9-81ED-4DB2-BD59-A6C34878D82A}">
                    <a16:rowId xmlns:a16="http://schemas.microsoft.com/office/drawing/2014/main" val="3761866451"/>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Immanuel</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Maher-</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shalal</a:t>
                      </a: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-hash-</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baz</a:t>
                      </a: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nchor="ctr"/>
                </a:tc>
                <a:extLst>
                  <a:ext uri="{0D108BD9-81ED-4DB2-BD59-A6C34878D82A}">
                    <a16:rowId xmlns:a16="http://schemas.microsoft.com/office/drawing/2014/main" val="1872098101"/>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Blessing</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marT="45711" marB="45711" anchor="ctr"/>
                </a:tc>
                <a:extLst>
                  <a:ext uri="{0D108BD9-81ED-4DB2-BD59-A6C34878D82A}">
                    <a16:rowId xmlns:a16="http://schemas.microsoft.com/office/drawing/2014/main" val="3349206850"/>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a virgin</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Isaiah's wife</a:t>
                      </a:r>
                    </a:p>
                  </a:txBody>
                  <a:tcPr marT="45711" marB="45711" anchor="ctr"/>
                </a:tc>
                <a:extLst>
                  <a:ext uri="{0D108BD9-81ED-4DB2-BD59-A6C34878D82A}">
                    <a16:rowId xmlns:a16="http://schemas.microsoft.com/office/drawing/2014/main" val="3466771009"/>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 </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a:t>
                      </a:r>
                    </a:p>
                  </a:txBody>
                  <a:tcPr marT="45711" marB="45711" anchor="ctr"/>
                </a:tc>
                <a:extLst>
                  <a:ext uri="{0D108BD9-81ED-4DB2-BD59-A6C34878D82A}">
                    <a16:rowId xmlns:a16="http://schemas.microsoft.com/office/drawing/2014/main" val="392342736"/>
                  </a:ext>
                </a:extLst>
              </a:tr>
              <a:tr h="944862">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Judah</a:t>
                      </a:r>
                    </a:p>
                  </a:txBody>
                  <a:tcPr marT="45711" marB="45711" anchor="ctr"/>
                </a:tc>
                <a:tc vMerge="1">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1" marB="45711"/>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Syria and Israel</a:t>
                      </a:r>
                    </a:p>
                  </a:txBody>
                  <a:tcPr marT="45711" marB="45711" anchor="ctr"/>
                </a:tc>
                <a:extLst>
                  <a:ext uri="{0D108BD9-81ED-4DB2-BD59-A6C34878D82A}">
                    <a16:rowId xmlns:a16="http://schemas.microsoft.com/office/drawing/2014/main" val="275393254"/>
                  </a:ext>
                </a:extLst>
              </a:tr>
            </a:tbl>
          </a:graphicData>
        </a:graphic>
      </p:graphicFrame>
      <p:pic>
        <p:nvPicPr>
          <p:cNvPr id="21509" name="Picture 5" descr="https://encrypted-tbn2.gstatic.com/images?q=tbn:ANd9GcQjYa1b34wEurDM_Ysus-MUPsGfl59ZGk9jgBY_m0Y7gik3vNxamA">
            <a:extLst>
              <a:ext uri="{FF2B5EF4-FFF2-40B4-BE49-F238E27FC236}">
                <a16:creationId xmlns:a16="http://schemas.microsoft.com/office/drawing/2014/main" id="{1887F7EE-5829-4C69-9484-2F871DD69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32822" y="3307080"/>
            <a:ext cx="1401178" cy="11887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C3549EB-A33D-471D-98F9-DBB8A886C65B}"/>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A882802B-CE62-401F-8D2B-EA695954274F}"/>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07AA0229-7ACE-4400-9F05-0A57E2883A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70D80A9-6AB0-48A0-83E4-42F58F24682D}"/>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C3F618B-3544-4F20-B567-5975D8926756}"/>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A574A45D-1A80-4E31-BF8C-7814DA2FB7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D2A20-4439-4CA5-B769-216663092C6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1E46193C-0545-42EC-9689-34A175D9238A}"/>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a:t>
            </a:r>
            <a:r>
              <a:rPr lang="en-US" sz="3600" dirty="0">
                <a:effectLst>
                  <a:outerShdw blurRad="38100" dist="38100" dir="2700000" algn="tl">
                    <a:srgbClr val="000000">
                      <a:alpha val="43137"/>
                    </a:srgbClr>
                  </a:outerShdw>
                </a:effectLst>
                <a:latin typeface="Calibri" panose="020F0502020204030204" pitchFamily="34" charset="0"/>
              </a:rPr>
              <a:t>: Behold, a virgin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C963AC3-7F60-4BDD-8DAB-0949A8064F47}"/>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8AC7CE9-DBE8-4F54-B8FD-36BD88E1E781}"/>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81A9A90-F643-449F-B35C-EA32DD5CC5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16C705-B820-4C15-8358-1A9542D5AC96}"/>
              </a:ext>
            </a:extLst>
          </p:cNvPr>
          <p:cNvSpPr>
            <a:spLocks noGrp="1" noChangeArrowheads="1"/>
          </p:cNvSpPr>
          <p:nvPr>
            <p:ph type="title"/>
          </p:nvPr>
        </p:nvSpPr>
        <p:spPr>
          <a:xfrm>
            <a:off x="685800" y="228600"/>
            <a:ext cx="7772400" cy="916388"/>
          </a:xfrm>
        </p:spPr>
        <p:txBody>
          <a:bodyPr/>
          <a:lstStyle/>
          <a:p>
            <a:pPr algn="ctr" eaLnBrk="1" hangingPunct="1">
              <a:defRPr/>
            </a:pPr>
            <a:r>
              <a:rPr lang="en-US" altLang="en-US" sz="3600" dirty="0">
                <a:effectLst>
                  <a:outerShdw blurRad="38100" dist="38100" dir="2700000" algn="tl">
                    <a:srgbClr val="000000">
                      <a:alpha val="43137"/>
                    </a:srgbClr>
                  </a:outerShdw>
                </a:effectLst>
              </a:rPr>
              <a:t>REMEMBRANCE</a:t>
            </a:r>
            <a:br>
              <a:rPr lang="en-US" altLang="en-US" sz="3600" dirty="0">
                <a:effectLst>
                  <a:outerShdw blurRad="38100" dist="38100" dir="2700000" algn="tl">
                    <a:srgbClr val="000000">
                      <a:alpha val="43137"/>
                    </a:srgbClr>
                  </a:outerShdw>
                </a:effectLst>
              </a:rPr>
            </a:br>
            <a:r>
              <a:rPr lang="en-US" altLang="en-US" sz="3200" dirty="0">
                <a:solidFill>
                  <a:srgbClr val="FFFFCC"/>
                </a:solidFill>
                <a:effectLst>
                  <a:outerShdw blurRad="38100" dist="38100" dir="2700000" algn="tl">
                    <a:srgbClr val="000000">
                      <a:alpha val="43137"/>
                    </a:srgbClr>
                  </a:outerShdw>
                </a:effectLst>
              </a:rPr>
              <a:t>In Second Peter</a:t>
            </a:r>
          </a:p>
        </p:txBody>
      </p:sp>
      <p:sp>
        <p:nvSpPr>
          <p:cNvPr id="15363" name="Rectangle 3">
            <a:extLst>
              <a:ext uri="{FF2B5EF4-FFF2-40B4-BE49-F238E27FC236}">
                <a16:creationId xmlns:a16="http://schemas.microsoft.com/office/drawing/2014/main" id="{074711EB-5FE6-437D-9C5F-F5D805D6F2FB}"/>
              </a:ext>
            </a:extLst>
          </p:cNvPr>
          <p:cNvSpPr>
            <a:spLocks noGrp="1" noChangeArrowheads="1"/>
          </p:cNvSpPr>
          <p:nvPr>
            <p:ph type="body" idx="1"/>
          </p:nvPr>
        </p:nvSpPr>
        <p:spPr>
          <a:xfrm>
            <a:off x="152400" y="1371600"/>
            <a:ext cx="8839200" cy="4918075"/>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Has forgotten that he has been cleansed (1:9)</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will always remind you of these things (1:12)</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It is right to refresh your memory (1:13)</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You will always be able to remember these things (1:15)</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have written both of them as reminders (3:1)</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Do not forget (3:8)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Bear in mind (3:15)</a:t>
            </a:r>
          </a:p>
        </p:txBody>
      </p:sp>
      <p:pic>
        <p:nvPicPr>
          <p:cNvPr id="30724" name="Picture 3" descr="remember.gif">
            <a:extLst>
              <a:ext uri="{FF2B5EF4-FFF2-40B4-BE49-F238E27FC236}">
                <a16:creationId xmlns:a16="http://schemas.microsoft.com/office/drawing/2014/main" id="{19E16E68-351D-4C4B-B84A-02AF254C223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4687487"/>
            <a:ext cx="1870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D2A20-4439-4CA5-B769-216663092C6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1E46193C-0545-42EC-9689-34A175D9238A}"/>
              </a:ext>
            </a:extLst>
          </p:cNvPr>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7:1-2</a:t>
            </a:r>
          </a:p>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Now it came about in the days of </a:t>
            </a:r>
            <a:r>
              <a:rPr lang="en-US" sz="3200" b="1" u="sng" dirty="0">
                <a:solidFill>
                  <a:srgbClr val="FFFFCC"/>
                </a:solidFill>
                <a:latin typeface="Calibri" panose="020F0502020204030204" pitchFamily="34" charset="0"/>
              </a:rPr>
              <a:t>Ahaz</a:t>
            </a:r>
            <a:r>
              <a:rPr lang="en-US" sz="3200" dirty="0">
                <a:effectLst>
                  <a:outerShdw blurRad="38100" dist="38100" dir="2700000" algn="tl">
                    <a:srgbClr val="000000">
                      <a:alpha val="43137"/>
                    </a:srgbClr>
                  </a:outerShdw>
                </a:effectLst>
                <a:latin typeface="Calibri" panose="020F0502020204030204" pitchFamily="34" charset="0"/>
              </a:rPr>
              <a:t>, the son of Jotham, the son of Uzziah, king of Judah, that </a:t>
            </a:r>
            <a:r>
              <a:rPr lang="en-US" sz="3200" dirty="0" err="1">
                <a:effectLst>
                  <a:outerShdw blurRad="38100" dist="38100" dir="2700000" algn="tl">
                    <a:srgbClr val="000000">
                      <a:alpha val="43137"/>
                    </a:srgbClr>
                  </a:outerShdw>
                </a:effectLst>
                <a:latin typeface="Calibri" panose="020F0502020204030204" pitchFamily="34" charset="0"/>
              </a:rPr>
              <a:t>Rezin</a:t>
            </a:r>
            <a:r>
              <a:rPr lang="en-US" sz="3200" dirty="0">
                <a:effectLst>
                  <a:outerShdw blurRad="38100" dist="38100" dir="2700000" algn="tl">
                    <a:srgbClr val="000000">
                      <a:alpha val="43137"/>
                    </a:srgbClr>
                  </a:outerShdw>
                </a:effectLst>
                <a:latin typeface="Calibri" panose="020F0502020204030204" pitchFamily="34" charset="0"/>
              </a:rPr>
              <a:t> the king of Aram and </a:t>
            </a:r>
            <a:r>
              <a:rPr lang="en-US" sz="3200" dirty="0" err="1">
                <a:effectLst>
                  <a:outerShdw blurRad="38100" dist="38100" dir="2700000" algn="tl">
                    <a:srgbClr val="000000">
                      <a:alpha val="43137"/>
                    </a:srgbClr>
                  </a:outerShdw>
                </a:effectLst>
                <a:latin typeface="Calibri" panose="020F0502020204030204" pitchFamily="34" charset="0"/>
              </a:rPr>
              <a:t>Pekah</a:t>
            </a:r>
            <a:r>
              <a:rPr lang="en-US" sz="3200" dirty="0">
                <a:effectLst>
                  <a:outerShdw blurRad="38100" dist="38100" dir="2700000" algn="tl">
                    <a:srgbClr val="000000">
                      <a:alpha val="43137"/>
                    </a:srgbClr>
                  </a:outerShdw>
                </a:effectLst>
                <a:latin typeface="Calibri" panose="020F0502020204030204" pitchFamily="34" charset="0"/>
              </a:rPr>
              <a:t> the son of Remaliah, king of Israel, went up to Jerusalem to wage war against it, but could not conquer it.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When it was reported to the </a:t>
            </a:r>
            <a:r>
              <a:rPr lang="en-US" sz="3200" b="1" u="sng" dirty="0">
                <a:solidFill>
                  <a:srgbClr val="FFFFCC"/>
                </a:solidFill>
                <a:latin typeface="Calibri" panose="020F0502020204030204" pitchFamily="34" charset="0"/>
              </a:rPr>
              <a:t>house of David</a:t>
            </a:r>
            <a:r>
              <a:rPr lang="en-US" sz="3200" dirty="0">
                <a:effectLst>
                  <a:outerShdw blurRad="38100" dist="38100" dir="2700000" algn="tl">
                    <a:srgbClr val="000000">
                      <a:alpha val="43137"/>
                    </a:srgbClr>
                  </a:outerShdw>
                </a:effectLst>
                <a:latin typeface="Calibri" panose="020F0502020204030204" pitchFamily="34" charset="0"/>
              </a:rPr>
              <a:t>, saying, “The Arameans have camped in Ephraim,” his heart and the hearts of his people shook as the trees of the forest shake with the wind.</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35834891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BD3871-CAAB-421C-BCD5-96F32DD73191}"/>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1AA9326-698F-4C60-81B4-C89EB3C22946}"/>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b="1" i="1" u="sng" dirty="0">
                <a:solidFill>
                  <a:srgbClr val="FFFFCC"/>
                </a:solidFill>
                <a:effectLst>
                  <a:outerShdw blurRad="38100" dist="38100" dir="2700000" algn="tl">
                    <a:srgbClr val="000000">
                      <a:alpha val="43137"/>
                    </a:srgbClr>
                  </a:outerShdw>
                </a:effectLst>
              </a:rPr>
              <a:t>Shear </a:t>
            </a:r>
            <a:r>
              <a:rPr lang="en-US" b="1" i="1" u="sng" dirty="0" err="1">
                <a:solidFill>
                  <a:srgbClr val="FFFFCC"/>
                </a:solidFill>
                <a:effectLst>
                  <a:outerShdw blurRad="38100" dist="38100" dir="2700000" algn="tl">
                    <a:srgbClr val="000000">
                      <a:alpha val="43137"/>
                    </a:srgbClr>
                  </a:outerShdw>
                </a:effectLst>
              </a:rPr>
              <a:t>Jashub</a:t>
            </a:r>
            <a:r>
              <a:rPr lang="en-US" b="1" u="sng" dirty="0">
                <a:solidFill>
                  <a:srgbClr val="FFFFCC"/>
                </a:solidFill>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E371074A-8540-4FCA-A275-8AA27D360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1B5D7D1-4E75-44AD-BEA3-C4F4B3DEA910}"/>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19D7AAA3-7D13-4B44-9793-75B90E33FDFD}"/>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4B375816-C55A-484E-A0E1-D7AB3F7E13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64FC-B661-4408-82CA-E911115A4F2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4788EA19-B8B2-4381-8960-E3C255BEC711}"/>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latin typeface="Calibri" panose="020F0502020204030204" pitchFamily="34" charset="0"/>
              </a:rPr>
              <a:t>“</a:t>
            </a:r>
            <a:r>
              <a:rPr lang="en-US" sz="3600" dirty="0">
                <a:latin typeface="Calibri" panose="020F0502020204030204" pitchFamily="34" charset="0"/>
              </a:rPr>
              <a:t>Then he said, “Listen now, </a:t>
            </a:r>
            <a:r>
              <a:rPr lang="en-US" sz="3600" b="1" u="sng" dirty="0">
                <a:solidFill>
                  <a:srgbClr val="FFFFCC"/>
                </a:solidFill>
                <a:latin typeface="Calibri" panose="020F0502020204030204" pitchFamily="34" charset="0"/>
              </a:rPr>
              <a:t>O house of David</a:t>
            </a:r>
            <a:r>
              <a:rPr lang="en-US" sz="3600" dirty="0">
                <a:latin typeface="Calibri" panose="020F0502020204030204" pitchFamily="34" charset="0"/>
              </a:rPr>
              <a:t>!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virgin will be with child and bear a son, and she will call His name Immanuel.</a:t>
            </a:r>
            <a:r>
              <a:rPr lang="en-US" altLang="en-US" sz="3600" dirty="0">
                <a:latin typeface="Calibri" panose="020F0502020204030204" pitchFamily="34" charset="0"/>
              </a:rPr>
              <a:t>”</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C0D8D86-4D85-4E06-9C81-7D636D5C279C}"/>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ED152C1A-100F-4B7F-A8C9-B93E318BBC5E}"/>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dirty="0">
                <a:effectLst>
                  <a:outerShdw blurRad="38100" dist="38100" dir="2700000" algn="tl">
                    <a:srgbClr val="000000">
                      <a:alpha val="43137"/>
                    </a:srgbClr>
                  </a:outerShdw>
                </a:effectLst>
              </a:rPr>
              <a:t> (Isa.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Extended context (Isa 9:6; 11:1-5)</a:t>
            </a:r>
          </a:p>
        </p:txBody>
      </p:sp>
      <p:pic>
        <p:nvPicPr>
          <p:cNvPr id="20484" name="Picture 5" descr="https://encrypted-tbn2.gstatic.com/images?q=tbn:ANd9GcQjYa1b34wEurDM_Ysus-MUPsGfl59ZGk9jgBY_m0Y7gik3vNxamA">
            <a:extLst>
              <a:ext uri="{FF2B5EF4-FFF2-40B4-BE49-F238E27FC236}">
                <a16:creationId xmlns:a16="http://schemas.microsoft.com/office/drawing/2014/main" id="{11A6ED6C-E25D-4CAF-9A46-75E2BC9E55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6D5A7-971A-4E34-B0A3-2B58C1F21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1200"/>
              </a:spcAft>
              <a:buClrTx/>
              <a:buSzTx/>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7:9–17</a:t>
            </a:r>
          </a:p>
          <a:p>
            <a:pPr algn="just" eaLnBrk="1" hangingPunct="1">
              <a:spcBef>
                <a:spcPct val="0"/>
              </a:spcBef>
              <a:buClrTx/>
              <a:buSzTx/>
              <a:buFontTx/>
              <a:buNone/>
            </a:pPr>
            <a:r>
              <a:rPr lang="en-US" altLang="en-US" sz="2800" baseline="30000" dirty="0">
                <a:effectLst>
                  <a:outerShdw blurRad="38100" dist="38100" dir="2700000" algn="tl">
                    <a:srgbClr val="000000">
                      <a:alpha val="43137"/>
                    </a:srgbClr>
                  </a:outerShdw>
                </a:effectLst>
                <a:latin typeface="Calibri" panose="020F0502020204030204" pitchFamily="34" charset="0"/>
              </a:rPr>
              <a:t>9</a:t>
            </a:r>
            <a:r>
              <a:rPr lang="en-US" altLang="en-US" sz="2800" dirty="0">
                <a:effectLst>
                  <a:outerShdw blurRad="38100" dist="38100" dir="2700000" algn="tl">
                    <a:srgbClr val="000000">
                      <a:alpha val="43137"/>
                    </a:srgbClr>
                  </a:outerShdw>
                </a:effectLst>
                <a:latin typeface="Calibri" panose="020F0502020204030204" pitchFamily="34" charset="0"/>
              </a:rPr>
              <a:t> “… and the head of Ephraim is Samaria and the head of Samaria is the son of Remaliah. If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2800" dirty="0">
                <a:effectLst>
                  <a:outerShdw blurRad="38100" dist="38100" dir="2700000" algn="tl">
                    <a:srgbClr val="000000">
                      <a:alpha val="43137"/>
                    </a:srgbClr>
                  </a:outerShdw>
                </a:effectLst>
                <a:latin typeface="Calibri" panose="020F0502020204030204" pitchFamily="34" charset="0"/>
              </a:rPr>
              <a:t>will not believe,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[s] </a:t>
            </a:r>
            <a:r>
              <a:rPr lang="en-US" altLang="en-US" sz="2800" dirty="0">
                <a:effectLst>
                  <a:outerShdw blurRad="38100" dist="38100" dir="2700000" algn="tl">
                    <a:srgbClr val="000000">
                      <a:alpha val="43137"/>
                    </a:srgbClr>
                  </a:outerShdw>
                </a:effectLst>
                <a:latin typeface="Calibri" panose="020F0502020204030204" pitchFamily="34" charset="0"/>
              </a:rPr>
              <a:t>surely shall not last.”’” </a:t>
            </a:r>
            <a:r>
              <a:rPr lang="en-US" altLang="en-US" sz="2800" baseline="30000" dirty="0">
                <a:effectLst>
                  <a:outerShdw blurRad="38100" dist="38100" dir="2700000" algn="tl">
                    <a:srgbClr val="000000">
                      <a:alpha val="43137"/>
                    </a:srgbClr>
                  </a:outerShdw>
                </a:effectLst>
                <a:latin typeface="Calibri" panose="020F0502020204030204" pitchFamily="34" charset="0"/>
              </a:rPr>
              <a:t>10</a:t>
            </a:r>
            <a:r>
              <a:rPr lang="en-US" altLang="en-US" sz="2800" dirty="0">
                <a:effectLst>
                  <a:outerShdw blurRad="38100" dist="38100" dir="2700000" algn="tl">
                    <a:srgbClr val="000000">
                      <a:alpha val="43137"/>
                    </a:srgbClr>
                  </a:outerShdw>
                </a:effectLst>
                <a:latin typeface="Calibri" panose="020F0502020204030204" pitchFamily="34" charset="0"/>
              </a:rPr>
              <a:t> Then the Lord spoke again to Ahaz, saying, </a:t>
            </a:r>
            <a:r>
              <a:rPr lang="en-US" altLang="en-US" sz="2800" baseline="30000" dirty="0">
                <a:effectLst>
                  <a:outerShdw blurRad="38100" dist="38100" dir="2700000" algn="tl">
                    <a:srgbClr val="000000">
                      <a:alpha val="43137"/>
                    </a:srgbClr>
                  </a:outerShdw>
                </a:effectLst>
                <a:latin typeface="Calibri" panose="020F0502020204030204" pitchFamily="34" charset="0"/>
              </a:rPr>
              <a:t>11</a:t>
            </a:r>
            <a:r>
              <a:rPr lang="en-US" altLang="en-US" sz="2800" dirty="0">
                <a:effectLst>
                  <a:outerShdw blurRad="38100" dist="38100" dir="2700000" algn="tl">
                    <a:srgbClr val="000000">
                      <a:alpha val="43137"/>
                    </a:srgbClr>
                  </a:outerShdw>
                </a:effectLst>
                <a:latin typeface="Calibri" panose="020F0502020204030204" pitchFamily="34" charset="0"/>
              </a:rPr>
              <a:t> “Ask a sign for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yourself</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[s] </a:t>
            </a:r>
            <a:r>
              <a:rPr lang="en-US" altLang="en-US" sz="2800" dirty="0">
                <a:effectLst>
                  <a:outerShdw blurRad="38100" dist="38100" dir="2700000" algn="tl">
                    <a:srgbClr val="000000">
                      <a:alpha val="43137"/>
                    </a:srgbClr>
                  </a:outerShdw>
                </a:effectLst>
                <a:latin typeface="Calibri" panose="020F0502020204030204" pitchFamily="34" charset="0"/>
              </a:rPr>
              <a:t>from the Lord your God; make it deep as </a:t>
            </a:r>
            <a:r>
              <a:rPr lang="en-US" altLang="en-US" sz="2800" dirty="0" err="1">
                <a:effectLst>
                  <a:outerShdw blurRad="38100" dist="38100" dir="2700000" algn="tl">
                    <a:srgbClr val="000000">
                      <a:alpha val="43137"/>
                    </a:srgbClr>
                  </a:outerShdw>
                </a:effectLst>
                <a:latin typeface="Calibri" panose="020F0502020204030204" pitchFamily="34" charset="0"/>
              </a:rPr>
              <a:t>Sheol</a:t>
            </a:r>
            <a:r>
              <a:rPr lang="en-US" altLang="en-US" sz="2800" dirty="0">
                <a:effectLst>
                  <a:outerShdw blurRad="38100" dist="38100" dir="2700000" algn="tl">
                    <a:srgbClr val="000000">
                      <a:alpha val="43137"/>
                    </a:srgbClr>
                  </a:outerShdw>
                </a:effectLst>
                <a:latin typeface="Calibri" panose="020F0502020204030204" pitchFamily="34" charset="0"/>
              </a:rPr>
              <a:t> or high as heaven.” </a:t>
            </a:r>
            <a:r>
              <a:rPr lang="en-US" altLang="en-US" sz="2800" baseline="30000" dirty="0">
                <a:effectLst>
                  <a:outerShdw blurRad="38100" dist="38100" dir="2700000" algn="tl">
                    <a:srgbClr val="000000">
                      <a:alpha val="43137"/>
                    </a:srgbClr>
                  </a:outerShdw>
                </a:effectLst>
                <a:latin typeface="Calibri" panose="020F0502020204030204" pitchFamily="34" charset="0"/>
              </a:rPr>
              <a:t>12</a:t>
            </a:r>
            <a:r>
              <a:rPr lang="en-US" altLang="en-US" sz="2800" dirty="0">
                <a:effectLst>
                  <a:outerShdw blurRad="38100" dist="38100" dir="2700000" algn="tl">
                    <a:srgbClr val="000000">
                      <a:alpha val="43137"/>
                    </a:srgbClr>
                  </a:outerShdw>
                </a:effectLst>
                <a:latin typeface="Calibri" panose="020F0502020204030204" pitchFamily="34" charset="0"/>
              </a:rPr>
              <a:t> But Ahaz said, “I will not ask, nor will I test the Lord!” </a:t>
            </a:r>
            <a:r>
              <a:rPr lang="en-US" altLang="en-US" sz="2800" baseline="30000" dirty="0">
                <a:effectLst>
                  <a:outerShdw blurRad="38100" dist="38100" dir="2700000" algn="tl">
                    <a:srgbClr val="000000">
                      <a:alpha val="43137"/>
                    </a:srgbClr>
                  </a:outerShdw>
                </a:effectLst>
                <a:latin typeface="Calibri" panose="020F0502020204030204" pitchFamily="34" charset="0"/>
              </a:rPr>
              <a:t>13</a:t>
            </a:r>
            <a:r>
              <a:rPr lang="en-US" altLang="en-US" sz="2800" dirty="0">
                <a:effectLst>
                  <a:outerShdw blurRad="38100" dist="38100" dir="2700000" algn="tl">
                    <a:srgbClr val="000000">
                      <a:alpha val="43137"/>
                    </a:srgbClr>
                  </a:outerShdw>
                </a:effectLst>
                <a:latin typeface="Calibri" panose="020F0502020204030204" pitchFamily="34" charset="0"/>
              </a:rPr>
              <a:t> Then he said, “Listen now, O house of David! Is it too slight a thing for </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2800" b="1" u="sng"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2800" b="1" dirty="0">
                <a:solidFill>
                  <a:srgbClr val="00FF00"/>
                </a:solidFill>
                <a:effectLst>
                  <a:outerShdw blurRad="38100" dist="38100" dir="2700000" algn="tl">
                    <a:srgbClr val="000000">
                      <a:alpha val="43137"/>
                    </a:srgbClr>
                  </a:outerShdw>
                </a:effectLst>
                <a:latin typeface="Calibri" panose="020F0502020204030204" pitchFamily="34" charset="0"/>
              </a:rPr>
              <a:t>[</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pl</a:t>
            </a:r>
            <a:r>
              <a:rPr lang="en-US" altLang="en-US" sz="2800" b="1" dirty="0">
                <a:solidFill>
                  <a:srgbClr val="00FF00"/>
                </a:solidFill>
                <a:effectLst>
                  <a:outerShdw blurRad="38100" dist="38100" dir="2700000" algn="tl">
                    <a:srgbClr val="000000">
                      <a:alpha val="43137"/>
                    </a:srgbClr>
                  </a:outerShdw>
                </a:effectLst>
                <a:latin typeface="Calibri" panose="020F0502020204030204" pitchFamily="34" charset="0"/>
              </a:rPr>
              <a:t>]</a:t>
            </a:r>
            <a:r>
              <a:rPr lang="en-US" altLang="en-US" sz="2800" dirty="0">
                <a:effectLst>
                  <a:outerShdw blurRad="38100" dist="38100" dir="2700000" algn="tl">
                    <a:srgbClr val="000000">
                      <a:alpha val="43137"/>
                    </a:srgbClr>
                  </a:outerShdw>
                </a:effectLst>
                <a:latin typeface="Calibri" panose="020F0502020204030204" pitchFamily="34" charset="0"/>
              </a:rPr>
              <a:t> to try the patience of men, that </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2800" b="1" dirty="0">
                <a:solidFill>
                  <a:srgbClr val="00FF00"/>
                </a:solidFill>
                <a:effectLst>
                  <a:outerShdw blurRad="38100" dist="38100" dir="2700000" algn="tl">
                    <a:srgbClr val="000000">
                      <a:alpha val="43137"/>
                    </a:srgbClr>
                  </a:outerShdw>
                </a:effectLst>
                <a:latin typeface="Calibri" panose="020F0502020204030204" pitchFamily="34" charset="0"/>
              </a:rPr>
              <a:t>[pl]</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will try the patience of my God as well? </a:t>
            </a:r>
            <a:r>
              <a:rPr lang="en-US" altLang="en-US" sz="2800" baseline="30000" dirty="0">
                <a:effectLst>
                  <a:outerShdw blurRad="38100" dist="38100" dir="2700000" algn="tl">
                    <a:srgbClr val="000000">
                      <a:alpha val="43137"/>
                    </a:srgbClr>
                  </a:outerShdw>
                </a:effectLst>
                <a:latin typeface="Calibri" panose="020F0502020204030204" pitchFamily="34" charset="0"/>
              </a:rPr>
              <a:t>14</a:t>
            </a:r>
            <a:r>
              <a:rPr lang="en-US" altLang="en-US" sz="2800" dirty="0">
                <a:effectLst>
                  <a:outerShdw blurRad="38100" dist="38100" dir="2700000" algn="tl">
                    <a:srgbClr val="000000">
                      <a:alpha val="43137"/>
                    </a:srgbClr>
                  </a:outerShdw>
                </a:effectLst>
                <a:latin typeface="Calibri" panose="020F0502020204030204" pitchFamily="34" charset="0"/>
              </a:rPr>
              <a:t> “Therefore the Lord Himself will give </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you</a:t>
            </a:r>
            <a:r>
              <a:rPr lang="en-US" altLang="en-US" sz="2800" b="1" dirty="0">
                <a:solidFill>
                  <a:srgbClr val="00FF00"/>
                </a:solidFill>
                <a:effectLst>
                  <a:outerShdw blurRad="38100" dist="38100" dir="2700000" algn="tl">
                    <a:srgbClr val="000000">
                      <a:alpha val="43137"/>
                    </a:srgbClr>
                  </a:outerShdw>
                </a:effectLst>
                <a:latin typeface="Calibri" panose="020F0502020204030204" pitchFamily="34" charset="0"/>
              </a:rPr>
              <a:t> [pl]</a:t>
            </a:r>
            <a:r>
              <a:rPr lang="en-US" altLang="en-US" sz="2800" b="1" dirty="0">
                <a:solidFill>
                  <a:srgbClr val="92D050"/>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a sign: Behold, a virgin will be with child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6D5A7-971A-4E34-B0A3-2B58C1F21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a:extLst>
              <a:ext uri="{FF2B5EF4-FFF2-40B4-BE49-F238E27FC236}">
                <a16:creationId xmlns:a16="http://schemas.microsoft.com/office/drawing/2014/main" id="{011F3BF6-D5B1-4A7A-962D-0832D5E2A3F2}"/>
              </a:ext>
            </a:extLst>
          </p:cNvPr>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1200"/>
              </a:spcAft>
              <a:buClrTx/>
              <a:buSzTx/>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7:9–17</a:t>
            </a:r>
          </a:p>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rPr>
              <a:t>...and bear a son, and she will call His name Immanuel. </a:t>
            </a:r>
            <a:r>
              <a:rPr lang="en-US" altLang="en-US" sz="2800" baseline="30000" dirty="0">
                <a:effectLst>
                  <a:outerShdw blurRad="38100" dist="38100" dir="2700000" algn="tl">
                    <a:srgbClr val="000000">
                      <a:alpha val="43137"/>
                    </a:srgbClr>
                  </a:outerShdw>
                </a:effectLst>
                <a:latin typeface="Calibri" panose="020F0502020204030204" pitchFamily="34" charset="0"/>
              </a:rPr>
              <a:t>15</a:t>
            </a:r>
            <a:r>
              <a:rPr lang="en-US" altLang="en-US" sz="2800" dirty="0">
                <a:effectLst>
                  <a:outerShdw blurRad="38100" dist="38100" dir="2700000" algn="tl">
                    <a:srgbClr val="000000">
                      <a:alpha val="43137"/>
                    </a:srgbClr>
                  </a:outerShdw>
                </a:effectLst>
                <a:latin typeface="Calibri" panose="020F0502020204030204" pitchFamily="34" charset="0"/>
              </a:rPr>
              <a:t> “He will eat curds and honey at the time He knows enough to refuse evil and choose good. </a:t>
            </a:r>
            <a:r>
              <a:rPr lang="en-US" altLang="en-US" sz="2800" baseline="30000" dirty="0">
                <a:effectLst>
                  <a:outerShdw blurRad="38100" dist="38100" dir="2700000" algn="tl">
                    <a:srgbClr val="000000">
                      <a:alpha val="43137"/>
                    </a:srgbClr>
                  </a:outerShdw>
                </a:effectLst>
                <a:latin typeface="Calibri" panose="020F0502020204030204" pitchFamily="34" charset="0"/>
              </a:rPr>
              <a:t>16</a:t>
            </a:r>
            <a:r>
              <a:rPr lang="en-US" altLang="en-US" sz="2800" dirty="0">
                <a:effectLst>
                  <a:outerShdw blurRad="38100" dist="38100" dir="2700000" algn="tl">
                    <a:srgbClr val="000000">
                      <a:alpha val="43137"/>
                    </a:srgbClr>
                  </a:outerShdw>
                </a:effectLst>
                <a:latin typeface="Calibri" panose="020F0502020204030204" pitchFamily="34" charset="0"/>
              </a:rPr>
              <a:t> “For before the boy will know enough to refuse evil and choose good, the land whose two kings </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you [s]</a:t>
            </a: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dread will be forsaken. </a:t>
            </a:r>
            <a:r>
              <a:rPr lang="en-US" altLang="en-US" sz="2800" baseline="30000" dirty="0">
                <a:effectLst>
                  <a:outerShdw blurRad="38100" dist="38100" dir="2700000" algn="tl">
                    <a:srgbClr val="000000">
                      <a:alpha val="43137"/>
                    </a:srgbClr>
                  </a:outerShdw>
                </a:effectLst>
                <a:latin typeface="Calibri" panose="020F0502020204030204" pitchFamily="34" charset="0"/>
              </a:rPr>
              <a:t>17</a:t>
            </a:r>
            <a:r>
              <a:rPr lang="en-US" altLang="en-US" sz="2800" dirty="0">
                <a:effectLst>
                  <a:outerShdw blurRad="38100" dist="38100" dir="2700000" algn="tl">
                    <a:srgbClr val="000000">
                      <a:alpha val="43137"/>
                    </a:srgbClr>
                  </a:outerShdw>
                </a:effectLst>
                <a:latin typeface="Calibri" panose="020F0502020204030204" pitchFamily="34" charset="0"/>
              </a:rPr>
              <a:t> “The Lord will bring on </a:t>
            </a:r>
            <a:r>
              <a:rPr lang="en-US" altLang="en-US" sz="2800" b="1" u="sng" dirty="0">
                <a:solidFill>
                  <a:srgbClr val="00FF00"/>
                </a:solidFill>
                <a:effectLst>
                  <a:outerShdw blurRad="38100" dist="38100" dir="2700000" algn="tl">
                    <a:srgbClr val="000000">
                      <a:alpha val="43137"/>
                    </a:srgbClr>
                  </a:outerShdw>
                </a:effectLst>
                <a:latin typeface="Calibri" panose="020F0502020204030204" pitchFamily="34" charset="0"/>
              </a:rPr>
              <a:t>you [s]</a:t>
            </a:r>
            <a:r>
              <a:rPr lang="en-US" altLang="en-US" sz="2800" b="1" u="sng" dirty="0">
                <a:effectLst>
                  <a:outerShdw blurRad="38100" dist="38100" dir="2700000" algn="tl">
                    <a:srgbClr val="000000">
                      <a:alpha val="43137"/>
                    </a:srgbClr>
                  </a:outerShdw>
                </a:effectLst>
                <a:latin typeface="Calibri" panose="020F0502020204030204" pitchFamily="34" charset="0"/>
              </a:rPr>
              <a:t>,</a:t>
            </a:r>
            <a:r>
              <a:rPr lang="en-US" altLang="en-US" sz="2800" b="1" dirty="0">
                <a:effectLst>
                  <a:outerShdw blurRad="38100" dist="38100" dir="2700000" algn="tl">
                    <a:srgbClr val="000000">
                      <a:alpha val="43137"/>
                    </a:srgbClr>
                  </a:outerShdw>
                </a:effectLst>
                <a:latin typeface="Calibri" panose="020F0502020204030204" pitchFamily="34" charset="0"/>
              </a:rPr>
              <a:t> </a:t>
            </a:r>
            <a:r>
              <a:rPr lang="en-US" altLang="en-US" sz="2800" dirty="0">
                <a:effectLst>
                  <a:outerShdw blurRad="38100" dist="38100" dir="2700000" algn="tl">
                    <a:srgbClr val="000000">
                      <a:alpha val="43137"/>
                    </a:srgbClr>
                  </a:outerShdw>
                </a:effectLst>
                <a:latin typeface="Calibri" panose="020F0502020204030204" pitchFamily="34" charset="0"/>
              </a:rPr>
              <a:t>on your people, and on your father’s house such days as have never come since the day that Ephraim separated from Judah, the king of Assyria.”</a:t>
            </a:r>
          </a:p>
        </p:txBody>
      </p:sp>
    </p:spTree>
    <p:extLst>
      <p:ext uri="{BB962C8B-B14F-4D97-AF65-F5344CB8AC3E}">
        <p14:creationId xmlns:p14="http://schemas.microsoft.com/office/powerpoint/2010/main" val="211976750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EC88AD-81D5-4094-AEE0-64062CEA2494}"/>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Isaiah 7:13-14</a:t>
            </a:r>
          </a:p>
        </p:txBody>
      </p:sp>
      <p:sp>
        <p:nvSpPr>
          <p:cNvPr id="6147" name="Rectangle 3">
            <a:extLst>
              <a:ext uri="{FF2B5EF4-FFF2-40B4-BE49-F238E27FC236}">
                <a16:creationId xmlns:a16="http://schemas.microsoft.com/office/drawing/2014/main" id="{384E99B7-2C32-4099-9836-F2C1971C0C9C}"/>
              </a:ext>
            </a:extLst>
          </p:cNvPr>
          <p:cNvSpPr>
            <a:spLocks noGrp="1" noChangeArrowheads="1"/>
          </p:cNvSpPr>
          <p:nvPr>
            <p:ph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Ahaz’ Day?</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Isaiah 53 in Acts 8:31-35</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Sign (Isa 7:14)</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Two threats (Isa. 7:1-2)</a:t>
            </a:r>
          </a:p>
          <a:p>
            <a:pPr marL="1371600" lvl="2" indent="-457200" eaLnBrk="1" hangingPunct="1">
              <a:spcBef>
                <a:spcPts val="0"/>
              </a:spcBef>
              <a:spcAft>
                <a:spcPts val="1600"/>
              </a:spcAft>
              <a:defRPr/>
            </a:pPr>
            <a:r>
              <a:rPr lang="en-US" i="1" dirty="0">
                <a:effectLst>
                  <a:outerShdw blurRad="38100" dist="38100" dir="2700000" algn="tl">
                    <a:srgbClr val="000000">
                      <a:alpha val="43137"/>
                    </a:srgbClr>
                  </a:outerShdw>
                </a:effectLst>
              </a:rPr>
              <a:t>Shear </a:t>
            </a:r>
            <a:r>
              <a:rPr lang="en-US" i="1" dirty="0" err="1">
                <a:effectLst>
                  <a:outerShdw blurRad="38100" dist="38100" dir="2700000" algn="tl">
                    <a:srgbClr val="000000">
                      <a:alpha val="43137"/>
                    </a:srgbClr>
                  </a:outerShdw>
                </a:effectLst>
              </a:rPr>
              <a:t>Jashub</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(Isa. 7:3)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David (Isa 7:13)</a:t>
            </a:r>
          </a:p>
          <a:p>
            <a:pPr marL="1371600" lvl="2" indent="-457200" eaLnBrk="1" hangingPunct="1">
              <a:spcBef>
                <a:spcPts val="0"/>
              </a:spcBef>
              <a:spcAft>
                <a:spcPts val="1600"/>
              </a:spcAft>
              <a:defRPr/>
            </a:pPr>
            <a:r>
              <a:rPr lang="en-US" dirty="0">
                <a:effectLst>
                  <a:outerShdw blurRad="38100" dist="38100" dir="2700000" algn="tl">
                    <a:srgbClr val="000000">
                      <a:alpha val="43137"/>
                    </a:srgbClr>
                  </a:outerShdw>
                </a:effectLst>
              </a:rPr>
              <a:t>From the singular to the plural “you”</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Extended context (Isa 9:6; 11:1-5)</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A94C23E-D180-41EE-917E-7B8F85FFB0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F72386-AD3D-4B60-B1CA-F9B93118133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BCF50C19-FA86-4DF2-9A82-9182D5A0AA62}"/>
              </a:ext>
            </a:extLst>
          </p:cNvPr>
          <p:cNvSpPr>
            <a:spLocks noChangeArrowheads="1"/>
          </p:cNvSpPr>
          <p:nvPr/>
        </p:nvSpPr>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virgin will be with child and bear a son, and she will call His name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Immanuel</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2D9CE180-B71B-4F7E-8808-954636335E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37607259-1471-426D-A392-0DDE432AD1D5}"/>
              </a:ext>
            </a:extLst>
          </p:cNvPr>
          <p:cNvSpPr>
            <a:spLocks noChangeArrowheads="1"/>
          </p:cNvSpPr>
          <p:nvPr/>
        </p:nvSpPr>
        <p:spPr bwMode="auto">
          <a:xfrm>
            <a:off x="0" y="0"/>
            <a:ext cx="9144000" cy="5016500"/>
          </a:xfrm>
          <a:prstGeom prst="rect">
            <a:avLst/>
          </a:prstGeom>
          <a:noFill/>
          <a:ln w="28575">
            <a:noFill/>
            <a:miter lim="800000"/>
            <a:headEnd/>
            <a:tailEnd/>
          </a:ln>
        </p:spPr>
        <p:txBody>
          <a:bodyPr>
            <a:spAutoFit/>
          </a:body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algn="just" eaLnBrk="1" hangingPunct="1">
              <a:spcBef>
                <a:spcPts val="0"/>
              </a:spcBef>
              <a:spcAft>
                <a:spcPts val="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child will be born to us, a son will be given to us; And the government will rest on His shoulders; 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will accomplish this.”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13573430-C538-47A9-8570-6B6B84996F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50B6E4B1-5185-4D68-AD60-F27EE34A776A}"/>
              </a:ext>
            </a:extLst>
          </p:cNvPr>
          <p:cNvSpPr>
            <a:spLocks noChangeArrowheads="1"/>
          </p:cNvSpPr>
          <p:nvPr/>
        </p:nvSpPr>
        <p:spPr bwMode="auto">
          <a:xfrm>
            <a:off x="0" y="0"/>
            <a:ext cx="9144000" cy="2954338"/>
          </a:xfrm>
          <a:prstGeom prst="rect">
            <a:avLst/>
          </a:prstGeom>
          <a:noFill/>
          <a:ln w="28575">
            <a:noFill/>
            <a:miter lim="800000"/>
            <a:headEnd/>
            <a:tailEnd/>
          </a:ln>
        </p:spPr>
        <p:txBody>
          <a:bodyPr>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11:2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rest on Him,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counsel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fear of the 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3012" name="Picture 2">
            <a:extLst>
              <a:ext uri="{FF2B5EF4-FFF2-40B4-BE49-F238E27FC236}">
                <a16:creationId xmlns:a16="http://schemas.microsoft.com/office/drawing/2014/main" id="{BDC46533-5631-4909-AA8A-4E6F9F95A1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9613" y="2895600"/>
            <a:ext cx="26447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13573430-C538-47A9-8570-6B6B84996F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50B6E4B1-5185-4D68-AD60-F27EE34A776A}"/>
              </a:ext>
            </a:extLst>
          </p:cNvPr>
          <p:cNvSpPr>
            <a:spLocks noChangeArrowheads="1"/>
          </p:cNvSpPr>
          <p:nvPr/>
        </p:nvSpPr>
        <p:spPr bwMode="auto">
          <a:xfrm>
            <a:off x="0" y="0"/>
            <a:ext cx="9144000" cy="1908215"/>
          </a:xfrm>
          <a:prstGeom prst="rect">
            <a:avLst/>
          </a:prstGeom>
          <a:noFill/>
          <a:ln w="28575">
            <a:noFill/>
            <a:miter lim="800000"/>
            <a:headEnd/>
            <a:tailEnd/>
          </a:ln>
        </p:spPr>
        <p:txBody>
          <a:bodyPr>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10:35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he called them gods, to whom the word of God came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Scripture cannot be broken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E5E2FFA-8F59-496F-808E-389C02E7A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286000"/>
            <a:ext cx="3048000" cy="2286000"/>
          </a:xfrm>
          <a:prstGeom prst="rect">
            <a:avLst/>
          </a:prstGeom>
        </p:spPr>
      </p:pic>
    </p:spTree>
    <p:extLst>
      <p:ext uri="{BB962C8B-B14F-4D97-AF65-F5344CB8AC3E}">
        <p14:creationId xmlns:p14="http://schemas.microsoft.com/office/powerpoint/2010/main" val="7234154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18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21E6248-65FF-41BF-9451-B6E6474E9CB9}"/>
              </a:ext>
            </a:extLst>
          </p:cNvPr>
          <p:cNvSpPr>
            <a:spLocks noGrp="1" noChangeArrowheads="1"/>
          </p:cNvSpPr>
          <p:nvPr>
            <p:ph type="title"/>
          </p:nvPr>
        </p:nvSpPr>
        <p:spPr>
          <a:xfrm>
            <a:off x="2095500" y="228600"/>
            <a:ext cx="4953000" cy="13716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An Important Doctrine</a:t>
            </a:r>
            <a:br>
              <a:rPr lang="en-US" altLang="en-US" sz="4000" dirty="0">
                <a:effectLst>
                  <a:outerShdw blurRad="38100" dist="38100" dir="2700000" algn="tl">
                    <a:srgbClr val="000000">
                      <a:alpha val="43137"/>
                    </a:srgbClr>
                  </a:outerShdw>
                </a:effectLst>
                <a:latin typeface="Calibri" panose="020F0502020204030204" pitchFamily="34" charset="0"/>
              </a:rPr>
            </a:br>
            <a:r>
              <a:rPr lang="he-IL"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rPr>
              <a:t>עִמָּנוּאֵל</a:t>
            </a:r>
            <a:endParaRPr lang="en-US" altLang="en-US" sz="4000" dirty="0">
              <a:solidFill>
                <a:schemeClr val="tx1"/>
              </a:solidFill>
              <a:effectLst>
                <a:outerShdw blurRad="38100" dist="38100" dir="2700000" algn="tl">
                  <a:srgbClr val="000000">
                    <a:alpha val="43137"/>
                  </a:srgbClr>
                </a:outerShdw>
              </a:effectLst>
              <a:latin typeface="Hadassah Friedlaender" panose="020B0604020202020204" pitchFamily="18" charset="-79"/>
              <a:cs typeface="Hadassah Friedlaender" panose="020B0604020202020204" pitchFamily="18" charset="-79"/>
            </a:endParaRPr>
          </a:p>
        </p:txBody>
      </p:sp>
      <p:sp>
        <p:nvSpPr>
          <p:cNvPr id="3" name="Content Placeholder 2">
            <a:extLst>
              <a:ext uri="{FF2B5EF4-FFF2-40B4-BE49-F238E27FC236}">
                <a16:creationId xmlns:a16="http://schemas.microsoft.com/office/drawing/2014/main" id="{BBC7A448-C13B-44F3-895C-0B10A4283455}"/>
              </a:ext>
            </a:extLst>
          </p:cNvPr>
          <p:cNvSpPr>
            <a:spLocks noGrp="1"/>
          </p:cNvSpPr>
          <p:nvPr>
            <p:ph idx="1"/>
          </p:nvPr>
        </p:nvSpPr>
        <p:spPr>
          <a:xfrm>
            <a:off x="449014" y="1600200"/>
            <a:ext cx="3810000" cy="39624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Incarnation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Hypostatic Union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Unique God-Man</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God</a:t>
            </a:r>
          </a:p>
          <a:p>
            <a:pPr marL="457200" indent="-457200">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rPr>
              <a:t>100 % Man</a:t>
            </a:r>
          </a:p>
        </p:txBody>
      </p:sp>
      <p:pic>
        <p:nvPicPr>
          <p:cNvPr id="19460" name="Picture 4">
            <a:extLst>
              <a:ext uri="{FF2B5EF4-FFF2-40B4-BE49-F238E27FC236}">
                <a16:creationId xmlns:a16="http://schemas.microsoft.com/office/drawing/2014/main" id="{A36C2375-B201-4BA7-A768-A4DE4F29A2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057400"/>
            <a:ext cx="404678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EB9AD01-1757-44C4-A3CF-6F6088B36116}"/>
              </a:ext>
            </a:extLst>
          </p:cNvPr>
          <p:cNvSpPr>
            <a:spLocks noGrp="1" noChangeArrowheads="1"/>
          </p:cNvSpPr>
          <p:nvPr>
            <p:ph type="title"/>
          </p:nvPr>
        </p:nvSpPr>
        <p:spPr>
          <a:xfrm>
            <a:off x="1600200" y="228600"/>
            <a:ext cx="5943600" cy="9144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304800" y="1219200"/>
            <a:ext cx="6781800" cy="5334000"/>
          </a:xfrm>
        </p:spPr>
        <p:txBody>
          <a:bodyPr/>
          <a:lstStyle/>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Labor (Mark 6:3)</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Distress (Luke 22:44)</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Being troubled (John 12:27)</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Thirst (John 19:28)</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Hunger (Matt 4:2)</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Fatigue (John 4:6)</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Sadness (John 11:35)</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Lack of understanding (Matt 24:36)</a:t>
            </a:r>
          </a:p>
          <a:p>
            <a:pPr marL="457200" indent="-457200">
              <a:spcBef>
                <a:spcPts val="600"/>
              </a:spcBef>
              <a:spcAft>
                <a:spcPts val="600"/>
              </a:spcAft>
              <a:defRPr/>
            </a:pPr>
            <a:r>
              <a:rPr lang="en-US" sz="3000" dirty="0">
                <a:effectLst>
                  <a:outerShdw blurRad="38100" dist="38100" dir="2700000" algn="tl">
                    <a:srgbClr val="000000">
                      <a:alpha val="43137"/>
                    </a:srgbClr>
                  </a:outerShdw>
                </a:effectLst>
                <a:latin typeface="Calibri" panose="020F0502020204030204" pitchFamily="34" charset="0"/>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4913671" y="2209800"/>
            <a:ext cx="3849329" cy="2743200"/>
          </a:xfrm>
          <a:prstGeom prst="ellipse">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30E0D-7765-4126-BDE6-129D7F5F08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1892826"/>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2:52</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kept increasing in wisdom and stature, and in favor with God and men.”</a:t>
            </a:r>
          </a:p>
        </p:txBody>
      </p:sp>
      <p:pic>
        <p:nvPicPr>
          <p:cNvPr id="4" name="Picture 5" descr="https://encrypted-tbn2.gstatic.com/images?q=tbn:ANd9GcQjYa1b34wEurDM_Ysus-MUPsGfl59ZGk9jgBY_m0Y7gik3vNxamA">
            <a:extLst>
              <a:ext uri="{FF2B5EF4-FFF2-40B4-BE49-F238E27FC236}">
                <a16:creationId xmlns:a16="http://schemas.microsoft.com/office/drawing/2014/main" id="{0F3C3169-DEF5-4354-9966-E947B862B2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4449" y="2133600"/>
            <a:ext cx="260407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65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ABC4E45-E2B1-4D6F-9DA0-4E4A8DC2AD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 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was the Word, and the Word was with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 was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spTree>
    <p:extLst>
      <p:ext uri="{BB962C8B-B14F-4D97-AF65-F5344CB8AC3E}">
        <p14:creationId xmlns:p14="http://schemas.microsoft.com/office/powerpoint/2010/main" val="2664009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F218E75-D975-4E23-A4D1-97C48D58FFD2}"/>
              </a:ext>
            </a:extLst>
          </p:cNvPr>
          <p:cNvSpPr>
            <a:spLocks noGrp="1" noChangeArrowheads="1"/>
          </p:cNvSpPr>
          <p:nvPr>
            <p:ph type="title"/>
          </p:nvPr>
        </p:nvSpPr>
        <p:spPr>
          <a:xfrm>
            <a:off x="0" y="228600"/>
            <a:ext cx="91440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Humanity and Deity</a:t>
            </a:r>
          </a:p>
        </p:txBody>
      </p:sp>
      <p:sp>
        <p:nvSpPr>
          <p:cNvPr id="7171" name="Rectangle 3">
            <a:extLst>
              <a:ext uri="{FF2B5EF4-FFF2-40B4-BE49-F238E27FC236}">
                <a16:creationId xmlns:a16="http://schemas.microsoft.com/office/drawing/2014/main" id="{19D32CFE-8195-40E5-BB01-7FFB8254762C}"/>
              </a:ext>
            </a:extLst>
          </p:cNvPr>
          <p:cNvSpPr>
            <a:spLocks noGrp="1" noChangeArrowheads="1"/>
          </p:cNvSpPr>
          <p:nvPr>
            <p:ph idx="1"/>
          </p:nvPr>
        </p:nvSpPr>
        <p:spPr>
          <a:xfrm>
            <a:off x="190500" y="1600200"/>
            <a:ext cx="8751888" cy="44608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Humanity – Luke 2:52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Deity – John 1:1, 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Hypostatic Union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emphasizes the unique God/Man</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naturally of a woman: humanity</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Born supernaturally of a virgin: deity </a:t>
            </a:r>
          </a:p>
        </p:txBody>
      </p:sp>
      <p:pic>
        <p:nvPicPr>
          <p:cNvPr id="45060" name="Picture 5" descr="https://encrypted-tbn2.gstatic.com/images?q=tbn:ANd9GcQjYa1b34wEurDM_Ysus-MUPsGfl59ZGk9jgBY_m0Y7gik3vNxamA">
            <a:extLst>
              <a:ext uri="{FF2B5EF4-FFF2-40B4-BE49-F238E27FC236}">
                <a16:creationId xmlns:a16="http://schemas.microsoft.com/office/drawing/2014/main" id="{F22656AA-F4DA-464F-83C3-1E79B9C771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1700" y="1590675"/>
            <a:ext cx="269387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84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703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3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6459" y="11430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637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2A25B4A-0B10-4914-87F1-386C106EE50B}"/>
              </a:ext>
            </a:extLst>
          </p:cNvPr>
          <p:cNvSpPr>
            <a:spLocks noChangeArrowheads="1"/>
          </p:cNvSpPr>
          <p:nvPr/>
        </p:nvSpPr>
        <p:spPr bwMode="auto">
          <a:xfrm>
            <a:off x="0" y="685800"/>
            <a:ext cx="9144000"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300" dirty="0">
                <a:effectLst>
                  <a:outerShdw blurRad="38100" dist="38100" dir="2700000" algn="tl">
                    <a:srgbClr val="000000">
                      <a:alpha val="43137"/>
                    </a:srgbClr>
                  </a:outerShdw>
                </a:effectLst>
                <a:latin typeface="Calibri" panose="020F0502020204030204" pitchFamily="34" charset="0"/>
              </a:rPr>
              <a:t>I believe in one God, the Father Almighty, Maker of heaven and earth, and of all things visible and invisible. And in one Lord Jesus Christ, the only-begotten Son of God, begotten of the Father before all worlds; God of God, Light of Light, very God of very God; </a:t>
            </a:r>
            <a:r>
              <a:rPr lang="en-US" altLang="en-US" sz="2300" b="1" u="sng" dirty="0">
                <a:solidFill>
                  <a:srgbClr val="FFFFCC"/>
                </a:solidFill>
                <a:effectLst>
                  <a:outerShdw blurRad="38100" dist="38100" dir="2700000" algn="tl">
                    <a:srgbClr val="000000">
                      <a:alpha val="43137"/>
                    </a:srgbClr>
                  </a:outerShdw>
                </a:effectLst>
                <a:latin typeface="Calibri" panose="020F0502020204030204" pitchFamily="34" charset="0"/>
              </a:rPr>
              <a:t>begotten, not made</a:t>
            </a:r>
            <a:r>
              <a:rPr lang="en-US" altLang="en-US" sz="2300" dirty="0">
                <a:effectLst>
                  <a:outerShdw blurRad="38100" dist="38100" dir="2700000" algn="tl">
                    <a:srgbClr val="000000">
                      <a:alpha val="43137"/>
                    </a:srgbClr>
                  </a:outerShdw>
                </a:effectLst>
                <a:latin typeface="Calibri" panose="020F0502020204030204" pitchFamily="34" charset="0"/>
              </a:rPr>
              <a:t>, being of one substance with the Father, by whom all things were made. 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 And I believe in the Holy Ghost, the Lord and Giver of Life; who proceeds from the Father and the Son; who with the Father and the Son together is worshipped and glorified; who spoke by the prophets. And I believe in one holy catholic and apostolic Church. I acknowledge one baptism for the remission of sins; and I look for the resurrection of the dead, and the life of the world to come. Amen.</a:t>
            </a:r>
          </a:p>
        </p:txBody>
      </p:sp>
      <p:sp>
        <p:nvSpPr>
          <p:cNvPr id="49155" name="Title 1">
            <a:extLst>
              <a:ext uri="{FF2B5EF4-FFF2-40B4-BE49-F238E27FC236}">
                <a16:creationId xmlns:a16="http://schemas.microsoft.com/office/drawing/2014/main" id="{9F2551E5-FF70-4DB2-A90B-0B47D470048D}"/>
              </a:ext>
            </a:extLst>
          </p:cNvPr>
          <p:cNvSpPr>
            <a:spLocks noGrp="1" noChangeArrowheads="1"/>
          </p:cNvSpPr>
          <p:nvPr>
            <p:ph type="title"/>
          </p:nvPr>
        </p:nvSpPr>
        <p:spPr>
          <a:xfrm>
            <a:off x="685800" y="228599"/>
            <a:ext cx="7772400" cy="457201"/>
          </a:xfrm>
        </p:spPr>
        <p:txBody>
          <a:bodyPr/>
          <a:lstStyle/>
          <a:p>
            <a:pPr algn="ctr"/>
            <a:r>
              <a:rPr lang="en-US" altLang="en-US" sz="3200" dirty="0">
                <a:effectLst>
                  <a:outerShdw blurRad="38100" dist="38100" dir="2700000" algn="tl">
                    <a:srgbClr val="000000">
                      <a:alpha val="43137"/>
                    </a:srgbClr>
                  </a:outerShdw>
                </a:effectLst>
              </a:rPr>
              <a:t>Nicene Creed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1764CDA-37FD-4B6E-A827-D8F02C2F43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spTree>
    <p:extLst>
      <p:ext uri="{BB962C8B-B14F-4D97-AF65-F5344CB8AC3E}">
        <p14:creationId xmlns:p14="http://schemas.microsoft.com/office/powerpoint/2010/main" val="519478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C87009-1A43-4489-92B2-CD592A021239}"/>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 Emphasize Christ’s Eternality</a:t>
            </a:r>
          </a:p>
        </p:txBody>
      </p:sp>
      <p:sp>
        <p:nvSpPr>
          <p:cNvPr id="8195" name="Rectangle 3">
            <a:extLst>
              <a:ext uri="{FF2B5EF4-FFF2-40B4-BE49-F238E27FC236}">
                <a16:creationId xmlns:a16="http://schemas.microsoft.com/office/drawing/2014/main" id="{4FAB61B5-0C56-42C5-A80E-123B7E91FA99}"/>
              </a:ext>
            </a:extLst>
          </p:cNvPr>
          <p:cNvSpPr>
            <a:spLocks noGrp="1" noChangeArrowheads="1"/>
          </p:cNvSpPr>
          <p:nvPr>
            <p:ph idx="1"/>
          </p:nvPr>
        </p:nvSpPr>
        <p:spPr>
          <a:xfrm>
            <a:off x="1219200" y="1600201"/>
            <a:ext cx="6705600" cy="33528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preexistence (John 8:56-59)</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Nicene Creed</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Virgin birth = no beginning point </a:t>
            </a:r>
          </a:p>
        </p:txBody>
      </p:sp>
      <p:pic>
        <p:nvPicPr>
          <p:cNvPr id="47108" name="Picture 5" descr="https://encrypted-tbn2.gstatic.com/images?q=tbn:ANd9GcQjYa1b34wEurDM_Ysus-MUPsGfl59ZGk9jgBY_m0Y7gik3vNxamA">
            <a:extLst>
              <a:ext uri="{FF2B5EF4-FFF2-40B4-BE49-F238E27FC236}">
                <a16:creationId xmlns:a16="http://schemas.microsoft.com/office/drawing/2014/main" id="{A7D725F0-0A6F-49EF-81D6-A38346981C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5165" y="4343400"/>
            <a:ext cx="26936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26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45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419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419100" y="1143001"/>
            <a:ext cx="8305800" cy="31242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935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419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68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488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3323987"/>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8:21</a:t>
            </a:r>
          </a:p>
          <a:p>
            <a:pPr algn="jus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295" y="3230880"/>
            <a:ext cx="2001411" cy="1645920"/>
          </a:xfrm>
          <a:prstGeom prst="rect">
            <a:avLst/>
          </a:prstGeom>
        </p:spPr>
      </p:pic>
    </p:spTree>
    <p:extLst>
      <p:ext uri="{BB962C8B-B14F-4D97-AF65-F5344CB8AC3E}">
        <p14:creationId xmlns:p14="http://schemas.microsoft.com/office/powerpoint/2010/main" val="2831827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553430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6D1C4A-D287-4E72-8593-B0343AEB3905}"/>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Maintain Christ’s Sinlessness</a:t>
            </a:r>
          </a:p>
        </p:txBody>
      </p:sp>
      <p:sp>
        <p:nvSpPr>
          <p:cNvPr id="9219" name="Rectangle 3">
            <a:extLst>
              <a:ext uri="{FF2B5EF4-FFF2-40B4-BE49-F238E27FC236}">
                <a16:creationId xmlns:a16="http://schemas.microsoft.com/office/drawing/2014/main" id="{A6074F6A-C583-43DA-8FE2-765DF0BD349C}"/>
              </a:ext>
            </a:extLst>
          </p:cNvPr>
          <p:cNvSpPr>
            <a:spLocks noGrp="1" noChangeArrowheads="1"/>
          </p:cNvSpPr>
          <p:nvPr>
            <p:ph idx="1"/>
          </p:nvPr>
        </p:nvSpPr>
        <p:spPr>
          <a:xfrm>
            <a:off x="419100" y="1143001"/>
            <a:ext cx="8305800" cy="3124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Christ’s perfection (John 8:46; 1 John 2:1)</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Humanity’s sin nature (Ps 51:5) passed down though the man (Rom 5:12)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Virgin birth = Christ had no biological father</a:t>
            </a:r>
          </a:p>
        </p:txBody>
      </p:sp>
      <p:pic>
        <p:nvPicPr>
          <p:cNvPr id="51204" name="Picture 5" descr="https://encrypted-tbn2.gstatic.com/images?q=tbn:ANd9GcQjYa1b34wEurDM_Ysus-MUPsGfl59ZGk9jgBY_m0Y7gik3vNxamA">
            <a:extLst>
              <a:ext uri="{FF2B5EF4-FFF2-40B4-BE49-F238E27FC236}">
                <a16:creationId xmlns:a16="http://schemas.microsoft.com/office/drawing/2014/main" id="{11D0CABC-D071-4359-B0C9-42B33B7BC2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565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88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569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7C1A4B-28B8-47E9-A7B4-D0492C3959F4}"/>
              </a:ext>
            </a:extLst>
          </p:cNvPr>
          <p:cNvSpPr>
            <a:spLocks noGrp="1" noChangeArrowheads="1"/>
          </p:cNvSpPr>
          <p:nvPr>
            <p:ph type="title"/>
          </p:nvPr>
        </p:nvSpPr>
        <p:spPr>
          <a:xfrm>
            <a:off x="1066800" y="228600"/>
            <a:ext cx="7010400" cy="914400"/>
          </a:xfrm>
        </p:spPr>
        <p:txBody>
          <a:bodyPr/>
          <a:lstStyle/>
          <a:p>
            <a:r>
              <a:rPr lang="en-US" altLang="en-US" sz="4000" dirty="0">
                <a:effectLst>
                  <a:outerShdw blurRad="38100" dist="38100" dir="2700000" algn="tl">
                    <a:srgbClr val="000000">
                      <a:alpha val="43137"/>
                    </a:srgbClr>
                  </a:outerShdw>
                </a:effectLst>
                <a:latin typeface="Calibri" panose="020F0502020204030204" pitchFamily="34" charset="0"/>
              </a:rPr>
              <a:t>To Pay the Penalty for Man’s Sin</a:t>
            </a:r>
          </a:p>
        </p:txBody>
      </p:sp>
      <p:pic>
        <p:nvPicPr>
          <p:cNvPr id="39939" name="Picture 7" descr="C:\Documents and Settings\Owner\Application Data\Microsoft\Media Catalog\Downloaded Clips\cl3\BD07737_.wmf">
            <a:extLst>
              <a:ext uri="{FF2B5EF4-FFF2-40B4-BE49-F238E27FC236}">
                <a16:creationId xmlns:a16="http://schemas.microsoft.com/office/drawing/2014/main" id="{7BB9F8C0-FEF0-48DF-B6CA-04F36F01E8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4550" y="1301750"/>
            <a:ext cx="39560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A475D7-A3D1-44CC-B7B8-2913FB039F7C}"/>
              </a:ext>
            </a:extLst>
          </p:cNvPr>
          <p:cNvSpPr>
            <a:spLocks noGrp="1"/>
          </p:cNvSpPr>
          <p:nvPr>
            <p:ph idx="1"/>
          </p:nvPr>
        </p:nvSpPr>
        <p:spPr>
          <a:xfrm>
            <a:off x="457200" y="1714500"/>
            <a:ext cx="3048000" cy="3429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Rom. 6:23</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2:17</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3:21</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Hebrews </a:t>
            </a:r>
            <a:r>
              <a:rPr lang="en-US" dirty="0">
                <a:effectLst>
                  <a:outerShdw blurRad="38100" dist="38100" dir="2700000" algn="tl">
                    <a:srgbClr val="000000">
                      <a:alpha val="43137"/>
                    </a:srgbClr>
                  </a:outerShdw>
                </a:effectLst>
              </a:rPr>
              <a:t>2:9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F0CB98B-3798-46B7-8BCF-78159E3CD368}"/>
              </a:ext>
            </a:extLst>
          </p:cNvPr>
          <p:cNvSpPr>
            <a:spLocks noGrp="1" noChangeArrowheads="1"/>
          </p:cNvSpPr>
          <p:nvPr>
            <p:ph type="title"/>
          </p:nvPr>
        </p:nvSpPr>
        <p:spPr>
          <a:xfrm>
            <a:off x="685800" y="228599"/>
            <a:ext cx="7772400" cy="923925"/>
          </a:xfrm>
        </p:spPr>
        <p:txBody>
          <a:bodyPr/>
          <a:lstStyle/>
          <a:p>
            <a:pPr algn="ctr" eaLnBrk="1" hangingPunct="1"/>
            <a:r>
              <a:rPr lang="en-US" altLang="en-US" sz="4000" dirty="0">
                <a:effectLst>
                  <a:outerShdw blurRad="38100" dist="38100" dir="2700000" algn="tl">
                    <a:srgbClr val="000000">
                      <a:alpha val="43137"/>
                    </a:srgbClr>
                  </a:outerShdw>
                </a:effectLst>
              </a:rPr>
              <a:t>To Protect the Bodily Atonement</a:t>
            </a:r>
          </a:p>
        </p:txBody>
      </p:sp>
      <p:sp>
        <p:nvSpPr>
          <p:cNvPr id="10243" name="Rectangle 3">
            <a:extLst>
              <a:ext uri="{FF2B5EF4-FFF2-40B4-BE49-F238E27FC236}">
                <a16:creationId xmlns:a16="http://schemas.microsoft.com/office/drawing/2014/main" id="{AB1AB0D0-3F5F-4D63-8846-7A62F6B6DF5D}"/>
              </a:ext>
            </a:extLst>
          </p:cNvPr>
          <p:cNvSpPr>
            <a:spLocks noGrp="1" noChangeArrowheads="1"/>
          </p:cNvSpPr>
          <p:nvPr>
            <p:ph idx="1"/>
          </p:nvPr>
        </p:nvSpPr>
        <p:spPr>
          <a:xfrm>
            <a:off x="228600" y="1152524"/>
            <a:ext cx="8686800" cy="280987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Eternal God must pay the eternal penalty for man’s sin (Rom 6:23)</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A perfect substitute must pay the penalty for man’s sin (Exod. 12:5; 1 Pet 1:19)</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CEC8271-BF10-4DC9-B528-5DEC82726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709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endParaRPr lang="en-US" sz="4000" kern="1200" dirty="0">
              <a:solidFill>
                <a:schemeClr val="tx2"/>
              </a:solidFill>
              <a:ea typeface="+mj-ea"/>
              <a:cs typeface="Calibri" panose="020F0502020204030204" pitchFamily="34" charset="0"/>
            </a:endParaRP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512" y="3048000"/>
            <a:ext cx="1458976" cy="1828800"/>
          </a:xfrm>
          <a:prstGeom prst="rect">
            <a:avLst/>
          </a:prstGeom>
          <a:ln>
            <a:solidFill>
              <a:schemeClr val="tx1"/>
            </a:solidFill>
          </a:ln>
        </p:spPr>
      </p:pic>
    </p:spTree>
    <p:extLst>
      <p:ext uri="{BB962C8B-B14F-4D97-AF65-F5344CB8AC3E}">
        <p14:creationId xmlns:p14="http://schemas.microsoft.com/office/powerpoint/2010/main" val="51432923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915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74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948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59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84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0CBD1C-9ED7-4F5D-9963-018A51E6700C}"/>
              </a:ext>
            </a:extLst>
          </p:cNvPr>
          <p:cNvSpPr>
            <a:spLocks noGrp="1" noChangeArrowheads="1"/>
          </p:cNvSpPr>
          <p:nvPr>
            <p:ph type="title"/>
          </p:nvPr>
        </p:nvSpPr>
        <p:spPr>
          <a:xfrm>
            <a:off x="685800" y="228599"/>
            <a:ext cx="7772400" cy="914401"/>
          </a:xfrm>
        </p:spPr>
        <p:txBody>
          <a:bodyPr/>
          <a:lstStyle/>
          <a:p>
            <a:pPr algn="ctr" eaLnBrk="1" hangingPunct="1"/>
            <a:r>
              <a:rPr lang="en-US" altLang="en-US" sz="4000" dirty="0">
                <a:effectLst>
                  <a:outerShdw blurRad="38100" dist="38100" dir="2700000" algn="tl">
                    <a:srgbClr val="000000">
                      <a:alpha val="43137"/>
                    </a:srgbClr>
                  </a:outerShdw>
                </a:effectLst>
              </a:rPr>
              <a:t>To Circumvent Jeconiah’s Curse</a:t>
            </a:r>
          </a:p>
        </p:txBody>
      </p:sp>
      <p:sp>
        <p:nvSpPr>
          <p:cNvPr id="11267" name="Rectangle 3">
            <a:extLst>
              <a:ext uri="{FF2B5EF4-FFF2-40B4-BE49-F238E27FC236}">
                <a16:creationId xmlns:a16="http://schemas.microsoft.com/office/drawing/2014/main" id="{CC082C8A-1B66-4DFE-A127-4939CA7CDE8C}"/>
              </a:ext>
            </a:extLst>
          </p:cNvPr>
          <p:cNvSpPr>
            <a:spLocks noGrp="1" noChangeArrowheads="1"/>
          </p:cNvSpPr>
          <p:nvPr>
            <p:ph idx="1"/>
          </p:nvPr>
        </p:nvSpPr>
        <p:spPr>
          <a:xfrm>
            <a:off x="1409700" y="1143001"/>
            <a:ext cx="6324600" cy="3429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Jeremiah 22:30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1:12</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Virgin birth = Christ not an actual descendant of Jeconiah</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Luke 3:31</a:t>
            </a:r>
          </a:p>
        </p:txBody>
      </p:sp>
      <p:pic>
        <p:nvPicPr>
          <p:cNvPr id="5" name="Picture 5" descr="https://encrypted-tbn2.gstatic.com/images?q=tbn:ANd9GcQjYa1b34wEurDM_Ysus-MUPsGfl59ZGk9jgBY_m0Y7gik3vNxamA">
            <a:extLst>
              <a:ext uri="{FF2B5EF4-FFF2-40B4-BE49-F238E27FC236}">
                <a16:creationId xmlns:a16="http://schemas.microsoft.com/office/drawing/2014/main" id="{5949382B-9FA8-4D2C-A9C6-C1E6E760F7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314" y="4724400"/>
            <a:ext cx="21553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8D43C4C7-F77B-49DC-972D-2C3A24086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327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423323A9-5BDA-4C42-A36F-71EA82027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485423BB-E925-4935-9EAE-3B4E7A45E453}"/>
              </a:ext>
            </a:extLst>
          </p:cNvPr>
          <p:cNvSpPr>
            <a:spLocks noGrp="1"/>
          </p:cNvSpPr>
          <p:nvPr>
            <p:ph type="body" idx="4294967295"/>
          </p:nvPr>
        </p:nvSpPr>
        <p:spPr>
          <a:xfrm>
            <a:off x="0" y="0"/>
            <a:ext cx="9144000" cy="5105400"/>
          </a:xfrm>
        </p:spPr>
        <p:txBody>
          <a:bodyPr/>
          <a:lstStyle/>
          <a:p>
            <a:pPr marL="0" indent="0" algn="ctr">
              <a:spcBef>
                <a:spcPts val="0"/>
              </a:spcBef>
              <a:spcAft>
                <a:spcPts val="600"/>
              </a:spcAft>
              <a:buFont typeface="Wingdings" panose="05000000000000000000" pitchFamily="2" charset="2"/>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Clr>
                <a:srgbClr val="00FFFF"/>
              </a:buClr>
              <a:buFont typeface="Wingdings" panose="05000000000000000000" pitchFamily="2" charset="2"/>
              <a:buNone/>
              <a:defRPr/>
            </a:pP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12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descendant</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after you, who will come forth from you, and I will establish his kingdom.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13 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He shall build a house for My name, and I will establish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the</a:t>
            </a:r>
            <a:r>
              <a:rPr lang="en-US" sz="3400" b="1" u="sng"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throne of his kingdom forever</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14 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 .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423323A9-5BDA-4C42-A36F-71EA82027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485423BB-E925-4935-9EAE-3B4E7A45E453}"/>
              </a:ext>
            </a:extLst>
          </p:cNvPr>
          <p:cNvSpPr>
            <a:spLocks noGrp="1"/>
          </p:cNvSpPr>
          <p:nvPr>
            <p:ph type="body" idx="4294967295"/>
          </p:nvPr>
        </p:nvSpPr>
        <p:spPr>
          <a:xfrm>
            <a:off x="0" y="0"/>
            <a:ext cx="9144000" cy="5638800"/>
          </a:xfrm>
        </p:spPr>
        <p:txBody>
          <a:bodyPr/>
          <a:lstStyle/>
          <a:p>
            <a:pPr marL="0" indent="0" algn="ctr">
              <a:spcBef>
                <a:spcPts val="0"/>
              </a:spcBef>
              <a:spcAft>
                <a:spcPts val="600"/>
              </a:spcAft>
              <a:buFont typeface="Wingdings" panose="05000000000000000000" pitchFamily="2" charset="2"/>
              <a:buNone/>
              <a:defRPr/>
            </a:pPr>
            <a:r>
              <a:rPr lang="en-US" altLang="en-US" sz="4000" kern="1200" dirty="0">
                <a:solidFill>
                  <a:srgbClr val="00FFFF"/>
                </a:solidFill>
                <a:effectLst>
                  <a:outerShdw blurRad="38100" dist="38100" dir="2700000" algn="tl">
                    <a:srgbClr val="000000">
                      <a:alpha val="43137"/>
                    </a:srgbClr>
                  </a:outerShdw>
                </a:effectLst>
                <a:ea typeface="+mj-ea"/>
                <a:cs typeface="Arial" charset="0"/>
              </a:rPr>
              <a:t>2 Samuel 7:12-16</a:t>
            </a:r>
          </a:p>
          <a:p>
            <a:pPr marL="0" indent="0" algn="just">
              <a:spcBef>
                <a:spcPts val="0"/>
              </a:spcBef>
              <a:buClr>
                <a:srgbClr val="00FFFF"/>
              </a:buClr>
              <a:buFont typeface="Wingdings" panose="05000000000000000000" pitchFamily="2" charset="2"/>
              <a:buNone/>
              <a:defRPr/>
            </a:pP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…strokes of the sons of men,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15 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sz="3400" i="1" dirty="0">
                <a:solidFill>
                  <a:srgbClr val="FFFFFF"/>
                </a:solidFill>
                <a:effectLst>
                  <a:outerShdw blurRad="38100" dist="38100" dir="2700000" algn="tl">
                    <a:srgbClr val="000000">
                      <a:alpha val="43137"/>
                    </a:srgbClr>
                  </a:outerShdw>
                </a:effectLst>
                <a:cs typeface="Calibri" panose="020F0502020204030204" pitchFamily="34" charset="0"/>
              </a:rPr>
              <a:t>it</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away from Saul, whom I removed from before you.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16 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 </a:t>
            </a:r>
            <a:r>
              <a:rPr lang="en-US" sz="3400" baseline="30000" dirty="0">
                <a:solidFill>
                  <a:srgbClr val="FFFFFF"/>
                </a:solidFill>
                <a:effectLst>
                  <a:outerShdw blurRad="38100" dist="38100" dir="2700000" algn="tl">
                    <a:srgbClr val="000000">
                      <a:alpha val="43137"/>
                    </a:srgbClr>
                  </a:outerShdw>
                </a:effectLst>
                <a:cs typeface="Calibri" panose="020F0502020204030204" pitchFamily="34" charset="0"/>
              </a:rPr>
              <a:t>17 </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In accordance with all these words and all this vision, so Nathan spoke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to David</a:t>
            </a:r>
            <a:r>
              <a:rPr lang="en-US" sz="3400" dirty="0">
                <a:solidFill>
                  <a:srgbClr val="FFFFFF"/>
                </a:solidFill>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37107375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a:t>
            </a:r>
            <a:r>
              <a:rPr lang="en-US" sz="3600" dirty="0">
                <a:effectLst>
                  <a:outerShdw blurRad="38100" dist="38100" dir="2700000" algn="tl">
                    <a:srgbClr val="000000">
                      <a:alpha val="43137"/>
                    </a:srgbClr>
                  </a:outerShdw>
                </a:effectLst>
                <a:latin typeface="Calibri" panose="020F0502020204030204" pitchFamily="34" charset="0"/>
              </a:rPr>
              <a:t>;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512" y="3048000"/>
            <a:ext cx="1458976" cy="1828800"/>
          </a:xfrm>
          <a:prstGeom prst="rect">
            <a:avLst/>
          </a:prstGeom>
          <a:ln>
            <a:solidFill>
              <a:schemeClr val="tx1"/>
            </a:solidFill>
          </a:ln>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7494"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685800" y="228599"/>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b="1" u="sng" dirty="0">
                <a:solidFill>
                  <a:srgbClr val="FFFFCC"/>
                </a:solidFill>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69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685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676400"/>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685800" y="1600201"/>
            <a:ext cx="4495800" cy="2743200"/>
          </a:xfrm>
        </p:spPr>
        <p:txBody>
          <a:bodyPr/>
          <a:lstStyle/>
          <a:p>
            <a:pPr eaLnBrk="1" hangingPunct="1">
              <a:spcBef>
                <a:spcPts val="0"/>
              </a:spcBef>
              <a:spcAft>
                <a:spcPts val="3600"/>
              </a:spcAft>
              <a:defRPr/>
            </a:pPr>
            <a:r>
              <a:rPr lang="en-US" b="1" u="sng" dirty="0">
                <a:solidFill>
                  <a:srgbClr val="FFFFCC"/>
                </a:solidFill>
              </a:rPr>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676400"/>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756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685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b="1" u="sng" dirty="0">
                <a:solidFill>
                  <a:srgbClr val="FFFFCC"/>
                </a:solidFill>
              </a:rPr>
              <a:t>Luke 1:26-35; 2:1-19</a:t>
            </a:r>
          </a:p>
          <a:p>
            <a:pPr eaLnBrk="1" hangingPunct="1">
              <a:spcBef>
                <a:spcPts val="0"/>
              </a:spcBef>
              <a:spcAft>
                <a:spcPts val="3600"/>
              </a:spcAft>
              <a:defRPr/>
            </a:pPr>
            <a:r>
              <a:rPr lang="en-US" dirty="0"/>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676400"/>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904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11B214-5B57-4F00-90E8-7BF38A640F9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To Vindicate the NT</a:t>
            </a:r>
          </a:p>
        </p:txBody>
      </p:sp>
      <p:sp>
        <p:nvSpPr>
          <p:cNvPr id="12291" name="Rectangle 3">
            <a:extLst>
              <a:ext uri="{FF2B5EF4-FFF2-40B4-BE49-F238E27FC236}">
                <a16:creationId xmlns:a16="http://schemas.microsoft.com/office/drawing/2014/main" id="{4D34F174-39B0-4686-AA6A-8DA5B3CE9E2B}"/>
              </a:ext>
            </a:extLst>
          </p:cNvPr>
          <p:cNvSpPr>
            <a:spLocks noGrp="1" noChangeArrowheads="1"/>
          </p:cNvSpPr>
          <p:nvPr>
            <p:ph idx="1"/>
          </p:nvPr>
        </p:nvSpPr>
        <p:spPr>
          <a:xfrm>
            <a:off x="685800" y="1600201"/>
            <a:ext cx="4495800" cy="2743200"/>
          </a:xfrm>
        </p:spPr>
        <p:txBody>
          <a:bodyPr/>
          <a:lstStyle/>
          <a:p>
            <a:pPr eaLnBrk="1" hangingPunct="1">
              <a:spcBef>
                <a:spcPts val="0"/>
              </a:spcBef>
              <a:spcAft>
                <a:spcPts val="3600"/>
              </a:spcAft>
              <a:defRPr/>
            </a:pPr>
            <a:r>
              <a:rPr lang="en-US" dirty="0"/>
              <a:t>Matthew 1:18-25</a:t>
            </a:r>
          </a:p>
          <a:p>
            <a:pPr eaLnBrk="1" hangingPunct="1">
              <a:spcBef>
                <a:spcPts val="0"/>
              </a:spcBef>
              <a:spcAft>
                <a:spcPts val="3600"/>
              </a:spcAft>
              <a:defRPr/>
            </a:pPr>
            <a:r>
              <a:rPr lang="en-US" dirty="0"/>
              <a:t>Luke 1:26-35; 2:1-19</a:t>
            </a:r>
          </a:p>
          <a:p>
            <a:pPr eaLnBrk="1" hangingPunct="1">
              <a:spcBef>
                <a:spcPts val="0"/>
              </a:spcBef>
              <a:spcAft>
                <a:spcPts val="3600"/>
              </a:spcAft>
              <a:defRPr/>
            </a:pPr>
            <a:r>
              <a:rPr lang="en-US" b="1" u="sng" dirty="0">
                <a:solidFill>
                  <a:srgbClr val="FFFFCC"/>
                </a:solidFill>
              </a:rPr>
              <a:t>John 8:41</a:t>
            </a:r>
          </a:p>
        </p:txBody>
      </p:sp>
      <p:pic>
        <p:nvPicPr>
          <p:cNvPr id="59396" name="Picture 5" descr="https://encrypted-tbn2.gstatic.com/images?q=tbn:ANd9GcQjYa1b34wEurDM_Ysus-MUPsGfl59ZGk9jgBY_m0Y7gik3vNxamA">
            <a:extLst>
              <a:ext uri="{FF2B5EF4-FFF2-40B4-BE49-F238E27FC236}">
                <a16:creationId xmlns:a16="http://schemas.microsoft.com/office/drawing/2014/main" id="{3DA84AB6-6669-4EA0-AFB6-D0EAC1B659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676400"/>
            <a:ext cx="30892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6750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remote, sky, indoor&#10;&#10;Description automatically generated">
            <a:extLst>
              <a:ext uri="{FF2B5EF4-FFF2-40B4-BE49-F238E27FC236}">
                <a16:creationId xmlns:a16="http://schemas.microsoft.com/office/drawing/2014/main" id="{D5A5E64B-1BEC-40B3-89AA-E736EA9EB7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extLst>
      <p:ext uri="{BB962C8B-B14F-4D97-AF65-F5344CB8AC3E}">
        <p14:creationId xmlns:p14="http://schemas.microsoft.com/office/powerpoint/2010/main" val="2886182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81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17203-0AD0-4CD9-AAA1-70F8877C7A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F02BE6D8-8492-4676-8258-37B780ECF88E}"/>
              </a:ext>
            </a:extLst>
          </p:cNvPr>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7:13-14</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effectLst>
                  <a:outerShdw blurRad="38100" dist="38100" dir="2700000" algn="tl">
                    <a:srgbClr val="000000">
                      <a:alpha val="43137"/>
                    </a:srgbClr>
                  </a:outerShdw>
                </a:effectLst>
                <a:latin typeface="Calibri" panose="020F0502020204030204" pitchFamily="34" charset="0"/>
              </a:rPr>
              <a:t>14 </a:t>
            </a:r>
            <a:r>
              <a:rPr lang="en-US" sz="3600" dirty="0">
                <a:effectLst>
                  <a:outerShdw blurRad="38100" dist="38100" dir="2700000" algn="tl">
                    <a:srgbClr val="000000">
                      <a:alpha val="43137"/>
                    </a:srgbClr>
                  </a:outerShdw>
                </a:effectLst>
                <a:latin typeface="Calibri" panose="020F0502020204030204" pitchFamily="34" charset="0"/>
              </a:rPr>
              <a:t>Therefore the Lord Himself will give you a sign: Behold,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virgin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almah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will be with child and bear a son, and she will call His name Immanuel.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5C7DF8-7CF1-4B30-BB04-06870F7C2BEC}"/>
              </a:ext>
            </a:extLst>
          </p:cNvPr>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rPr>
              <a:t>Three Arguments Against the Virgin Birth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(Isa. 7:13-14)</a:t>
            </a:r>
            <a:endParaRPr lang="en-US" altLang="en-US" sz="3600" dirty="0">
              <a:solidFill>
                <a:schemeClr val="tx1"/>
              </a:solidFill>
              <a:effectLst>
                <a:outerShdw blurRad="38100" dist="38100" dir="2700000" algn="tl">
                  <a:srgbClr val="000000">
                    <a:alpha val="43137"/>
                  </a:srgbClr>
                </a:outerShdw>
              </a:effectLst>
              <a:ea typeface="+mn-ea"/>
              <a:cs typeface="+mn-cs"/>
            </a:endParaRPr>
          </a:p>
        </p:txBody>
      </p:sp>
      <p:sp>
        <p:nvSpPr>
          <p:cNvPr id="8195" name="Rectangle 3">
            <a:extLst>
              <a:ext uri="{FF2B5EF4-FFF2-40B4-BE49-F238E27FC236}">
                <a16:creationId xmlns:a16="http://schemas.microsoft.com/office/drawing/2014/main" id="{7F843129-2952-4C11-A5C5-A0BB53940A6D}"/>
              </a:ext>
            </a:extLst>
          </p:cNvPr>
          <p:cNvSpPr>
            <a:spLocks noGrp="1" noChangeArrowheads="1"/>
          </p:cNvSpPr>
          <p:nvPr>
            <p:ph idx="1"/>
          </p:nvPr>
        </p:nvSpPr>
        <p:spPr>
          <a:xfrm>
            <a:off x="609600" y="1946275"/>
            <a:ext cx="7924800" cy="4114800"/>
          </a:xfrm>
        </p:spPr>
        <p:txBody>
          <a:bodyPr/>
          <a:lstStyle/>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is </a:t>
            </a:r>
            <a:r>
              <a:rPr lang="en-US" i="1" dirty="0" err="1">
                <a:effectLst>
                  <a:outerShdw blurRad="38100" dist="38100" dir="2700000" algn="tl">
                    <a:srgbClr val="000000">
                      <a:alpha val="43137"/>
                    </a:srgbClr>
                  </a:outerShdw>
                </a:effectLst>
              </a:rPr>
              <a:t>Betulah</a:t>
            </a:r>
            <a:r>
              <a:rPr lang="en-US" i="1" dirty="0">
                <a:effectLst>
                  <a:outerShdw blurRad="38100" dist="38100" dir="2700000" algn="tl">
                    <a:srgbClr val="000000">
                      <a:alpha val="43137"/>
                    </a:srgbClr>
                  </a:outerShdw>
                </a:effectLst>
              </a:rPr>
              <a:t> and not Almah (Joel 1:8)!</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Hebrew word </a:t>
            </a:r>
            <a:r>
              <a:rPr lang="en-US" i="1" dirty="0" err="1">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does not mean virgin!</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 relevance to Isaiah’s day!</a:t>
            </a:r>
          </a:p>
        </p:txBody>
      </p:sp>
      <p:pic>
        <p:nvPicPr>
          <p:cNvPr id="25604" name="Picture 5" descr="https://encrypted-tbn2.gstatic.com/images?q=tbn:ANd9GcQjYa1b34wEurDM_Ysus-MUPsGfl59ZGk9jgBY_m0Y7gik3vNxamA">
            <a:extLst>
              <a:ext uri="{FF2B5EF4-FFF2-40B4-BE49-F238E27FC236}">
                <a16:creationId xmlns:a16="http://schemas.microsoft.com/office/drawing/2014/main" id="{F2C856B3-5FFA-49FA-BDFF-598B9F72E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5475" y="4973545"/>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8517</TotalTime>
  <Words>3392</Words>
  <Application>Microsoft Office PowerPoint</Application>
  <PresentationFormat>On-screen Show (4:3)</PresentationFormat>
  <Paragraphs>341</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Calibri</vt:lpstr>
      <vt:lpstr>Hadassah Friedlaender</vt:lpstr>
      <vt:lpstr>Times New Roman</vt:lpstr>
      <vt:lpstr>Wingdings</vt:lpstr>
      <vt:lpstr>Azure</vt:lpstr>
      <vt:lpstr>PowerPoint Presentation</vt:lpstr>
      <vt:lpstr>REMEMBRANCE In Second Peter</vt:lpstr>
      <vt:lpstr>PowerPoint Presentation</vt:lpstr>
      <vt:lpstr>Why the Virgin Birth?</vt:lpstr>
      <vt:lpstr>Why the Virgin Birth?</vt:lpstr>
      <vt:lpstr>PowerPoint Presentation</vt:lpstr>
      <vt:lpstr>PowerPoint Presentation</vt:lpstr>
      <vt:lpstr>PowerPoint Presentation</vt:lpstr>
      <vt:lpstr>Three Arguments Against the Virgin Birth  (Isa. 7:13-14)</vt:lpstr>
      <vt:lpstr>Three Arguments Against the Virgin Birth  (Isa. 7:13-14)</vt:lpstr>
      <vt:lpstr>Three Arguments Against the Virgin Birth  (Isa. 7:13-14)</vt:lpstr>
      <vt:lpstr>To Fulfill Old Testament Prophecy</vt:lpstr>
      <vt:lpstr>PowerPoint Presentation</vt:lpstr>
      <vt:lpstr>Three Arguments Against the Virgin Birth  (Isa. 7:13-14)</vt:lpstr>
      <vt:lpstr>PowerPoint Presentation</vt:lpstr>
      <vt:lpstr>Isaiah 7:13-14</vt:lpstr>
      <vt:lpstr>Isaiah 7:13-14</vt:lpstr>
      <vt:lpstr>PowerPoint Presentation</vt:lpstr>
      <vt:lpstr>Isaiah 7:13-14</vt:lpstr>
      <vt:lpstr>PowerPoint Presentation</vt:lpstr>
      <vt:lpstr>Isaiah 7:13-14</vt:lpstr>
      <vt:lpstr>Isaiah 7:13-14</vt:lpstr>
      <vt:lpstr>PowerPoint Presentation</vt:lpstr>
      <vt:lpstr>Isaiah 7:13-14</vt:lpstr>
      <vt:lpstr>PowerPoint Presentation</vt:lpstr>
      <vt:lpstr>PowerPoint Presentation</vt:lpstr>
      <vt:lpstr>Isaiah 7:13-14</vt:lpstr>
      <vt:lpstr>PowerPoint Presentation</vt:lpstr>
      <vt:lpstr>PowerPoint Presentation</vt:lpstr>
      <vt:lpstr>PowerPoint Presentation</vt:lpstr>
      <vt:lpstr>PowerPoint Presentation</vt:lpstr>
      <vt:lpstr>Why the Virgin Birth?</vt:lpstr>
      <vt:lpstr>An Important Doctrine עִמָּנוּאֵל</vt:lpstr>
      <vt:lpstr>Christ’s Human Experiences</vt:lpstr>
      <vt:lpstr>PowerPoint Presentation</vt:lpstr>
      <vt:lpstr>PowerPoint Presentation</vt:lpstr>
      <vt:lpstr>To Emphasize Christ’s Humanity and Deity</vt:lpstr>
      <vt:lpstr>Why the Virgin Birth?</vt:lpstr>
      <vt:lpstr>To Emphasize Christ’s Eternality</vt:lpstr>
      <vt:lpstr>To Emphasize Christ’s Eternality</vt:lpstr>
      <vt:lpstr>To Emphasize Christ’s Eternality</vt:lpstr>
      <vt:lpstr>To Emphasize Christ’s Eternality</vt:lpstr>
      <vt:lpstr>Nicene Creed</vt:lpstr>
      <vt:lpstr>PowerPoint Presentation</vt:lpstr>
      <vt:lpstr>To Emphasize Christ’s Eternality</vt:lpstr>
      <vt:lpstr>Why the Virgin Birth?</vt:lpstr>
      <vt:lpstr>To Maintain Christ’s Sinlessness</vt:lpstr>
      <vt:lpstr>To Maintain Christ’s Sinlessness</vt:lpstr>
      <vt:lpstr>To Maintain Christ’s Sinlessness</vt:lpstr>
      <vt:lpstr>PowerPoint Presentation</vt:lpstr>
      <vt:lpstr>PowerPoint Presentation</vt:lpstr>
      <vt:lpstr>PowerPoint Presentation</vt:lpstr>
      <vt:lpstr>To Maintain Christ’s Sinlessness</vt:lpstr>
      <vt:lpstr>Why the Virgin Birth?</vt:lpstr>
      <vt:lpstr>To Protect the Bodily Atonement</vt:lpstr>
      <vt:lpstr>To Protect the Bodily Atonement</vt:lpstr>
      <vt:lpstr>To Pay the Penalty for Man’s Sin</vt:lpstr>
      <vt:lpstr>To Protect the Bodily Atonement</vt:lpstr>
      <vt:lpstr>PowerPoint Presentation</vt:lpstr>
      <vt:lpstr>Why the Virgin Birth?</vt:lpstr>
      <vt:lpstr>To Circumvent Jeconiah’s Curse</vt:lpstr>
      <vt:lpstr>To Circumvent Jeconiah’s Curse</vt:lpstr>
      <vt:lpstr>To Circumvent Jeconiah’s Curse</vt:lpstr>
      <vt:lpstr>PowerPoint Presentation</vt:lpstr>
      <vt:lpstr>To Circumvent Jeconiah’s Curse</vt:lpstr>
      <vt:lpstr>To Circumvent Jeconiah’s Curse</vt:lpstr>
      <vt:lpstr>PowerPoint Presentation</vt:lpstr>
      <vt:lpstr>PowerPoint Presentation</vt:lpstr>
      <vt:lpstr>PowerPoint Presentation</vt:lpstr>
      <vt:lpstr>PowerPoint Presentation</vt:lpstr>
      <vt:lpstr>Why the Virgin Birth?</vt:lpstr>
      <vt:lpstr>To Vindicate the NT</vt:lpstr>
      <vt:lpstr>To Vindicate the NT</vt:lpstr>
      <vt:lpstr>To Vindicate the NT</vt:lpstr>
      <vt:lpstr>To Vindicate the NT</vt:lpstr>
      <vt:lpstr>Conclusion</vt:lpstr>
      <vt:lpstr>PowerPoint Presentation</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Birth - 12-27-2020</dc:title>
  <dc:subject>Virgin Birth</dc:subject>
  <dc:creator>A. Woods</dc:creator>
  <dc:description>Modified by Jim McGowan</dc:description>
  <cp:lastModifiedBy>Andy Woods</cp:lastModifiedBy>
  <cp:revision>1008</cp:revision>
  <cp:lastPrinted>2020-12-24T15:38:50Z</cp:lastPrinted>
  <dcterms:created xsi:type="dcterms:W3CDTF">2009-03-17T12:21:13Z</dcterms:created>
  <dcterms:modified xsi:type="dcterms:W3CDTF">2020-12-26T19:45:05Z</dcterms:modified>
</cp:coreProperties>
</file>