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94" r:id="rId2"/>
    <p:sldId id="2064" r:id="rId3"/>
    <p:sldId id="1984" r:id="rId4"/>
    <p:sldId id="6578" r:id="rId5"/>
    <p:sldId id="2294" r:id="rId6"/>
    <p:sldId id="2072" r:id="rId7"/>
    <p:sldId id="6677" r:id="rId8"/>
    <p:sldId id="6627" r:id="rId9"/>
    <p:sldId id="6685" r:id="rId10"/>
    <p:sldId id="2077" r:id="rId11"/>
    <p:sldId id="6692" r:id="rId12"/>
    <p:sldId id="2080" r:id="rId13"/>
    <p:sldId id="6694" r:id="rId14"/>
    <p:sldId id="6652" r:id="rId15"/>
    <p:sldId id="6698" r:id="rId16"/>
    <p:sldId id="2097" r:id="rId17"/>
    <p:sldId id="2098" r:id="rId18"/>
    <p:sldId id="6699" r:id="rId19"/>
    <p:sldId id="2081" r:id="rId20"/>
    <p:sldId id="2901" r:id="rId21"/>
    <p:sldId id="2100" r:id="rId22"/>
    <p:sldId id="6710" r:id="rId23"/>
    <p:sldId id="6668" r:id="rId24"/>
    <p:sldId id="6700" r:id="rId25"/>
    <p:sldId id="6719" r:id="rId26"/>
    <p:sldId id="6669" r:id="rId27"/>
    <p:sldId id="6695" r:id="rId28"/>
    <p:sldId id="6543" r:id="rId29"/>
    <p:sldId id="6670" r:id="rId30"/>
    <p:sldId id="1728" r:id="rId31"/>
    <p:sldId id="1259" r:id="rId32"/>
    <p:sldId id="1852" r:id="rId33"/>
    <p:sldId id="6696" r:id="rId34"/>
    <p:sldId id="6648" r:id="rId35"/>
    <p:sldId id="6701" r:id="rId36"/>
    <p:sldId id="6702" r:id="rId37"/>
    <p:sldId id="6717" r:id="rId38"/>
    <p:sldId id="6703" r:id="rId39"/>
    <p:sldId id="6713" r:id="rId40"/>
    <p:sldId id="6716" r:id="rId41"/>
    <p:sldId id="6715" r:id="rId42"/>
    <p:sldId id="6720" r:id="rId43"/>
    <p:sldId id="6714" r:id="rId44"/>
    <p:sldId id="6697" r:id="rId45"/>
    <p:sldId id="6671" r:id="rId46"/>
    <p:sldId id="6693" r:id="rId47"/>
    <p:sldId id="2082" r:id="rId48"/>
    <p:sldId id="6704" r:id="rId49"/>
    <p:sldId id="6672" r:id="rId50"/>
    <p:sldId id="6673" r:id="rId51"/>
    <p:sldId id="6705" r:id="rId52"/>
    <p:sldId id="2092" r:id="rId53"/>
    <p:sldId id="6706" r:id="rId54"/>
    <p:sldId id="6707" r:id="rId55"/>
    <p:sldId id="6708" r:id="rId56"/>
    <p:sldId id="6676" r:id="rId57"/>
    <p:sldId id="2033" r:id="rId58"/>
    <p:sldId id="6709" r:id="rId59"/>
    <p:sldId id="6290" r:id="rId6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876A4-FED7-4B95-A9DE-608E67C2FF5D}" v="2" dt="2020-12-06T18:24:47.99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6778" autoAdjust="0"/>
  </p:normalViewPr>
  <p:slideViewPr>
    <p:cSldViewPr>
      <p:cViewPr varScale="1">
        <p:scale>
          <a:sx n="57" d="100"/>
          <a:sy n="57" d="100"/>
        </p:scale>
        <p:origin x="7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A70876A4-FED7-4B95-A9DE-608E67C2FF5D}"/>
    <pc:docChg chg="custSel addSld modSld sldOrd">
      <pc:chgData name="Jim McGowan" userId="e2c7446dd3aca506" providerId="LiveId" clId="{A70876A4-FED7-4B95-A9DE-608E67C2FF5D}" dt="2020-12-06T18:29:17.350" v="22"/>
      <pc:docMkLst>
        <pc:docMk/>
      </pc:docMkLst>
      <pc:sldChg chg="modSp mod">
        <pc:chgData name="Jim McGowan" userId="e2c7446dd3aca506" providerId="LiveId" clId="{A70876A4-FED7-4B95-A9DE-608E67C2FF5D}" dt="2020-12-06T18:21:49.865" v="3" actId="207"/>
        <pc:sldMkLst>
          <pc:docMk/>
          <pc:sldMk cId="41605365" sldId="2912"/>
        </pc:sldMkLst>
        <pc:spChg chg="mod">
          <ac:chgData name="Jim McGowan" userId="e2c7446dd3aca506" providerId="LiveId" clId="{A70876A4-FED7-4B95-A9DE-608E67C2FF5D}" dt="2020-12-06T18:21:49.865" v="3" actId="207"/>
          <ac:spMkLst>
            <pc:docMk/>
            <pc:sldMk cId="41605365" sldId="2912"/>
            <ac:spMk id="3" creationId="{00000000-0000-0000-0000-000000000000}"/>
          </ac:spMkLst>
        </pc:spChg>
      </pc:sldChg>
      <pc:sldChg chg="modSp mod">
        <pc:chgData name="Jim McGowan" userId="e2c7446dd3aca506" providerId="LiveId" clId="{A70876A4-FED7-4B95-A9DE-608E67C2FF5D}" dt="2020-12-06T18:08:49.814" v="2" actId="115"/>
        <pc:sldMkLst>
          <pc:docMk/>
          <pc:sldMk cId="4115978449" sldId="6712"/>
        </pc:sldMkLst>
        <pc:spChg chg="mod">
          <ac:chgData name="Jim McGowan" userId="e2c7446dd3aca506" providerId="LiveId" clId="{A70876A4-FED7-4B95-A9DE-608E67C2FF5D}" dt="2020-12-06T18:08:49.814" v="2" actId="115"/>
          <ac:spMkLst>
            <pc:docMk/>
            <pc:sldMk cId="4115978449" sldId="6712"/>
            <ac:spMk id="68611" creationId="{00000000-0000-0000-0000-000000000000}"/>
          </ac:spMkLst>
        </pc:spChg>
      </pc:sldChg>
      <pc:sldChg chg="delSp modSp new mod ord">
        <pc:chgData name="Jim McGowan" userId="e2c7446dd3aca506" providerId="LiveId" clId="{A70876A4-FED7-4B95-A9DE-608E67C2FF5D}" dt="2020-12-06T18:29:17.350" v="22"/>
        <pc:sldMkLst>
          <pc:docMk/>
          <pc:sldMk cId="3979593089" sldId="6720"/>
        </pc:sldMkLst>
        <pc:spChg chg="mod">
          <ac:chgData name="Jim McGowan" userId="e2c7446dd3aca506" providerId="LiveId" clId="{A70876A4-FED7-4B95-A9DE-608E67C2FF5D}" dt="2020-12-06T18:24:47.993" v="20" actId="12789"/>
          <ac:spMkLst>
            <pc:docMk/>
            <pc:sldMk cId="3979593089" sldId="6720"/>
            <ac:spMk id="2" creationId="{18622231-CC6F-4CA1-B34D-991F9ADC0C06}"/>
          </ac:spMkLst>
        </pc:spChg>
        <pc:spChg chg="del">
          <ac:chgData name="Jim McGowan" userId="e2c7446dd3aca506" providerId="LiveId" clId="{A70876A4-FED7-4B95-A9DE-608E67C2FF5D}" dt="2020-12-06T18:24:25.729" v="5" actId="478"/>
          <ac:spMkLst>
            <pc:docMk/>
            <pc:sldMk cId="3979593089" sldId="6720"/>
            <ac:spMk id="3" creationId="{96D62896-F5B3-403D-9842-B9256ECDB0B9}"/>
          </ac:spMkLst>
        </pc:spChg>
      </pc:sldChg>
    </pc:docChg>
  </pc:docChgLst>
  <pc:docChgLst>
    <pc:chgData name="Jim McGowan" userId="e2c7446dd3aca506" providerId="LiveId" clId="{56ABB6CA-FB63-4F63-ACCF-BC8B10EAF9B6}"/>
    <pc:docChg chg="undo custSel modSld sldOrd">
      <pc:chgData name="Jim McGowan" userId="e2c7446dd3aca506" providerId="LiveId" clId="{56ABB6CA-FB63-4F63-ACCF-BC8B10EAF9B6}" dt="2020-11-29T18:35:05.049" v="16"/>
      <pc:docMkLst>
        <pc:docMk/>
      </pc:docMkLst>
      <pc:sldChg chg="ord">
        <pc:chgData name="Jim McGowan" userId="e2c7446dd3aca506" providerId="LiveId" clId="{56ABB6CA-FB63-4F63-ACCF-BC8B10EAF9B6}" dt="2020-11-29T18:30:37.329" v="2" actId="20578"/>
        <pc:sldMkLst>
          <pc:docMk/>
          <pc:sldMk cId="2050803056" sldId="5268"/>
        </pc:sldMkLst>
      </pc:sldChg>
      <pc:sldChg chg="ord">
        <pc:chgData name="Jim McGowan" userId="e2c7446dd3aca506" providerId="LiveId" clId="{56ABB6CA-FB63-4F63-ACCF-BC8B10EAF9B6}" dt="2020-11-29T18:35:05.049" v="16"/>
        <pc:sldMkLst>
          <pc:docMk/>
          <pc:sldMk cId="1215546032" sldId="67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86689"/>
            <a:ext cx="4089536" cy="5653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 – Genesis 017 - 4v9-26 </a:t>
            </a:r>
          </a:p>
          <a:p>
            <a:pPr>
              <a:defRPr/>
            </a:pPr>
            <a:r>
              <a:rPr lang="en-US" sz="1600" dirty="0"/>
              <a:t>12-06-2020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12/12/2020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59</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4</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First Murder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Probing – Gen.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Punishment – Gen.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 – Gen.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Provision – Gen. 4:15</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Cain’s Punishment</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68228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9" y="1325880"/>
            <a:ext cx="8534400"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0" y="228600"/>
            <a:ext cx="45720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9" y="1325880"/>
            <a:ext cx="8534400"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55021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410344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9450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4009647149"/>
              </p:ext>
            </p:extLst>
          </p:nvPr>
        </p:nvGraphicFramePr>
        <p:xfrm>
          <a:off x="114300" y="228600"/>
          <a:ext cx="8915400" cy="6400800"/>
        </p:xfrm>
        <a:graphic>
          <a:graphicData uri="http://schemas.openxmlformats.org/drawingml/2006/table">
            <a:tbl>
              <a:tblPr firstRow="1" bandRow="1">
                <a:tableStyleId>{073A0DAA-6AF3-43AB-8588-CEC1D06C72B9}</a:tableStyleId>
              </a:tblPr>
              <a:tblGrid>
                <a:gridCol w="5094514">
                  <a:extLst>
                    <a:ext uri="{9D8B030D-6E8A-4147-A177-3AD203B41FA5}">
                      <a16:colId xmlns:a16="http://schemas.microsoft.com/office/drawing/2014/main" val="978448397"/>
                    </a:ext>
                  </a:extLst>
                </a:gridCol>
                <a:gridCol w="1910443">
                  <a:extLst>
                    <a:ext uri="{9D8B030D-6E8A-4147-A177-3AD203B41FA5}">
                      <a16:colId xmlns:a16="http://schemas.microsoft.com/office/drawing/2014/main" val="683325371"/>
                    </a:ext>
                  </a:extLst>
                </a:gridCol>
                <a:gridCol w="1910443">
                  <a:extLst>
                    <a:ext uri="{9D8B030D-6E8A-4147-A177-3AD203B41FA5}">
                      <a16:colId xmlns:a16="http://schemas.microsoft.com/office/drawing/2014/main" val="2983755553"/>
                    </a:ext>
                  </a:extLst>
                </a:gridCol>
              </a:tblGrid>
              <a:tr h="721658">
                <a:tc gridSpan="3">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Similarities Between Genesis 3 &amp; 4</a:t>
                      </a:r>
                      <a:endParaRPr lang="en-US" sz="110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462178000"/>
                  </a:ext>
                </a:extLst>
              </a:tr>
              <a:tr h="658906">
                <a:tc>
                  <a:txBody>
                    <a:bodyPr/>
                    <a:lstStyle/>
                    <a:p>
                      <a:pPr algn="ctr"/>
                      <a:r>
                        <a:rPr lang="en-US" sz="2800" b="1" kern="1200" dirty="0">
                          <a:solidFill>
                            <a:schemeClr val="dk1"/>
                          </a:solidFill>
                          <a:latin typeface="Calibri" panose="020F0502020204030204" pitchFamily="34" charset="0"/>
                          <a:ea typeface="+mn-ea"/>
                          <a:cs typeface="Calibri" panose="020F0502020204030204" pitchFamily="34" charset="0"/>
                        </a:rPr>
                        <a:t>ITEM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0" dirty="0">
                          <a:solidFill>
                            <a:srgbClr val="C00000"/>
                          </a:solidFill>
                          <a:effectLst/>
                          <a:latin typeface="Calibri" panose="020F0502020204030204" pitchFamily="34" charset="0"/>
                          <a:ea typeface="+mn-ea"/>
                          <a:cs typeface="Calibri" panose="020F0502020204030204" pitchFamily="34" charset="0"/>
                        </a:rPr>
                        <a:t>GENESIS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effectLst/>
                          <a:latin typeface="Calibri" panose="020F0502020204030204" pitchFamily="34" charset="0"/>
                          <a:ea typeface="+mn-ea"/>
                          <a:cs typeface="Calibri" panose="020F0502020204030204" pitchFamily="34" charset="0"/>
                        </a:rPr>
                        <a:t>GENESIS 4</a:t>
                      </a:r>
                    </a:p>
                  </a:txBody>
                  <a:tcPr anchor="ctr"/>
                </a:tc>
                <a:extLst>
                  <a:ext uri="{0D108BD9-81ED-4DB2-BD59-A6C34878D82A}">
                    <a16:rowId xmlns:a16="http://schemas.microsoft.com/office/drawing/2014/main" val="2313425501"/>
                  </a:ext>
                </a:extLst>
              </a:tr>
              <a:tr h="658906">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Sin</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dirty="0">
                          <a:solidFill>
                            <a:srgbClr val="C00000"/>
                          </a:solidFill>
                          <a:effectLst/>
                          <a:latin typeface="Calibri" panose="020F0502020204030204" pitchFamily="34" charset="0"/>
                          <a:ea typeface="+mn-ea"/>
                          <a:cs typeface="Calibri" panose="020F0502020204030204" pitchFamily="34" charset="0"/>
                        </a:rPr>
                        <a:t>(3:6-8)</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chemeClr val="bg2"/>
                        </a:buClr>
                        <a:buSzTx/>
                        <a:buFont typeface="Wingdings" panose="05000000000000000000" pitchFamily="2" charset="2"/>
                        <a:buNone/>
                        <a:tabLst/>
                        <a:defRPr/>
                      </a:pPr>
                      <a:r>
                        <a:rPr lang="en-US" sz="2400" b="1" kern="1200" dirty="0">
                          <a:solidFill>
                            <a:srgbClr val="0000CC"/>
                          </a:solidFill>
                          <a:effectLst/>
                          <a:latin typeface="Calibri" panose="020F0502020204030204" pitchFamily="34" charset="0"/>
                          <a:ea typeface="+mn-ea"/>
                          <a:cs typeface="Calibri" panose="020F0502020204030204" pitchFamily="34" charset="0"/>
                        </a:rPr>
                        <a:t>(4:8)</a:t>
                      </a:r>
                      <a:endParaRPr lang="en-US" sz="2400" b="1" kern="1200" noProof="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970888525"/>
                  </a:ext>
                </a:extLst>
              </a:tr>
              <a:tr h="658906">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“Where are you?”</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(3:9)</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(4:9)</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99843120"/>
                  </a:ext>
                </a:extLst>
              </a:tr>
              <a:tr h="658906">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Divine curses</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(3:14-19)</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(4:11-12)</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4039762371"/>
                  </a:ext>
                </a:extLst>
              </a:tr>
              <a:tr h="658906">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Curse on the land</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(3:17-19)</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(4:11)</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04693539"/>
                  </a:ext>
                </a:extLst>
              </a:tr>
              <a:tr h="658906">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Divine protection</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(3:21)</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(4:15)</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19655865"/>
                  </a:ext>
                </a:extLst>
              </a:tr>
              <a:tr h="658906">
                <a:tc>
                  <a:txBody>
                    <a:bodyPr/>
                    <a:lstStyle/>
                    <a:p>
                      <a:pPr algn="l" eaLnBrk="1" hangingPunct="1">
                        <a:defRPr/>
                      </a:pPr>
                      <a:r>
                        <a:rPr lang="en-US" sz="2400" b="1" dirty="0">
                          <a:latin typeface="Calibri" panose="020F0502020204030204" pitchFamily="34" charset="0"/>
                          <a:cs typeface="Calibri" panose="020F0502020204030204" pitchFamily="34" charset="0"/>
                        </a:rPr>
                        <a:t>Transgressor’s lack of remorse</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dirty="0">
                          <a:solidFill>
                            <a:srgbClr val="C00000"/>
                          </a:solidFill>
                          <a:effectLst/>
                          <a:latin typeface="Calibri" panose="020F0502020204030204" pitchFamily="34" charset="0"/>
                          <a:ea typeface="+mn-ea"/>
                          <a:cs typeface="Calibri" panose="020F0502020204030204" pitchFamily="34" charset="0"/>
                        </a:rPr>
                        <a:t>(3:12-13)</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(4:9)</a:t>
                      </a:r>
                    </a:p>
                  </a:txBody>
                  <a:tcPr anchor="ctr"/>
                </a:tc>
                <a:extLst>
                  <a:ext uri="{0D108BD9-81ED-4DB2-BD59-A6C34878D82A}">
                    <a16:rowId xmlns:a16="http://schemas.microsoft.com/office/drawing/2014/main" val="3213644749"/>
                  </a:ext>
                </a:extLst>
              </a:tr>
              <a:tr h="658906">
                <a:tc>
                  <a:txBody>
                    <a:bodyPr/>
                    <a:lstStyle/>
                    <a:p>
                      <a:pPr algn="l" eaLnBrk="1" hangingPunct="1">
                        <a:defRPr/>
                      </a:pPr>
                      <a:r>
                        <a:rPr lang="en-US" sz="2400" b="1" dirty="0">
                          <a:latin typeface="Calibri" panose="020F0502020204030204" pitchFamily="34" charset="0"/>
                          <a:cs typeface="Calibri" panose="020F0502020204030204" pitchFamily="34" charset="0"/>
                        </a:rPr>
                        <a:t>Transgressors leave God’s presence</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(3:24)</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(4:16)</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378665370"/>
                  </a:ext>
                </a:extLst>
              </a:tr>
              <a:tr h="407894">
                <a:tc gridSpan="3">
                  <a:txBody>
                    <a:bodyPr/>
                    <a:lstStyle/>
                    <a:p>
                      <a:pPr algn="ctr" eaLnBrk="1" hangingPunct="1">
                        <a:defRPr/>
                      </a:pPr>
                      <a:r>
                        <a:rPr lang="en-US" sz="2000" dirty="0">
                          <a:latin typeface="Calibri" panose="020F0502020204030204" pitchFamily="34" charset="0"/>
                          <a:cs typeface="Calibri" panose="020F0502020204030204" pitchFamily="34" charset="0"/>
                        </a:rPr>
                        <a:t>Similarities and dissimilarities taken from Wenham, Genesis 1-15, pp. 99-100</a:t>
                      </a: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51311004"/>
                  </a:ext>
                </a:extLst>
              </a:tr>
            </a:tbl>
          </a:graphicData>
        </a:graphic>
      </p:graphicFrame>
    </p:spTree>
    <p:extLst>
      <p:ext uri="{BB962C8B-B14F-4D97-AF65-F5344CB8AC3E}">
        <p14:creationId xmlns:p14="http://schemas.microsoft.com/office/powerpoint/2010/main" val="1427757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476777643"/>
              </p:ext>
            </p:extLst>
          </p:nvPr>
        </p:nvGraphicFramePr>
        <p:xfrm>
          <a:off x="114300" y="228601"/>
          <a:ext cx="8915402" cy="6401977"/>
        </p:xfrm>
        <a:graphic>
          <a:graphicData uri="http://schemas.openxmlformats.org/drawingml/2006/table">
            <a:tbl>
              <a:tblPr firstRow="1" bandRow="1">
                <a:tableStyleId>{073A0DAA-6AF3-43AB-8588-CEC1D06C72B9}</a:tableStyleId>
              </a:tblPr>
              <a:tblGrid>
                <a:gridCol w="5372100">
                  <a:extLst>
                    <a:ext uri="{9D8B030D-6E8A-4147-A177-3AD203B41FA5}">
                      <a16:colId xmlns:a16="http://schemas.microsoft.com/office/drawing/2014/main" val="978448397"/>
                    </a:ext>
                  </a:extLst>
                </a:gridCol>
                <a:gridCol w="1771651">
                  <a:extLst>
                    <a:ext uri="{9D8B030D-6E8A-4147-A177-3AD203B41FA5}">
                      <a16:colId xmlns:a16="http://schemas.microsoft.com/office/drawing/2014/main" val="683325371"/>
                    </a:ext>
                  </a:extLst>
                </a:gridCol>
                <a:gridCol w="1771651">
                  <a:extLst>
                    <a:ext uri="{9D8B030D-6E8A-4147-A177-3AD203B41FA5}">
                      <a16:colId xmlns:a16="http://schemas.microsoft.com/office/drawing/2014/main" val="2983755553"/>
                    </a:ext>
                  </a:extLst>
                </a:gridCol>
              </a:tblGrid>
              <a:tr h="673202">
                <a:tc gridSpan="3">
                  <a:txBody>
                    <a:bodyPr/>
                    <a:lstStyle/>
                    <a:p>
                      <a:pPr algn="ctr"/>
                      <a:r>
                        <a:rPr kumimoji="0" 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Disimilarities</a:t>
                      </a: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Between Genesis 3 &amp; 4</a:t>
                      </a:r>
                      <a:endParaRPr lang="en-US" sz="110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462178000"/>
                  </a:ext>
                </a:extLst>
              </a:tr>
              <a:tr h="942075">
                <a:tc>
                  <a:txBody>
                    <a:bodyPr/>
                    <a:lstStyle/>
                    <a:p>
                      <a:pPr algn="ctr"/>
                      <a:r>
                        <a:rPr lang="en-US" sz="2800" b="1" kern="1200" dirty="0">
                          <a:solidFill>
                            <a:schemeClr val="dk1"/>
                          </a:solidFill>
                          <a:latin typeface="Calibri" panose="020F0502020204030204" pitchFamily="34" charset="0"/>
                          <a:ea typeface="+mn-ea"/>
                          <a:cs typeface="Calibri" panose="020F0502020204030204" pitchFamily="34" charset="0"/>
                        </a:rPr>
                        <a:t>ITEM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0" dirty="0">
                          <a:solidFill>
                            <a:srgbClr val="C00000"/>
                          </a:solidFill>
                          <a:effectLst/>
                          <a:latin typeface="Calibri" panose="020F0502020204030204" pitchFamily="34" charset="0"/>
                          <a:ea typeface="+mn-ea"/>
                          <a:cs typeface="Calibri" panose="020F0502020204030204" pitchFamily="34" charset="0"/>
                        </a:rPr>
                        <a:t>GENESIS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effectLst/>
                          <a:latin typeface="Calibri" panose="020F0502020204030204" pitchFamily="34" charset="0"/>
                          <a:ea typeface="+mn-ea"/>
                          <a:cs typeface="Calibri" panose="020F0502020204030204" pitchFamily="34" charset="0"/>
                        </a:rPr>
                        <a:t>GENESIS 4</a:t>
                      </a:r>
                    </a:p>
                  </a:txBody>
                  <a:tcPr anchor="ctr"/>
                </a:tc>
                <a:extLst>
                  <a:ext uri="{0D108BD9-81ED-4DB2-BD59-A6C34878D82A}">
                    <a16:rowId xmlns:a16="http://schemas.microsoft.com/office/drawing/2014/main" val="2313425501"/>
                  </a:ext>
                </a:extLst>
              </a:tr>
              <a:tr h="878092">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Sin present at the outset</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chemeClr val="bg2"/>
                        </a:buClr>
                        <a:buSzTx/>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(4:5)</a:t>
                      </a:r>
                    </a:p>
                  </a:txBody>
                  <a:tcPr anchor="ctr"/>
                </a:tc>
                <a:extLst>
                  <a:ext uri="{0D108BD9-81ED-4DB2-BD59-A6C34878D82A}">
                    <a16:rowId xmlns:a16="http://schemas.microsoft.com/office/drawing/2014/main" val="2970888525"/>
                  </a:ext>
                </a:extLst>
              </a:tr>
              <a:tr h="878092">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Absence of persuasion to sin</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(3:1-5)</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(4:6-7)</a:t>
                      </a:r>
                    </a:p>
                  </a:txBody>
                  <a:tcPr anchor="ctr"/>
                </a:tc>
                <a:extLst>
                  <a:ext uri="{0D108BD9-81ED-4DB2-BD59-A6C34878D82A}">
                    <a16:rowId xmlns:a16="http://schemas.microsoft.com/office/drawing/2014/main" val="1099843120"/>
                  </a:ext>
                </a:extLst>
              </a:tr>
              <a:tr h="878092">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Murder</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dirty="0">
                          <a:solidFill>
                            <a:srgbClr val="0000CC"/>
                          </a:solidFill>
                          <a:effectLst/>
                          <a:latin typeface="Calibri" panose="020F0502020204030204" pitchFamily="34" charset="0"/>
                          <a:ea typeface="+mn-ea"/>
                          <a:cs typeface="Calibri" panose="020F0502020204030204" pitchFamily="34" charset="0"/>
                        </a:rPr>
                        <a:t>(4:3-8)</a:t>
                      </a:r>
                    </a:p>
                  </a:txBody>
                  <a:tcPr anchor="ctr"/>
                </a:tc>
                <a:extLst>
                  <a:ext uri="{0D108BD9-81ED-4DB2-BD59-A6C34878D82A}">
                    <a16:rowId xmlns:a16="http://schemas.microsoft.com/office/drawing/2014/main" val="4039762371"/>
                  </a:ext>
                </a:extLst>
              </a:tr>
              <a:tr h="878092">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Protestation over judgment</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(3:14-20)</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(4:14)</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04693539"/>
                  </a:ext>
                </a:extLst>
              </a:tr>
              <a:tr h="87809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Driven further from the presence of God</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(3:23-24)</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(4:16)</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19655865"/>
                  </a:ext>
                </a:extLst>
              </a:tr>
              <a:tr h="395064">
                <a:tc gridSpan="3">
                  <a:txBody>
                    <a:bodyPr/>
                    <a:lstStyle/>
                    <a:p>
                      <a:pPr algn="ctr" eaLnBrk="1" hangingPunct="1">
                        <a:defRPr/>
                      </a:pPr>
                      <a:r>
                        <a:rPr lang="en-US" sz="2000" dirty="0">
                          <a:latin typeface="Calibri" panose="020F0502020204030204" pitchFamily="34" charset="0"/>
                          <a:cs typeface="Calibri" panose="020F0502020204030204" pitchFamily="34" charset="0"/>
                        </a:rPr>
                        <a:t>Similarities and dissimilarities taken from Wenham, Genesis 1-15, pp. 99-100</a:t>
                      </a: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51311004"/>
                  </a:ext>
                </a:extLst>
              </a:tr>
            </a:tbl>
          </a:graphicData>
        </a:graphic>
      </p:graphicFrame>
    </p:spTree>
    <p:extLst>
      <p:ext uri="{BB962C8B-B14F-4D97-AF65-F5344CB8AC3E}">
        <p14:creationId xmlns:p14="http://schemas.microsoft.com/office/powerpoint/2010/main" val="27273582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01188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676400" y="228600"/>
            <a:ext cx="5791200" cy="914400"/>
          </a:xfrm>
        </p:spPr>
        <p:txBody>
          <a:bodyPr/>
          <a:lstStyle/>
          <a:p>
            <a:pPr algn="ctr" eaLnBrk="1" hangingPunct="1"/>
            <a:r>
              <a:rPr lang="en-US" sz="3600" dirty="0">
                <a:effectLst>
                  <a:outerShdw blurRad="38100" dist="38100" dir="2700000" algn="tl">
                    <a:srgbClr val="000000">
                      <a:alpha val="43137"/>
                    </a:srgbClr>
                  </a:outerShdw>
                </a:effectLst>
              </a:rPr>
              <a:t>Where Did Cain Get His Wife?</a:t>
            </a:r>
          </a:p>
        </p:txBody>
      </p:sp>
      <p:sp>
        <p:nvSpPr>
          <p:cNvPr id="130051" name="Rectangle 3"/>
          <p:cNvSpPr>
            <a:spLocks noGrp="1" noChangeArrowheads="1"/>
          </p:cNvSpPr>
          <p:nvPr>
            <p:ph type="body" idx="1"/>
          </p:nvPr>
        </p:nvSpPr>
        <p:spPr>
          <a:xfrm>
            <a:off x="228600" y="1600200"/>
            <a:ext cx="5181600" cy="46482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He married his sister</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Adam and Eve lived long (Gen 5:5) and had many children (Gen 1:28; 5:4)</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First generation had to marry their brothers and sisters or there would have been no second generation</a:t>
            </a:r>
          </a:p>
        </p:txBody>
      </p:sp>
      <p:pic>
        <p:nvPicPr>
          <p:cNvPr id="4" name="Picture 3">
            <a:extLst>
              <a:ext uri="{FF2B5EF4-FFF2-40B4-BE49-F238E27FC236}">
                <a16:creationId xmlns:a16="http://schemas.microsoft.com/office/drawing/2014/main" id="{379344D9-FCFD-4CA4-B902-3C2F129B24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7DB71B60-AC91-48A8-80CE-F1ACCF11AC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0" y="1828800"/>
            <a:ext cx="2702777" cy="3200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3733800"/>
          </a:xfrm>
        </p:spPr>
        <p:txBody>
          <a:bodyPr/>
          <a:lstStyle/>
          <a:p>
            <a:pPr marL="0" indent="0" algn="just">
              <a:buNone/>
            </a:pPr>
            <a:r>
              <a:rPr lang="en-US" altLang="en-US" dirty="0">
                <a:effectLst>
                  <a:outerShdw blurRad="38100" dist="38100" dir="2700000" algn="tl">
                    <a:srgbClr val="000000">
                      <a:alpha val="43137"/>
                    </a:srgbClr>
                  </a:outerShdw>
                </a:effectLst>
              </a:rPr>
              <a:t>“The ancient quibble about ‘Cain’s wife’ is thus seen to be quite trivial. </a:t>
            </a:r>
            <a:r>
              <a:rPr lang="en-US" dirty="0">
                <a:effectLst>
                  <a:outerShdw blurRad="38100" dist="38100" dir="2700000" algn="tl">
                    <a:srgbClr val="000000">
                      <a:alpha val="43137"/>
                    </a:srgbClr>
                  </a:outerShdw>
                </a:effectLst>
              </a:rPr>
              <a:t>Long before Cain died, there was a large population in the earth. By the time of the Deluge, 1,656 years after Creation by the Ussher chronology, even using the above conservative assumptions, the world population would have been at least seven billion people!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426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676400" y="228600"/>
            <a:ext cx="5791200" cy="914400"/>
          </a:xfrm>
        </p:spPr>
        <p:txBody>
          <a:bodyPr/>
          <a:lstStyle/>
          <a:p>
            <a:pPr algn="ctr" eaLnBrk="1" hangingPunct="1"/>
            <a:r>
              <a:rPr lang="en-US" sz="3600" dirty="0">
                <a:effectLst>
                  <a:outerShdw blurRad="38100" dist="38100" dir="2700000" algn="tl">
                    <a:srgbClr val="000000">
                      <a:alpha val="43137"/>
                    </a:srgbClr>
                  </a:outerShdw>
                </a:effectLst>
              </a:rPr>
              <a:t>Where Did Cain Get His Wife?</a:t>
            </a:r>
          </a:p>
        </p:txBody>
      </p:sp>
      <p:sp>
        <p:nvSpPr>
          <p:cNvPr id="130051" name="Rectangle 3"/>
          <p:cNvSpPr>
            <a:spLocks noGrp="1" noChangeArrowheads="1"/>
          </p:cNvSpPr>
          <p:nvPr>
            <p:ph type="body" idx="1"/>
          </p:nvPr>
        </p:nvSpPr>
        <p:spPr>
          <a:xfrm>
            <a:off x="228600" y="1600200"/>
            <a:ext cx="4572000" cy="3429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First generation was genetically pure (Gen 1:31; Gen 20:12)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Mosaic Law (Lev 18-20) not given until 2600 years later </a:t>
            </a:r>
          </a:p>
        </p:txBody>
      </p:sp>
      <p:pic>
        <p:nvPicPr>
          <p:cNvPr id="4" name="Picture 3">
            <a:extLst>
              <a:ext uri="{FF2B5EF4-FFF2-40B4-BE49-F238E27FC236}">
                <a16:creationId xmlns:a16="http://schemas.microsoft.com/office/drawing/2014/main" id="{89189ED6-EEE5-4D98-A2AA-92BEDC2941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5" name="Picture 4">
            <a:extLst>
              <a:ext uri="{FF2B5EF4-FFF2-40B4-BE49-F238E27FC236}">
                <a16:creationId xmlns:a16="http://schemas.microsoft.com/office/drawing/2014/main" id="{328092D7-C75F-4D0B-A25F-E851589839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0" y="1828800"/>
            <a:ext cx="2702777" cy="3200400"/>
          </a:xfrm>
          <a:prstGeom prst="rect">
            <a:avLst/>
          </a:prstGeom>
        </p:spPr>
      </p:pic>
    </p:spTree>
    <p:extLst>
      <p:ext uri="{BB962C8B-B14F-4D97-AF65-F5344CB8AC3E}">
        <p14:creationId xmlns:p14="http://schemas.microsoft.com/office/powerpoint/2010/main" val="1612782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4673600"/>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In order to get this process of multiplication started, of course, at least one of Adam’s sons had to marry one of Adam’s daughters. Probably, in that first generation, all marriages were brother-sister marriages. In that early time, there were no mutant genes in the genetic systems of any of these children, so that no genetic harm could have resulted from close marriages. Many, many generations later, during the time of Moses, such mutations had accumulated to the point where such unions were genetically dangerous, so that incest was thenceforth prohibited in the Mosaic laws.</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143-44</a:t>
            </a:r>
          </a:p>
        </p:txBody>
      </p:sp>
      <p:pic>
        <p:nvPicPr>
          <p:cNvPr id="5" name="Picture 2" descr="Genesis Record: Morris, Henry M.: 9780801072826: Amazon.com: Books">
            <a:extLst>
              <a:ext uri="{FF2B5EF4-FFF2-40B4-BE49-F238E27FC236}">
                <a16:creationId xmlns:a16="http://schemas.microsoft.com/office/drawing/2014/main" id="{2B4541EC-7BFD-4430-8685-5D7287B3757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878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nesis 4-5 – The Curse of Cain to the Blessing of Enoch – The Faithful  Engineer">
            <a:extLst>
              <a:ext uri="{FF2B5EF4-FFF2-40B4-BE49-F238E27FC236}">
                <a16:creationId xmlns:a16="http://schemas.microsoft.com/office/drawing/2014/main" id="{58C46795-8B9E-4249-95AB-807100B0CC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52401"/>
            <a:ext cx="86868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0521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2270327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nesis 4-5 – The Curse of Cain to the Blessing of Enoch – The Faithful  Engineer">
            <a:extLst>
              <a:ext uri="{FF2B5EF4-FFF2-40B4-BE49-F238E27FC236}">
                <a16:creationId xmlns:a16="http://schemas.microsoft.com/office/drawing/2014/main" id="{58C46795-8B9E-4249-95AB-807100B0CC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52401"/>
            <a:ext cx="86868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3259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2855749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9" y="1325880"/>
            <a:ext cx="8534400"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76232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effectLst>
                  <a:outerShdw blurRad="38100" dist="38100" dir="2700000" algn="tl">
                    <a:srgbClr val="000000">
                      <a:alpha val="43137"/>
                    </a:srgbClr>
                  </a:outerShdw>
                </a:effectLst>
                <a:latin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effectLst>
                  <a:outerShdw blurRad="38100" dist="38100" dir="2700000" algn="tl">
                    <a:srgbClr val="000000">
                      <a:alpha val="43137"/>
                    </a:srgbClr>
                  </a:outerShdw>
                </a:effectLst>
                <a:latin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male and female</a:t>
            </a:r>
            <a:r>
              <a:rPr lang="en-US" sz="2800" dirty="0">
                <a:effectLst>
                  <a:outerShdw blurRad="38100" dist="38100" dir="2700000" algn="tl">
                    <a:srgbClr val="000000">
                      <a:alpha val="43137"/>
                    </a:srgbClr>
                  </a:outerShdw>
                </a:effectLst>
                <a:latin typeface="Calibri" panose="020F0502020204030204" pitchFamily="34" charset="0"/>
              </a:rPr>
              <a:t> He created them. </a:t>
            </a:r>
            <a:r>
              <a:rPr lang="en-US" sz="2800" baseline="30000" dirty="0">
                <a:effectLst>
                  <a:outerShdw blurRad="38100" dist="38100" dir="2700000" algn="tl">
                    <a:srgbClr val="000000">
                      <a:alpha val="43137"/>
                    </a:srgbClr>
                  </a:outerShdw>
                </a:effectLst>
                <a:latin typeface="Calibri" panose="020F0502020204030204" pitchFamily="34" charset="0"/>
              </a:rPr>
              <a:t>28 </a:t>
            </a:r>
            <a:r>
              <a:rPr lang="en-US" sz="2800" dirty="0">
                <a:effectLst>
                  <a:outerShdw blurRad="38100" dist="38100" dir="2700000" algn="tl">
                    <a:srgbClr val="000000">
                      <a:alpha val="43137"/>
                    </a:srgbClr>
                  </a:outerShdw>
                </a:effectLst>
                <a:latin typeface="Calibri" panose="020F0502020204030204" pitchFamily="34" charset="0"/>
              </a:rPr>
              <a:t>God blessed them; and God said to them,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Be fruitful and multiply</a:t>
            </a:r>
            <a:r>
              <a:rPr lang="en-US" sz="2800" dirty="0">
                <a:effectLst>
                  <a:outerShdw blurRad="38100" dist="38100" dir="2700000" algn="tl">
                    <a:srgbClr val="000000">
                      <a:alpha val="43137"/>
                    </a:srgbClr>
                  </a:outerShdw>
                </a:effectLst>
                <a:latin typeface="Calibri" panose="020F0502020204030204" pitchFamily="34" charset="0"/>
              </a:rPr>
              <a:t>,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401513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46824"/>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reason a man shall leave his father and his mother, and be joined to his wife; and they shall become one flesh. </a:t>
            </a:r>
          </a:p>
        </p:txBody>
      </p:sp>
      <p:pic>
        <p:nvPicPr>
          <p:cNvPr id="4" name="Picture 3">
            <a:extLst>
              <a:ext uri="{FF2B5EF4-FFF2-40B4-BE49-F238E27FC236}">
                <a16:creationId xmlns:a16="http://schemas.microsoft.com/office/drawing/2014/main" id="{99F0BFCF-6E97-486B-85A7-6139C7A5AC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075" y="2971800"/>
            <a:ext cx="1243850" cy="1828800"/>
          </a:xfrm>
          <a:prstGeom prst="rect">
            <a:avLst/>
          </a:prstGeom>
        </p:spPr>
      </p:pic>
    </p:spTree>
    <p:extLst>
      <p:ext uri="{BB962C8B-B14F-4D97-AF65-F5344CB8AC3E}">
        <p14:creationId xmlns:p14="http://schemas.microsoft.com/office/powerpoint/2010/main" val="518123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355591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murders nor of their sorceries (pharmakeia) nor of their </a:t>
            </a:r>
            <a:r>
              <a:rPr lang="en-US" b="1" u="sng" dirty="0">
                <a:solidFill>
                  <a:srgbClr val="FFFFCC"/>
                </a:solidFill>
                <a:effectLst>
                  <a:outerShdw blurRad="38100" dist="38100" dir="2700000" algn="tl">
                    <a:srgbClr val="000000">
                      <a:alpha val="43137"/>
                    </a:srgbClr>
                  </a:outerShdw>
                </a:effectLst>
              </a:rPr>
              <a:t>immorality</a:t>
            </a:r>
            <a:r>
              <a:rPr lang="en-US" dirty="0">
                <a:effectLst>
                  <a:outerShdw blurRad="38100" dist="38100" dir="2700000" algn="tl">
                    <a:srgbClr val="000000">
                      <a:alpha val="43137"/>
                    </a:srgbClr>
                  </a:outerShdw>
                </a:effectLst>
              </a:rPr>
              <a:t> nor of their thefts.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95070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425700" y="228600"/>
            <a:ext cx="4292600" cy="765912"/>
          </a:xfrm>
        </p:spPr>
        <p:txBody>
          <a:bodyPr/>
          <a:lstStyle/>
          <a:p>
            <a:pPr algn="ctr" eaLnBrk="1" hangingPunct="1"/>
            <a:r>
              <a:rPr lang="en-US" sz="3600" dirty="0">
                <a:effectLst>
                  <a:outerShdw blurRad="38100" dist="38100" dir="2700000" algn="tl">
                    <a:srgbClr val="000000">
                      <a:alpha val="43137"/>
                    </a:srgbClr>
                  </a:outerShdw>
                </a:effectLst>
                <a:latin typeface="Calibri" pitchFamily="34" charset="0"/>
                <a:ea typeface="Calibri" pitchFamily="34" charset="0"/>
                <a:cs typeface="Calibri" pitchFamily="34" charset="0"/>
              </a:rPr>
              <a:t>Benjamin Franklin</a:t>
            </a:r>
          </a:p>
        </p:txBody>
      </p:sp>
      <p:pic>
        <p:nvPicPr>
          <p:cNvPr id="4915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2560" y="1600200"/>
            <a:ext cx="2275840"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0" y="6477000"/>
            <a:ext cx="9144000" cy="338554"/>
          </a:xfrm>
          <a:prstGeom prst="rect">
            <a:avLst/>
          </a:prstGeom>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Benjamin Franklin, “Advice on Coming to America,” America in Person, ed. George D.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Youstra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109. </a:t>
            </a:r>
          </a:p>
        </p:txBody>
      </p:sp>
      <p:pic>
        <p:nvPicPr>
          <p:cNvPr id="6" name="Picture 5">
            <a:extLst>
              <a:ext uri="{FF2B5EF4-FFF2-40B4-BE49-F238E27FC236}">
                <a16:creationId xmlns:a16="http://schemas.microsoft.com/office/drawing/2014/main" id="{1C674C00-1242-4A61-9A1A-008808670E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0800" y="1417073"/>
            <a:ext cx="6400800" cy="365419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6801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88717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3421920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3696837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671514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Musical instruments, another important aspect of modern culture, were also an early development. All of these things, in addition, confirm the necessary coexistence of a written language for formal communications. This is further intimated by use of the word ‘book’ in Genesis 5:1. More and more modern archaeological discoveries today are verifying the high degree of technology possessed by the earliest men, thus indirectly validating this Biblical testimony.</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147-48</a:t>
            </a:r>
          </a:p>
        </p:txBody>
      </p:sp>
      <p:pic>
        <p:nvPicPr>
          <p:cNvPr id="5" name="Picture 2" descr="Genesis Record: Morris, Henry M.: 9780801072826: Amazon.com: Books">
            <a:extLst>
              <a:ext uri="{FF2B5EF4-FFF2-40B4-BE49-F238E27FC236}">
                <a16:creationId xmlns:a16="http://schemas.microsoft.com/office/drawing/2014/main" id="{38C24A59-1246-4D2F-BBF1-39F9F1AB94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85424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707257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Not only did the population increase, but the technological and cultural level, at least of the </a:t>
            </a:r>
            <a:r>
              <a:rPr lang="en-US" dirty="0" err="1">
                <a:effectLst>
                  <a:outerShdw blurRad="38100" dist="38100" dir="2700000" algn="tl">
                    <a:srgbClr val="000000">
                      <a:alpha val="43137"/>
                    </a:srgbClr>
                  </a:outerShdw>
                </a:effectLst>
              </a:rPr>
              <a:t>Cainitic</a:t>
            </a:r>
            <a:r>
              <a:rPr lang="en-US" dirty="0">
                <a:effectLst>
                  <a:outerShdw blurRad="38100" dist="38100" dir="2700000" algn="tl">
                    <a:srgbClr val="000000">
                      <a:alpha val="43137"/>
                    </a:srgbClr>
                  </a:outerShdw>
                </a:effectLst>
              </a:rPr>
              <a:t> civilization, seems to have been very high. Metal tools and implements of all kinds were available to produce creature comforts, as well as musical instruments to stimulate the emotional and esthetic senses.”</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6C3BD7A4-0184-43D6-807A-603B026E06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906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799"/>
            <a:ext cx="9110133" cy="4741333"/>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The ‘standard of living’ of the antediluvians, especially the </a:t>
            </a:r>
            <a:r>
              <a:rPr lang="en-US" sz="3000" dirty="0" err="1">
                <a:effectLst>
                  <a:outerShdw blurRad="38100" dist="38100" dir="2700000" algn="tl">
                    <a:srgbClr val="000000">
                      <a:alpha val="43137"/>
                    </a:srgbClr>
                  </a:outerShdw>
                </a:effectLst>
              </a:rPr>
              <a:t>Cainitic</a:t>
            </a:r>
            <a:r>
              <a:rPr lang="en-US" sz="3000" dirty="0">
                <a:effectLst>
                  <a:outerShdw blurRad="38100" dist="38100" dir="2700000" algn="tl">
                    <a:srgbClr val="000000">
                      <a:alpha val="43137"/>
                    </a:srgbClr>
                  </a:outerShdw>
                </a:effectLst>
              </a:rPr>
              <a:t> branch, was elevated tremendously by these talented sons of Lamech...Once again, it is significant to note that the elements which modern evolutionary archaeologists and anthropologists identify as the attributes of the emergence of evolving men from the stone age into true civilization—namely, urbanization, agriculture, animal domestication, and metallurgy—all were accomplished quickly by the early descendants of Adam and did not take hundreds of thousands of years.</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147-48</a:t>
            </a:r>
          </a:p>
        </p:txBody>
      </p:sp>
      <p:pic>
        <p:nvPicPr>
          <p:cNvPr id="5" name="Picture 2" descr="Genesis Record: Morris, Henry M.: 9780801072826: Amazon.com: Books">
            <a:extLst>
              <a:ext uri="{FF2B5EF4-FFF2-40B4-BE49-F238E27FC236}">
                <a16:creationId xmlns:a16="http://schemas.microsoft.com/office/drawing/2014/main" id="{3C6A195D-197F-4192-AA9A-81E34E5BED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332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724400"/>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It is interesting that one of the identifying marks which evolutionary anthropologists use to denote the emergence of a ‘stone age’ culture into a civilized society is the development of urbanization. According to the Bible, the first such ‘city’…is the city built by Cain, in the very first generation after Adam. No long, million-year development here!</a:t>
            </a:r>
            <a:r>
              <a:rPr lang="en-US" altLang="en-US" sz="30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145</a:t>
            </a:r>
          </a:p>
        </p:txBody>
      </p:sp>
      <p:pic>
        <p:nvPicPr>
          <p:cNvPr id="5" name="Picture 2" descr="Genesis Record: Morris, Henry M.: 9780801072826: Amazon.com: Books">
            <a:extLst>
              <a:ext uri="{FF2B5EF4-FFF2-40B4-BE49-F238E27FC236}">
                <a16:creationId xmlns:a16="http://schemas.microsoft.com/office/drawing/2014/main" id="{49070F74-A569-43D8-87C1-0A6CF5FE9FD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5784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066800" y="135467"/>
            <a:ext cx="6248400" cy="1097280"/>
          </a:xfrm>
        </p:spPr>
        <p:txBody>
          <a:bodyPr/>
          <a:lstStyle/>
          <a:p>
            <a:pPr algn="ctr" eaLnBrk="1" hangingPunct="1">
              <a:buClr>
                <a:schemeClr val="tx2"/>
              </a:buClr>
            </a:pPr>
            <a:r>
              <a:rPr lang="en-US" sz="3600" dirty="0">
                <a:effectLst>
                  <a:outerShdw blurRad="38100" dist="38100" dir="2700000" algn="tl">
                    <a:srgbClr val="000000">
                      <a:alpha val="43137"/>
                    </a:srgbClr>
                  </a:outerShdw>
                </a:effectLst>
                <a:ea typeface="+mn-ea"/>
                <a:cs typeface="+mn-cs"/>
              </a:rPr>
              <a:t>The Genius of Ancient Man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6801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Palace at Knossos on Crete</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 Bastida in Spain</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Great Pyramids of Egypt</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Stonehenge of England</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Great Wall of China</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architecture of the Incas</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0" y="4993639"/>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2" name="TextBox 1">
            <a:extLst>
              <a:ext uri="{FF2B5EF4-FFF2-40B4-BE49-F238E27FC236}">
                <a16:creationId xmlns:a16="http://schemas.microsoft.com/office/drawing/2014/main" id="{0C261276-CB85-4AF2-AB21-C4626CFD89EB}"/>
              </a:ext>
            </a:extLst>
          </p:cNvPr>
          <p:cNvSpPr txBox="1"/>
          <p:nvPr/>
        </p:nvSpPr>
        <p:spPr>
          <a:xfrm>
            <a:off x="225023" y="6260868"/>
            <a:ext cx="6622732" cy="461665"/>
          </a:xfrm>
          <a:prstGeom prst="rect">
            <a:avLst/>
          </a:prstGeom>
          <a:noFill/>
        </p:spPr>
        <p:txBody>
          <a:bodyPr wrap="square" rtlCol="0">
            <a:spAutoFit/>
          </a:bodyPr>
          <a:lstStyle/>
          <a:p>
            <a:pPr algn="ctr"/>
            <a:r>
              <a:rPr lang="en-US" sz="1200" dirty="0">
                <a:effectLst/>
                <a:latin typeface="Times New Roman" panose="02020603050405020304" pitchFamily="18" charset="0"/>
                <a:ea typeface="Calibri" panose="020F0502020204030204" pitchFamily="34" charset="0"/>
              </a:rPr>
              <a:t>Landis, Don. "Ancient Man ‒ Genius or Primitive?" In </a:t>
            </a:r>
            <a:r>
              <a:rPr lang="en-US" sz="1200" i="1" dirty="0">
                <a:effectLst/>
                <a:latin typeface="Times New Roman" panose="02020603050405020304" pitchFamily="18" charset="0"/>
                <a:ea typeface="Calibri" panose="020F0502020204030204" pitchFamily="34" charset="0"/>
              </a:rPr>
              <a:t>Searching for Adam: Genesis &amp; the Truth About Man's Origin</a:t>
            </a:r>
            <a:r>
              <a:rPr lang="en-US" sz="1200" dirty="0">
                <a:effectLst/>
                <a:latin typeface="Times New Roman" panose="02020603050405020304" pitchFamily="18" charset="0"/>
                <a:ea typeface="Calibri" panose="020F0502020204030204" pitchFamily="34" charset="0"/>
              </a:rPr>
              <a:t>, edited by Terry Mortenson, 415-44. Green Forest, AR: Master Books, 2016.</a:t>
            </a:r>
            <a:endParaRPr lang="en-US" sz="1200" dirty="0"/>
          </a:p>
        </p:txBody>
      </p:sp>
      <p:pic>
        <p:nvPicPr>
          <p:cNvPr id="1026" name="Picture 2" descr="Great Pyramid: how my research on ancient Egyptian poetry led to an amazing  discovery">
            <a:extLst>
              <a:ext uri="{FF2B5EF4-FFF2-40B4-BE49-F238E27FC236}">
                <a16:creationId xmlns:a16="http://schemas.microsoft.com/office/drawing/2014/main" id="{A76FDB67-1E1E-4756-AD0B-8CCA7E58C9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599" y="1864361"/>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757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97397"/>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Although these and other facets of civilization can be used for good purposes, they can easily become an end in themselves and can even be used as a means of further rebellion against God. The latter seems to have been their effect, and perhaps even their purpose, among the descendants of Cain.</a:t>
            </a:r>
            <a:r>
              <a:rPr lang="en-US" altLang="en-US" sz="30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D0822880-0635-4EB4-9C1D-8247206B3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239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0" y="228600"/>
            <a:ext cx="45720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6801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000807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31325"/>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6:11</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 earth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corrupt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sight of God, and the earth was filled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050" name="Picture 2" descr="Genesis 6:11-12 – 356 Day Bible Challenge">
            <a:extLst>
              <a:ext uri="{FF2B5EF4-FFF2-40B4-BE49-F238E27FC236}">
                <a16:creationId xmlns:a16="http://schemas.microsoft.com/office/drawing/2014/main" id="{19F0439A-A8B1-4AEF-9500-75A84C5CDC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54872" y="2423160"/>
            <a:ext cx="263425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6271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19441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934346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195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8950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838527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Good line (4:26b)</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520938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nesis 4-5 – The Curse of Cain to the Blessing of Enoch – The Faithful  Engineer">
            <a:extLst>
              <a:ext uri="{FF2B5EF4-FFF2-40B4-BE49-F238E27FC236}">
                <a16:creationId xmlns:a16="http://schemas.microsoft.com/office/drawing/2014/main" id="{58C46795-8B9E-4249-95AB-807100B0CC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52401"/>
            <a:ext cx="86868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2787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6801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72341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25338188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32712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6862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71775" y="228600"/>
            <a:ext cx="360045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First Murder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4:1-15)</a:t>
            </a:r>
          </a:p>
        </p:txBody>
      </p:sp>
      <p:sp>
        <p:nvSpPr>
          <p:cNvPr id="124931" name="Rectangle 3"/>
          <p:cNvSpPr>
            <a:spLocks noGrp="1" noChangeArrowheads="1"/>
          </p:cNvSpPr>
          <p:nvPr>
            <p:ph type="body" idx="1"/>
          </p:nvPr>
        </p:nvSpPr>
        <p:spPr>
          <a:xfrm>
            <a:off x="1447800" y="2057400"/>
            <a:ext cx="62484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Births of Cain &amp; Abel (Gen 4:1-2)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 murders Abel (4:3-8)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Cain’s punishment (4:9-15)</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40532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71775" y="228600"/>
            <a:ext cx="360045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First Murder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4:1-15)</a:t>
            </a:r>
          </a:p>
        </p:txBody>
      </p:sp>
      <p:sp>
        <p:nvSpPr>
          <p:cNvPr id="124931" name="Rectangle 3"/>
          <p:cNvSpPr>
            <a:spLocks noGrp="1" noChangeArrowheads="1"/>
          </p:cNvSpPr>
          <p:nvPr>
            <p:ph type="body" idx="1"/>
          </p:nvPr>
        </p:nvSpPr>
        <p:spPr>
          <a:xfrm>
            <a:off x="1447800" y="2057400"/>
            <a:ext cx="62484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Births of Cain &amp; Abel (Gen 4:1-2)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 murders Abel (4:3-8)</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Cain’s punishment (4:9-15)</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85346446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12112</TotalTime>
  <Words>2513</Words>
  <Application>Microsoft Office PowerPoint</Application>
  <PresentationFormat>On-screen Show (4:3)</PresentationFormat>
  <Paragraphs>262</Paragraphs>
  <Slides>59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Genesis 4 Outline</vt:lpstr>
      <vt:lpstr>Genesis 4 Outline</vt:lpstr>
      <vt:lpstr>I. First Murder  (Gen 4:1-15)</vt:lpstr>
      <vt:lpstr>I. First Murder  (Gen 4:1-15)</vt:lpstr>
      <vt:lpstr>PowerPoint Presentation</vt:lpstr>
      <vt:lpstr>Genesis 4 Outline</vt:lpstr>
      <vt:lpstr>Ungodly Line of Cain (Gen 4:16-24)</vt:lpstr>
      <vt:lpstr>Ungodly Line of Cain (Gen 4:16-24)</vt:lpstr>
      <vt:lpstr>PowerPoint Presentation</vt:lpstr>
      <vt:lpstr>PowerPoint Presentation</vt:lpstr>
      <vt:lpstr>PowerPoint Presentation</vt:lpstr>
      <vt:lpstr>PowerPoint Presentation</vt:lpstr>
      <vt:lpstr>PowerPoint Presentation</vt:lpstr>
      <vt:lpstr>Where Did Cain Get His Wife?</vt:lpstr>
      <vt:lpstr>PowerPoint Presentation</vt:lpstr>
      <vt:lpstr>Where Did Cain Get His Wife?</vt:lpstr>
      <vt:lpstr>PowerPoint Presentation</vt:lpstr>
      <vt:lpstr>PowerPoint Presentation</vt:lpstr>
      <vt:lpstr>PowerPoint Presentation</vt:lpstr>
      <vt:lpstr>PowerPoint Presentation</vt:lpstr>
      <vt:lpstr>PowerPoint Presentation</vt:lpstr>
      <vt:lpstr>Ungodly Line of Cain (Gen 4:16-24)</vt:lpstr>
      <vt:lpstr>PowerPoint Presentation</vt:lpstr>
      <vt:lpstr>PowerPoint Presentation</vt:lpstr>
      <vt:lpstr>PowerPoint Presentation</vt:lpstr>
      <vt:lpstr>PowerPoint Presentation</vt:lpstr>
      <vt:lpstr>Benjamin Franklin</vt:lpstr>
      <vt:lpstr>Ungodly Line of Cain (Gen 4:16-24)</vt:lpstr>
      <vt:lpstr>Technological Advancement Genesis 4:20-22</vt:lpstr>
      <vt:lpstr>Technological Advancement Genesis 4:20-22</vt:lpstr>
      <vt:lpstr>Technological Advancement Genesis 4:20-22</vt:lpstr>
      <vt:lpstr>PowerPoint Presentation</vt:lpstr>
      <vt:lpstr>Technological Advancement Genesis 4:20-22</vt:lpstr>
      <vt:lpstr>PowerPoint Presentation</vt:lpstr>
      <vt:lpstr>PowerPoint Presentation</vt:lpstr>
      <vt:lpstr>PowerPoint Presentation</vt:lpstr>
      <vt:lpstr>The Genius of Ancient Man (Gen 4:19)</vt:lpstr>
      <vt:lpstr>PowerPoint Presentation</vt:lpstr>
      <vt:lpstr>Ungodly Line of Cain (Gen 4:16-24)</vt:lpstr>
      <vt:lpstr>PowerPoint Presentation</vt:lpstr>
      <vt:lpstr>Genesis 4 Outline</vt:lpstr>
      <vt:lpstr>PowerPoint Presentation</vt:lpstr>
      <vt:lpstr>PowerPoint Presentation</vt:lpstr>
      <vt:lpstr>Satanic Attempts to Stop Messiah</vt:lpstr>
      <vt:lpstr>Satanic Attempts to Stop Messiah</vt:lpstr>
      <vt:lpstr>PowerPoint Presentation</vt:lpstr>
      <vt:lpstr>PowerPoint Presentation</vt:lpstr>
      <vt:lpstr>PowerPoint Presentation</vt:lpstr>
      <vt:lpstr>PowerPoint Presentation</vt:lpstr>
      <vt:lpstr>Ungodly Line of Cain (Gen 4:16-24)</vt:lpstr>
      <vt:lpstr>PowerPoint Presentation</vt:lpstr>
      <vt:lpstr>Conclusion</vt:lpstr>
      <vt:lpstr>Genesis 4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018 - 4v9- 14a</dc:title>
  <dc:subject>Genesis 4</dc:subject>
  <dc:creator>A. Woods</dc:creator>
  <dc:description>Modified by Jim McGowan</dc:description>
  <cp:lastModifiedBy>Andy Woods</cp:lastModifiedBy>
  <cp:revision>1242</cp:revision>
  <cp:lastPrinted>2020-12-05T23:48:51Z</cp:lastPrinted>
  <dcterms:created xsi:type="dcterms:W3CDTF">2009-03-17T12:21:13Z</dcterms:created>
  <dcterms:modified xsi:type="dcterms:W3CDTF">2020-12-13T00:14:37Z</dcterms:modified>
</cp:coreProperties>
</file>