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2094" r:id="rId2"/>
    <p:sldId id="2064" r:id="rId3"/>
    <p:sldId id="1984" r:id="rId4"/>
    <p:sldId id="6578" r:id="rId5"/>
    <p:sldId id="2294" r:id="rId6"/>
    <p:sldId id="2072" r:id="rId7"/>
    <p:sldId id="6677" r:id="rId8"/>
    <p:sldId id="6627" r:id="rId9"/>
    <p:sldId id="6685" r:id="rId10"/>
    <p:sldId id="2077" r:id="rId11"/>
    <p:sldId id="6686" r:id="rId12"/>
    <p:sldId id="6687" r:id="rId13"/>
    <p:sldId id="6718" r:id="rId14"/>
    <p:sldId id="623" r:id="rId15"/>
    <p:sldId id="6688" r:id="rId16"/>
    <p:sldId id="6711" r:id="rId17"/>
    <p:sldId id="6712" r:id="rId18"/>
    <p:sldId id="6689" r:id="rId19"/>
    <p:sldId id="6663" r:id="rId20"/>
    <p:sldId id="6690" r:id="rId21"/>
    <p:sldId id="6666" r:id="rId22"/>
    <p:sldId id="2071" r:id="rId23"/>
    <p:sldId id="2191" r:id="rId24"/>
    <p:sldId id="2141" r:id="rId25"/>
    <p:sldId id="1661" r:id="rId26"/>
    <p:sldId id="2912" r:id="rId27"/>
    <p:sldId id="5907" r:id="rId28"/>
    <p:sldId id="1850" r:id="rId29"/>
    <p:sldId id="6691" r:id="rId30"/>
    <p:sldId id="6692" r:id="rId31"/>
    <p:sldId id="2080" r:id="rId32"/>
    <p:sldId id="6694" r:id="rId33"/>
    <p:sldId id="6652" r:id="rId34"/>
    <p:sldId id="6698" r:id="rId35"/>
    <p:sldId id="2097" r:id="rId36"/>
    <p:sldId id="2098" r:id="rId37"/>
    <p:sldId id="6699" r:id="rId38"/>
    <p:sldId id="2081" r:id="rId39"/>
    <p:sldId id="2901" r:id="rId40"/>
    <p:sldId id="2100" r:id="rId41"/>
    <p:sldId id="6710" r:id="rId42"/>
    <p:sldId id="6668" r:id="rId43"/>
    <p:sldId id="6700" r:id="rId44"/>
    <p:sldId id="6719" r:id="rId45"/>
    <p:sldId id="6669" r:id="rId46"/>
    <p:sldId id="6695" r:id="rId47"/>
    <p:sldId id="6543" r:id="rId48"/>
    <p:sldId id="6670" r:id="rId49"/>
    <p:sldId id="1728" r:id="rId50"/>
    <p:sldId id="1259" r:id="rId51"/>
    <p:sldId id="6696" r:id="rId52"/>
    <p:sldId id="6648" r:id="rId53"/>
    <p:sldId id="6701" r:id="rId54"/>
    <p:sldId id="6702" r:id="rId55"/>
    <p:sldId id="6717" r:id="rId56"/>
    <p:sldId id="6703" r:id="rId57"/>
    <p:sldId id="6713" r:id="rId58"/>
    <p:sldId id="6716" r:id="rId59"/>
    <p:sldId id="6715" r:id="rId60"/>
    <p:sldId id="6714" r:id="rId61"/>
    <p:sldId id="6697" r:id="rId62"/>
    <p:sldId id="6671" r:id="rId63"/>
    <p:sldId id="6693" r:id="rId64"/>
    <p:sldId id="2082" r:id="rId65"/>
    <p:sldId id="6704" r:id="rId66"/>
    <p:sldId id="6672" r:id="rId67"/>
    <p:sldId id="6673" r:id="rId68"/>
    <p:sldId id="6705" r:id="rId69"/>
    <p:sldId id="2092" r:id="rId70"/>
    <p:sldId id="6706" r:id="rId71"/>
    <p:sldId id="6707" r:id="rId72"/>
    <p:sldId id="6708" r:id="rId73"/>
    <p:sldId id="6676" r:id="rId74"/>
    <p:sldId id="2033" r:id="rId75"/>
    <p:sldId id="6709" r:id="rId76"/>
    <p:sldId id="6290" r:id="rId7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6778" autoAdjust="0"/>
  </p:normalViewPr>
  <p:slideViewPr>
    <p:cSldViewPr>
      <p:cViewPr varScale="1">
        <p:scale>
          <a:sx n="106" d="100"/>
          <a:sy n="106" d="100"/>
        </p:scale>
        <p:origin x="15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6ABB6CA-FB63-4F63-ACCF-BC8B10EAF9B6}"/>
    <pc:docChg chg="undo custSel modSld sldOrd">
      <pc:chgData name="Jim McGowan" userId="e2c7446dd3aca506" providerId="LiveId" clId="{56ABB6CA-FB63-4F63-ACCF-BC8B10EAF9B6}" dt="2020-11-29T18:35:05.049" v="16"/>
      <pc:docMkLst>
        <pc:docMk/>
      </pc:docMkLst>
      <pc:sldChg chg="ord">
        <pc:chgData name="Jim McGowan" userId="e2c7446dd3aca506" providerId="LiveId" clId="{56ABB6CA-FB63-4F63-ACCF-BC8B10EAF9B6}" dt="2020-11-29T18:30:37.329" v="2" actId="20578"/>
        <pc:sldMkLst>
          <pc:docMk/>
          <pc:sldMk cId="2050803056" sldId="5268"/>
        </pc:sldMkLst>
      </pc:sldChg>
      <pc:sldChg chg="ord">
        <pc:chgData name="Jim McGowan" userId="e2c7446dd3aca506" providerId="LiveId" clId="{56ABB6CA-FB63-4F63-ACCF-BC8B10EAF9B6}" dt="2020-11-29T18:35:05.049" v="16"/>
        <pc:sldMkLst>
          <pc:docMk/>
          <pc:sldMk cId="1215546032" sldId="67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86689"/>
            <a:ext cx="4089536" cy="5653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 – Genesis 017 - 4v9-26 </a:t>
            </a:r>
          </a:p>
          <a:p>
            <a:pPr>
              <a:defRPr/>
            </a:pPr>
            <a:r>
              <a:rPr lang="en-US" sz="1600" dirty="0"/>
              <a:t>12-06-2020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Image:Janetreno.jpg"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03335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73077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a:t>
            </a:r>
            <a:r>
              <a:rPr lang="en-US" b="1" u="sng" dirty="0">
                <a:solidFill>
                  <a:srgbClr val="FFFFCC"/>
                </a:solidFill>
                <a:effectLst>
                  <a:outerShdw blurRad="38100" dist="38100" dir="2700000" algn="tl">
                    <a:srgbClr val="000000">
                      <a:alpha val="43137"/>
                    </a:srgbClr>
                  </a:outerShdw>
                </a:effectLst>
              </a:rPr>
              <a:t>murders</a:t>
            </a:r>
            <a:r>
              <a:rPr lang="en-US" dirty="0">
                <a:effectLst>
                  <a:outerShdw blurRad="38100" dist="38100" dir="2700000" algn="tl">
                    <a:srgbClr val="000000">
                      <a:alpha val="43137"/>
                    </a:srgbClr>
                  </a:outerShdw>
                </a:effectLst>
              </a:rPr>
              <a:t> nor of their sorceries (pharmakeia) 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717838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p>
        </p:txBody>
      </p:sp>
    </p:spTree>
    <p:extLst>
      <p:ext uri="{BB962C8B-B14F-4D97-AF65-F5344CB8AC3E}">
        <p14:creationId xmlns:p14="http://schemas.microsoft.com/office/powerpoint/2010/main" val="232351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13449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Although we have no exact figures, it is possible to make a reasonable guess as to how rapidly the total human population developed. Since, according to the record in Genesis 5, each named patriarch lived many hundreds of years and ‘begat sons and daughters,’ it is reasonable and very conservative to assume that each family had, on the average, at least six children—three sons and three daughters.</a:t>
            </a:r>
            <a:r>
              <a:rPr lang="en-US" altLang="en-US" sz="3100" dirty="0">
                <a:effectLst>
                  <a:outerShdw blurRad="38100" dist="38100" dir="2700000" algn="tl">
                    <a:srgbClr val="000000">
                      <a:alpha val="43137"/>
                    </a:srgbClr>
                  </a:outerShdw>
                </a:effectLst>
                <a:cs typeface="Calibri" panose="020F0502020204030204" pitchFamily="34" charset="0"/>
              </a:rPr>
              <a:t>”</a:t>
            </a:r>
            <a:endParaRPr lang="en-US" altLang="en-US" sz="31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5" name="Picture 2" descr="Genesis Record: Morris, Henry M.: 9780801072826: Amazon.com: Books">
            <a:extLst>
              <a:ext uri="{FF2B5EF4-FFF2-40B4-BE49-F238E27FC236}">
                <a16:creationId xmlns:a16="http://schemas.microsoft.com/office/drawing/2014/main" id="{8C6A64B7-7A65-40CE-9607-787D1F88E9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509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If it is further assumed that, on the average, these children grew to maturity, married, and began to have children of their own by the time their parents were eighty years old, and that the parents lived through an average of five such ‘generations,’ or four hundred years, then it can easily be calculated that the earth had acquired within its first eight hundred years (presumably approximately the lifetime of Cain, as a minimum) a population of at least one hundred and twenty thousand. It is probable that the figure was much more than this, since people lived to greater ages than assumed and probably had many more children than assumed.</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1026" name="Picture 2" descr="Genesis Record: Morris, Henry M.: 9780801072826: Amazon.com: Books">
            <a:extLst>
              <a:ext uri="{FF2B5EF4-FFF2-40B4-BE49-F238E27FC236}">
                <a16:creationId xmlns:a16="http://schemas.microsoft.com/office/drawing/2014/main" id="{E0DE3746-F58C-4180-8AF2-4026FCDE5A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784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4252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84233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79204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SHUA 20-21, “Cities Of Refuge / Cities For The Levites”">
            <a:extLst>
              <a:ext uri="{FF2B5EF4-FFF2-40B4-BE49-F238E27FC236}">
                <a16:creationId xmlns:a16="http://schemas.microsoft.com/office/drawing/2014/main" id="{763746F3-6DDC-4D9F-8B6E-E288995E24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7258" y="228600"/>
            <a:ext cx="476948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192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5AC69-C7EC-4CEF-9EFF-A8A611088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own image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image of God He created him; male and female He created them.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6828" y="2286000"/>
            <a:ext cx="1630347" cy="2743200"/>
          </a:xfrm>
          <a:prstGeom prst="rect">
            <a:avLst/>
          </a:prstGeom>
          <a:noFill/>
          <a:ln w="9525">
            <a:noFill/>
            <a:miter lim="800000"/>
            <a:headEnd/>
            <a:tailEnd/>
          </a:ln>
        </p:spPr>
      </p:pic>
    </p:spTree>
    <p:extLst>
      <p:ext uri="{BB962C8B-B14F-4D97-AF65-F5344CB8AC3E}">
        <p14:creationId xmlns:p14="http://schemas.microsoft.com/office/powerpoint/2010/main" val="18447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3600" dirty="0">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a:t>
            </a:r>
          </a:p>
          <a:p>
            <a:pPr algn="just" eaLnBrk="1" hangingPunct="1">
              <a:defRPr/>
            </a:pPr>
            <a:r>
              <a:rPr lang="en-US" sz="3600" dirty="0">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corrupt</a:t>
            </a:r>
            <a:r>
              <a:rPr lang="en-US" sz="3600" dirty="0">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violence</a:t>
            </a:r>
            <a:r>
              <a:rPr lang="en-US" sz="3600" dirty="0">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0" y="228601"/>
            <a:ext cx="6858000" cy="758827"/>
          </a:xfrm>
        </p:spPr>
        <p:txBody>
          <a:bodyPr/>
          <a:lstStyle/>
          <a:p>
            <a:pPr algn="ctr"/>
            <a:r>
              <a:rPr lang="en-US" sz="3600" dirty="0">
                <a:effectLst>
                  <a:outerShdw blurRad="38100" dist="38100" dir="2700000" algn="tl">
                    <a:srgbClr val="000000">
                      <a:alpha val="43137"/>
                    </a:srgbClr>
                  </a:outerShdw>
                </a:effectLst>
                <a:latin typeface="Calibri" pitchFamily="34" charset="0"/>
                <a:cs typeface="Calibri" pitchFamily="34" charset="0"/>
              </a:rPr>
              <a:t>Declaration of Independence</a:t>
            </a:r>
          </a:p>
        </p:txBody>
      </p:sp>
      <p:sp>
        <p:nvSpPr>
          <p:cNvPr id="3" name="Content Placeholder 2"/>
          <p:cNvSpPr>
            <a:spLocks noGrp="1"/>
          </p:cNvSpPr>
          <p:nvPr>
            <p:ph idx="1"/>
          </p:nvPr>
        </p:nvSpPr>
        <p:spPr>
          <a:xfrm>
            <a:off x="152400" y="1066800"/>
            <a:ext cx="8839200" cy="5102227"/>
          </a:xfrm>
        </p:spPr>
        <p:txBody>
          <a:bodyPr rtlCol="0">
            <a:noAutofit/>
          </a:bodyPr>
          <a:lstStyle/>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“the Laws of Nature and of Nature’s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God</a:t>
            </a:r>
            <a:r>
              <a:rPr lang="en-US" sz="2800" dirty="0">
                <a:effectLst>
                  <a:outerShdw blurRad="38100" dist="38100" dir="2700000" algn="tl">
                    <a:srgbClr val="000000">
                      <a:alpha val="43137"/>
                    </a:srgbClr>
                  </a:outerShdw>
                </a:effectLst>
                <a:latin typeface="Calibri" pitchFamily="34" charset="0"/>
                <a:cs typeface="Calibri" pitchFamily="34" charset="0"/>
              </a:rPr>
              <a:t>,”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“we hold these truths to be self evident, that all men are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created</a:t>
            </a:r>
            <a:r>
              <a:rPr lang="en-US" sz="2800" dirty="0">
                <a:effectLst>
                  <a:outerShdw blurRad="38100" dist="38100" dir="2700000" algn="tl">
                    <a:srgbClr val="000000">
                      <a:alpha val="43137"/>
                    </a:srgbClr>
                  </a:outerShdw>
                </a:effectLst>
                <a:latin typeface="Calibri" pitchFamily="34" charset="0"/>
                <a:cs typeface="Calibri" pitchFamily="34" charset="0"/>
              </a:rPr>
              <a:t> equal,”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“they are endowed by their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Creator</a:t>
            </a:r>
            <a:r>
              <a:rPr lang="en-US" sz="2800" dirty="0">
                <a:effectLst>
                  <a:outerShdw blurRad="38100" dist="38100" dir="2700000" algn="tl">
                    <a:srgbClr val="000000">
                      <a:alpha val="43137"/>
                    </a:srgbClr>
                  </a:outerShdw>
                </a:effectLst>
                <a:latin typeface="Calibri" pitchFamily="34" charset="0"/>
                <a:cs typeface="Calibri" pitchFamily="34" charset="0"/>
              </a:rPr>
              <a:t> with certain unalienable Rights,”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“appealing to the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Supreme Judge of the world </a:t>
            </a:r>
            <a:r>
              <a:rPr lang="en-US" sz="2800" dirty="0">
                <a:effectLst>
                  <a:outerShdw blurRad="38100" dist="38100" dir="2700000" algn="tl">
                    <a:srgbClr val="000000">
                      <a:alpha val="43137"/>
                    </a:srgbClr>
                  </a:outerShdw>
                </a:effectLst>
                <a:latin typeface="Calibri" pitchFamily="34" charset="0"/>
                <a:cs typeface="Calibri" pitchFamily="34" charset="0"/>
              </a:rPr>
              <a:t>for the rectitude of our intentions,”</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“with firm reliance on the protection of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Divine</a:t>
            </a:r>
            <a:r>
              <a:rPr lang="en-US" sz="2800" dirty="0">
                <a:effectLst>
                  <a:outerShdw blurRad="38100" dist="38100" dir="2700000" algn="tl">
                    <a:srgbClr val="000000">
                      <a:alpha val="43137"/>
                    </a:srgbClr>
                  </a:outerShdw>
                </a:effectLst>
                <a:latin typeface="Calibri" pitchFamily="34" charset="0"/>
                <a:cs typeface="Calibri" pitchFamily="34" charset="0"/>
              </a:rPr>
              <a:t> Providence.”</a:t>
            </a:r>
          </a:p>
        </p:txBody>
      </p:sp>
      <p:sp>
        <p:nvSpPr>
          <p:cNvPr id="40964" name="TextBox 3"/>
          <p:cNvSpPr txBox="1">
            <a:spLocks noChangeArrowheads="1"/>
          </p:cNvSpPr>
          <p:nvPr/>
        </p:nvSpPr>
        <p:spPr bwMode="auto">
          <a:xfrm>
            <a:off x="2133600" y="6477004"/>
            <a:ext cx="4876800" cy="307777"/>
          </a:xfrm>
          <a:prstGeom prst="rect">
            <a:avLst/>
          </a:prstGeom>
          <a:noFill/>
          <a:ln w="9525">
            <a:noFill/>
            <a:miter lim="800000"/>
            <a:headEnd/>
            <a:tailEnd/>
          </a:ln>
        </p:spPr>
        <p:txBody>
          <a:bodyPr>
            <a:spAutoFit/>
          </a:bodyPr>
          <a:lstStyle/>
          <a:p>
            <a:pPr algn="ctr">
              <a:spcBef>
                <a:spcPts val="1800"/>
              </a:spcBef>
            </a:pPr>
            <a:r>
              <a:rPr lang="en-US" sz="1400" i="1" dirty="0">
                <a:effectLst>
                  <a:outerShdw blurRad="38100" dist="38100" dir="2700000" algn="tl">
                    <a:srgbClr val="000000">
                      <a:alpha val="43137"/>
                    </a:srgbClr>
                  </a:outerShdw>
                </a:effectLst>
                <a:latin typeface="Calibri" pitchFamily="34" charset="0"/>
                <a:cs typeface="Calibri" pitchFamily="34" charset="0"/>
              </a:rPr>
              <a:t>Church of the Holy Trinity v. U.S</a:t>
            </a:r>
            <a:r>
              <a:rPr lang="en-US" sz="1400" dirty="0">
                <a:effectLst>
                  <a:outerShdw blurRad="38100" dist="38100" dir="2700000" algn="tl">
                    <a:srgbClr val="000000">
                      <a:alpha val="43137"/>
                    </a:srgbClr>
                  </a:outerShdw>
                </a:effectLst>
                <a:latin typeface="Calibri" pitchFamily="34" charset="0"/>
                <a:cs typeface="Calibri" pitchFamily="34" charset="0"/>
              </a:rPr>
              <a:t>., 143 U.S. 457, 467-68 (1892)</a:t>
            </a:r>
          </a:p>
        </p:txBody>
      </p:sp>
    </p:spTree>
    <p:extLst>
      <p:ext uri="{BB962C8B-B14F-4D97-AF65-F5344CB8AC3E}">
        <p14:creationId xmlns:p14="http://schemas.microsoft.com/office/powerpoint/2010/main" val="42183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05100" y="228601"/>
            <a:ext cx="3733800" cy="930243"/>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John Adams</a:t>
            </a:r>
          </a:p>
        </p:txBody>
      </p:sp>
      <p:sp>
        <p:nvSpPr>
          <p:cNvPr id="3" name="Content Placeholder 2"/>
          <p:cNvSpPr>
            <a:spLocks noGrp="1"/>
          </p:cNvSpPr>
          <p:nvPr>
            <p:ph idx="1"/>
          </p:nvPr>
        </p:nvSpPr>
        <p:spPr>
          <a:xfrm>
            <a:off x="2895600" y="1447800"/>
            <a:ext cx="6096000" cy="38862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itchFamily="34" charset="0"/>
                <a:cs typeface="Calibri" pitchFamily="34" charset="0"/>
              </a:rPr>
              <a:t>John Adams - America's second President </a:t>
            </a:r>
            <a:r>
              <a:rPr lang="en-US" b="1" dirty="0">
                <a:solidFill>
                  <a:srgbClr val="FFFFCC"/>
                </a:solidFill>
                <a:effectLst>
                  <a:outerShdw blurRad="38100" dist="38100" dir="2700000" algn="tl">
                    <a:srgbClr val="000000">
                      <a:alpha val="43137"/>
                    </a:srgbClr>
                  </a:outerShdw>
                </a:effectLst>
                <a:latin typeface="Calibri" pitchFamily="34" charset="0"/>
                <a:cs typeface="Calibri" pitchFamily="34" charset="0"/>
              </a:rPr>
              <a:t>"</a:t>
            </a: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Rights [are] antecedent to all earthly government; Rights... cannot be repealed or restrained by human laws; Rights [are] derived from the great Legislature of the universe</a:t>
            </a:r>
            <a:r>
              <a:rPr lang="en-US" b="1" dirty="0">
                <a:solidFill>
                  <a:srgbClr val="FFFFCC"/>
                </a:solidFill>
                <a:effectLst>
                  <a:outerShdw blurRad="38100" dist="38100" dir="2700000" algn="tl">
                    <a:srgbClr val="000000">
                      <a:alpha val="43137"/>
                    </a:srgbClr>
                  </a:outerShdw>
                </a:effectLst>
                <a:latin typeface="Calibri" pitchFamily="34" charset="0"/>
                <a:cs typeface="Calibri" pitchFamily="34" charset="0"/>
              </a:rPr>
              <a:t>."</a:t>
            </a:r>
          </a:p>
        </p:txBody>
      </p:sp>
      <p:sp>
        <p:nvSpPr>
          <p:cNvPr id="30724" name="TextBox 4"/>
          <p:cNvSpPr txBox="1">
            <a:spLocks noChangeArrowheads="1"/>
          </p:cNvSpPr>
          <p:nvPr/>
        </p:nvSpPr>
        <p:spPr bwMode="auto">
          <a:xfrm>
            <a:off x="381000" y="6019801"/>
            <a:ext cx="8382000" cy="707886"/>
          </a:xfrm>
          <a:prstGeom prst="rect">
            <a:avLst/>
          </a:prstGeom>
          <a:noFill/>
          <a:ln w="9525">
            <a:noFill/>
            <a:miter lim="800000"/>
            <a:headEnd/>
            <a:tailEnd/>
          </a:ln>
        </p:spPr>
        <p:txBody>
          <a:bodyPr wrap="square">
            <a:spAutoFit/>
          </a:bodyPr>
          <a:lstStyle/>
          <a:p>
            <a:pPr algn="ctr" eaLnBrk="0" hangingPunct="0"/>
            <a:r>
              <a:rPr lang="en-US" sz="2000" dirty="0">
                <a:effectLst>
                  <a:outerShdw blurRad="38100" dist="38100" dir="2700000" algn="tl">
                    <a:srgbClr val="000000">
                      <a:alpha val="43137"/>
                    </a:srgbClr>
                  </a:outerShdw>
                </a:effectLst>
                <a:latin typeface="Calibri" pitchFamily="34" charset="0"/>
                <a:cs typeface="Calibri" pitchFamily="34" charset="0"/>
              </a:rPr>
              <a:t>John Adams, The Works of John Adams, Second President of the United States, ed. Charles Francis Adams, 10 vols. (Boston: Little, Brown, 1856), 3:449.</a:t>
            </a:r>
          </a:p>
        </p:txBody>
      </p:sp>
      <p:pic>
        <p:nvPicPr>
          <p:cNvPr id="11266" name="Picture 2" descr="Image result for john adams">
            <a:extLst>
              <a:ext uri="{FF2B5EF4-FFF2-40B4-BE49-F238E27FC236}">
                <a16:creationId xmlns:a16="http://schemas.microsoft.com/office/drawing/2014/main" id="{8F360441-F49A-4266-8B4D-521C4A41A1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676400"/>
            <a:ext cx="2286000"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0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000943"/>
          </a:xfrm>
        </p:spPr>
        <p:txBody>
          <a:bodyPr rtlCol="0">
            <a:noAutofit/>
          </a:bodyPr>
          <a:lstStyle/>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“We hold these truths to be self-evident, that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all men</a:t>
            </a:r>
            <a:r>
              <a:rPr lang="en-US" sz="2800" dirty="0">
                <a:effectLst>
                  <a:outerShdw blurRad="38100" dist="38100" dir="2700000" algn="tl">
                    <a:srgbClr val="000000">
                      <a:alpha val="43137"/>
                    </a:srgbClr>
                  </a:outerShdw>
                </a:effectLst>
                <a:latin typeface="Calibri" pitchFamily="34" charset="0"/>
                <a:cs typeface="Calibri" pitchFamily="34" charset="0"/>
              </a:rPr>
              <a:t> are created equal, that they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are endowed by their Creator with certain unalienable Rights</a:t>
            </a:r>
            <a:r>
              <a:rPr lang="en-US" sz="2800" dirty="0">
                <a:effectLst>
                  <a:outerShdw blurRad="38100" dist="38100" dir="2700000" algn="tl">
                    <a:srgbClr val="000000">
                      <a:alpha val="43137"/>
                    </a:srgbClr>
                  </a:outerShdw>
                </a:effectLst>
                <a:latin typeface="Calibri" pitchFamily="34" charset="0"/>
                <a:cs typeface="Calibri" pitchFamily="34" charset="0"/>
              </a:rPr>
              <a:t>, that among these are Life, Liberty and the pursuit of Happiness.”</a:t>
            </a:r>
          </a:p>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“That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TO SECURE THESE RIGHTS, Governments are instituted among Men</a:t>
            </a:r>
            <a:r>
              <a:rPr lang="en-US" sz="2800" dirty="0">
                <a:effectLst>
                  <a:outerShdw blurRad="38100" dist="38100" dir="2700000" algn="tl">
                    <a:srgbClr val="000000">
                      <a:alpha val="43137"/>
                    </a:srgbClr>
                  </a:outerShdw>
                </a:effectLst>
                <a:latin typeface="Calibri" pitchFamily="34" charset="0"/>
                <a:cs typeface="Calibri" pitchFamily="34" charset="0"/>
              </a:rPr>
              <a:t>, deriving their just powers from the consent of the governed,”</a:t>
            </a:r>
          </a:p>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“That whenever any Form of Government becomes destructive of these ends, it is the Right of the People to alter or to abolish it, and to institute new </a:t>
            </a:r>
            <a:r>
              <a:rPr lang="en-US" sz="2800" dirty="0">
                <a:effectLst/>
              </a:rPr>
              <a:t>Government…”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sp>
        <p:nvSpPr>
          <p:cNvPr id="40964" name="TextBox 3"/>
          <p:cNvSpPr txBox="1">
            <a:spLocks noChangeArrowheads="1"/>
          </p:cNvSpPr>
          <p:nvPr/>
        </p:nvSpPr>
        <p:spPr bwMode="auto">
          <a:xfrm>
            <a:off x="0" y="6475512"/>
            <a:ext cx="9144000" cy="307777"/>
          </a:xfrm>
          <a:prstGeom prst="rect">
            <a:avLst/>
          </a:prstGeom>
          <a:noFill/>
          <a:ln w="9525">
            <a:noFill/>
            <a:miter lim="800000"/>
            <a:headEnd/>
            <a:tailEnd/>
          </a:ln>
        </p:spPr>
        <p:txBody>
          <a:bodyPr wrap="square">
            <a:spAutoFit/>
          </a:bodyPr>
          <a:lstStyle/>
          <a:p>
            <a:r>
              <a:rPr lang="en-US" sz="1400" dirty="0">
                <a:effectLst>
                  <a:outerShdw blurRad="38100" dist="38100" dir="2700000" algn="tl">
                    <a:srgbClr val="000000">
                      <a:alpha val="43137"/>
                    </a:srgbClr>
                  </a:outerShdw>
                </a:effectLst>
                <a:latin typeface="Calibri" pitchFamily="34" charset="0"/>
                <a:cs typeface="Calibri" pitchFamily="34" charset="0"/>
              </a:rPr>
              <a:t>Declaration of Independence, In Congress, July 4, 1776, The unanimous Declaration of the thirteen united States of America</a:t>
            </a:r>
          </a:p>
        </p:txBody>
      </p:sp>
      <p:sp>
        <p:nvSpPr>
          <p:cNvPr id="6" name="Title 1">
            <a:extLst>
              <a:ext uri="{FF2B5EF4-FFF2-40B4-BE49-F238E27FC236}">
                <a16:creationId xmlns:a16="http://schemas.microsoft.com/office/drawing/2014/main" id="{3719FD97-06FC-4BE9-8229-40D457FD4DE9}"/>
              </a:ext>
            </a:extLst>
          </p:cNvPr>
          <p:cNvSpPr>
            <a:spLocks noGrp="1"/>
          </p:cNvSpPr>
          <p:nvPr>
            <p:ph type="title"/>
          </p:nvPr>
        </p:nvSpPr>
        <p:spPr>
          <a:xfrm>
            <a:off x="1143000" y="228601"/>
            <a:ext cx="6858000" cy="758827"/>
          </a:xfrm>
        </p:spPr>
        <p:txBody>
          <a:bodyPr/>
          <a:lstStyle/>
          <a:p>
            <a:pPr algn="ctr"/>
            <a:r>
              <a:rPr lang="en-US" sz="3600" dirty="0">
                <a:effectLst>
                  <a:outerShdw blurRad="38100" dist="38100" dir="2700000" algn="tl">
                    <a:srgbClr val="000000">
                      <a:alpha val="43137"/>
                    </a:srgbClr>
                  </a:outerShdw>
                </a:effectLst>
                <a:latin typeface="Calibri" pitchFamily="34" charset="0"/>
                <a:cs typeface="Calibri" pitchFamily="34" charset="0"/>
              </a:rPr>
              <a:t>Declaration of Independence</a:t>
            </a:r>
          </a:p>
        </p:txBody>
      </p:sp>
    </p:spTree>
    <p:extLst>
      <p:ext uri="{BB962C8B-B14F-4D97-AF65-F5344CB8AC3E}">
        <p14:creationId xmlns:p14="http://schemas.microsoft.com/office/powerpoint/2010/main" val="312809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71500" y="6019800"/>
            <a:ext cx="8001000" cy="762000"/>
          </a:xfrm>
        </p:spPr>
        <p:txBody>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Speech by Attorney General Janet Reno, Newark, New Jersey, May 5, 1995. Quoted in James </a:t>
            </a:r>
            <a:r>
              <a:rPr lang="en-US" sz="1800"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Bovard</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“Waco Must Get a Hearing,” </a:t>
            </a: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Wall Street Journal</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15, 1995.</a:t>
            </a:r>
          </a:p>
        </p:txBody>
      </p:sp>
      <p:pic>
        <p:nvPicPr>
          <p:cNvPr id="63491" name="Picture 7" descr="Janet Reno">
            <a:hlinkClick r:id="rId2" tooltip="Janet Reno"/>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2561" y="1600200"/>
            <a:ext cx="1939639"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1" name="Text Box 9"/>
          <p:cNvSpPr txBox="1">
            <a:spLocks noGrp="1" noChangeArrowheads="1"/>
          </p:cNvSpPr>
          <p:nvPr>
            <p:ph type="body" idx="1"/>
          </p:nvPr>
        </p:nvSpPr>
        <p:spPr>
          <a:xfrm>
            <a:off x="2819400" y="1371600"/>
            <a:ext cx="5943600" cy="2743200"/>
          </a:xfrm>
        </p:spPr>
        <p:txBody>
          <a:bodyPr/>
          <a:lstStyle/>
          <a:p>
            <a:pPr marL="0" indent="0" algn="just">
              <a:spcBef>
                <a:spcPct val="50000"/>
              </a:spcBef>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part of a government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given its people more freedom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any other government in the history of the world.” </a:t>
            </a:r>
          </a:p>
        </p:txBody>
      </p:sp>
      <p:sp>
        <p:nvSpPr>
          <p:cNvPr id="2" name="Rectangle 1"/>
          <p:cNvSpPr/>
          <p:nvPr/>
        </p:nvSpPr>
        <p:spPr>
          <a:xfrm>
            <a:off x="677409" y="228600"/>
            <a:ext cx="7789184" cy="707886"/>
          </a:xfrm>
          <a:prstGeom prst="rect">
            <a:avLst/>
          </a:prstGeom>
        </p:spPr>
        <p:txBody>
          <a:bodyPr wrap="none">
            <a:spAutoFit/>
          </a:bodyPr>
          <a:lstStyle/>
          <a:p>
            <a:pPr algn="ctr"/>
            <a:r>
              <a:rPr lang="en-US" sz="4000" dirty="0">
                <a:solidFill>
                  <a:schemeClr val="tx2"/>
                </a:solidFill>
                <a:effectLst>
                  <a:outerShdw blurRad="38100" dist="38100" dir="2700000" algn="tl">
                    <a:srgbClr val="000000">
                      <a:alpha val="43137"/>
                    </a:srgbClr>
                  </a:outerShdw>
                </a:effectLst>
                <a:latin typeface="Calibri" pitchFamily="34" charset="0"/>
                <a:ea typeface="+mj-ea"/>
                <a:cs typeface="Calibri" pitchFamily="34" charset="0"/>
              </a:rPr>
              <a:t>Former Attorney General Janet Reno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78494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82280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0" y="228600"/>
            <a:ext cx="45720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55021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4103440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94501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4009647149"/>
              </p:ext>
            </p:extLst>
          </p:nvPr>
        </p:nvGraphicFramePr>
        <p:xfrm>
          <a:off x="114300" y="228600"/>
          <a:ext cx="8915400" cy="6400800"/>
        </p:xfrm>
        <a:graphic>
          <a:graphicData uri="http://schemas.openxmlformats.org/drawingml/2006/table">
            <a:tbl>
              <a:tblPr firstRow="1" bandRow="1">
                <a:tableStyleId>{073A0DAA-6AF3-43AB-8588-CEC1D06C72B9}</a:tableStyleId>
              </a:tblPr>
              <a:tblGrid>
                <a:gridCol w="5094514">
                  <a:extLst>
                    <a:ext uri="{9D8B030D-6E8A-4147-A177-3AD203B41FA5}">
                      <a16:colId xmlns:a16="http://schemas.microsoft.com/office/drawing/2014/main" val="978448397"/>
                    </a:ext>
                  </a:extLst>
                </a:gridCol>
                <a:gridCol w="1910443">
                  <a:extLst>
                    <a:ext uri="{9D8B030D-6E8A-4147-A177-3AD203B41FA5}">
                      <a16:colId xmlns:a16="http://schemas.microsoft.com/office/drawing/2014/main" val="683325371"/>
                    </a:ext>
                  </a:extLst>
                </a:gridCol>
                <a:gridCol w="1910443">
                  <a:extLst>
                    <a:ext uri="{9D8B030D-6E8A-4147-A177-3AD203B41FA5}">
                      <a16:colId xmlns:a16="http://schemas.microsoft.com/office/drawing/2014/main" val="2983755553"/>
                    </a:ext>
                  </a:extLst>
                </a:gridCol>
              </a:tblGrid>
              <a:tr h="721658">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Similarities Between Genesis 3 &amp;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658906">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ITEM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GENESIS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GENESIS 4</a:t>
                      </a:r>
                    </a:p>
                  </a:txBody>
                  <a:tcPr anchor="ctr"/>
                </a:tc>
                <a:extLst>
                  <a:ext uri="{0D108BD9-81ED-4DB2-BD59-A6C34878D82A}">
                    <a16:rowId xmlns:a16="http://schemas.microsoft.com/office/drawing/2014/main" val="2313425501"/>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Sin</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(3:6-8)</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dirty="0">
                          <a:solidFill>
                            <a:srgbClr val="0000CC"/>
                          </a:solidFill>
                          <a:effectLst/>
                          <a:latin typeface="Calibri" panose="020F0502020204030204" pitchFamily="34" charset="0"/>
                          <a:ea typeface="+mn-ea"/>
                          <a:cs typeface="Calibri" panose="020F0502020204030204" pitchFamily="34" charset="0"/>
                        </a:rPr>
                        <a:t>(4:8)</a:t>
                      </a:r>
                      <a:endParaRPr lang="en-US" sz="2400" b="1" kern="1200" noProof="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70888525"/>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“Where are you?”</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(3:9)</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99843120"/>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Divine curses</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(4:11-12)</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039762371"/>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Curse on the land</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(3:17-19)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Divine protection</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(3:21)</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(4:15)</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658906">
                <a:tc>
                  <a:txBody>
                    <a:bodyPr/>
                    <a:lstStyle/>
                    <a:p>
                      <a:pPr algn="l" eaLnBrk="1" hangingPunct="1">
                        <a:defRPr/>
                      </a:pPr>
                      <a:r>
                        <a:rPr lang="en-US" sz="2400" b="1" dirty="0">
                          <a:latin typeface="Calibri" panose="020F0502020204030204" pitchFamily="34" charset="0"/>
                          <a:cs typeface="Calibri" panose="020F0502020204030204" pitchFamily="34" charset="0"/>
                        </a:rPr>
                        <a:t>Transgressor’s lack of remorse</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(3:12-13)</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p>
                  </a:txBody>
                  <a:tcPr anchor="ctr"/>
                </a:tc>
                <a:extLst>
                  <a:ext uri="{0D108BD9-81ED-4DB2-BD59-A6C34878D82A}">
                    <a16:rowId xmlns:a16="http://schemas.microsoft.com/office/drawing/2014/main" val="3213644749"/>
                  </a:ext>
                </a:extLst>
              </a:tr>
              <a:tr h="658906">
                <a:tc>
                  <a:txBody>
                    <a:bodyPr/>
                    <a:lstStyle/>
                    <a:p>
                      <a:pPr algn="l" eaLnBrk="1" hangingPunct="1">
                        <a:defRPr/>
                      </a:pPr>
                      <a:r>
                        <a:rPr lang="en-US" sz="2400" b="1" dirty="0">
                          <a:latin typeface="Calibri" panose="020F0502020204030204" pitchFamily="34" charset="0"/>
                          <a:cs typeface="Calibri" panose="020F0502020204030204" pitchFamily="34" charset="0"/>
                        </a:rPr>
                        <a:t>Transgressors leave God’s presence</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(3:24)</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8665370"/>
                  </a:ext>
                </a:extLst>
              </a:tr>
              <a:tr h="407894">
                <a:tc gridSpan="3">
                  <a:txBody>
                    <a:bodyPr/>
                    <a:lstStyle/>
                    <a:p>
                      <a:pPr algn="ctr" eaLnBrk="1" hangingPunct="1">
                        <a:defRPr/>
                      </a:pPr>
                      <a:r>
                        <a:rPr lang="en-US" sz="2000" dirty="0">
                          <a:latin typeface="Calibri" panose="020F0502020204030204" pitchFamily="34" charset="0"/>
                          <a:cs typeface="Calibri" panose="020F0502020204030204" pitchFamily="34" charset="0"/>
                        </a:rPr>
                        <a:t>Similarities and dissimilarities taken from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1427757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476777643"/>
              </p:ext>
            </p:extLst>
          </p:nvPr>
        </p:nvGraphicFramePr>
        <p:xfrm>
          <a:off x="114300" y="228601"/>
          <a:ext cx="8915402" cy="6401977"/>
        </p:xfrm>
        <a:graphic>
          <a:graphicData uri="http://schemas.openxmlformats.org/drawingml/2006/table">
            <a:tbl>
              <a:tblPr firstRow="1" bandRow="1">
                <a:tableStyleId>{073A0DAA-6AF3-43AB-8588-CEC1D06C72B9}</a:tableStyleId>
              </a:tblPr>
              <a:tblGrid>
                <a:gridCol w="5372100">
                  <a:extLst>
                    <a:ext uri="{9D8B030D-6E8A-4147-A177-3AD203B41FA5}">
                      <a16:colId xmlns:a16="http://schemas.microsoft.com/office/drawing/2014/main" val="978448397"/>
                    </a:ext>
                  </a:extLst>
                </a:gridCol>
                <a:gridCol w="1771651">
                  <a:extLst>
                    <a:ext uri="{9D8B030D-6E8A-4147-A177-3AD203B41FA5}">
                      <a16:colId xmlns:a16="http://schemas.microsoft.com/office/drawing/2014/main" val="683325371"/>
                    </a:ext>
                  </a:extLst>
                </a:gridCol>
                <a:gridCol w="1771651">
                  <a:extLst>
                    <a:ext uri="{9D8B030D-6E8A-4147-A177-3AD203B41FA5}">
                      <a16:colId xmlns:a16="http://schemas.microsoft.com/office/drawing/2014/main" val="2983755553"/>
                    </a:ext>
                  </a:extLst>
                </a:gridCol>
              </a:tblGrid>
              <a:tr h="673202">
                <a:tc gridSpan="3">
                  <a:txBody>
                    <a:bodyPr/>
                    <a:lstStyle/>
                    <a:p>
                      <a:pPr algn="ctr"/>
                      <a:r>
                        <a:rPr kumimoji="0" 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Disimilarities</a:t>
                      </a: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Between Genesis 3 &amp;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942075">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ITEM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GENESIS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GENESIS 4</a:t>
                      </a:r>
                    </a:p>
                  </a:txBody>
                  <a:tcPr anchor="ctr"/>
                </a:tc>
                <a:extLst>
                  <a:ext uri="{0D108BD9-81ED-4DB2-BD59-A6C34878D82A}">
                    <a16:rowId xmlns:a16="http://schemas.microsoft.com/office/drawing/2014/main" val="2313425501"/>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Sin present at the outset</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(4:5)</a:t>
                      </a:r>
                    </a:p>
                  </a:txBody>
                  <a:tcPr anchor="ctr"/>
                </a:tc>
                <a:extLst>
                  <a:ext uri="{0D108BD9-81ED-4DB2-BD59-A6C34878D82A}">
                    <a16:rowId xmlns:a16="http://schemas.microsoft.com/office/drawing/2014/main" val="2970888525"/>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Absence of persuasion to sin</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(3:1-5)</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(4:6-7)</a:t>
                      </a:r>
                    </a:p>
                  </a:txBody>
                  <a:tcPr anchor="ctr"/>
                </a:tc>
                <a:extLst>
                  <a:ext uri="{0D108BD9-81ED-4DB2-BD59-A6C34878D82A}">
                    <a16:rowId xmlns:a16="http://schemas.microsoft.com/office/drawing/2014/main" val="1099843120"/>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Murder</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dirty="0">
                          <a:solidFill>
                            <a:srgbClr val="0000CC"/>
                          </a:solidFill>
                          <a:effectLst/>
                          <a:latin typeface="Calibri" panose="020F0502020204030204" pitchFamily="34" charset="0"/>
                          <a:ea typeface="+mn-ea"/>
                          <a:cs typeface="Calibri" panose="020F0502020204030204" pitchFamily="34" charset="0"/>
                        </a:rPr>
                        <a:t>(4:3-8)</a:t>
                      </a:r>
                    </a:p>
                  </a:txBody>
                  <a:tcPr anchor="ctr"/>
                </a:tc>
                <a:extLst>
                  <a:ext uri="{0D108BD9-81ED-4DB2-BD59-A6C34878D82A}">
                    <a16:rowId xmlns:a16="http://schemas.microsoft.com/office/drawing/2014/main" val="4039762371"/>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Protestation over judgment</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(3:14-20)</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(4:14)</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8780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Driven further from the presence of God</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(3:23-24)</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395064">
                <a:tc gridSpan="3">
                  <a:txBody>
                    <a:bodyPr/>
                    <a:lstStyle/>
                    <a:p>
                      <a:pPr algn="ctr" eaLnBrk="1" hangingPunct="1">
                        <a:defRPr/>
                      </a:pPr>
                      <a:r>
                        <a:rPr lang="en-US" sz="2000" dirty="0">
                          <a:latin typeface="Calibri" panose="020F0502020204030204" pitchFamily="34" charset="0"/>
                          <a:cs typeface="Calibri" panose="020F0502020204030204" pitchFamily="34" charset="0"/>
                        </a:rPr>
                        <a:t>Similarities and dissimilarities taken from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27273582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011889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228600"/>
            <a:ext cx="5791200" cy="914400"/>
          </a:xfrm>
        </p:spPr>
        <p:txBody>
          <a:bodyPr/>
          <a:lstStyle/>
          <a:p>
            <a:pPr algn="ctr" eaLnBrk="1" hangingPunct="1"/>
            <a:r>
              <a:rPr lang="en-US" sz="3600" dirty="0">
                <a:effectLst>
                  <a:outerShdw blurRad="38100" dist="38100" dir="2700000" algn="tl">
                    <a:srgbClr val="000000">
                      <a:alpha val="43137"/>
                    </a:srgbClr>
                  </a:outerShdw>
                </a:effectLst>
              </a:rPr>
              <a:t>Where Did Cain Get His Wife?</a:t>
            </a:r>
          </a:p>
        </p:txBody>
      </p:sp>
      <p:sp>
        <p:nvSpPr>
          <p:cNvPr id="130051" name="Rectangle 3"/>
          <p:cNvSpPr>
            <a:spLocks noGrp="1" noChangeArrowheads="1"/>
          </p:cNvSpPr>
          <p:nvPr>
            <p:ph type="body" idx="1"/>
          </p:nvPr>
        </p:nvSpPr>
        <p:spPr>
          <a:xfrm>
            <a:off x="228600" y="1600200"/>
            <a:ext cx="5181600" cy="46482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 married his sister</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Adam and Eve lived long (Gen 5:5) and had many children (Gen 1:28; 5:4)</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First generation had to marry their brothers and sisters or there would have been no second generation</a:t>
            </a:r>
          </a:p>
        </p:txBody>
      </p:sp>
      <p:pic>
        <p:nvPicPr>
          <p:cNvPr id="4" name="Picture 3">
            <a:extLst>
              <a:ext uri="{FF2B5EF4-FFF2-40B4-BE49-F238E27FC236}">
                <a16:creationId xmlns:a16="http://schemas.microsoft.com/office/drawing/2014/main" id="{379344D9-FCFD-4CA4-B902-3C2F129B2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7DB71B60-AC91-48A8-80CE-F1ACCF11A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426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228600"/>
            <a:ext cx="5791200" cy="914400"/>
          </a:xfrm>
        </p:spPr>
        <p:txBody>
          <a:bodyPr/>
          <a:lstStyle/>
          <a:p>
            <a:pPr algn="ctr" eaLnBrk="1" hangingPunct="1"/>
            <a:r>
              <a:rPr lang="en-US" sz="3600" dirty="0">
                <a:effectLst>
                  <a:outerShdw blurRad="38100" dist="38100" dir="2700000" algn="tl">
                    <a:srgbClr val="000000">
                      <a:alpha val="43137"/>
                    </a:srgbClr>
                  </a:outerShdw>
                </a:effectLst>
              </a:rPr>
              <a:t>Where Did Cain Get His Wife?</a:t>
            </a:r>
          </a:p>
        </p:txBody>
      </p:sp>
      <p:sp>
        <p:nvSpPr>
          <p:cNvPr id="130051" name="Rectangle 3"/>
          <p:cNvSpPr>
            <a:spLocks noGrp="1" noChangeArrowheads="1"/>
          </p:cNvSpPr>
          <p:nvPr>
            <p:ph type="body" idx="1"/>
          </p:nvPr>
        </p:nvSpPr>
        <p:spPr>
          <a:xfrm>
            <a:off x="228600" y="1600200"/>
            <a:ext cx="4572000" cy="3429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First generation was genetically pure (Gen 1:31; Gen 20:12)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Mosaic Law (Lev 18-20) not given until 2600 years later </a:t>
            </a:r>
          </a:p>
        </p:txBody>
      </p:sp>
      <p:pic>
        <p:nvPicPr>
          <p:cNvPr id="4" name="Picture 3">
            <a:extLst>
              <a:ext uri="{FF2B5EF4-FFF2-40B4-BE49-F238E27FC236}">
                <a16:creationId xmlns:a16="http://schemas.microsoft.com/office/drawing/2014/main" id="{89189ED6-EEE5-4D98-A2AA-92BEDC2941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5" name="Picture 4">
            <a:extLst>
              <a:ext uri="{FF2B5EF4-FFF2-40B4-BE49-F238E27FC236}">
                <a16:creationId xmlns:a16="http://schemas.microsoft.com/office/drawing/2014/main" id="{328092D7-C75F-4D0B-A25F-E85158983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extLst>
      <p:ext uri="{BB962C8B-B14F-4D97-AF65-F5344CB8AC3E}">
        <p14:creationId xmlns:p14="http://schemas.microsoft.com/office/powerpoint/2010/main" val="161278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6736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In order to get this process of multiplication started, of course, at least one of Adam’s sons had to marry one of Adam’s daughters. Probably, in that first generation, all marriages were brother-sister marriages. In that early time, there were no mutant genes in the genetic systems of any of these children, so that no genetic harm could have resulted from close marriages. Many, many generations later, during the time of Moses, such mutations had accumulated to the point where such unions were genetically dangerous, so that incest was thenceforth prohibited in the Mosaic laws.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143-44</a:t>
            </a:r>
          </a:p>
        </p:txBody>
      </p:sp>
      <p:pic>
        <p:nvPicPr>
          <p:cNvPr id="5" name="Picture 2" descr="Genesis Record: Morris, Henry M.: 9780801072826: Amazon.com: Books">
            <a:extLst>
              <a:ext uri="{FF2B5EF4-FFF2-40B4-BE49-F238E27FC236}">
                <a16:creationId xmlns:a16="http://schemas.microsoft.com/office/drawing/2014/main" id="{2B4541EC-7BFD-4430-8685-5D7287B375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878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521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2270327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2591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855749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62326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male and female</a:t>
            </a:r>
            <a:r>
              <a:rPr lang="en-US" sz="2800" dirty="0">
                <a:effectLst>
                  <a:outerShdw blurRad="38100" dist="38100" dir="2700000" algn="tl">
                    <a:srgbClr val="000000">
                      <a:alpha val="43137"/>
                    </a:srgbClr>
                  </a:outerShdw>
                </a:effectLst>
                <a:latin typeface="Calibri" panose="020F0502020204030204" pitchFamily="34" charset="0"/>
              </a:rPr>
              <a:t>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Be fruitful and multiply</a:t>
            </a:r>
            <a:r>
              <a:rPr lang="en-US" sz="2800" dirty="0">
                <a:effectLst>
                  <a:outerShdw blurRad="38100" dist="38100" dir="2700000" algn="tl">
                    <a:srgbClr val="000000">
                      <a:alpha val="43137"/>
                    </a:srgbClr>
                  </a:outerShdw>
                </a:effectLst>
                <a:latin typeface="Calibri" panose="020F0502020204030204" pitchFamily="34" charset="0"/>
              </a:rPr>
              <a:t>,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01513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reason a man shall leave his father and his mother, and be joined to his wife; and they shall become one flesh. </a:t>
            </a:r>
          </a:p>
        </p:txBody>
      </p:sp>
      <p:pic>
        <p:nvPicPr>
          <p:cNvPr id="4" name="Picture 3">
            <a:extLst>
              <a:ext uri="{FF2B5EF4-FFF2-40B4-BE49-F238E27FC236}">
                <a16:creationId xmlns:a16="http://schemas.microsoft.com/office/drawing/2014/main" id="{99F0BFCF-6E97-486B-85A7-6139C7A5A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51812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sorceries (pharmakeia) 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95070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88717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421920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696837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671514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Musical instruments, another important aspect of modern culture, were also an early development. All of these things, in addition, confirm the necessary coexistence of a written language for formal communications. This is further intimated by use of the word ‘book’ in Genesis 5:1. More and more modern archaeological discoveries today are verifying the high degree of technology possessed by the earliest men, thus indirectly validating this Biblical testimony.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8C24A59-1246-4D2F-BBF1-39F9F1AB94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542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707257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Not only did the population increase, but the technological and cultural level, at least of the </a:t>
            </a:r>
            <a:r>
              <a:rPr lang="en-US" dirty="0" err="1">
                <a:effectLst>
                  <a:outerShdw blurRad="38100" dist="38100" dir="2700000" algn="tl">
                    <a:srgbClr val="000000">
                      <a:alpha val="43137"/>
                    </a:srgbClr>
                  </a:outerShdw>
                </a:effectLst>
              </a:rPr>
              <a:t>Cainitic</a:t>
            </a:r>
            <a:r>
              <a:rPr lang="en-US" dirty="0">
                <a:effectLst>
                  <a:outerShdw blurRad="38100" dist="38100" dir="2700000" algn="tl">
                    <a:srgbClr val="000000">
                      <a:alpha val="43137"/>
                    </a:srgbClr>
                  </a:outerShdw>
                </a:effectLst>
              </a:rPr>
              <a:t> civilization, seems to have been very high. Metal tools and implements of all kinds were available to produce creature comforts, as well as musical instruments to stimulate the emotional and esthetic senses.”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6C3BD7A4-0184-43D6-807A-603B026E0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9064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799"/>
            <a:ext cx="9110133" cy="4741333"/>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‘standard of living’ of the antediluvians, especially the </a:t>
            </a:r>
            <a:r>
              <a:rPr lang="en-US" sz="3000" dirty="0" err="1">
                <a:effectLst>
                  <a:outerShdw blurRad="38100" dist="38100" dir="2700000" algn="tl">
                    <a:srgbClr val="000000">
                      <a:alpha val="43137"/>
                    </a:srgbClr>
                  </a:outerShdw>
                </a:effectLst>
              </a:rPr>
              <a:t>Cainitic</a:t>
            </a:r>
            <a:r>
              <a:rPr lang="en-US" sz="3000" dirty="0">
                <a:effectLst>
                  <a:outerShdw blurRad="38100" dist="38100" dir="2700000" algn="tl">
                    <a:srgbClr val="000000">
                      <a:alpha val="43137"/>
                    </a:srgbClr>
                  </a:outerShdw>
                </a:effectLst>
              </a:rPr>
              <a:t> branch, was elevated tremendously by these talented sons of Lamech...Once again, it is significant to note that the elements which modern evolutionary archaeologists and anthropologists identify as the attributes of the emergence of evolving men from the stone age into true civilization—namely, urbanization, agriculture, animal domestication, and metallurgy—all were accomplished quickly by the early descendants of Adam and did not take hundreds of thousands of years.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C6A195D-197F-4192-AA9A-81E34E5BED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332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7244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It is interesting that one of the identifying marks which evolutionary anthropologists use to denote the emergence of a ‘stone age’ culture into a civilized society is the development of urbanization. According to the Bible, the first such ‘city’…is the city built by Cain, in the very first generation after Adam. No long, million-year development here!</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145</a:t>
            </a:r>
          </a:p>
        </p:txBody>
      </p:sp>
      <p:pic>
        <p:nvPicPr>
          <p:cNvPr id="5" name="Picture 2" descr="Genesis Record: Morris, Henry M.: 9780801072826: Amazon.com: Books">
            <a:extLst>
              <a:ext uri="{FF2B5EF4-FFF2-40B4-BE49-F238E27FC236}">
                <a16:creationId xmlns:a16="http://schemas.microsoft.com/office/drawing/2014/main" id="{49070F74-A569-43D8-87C1-0A6CF5FE9F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578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97397"/>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Although these and other facets of civilization can be used for good purposes, they can easily become an end in themselves and can even be used as a means of further rebellion against God. The latter seems to have been their effect, and perhaps even their purpose, among the descendants of Cain.</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D0822880-0635-4EB4-9C1D-8247206B3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239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0" y="228600"/>
            <a:ext cx="45720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00807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6:11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6271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19441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934346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550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9509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38527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686295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Good line (4:26b)</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520938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2787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72341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5338188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327127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0532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5346446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11985</TotalTime>
  <Words>3415</Words>
  <Application>Microsoft Office PowerPoint</Application>
  <PresentationFormat>On-screen Show (4:3)</PresentationFormat>
  <Paragraphs>315</Paragraphs>
  <Slides>76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4 Outline</vt:lpstr>
      <vt:lpstr>Genesis 4 Outline</vt:lpstr>
      <vt:lpstr>I. First Murder  (Gen 4:1-15)</vt:lpstr>
      <vt:lpstr>I. First Murder  (Gen 4:1-15)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Provision of Protection Genesis 4:15</vt:lpstr>
      <vt:lpstr>Provision of Protection Genesis 4:15</vt:lpstr>
      <vt:lpstr>PowerPoint Presentation</vt:lpstr>
      <vt:lpstr>PowerPoint Presentation</vt:lpstr>
      <vt:lpstr>PowerPoint Presentation</vt:lpstr>
      <vt:lpstr>PowerPoint Presentation</vt:lpstr>
      <vt:lpstr>Declaration of Independence</vt:lpstr>
      <vt:lpstr>John Adams</vt:lpstr>
      <vt:lpstr>Declaration of Independence</vt:lpstr>
      <vt:lpstr>Speech by Attorney General Janet Reno, Newark, New Jersey, May 5, 1995. Quoted in James Bovard, “Waco Must Get a Hearing,” Wall Street Journal, May 15, 1995.</vt:lpstr>
      <vt:lpstr>Provision of Protection Genesis 4:15</vt:lpstr>
      <vt:lpstr>Genesis 4 Outline</vt:lpstr>
      <vt:lpstr>Ungodly Line of Cain (Gen 4:16-24)</vt:lpstr>
      <vt:lpstr>Ungodly Line of Cain (Gen 4:16-24)</vt:lpstr>
      <vt:lpstr>PowerPoint Presentation</vt:lpstr>
      <vt:lpstr>PowerPoint Presentation</vt:lpstr>
      <vt:lpstr>PowerPoint Presentation</vt:lpstr>
      <vt:lpstr>PowerPoint Presentation</vt:lpstr>
      <vt:lpstr>PowerPoint Presentation</vt:lpstr>
      <vt:lpstr>Where Did Cain Get His Wife?</vt:lpstr>
      <vt:lpstr>PowerPoint Presentation</vt:lpstr>
      <vt:lpstr>Where Did Cain Get His Wife?</vt:lpstr>
      <vt:lpstr>PowerPoint Presentation</vt:lpstr>
      <vt:lpstr>PowerPoint Presentation</vt:lpstr>
      <vt:lpstr>PowerPoint Presentation</vt:lpstr>
      <vt:lpstr>PowerPoint Presentation</vt:lpstr>
      <vt:lpstr>PowerPoint Presentation</vt:lpstr>
      <vt:lpstr>Ungodly Line of Cain (Gen 4:16-24)</vt:lpstr>
      <vt:lpstr>PowerPoint Presentation</vt:lpstr>
      <vt:lpstr>PowerPoint Presentation</vt:lpstr>
      <vt:lpstr>PowerPoint Presentation</vt:lpstr>
      <vt:lpstr>PowerPoint Presentation</vt:lpstr>
      <vt:lpstr>Ungodly Line of Cain (Gen 4:16-24)</vt:lpstr>
      <vt:lpstr>Technological Advancement Genesis 4:20-22</vt:lpstr>
      <vt:lpstr>Technological Advancement Genesis 4:20-22</vt:lpstr>
      <vt:lpstr>Technological Advancement Genesis 4:20-22</vt:lpstr>
      <vt:lpstr>PowerPoint Presentation</vt:lpstr>
      <vt:lpstr>Technological Advancement Genesis 4:20-22</vt:lpstr>
      <vt:lpstr>PowerPoint Presentation</vt:lpstr>
      <vt:lpstr>PowerPoint Presentation</vt:lpstr>
      <vt:lpstr>PowerPoint Presentation</vt:lpstr>
      <vt:lpstr>PowerPoint Presentation</vt:lpstr>
      <vt:lpstr>Ungodly Line of Cain (Gen 4:16-24)</vt:lpstr>
      <vt:lpstr>PowerPoint Presentation</vt:lpstr>
      <vt:lpstr>Genesis 4 Outline</vt:lpstr>
      <vt:lpstr>PowerPoint Presentation</vt:lpstr>
      <vt:lpstr>PowerPoint Presentation</vt:lpstr>
      <vt:lpstr>Satanic Attempts to Stop Messiah</vt:lpstr>
      <vt:lpstr>Satanic Attempts to Stop Messiah</vt:lpstr>
      <vt:lpstr>PowerPoint Presentation</vt:lpstr>
      <vt:lpstr>PowerPoint Presentation</vt:lpstr>
      <vt:lpstr>PowerPoint Presentation</vt:lpstr>
      <vt:lpstr>PowerPoint Presentation</vt:lpstr>
      <vt:lpstr>Ungodly Line of Cain (Gen 4:16-24)</vt:lpstr>
      <vt:lpstr>PowerPoint Presentation</vt:lpstr>
      <vt:lpstr>Conclusion</vt:lpstr>
      <vt:lpstr>Genesis 4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017 - 4v9- 26</dc:title>
  <dc:subject>Genesis 4</dc:subject>
  <dc:creator>A. Woods</dc:creator>
  <dc:description>Modified by Jim McGowan</dc:description>
  <cp:lastModifiedBy>Jim McGowan</cp:lastModifiedBy>
  <cp:revision>1238</cp:revision>
  <cp:lastPrinted>2020-12-05T23:48:51Z</cp:lastPrinted>
  <dcterms:created xsi:type="dcterms:W3CDTF">2009-03-17T12:21:13Z</dcterms:created>
  <dcterms:modified xsi:type="dcterms:W3CDTF">2020-12-05T23:49:03Z</dcterms:modified>
</cp:coreProperties>
</file>