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4"/>
  </p:notesMasterIdLst>
  <p:handoutMasterIdLst>
    <p:handoutMasterId r:id="rId85"/>
  </p:handoutMasterIdLst>
  <p:sldIdLst>
    <p:sldId id="4643" r:id="rId2"/>
    <p:sldId id="4644" r:id="rId3"/>
    <p:sldId id="4646" r:id="rId4"/>
    <p:sldId id="4665" r:id="rId5"/>
    <p:sldId id="6572" r:id="rId6"/>
    <p:sldId id="5582" r:id="rId7"/>
    <p:sldId id="746" r:id="rId8"/>
    <p:sldId id="6573" r:id="rId9"/>
    <p:sldId id="270" r:id="rId10"/>
    <p:sldId id="6574" r:id="rId11"/>
    <p:sldId id="4847" r:id="rId12"/>
    <p:sldId id="6575" r:id="rId13"/>
    <p:sldId id="5553" r:id="rId14"/>
    <p:sldId id="6576" r:id="rId15"/>
    <p:sldId id="4815" r:id="rId16"/>
    <p:sldId id="6577" r:id="rId17"/>
    <p:sldId id="5239" r:id="rId18"/>
    <p:sldId id="6578" r:id="rId19"/>
    <p:sldId id="5540" r:id="rId20"/>
    <p:sldId id="6579" r:id="rId21"/>
    <p:sldId id="6620" r:id="rId22"/>
    <p:sldId id="5545" r:id="rId23"/>
    <p:sldId id="6655" r:id="rId24"/>
    <p:sldId id="6580" r:id="rId25"/>
    <p:sldId id="4393" r:id="rId26"/>
    <p:sldId id="819" r:id="rId27"/>
    <p:sldId id="3361" r:id="rId28"/>
    <p:sldId id="6585" r:id="rId29"/>
    <p:sldId id="6584" r:id="rId30"/>
    <p:sldId id="6586" r:id="rId31"/>
    <p:sldId id="6645" r:id="rId32"/>
    <p:sldId id="6630" r:id="rId33"/>
    <p:sldId id="6568" r:id="rId34"/>
    <p:sldId id="5594" r:id="rId35"/>
    <p:sldId id="6557" r:id="rId36"/>
    <p:sldId id="6635" r:id="rId37"/>
    <p:sldId id="6636" r:id="rId38"/>
    <p:sldId id="6637" r:id="rId39"/>
    <p:sldId id="6610" r:id="rId40"/>
    <p:sldId id="6656" r:id="rId41"/>
    <p:sldId id="6625" r:id="rId42"/>
    <p:sldId id="5550" r:id="rId43"/>
    <p:sldId id="6626" r:id="rId44"/>
    <p:sldId id="6657" r:id="rId45"/>
    <p:sldId id="6658" r:id="rId46"/>
    <p:sldId id="4882" r:id="rId47"/>
    <p:sldId id="1146" r:id="rId48"/>
    <p:sldId id="6402" r:id="rId49"/>
    <p:sldId id="6659" r:id="rId50"/>
    <p:sldId id="6670" r:id="rId51"/>
    <p:sldId id="6671" r:id="rId52"/>
    <p:sldId id="6612" r:id="rId53"/>
    <p:sldId id="6627" r:id="rId54"/>
    <p:sldId id="6611" r:id="rId55"/>
    <p:sldId id="6406" r:id="rId56"/>
    <p:sldId id="6628" r:id="rId57"/>
    <p:sldId id="5961" r:id="rId58"/>
    <p:sldId id="6672" r:id="rId59"/>
    <p:sldId id="889" r:id="rId60"/>
    <p:sldId id="2753" r:id="rId61"/>
    <p:sldId id="6476" r:id="rId62"/>
    <p:sldId id="6660" r:id="rId63"/>
    <p:sldId id="6661" r:id="rId64"/>
    <p:sldId id="6638" r:id="rId65"/>
    <p:sldId id="6639" r:id="rId66"/>
    <p:sldId id="6668" r:id="rId67"/>
    <p:sldId id="6669" r:id="rId68"/>
    <p:sldId id="5538" r:id="rId69"/>
    <p:sldId id="2059" r:id="rId70"/>
    <p:sldId id="6663" r:id="rId71"/>
    <p:sldId id="6629" r:id="rId72"/>
    <p:sldId id="2806" r:id="rId73"/>
    <p:sldId id="6666" r:id="rId74"/>
    <p:sldId id="6667" r:id="rId75"/>
    <p:sldId id="6662" r:id="rId76"/>
    <p:sldId id="2850" r:id="rId77"/>
    <p:sldId id="6664" r:id="rId78"/>
    <p:sldId id="5956" r:id="rId79"/>
    <p:sldId id="5957" r:id="rId80"/>
    <p:sldId id="3148" r:id="rId81"/>
    <p:sldId id="6608" r:id="rId82"/>
    <p:sldId id="6581" r:id="rId8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CC00"/>
    <a:srgbClr val="FF99FF"/>
    <a:srgbClr val="0000CC"/>
    <a:srgbClr val="663300"/>
    <a:srgbClr val="A6A6A6"/>
    <a:srgbClr val="000099"/>
    <a:srgbClr val="00FFFF"/>
    <a:srgbClr val="3333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C43D1E-A427-467B-BE32-9A2D44E84BC8}" v="20" dt="2020-11-22T16:37:14.114"/>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2932" autoAdjust="0"/>
  </p:normalViewPr>
  <p:slideViewPr>
    <p:cSldViewPr>
      <p:cViewPr varScale="1">
        <p:scale>
          <a:sx n="110" d="100"/>
          <a:sy n="110" d="100"/>
        </p:scale>
        <p:origin x="1428"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notesViewPr>
    <p:cSldViewPr>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5/10/relationships/revisionInfo" Target="revisionInfo.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504825"/>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 – 030 The Rapture - Olivet Discourse </a:t>
            </a:r>
          </a:p>
          <a:p>
            <a:pPr algn="ctr">
              <a:defRPr/>
            </a:pPr>
            <a:r>
              <a:rPr lang="en-US" sz="1300" dirty="0">
                <a:latin typeface="Calibri" panose="020F0502020204030204" pitchFamily="34" charset="0"/>
                <a:cs typeface="Calibri" panose="020F0502020204030204" pitchFamily="34" charset="0"/>
              </a:rPr>
              <a:t>12-06-2020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fld id="{36A302DA-5E71-404F-A421-41C945FF43CD}" type="slidenum">
              <a:rPr lang="en-US" altLang="en-US"/>
              <a:pPr/>
              <a:t>‹#›</a:t>
            </a:fld>
            <a:endParaRPr lang="en-US" altLang="en-US"/>
          </a:p>
        </p:txBody>
      </p:sp>
    </p:spTree>
    <p:extLst>
      <p:ext uri="{BB962C8B-B14F-4D97-AF65-F5344CB8AC3E}">
        <p14:creationId xmlns:p14="http://schemas.microsoft.com/office/powerpoint/2010/main" val="1870058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43000" y="1981200"/>
            <a:ext cx="3810000" cy="4114800"/>
          </a:xfrm>
        </p:spPr>
        <p:txBody>
          <a:bodyPr/>
          <a:lstStyle/>
          <a:p>
            <a:pPr lvl="0"/>
            <a:endParaRPr lang="en-US" noProof="0"/>
          </a:p>
        </p:txBody>
      </p:sp>
      <p:sp>
        <p:nvSpPr>
          <p:cNvPr id="4" name="Text Placeholder 3"/>
          <p:cNvSpPr>
            <a:spLocks noGrp="1"/>
          </p:cNvSpPr>
          <p:nvPr>
            <p:ph type="body" sz="half" idx="2"/>
          </p:nvPr>
        </p:nvSpPr>
        <p:spPr>
          <a:xfrm>
            <a:off x="51054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37C431-A0A7-45EB-97F9-A6175EDB9941}"/>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3B5D887-8801-432D-A55A-C1565EDEBC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CA0AB68-7162-48F9-B948-88A337259007}"/>
              </a:ext>
            </a:extLst>
          </p:cNvPr>
          <p:cNvSpPr>
            <a:spLocks noGrp="1"/>
          </p:cNvSpPr>
          <p:nvPr>
            <p:ph type="sldNum" sz="quarter" idx="12"/>
          </p:nvPr>
        </p:nvSpPr>
        <p:spPr/>
        <p:txBody>
          <a:bodyPr/>
          <a:lstStyle>
            <a:lvl1pPr>
              <a:defRPr/>
            </a:lvl1pPr>
          </a:lstStyle>
          <a:p>
            <a:fld id="{C80E7480-6DB3-4865-92D2-7C9F43060CF7}" type="slidenum">
              <a:rPr lang="en-US" altLang="en-US"/>
              <a:pPr/>
              <a:t>‹#›</a:t>
            </a:fld>
            <a:endParaRPr lang="en-US" altLang="en-US"/>
          </a:p>
        </p:txBody>
      </p:sp>
    </p:spTree>
    <p:extLst>
      <p:ext uri="{BB962C8B-B14F-4D97-AF65-F5344CB8AC3E}">
        <p14:creationId xmlns:p14="http://schemas.microsoft.com/office/powerpoint/2010/main" val="3479542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12/5/2020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12/5/2020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332607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2" r:id="rId11"/>
    <p:sldLayoutId id="2147492664" r:id="rId12"/>
    <p:sldLayoutId id="2147492665" r:id="rId13"/>
    <p:sldLayoutId id="2147492666" r:id="rId14"/>
    <p:sldLayoutId id="2147492668"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30</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9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1683C-DE88-47F5-9B76-E65E0F89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801314"/>
          </a:xfrm>
          <a:prstGeom prst="rect">
            <a:avLst/>
          </a:prstGeom>
          <a:noFill/>
          <a:ln w="28575">
            <a:noFill/>
            <a:miter lim="800000"/>
            <a:headEnd/>
            <a:tailEnd/>
          </a:ln>
        </p:spPr>
        <p:txBody>
          <a:bodyPr wrap="square">
            <a:spAutoFit/>
          </a:bodyPr>
          <a:lstStyle/>
          <a:p>
            <a:pPr algn="ctr" defTabSz="51435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1598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89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A1800-E2E0-4AFA-A26F-D7E70D4529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83154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the Mount of Olives, the disciples came to Him privately,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‘Tell us, when will these things happen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will be the sign of Your coming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end of the age?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19E635F3-3DA0-4DA0-9F5B-50AAE80DA6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9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1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extLst>
              <p:ext uri="{D42A27DB-BD31-4B8C-83A1-F6EECF244321}">
                <p14:modId xmlns:p14="http://schemas.microsoft.com/office/powerpoint/2010/main" val="1056784696"/>
              </p:ext>
            </p:extLst>
          </p:nvPr>
        </p:nvGraphicFramePr>
        <p:xfrm>
          <a:off x="182880" y="152400"/>
          <a:ext cx="8778240" cy="6553201"/>
        </p:xfrm>
        <a:graphic>
          <a:graphicData uri="http://schemas.openxmlformats.org/drawingml/2006/table">
            <a:tbl>
              <a:tblPr>
                <a:tableStyleId>{D7AC3CCA-C797-4891-BE02-D94E43425B78}</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789103">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120080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(Matt 24)</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6)</a:t>
                      </a:r>
                      <a:endParaRPr kumimoji="0" lang="en-US" sz="3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1. False Christ</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24:5</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6:2</a:t>
                      </a:r>
                    </a:p>
                  </a:txBody>
                  <a:tcPr marT="45723" marB="45723" anchor="ctr" horzOverflow="overflow"/>
                </a:tc>
                <a:extLst>
                  <a:ext uri="{0D108BD9-81ED-4DB2-BD59-A6C34878D82A}">
                    <a16:rowId xmlns:a16="http://schemas.microsoft.com/office/drawing/2014/main" val="10001"/>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 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6:3-4</a:t>
                      </a:r>
                    </a:p>
                  </a:txBody>
                  <a:tcPr marT="45723" marB="45723" anchor="ctr" horzOverflow="overflow"/>
                </a:tc>
                <a:extLst>
                  <a:ext uri="{0D108BD9-81ED-4DB2-BD59-A6C34878D82A}">
                    <a16:rowId xmlns:a16="http://schemas.microsoft.com/office/drawing/2014/main" val="10002"/>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 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6:5-6</a:t>
                      </a:r>
                    </a:p>
                  </a:txBody>
                  <a:tcPr marT="45723" marB="45723" anchor="ctr" horzOverflow="overflow"/>
                </a:tc>
                <a:extLst>
                  <a:ext uri="{0D108BD9-81ED-4DB2-BD59-A6C34878D82A}">
                    <a16:rowId xmlns:a16="http://schemas.microsoft.com/office/drawing/2014/main" val="10003"/>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4. 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6:7-8</a:t>
                      </a:r>
                    </a:p>
                  </a:txBody>
                  <a:tcPr marT="45723" marB="45723" anchor="ctr" horzOverflow="overflow"/>
                </a:tc>
                <a:extLst>
                  <a:ext uri="{0D108BD9-81ED-4DB2-BD59-A6C34878D82A}">
                    <a16:rowId xmlns:a16="http://schemas.microsoft.com/office/drawing/2014/main" val="10004"/>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5. 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24:9-13</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6:9-11</a:t>
                      </a:r>
                    </a:p>
                  </a:txBody>
                  <a:tcPr marT="45723" marB="45723" anchor="ctr" horzOverflow="overflow"/>
                </a:tc>
                <a:extLst>
                  <a:ext uri="{0D108BD9-81ED-4DB2-BD59-A6C34878D82A}">
                    <a16:rowId xmlns:a16="http://schemas.microsoft.com/office/drawing/2014/main" val="10005"/>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6. 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6:12-17</a:t>
                      </a:r>
                    </a:p>
                  </a:txBody>
                  <a:tcPr marT="45723" marB="45723" anchor="ctr" horzOverflow="overflow"/>
                </a:tc>
                <a:extLst>
                  <a:ext uri="{0D108BD9-81ED-4DB2-BD59-A6C34878D82A}">
                    <a16:rowId xmlns:a16="http://schemas.microsoft.com/office/drawing/2014/main" val="10006"/>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7. 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24:14</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7:1-9</a:t>
                      </a:r>
                    </a:p>
                  </a:txBody>
                  <a:tcPr marT="45723" marB="4572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89345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274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996500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74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elect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days will be cut short.”</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22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6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2837953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83154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7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992F8-09FF-4F07-B149-A1FCCBB843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4893647"/>
          </a:xfrm>
          <a:prstGeom prst="rect">
            <a:avLst/>
          </a:prstGeom>
          <a:noFill/>
          <a:ln w="28575">
            <a:noFill/>
            <a:miter lim="800000"/>
            <a:headEnd/>
            <a:tailEnd/>
          </a:ln>
        </p:spPr>
        <p:txBody>
          <a:bodyPr wrap="square">
            <a:spAutoFit/>
          </a:bodyPr>
          <a:lstStyle/>
          <a:p>
            <a:pPr marL="0" marR="0"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16:1–3</a:t>
            </a:r>
          </a:p>
          <a:p>
            <a:pPr marL="0" marR="0" algn="just">
              <a:spcBef>
                <a:spcPts val="0"/>
              </a:spcBef>
              <a:spcAft>
                <a:spcPts val="0"/>
              </a:spcAft>
            </a:pPr>
            <a:r>
              <a:rPr lang="en-US" sz="3200" u="none" strike="noStrike" baseline="30000" dirty="0">
                <a:effectLst>
                  <a:outerShdw blurRad="38100" dist="38100" dir="2700000" algn="tl">
                    <a:srgbClr val="000000">
                      <a:alpha val="43137"/>
                    </a:srgbClr>
                  </a:outerShdw>
                </a:effectLst>
                <a:latin typeface="Calibri" panose="020F0502020204030204" pitchFamily="34" charset="0"/>
              </a:rPr>
              <a:t>1</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The Pharisees and Sadducees came up, and testing Jesus, they asked Him to show them a sign from heaven. </a:t>
            </a:r>
            <a:r>
              <a:rPr lang="en-US" sz="3200" u="none" strike="noStrike" baseline="30000" dirty="0">
                <a:effectLst>
                  <a:outerShdw blurRad="38100" dist="38100" dir="2700000" algn="tl">
                    <a:srgbClr val="000000">
                      <a:alpha val="43137"/>
                    </a:srgbClr>
                  </a:outerShdw>
                </a:effectLst>
                <a:latin typeface="Calibri" panose="020F0502020204030204" pitchFamily="34" charset="0"/>
              </a:rPr>
              <a:t>2</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But He replied to them, “When it is evening, you say, ‘</a:t>
            </a:r>
            <a:r>
              <a:rPr lang="en-US" sz="3200" i="1" dirty="0">
                <a:effectLst>
                  <a:outerShdw blurRad="38100" dist="38100" dir="2700000" algn="tl">
                    <a:srgbClr val="000000">
                      <a:alpha val="43137"/>
                    </a:srgbClr>
                  </a:outerShdw>
                </a:effectLst>
                <a:latin typeface="Calibri" panose="020F0502020204030204" pitchFamily="34" charset="0"/>
              </a:rPr>
              <a:t>It will be</a:t>
            </a:r>
            <a:r>
              <a:rPr lang="en-US" sz="3200" dirty="0">
                <a:effectLst>
                  <a:outerShdw blurRad="38100" dist="38100" dir="2700000" algn="tl">
                    <a:srgbClr val="000000">
                      <a:alpha val="43137"/>
                    </a:srgbClr>
                  </a:outerShdw>
                </a:effectLst>
                <a:latin typeface="Calibri" panose="020F0502020204030204" pitchFamily="34" charset="0"/>
              </a:rPr>
              <a:t> fair weather, for the sky is red.’ </a:t>
            </a:r>
            <a:r>
              <a:rPr lang="en-US" sz="3200" u="none" strike="noStrike" baseline="30000" dirty="0">
                <a:effectLst>
                  <a:outerShdw blurRad="38100" dist="38100" dir="2700000" algn="tl">
                    <a:srgbClr val="000000">
                      <a:alpha val="43137"/>
                    </a:srgbClr>
                  </a:outerShdw>
                </a:effectLst>
                <a:latin typeface="Calibri" panose="020F0502020204030204" pitchFamily="34" charset="0"/>
              </a:rPr>
              <a:t>3</a:t>
            </a:r>
            <a:r>
              <a:rPr lang="en-US" sz="3200" u="none" strike="noStrike"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“And in the morning, ‘</a:t>
            </a:r>
            <a:r>
              <a:rPr lang="en-US" sz="3200" i="1" dirty="0">
                <a:effectLst>
                  <a:outerShdw blurRad="38100" dist="38100" dir="2700000" algn="tl">
                    <a:srgbClr val="000000">
                      <a:alpha val="43137"/>
                    </a:srgbClr>
                  </a:outerShdw>
                </a:effectLst>
                <a:latin typeface="Calibri" panose="020F0502020204030204" pitchFamily="34" charset="0"/>
              </a:rPr>
              <a:t>There will be</a:t>
            </a:r>
            <a:r>
              <a:rPr lang="en-US" sz="3200" dirty="0">
                <a:effectLst>
                  <a:outerShdw blurRad="38100" dist="38100" dir="2700000" algn="tl">
                    <a:srgbClr val="000000">
                      <a:alpha val="43137"/>
                    </a:srgbClr>
                  </a:outerShdw>
                </a:effectLst>
                <a:latin typeface="Calibri" panose="020F0502020204030204" pitchFamily="34" charset="0"/>
              </a:rPr>
              <a:t> a storm today, for the sky is red and threatening.’ Do you know how to discern the appearance of the sky, but cannot </a:t>
            </a:r>
            <a:r>
              <a:rPr lang="en-US" sz="3200" i="1" dirty="0">
                <a:effectLst>
                  <a:outerShdw blurRad="38100" dist="38100" dir="2700000" algn="tl">
                    <a:srgbClr val="000000">
                      <a:alpha val="43137"/>
                    </a:srgbClr>
                  </a:outerShdw>
                </a:effectLst>
                <a:latin typeface="Calibri" panose="020F0502020204030204" pitchFamily="34" charset="0"/>
              </a:rPr>
              <a:t>discern</a:t>
            </a:r>
            <a:r>
              <a:rPr lang="en-US" sz="3200" dirty="0">
                <a:effectLst>
                  <a:outerShdw blurRad="38100" dist="38100" dir="2700000" algn="tl">
                    <a:srgbClr val="000000">
                      <a:alpha val="43137"/>
                    </a:srgbClr>
                  </a:outerShdw>
                </a:effectLst>
                <a:latin typeface="Calibri" panose="020F0502020204030204" pitchFamily="34" charset="0"/>
              </a:rPr>
              <a:t> the signs of the times? </a:t>
            </a:r>
          </a:p>
        </p:txBody>
      </p:sp>
    </p:spTree>
    <p:extLst>
      <p:ext uri="{BB962C8B-B14F-4D97-AF65-F5344CB8AC3E}">
        <p14:creationId xmlns:p14="http://schemas.microsoft.com/office/powerpoint/2010/main" val="2921463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4763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18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3E3BFD-7BD9-4782-9299-6878ECC539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8300" y="475481"/>
            <a:ext cx="5867400" cy="5907041"/>
          </a:xfrm>
          <a:prstGeom prst="rect">
            <a:avLst/>
          </a:prstGeom>
        </p:spPr>
      </p:pic>
    </p:spTree>
    <p:extLst>
      <p:ext uri="{BB962C8B-B14F-4D97-AF65-F5344CB8AC3E}">
        <p14:creationId xmlns:p14="http://schemas.microsoft.com/office/powerpoint/2010/main" val="3185334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7E70F-83D6-45F9-A5E9-E38582CDA3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440120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Zechariah 13:8-9</a:t>
            </a:r>
          </a:p>
          <a:p>
            <a:pPr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come about in all the land,” Declares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two parts in it will be cut off and perish; But the third will be left in 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bring </a:t>
            </a:r>
            <a:r>
              <a:rPr lang="en-US" sz="3200" b="1" u="sng" dirty="0">
                <a:solidFill>
                  <a:srgbClr val="00CC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third part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532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70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351" y="137160"/>
            <a:ext cx="8753299"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2" name="Rectangle 2"/>
          <p:cNvSpPr>
            <a:spLocks noGrp="1" noChangeArrowheads="1"/>
          </p:cNvSpPr>
          <p:nvPr>
            <p:ph type="title" idx="4294967295"/>
          </p:nvPr>
        </p:nvSpPr>
        <p:spPr>
          <a:xfrm>
            <a:off x="685800" y="228600"/>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367919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99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7646D-A4DB-4B07-AB30-C33CD83C5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386090"/>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flood came and took them all away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will the coming of the Son of Man be.”</a:t>
            </a:r>
          </a:p>
        </p:txBody>
      </p:sp>
    </p:spTree>
    <p:extLst>
      <p:ext uri="{BB962C8B-B14F-4D97-AF65-F5344CB8AC3E}">
        <p14:creationId xmlns:p14="http://schemas.microsoft.com/office/powerpoint/2010/main" val="1458922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5716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106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7646D-A4DB-4B07-AB30-C33CD83C5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262979"/>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968874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514350" indent="-514350" eaLnBrk="1" hangingPunct="1">
              <a:spcBef>
                <a:spcPts val="0"/>
              </a:spcBef>
              <a:spcAft>
                <a:spcPts val="1200"/>
              </a:spcAft>
              <a:buClr>
                <a:srgbClr val="00FF99"/>
              </a:buClr>
              <a:buSzPct val="100000"/>
              <a:buFont typeface="+mj-lt"/>
              <a:buAutoNum type="arabicPeriod"/>
              <a:defRPr/>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ts val="0"/>
              </a:spcBef>
              <a:spcAft>
                <a:spcPts val="1200"/>
              </a:spcAft>
              <a:buClr>
                <a:srgbClr val="FF99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44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eaLnBrk="1" hangingPunct="1">
              <a:spcBef>
                <a:spcPts val="0"/>
              </a:spcBef>
              <a:spcAft>
                <a:spcPts val="1200"/>
              </a:spcAft>
              <a:buClr>
                <a:srgbClr val="00FF99"/>
              </a:buClr>
              <a:buSzPct val="100000"/>
              <a:buFont typeface="+mj-lt"/>
              <a:buAutoNum type="arabicPeriod" startAt="2"/>
              <a:defRPr/>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From </a:t>
            </a:r>
            <a:r>
              <a:rPr lang="en-US" i="1" dirty="0">
                <a:effectLst>
                  <a:outerShdw blurRad="38100" dist="38100" dir="2700000" algn="tl">
                    <a:srgbClr val="000000">
                      <a:alpha val="43137"/>
                    </a:srgbClr>
                  </a:outerShdw>
                </a:effectLst>
              </a:rPr>
              <a:t>airō </a:t>
            </a:r>
            <a:r>
              <a:rPr lang="en-US" dirty="0">
                <a:effectLst>
                  <a:outerShdw blurRad="38100" dist="38100" dir="2700000" algn="tl">
                    <a:srgbClr val="000000">
                      <a:alpha val="43137"/>
                    </a:srgbClr>
                  </a:outerShdw>
                </a:effectLst>
              </a:rPr>
              <a:t>to</a:t>
            </a:r>
            <a:r>
              <a:rPr lang="en-US" i="1" dirty="0">
                <a:effectLst>
                  <a:outerShdw blurRad="38100" dist="38100" dir="2700000" algn="tl">
                    <a:srgbClr val="000000">
                      <a:alpha val="43137"/>
                    </a:srgbClr>
                  </a:outerShdw>
                </a:effectLst>
              </a:rPr>
              <a:t> paralambanō</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ts val="0"/>
              </a:spcBef>
              <a:spcAft>
                <a:spcPts val="1200"/>
              </a:spcAft>
              <a:buClr>
                <a:srgbClr val="FF99FF"/>
              </a:buClr>
              <a:buSzPct val="100000"/>
              <a:buFont typeface="Wingdings" pitchFamily="2" charset="2"/>
              <a:buAutoNum type="alphaLcPeriod"/>
            </a:pPr>
            <a:r>
              <a:rPr lang="en-US" dirty="0">
                <a:effectLst>
                  <a:outerShdw blurRad="38100" dist="38100" dir="2700000" algn="tl">
                    <a:srgbClr val="000000">
                      <a:alpha val="43137"/>
                    </a:srgbClr>
                  </a:outerShdw>
                </a:effectLst>
              </a:rPr>
              <a:t>Peri De (“Now Concerning”) construction</a:t>
            </a:r>
            <a:endParaRPr lang="en-US" altLang="en-US"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FF99FF"/>
                </a:solidFill>
                <a:effectLst>
                  <a:outerShdw blurRad="38100" dist="38100" dir="2700000" algn="tl">
                    <a:srgbClr val="000000">
                      <a:alpha val="43137"/>
                    </a:srgbClr>
                  </a:outerShdw>
                </a:effectLst>
              </a:rPr>
              <a:t>C.</a:t>
            </a:r>
            <a:r>
              <a:rPr lang="en-US" sz="3600" dirty="0">
                <a:solidFill>
                  <a:srgbClr val="00FFFF"/>
                </a:solidFill>
                <a:effectLst>
                  <a:outerShdw blurRad="38100" dist="38100" dir="2700000" algn="tl">
                    <a:srgbClr val="000000">
                      <a:alpha val="43137"/>
                    </a:srgbClr>
                  </a:outerShdw>
                </a:effectLst>
              </a:rPr>
              <a:t>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23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566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291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706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0200"/>
            <a:ext cx="721951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Demoted from bride to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4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9241"/>
            <a:ext cx="733381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Consistency with the other Parables</a:t>
            </a:r>
            <a:endParaRPr lang="en-US" dirty="0">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697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0200"/>
            <a:ext cx="721951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b="1" u="sng" dirty="0">
                <a:solidFill>
                  <a:srgbClr val="FFFFCC"/>
                </a:solidFill>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Demoted from bride to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817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939E8-1798-4680-8EE7-92E539F46F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840" y="137160"/>
            <a:ext cx="8792320" cy="6583680"/>
          </a:xfrm>
          <a:prstGeom prst="rect">
            <a:avLst/>
          </a:prstGeom>
        </p:spPr>
      </p:pic>
    </p:spTree>
    <p:extLst>
      <p:ext uri="{BB962C8B-B14F-4D97-AF65-F5344CB8AC3E}">
        <p14:creationId xmlns:p14="http://schemas.microsoft.com/office/powerpoint/2010/main" val="1798212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0200"/>
            <a:ext cx="721951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b="1" u="sng" dirty="0">
                <a:solidFill>
                  <a:srgbClr val="FFFFCC"/>
                </a:solidFill>
                <a:effectLst>
                  <a:outerShdw blurRad="38100" dist="38100" dir="2700000" algn="tl">
                    <a:srgbClr val="000000">
                      <a:alpha val="43137"/>
                    </a:srgbClr>
                  </a:outerShdw>
                </a:effectLst>
                <a:ea typeface="+mn-ea"/>
                <a:cs typeface="+mn-cs"/>
              </a:rPr>
              <a:t>Demoted from bride to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0944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0200"/>
            <a:ext cx="721951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Demoted from bride to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b="1" u="sng" dirty="0">
                <a:solidFill>
                  <a:srgbClr val="FFFFCC"/>
                </a:solidFill>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104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0200"/>
            <a:ext cx="721951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Demoted from bride to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b="1" u="sng" dirty="0">
                <a:solidFill>
                  <a:srgbClr val="FFFFCC"/>
                </a:solidFill>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317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4800600"/>
          </a:xfrm>
        </p:spPr>
        <p:txBody>
          <a:bodyPr/>
          <a:lstStyle/>
          <a:p>
            <a:pPr marL="0" indent="0" algn="ctr" defTabSz="514350">
              <a:spcBef>
                <a:spcPts val="0"/>
              </a:spcBef>
              <a:spcAft>
                <a:spcPts val="1200"/>
              </a:spcAft>
              <a:buNone/>
              <a:defRPr/>
            </a:pPr>
            <a:r>
              <a:rPr lang="en-US" sz="4000" kern="1200" dirty="0">
                <a:solidFill>
                  <a:srgbClr val="00FFFF"/>
                </a:solidFill>
                <a:ea typeface="+mj-ea"/>
                <a:cs typeface="Calibri" panose="020F0502020204030204" pitchFamily="34" charset="0"/>
              </a:rPr>
              <a:t>1 Thessalonians 4:16-18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harpazō</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694627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Thess 4:17)</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027" name="Rectangle 3"/>
          <p:cNvSpPr>
            <a:spLocks noGrp="1" noChangeArrowheads="1"/>
          </p:cNvSpPr>
          <p:nvPr>
            <p:ph idx="1"/>
          </p:nvPr>
        </p:nvSpPr>
        <p:spPr>
          <a:xfrm>
            <a:off x="3505200" y="1946275"/>
            <a:ext cx="5437188" cy="4114800"/>
          </a:xfrm>
        </p:spPr>
        <p:txBody>
          <a:bodyPr/>
          <a:lstStyle/>
          <a:p>
            <a:pPr marL="457200" indent="-457200" eaLnBrk="1" hangingPunct="1">
              <a:spcBef>
                <a:spcPts val="0"/>
              </a:spcBef>
              <a:spcAft>
                <a:spcPts val="2400"/>
              </a:spcAft>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seized or caught up by force</a:t>
            </a:r>
          </a:p>
          <a:p>
            <a:pPr marL="457200" indent="-457200" eaLnBrk="1" hangingPunct="1">
              <a:spcBef>
                <a:spcPts val="0"/>
              </a:spcBef>
              <a:spcAft>
                <a:spcPts val="2400"/>
              </a:spcAft>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(Greek) =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(Latin) = rapture (English)</a:t>
            </a:r>
          </a:p>
        </p:txBody>
      </p:sp>
      <p:pic>
        <p:nvPicPr>
          <p:cNvPr id="2765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2057400"/>
            <a:ext cx="24384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15:50-51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say this, brethren, that flesh and blood cannot inherit the kingdom of God; nor does the perishable inherit the imperishable. </a:t>
            </a:r>
            <a:r>
              <a:rPr lang="en-US" sz="3400" baseline="30000" dirty="0">
                <a:latin typeface="Calibri" panose="020F0502020204030204" pitchFamily="34" charset="0"/>
                <a:cs typeface="Calibri" panose="020F0502020204030204" pitchFamily="34" charset="0"/>
              </a:rPr>
              <a:t>51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tell you a mystery; we will not all sleep, but we will all be changed.”</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5462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914400" y="1600200"/>
            <a:ext cx="7219510" cy="3429000"/>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Chapter division &amp; preceding context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Demoted from bride to maidens</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Bride? Body? In Christ?</a:t>
            </a:r>
          </a:p>
          <a:p>
            <a:pPr marL="514350" lvl="1" indent="-514350" eaLnBrk="1" hangingPunct="1">
              <a:spcBef>
                <a:spcPts val="0"/>
              </a:spcBef>
              <a:spcAft>
                <a:spcPts val="1800"/>
              </a:spcAft>
              <a:buClr>
                <a:srgbClr val="00FF99"/>
              </a:buClr>
              <a:buSzPct val="100000"/>
              <a:buFont typeface="+mj-lt"/>
              <a:buAutoNum type="arabicPeriod"/>
              <a:defRPr/>
            </a:pPr>
            <a:r>
              <a:rPr lang="en-US" altLang="en-US" dirty="0">
                <a:effectLst>
                  <a:outerShdw blurRad="38100" dist="38100" dir="2700000" algn="tl">
                    <a:srgbClr val="000000">
                      <a:alpha val="43137"/>
                    </a:srgbClr>
                  </a:outerShdw>
                </a:effectLst>
                <a:ea typeface="+mn-ea"/>
                <a:cs typeface="+mn-cs"/>
              </a:rPr>
              <a:t>Translation? Resurrection?</a:t>
            </a:r>
          </a:p>
          <a:p>
            <a:pPr marL="514350" lvl="1" indent="-514350" eaLnBrk="1" hangingPunct="1">
              <a:spcBef>
                <a:spcPts val="0"/>
              </a:spcBef>
              <a:spcAft>
                <a:spcPts val="1800"/>
              </a:spcAft>
              <a:buClr>
                <a:srgbClr val="00FF99"/>
              </a:buClr>
              <a:buSzPct val="100000"/>
              <a:buFont typeface="+mj-lt"/>
              <a:buAutoNum type="arabicPeriod"/>
              <a:defRPr/>
            </a:pPr>
            <a:r>
              <a:rPr lang="en-US" altLang="en-US" b="1" u="sng" dirty="0">
                <a:solidFill>
                  <a:srgbClr val="FFFFCC"/>
                </a:solidFill>
                <a:effectLst>
                  <a:outerShdw blurRad="38100" dist="38100" dir="2700000" algn="tl">
                    <a:srgbClr val="000000">
                      <a:alpha val="43137"/>
                    </a:srgbClr>
                  </a:outerShdw>
                </a:effectLst>
                <a:ea typeface="+mn-ea"/>
                <a:cs typeface="+mn-cs"/>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507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323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099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4800600"/>
          </a:xfrm>
        </p:spPr>
        <p:txBody>
          <a:bodyPr/>
          <a:lstStyle/>
          <a:p>
            <a:pPr marL="0" indent="0" algn="ctr" defTabSz="514350">
              <a:spcBef>
                <a:spcPts val="0"/>
              </a:spcBef>
              <a:spcAft>
                <a:spcPts val="1200"/>
              </a:spcAft>
              <a:buNone/>
              <a:defRPr/>
            </a:pPr>
            <a:r>
              <a:rPr lang="en-US" sz="4000" kern="1200" dirty="0">
                <a:solidFill>
                  <a:srgbClr val="00FFFF"/>
                </a:solidFill>
                <a:ea typeface="+mj-ea"/>
                <a:cs typeface="Calibri" panose="020F0502020204030204" pitchFamily="34" charset="0"/>
              </a:rPr>
              <a:t>1 Thessalonians 4:16-18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harpazō</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553178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Thess 4:17)</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027" name="Rectangle 3"/>
          <p:cNvSpPr>
            <a:spLocks noGrp="1" noChangeArrowheads="1"/>
          </p:cNvSpPr>
          <p:nvPr>
            <p:ph idx="1"/>
          </p:nvPr>
        </p:nvSpPr>
        <p:spPr>
          <a:xfrm>
            <a:off x="3505200" y="1946275"/>
            <a:ext cx="5437188" cy="4114800"/>
          </a:xfrm>
        </p:spPr>
        <p:txBody>
          <a:bodyPr/>
          <a:lstStyle/>
          <a:p>
            <a:pPr marL="457200" indent="-457200" eaLnBrk="1" hangingPunct="1">
              <a:spcBef>
                <a:spcPts val="0"/>
              </a:spcBef>
              <a:spcAft>
                <a:spcPts val="2400"/>
              </a:spcAft>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seized or caught up by force</a:t>
            </a:r>
          </a:p>
          <a:p>
            <a:pPr marL="457200" indent="-457200" eaLnBrk="1" hangingPunct="1">
              <a:spcBef>
                <a:spcPts val="0"/>
              </a:spcBef>
              <a:spcAft>
                <a:spcPts val="2400"/>
              </a:spcAft>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(Greek) =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(Latin) = rapture (English)</a:t>
            </a:r>
          </a:p>
        </p:txBody>
      </p:sp>
      <p:pic>
        <p:nvPicPr>
          <p:cNvPr id="2765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2057400"/>
            <a:ext cx="24384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81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895790" y="1609241"/>
            <a:ext cx="735242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b="1" u="sng" dirty="0">
                <a:solidFill>
                  <a:srgbClr val="FFFFCC"/>
                </a:solidFill>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Consistency with the other Parables</a:t>
            </a:r>
            <a:endParaRPr lang="en-US" dirty="0">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817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895790" y="1609241"/>
            <a:ext cx="735242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b="1" u="sng" dirty="0">
                <a:solidFill>
                  <a:srgbClr val="FFFFCC"/>
                </a:solidFill>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Consistency with the other Parables</a:t>
            </a:r>
            <a:endParaRPr lang="en-US" dirty="0">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333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A79435-9CE6-4FE6-BBAA-3AAE1C65D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12:13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a:ln>
            <a:solidFill>
              <a:srgbClr val="C00000"/>
            </a:solidFill>
          </a:ln>
        </p:spPr>
      </p:pic>
    </p:spTree>
    <p:extLst>
      <p:ext uri="{BB962C8B-B14F-4D97-AF65-F5344CB8AC3E}">
        <p14:creationId xmlns:p14="http://schemas.microsoft.com/office/powerpoint/2010/main" val="33070308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15:50-51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say this, brethren, that flesh and blood cannot inherit the kingdom of God; nor does the perishable inherit the imperishable. </a:t>
            </a:r>
            <a:r>
              <a:rPr lang="en-US" sz="3400" baseline="30000" dirty="0">
                <a:latin typeface="Calibri" panose="020F0502020204030204" pitchFamily="34" charset="0"/>
                <a:cs typeface="Calibri" panose="020F0502020204030204" pitchFamily="34" charset="0"/>
              </a:rPr>
              <a:t>51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tell you a mystery;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will not all sleep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will all be changed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9543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895790" y="1609241"/>
            <a:ext cx="735242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b="1" u="sng" dirty="0">
                <a:solidFill>
                  <a:srgbClr val="FFFFCC"/>
                </a:solidFill>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Consistency with the other Parables</a:t>
            </a:r>
            <a:endParaRPr lang="en-US" dirty="0">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587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999581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A1800-E2E0-4AFA-A26F-D7E70D4529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831544"/>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the Mount of Olives, the disciples came to Him privately, saying, ‘Tell us, when will these things happen, and what will be the sign of Your coming,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end of the age?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19E635F3-3DA0-4DA0-9F5B-50AAE80DA6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417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4D0AA0-D57C-4901-8145-8FC857E543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524000" y="0"/>
            <a:ext cx="6096000" cy="1969770"/>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one who endures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will be saved.”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2722856" y="2433639"/>
            <a:ext cx="3698293" cy="2378287"/>
          </a:xfrm>
          <a:prstGeom prst="rect">
            <a:avLst/>
          </a:prstGeom>
        </p:spPr>
      </p:pic>
    </p:spTree>
    <p:extLst>
      <p:ext uri="{BB962C8B-B14F-4D97-AF65-F5344CB8AC3E}">
        <p14:creationId xmlns:p14="http://schemas.microsoft.com/office/powerpoint/2010/main" val="1925422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E9D847-2499-4063-BF04-8D01D209F780}"/>
              </a:ext>
            </a:extLst>
          </p:cNvPr>
          <p:cNvSpPr txBox="1"/>
          <p:nvPr/>
        </p:nvSpPr>
        <p:spPr>
          <a:xfrm>
            <a:off x="0" y="1010245"/>
            <a:ext cx="9144000" cy="5847755"/>
          </a:xfrm>
          <a:prstGeom prst="rect">
            <a:avLst/>
          </a:prstGeom>
          <a:noFill/>
        </p:spPr>
        <p:txBody>
          <a:bodyPr wrap="square">
            <a:spAutoFit/>
          </a:bodyPr>
          <a:lstStyle/>
          <a:p>
            <a:pPr algn="just">
              <a:spcBef>
                <a:spcPts val="600"/>
              </a:spcBef>
              <a:spcAft>
                <a:spcPts val="600"/>
              </a:spcAft>
            </a:pPr>
            <a:r>
              <a:rPr lang="en-US" sz="2800" dirty="0">
                <a:latin typeface="Calibri" panose="020F0502020204030204" pitchFamily="34" charset="0"/>
                <a:cs typeface="Times New Roman" panose="02020603050405020304" pitchFamily="18" charset="0"/>
              </a:rPr>
              <a:t>Note the order of events:</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29</a:t>
            </a:r>
            <a:r>
              <a:rPr lang="en-US" sz="2600" dirty="0">
                <a:latin typeface="Calibri" panose="020F0502020204030204" pitchFamily="34" charset="0"/>
                <a:cs typeface="Times New Roman" panose="02020603050405020304" pitchFamily="18" charset="0"/>
              </a:rPr>
              <a:t> 	There are days of tribulation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30</a:t>
            </a:r>
            <a:r>
              <a:rPr lang="en-US" sz="2600" dirty="0">
                <a:latin typeface="Calibri" panose="020F0502020204030204" pitchFamily="34" charset="0"/>
                <a:cs typeface="Times New Roman" panose="02020603050405020304" pitchFamily="18" charset="0"/>
              </a:rPr>
              <a:t> 	The whole world sees Jesus return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31</a:t>
            </a:r>
            <a:r>
              <a:rPr lang="en-US" sz="2600" dirty="0">
                <a:latin typeface="Calibri" panose="020F0502020204030204" pitchFamily="34" charset="0"/>
                <a:cs typeface="Times New Roman" panose="02020603050405020304" pitchFamily="18" charset="0"/>
              </a:rPr>
              <a:t> 	The elect are gathered to Him </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40-41</a:t>
            </a:r>
            <a:r>
              <a:rPr lang="en-US" sz="2600" dirty="0">
                <a:latin typeface="Calibri" panose="020F0502020204030204" pitchFamily="34" charset="0"/>
                <a:cs typeface="Times New Roman" panose="02020603050405020304" pitchFamily="18" charset="0"/>
              </a:rPr>
              <a:t> 	The rapture reiterated</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How do Pre-Tribulation theorists explain the Rapture occurring before the apocalypse and before the Second Coming?  Jesus says exactly the opposite in simple, unmistakable language.</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Are there two Raptures - one before this that Jesus mysteriously didn't describe and then this one, which He did?  Why would He leave one out?  Or is there only one, but when he discusses it He jumbles up the order of events?  Why would He do that?</a:t>
            </a:r>
          </a:p>
        </p:txBody>
      </p:sp>
      <p:sp>
        <p:nvSpPr>
          <p:cNvPr id="5" name="Title 1">
            <a:extLst>
              <a:ext uri="{FF2B5EF4-FFF2-40B4-BE49-F238E27FC236}">
                <a16:creationId xmlns:a16="http://schemas.microsoft.com/office/drawing/2014/main" id="{753E247F-6715-4E65-9329-44D4239C1816}"/>
              </a:ext>
            </a:extLst>
          </p:cNvPr>
          <p:cNvSpPr txBox="1">
            <a:spLocks/>
          </p:cNvSpPr>
          <p:nvPr/>
        </p:nvSpPr>
        <p:spPr>
          <a:xfrm>
            <a:off x="1297161" y="228600"/>
            <a:ext cx="6549683" cy="7620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sz="3600" kern="0" dirty="0">
                <a:solidFill>
                  <a:srgbClr val="00FFFF"/>
                </a:solidFill>
                <a:effectLst>
                  <a:outerShdw blurRad="38100" dist="38100" dir="2700000" algn="tl">
                    <a:srgbClr val="000000">
                      <a:alpha val="43137"/>
                    </a:srgbClr>
                  </a:outerShdw>
                </a:effectLst>
              </a:rPr>
              <a:t>THE RAPTURE IN MATTHEW 24</a:t>
            </a:r>
          </a:p>
        </p:txBody>
      </p:sp>
    </p:spTree>
    <p:extLst>
      <p:ext uri="{BB962C8B-B14F-4D97-AF65-F5344CB8AC3E}">
        <p14:creationId xmlns:p14="http://schemas.microsoft.com/office/powerpoint/2010/main" val="873042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569E7-B7BA-4FC5-8D2D-BF567D1FC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24:14</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This gospel of the kingdom shall be preached in the whole world as a testimony to all the nations, and then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end</a:t>
            </a:r>
            <a:r>
              <a:rPr lang="en-US" sz="3200" dirty="0">
                <a:effectLst>
                  <a:outerShdw blurRad="38100" dist="38100" dir="2700000" algn="tl">
                    <a:srgbClr val="000000">
                      <a:alpha val="43137"/>
                    </a:srgbClr>
                  </a:outerShdw>
                </a:effectLst>
                <a:latin typeface="Calibri" panose="020F0502020204030204" pitchFamily="34" charset="0"/>
              </a:rPr>
              <a:t> will come.”</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3.bp.blogspot.com/-QEkPt30fRNQ/US-EfJsZfRI/AAAAAAAASK4/JnP_SUUHRas/s1600/a.jpg">
            <a:extLst>
              <a:ext uri="{FF2B5EF4-FFF2-40B4-BE49-F238E27FC236}">
                <a16:creationId xmlns:a16="http://schemas.microsoft.com/office/drawing/2014/main" id="{62927490-4029-4215-A50A-2D7C20BFCDF3}"/>
              </a:ext>
            </a:extLst>
          </p:cNvPr>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682516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2F3D27-316F-48DE-B7AC-476FFCFA57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831544"/>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24:31</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elect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5759D7CD-E376-41BB-9382-6F8D486FE2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794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895790" y="1609241"/>
            <a:ext cx="735242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b="1" u="sng" dirty="0">
                <a:solidFill>
                  <a:srgbClr val="FFFFCC"/>
                </a:solidFill>
                <a:effectLst>
                  <a:outerShdw blurRad="38100" dist="38100" dir="2700000" algn="tl">
                    <a:srgbClr val="000000">
                      <a:alpha val="43137"/>
                    </a:srgbClr>
                  </a:outerShdw>
                </a:effectLst>
                <a:ea typeface="+mn-ea"/>
                <a:cs typeface="+mn-cs"/>
              </a:rPr>
              <a:t>Consistency with the other Parables</a:t>
            </a:r>
            <a:endParaRPr lang="en-US" b="1" u="sng" dirty="0">
              <a:solidFill>
                <a:srgbClr val="FFFFCC"/>
              </a:solidFill>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2759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895790" y="1609241"/>
            <a:ext cx="7352420" cy="3648559"/>
          </a:xfrm>
        </p:spPr>
        <p:txBody>
          <a:bodyPr/>
          <a:lstStyle/>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All asleep (vs. 5)</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Rapture for all Christians (1 Cor. 15:51)</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End of the Inter-Advent Age</a:t>
            </a:r>
          </a:p>
          <a:p>
            <a:pPr marL="514350" lvl="1" indent="-514350" eaLnBrk="1" hangingPunct="1">
              <a:spcBef>
                <a:spcPts val="0"/>
              </a:spcBef>
              <a:spcAft>
                <a:spcPts val="1800"/>
              </a:spcAft>
              <a:buClr>
                <a:srgbClr val="00FF99"/>
              </a:buClr>
              <a:buSzPct val="100000"/>
              <a:buFont typeface="+mj-lt"/>
              <a:buAutoNum type="arabicPeriod" startAt="6"/>
              <a:defRPr/>
            </a:pPr>
            <a:r>
              <a:rPr lang="en-US" altLang="en-US" dirty="0">
                <a:effectLst>
                  <a:outerShdw blurRad="38100" dist="38100" dir="2700000" algn="tl">
                    <a:srgbClr val="000000">
                      <a:alpha val="43137"/>
                    </a:srgbClr>
                  </a:outerShdw>
                </a:effectLst>
                <a:ea typeface="+mn-ea"/>
                <a:cs typeface="+mn-cs"/>
              </a:rPr>
              <a:t>Consistency with the other Parables</a:t>
            </a:r>
            <a:endParaRPr lang="en-US" dirty="0">
              <a:effectLst>
                <a:outerShdw blurRad="38100" dist="38100" dir="2700000" algn="tl">
                  <a:srgbClr val="000000">
                    <a:alpha val="43137"/>
                  </a:srgbClr>
                </a:outerShdw>
              </a:effectLst>
              <a:ea typeface="+mn-ea"/>
              <a:cs typeface="+mn-cs"/>
            </a:endParaRPr>
          </a:p>
          <a:p>
            <a:pPr marL="514350" lvl="1" indent="-514350" eaLnBrk="1" hangingPunct="1">
              <a:spcBef>
                <a:spcPts val="0"/>
              </a:spcBef>
              <a:spcAft>
                <a:spcPts val="1800"/>
              </a:spcAft>
              <a:buClr>
                <a:srgbClr val="00FF99"/>
              </a:buClr>
              <a:buSzPct val="100000"/>
              <a:buFont typeface="+mj-lt"/>
              <a:buAutoNum type="arabicPeriod" startAt="6"/>
              <a:defRPr/>
            </a:pPr>
            <a:r>
              <a:rPr lang="en-US" altLang="en-US" b="1" u="sng" dirty="0">
                <a:solidFill>
                  <a:srgbClr val="FFFFCC"/>
                </a:solidFill>
                <a:effectLst>
                  <a:outerShdw blurRad="38100" dist="38100" dir="2700000" algn="tl">
                    <a:srgbClr val="000000">
                      <a:alpha val="43137"/>
                    </a:srgbClr>
                  </a:outerShdw>
                </a:effectLst>
                <a:ea typeface="+mn-ea"/>
                <a:cs typeface="+mn-cs"/>
              </a:rPr>
              <a:t>Dispensationally misapplied passage</a:t>
            </a:r>
          </a:p>
        </p:txBody>
      </p:sp>
      <p:pic>
        <p:nvPicPr>
          <p:cNvPr id="3" name="Picture 2" descr="The Olivet Discourse - The End Times According to Jesus">
            <a:extLst>
              <a:ext uri="{FF2B5EF4-FFF2-40B4-BE49-F238E27FC236}">
                <a16:creationId xmlns:a16="http://schemas.microsoft.com/office/drawing/2014/main" id="{751E582B-1B12-4DFA-9334-08F558AE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227" y="5181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2495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7236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7240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800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1683C-DE88-47F5-9B76-E65E0F89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80131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622483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83154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292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398C8-DAA1-4F48-A301-0601866C0A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0" y="0"/>
            <a:ext cx="9144000" cy="2590800"/>
          </a:xfrm>
        </p:spPr>
        <p:txBody>
          <a:bodyPr/>
          <a:lstStyle/>
          <a:p>
            <a:pPr marL="0" indent="0" algn="ctr" defTabSz="514350">
              <a:spcBef>
                <a:spcPts val="0"/>
              </a:spcBef>
              <a:spcAft>
                <a:spcPts val="1200"/>
              </a:spcAft>
              <a:buNone/>
              <a:defRPr/>
            </a:pPr>
            <a:r>
              <a:rPr lang="en-US" altLang="en-US" sz="4000" kern="1200" dirty="0">
                <a:solidFill>
                  <a:srgbClr val="00FFFF"/>
                </a:solidFill>
                <a:ea typeface="+mj-ea"/>
                <a:cs typeface="Calibri" panose="020F0502020204030204" pitchFamily="34" charset="0"/>
              </a:rPr>
              <a:t>Jeremiah 30:7</a:t>
            </a:r>
            <a:endParaRPr lang="en-US" sz="4000" kern="1200" dirty="0">
              <a:solidFill>
                <a:srgbClr val="00FFFF"/>
              </a:solidFill>
              <a:ea typeface="+mj-ea"/>
              <a:cs typeface="Calibri" panose="020F0502020204030204" pitchFamily="34" charset="0"/>
            </a:endParaRPr>
          </a:p>
          <a:p>
            <a:pPr marL="0" indent="0" algn="just">
              <a:spcBef>
                <a:spcPts val="0"/>
              </a:spcBef>
              <a:buNone/>
              <a:defRPr/>
            </a:pPr>
            <a:r>
              <a:rPr lang="en-US" dirty="0">
                <a:effectLst>
                  <a:outerShdw blurRad="38100" dist="38100" dir="2700000" algn="tl">
                    <a:srgbClr val="000000">
                      <a:alpha val="43137"/>
                    </a:srgbClr>
                  </a:outerShdw>
                </a:effectLst>
                <a:cs typeface="Calibri" panose="020F0502020204030204" pitchFamily="34" charset="0"/>
              </a:rPr>
              <a:t>“Alas! for that day is great, There is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none like it</a:t>
            </a:r>
            <a:r>
              <a:rPr lang="en-US" dirty="0">
                <a:effectLst>
                  <a:outerShdw blurRad="38100" dist="38100" dir="2700000" algn="tl">
                    <a:srgbClr val="000000">
                      <a:alpha val="43137"/>
                    </a:srgbClr>
                  </a:outerShdw>
                </a:effectLst>
                <a:cs typeface="Calibri" panose="020F0502020204030204" pitchFamily="34" charset="0"/>
              </a:rPr>
              <a:t>; And it is the time of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Jacob’s distress </a:t>
            </a:r>
            <a:r>
              <a:rPr lang="en-US" dirty="0">
                <a:effectLst>
                  <a:outerShdw blurRad="38100" dist="38100" dir="2700000" algn="tl">
                    <a:srgbClr val="000000">
                      <a:alpha val="43137"/>
                    </a:srgbClr>
                  </a:outerShdw>
                </a:effectLst>
                <a:cs typeface="Calibri" panose="020F0502020204030204" pitchFamily="34" charset="0"/>
              </a:rPr>
              <a:t>(Gen. 32:8; 35:10), But he will be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saved</a:t>
            </a:r>
            <a:r>
              <a:rPr lang="en-US" dirty="0">
                <a:effectLst>
                  <a:outerShdw blurRad="38100" dist="38100" dir="2700000" algn="tl">
                    <a:srgbClr val="000000">
                      <a:alpha val="43137"/>
                    </a:srgbClr>
                  </a:outerShdw>
                </a:effectLst>
                <a:cs typeface="Calibri" panose="020F0502020204030204" pitchFamily="34" charset="0"/>
              </a:rPr>
              <a:t> from</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it.”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0437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89603381"/>
      </p:ext>
    </p:extLst>
  </p:cSld>
  <p:clrMapOvr>
    <a:masterClrMapping/>
  </p:clrMapOvr>
  <p:transition advTm="1145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0" y="1732540"/>
            <a:ext cx="9144000" cy="470898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In Matthew 24–Matthew 25 the expositor should, therefore, understand that the program of God for the end of the age has in view the period ending with the second coming of Christ to the earth and the establishment of His earthly Kingdom, </a:t>
            </a:r>
            <a:r>
              <a:rPr lang="en-US" sz="3000" b="1" u="sng" dirty="0">
                <a:solidFill>
                  <a:srgbClr val="FFFFCC"/>
                </a:solidFill>
                <a:latin typeface="Calibri" panose="020F0502020204030204" pitchFamily="34" charset="0"/>
                <a:cs typeface="Calibri" panose="020F0502020204030204" pitchFamily="34" charset="0"/>
              </a:rPr>
              <a:t>not the church age specifically ending with the rapture</a:t>
            </a:r>
            <a:r>
              <a:rPr lang="en-US" sz="3000" dirty="0">
                <a:latin typeface="Calibri" panose="020F0502020204030204" pitchFamily="34" charset="0"/>
                <a:cs typeface="Calibri" panose="020F0502020204030204" pitchFamily="34" charset="0"/>
              </a:rPr>
              <a:t>. Both the questions of the disciples and the answers of Christ are therefore, keyed to the </a:t>
            </a:r>
            <a:r>
              <a:rPr lang="en-US" sz="3000" b="1" u="sng" dirty="0">
                <a:solidFill>
                  <a:srgbClr val="FFFFCC"/>
                </a:solidFill>
                <a:latin typeface="Calibri" panose="020F0502020204030204" pitchFamily="34" charset="0"/>
                <a:cs typeface="Calibri" panose="020F0502020204030204" pitchFamily="34" charset="0"/>
              </a:rPr>
              <a:t>Jewish expectation based on Old Testament prophecy</a:t>
            </a:r>
            <a:r>
              <a:rPr lang="en-US" sz="3000" dirty="0">
                <a:latin typeface="Calibri" panose="020F0502020204030204" pitchFamily="34" charset="0"/>
                <a:cs typeface="Calibri" panose="020F0502020204030204" pitchFamily="34" charset="0"/>
              </a:rPr>
              <a:t>, and the program of God for the earth in general </a:t>
            </a:r>
            <a:r>
              <a:rPr lang="en-US" sz="3000" b="1" u="sng" dirty="0">
                <a:solidFill>
                  <a:srgbClr val="FFFFCC"/>
                </a:solidFill>
                <a:latin typeface="Calibri" panose="020F0502020204030204" pitchFamily="34" charset="0"/>
                <a:cs typeface="Calibri" panose="020F0502020204030204" pitchFamily="34" charset="0"/>
              </a:rPr>
              <a:t>rather than the church as the body of Christ</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2" name="Rectangle 1"/>
          <p:cNvSpPr/>
          <p:nvPr/>
        </p:nvSpPr>
        <p:spPr>
          <a:xfrm>
            <a:off x="1354544" y="231817"/>
            <a:ext cx="6434912" cy="1254189"/>
          </a:xfrm>
          <a:prstGeom prst="rect">
            <a:avLst/>
          </a:prstGeom>
        </p:spPr>
        <p:txBody>
          <a:bodyPr wrap="square">
            <a:spAutoFit/>
          </a:bodyPr>
          <a:lstStyle/>
          <a:p>
            <a:pPr algn="ctr">
              <a:spcAft>
                <a:spcPts val="9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F. Walvoord</a:t>
            </a:r>
          </a:p>
          <a:p>
            <a:pPr algn="ctr">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"Christ's Olivet Discourse on the End of the Age - Part I," Bibliotheca Sacra 128/#510 (April 1971), p. 116.</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53117D2-0BD9-4085-9522-BF0C52141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135745" cy="109728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life would have been saved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for the sake of the elect those days will be cut short.”</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1664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351" y="137160"/>
            <a:ext cx="8753299"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2" name="Rectangle 2"/>
          <p:cNvSpPr>
            <a:spLocks noGrp="1" noChangeArrowheads="1"/>
          </p:cNvSpPr>
          <p:nvPr>
            <p:ph type="title" idx="4294967295"/>
          </p:nvPr>
        </p:nvSpPr>
        <p:spPr>
          <a:xfrm>
            <a:off x="685800" y="228600"/>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18530035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199"/>
            <a:ext cx="9144000" cy="4953001"/>
          </a:xfrm>
        </p:spPr>
        <p:txBody>
          <a:bodyPr/>
          <a:lstStyle/>
          <a:p>
            <a:pPr marL="0" indent="0" algn="just">
              <a:spcBef>
                <a:spcPts val="0"/>
              </a:spcBef>
              <a:buFontTx/>
              <a:buNone/>
              <a:defRPr/>
            </a:pPr>
            <a:r>
              <a:rPr lang="en-US" dirty="0">
                <a:effectLst>
                  <a:outerShdw blurRad="38100" dist="38100" dir="2700000" algn="tl">
                    <a:srgbClr val="000000">
                      <a:alpha val="43137"/>
                    </a:srgbClr>
                  </a:outerShdw>
                </a:effectLst>
              </a:rPr>
              <a:t>“Matthew 25 is about social justice in the sense that it is about caring for the needy. But the needy in view are fellow Christians, especially those dependent on our hospitality and generosity for their ministry....</a:t>
            </a:r>
            <a:r>
              <a:rPr lang="en-US" i="1" dirty="0">
                <a:effectLst>
                  <a:outerShdw blurRad="38100" dist="38100" dir="2700000" algn="tl">
                    <a:srgbClr val="000000">
                      <a:alpha val="43137"/>
                    </a:srgbClr>
                  </a:outerShdw>
                </a:effectLst>
              </a:rPr>
              <a:t>Jesus says if we are too embarrassed, too lazy, or too cowardly to support our fellow Christians who depend on our assistance and are suffering for the sake of the gospel, we will go to hell</a:t>
            </a:r>
            <a:r>
              <a:rPr lang="en-US" dirty="0">
                <a:effectLst>
                  <a:outerShdw blurRad="38100" dist="38100" dir="2700000" algn="tl">
                    <a:srgbClr val="000000">
                      <a:alpha val="43137"/>
                    </a:srgbClr>
                  </a:outerShdw>
                </a:effectLst>
              </a:rPr>
              <a:t>. We should not make this passage say anything more or less than this.”</a:t>
            </a:r>
          </a:p>
        </p:txBody>
      </p:sp>
      <p:pic>
        <p:nvPicPr>
          <p:cNvPr id="1026" name="Picture 2" descr="Kevin DeYoung Defends Dissertation">
            <a:extLst>
              <a:ext uri="{FF2B5EF4-FFF2-40B4-BE49-F238E27FC236}">
                <a16:creationId xmlns:a16="http://schemas.microsoft.com/office/drawing/2014/main" id="{A28091DD-8876-4C78-AD37-1C200D3D41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1092403"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DA690E-4B77-4DBF-A5FA-CB9C7FB995CD}"/>
              </a:ext>
            </a:extLst>
          </p:cNvPr>
          <p:cNvSpPr txBox="1"/>
          <p:nvPr/>
        </p:nvSpPr>
        <p:spPr>
          <a:xfrm>
            <a:off x="1765402" y="228600"/>
            <a:ext cx="561319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Kevin DeYoung</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 Passages on Social Justice (4),”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Gospel Coalition, 13 April 2010 (italics original).</a:t>
            </a:r>
          </a:p>
        </p:txBody>
      </p:sp>
    </p:spTree>
    <p:extLst>
      <p:ext uri="{BB962C8B-B14F-4D97-AF65-F5344CB8AC3E}">
        <p14:creationId xmlns:p14="http://schemas.microsoft.com/office/powerpoint/2010/main" val="30328291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76400"/>
            <a:ext cx="9144000" cy="4419600"/>
          </a:xfrm>
        </p:spPr>
        <p:txBody>
          <a:bodyPr/>
          <a:lstStyle/>
          <a:p>
            <a:pPr marL="0" indent="0" algn="just">
              <a:spcBef>
                <a:spcPts val="0"/>
              </a:spcBef>
              <a:buFontTx/>
              <a:buNone/>
              <a:defRPr/>
            </a:pPr>
            <a:r>
              <a:rPr lang="en-US" dirty="0">
                <a:effectLst>
                  <a:outerShdw blurRad="38100" dist="38100" dir="2700000" algn="tl">
                    <a:srgbClr val="000000">
                      <a:alpha val="43137"/>
                    </a:srgbClr>
                  </a:outerShdw>
                </a:effectLst>
              </a:rPr>
              <a:t>“Jesus expressed it even more pointedly. To those who do not feed the hungry, clothe the naked, and visit the prisoners, he will speak a terrifying word at the final judgment: “Depart from me, you cursed, into the eternal fire prepared for the devil and his angels” (Matt. 25:41). The meaning is clear. Jesus intends that his disciples imitate his own concern for the poor and needy. Those who disobey will experience eternal damnation.”</a:t>
            </a:r>
          </a:p>
        </p:txBody>
      </p:sp>
      <p:pic>
        <p:nvPicPr>
          <p:cNvPr id="2050" name="Picture 2" descr="Sight Magazine - The Interview: Ron Sider, theologian, activist and editor  of the new book, 'The Spiritual Danger of Donald Trump'">
            <a:extLst>
              <a:ext uri="{FF2B5EF4-FFF2-40B4-BE49-F238E27FC236}">
                <a16:creationId xmlns:a16="http://schemas.microsoft.com/office/drawing/2014/main" id="{932D83DE-3682-4ED0-9769-29C4C6326A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85886"/>
            <a:ext cx="1364743"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4C1DBF-61B1-433D-A06D-AAE4AA68FF18}"/>
              </a:ext>
            </a:extLst>
          </p:cNvPr>
          <p:cNvSpPr txBox="1"/>
          <p:nvPr/>
        </p:nvSpPr>
        <p:spPr>
          <a:xfrm>
            <a:off x="1765402" y="228600"/>
            <a:ext cx="561319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Ronald J. Sider</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“Rich Christians in an Age of Hunger,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Sixth Edition (Nashville: Thomas Nelson, 2015), 64.</a:t>
            </a:r>
          </a:p>
        </p:txBody>
      </p:sp>
    </p:spTree>
    <p:extLst>
      <p:ext uri="{BB962C8B-B14F-4D97-AF65-F5344CB8AC3E}">
        <p14:creationId xmlns:p14="http://schemas.microsoft.com/office/powerpoint/2010/main" val="26402990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9144000" cy="5334000"/>
          </a:xfrm>
        </p:spPr>
        <p:txBody>
          <a:bodyPr/>
          <a:lstStyle/>
          <a:p>
            <a:pPr marL="0" indent="0" algn="just">
              <a:spcBef>
                <a:spcPts val="0"/>
              </a:spcBef>
              <a:buFontTx/>
              <a:buNone/>
              <a:defRPr/>
            </a:pPr>
            <a:r>
              <a:rPr lang="en-US" sz="2800" dirty="0">
                <a:effectLst>
                  <a:outerShdw blurRad="38100" dist="38100" dir="2700000" algn="tl">
                    <a:srgbClr val="000000">
                      <a:alpha val="43137"/>
                    </a:srgbClr>
                  </a:outerShdw>
                </a:effectLst>
              </a:rPr>
              <a:t>“[In Matthew 25] Jesus actually is asked by [His] disciples who is going to be able to sit on your right hand and who is going to be cast away. And Jesus goes through the list and He talks about anyone that does this for the least among us is doing it to Me. They will be with the sheep. Those who don’t will be tossed out—will be with the goats. . . . It is one of the few times . . . Jesus says, “This is what you have to do to get to heaven; and if you don’t do it, you will not get to heaven”—one of the times He says, “This is it: giving a cup of water in the Master’s name, feeding the hungry, clothing the naked, visiting those in prison, and, again, helping the least among us.”</a:t>
            </a:r>
          </a:p>
        </p:txBody>
      </p:sp>
      <p:pic>
        <p:nvPicPr>
          <p:cNvPr id="3074" name="Picture 2" descr="Joe Scarborough, Mika Brzezinski on Trump's insulting tweets, new health  care bill Video - ABC News">
            <a:extLst>
              <a:ext uri="{FF2B5EF4-FFF2-40B4-BE49-F238E27FC236}">
                <a16:creationId xmlns:a16="http://schemas.microsoft.com/office/drawing/2014/main" id="{696E03D1-C7BB-4770-981D-8A6C34200A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900" y="76200"/>
            <a:ext cx="1397000" cy="7858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oe Scarborough">
            <a:extLst>
              <a:ext uri="{FF2B5EF4-FFF2-40B4-BE49-F238E27FC236}">
                <a16:creationId xmlns:a16="http://schemas.microsoft.com/office/drawing/2014/main" id="{72B650B6-8BA9-43F4-A53C-ABB24AB1BB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8346573" y="76200"/>
            <a:ext cx="721227" cy="10828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99975F-5E5E-450E-AD80-AF74097992D7}"/>
              </a:ext>
            </a:extLst>
          </p:cNvPr>
          <p:cNvSpPr txBox="1"/>
          <p:nvPr/>
        </p:nvSpPr>
        <p:spPr>
          <a:xfrm>
            <a:off x="1765402" y="228600"/>
            <a:ext cx="5613196" cy="1000274"/>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Joe Scarborough</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“Morning Joe,”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MSNBC, 26 June 2018.</a:t>
            </a:r>
          </a:p>
        </p:txBody>
      </p:sp>
    </p:spTree>
    <p:extLst>
      <p:ext uri="{BB962C8B-B14F-4D97-AF65-F5344CB8AC3E}">
        <p14:creationId xmlns:p14="http://schemas.microsoft.com/office/powerpoint/2010/main" val="41867693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6861144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05414222"/>
              </p:ext>
            </p:extLst>
          </p:nvPr>
        </p:nvGraphicFramePr>
        <p:xfrm>
          <a:off x="91440" y="288391"/>
          <a:ext cx="8961120" cy="628121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31520">
                <a:tc>
                  <a:txBody>
                    <a:bodyPr/>
                    <a:lstStyle/>
                    <a:p>
                      <a:r>
                        <a:rPr lang="en-US" sz="1800" b="1" dirty="0">
                          <a:latin typeface="Calibri" panose="020F0502020204030204" pitchFamily="34" charset="0"/>
                        </a:rPr>
                        <a:t>Name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Sheep and Goat</a:t>
                      </a:r>
                    </a:p>
                  </a:txBody>
                  <a:tcPr marT="45717" marB="45717" anchor="ctr">
                    <a:solidFill>
                      <a:srgbClr val="FFFFCC"/>
                    </a:solidFill>
                  </a:tcPr>
                </a:tc>
                <a:tc>
                  <a:txBody>
                    <a:bodyPr/>
                    <a:lstStyle/>
                    <a:p>
                      <a:pPr algn="ctr"/>
                      <a:r>
                        <a:rPr lang="en-US" sz="1800" b="1" dirty="0">
                          <a:latin typeface="Calibri" panose="020F0502020204030204" pitchFamily="34" charset="0"/>
                        </a:rPr>
                        <a:t>Judgment of the Jews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731520">
                <a:tc>
                  <a:txBody>
                    <a:bodyPr/>
                    <a:lstStyle/>
                    <a:p>
                      <a:r>
                        <a:rPr lang="en-US" sz="1800" b="1" dirty="0">
                          <a:latin typeface="Calibri" panose="020F0502020204030204" pitchFamily="34" charset="0"/>
                        </a:rPr>
                        <a:t>Scripture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Matt 25:31-46</a:t>
                      </a:r>
                    </a:p>
                  </a:txBody>
                  <a:tcPr marT="45717" marB="45717" anchor="ctr">
                    <a:solidFill>
                      <a:srgbClr val="FFFFCC"/>
                    </a:solidFill>
                  </a:tcPr>
                </a:tc>
                <a:tc>
                  <a:txBody>
                    <a:bodyPr/>
                    <a:lstStyle/>
                    <a:p>
                      <a:pPr algn="ctr"/>
                      <a:r>
                        <a:rPr lang="en-US" sz="1800" b="1" dirty="0">
                          <a:latin typeface="Calibri" panose="020F0502020204030204" pitchFamily="34" charset="0"/>
                        </a:rPr>
                        <a:t>Ezek 20:33-44</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731520">
                <a:tc>
                  <a:txBody>
                    <a:bodyPr/>
                    <a:lstStyle/>
                    <a:p>
                      <a:r>
                        <a:rPr lang="en-US" sz="1800" b="1" dirty="0">
                          <a:latin typeface="Calibri" panose="020F0502020204030204" pitchFamily="34" charset="0"/>
                        </a:rPr>
                        <a:t>Place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Earth, Jerusalem</a:t>
                      </a:r>
                    </a:p>
                  </a:txBody>
                  <a:tcPr marT="45717" marB="45717" anchor="ctr">
                    <a:solidFill>
                      <a:srgbClr val="FFFFCC"/>
                    </a:solidFill>
                  </a:tcPr>
                </a:tc>
                <a:tc>
                  <a:txBody>
                    <a:bodyPr/>
                    <a:lstStyle/>
                    <a:p>
                      <a:pPr algn="ctr"/>
                      <a:r>
                        <a:rPr lang="en-US" sz="1800" b="1" dirty="0">
                          <a:latin typeface="Calibri" panose="020F0502020204030204" pitchFamily="34" charset="0"/>
                        </a:rPr>
                        <a:t>Earth, wilderness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731520">
                <a:tc>
                  <a:txBody>
                    <a:bodyPr/>
                    <a:lstStyle/>
                    <a:p>
                      <a:r>
                        <a:rPr lang="en-US" sz="1800" b="1" dirty="0">
                          <a:latin typeface="Calibri" panose="020F0502020204030204" pitchFamily="34" charset="0"/>
                        </a:rPr>
                        <a:t>Audience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Gentile Tribulation survivors</a:t>
                      </a:r>
                    </a:p>
                  </a:txBody>
                  <a:tcPr marT="45717" marB="45717" anchor="ctr">
                    <a:solidFill>
                      <a:srgbClr val="FFFFCC"/>
                    </a:solidFill>
                  </a:tcPr>
                </a:tc>
                <a:tc>
                  <a:txBody>
                    <a:bodyPr/>
                    <a:lstStyle/>
                    <a:p>
                      <a:pPr algn="ctr"/>
                      <a:r>
                        <a:rPr lang="en-US" sz="1800" b="1" dirty="0">
                          <a:latin typeface="Calibri" panose="020F0502020204030204" pitchFamily="34" charset="0"/>
                        </a:rPr>
                        <a:t>Jewish Tribulation survivors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731520">
                <a:tc>
                  <a:txBody>
                    <a:bodyPr/>
                    <a:lstStyle/>
                    <a:p>
                      <a:r>
                        <a:rPr lang="en-US" sz="1800" b="1" dirty="0">
                          <a:latin typeface="Calibri" panose="020F0502020204030204" pitchFamily="34" charset="0"/>
                        </a:rPr>
                        <a:t>When</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After Tribulation</a:t>
                      </a:r>
                    </a:p>
                  </a:txBody>
                  <a:tcPr marT="45717" marB="45717" anchor="ctr">
                    <a:solidFill>
                      <a:srgbClr val="FFFFCC"/>
                    </a:solidFill>
                  </a:tcPr>
                </a:tc>
                <a:tc>
                  <a:txBody>
                    <a:bodyPr/>
                    <a:lstStyle/>
                    <a:p>
                      <a:pPr algn="ctr"/>
                      <a:r>
                        <a:rPr lang="en-US" sz="1800" b="1" dirty="0">
                          <a:latin typeface="Calibri" panose="020F0502020204030204" pitchFamily="34" charset="0"/>
                        </a:rPr>
                        <a:t>After Tribulation</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731520">
                <a:tc>
                  <a:txBody>
                    <a:bodyPr/>
                    <a:lstStyle/>
                    <a:p>
                      <a:r>
                        <a:rPr lang="en-US" sz="1800" b="1" dirty="0">
                          <a:latin typeface="Calibri" panose="020F0502020204030204" pitchFamily="34" charset="0"/>
                        </a:rPr>
                        <a:t>Purpose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Saved Gentiles enter kingdom</a:t>
                      </a:r>
                    </a:p>
                  </a:txBody>
                  <a:tcPr marT="45717" marB="45717" anchor="ctr">
                    <a:solidFill>
                      <a:srgbClr val="FFFFCC"/>
                    </a:solidFill>
                  </a:tcPr>
                </a:tc>
                <a:tc>
                  <a:txBody>
                    <a:bodyPr/>
                    <a:lstStyle/>
                    <a:p>
                      <a:pPr algn="ctr"/>
                      <a:r>
                        <a:rPr lang="en-US" sz="1800" b="1" dirty="0">
                          <a:latin typeface="Calibri" panose="020F0502020204030204" pitchFamily="34" charset="0"/>
                        </a:rPr>
                        <a:t>Saved Jews enter kingdom</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731520">
                <a:tc>
                  <a:txBody>
                    <a:bodyPr/>
                    <a:lstStyle/>
                    <a:p>
                      <a:r>
                        <a:rPr lang="en-US" sz="1800" b="1" dirty="0">
                          <a:latin typeface="Calibri" panose="020F0502020204030204" pitchFamily="34" charset="0"/>
                        </a:rPr>
                        <a:t>Evaluation</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Treatment of Christ’s brethren</a:t>
                      </a:r>
                    </a:p>
                  </a:txBody>
                  <a:tcPr marT="45717" marB="45717" anchor="ctr">
                    <a:solidFill>
                      <a:srgbClr val="FFFFCC"/>
                    </a:solidFill>
                  </a:tcPr>
                </a:tc>
                <a:tc>
                  <a:txBody>
                    <a:bodyPr/>
                    <a:lstStyle/>
                    <a:p>
                      <a:pPr algn="ctr"/>
                      <a:r>
                        <a:rPr lang="en-US" sz="1800" b="1" dirty="0">
                          <a:latin typeface="Calibri" panose="020F0502020204030204" pitchFamily="34" charset="0"/>
                        </a:rPr>
                        <a:t>Passing under shepherd’s rod</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890534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3017228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4A8B320-2ADF-4F5B-8633-2DADACE12CA5}"/>
              </a:ext>
            </a:extLst>
          </p:cNvPr>
          <p:cNvGraphicFramePr>
            <a:graphicFrameLocks noGrp="1"/>
          </p:cNvGraphicFramePr>
          <p:nvPr>
            <p:ph idx="1"/>
          </p:nvPr>
        </p:nvGraphicFramePr>
        <p:xfrm>
          <a:off x="76200" y="228600"/>
          <a:ext cx="8991600" cy="6370326"/>
        </p:xfrm>
        <a:graphic>
          <a:graphicData uri="http://schemas.openxmlformats.org/drawingml/2006/table">
            <a:tbl>
              <a:tblPr firstRow="1" bandRow="1">
                <a:tableStyleId>{073A0DAA-6AF3-43AB-8588-CEC1D06C72B9}</a:tableStyleId>
              </a:tblPr>
              <a:tblGrid>
                <a:gridCol w="4343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918795">
                <a:tc gridSpan="2">
                  <a:txBody>
                    <a:bodyPr/>
                    <a:lstStyle/>
                    <a:p>
                      <a:pPr algn="ctr"/>
                      <a:r>
                        <a:rPr lang="en-US" sz="3200" b="0" kern="12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SHEEP &amp; GOAT VS GREAT WHITE THRONE</a:t>
                      </a:r>
                    </a:p>
                  </a:txBody>
                  <a:tcPr marT="45727" marB="45727" anchor="ctr"/>
                </a:tc>
                <a:tc hMerge="1">
                  <a:txBody>
                    <a:bodyPr/>
                    <a:lstStyle/>
                    <a:p>
                      <a:pPr algn="ctr"/>
                      <a:endParaRPr lang="en-US" sz="2800" dirty="0">
                        <a:solidFill>
                          <a:schemeClr val="tx1"/>
                        </a:solidFill>
                      </a:endParaRPr>
                    </a:p>
                  </a:txBody>
                  <a:tcPr marT="45727" marB="45727"/>
                </a:tc>
                <a:extLst>
                  <a:ext uri="{0D108BD9-81ED-4DB2-BD59-A6C34878D82A}">
                    <a16:rowId xmlns:a16="http://schemas.microsoft.com/office/drawing/2014/main" val="3914007232"/>
                  </a:ext>
                </a:extLst>
              </a:tr>
              <a:tr h="551277">
                <a:tc>
                  <a:txBody>
                    <a:bodyPr/>
                    <a:lstStyle/>
                    <a:p>
                      <a:pPr algn="ctr"/>
                      <a:r>
                        <a:rPr lang="en-US" sz="2800" b="1" dirty="0">
                          <a:solidFill>
                            <a:srgbClr val="C00000"/>
                          </a:solidFill>
                          <a:latin typeface="Calibri" panose="020F0502020204030204" pitchFamily="34" charset="0"/>
                          <a:cs typeface="Calibri" panose="020F0502020204030204" pitchFamily="34" charset="0"/>
                        </a:rPr>
                        <a:t>MATT.</a:t>
                      </a:r>
                      <a:r>
                        <a:rPr lang="en-US" sz="2800" b="1" baseline="0" dirty="0">
                          <a:solidFill>
                            <a:srgbClr val="C00000"/>
                          </a:solidFill>
                          <a:latin typeface="Calibri" panose="020F0502020204030204" pitchFamily="34" charset="0"/>
                          <a:cs typeface="Calibri" panose="020F0502020204030204" pitchFamily="34" charset="0"/>
                        </a:rPr>
                        <a:t> 25:31-46</a:t>
                      </a:r>
                      <a:endParaRPr lang="en-US" sz="2800" b="1"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algn="ctr"/>
                      <a:r>
                        <a:rPr lang="en-US" sz="2800" b="1" dirty="0">
                          <a:solidFill>
                            <a:srgbClr val="0000CC"/>
                          </a:solidFill>
                          <a:latin typeface="Calibri" panose="020F0502020204030204" pitchFamily="34" charset="0"/>
                          <a:cs typeface="Calibri" panose="020F0502020204030204" pitchFamily="34" charset="0"/>
                        </a:rPr>
                        <a:t>REV.</a:t>
                      </a:r>
                      <a:r>
                        <a:rPr lang="en-US" sz="2800" b="1" baseline="0" dirty="0">
                          <a:solidFill>
                            <a:srgbClr val="0000CC"/>
                          </a:solidFill>
                          <a:latin typeface="Calibri" panose="020F0502020204030204" pitchFamily="34" charset="0"/>
                          <a:cs typeface="Calibri" panose="020F0502020204030204" pitchFamily="34" charset="0"/>
                        </a:rPr>
                        <a:t> 20:11-15</a:t>
                      </a:r>
                      <a:endParaRPr lang="en-US" sz="28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0"/>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Post Second Advent</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Post Millennium</a:t>
                      </a:r>
                    </a:p>
                  </a:txBody>
                  <a:tcPr marT="45727" marB="45727" anchor="ctr"/>
                </a:tc>
                <a:extLst>
                  <a:ext uri="{0D108BD9-81ED-4DB2-BD59-A6C34878D82A}">
                    <a16:rowId xmlns:a16="http://schemas.microsoft.com/office/drawing/2014/main" val="10001"/>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Living Nations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Dead</a:t>
                      </a:r>
                    </a:p>
                  </a:txBody>
                  <a:tcPr marT="45727" marB="45727" anchor="ctr"/>
                </a:tc>
                <a:extLst>
                  <a:ext uri="{0D108BD9-81ED-4DB2-BD59-A6C34878D82A}">
                    <a16:rowId xmlns:a16="http://schemas.microsoft.com/office/drawing/2014/main" val="314161101"/>
                  </a:ext>
                </a:extLst>
              </a:tr>
              <a:tr h="735036">
                <a:tc>
                  <a:txBody>
                    <a:bodyPr/>
                    <a:lstStyle/>
                    <a:p>
                      <a:r>
                        <a:rPr lang="en-US" sz="2400" b="1" dirty="0">
                          <a:solidFill>
                            <a:srgbClr val="C00000"/>
                          </a:solidFill>
                          <a:latin typeface="Calibri" panose="020F0502020204030204" pitchFamily="34" charset="0"/>
                          <a:cs typeface="Calibri" panose="020F0502020204030204" pitchFamily="34" charset="0"/>
                        </a:rPr>
                        <a:t>Believers &amp; Unbelievers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Unbelievers Only</a:t>
                      </a:r>
                    </a:p>
                  </a:txBody>
                  <a:tcPr marT="45727" marB="45727" anchor="ctr"/>
                </a:tc>
                <a:extLst>
                  <a:ext uri="{0D108BD9-81ED-4DB2-BD59-A6C34878D82A}">
                    <a16:rowId xmlns:a16="http://schemas.microsoft.com/office/drawing/2014/main" val="10002"/>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Angels, Sheep, Goats, Brethren</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Unbelievers Only</a:t>
                      </a:r>
                    </a:p>
                  </a:txBody>
                  <a:tcPr marT="45727" marB="45727" anchor="ctr"/>
                </a:tc>
                <a:extLst>
                  <a:ext uri="{0D108BD9-81ED-4DB2-BD59-A6C34878D82A}">
                    <a16:rowId xmlns:a16="http://schemas.microsoft.com/office/drawing/2014/main" val="10003"/>
                  </a:ext>
                </a:extLst>
              </a:tr>
              <a:tr h="735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David’s Throne</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Great White Throne</a:t>
                      </a:r>
                    </a:p>
                  </a:txBody>
                  <a:tcPr marT="45727" marB="45727" anchor="ctr"/>
                </a:tc>
                <a:extLst>
                  <a:ext uri="{0D108BD9-81ED-4DB2-BD59-A6C34878D82A}">
                    <a16:rowId xmlns:a16="http://schemas.microsoft.com/office/drawing/2014/main" val="10004"/>
                  </a:ext>
                </a:extLst>
              </a:tr>
              <a:tr h="735036">
                <a:tc>
                  <a:txBody>
                    <a:bodyPr/>
                    <a:lstStyle/>
                    <a:p>
                      <a:r>
                        <a:rPr lang="en-US" sz="2400" b="1" dirty="0">
                          <a:solidFill>
                            <a:srgbClr val="C00000"/>
                          </a:solidFill>
                          <a:latin typeface="Calibri" panose="020F0502020204030204" pitchFamily="34" charset="0"/>
                          <a:cs typeface="Calibri" panose="020F0502020204030204" pitchFamily="34" charset="0"/>
                        </a:rPr>
                        <a:t>Earthly</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Non-earthly</a:t>
                      </a:r>
                    </a:p>
                  </a:txBody>
                  <a:tcPr marT="45727" marB="45727" anchor="ctr"/>
                </a:tc>
                <a:extLst>
                  <a:ext uri="{0D108BD9-81ED-4DB2-BD59-A6C34878D82A}">
                    <a16:rowId xmlns:a16="http://schemas.microsoft.com/office/drawing/2014/main" val="10005"/>
                  </a:ext>
                </a:extLst>
              </a:tr>
              <a:tr h="490038">
                <a:tc gridSpan="2">
                  <a:txBody>
                    <a:bodyPr/>
                    <a:lstStyle/>
                    <a:p>
                      <a:pPr algn="ctr"/>
                      <a:r>
                        <a:rPr lang="en-US" sz="2600" dirty="0">
                          <a:solidFill>
                            <a:schemeClr val="bg2"/>
                          </a:solidFill>
                          <a:latin typeface="Calibri" panose="020F0502020204030204" pitchFamily="34" charset="0"/>
                          <a:cs typeface="Calibri" panose="020F0502020204030204" pitchFamily="34" charset="0"/>
                        </a:rPr>
                        <a:t>Pentecost, </a:t>
                      </a:r>
                      <a:r>
                        <a:rPr lang="en-US" sz="2400" i="1" kern="1200" dirty="0">
                          <a:solidFill>
                            <a:schemeClr val="bg2"/>
                          </a:solidFill>
                          <a:latin typeface="Calibri" panose="020F0502020204030204" pitchFamily="34" charset="0"/>
                          <a:ea typeface="+mn-ea"/>
                          <a:cs typeface="Calibri" panose="020F0502020204030204" pitchFamily="34" charset="0"/>
                        </a:rPr>
                        <a:t>Things To Come</a:t>
                      </a:r>
                      <a:r>
                        <a:rPr lang="en-US" sz="2600" dirty="0">
                          <a:solidFill>
                            <a:schemeClr val="bg2"/>
                          </a:solidFill>
                          <a:latin typeface="Calibri" panose="020F0502020204030204" pitchFamily="34" charset="0"/>
                          <a:cs typeface="Calibri" panose="020F0502020204030204" pitchFamily="34" charset="0"/>
                        </a:rPr>
                        <a:t>, 425-26</a:t>
                      </a:r>
                    </a:p>
                  </a:txBody>
                  <a:tcPr marT="45727" marB="45727"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dirty="0"/>
                    </a:p>
                  </a:txBody>
                  <a:tcPr marT="45727" marB="45727"/>
                </a:tc>
                <a:extLst>
                  <a:ext uri="{0D108BD9-81ED-4DB2-BD59-A6C34878D82A}">
                    <a16:rowId xmlns:a16="http://schemas.microsoft.com/office/drawing/2014/main" val="4156246277"/>
                  </a:ext>
                </a:extLst>
              </a:tr>
            </a:tbl>
          </a:graphicData>
        </a:graphic>
      </p:graphicFrame>
    </p:spTree>
    <p:extLst>
      <p:ext uri="{BB962C8B-B14F-4D97-AF65-F5344CB8AC3E}">
        <p14:creationId xmlns:p14="http://schemas.microsoft.com/office/powerpoint/2010/main" val="25199448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4A8B320-2ADF-4F5B-8633-2DADACE12CA5}"/>
              </a:ext>
            </a:extLst>
          </p:cNvPr>
          <p:cNvGraphicFramePr>
            <a:graphicFrameLocks noGrp="1"/>
          </p:cNvGraphicFramePr>
          <p:nvPr>
            <p:ph idx="1"/>
          </p:nvPr>
        </p:nvGraphicFramePr>
        <p:xfrm>
          <a:off x="76200" y="228600"/>
          <a:ext cx="8991600" cy="6419163"/>
        </p:xfrm>
        <a:graphic>
          <a:graphicData uri="http://schemas.openxmlformats.org/drawingml/2006/table">
            <a:tbl>
              <a:tblPr firstRow="1" bandRow="1">
                <a:tableStyleId>{073A0DAA-6AF3-43AB-8588-CEC1D06C72B9}</a:tableStyleId>
              </a:tblPr>
              <a:tblGrid>
                <a:gridCol w="4343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912231">
                <a:tc gridSpan="2">
                  <a:txBody>
                    <a:bodyPr/>
                    <a:lstStyle/>
                    <a:p>
                      <a:pPr algn="ctr"/>
                      <a:r>
                        <a:rPr lang="en-US" sz="3200" b="0" kern="12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SHEEP &amp; GOAT VS GREAT WHITE THRONE</a:t>
                      </a:r>
                    </a:p>
                  </a:txBody>
                  <a:tcPr marT="45727" marB="45727" anchor="ctr"/>
                </a:tc>
                <a:tc hMerge="1">
                  <a:txBody>
                    <a:bodyPr/>
                    <a:lstStyle/>
                    <a:p>
                      <a:pPr algn="ctr"/>
                      <a:endParaRPr lang="en-US" sz="2800" dirty="0">
                        <a:solidFill>
                          <a:schemeClr val="tx1"/>
                        </a:solidFill>
                      </a:endParaRPr>
                    </a:p>
                  </a:txBody>
                  <a:tcPr marT="45727" marB="45727"/>
                </a:tc>
                <a:extLst>
                  <a:ext uri="{0D108BD9-81ED-4DB2-BD59-A6C34878D82A}">
                    <a16:rowId xmlns:a16="http://schemas.microsoft.com/office/drawing/2014/main" val="3914007232"/>
                  </a:ext>
                </a:extLst>
              </a:tr>
              <a:tr h="547339">
                <a:tc>
                  <a:txBody>
                    <a:bodyPr/>
                    <a:lstStyle/>
                    <a:p>
                      <a:pPr algn="ctr"/>
                      <a:r>
                        <a:rPr lang="en-US" sz="2800" b="1" dirty="0">
                          <a:solidFill>
                            <a:srgbClr val="C00000"/>
                          </a:solidFill>
                          <a:latin typeface="Calibri" panose="020F0502020204030204" pitchFamily="34" charset="0"/>
                          <a:cs typeface="Calibri" panose="020F0502020204030204" pitchFamily="34" charset="0"/>
                        </a:rPr>
                        <a:t>MATT.</a:t>
                      </a:r>
                      <a:r>
                        <a:rPr lang="en-US" sz="2800" b="1" baseline="0" dirty="0">
                          <a:solidFill>
                            <a:srgbClr val="C00000"/>
                          </a:solidFill>
                          <a:latin typeface="Calibri" panose="020F0502020204030204" pitchFamily="34" charset="0"/>
                          <a:cs typeface="Calibri" panose="020F0502020204030204" pitchFamily="34" charset="0"/>
                        </a:rPr>
                        <a:t> 25:31-46</a:t>
                      </a:r>
                      <a:endParaRPr lang="en-US" sz="2800" b="1"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algn="ctr"/>
                      <a:r>
                        <a:rPr lang="en-US" sz="2800" b="1" dirty="0">
                          <a:solidFill>
                            <a:srgbClr val="0000CC"/>
                          </a:solidFill>
                          <a:latin typeface="Calibri" panose="020F0502020204030204" pitchFamily="34" charset="0"/>
                          <a:cs typeface="Calibri" panose="020F0502020204030204" pitchFamily="34" charset="0"/>
                        </a:rPr>
                        <a:t>REV.</a:t>
                      </a:r>
                      <a:r>
                        <a:rPr lang="en-US" sz="2800" b="1" baseline="0" dirty="0">
                          <a:solidFill>
                            <a:srgbClr val="0000CC"/>
                          </a:solidFill>
                          <a:latin typeface="Calibri" panose="020F0502020204030204" pitchFamily="34" charset="0"/>
                          <a:cs typeface="Calibri" panose="020F0502020204030204" pitchFamily="34" charset="0"/>
                        </a:rPr>
                        <a:t> 20:11-15</a:t>
                      </a:r>
                      <a:endParaRPr lang="en-US" sz="28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0"/>
                  </a:ext>
                </a:extLst>
              </a:tr>
              <a:tr h="821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After Poverty, Imprisonment, Sickness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After Utopia</a:t>
                      </a:r>
                    </a:p>
                  </a:txBody>
                  <a:tcPr marT="45727" marB="45727" anchor="ctr"/>
                </a:tc>
                <a:extLst>
                  <a:ext uri="{0D108BD9-81ED-4DB2-BD59-A6C34878D82A}">
                    <a16:rowId xmlns:a16="http://schemas.microsoft.com/office/drawing/2014/main" val="10001"/>
                  </a:ext>
                </a:extLst>
              </a:tr>
              <a:tr h="729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Entrance into Kingdom &amp; Hades</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Entrance into Lake of Fire Only</a:t>
                      </a:r>
                    </a:p>
                  </a:txBody>
                  <a:tcPr marT="45727" marB="45727" anchor="ctr"/>
                </a:tc>
                <a:extLst>
                  <a:ext uri="{0D108BD9-81ED-4DB2-BD59-A6C34878D82A}">
                    <a16:rowId xmlns:a16="http://schemas.microsoft.com/office/drawing/2014/main" val="314161101"/>
                  </a:ext>
                </a:extLst>
              </a:tr>
              <a:tr h="729785">
                <a:tc>
                  <a:txBody>
                    <a:bodyPr/>
                    <a:lstStyle/>
                    <a:p>
                      <a:r>
                        <a:rPr lang="en-US" sz="2400" b="1" dirty="0">
                          <a:solidFill>
                            <a:srgbClr val="C00000"/>
                          </a:solidFill>
                          <a:latin typeface="Calibri" panose="020F0502020204030204" pitchFamily="34" charset="0"/>
                          <a:cs typeface="Calibri" panose="020F0502020204030204" pitchFamily="34" charset="0"/>
                        </a:rPr>
                        <a:t>Basis: Treatment of Brethren</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Basis: Book of Life and Books</a:t>
                      </a:r>
                    </a:p>
                  </a:txBody>
                  <a:tcPr marT="45727" marB="45727" anchor="ctr"/>
                </a:tc>
                <a:extLst>
                  <a:ext uri="{0D108BD9-81ED-4DB2-BD59-A6C34878D82A}">
                    <a16:rowId xmlns:a16="http://schemas.microsoft.com/office/drawing/2014/main" val="10002"/>
                  </a:ext>
                </a:extLst>
              </a:tr>
              <a:tr h="729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Not After Resurrection</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After Resurrection</a:t>
                      </a:r>
                    </a:p>
                  </a:txBody>
                  <a:tcPr marT="45727" marB="45727" anchor="ctr"/>
                </a:tc>
                <a:extLst>
                  <a:ext uri="{0D108BD9-81ED-4DB2-BD59-A6C34878D82A}">
                    <a16:rowId xmlns:a16="http://schemas.microsoft.com/office/drawing/2014/main" val="10003"/>
                  </a:ext>
                </a:extLst>
              </a:tr>
              <a:tr h="729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Subjects: Tribulation Survivors</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Subjects: Unbelievers of All Ages</a:t>
                      </a:r>
                    </a:p>
                  </a:txBody>
                  <a:tcPr marT="45727" marB="45727" anchor="ctr"/>
                </a:tc>
                <a:extLst>
                  <a:ext uri="{0D108BD9-81ED-4DB2-BD59-A6C34878D82A}">
                    <a16:rowId xmlns:a16="http://schemas.microsoft.com/office/drawing/2014/main" val="10004"/>
                  </a:ext>
                </a:extLst>
              </a:tr>
              <a:tr h="729785">
                <a:tc>
                  <a:txBody>
                    <a:bodyPr/>
                    <a:lstStyle/>
                    <a:p>
                      <a:r>
                        <a:rPr lang="en-US" sz="2400" b="1" dirty="0">
                          <a:solidFill>
                            <a:srgbClr val="C00000"/>
                          </a:solidFill>
                          <a:latin typeface="Calibri" panose="020F0502020204030204" pitchFamily="34" charset="0"/>
                          <a:cs typeface="Calibri" panose="020F0502020204030204" pitchFamily="34" charset="0"/>
                        </a:rPr>
                        <a:t>After Regathering of the Elect</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After the Second Resurrection</a:t>
                      </a:r>
                    </a:p>
                  </a:txBody>
                  <a:tcPr marT="45727" marB="45727" anchor="ctr"/>
                </a:tc>
                <a:extLst>
                  <a:ext uri="{0D108BD9-81ED-4DB2-BD59-A6C34878D82A}">
                    <a16:rowId xmlns:a16="http://schemas.microsoft.com/office/drawing/2014/main" val="10005"/>
                  </a:ext>
                </a:extLst>
              </a:tr>
              <a:tr h="486537">
                <a:tc gridSpan="2">
                  <a:txBody>
                    <a:bodyPr/>
                    <a:lstStyle/>
                    <a:p>
                      <a:pPr algn="ctr"/>
                      <a:r>
                        <a:rPr lang="en-US" sz="2600" dirty="0">
                          <a:solidFill>
                            <a:schemeClr val="bg2"/>
                          </a:solidFill>
                          <a:latin typeface="Calibri" panose="020F0502020204030204" pitchFamily="34" charset="0"/>
                          <a:cs typeface="Calibri" panose="020F0502020204030204" pitchFamily="34" charset="0"/>
                        </a:rPr>
                        <a:t>Pentecost, </a:t>
                      </a:r>
                      <a:r>
                        <a:rPr lang="en-US" sz="2400" i="1" kern="1200" dirty="0">
                          <a:solidFill>
                            <a:schemeClr val="bg2"/>
                          </a:solidFill>
                          <a:latin typeface="Calibri" panose="020F0502020204030204" pitchFamily="34" charset="0"/>
                          <a:ea typeface="+mn-ea"/>
                          <a:cs typeface="Calibri" panose="020F0502020204030204" pitchFamily="34" charset="0"/>
                        </a:rPr>
                        <a:t>Things To Come</a:t>
                      </a:r>
                      <a:r>
                        <a:rPr lang="en-US" sz="2600" dirty="0">
                          <a:solidFill>
                            <a:schemeClr val="bg2"/>
                          </a:solidFill>
                          <a:latin typeface="Calibri" panose="020F0502020204030204" pitchFamily="34" charset="0"/>
                          <a:cs typeface="Calibri" panose="020F0502020204030204" pitchFamily="34" charset="0"/>
                        </a:rPr>
                        <a:t>, 425-26</a:t>
                      </a:r>
                    </a:p>
                  </a:txBody>
                  <a:tcPr marT="45727" marB="45727"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dirty="0"/>
                    </a:p>
                  </a:txBody>
                  <a:tcPr marT="45727" marB="45727"/>
                </a:tc>
                <a:extLst>
                  <a:ext uri="{0D108BD9-81ED-4DB2-BD59-A6C34878D82A}">
                    <a16:rowId xmlns:a16="http://schemas.microsoft.com/office/drawing/2014/main" val="4156246277"/>
                  </a:ext>
                </a:extLst>
              </a:tr>
            </a:tbl>
          </a:graphicData>
        </a:graphic>
      </p:graphicFrame>
    </p:spTree>
    <p:extLst>
      <p:ext uri="{BB962C8B-B14F-4D97-AF65-F5344CB8AC3E}">
        <p14:creationId xmlns:p14="http://schemas.microsoft.com/office/powerpoint/2010/main" val="46644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43691" y="1143000"/>
            <a:ext cx="74001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917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FF99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6098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52400" y="1143000"/>
            <a:ext cx="7315200" cy="54864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2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t>Matthew’s Purposes</a:t>
            </a:r>
          </a:p>
        </p:txBody>
      </p:sp>
      <p:sp>
        <p:nvSpPr>
          <p:cNvPr id="17411" name="Rectangle 3">
            <a:extLst>
              <a:ext uri="{FF2B5EF4-FFF2-40B4-BE49-F238E27FC236}">
                <a16:creationId xmlns:a16="http://schemas.microsoft.com/office/drawing/2014/main" id="{570982F0-77C8-4C7A-B2D1-FA4F9BFE60A4}"/>
              </a:ext>
            </a:extLst>
          </p:cNvPr>
          <p:cNvSpPr>
            <a:spLocks noGrp="1" noChangeArrowheads="1"/>
          </p:cNvSpPr>
          <p:nvPr>
            <p:ph type="body" idx="1"/>
          </p:nvPr>
        </p:nvSpPr>
        <p:spPr>
          <a:xfrm>
            <a:off x="114300" y="1600202"/>
            <a:ext cx="8915400" cy="4460875"/>
          </a:xfrm>
        </p:spPr>
        <p:txBody>
          <a:bodyPr/>
          <a:lstStyle/>
          <a:p>
            <a:pPr marL="457200" indent="-457200" algn="just" eaLnBrk="1" hangingPunct="1">
              <a:spcBef>
                <a:spcPts val="0"/>
              </a:spcBef>
              <a:spcAft>
                <a:spcPts val="2400"/>
              </a:spcAft>
              <a:defRPr/>
            </a:pPr>
            <a:r>
              <a:rPr lang="en-US" dirty="0"/>
              <a:t>To explain that Jesus in whom they had believed was the long-awaited Jewish Messiah</a:t>
            </a:r>
          </a:p>
          <a:p>
            <a:pPr marL="457200" indent="-457200" algn="just" eaLnBrk="1" hangingPunct="1">
              <a:spcBef>
                <a:spcPts val="0"/>
              </a:spcBef>
              <a:spcAft>
                <a:spcPts val="2400"/>
              </a:spcAft>
              <a:defRPr/>
            </a:pPr>
            <a:r>
              <a:rPr lang="en-US" dirty="0"/>
              <a:t>To explain why the kingdom had been postponed despite the fact that the king had arrived</a:t>
            </a:r>
          </a:p>
          <a:p>
            <a:pPr marL="457200" indent="-457200" algn="just" eaLnBrk="1" hangingPunct="1">
              <a:spcBef>
                <a:spcPts val="0"/>
              </a:spcBef>
              <a:spcAft>
                <a:spcPts val="2400"/>
              </a:spcAft>
              <a:defRPr/>
            </a:pPr>
            <a:r>
              <a:rPr lang="en-US" dirty="0"/>
              <a:t>To explain the interim program of God during the kingdom’s absence</a:t>
            </a:r>
          </a:p>
        </p:txBody>
      </p:sp>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18155</TotalTime>
  <Words>4335</Words>
  <Application>Microsoft Office PowerPoint</Application>
  <PresentationFormat>On-screen Show (4:3)</PresentationFormat>
  <Paragraphs>475</Paragraphs>
  <Slides>82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Calibri</vt:lpstr>
      <vt:lpstr>Comic Sans MS</vt:lpstr>
      <vt:lpstr>Times New Roman</vt:lpstr>
      <vt:lpstr>Wingdings</vt:lpstr>
      <vt:lpstr>Azure</vt:lpstr>
      <vt:lpstr>PowerPoint Presentation</vt:lpstr>
      <vt:lpstr>What is the Rapture?</vt:lpstr>
      <vt:lpstr>PowerPoint Presentation</vt:lpstr>
      <vt:lpstr>Strengthening the Pre-Tribulation Case</vt:lpstr>
      <vt:lpstr>Preview of Matthew 24–25</vt:lpstr>
      <vt:lpstr>PowerPoint Presentation</vt:lpstr>
      <vt:lpstr>PowerPoint Presentation</vt:lpstr>
      <vt:lpstr>Preview of Matthew 24–25</vt:lpstr>
      <vt:lpstr>Matthew’s Purposes</vt:lpstr>
      <vt:lpstr>Preview of Matthew 24–25</vt:lpstr>
      <vt:lpstr>PowerPoint Presentation</vt:lpstr>
      <vt:lpstr>Preview of Matthew 24–25</vt:lpstr>
      <vt:lpstr>PowerPoint Presentation</vt:lpstr>
      <vt:lpstr>Preview of Matthew 24–25</vt:lpstr>
      <vt:lpstr>PowerPoint Presentation</vt:lpstr>
      <vt:lpstr>Preview of Matthew 24–25</vt:lpstr>
      <vt:lpstr>PowerPoint Presentation</vt:lpstr>
      <vt:lpstr>Preview of Matthew 24–25</vt:lpstr>
      <vt:lpstr>PowerPoint Presentation</vt:lpstr>
      <vt:lpstr>Preview of Matthew 24–25</vt:lpstr>
      <vt:lpstr>PowerPoint Presentation</vt:lpstr>
      <vt:lpstr>PowerPoint Presentation</vt:lpstr>
      <vt:lpstr>PowerPoint Presentation</vt:lpstr>
      <vt:lpstr>Preview of Matthew 24–25</vt:lpstr>
      <vt:lpstr>PowerPoint Presentation</vt:lpstr>
      <vt:lpstr>PowerPoint Presentation</vt:lpstr>
      <vt:lpstr>VIII. Eight Parabolic Exhortations  (Matthew 24:32–25:46)</vt:lpstr>
      <vt:lpstr>VIII. Eight Parabolic Exhortations  (Matthew 24:32–25:46)</vt:lpstr>
      <vt:lpstr>CONNECTING  REV 12 &amp; ANTI-SEMITISM</vt:lpstr>
      <vt:lpstr>VIII. Eight Parabolic Exhortations  (Matthew 24:32–25:46)</vt:lpstr>
      <vt:lpstr>PowerPoint Presentation</vt:lpstr>
      <vt:lpstr>VIII. Eight Parabolic Exhortations  (Matthew 24:32–25:46)</vt:lpstr>
      <vt:lpstr>PowerPoint Presentation</vt:lpstr>
      <vt:lpstr>C. The Comparison of Two Men and Women Matthew 24:40-41</vt:lpstr>
      <vt:lpstr>C. The Comparison of Two Men and Women Matthew 24:40-41</vt:lpstr>
      <vt:lpstr>VIII. Eight Parabolic Exhortations  (Matthew 24:32–25:46)</vt:lpstr>
      <vt:lpstr>VIII. Eight Parabolic Exhortations  (Matthew 24:32–25:46)</vt:lpstr>
      <vt:lpstr>VIII. Eight Parabolic Exhortations  (Matthew 24:32–25:46)</vt:lpstr>
      <vt:lpstr>F. Partial Rapture of the Church?  (Matthew 25:1-13)</vt:lpstr>
      <vt:lpstr>F. Partial Rapture of the Church?  (Matthew 25:1-13)</vt:lpstr>
      <vt:lpstr>F. Partial Rapture of the Church?  (Matthew 25:1-13)</vt:lpstr>
      <vt:lpstr>PowerPoint Presentation</vt:lpstr>
      <vt:lpstr>F. Partial Rapture of the Church?  (Matthew 25:1-13)</vt:lpstr>
      <vt:lpstr>F. Partial Rapture of the Church?  (Matthew 25:1-13)</vt:lpstr>
      <vt:lpstr>F. Partial Rapture of the Church?  (Matthew 25:1-13)</vt:lpstr>
      <vt:lpstr>PowerPoint Presentation</vt:lpstr>
      <vt:lpstr>Catching Away of All Living Believers  (1 Thess 4:17)</vt:lpstr>
      <vt:lpstr>PowerPoint Presentation</vt:lpstr>
      <vt:lpstr>F. Partial Rapture of the Church?  (Matthew 25:1-13)</vt:lpstr>
      <vt:lpstr>PowerPoint Presentation</vt:lpstr>
      <vt:lpstr>Catching Away of All Living Believers  (1 Thess 4:17)</vt:lpstr>
      <vt:lpstr>F. Partial Rapture of the Church?  (Matthew 25:1-13)</vt:lpstr>
      <vt:lpstr>F. Partial Rapture of the Church?  (Matthew 25:1-13)</vt:lpstr>
      <vt:lpstr>PowerPoint Presentation</vt:lpstr>
      <vt:lpstr>PowerPoint Presentation</vt:lpstr>
      <vt:lpstr>F. Partial Rapture of the Church?  (Matthew 25:1-13)</vt:lpstr>
      <vt:lpstr>PowerPoint Presentation</vt:lpstr>
      <vt:lpstr>PowerPoint Presentation</vt:lpstr>
      <vt:lpstr>PowerPoint Presentation</vt:lpstr>
      <vt:lpstr>PowerPoint Presentation</vt:lpstr>
      <vt:lpstr>PowerPoint Presentation</vt:lpstr>
      <vt:lpstr>F. Partial Rapture of the Church?  (Matthew 25:1-13)</vt:lpstr>
      <vt:lpstr>F. Partial Rapture of the Church?  (Matthew 25:1-13)</vt:lpstr>
      <vt:lpstr>VIII. Eight Parabolic Exhortations  (Matthew 24:32–25:46)</vt:lpstr>
      <vt:lpstr>VIII. Eight Parabolic Exhortations  (Matthew 24:32–25:46)</vt:lpstr>
      <vt:lpstr>PowerPoint Presentation</vt:lpstr>
      <vt:lpstr>PowerPoint Presentation</vt:lpstr>
      <vt:lpstr>PowerPoint Presentation</vt:lpstr>
      <vt:lpstr>PowerPoint Presentation</vt:lpstr>
      <vt:lpstr>PowerPoint Presentation</vt:lpstr>
      <vt:lpstr>CONNECTING  REV 12 &amp; ANTI-SEMITISM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VIII. Eight Parabolic Exhortations  (Matthew 24:32–25:46)</vt:lpstr>
      <vt:lpstr>Preview of Matthew 24–25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THE-RAPTURE 030 - Matt 24-25 - Part-10</dc:title>
  <dc:subject>Rapture - Olivet Discourse</dc:subject>
  <dc:creator>A. Woods</dc:creator>
  <dc:description>Modified by Jim McGowan</dc:description>
  <cp:lastModifiedBy>Jim McGowan</cp:lastModifiedBy>
  <cp:revision>1996</cp:revision>
  <cp:lastPrinted>2020-11-08T03:53:08Z</cp:lastPrinted>
  <dcterms:created xsi:type="dcterms:W3CDTF">2009-03-17T12:21:13Z</dcterms:created>
  <dcterms:modified xsi:type="dcterms:W3CDTF">2020-12-05T23:34:01Z</dcterms:modified>
</cp:coreProperties>
</file>