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3"/>
  </p:notesMasterIdLst>
  <p:handoutMasterIdLst>
    <p:handoutMasterId r:id="rId64"/>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898" r:id="rId14"/>
    <p:sldId id="6882" r:id="rId15"/>
    <p:sldId id="6899" r:id="rId16"/>
    <p:sldId id="3502" r:id="rId17"/>
    <p:sldId id="6900" r:id="rId18"/>
    <p:sldId id="6901" r:id="rId19"/>
    <p:sldId id="6891" r:id="rId20"/>
    <p:sldId id="6904" r:id="rId21"/>
    <p:sldId id="2331" r:id="rId22"/>
    <p:sldId id="2346" r:id="rId23"/>
    <p:sldId id="259" r:id="rId24"/>
    <p:sldId id="6780" r:id="rId25"/>
    <p:sldId id="5642" r:id="rId26"/>
    <p:sldId id="486" r:id="rId27"/>
    <p:sldId id="6907" r:id="rId28"/>
    <p:sldId id="4425" r:id="rId29"/>
    <p:sldId id="6910" r:id="rId30"/>
    <p:sldId id="6908" r:id="rId31"/>
    <p:sldId id="2850" r:id="rId32"/>
    <p:sldId id="3863" r:id="rId33"/>
    <p:sldId id="2879" r:id="rId34"/>
    <p:sldId id="2849" r:id="rId35"/>
    <p:sldId id="2873" r:id="rId36"/>
    <p:sldId id="3878" r:id="rId37"/>
    <p:sldId id="6911" r:id="rId38"/>
    <p:sldId id="2878" r:id="rId39"/>
    <p:sldId id="3870" r:id="rId40"/>
    <p:sldId id="3866" r:id="rId41"/>
    <p:sldId id="3867" r:id="rId42"/>
    <p:sldId id="2880" r:id="rId43"/>
    <p:sldId id="6912" r:id="rId44"/>
    <p:sldId id="2887" r:id="rId45"/>
    <p:sldId id="2854" r:id="rId46"/>
    <p:sldId id="6913" r:id="rId47"/>
    <p:sldId id="372" r:id="rId48"/>
    <p:sldId id="6791" r:id="rId49"/>
    <p:sldId id="6864" r:id="rId50"/>
    <p:sldId id="6906" r:id="rId51"/>
    <p:sldId id="6909" r:id="rId52"/>
    <p:sldId id="6914" r:id="rId53"/>
    <p:sldId id="283" r:id="rId54"/>
    <p:sldId id="6552" r:id="rId55"/>
    <p:sldId id="6596" r:id="rId56"/>
    <p:sldId id="6915" r:id="rId57"/>
    <p:sldId id="6916" r:id="rId58"/>
    <p:sldId id="2931" r:id="rId59"/>
    <p:sldId id="6803" r:id="rId60"/>
    <p:sldId id="6918" r:id="rId61"/>
    <p:sldId id="6917" r:id="rId6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6353" autoAdjust="0"/>
  </p:normalViewPr>
  <p:slideViewPr>
    <p:cSldViewPr>
      <p:cViewPr varScale="1">
        <p:scale>
          <a:sx n="57" d="100"/>
          <a:sy n="57" d="100"/>
        </p:scale>
        <p:origin x="7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2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2064513" y="180762"/>
            <a:ext cx="3847253" cy="547446"/>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 – 009 - James 2:10-13</a:t>
            </a:r>
          </a:p>
          <a:p>
            <a:pPr>
              <a:defRPr/>
            </a:pPr>
            <a:r>
              <a:rPr lang="en-US" sz="1500" dirty="0"/>
              <a:t>12-02-2020</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12/2/2020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12/2/2020</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27</a:t>
            </a:fld>
            <a:endParaRPr lang="en-US" altLang="en-US" dirty="0"/>
          </a:p>
        </p:txBody>
      </p:sp>
    </p:spTree>
    <p:extLst>
      <p:ext uri="{BB962C8B-B14F-4D97-AF65-F5344CB8AC3E}">
        <p14:creationId xmlns:p14="http://schemas.microsoft.com/office/powerpoint/2010/main" val="429015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9A94E8E-04B8-47E8-B2DE-4F5414C5400E}" type="datetime1">
              <a:rPr lang="en-US" smtClean="0"/>
              <a:t>12/2/2020</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279051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12/2/2020</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29.jpeg"/></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3" name="Picture 2">
            <a:extLst>
              <a:ext uri="{FF2B5EF4-FFF2-40B4-BE49-F238E27FC236}">
                <a16:creationId xmlns:a16="http://schemas.microsoft.com/office/drawing/2014/main" id="{BF9F5248-91D4-4241-869F-8F4F5511B0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Reasoning: favoritism is contrary to God’s character &amp; purposes (2:4-13)</a:t>
            </a:r>
          </a:p>
        </p:txBody>
      </p:sp>
      <p:pic>
        <p:nvPicPr>
          <p:cNvPr id="3" name="Picture 2">
            <a:extLst>
              <a:ext uri="{FF2B5EF4-FFF2-40B4-BE49-F238E27FC236}">
                <a16:creationId xmlns:a16="http://schemas.microsoft.com/office/drawing/2014/main" id="{BF9F5248-91D4-4241-869F-8F4F5511B0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03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40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27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330F39-FAEE-46F1-ABD6-23A5CA73D5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3:28</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neither Jew nor Greek, there is neither slave nor free man, there is neither male nor female; for you are all one in Christ Jesus.”</a:t>
            </a:r>
          </a:p>
        </p:txBody>
      </p:sp>
      <p:pic>
        <p:nvPicPr>
          <p:cNvPr id="3" name="Picture 2">
            <a:extLst>
              <a:ext uri="{FF2B5EF4-FFF2-40B4-BE49-F238E27FC236}">
                <a16:creationId xmlns:a16="http://schemas.microsoft.com/office/drawing/2014/main" id="{066D1A48-6268-4CFB-A0D7-3A3C4AC7E4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7573" y="2514600"/>
            <a:ext cx="2268855" cy="2286000"/>
          </a:xfrm>
          <a:prstGeom prst="rect">
            <a:avLst/>
          </a:prstGeom>
        </p:spPr>
      </p:pic>
    </p:spTree>
    <p:extLst>
      <p:ext uri="{BB962C8B-B14F-4D97-AF65-F5344CB8AC3E}">
        <p14:creationId xmlns:p14="http://schemas.microsoft.com/office/powerpoint/2010/main" val="309734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078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55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C. Rich God Haters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(Jas 2:6-7)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838450" y="2057400"/>
            <a:ext cx="3467100" cy="1828800"/>
          </a:xfrm>
        </p:spPr>
        <p:txBody>
          <a:bodyPr/>
          <a:lstStyle/>
          <a:p>
            <a:pPr marL="514350" indent="-514350" eaLnBrk="1" hangingPunct="1">
              <a:spcBef>
                <a:spcPts val="0"/>
              </a:spcBef>
              <a:spcAft>
                <a:spcPts val="3000"/>
              </a:spcAft>
              <a:buClr>
                <a:srgbClr val="FF66FF"/>
              </a:buClr>
              <a:buSzPct val="100000"/>
              <a:buFont typeface="+mj-lt"/>
              <a:buAutoNum type="arabicPeriod"/>
              <a:defRPr/>
            </a:pPr>
            <a:r>
              <a:rPr lang="en-US" dirty="0">
                <a:effectLst>
                  <a:outerShdw blurRad="38100" dist="38100" dir="2700000" algn="tl">
                    <a:srgbClr val="000000">
                      <a:alpha val="43137"/>
                    </a:srgbClr>
                  </a:outerShdw>
                </a:effectLst>
              </a:rPr>
              <a:t>Oppressors (6)</a:t>
            </a:r>
          </a:p>
          <a:p>
            <a:pPr marL="514350" indent="-514350" eaLnBrk="1" hangingPunct="1">
              <a:spcBef>
                <a:spcPts val="0"/>
              </a:spcBef>
              <a:spcAft>
                <a:spcPts val="3000"/>
              </a:spcAft>
              <a:buClr>
                <a:srgbClr val="FF66FF"/>
              </a:buClr>
              <a:buSzPct val="100000"/>
              <a:buFont typeface="+mj-lt"/>
              <a:buAutoNum type="arabicPeriod"/>
              <a:defRPr/>
            </a:pPr>
            <a:r>
              <a:rPr lang="en-US" dirty="0">
                <a:effectLst>
                  <a:outerShdw blurRad="38100" dist="38100" dir="2700000" algn="tl">
                    <a:srgbClr val="000000">
                      <a:alpha val="43137"/>
                    </a:srgbClr>
                  </a:outerShdw>
                </a:effectLst>
              </a:rPr>
              <a:t>Blasphemers (7)</a:t>
            </a:r>
          </a:p>
        </p:txBody>
      </p:sp>
      <p:pic>
        <p:nvPicPr>
          <p:cNvPr id="2" name="Picture 1">
            <a:extLst>
              <a:ext uri="{FF2B5EF4-FFF2-40B4-BE49-F238E27FC236}">
                <a16:creationId xmlns:a16="http://schemas.microsoft.com/office/drawing/2014/main" id="{0AEC1367-F958-463B-B41A-E2173A1C83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0" y="4114800"/>
            <a:ext cx="406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45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48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52952" y="95666"/>
            <a:ext cx="8838095" cy="6666667"/>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D49D9-3519-48D4-B41A-2F91FCCB5A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Jacob</a:t>
            </a:r>
            <a:r>
              <a:rPr lang="en-US" sz="3600" dirty="0">
                <a:effectLst>
                  <a:outerShdw blurRad="38100" dist="38100" dir="2700000" algn="tl">
                    <a:srgbClr val="000000">
                      <a:alpha val="43137"/>
                    </a:srgbClr>
                  </a:outerShdw>
                </a:effectLst>
                <a:latin typeface="Calibri" panose="020F0502020204030204" pitchFamily="34" charset="0"/>
              </a:rPr>
              <a:t>, His statutes and His ordinances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to Israel</a:t>
            </a: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5052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11424E1-E1BE-4974-A959-7A98A43F1152}"/>
              </a:ext>
            </a:extLst>
          </p:cNvPr>
          <p:cNvGraphicFramePr>
            <a:graphicFrameLocks noGrp="1"/>
          </p:cNvGraphicFramePr>
          <p:nvPr>
            <p:ph type="tbl" idx="1"/>
          </p:nvPr>
        </p:nvGraphicFramePr>
        <p:xfrm>
          <a:off x="328613" y="777875"/>
          <a:ext cx="8486776" cy="5302251"/>
        </p:xfrm>
        <a:graphic>
          <a:graphicData uri="http://schemas.openxmlformats.org/drawingml/2006/table">
            <a:tbl>
              <a:tblPr firstRow="1" bandRow="1">
                <a:tableStyleId>{073A0DAA-6AF3-43AB-8588-CEC1D06C72B9}</a:tableStyleId>
              </a:tblPr>
              <a:tblGrid>
                <a:gridCol w="4266740">
                  <a:extLst>
                    <a:ext uri="{9D8B030D-6E8A-4147-A177-3AD203B41FA5}">
                      <a16:colId xmlns:a16="http://schemas.microsoft.com/office/drawing/2014/main" val="20000"/>
                    </a:ext>
                  </a:extLst>
                </a:gridCol>
                <a:gridCol w="2110018">
                  <a:extLst>
                    <a:ext uri="{9D8B030D-6E8A-4147-A177-3AD203B41FA5}">
                      <a16:colId xmlns:a16="http://schemas.microsoft.com/office/drawing/2014/main" val="20001"/>
                    </a:ext>
                  </a:extLst>
                </a:gridCol>
                <a:gridCol w="2110018">
                  <a:extLst>
                    <a:ext uri="{9D8B030D-6E8A-4147-A177-3AD203B41FA5}">
                      <a16:colId xmlns:a16="http://schemas.microsoft.com/office/drawing/2014/main" val="20002"/>
                    </a:ext>
                  </a:extLst>
                </a:gridCol>
              </a:tblGrid>
              <a:tr h="914181">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SIMILARITIES WITH ACTS 15</a:t>
                      </a:r>
                      <a:endParaRPr lang="en-US" sz="3600" dirty="0">
                        <a:effectLst>
                          <a:outerShdw blurRad="38100" dist="38100" dir="2700000" algn="tl">
                            <a:srgbClr val="000000">
                              <a:alpha val="43137"/>
                            </a:srgbClr>
                          </a:outerShdw>
                        </a:effectLst>
                      </a:endParaRPr>
                    </a:p>
                  </a:txBody>
                  <a:tcPr marL="91457" marR="91457" marT="45709" marB="4570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1345">
                <a:tc>
                  <a:txBody>
                    <a:bodyPr/>
                    <a:lstStyle/>
                    <a:p>
                      <a:endParaRPr lang="en-US" sz="1800" dirty="0">
                        <a:solidFill>
                          <a:schemeClr val="bg2"/>
                        </a:solidFill>
                        <a:effectLst/>
                      </a:endParaRPr>
                    </a:p>
                  </a:txBody>
                  <a:tcPr marL="91457" marR="91457" marT="45709" marB="45709" anchor="ct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James</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Acts 15</a:t>
                      </a:r>
                    </a:p>
                  </a:txBody>
                  <a:tcPr marL="91457" marR="91457" marT="45706" marB="45706" anchor="ctr" horzOverflow="overflow"/>
                </a:tc>
                <a:extLst>
                  <a:ext uri="{0D108BD9-81ED-4DB2-BD59-A6C34878D82A}">
                    <a16:rowId xmlns:a16="http://schemas.microsoft.com/office/drawing/2014/main" val="10001"/>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Greetings</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1:1</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15:23</a:t>
                      </a:r>
                    </a:p>
                  </a:txBody>
                  <a:tcPr marL="91457" marR="91457" marT="45706" marB="45706" anchor="ctr" horzOverflow="overflow"/>
                </a:tc>
                <a:extLst>
                  <a:ext uri="{0D108BD9-81ED-4DB2-BD59-A6C34878D82A}">
                    <a16:rowId xmlns:a16="http://schemas.microsoft.com/office/drawing/2014/main" val="10002"/>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Visit</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1:27</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15:14</a:t>
                      </a:r>
                    </a:p>
                  </a:txBody>
                  <a:tcPr marL="91457" marR="91457" marT="45706" marB="45706" anchor="ctr" horzOverflow="overflow"/>
                </a:tc>
                <a:extLst>
                  <a:ext uri="{0D108BD9-81ED-4DB2-BD59-A6C34878D82A}">
                    <a16:rowId xmlns:a16="http://schemas.microsoft.com/office/drawing/2014/main" val="10003"/>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Listen</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2:5</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15:13</a:t>
                      </a:r>
                    </a:p>
                  </a:txBody>
                  <a:tcPr marL="91457" marR="91457" marT="45706" marB="45706" anchor="ctr" horzOverflow="overflow"/>
                </a:tc>
                <a:extLst>
                  <a:ext uri="{0D108BD9-81ED-4DB2-BD59-A6C34878D82A}">
                    <a16:rowId xmlns:a16="http://schemas.microsoft.com/office/drawing/2014/main" val="10004"/>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Turn</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5:19-20</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15:19</a:t>
                      </a:r>
                    </a:p>
                  </a:txBody>
                  <a:tcPr marL="91457" marR="91457" marT="45706" marB="45706" anchor="ctr" horzOverflow="overflow"/>
                </a:tc>
                <a:extLst>
                  <a:ext uri="{0D108BD9-81ED-4DB2-BD59-A6C34878D82A}">
                    <a16:rowId xmlns:a16="http://schemas.microsoft.com/office/drawing/2014/main" val="10005"/>
                  </a:ext>
                </a:extLst>
              </a:tr>
              <a:tr h="73134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Being called by God’s name</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2:7</a:t>
                      </a:r>
                    </a:p>
                  </a:txBody>
                  <a:tcPr marL="91457" marR="91457" marT="45706" marB="4570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0000CC"/>
                          </a:solidFill>
                          <a:effectLst/>
                          <a:latin typeface="Calibri" panose="020F0502020204030204" pitchFamily="34" charset="0"/>
                        </a:rPr>
                        <a:t>15:17</a:t>
                      </a:r>
                    </a:p>
                  </a:txBody>
                  <a:tcPr marL="91457" marR="91457" marT="45706" marB="45706"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92F55D8-9CA3-4032-B2AD-26AFF97866E1}"/>
              </a:ext>
            </a:extLst>
          </p:cNvPr>
          <p:cNvSpPr>
            <a:spLocks noGrp="1" noChangeArrowheads="1"/>
          </p:cNvSpPr>
          <p:nvPr>
            <p:ph type="title"/>
          </p:nvPr>
        </p:nvSpPr>
        <p:spPr>
          <a:xfrm>
            <a:off x="1638300" y="228600"/>
            <a:ext cx="5867400" cy="914400"/>
          </a:xfrm>
        </p:spPr>
        <p:txBody>
          <a:bodyPr/>
          <a:lstStyle/>
          <a:p>
            <a:pPr algn="ctr" eaLnBrk="1" hangingPunct="1">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Date </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(AD 44-47)</a:t>
            </a:r>
            <a:endParaRPr lang="en-US" altLang="en-US" sz="3600" dirty="0">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1CF04DE5-0F11-499F-9089-872417E25B1B}"/>
              </a:ext>
            </a:extLst>
          </p:cNvPr>
          <p:cNvSpPr>
            <a:spLocks noGrp="1" noChangeArrowheads="1"/>
          </p:cNvSpPr>
          <p:nvPr>
            <p:ph type="body" idx="1"/>
          </p:nvPr>
        </p:nvSpPr>
        <p:spPr>
          <a:xfrm>
            <a:off x="457200" y="1143000"/>
            <a:ext cx="5943600" cy="5410200"/>
          </a:xfrm>
        </p:spPr>
        <p:txBody>
          <a:bodyPr/>
          <a:lstStyle/>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70</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62-63</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AD 48-49</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Sermon on the Mount</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Primitive congregational worship (Jas 2:2; 3:1; 5:14)</a:t>
            </a:r>
          </a:p>
          <a:p>
            <a:pPr marL="457200" indent="-457200" eaLnBrk="1" hangingPunct="1">
              <a:spcBef>
                <a:spcPts val="0"/>
              </a:spcBef>
              <a:spcAft>
                <a:spcPts val="1800"/>
              </a:spcAft>
              <a:defRPr/>
            </a:pPr>
            <a:r>
              <a:rPr lang="en-US" sz="3000" dirty="0">
                <a:effectLst>
                  <a:outerShdw blurRad="38100" dist="38100" dir="2700000" algn="tl">
                    <a:srgbClr val="000000">
                      <a:alpha val="43137"/>
                    </a:srgbClr>
                  </a:outerShdw>
                </a:effectLst>
              </a:rPr>
              <a:t>Jas 1:1 = Acts 8:1-4; 11:19</a:t>
            </a:r>
          </a:p>
        </p:txBody>
      </p:sp>
      <p:pic>
        <p:nvPicPr>
          <p:cNvPr id="43012" name="Picture 2">
            <a:extLst>
              <a:ext uri="{FF2B5EF4-FFF2-40B4-BE49-F238E27FC236}">
                <a16:creationId xmlns:a16="http://schemas.microsoft.com/office/drawing/2014/main" id="{7551EEF5-A005-4729-BB60-84A4C16DB6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7925"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817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48768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8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BE0D6-A93D-4482-AE80-62684C60F1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Timothy 3:16-17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All Scripture is inspired by God and profitable</a:t>
            </a:r>
            <a:r>
              <a:rPr lang="en-US" sz="3600" dirty="0">
                <a:effectLst>
                  <a:outerShdw blurRad="38100" dist="38100" dir="2700000" algn="tl">
                    <a:srgbClr val="000000">
                      <a:alpha val="43137"/>
                    </a:srgbClr>
                  </a:outerShdw>
                </a:effectLst>
                <a:latin typeface="Calibri" panose="020F0502020204030204" pitchFamily="34" charset="0"/>
              </a:rPr>
              <a:t> for teaching, for reproof, for correction, for training in righteousness; </a:t>
            </a:r>
            <a:r>
              <a:rPr lang="en-US" sz="3600" baseline="30000" dirty="0">
                <a:effectLst>
                  <a:outerShdw blurRad="38100" dist="38100" dir="2700000" algn="tl">
                    <a:srgbClr val="000000">
                      <a:alpha val="43137"/>
                    </a:srgbClr>
                  </a:outerShdw>
                </a:effectLst>
                <a:latin typeface="Calibri" panose="020F0502020204030204" pitchFamily="34" charset="0"/>
              </a:rPr>
              <a:t>17 </a:t>
            </a:r>
            <a:r>
              <a:rPr lang="en-US" sz="3600" dirty="0">
                <a:effectLst>
                  <a:outerShdw blurRad="38100" dist="38100" dir="2700000" algn="tl">
                    <a:srgbClr val="000000">
                      <a:alpha val="43137"/>
                    </a:srgbClr>
                  </a:outerShdw>
                </a:effectLst>
                <a:latin typeface="Calibri" panose="020F0502020204030204" pitchFamily="34" charset="0"/>
              </a:rPr>
              <a:t>so that the man of God may be adequate, equipped for every good work.”</a:t>
            </a:r>
          </a:p>
        </p:txBody>
      </p:sp>
    </p:spTree>
    <p:extLst>
      <p:ext uri="{BB962C8B-B14F-4D97-AF65-F5344CB8AC3E}">
        <p14:creationId xmlns:p14="http://schemas.microsoft.com/office/powerpoint/2010/main" val="82529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957AEB-660B-44A2-928D-F6309BC377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15:3-4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For even Christ did not please Himself, but as it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written</a:t>
            </a:r>
            <a:r>
              <a:rPr lang="en-US" sz="3600" dirty="0">
                <a:effectLst>
                  <a:outerShdw blurRad="38100" dist="38100" dir="2700000" algn="tl">
                    <a:srgbClr val="000000">
                      <a:alpha val="43137"/>
                    </a:srgbClr>
                  </a:outerShdw>
                </a:effectLst>
                <a:latin typeface="Calibri" panose="020F0502020204030204" pitchFamily="34" charset="0"/>
              </a:rPr>
              <a:t>: “The taunts of those who taunt You have fallen on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 whatever was written in earlier times</a:t>
            </a:r>
            <a:r>
              <a:rPr lang="en-US" sz="3600" dirty="0">
                <a:effectLst>
                  <a:outerShdw blurRad="38100" dist="38100" dir="2700000" algn="tl">
                    <a:srgbClr val="000000">
                      <a:alpha val="43137"/>
                    </a:srgbClr>
                  </a:outerShdw>
                </a:effectLst>
                <a:latin typeface="Calibri" panose="020F0502020204030204" pitchFamily="34" charset="0"/>
              </a:rPr>
              <a:t> was written for our instruction, so that through perseverance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encouragement of the Scriptures</a:t>
            </a:r>
            <a:r>
              <a:rPr lang="en-US" sz="3600" dirty="0">
                <a:effectLst>
                  <a:outerShdw blurRad="38100" dist="38100" dir="2700000" algn="tl">
                    <a:srgbClr val="000000">
                      <a:alpha val="43137"/>
                    </a:srgbClr>
                  </a:outerShdw>
                </a:effectLst>
                <a:latin typeface="Calibri" panose="020F0502020204030204" pitchFamily="34" charset="0"/>
              </a:rPr>
              <a:t> we might have hope.”</a:t>
            </a:r>
          </a:p>
        </p:txBody>
      </p:sp>
    </p:spTree>
    <p:extLst>
      <p:ext uri="{BB962C8B-B14F-4D97-AF65-F5344CB8AC3E}">
        <p14:creationId xmlns:p14="http://schemas.microsoft.com/office/powerpoint/2010/main" val="374085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838200" y="228600"/>
            <a:ext cx="7467600" cy="1066800"/>
          </a:xfrm>
        </p:spPr>
        <p:txBody>
          <a:bodyPr/>
          <a:lstStyle/>
          <a:p>
            <a:pPr algn="ctr">
              <a:spcAft>
                <a:spcPts val="600"/>
              </a:spcAft>
            </a:pPr>
            <a:r>
              <a:rPr lang="en-US" sz="3600" dirty="0">
                <a:effectLst>
                  <a:outerShdw blurRad="38100" dist="38100" dir="2700000" algn="tl">
                    <a:srgbClr val="000000">
                      <a:alpha val="43137"/>
                    </a:srgbClr>
                  </a:outerShdw>
                </a:effectLst>
              </a:rPr>
              <a:t>Thomas Constable</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“Notes on James,” 48, accessed December 1, 2020, http://www.soniclight.com.</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76400"/>
            <a:ext cx="9144000" cy="2209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“Christians live under a new set of rules,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law of liberty</a:t>
            </a:r>
            <a:r>
              <a:rPr lang="en-US" dirty="0">
                <a:effectLst>
                  <a:outerShdw blurRad="38100" dist="38100" dir="2700000" algn="tl">
                    <a:srgbClr val="000000">
                      <a:alpha val="43137"/>
                    </a:srgbClr>
                  </a:outerShdw>
                </a:effectLst>
                <a:latin typeface="Calibri" panose="020F0502020204030204" pitchFamily="34" charset="0"/>
              </a:rPr>
              <a:t>. Israelites lived under a different set of rules,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Law of Moses</a:t>
            </a:r>
            <a:r>
              <a:rPr lang="en-US" dirty="0">
                <a:effectLst>
                  <a:outerShdw blurRad="38100" dist="38100" dir="2700000" algn="tl">
                    <a:srgbClr val="000000">
                      <a:alpha val="43137"/>
                    </a:srgbClr>
                  </a:outerShdw>
                </a:effectLst>
                <a:latin typeface="Calibri" panose="020F0502020204030204" pitchFamily="34" charset="0"/>
              </a:rPr>
              <a:t>. The fact that the ‘golden rule’ was part of both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Mosaic Law</a:t>
            </a:r>
            <a:r>
              <a:rPr lang="en-US" dirty="0">
                <a:effectLst>
                  <a:outerShdw blurRad="38100" dist="38100" dir="2700000" algn="tl">
                    <a:srgbClr val="000000">
                      <a:alpha val="43137"/>
                    </a:srgbClr>
                  </a:outerShdw>
                </a:effectLst>
                <a:latin typeface="Calibri" panose="020F0502020204030204" pitchFamily="34" charset="0"/>
              </a:rPr>
              <a:t> and the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law of Christ</a:t>
            </a:r>
            <a:r>
              <a:rPr lang="en-US" dirty="0">
                <a:effectLst>
                  <a:outerShdw blurRad="38100" dist="38100" dir="2700000" algn="tl">
                    <a:srgbClr val="000000">
                      <a:alpha val="43137"/>
                    </a:srgbClr>
                  </a:outerShdw>
                </a:effectLst>
                <a:latin typeface="Calibri" panose="020F0502020204030204" pitchFamily="34" charset="0"/>
              </a:rPr>
              <a:t>, does not mean that we are still under the Mosaic Law.”</a:t>
            </a:r>
          </a:p>
        </p:txBody>
      </p:sp>
      <p:pic>
        <p:nvPicPr>
          <p:cNvPr id="2" name="Picture 1">
            <a:extLst>
              <a:ext uri="{FF2B5EF4-FFF2-40B4-BE49-F238E27FC236}">
                <a16:creationId xmlns:a16="http://schemas.microsoft.com/office/drawing/2014/main" id="{237C9B5F-3F8F-4DF3-A98C-8E6E5044D2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95250"/>
            <a:ext cx="729310" cy="1097280"/>
          </a:xfrm>
          <a:prstGeom prst="rect">
            <a:avLst/>
          </a:prstGeom>
        </p:spPr>
      </p:pic>
    </p:spTree>
    <p:extLst>
      <p:ext uri="{BB962C8B-B14F-4D97-AF65-F5344CB8AC3E}">
        <p14:creationId xmlns:p14="http://schemas.microsoft.com/office/powerpoint/2010/main" val="44853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635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76630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3" name="Picture 1">
            <a:extLst>
              <a:ext uri="{FF2B5EF4-FFF2-40B4-BE49-F238E27FC236}">
                <a16:creationId xmlns:a16="http://schemas.microsoft.com/office/drawing/2014/main" id="{EA595C26-B8BC-41E4-93B1-CB3A6BD880C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6469880"/>
              </p:ext>
            </p:extLst>
          </p:nvPr>
        </p:nvGraphicFramePr>
        <p:xfrm>
          <a:off x="152400" y="226268"/>
          <a:ext cx="8839200" cy="6405464"/>
        </p:xfrm>
        <a:graphic>
          <a:graphicData uri="http://schemas.openxmlformats.org/drawingml/2006/table">
            <a:tbl>
              <a:tblPr firstRow="1" bandRow="1">
                <a:tableStyleId>{5C22544A-7EE6-4342-B048-85BDC9FD1C3A}</a:tableStyleId>
              </a:tblPr>
              <a:tblGrid>
                <a:gridCol w="1767840">
                  <a:extLst>
                    <a:ext uri="{9D8B030D-6E8A-4147-A177-3AD203B41FA5}">
                      <a16:colId xmlns:a16="http://schemas.microsoft.com/office/drawing/2014/main" val="20000"/>
                    </a:ext>
                  </a:extLst>
                </a:gridCol>
                <a:gridCol w="1767840">
                  <a:extLst>
                    <a:ext uri="{9D8B030D-6E8A-4147-A177-3AD203B41FA5}">
                      <a16:colId xmlns:a16="http://schemas.microsoft.com/office/drawing/2014/main" val="20001"/>
                    </a:ext>
                  </a:extLst>
                </a:gridCol>
                <a:gridCol w="176784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767840">
                  <a:extLst>
                    <a:ext uri="{9D8B030D-6E8A-4147-A177-3AD203B41FA5}">
                      <a16:colId xmlns:a16="http://schemas.microsoft.com/office/drawing/2014/main" val="20004"/>
                    </a:ext>
                  </a:extLst>
                </a:gridCol>
              </a:tblGrid>
              <a:tr h="794830">
                <a:tc gridSpan="5">
                  <a:txBody>
                    <a:bodyPr/>
                    <a:lstStyle/>
                    <a:p>
                      <a:pPr algn="ctr"/>
                      <a:r>
                        <a:rPr kumimoji="0" lang="en-US" sz="4000" b="1" i="0" u="none" strike="noStrike" kern="0" cap="none" spc="0" normalizeH="0" baseline="0" noProof="0" dirty="0">
                          <a:ln>
                            <a:noFill/>
                          </a:ln>
                          <a:solidFill>
                            <a:schemeClr val="accent3">
                              <a:lumMod val="50000"/>
                            </a:schemeClr>
                          </a:solidFill>
                          <a:effectLst/>
                          <a:uLnTx/>
                          <a:uFillTx/>
                          <a:latin typeface="Calibri" panose="020F0502020204030204" pitchFamily="34" charset="0"/>
                          <a:ea typeface="+mj-ea"/>
                          <a:cs typeface="+mj-cs"/>
                        </a:rPr>
                        <a:t>Scripture’s Four Judgments</a:t>
                      </a:r>
                      <a:endParaRPr kumimoji="0" lang="en-US" sz="4000" b="1" i="0" u="none" strike="noStrike" kern="0" cap="none" spc="0" normalizeH="0" baseline="0" dirty="0">
                        <a:ln>
                          <a:noFill/>
                        </a:ln>
                        <a:solidFill>
                          <a:schemeClr val="accent3">
                            <a:lumMod val="50000"/>
                          </a:schemeClr>
                        </a:solidFill>
                        <a:effectLst/>
                        <a:uLnTx/>
                        <a:uFillTx/>
                        <a:latin typeface="Calibri" panose="020F0502020204030204" pitchFamily="34" charset="0"/>
                        <a:ea typeface="+mj-ea"/>
                        <a:cs typeface="+mj-cs"/>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r>
                        <a:rPr lang="en-US" sz="2000" dirty="0">
                          <a:latin typeface="Calibri" panose="020F0502020204030204" pitchFamily="34" charset="0"/>
                        </a:rPr>
                        <a:t>Name</a:t>
                      </a:r>
                    </a:p>
                  </a:txBody>
                  <a:tcPr marT="45717" marB="45717"/>
                </a:tc>
                <a:tc>
                  <a:txBody>
                    <a:bodyPr/>
                    <a:lstStyle/>
                    <a:p>
                      <a:r>
                        <a:rPr lang="en-US" sz="2000" dirty="0">
                          <a:latin typeface="Calibri" panose="020F0502020204030204" pitchFamily="34" charset="0"/>
                        </a:rPr>
                        <a:t>Sheep and</a:t>
                      </a:r>
                      <a:r>
                        <a:rPr lang="en-US" sz="2000" baseline="0" dirty="0">
                          <a:latin typeface="Calibri" panose="020F0502020204030204" pitchFamily="34" charset="0"/>
                        </a:rPr>
                        <a:t> Goat</a:t>
                      </a:r>
                      <a:endParaRPr lang="en-US" sz="2000" dirty="0">
                        <a:latin typeface="Calibri" panose="020F0502020204030204" pitchFamily="34" charset="0"/>
                      </a:endParaRPr>
                    </a:p>
                  </a:txBody>
                  <a:tcPr marT="45717" marB="45717"/>
                </a:tc>
                <a:tc>
                  <a:txBody>
                    <a:bodyPr/>
                    <a:lstStyle/>
                    <a:p>
                      <a:r>
                        <a:rPr lang="en-US" sz="2000" dirty="0">
                          <a:latin typeface="Calibri" panose="020F0502020204030204" pitchFamily="34" charset="0"/>
                        </a:rPr>
                        <a:t>Judgment of the Jews</a:t>
                      </a:r>
                    </a:p>
                  </a:txBody>
                  <a:tcPr marT="45717" marB="45717"/>
                </a:tc>
                <a:tc>
                  <a:txBody>
                    <a:bodyPr/>
                    <a:lstStyle/>
                    <a:p>
                      <a:r>
                        <a:rPr lang="en-US" sz="2000" b="1" u="sng" dirty="0">
                          <a:solidFill>
                            <a:schemeClr val="bg1"/>
                          </a:solidFill>
                          <a:latin typeface="Calibri" panose="020F0502020204030204" pitchFamily="34" charset="0"/>
                        </a:rPr>
                        <a:t>Bema</a:t>
                      </a:r>
                      <a:r>
                        <a:rPr lang="en-US" sz="2000" b="1" u="sng" baseline="0" dirty="0">
                          <a:solidFill>
                            <a:schemeClr val="bg1"/>
                          </a:solidFill>
                          <a:latin typeface="Calibri" panose="020F0502020204030204" pitchFamily="34" charset="0"/>
                        </a:rPr>
                        <a:t> Seat</a:t>
                      </a:r>
                      <a:endParaRPr lang="en-US" sz="20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000" dirty="0">
                          <a:latin typeface="Calibri" panose="020F0502020204030204" pitchFamily="34" charset="0"/>
                        </a:rPr>
                        <a:t>Great White Throne</a:t>
                      </a:r>
                    </a:p>
                  </a:txBody>
                  <a:tcPr marT="45717" marB="45717"/>
                </a:tc>
                <a:extLst>
                  <a:ext uri="{0D108BD9-81ED-4DB2-BD59-A6C34878D82A}">
                    <a16:rowId xmlns:a16="http://schemas.microsoft.com/office/drawing/2014/main" val="10000"/>
                  </a:ext>
                </a:extLst>
              </a:tr>
              <a:tr h="371120">
                <a:tc>
                  <a:txBody>
                    <a:bodyPr/>
                    <a:lstStyle/>
                    <a:p>
                      <a:r>
                        <a:rPr lang="en-US" sz="2000" dirty="0">
                          <a:latin typeface="Calibri" panose="020F0502020204030204" pitchFamily="34" charset="0"/>
                        </a:rPr>
                        <a:t>Scripture</a:t>
                      </a:r>
                    </a:p>
                  </a:txBody>
                  <a:tcPr marT="45717" marB="45717"/>
                </a:tc>
                <a:tc>
                  <a:txBody>
                    <a:bodyPr/>
                    <a:lstStyle/>
                    <a:p>
                      <a:r>
                        <a:rPr lang="en-US" sz="2000" dirty="0">
                          <a:latin typeface="Calibri" panose="020F0502020204030204" pitchFamily="34" charset="0"/>
                        </a:rPr>
                        <a:t>Matt 25:31-46</a:t>
                      </a:r>
                    </a:p>
                  </a:txBody>
                  <a:tcPr marT="45717" marB="45717"/>
                </a:tc>
                <a:tc>
                  <a:txBody>
                    <a:bodyPr/>
                    <a:lstStyle/>
                    <a:p>
                      <a:r>
                        <a:rPr lang="en-US" sz="2000" dirty="0">
                          <a:latin typeface="Calibri" panose="020F0502020204030204" pitchFamily="34" charset="0"/>
                        </a:rPr>
                        <a:t>Ezek 20:33-44</a:t>
                      </a:r>
                    </a:p>
                  </a:txBody>
                  <a:tcPr marT="45717" marB="45717"/>
                </a:tc>
                <a:tc>
                  <a:txBody>
                    <a:bodyPr/>
                    <a:lstStyle/>
                    <a:p>
                      <a:r>
                        <a:rPr lang="en-US" sz="2000" b="1" u="sng" dirty="0">
                          <a:solidFill>
                            <a:schemeClr val="bg1"/>
                          </a:solidFill>
                          <a:latin typeface="Calibri" panose="020F0502020204030204" pitchFamily="34" charset="0"/>
                        </a:rPr>
                        <a:t>1 Cor 3:10-15</a:t>
                      </a:r>
                    </a:p>
                  </a:txBody>
                  <a:tcPr marT="45717" marB="45717">
                    <a:solidFill>
                      <a:srgbClr val="FFFFCC"/>
                    </a:solidFill>
                  </a:tcPr>
                </a:tc>
                <a:tc>
                  <a:txBody>
                    <a:bodyPr/>
                    <a:lstStyle/>
                    <a:p>
                      <a:r>
                        <a:rPr lang="en-US" sz="2000" dirty="0">
                          <a:latin typeface="Calibri" panose="020F0502020204030204" pitchFamily="34" charset="0"/>
                        </a:rPr>
                        <a:t>Rev 20:11-15</a:t>
                      </a:r>
                    </a:p>
                  </a:txBody>
                  <a:tcPr marT="45717" marB="45717"/>
                </a:tc>
                <a:extLst>
                  <a:ext uri="{0D108BD9-81ED-4DB2-BD59-A6C34878D82A}">
                    <a16:rowId xmlns:a16="http://schemas.microsoft.com/office/drawing/2014/main" val="10001"/>
                  </a:ext>
                </a:extLst>
              </a:tr>
              <a:tr h="649461">
                <a:tc>
                  <a:txBody>
                    <a:bodyPr/>
                    <a:lstStyle/>
                    <a:p>
                      <a:r>
                        <a:rPr lang="en-US" sz="2000" dirty="0">
                          <a:latin typeface="Calibri" panose="020F0502020204030204" pitchFamily="34" charset="0"/>
                        </a:rPr>
                        <a:t>Place</a:t>
                      </a:r>
                    </a:p>
                  </a:txBody>
                  <a:tcPr marT="45717" marB="45717"/>
                </a:tc>
                <a:tc>
                  <a:txBody>
                    <a:bodyPr/>
                    <a:lstStyle/>
                    <a:p>
                      <a:r>
                        <a:rPr lang="en-US" sz="2000" dirty="0">
                          <a:latin typeface="Calibri" panose="020F0502020204030204" pitchFamily="34" charset="0"/>
                        </a:rPr>
                        <a:t>Earth, Jerusalem</a:t>
                      </a:r>
                    </a:p>
                  </a:txBody>
                  <a:tcPr marT="45717" marB="45717"/>
                </a:tc>
                <a:tc>
                  <a:txBody>
                    <a:bodyPr/>
                    <a:lstStyle/>
                    <a:p>
                      <a:r>
                        <a:rPr lang="en-US" sz="2000" dirty="0">
                          <a:latin typeface="Calibri" panose="020F0502020204030204" pitchFamily="34" charset="0"/>
                        </a:rPr>
                        <a:t>Earth, wilderness</a:t>
                      </a:r>
                    </a:p>
                  </a:txBody>
                  <a:tcPr marT="45717" marB="45717"/>
                </a:tc>
                <a:tc>
                  <a:txBody>
                    <a:bodyPr/>
                    <a:lstStyle/>
                    <a:p>
                      <a:r>
                        <a:rPr lang="en-US" sz="2000" b="1" u="sng" dirty="0">
                          <a:solidFill>
                            <a:schemeClr val="bg1"/>
                          </a:solidFill>
                          <a:latin typeface="Calibri" panose="020F0502020204030204" pitchFamily="34" charset="0"/>
                        </a:rPr>
                        <a:t>Heaven</a:t>
                      </a:r>
                    </a:p>
                  </a:txBody>
                  <a:tcPr marT="45717" marB="45717">
                    <a:solidFill>
                      <a:srgbClr val="FFFFCC"/>
                    </a:solidFill>
                  </a:tcPr>
                </a:tc>
                <a:tc>
                  <a:txBody>
                    <a:bodyPr/>
                    <a:lstStyle/>
                    <a:p>
                      <a:r>
                        <a:rPr lang="en-US" sz="2000" dirty="0">
                          <a:latin typeface="Calibri" panose="020F0502020204030204" pitchFamily="34" charset="0"/>
                        </a:rPr>
                        <a:t>Earth</a:t>
                      </a:r>
                    </a:p>
                  </a:txBody>
                  <a:tcPr marT="45717" marB="45717"/>
                </a:tc>
                <a:extLst>
                  <a:ext uri="{0D108BD9-81ED-4DB2-BD59-A6C34878D82A}">
                    <a16:rowId xmlns:a16="http://schemas.microsoft.com/office/drawing/2014/main" val="10002"/>
                  </a:ext>
                </a:extLst>
              </a:tr>
              <a:tr h="927801">
                <a:tc>
                  <a:txBody>
                    <a:bodyPr/>
                    <a:lstStyle/>
                    <a:p>
                      <a:r>
                        <a:rPr lang="en-US" sz="2000" dirty="0">
                          <a:latin typeface="Calibri" panose="020F0502020204030204" pitchFamily="34" charset="0"/>
                        </a:rPr>
                        <a:t>Audience</a:t>
                      </a:r>
                    </a:p>
                  </a:txBody>
                  <a:tcPr marT="45717" marB="45717"/>
                </a:tc>
                <a:tc>
                  <a:txBody>
                    <a:bodyPr/>
                    <a:lstStyle/>
                    <a:p>
                      <a:r>
                        <a:rPr lang="en-US" sz="2000" dirty="0">
                          <a:latin typeface="Calibri" panose="020F0502020204030204" pitchFamily="34" charset="0"/>
                        </a:rPr>
                        <a:t>Gentile Tribulation survivors</a:t>
                      </a:r>
                    </a:p>
                  </a:txBody>
                  <a:tcPr marT="45717" marB="45717"/>
                </a:tc>
                <a:tc>
                  <a:txBody>
                    <a:bodyPr/>
                    <a:lstStyle/>
                    <a:p>
                      <a:r>
                        <a:rPr lang="en-US" sz="2000" dirty="0">
                          <a:latin typeface="Calibri" panose="020F0502020204030204" pitchFamily="34" charset="0"/>
                        </a:rPr>
                        <a:t>Jewish Tribulation survivors</a:t>
                      </a:r>
                    </a:p>
                  </a:txBody>
                  <a:tcPr marT="45717" marB="45717"/>
                </a:tc>
                <a:tc>
                  <a:txBody>
                    <a:bodyPr/>
                    <a:lstStyle/>
                    <a:p>
                      <a:r>
                        <a:rPr lang="en-US" sz="2000" b="1" u="sng" dirty="0">
                          <a:solidFill>
                            <a:schemeClr val="bg1"/>
                          </a:solidFill>
                          <a:latin typeface="Calibri" panose="020F0502020204030204" pitchFamily="34" charset="0"/>
                        </a:rPr>
                        <a:t>Church</a:t>
                      </a:r>
                      <a:r>
                        <a:rPr lang="en-US" sz="2000" b="1" u="sng" baseline="0" dirty="0">
                          <a:solidFill>
                            <a:schemeClr val="bg1"/>
                          </a:solidFill>
                          <a:latin typeface="Calibri" panose="020F0502020204030204" pitchFamily="34" charset="0"/>
                        </a:rPr>
                        <a:t> Age believers</a:t>
                      </a:r>
                      <a:endParaRPr lang="en-US" sz="2000" b="1" u="sng" dirty="0">
                        <a:solidFill>
                          <a:schemeClr val="bg1"/>
                        </a:solidFill>
                        <a:latin typeface="Calibri" panose="020F0502020204030204" pitchFamily="34" charset="0"/>
                      </a:endParaRPr>
                    </a:p>
                  </a:txBody>
                  <a:tcPr marT="45717" marB="45717">
                    <a:solidFill>
                      <a:srgbClr val="FFFFCC"/>
                    </a:solidFill>
                  </a:tcPr>
                </a:tc>
                <a:tc>
                  <a:txBody>
                    <a:bodyPr/>
                    <a:lstStyle/>
                    <a:p>
                      <a:r>
                        <a:rPr lang="en-US" sz="2000" dirty="0">
                          <a:latin typeface="Calibri" panose="020F0502020204030204" pitchFamily="34" charset="0"/>
                        </a:rPr>
                        <a:t>All unsaved</a:t>
                      </a:r>
                    </a:p>
                  </a:txBody>
                  <a:tcPr marT="45717" marB="45717"/>
                </a:tc>
                <a:extLst>
                  <a:ext uri="{0D108BD9-81ED-4DB2-BD59-A6C34878D82A}">
                    <a16:rowId xmlns:a16="http://schemas.microsoft.com/office/drawing/2014/main" val="10003"/>
                  </a:ext>
                </a:extLst>
              </a:tr>
              <a:tr h="649461">
                <a:tc>
                  <a:txBody>
                    <a:bodyPr/>
                    <a:lstStyle/>
                    <a:p>
                      <a:r>
                        <a:rPr lang="en-US" sz="2000" dirty="0">
                          <a:latin typeface="Calibri" panose="020F0502020204030204" pitchFamily="34" charset="0"/>
                        </a:rPr>
                        <a:t>When</a:t>
                      </a:r>
                    </a:p>
                  </a:txBody>
                  <a:tcPr marT="45717" marB="45717"/>
                </a:tc>
                <a:tc>
                  <a:txBody>
                    <a:bodyPr/>
                    <a:lstStyle/>
                    <a:p>
                      <a:r>
                        <a:rPr lang="en-US" sz="2000" dirty="0">
                          <a:latin typeface="Calibri" panose="020F0502020204030204" pitchFamily="34" charset="0"/>
                        </a:rPr>
                        <a:t>After Tribulation</a:t>
                      </a:r>
                    </a:p>
                  </a:txBody>
                  <a:tcPr marT="45717" marB="45717"/>
                </a:tc>
                <a:tc>
                  <a:txBody>
                    <a:bodyPr/>
                    <a:lstStyle/>
                    <a:p>
                      <a:r>
                        <a:rPr lang="en-US" sz="2000" dirty="0">
                          <a:latin typeface="Calibri" panose="020F0502020204030204" pitchFamily="34" charset="0"/>
                        </a:rPr>
                        <a:t>After Tribulation</a:t>
                      </a:r>
                    </a:p>
                  </a:txBody>
                  <a:tcPr marT="45717" marB="45717"/>
                </a:tc>
                <a:tc>
                  <a:txBody>
                    <a:bodyPr/>
                    <a:lstStyle/>
                    <a:p>
                      <a:r>
                        <a:rPr lang="en-US" sz="2000" b="1" u="sng" dirty="0">
                          <a:solidFill>
                            <a:schemeClr val="bg1"/>
                          </a:solidFill>
                          <a:latin typeface="Calibri" panose="020F0502020204030204" pitchFamily="34" charset="0"/>
                        </a:rPr>
                        <a:t>After rapture</a:t>
                      </a:r>
                    </a:p>
                  </a:txBody>
                  <a:tcPr marT="45717" marB="45717">
                    <a:solidFill>
                      <a:srgbClr val="FFFFCC"/>
                    </a:solidFill>
                  </a:tcPr>
                </a:tc>
                <a:tc>
                  <a:txBody>
                    <a:bodyPr/>
                    <a:lstStyle/>
                    <a:p>
                      <a:r>
                        <a:rPr lang="en-US" sz="2000" dirty="0">
                          <a:latin typeface="Calibri" panose="020F0502020204030204" pitchFamily="34" charset="0"/>
                        </a:rPr>
                        <a:t>After Millennium</a:t>
                      </a:r>
                    </a:p>
                  </a:txBody>
                  <a:tcPr marT="45717" marB="45717"/>
                </a:tc>
                <a:extLst>
                  <a:ext uri="{0D108BD9-81ED-4DB2-BD59-A6C34878D82A}">
                    <a16:rowId xmlns:a16="http://schemas.microsoft.com/office/drawing/2014/main" val="10004"/>
                  </a:ext>
                </a:extLst>
              </a:tr>
              <a:tr h="927801">
                <a:tc>
                  <a:txBody>
                    <a:bodyPr/>
                    <a:lstStyle/>
                    <a:p>
                      <a:r>
                        <a:rPr lang="en-US" sz="2000" dirty="0">
                          <a:latin typeface="Calibri" panose="020F0502020204030204" pitchFamily="34" charset="0"/>
                        </a:rPr>
                        <a:t>Purpose</a:t>
                      </a:r>
                    </a:p>
                  </a:txBody>
                  <a:tcPr marT="45717" marB="45717"/>
                </a:tc>
                <a:tc>
                  <a:txBody>
                    <a:bodyPr/>
                    <a:lstStyle/>
                    <a:p>
                      <a:r>
                        <a:rPr lang="en-US" sz="2000" dirty="0">
                          <a:latin typeface="Calibri" panose="020F0502020204030204" pitchFamily="34" charset="0"/>
                        </a:rPr>
                        <a:t>Saved Gentiles enter kingdom</a:t>
                      </a:r>
                    </a:p>
                  </a:txBody>
                  <a:tcPr marT="45717" marB="45717"/>
                </a:tc>
                <a:tc>
                  <a:txBody>
                    <a:bodyPr/>
                    <a:lstStyle/>
                    <a:p>
                      <a:r>
                        <a:rPr lang="en-US" sz="2000" dirty="0">
                          <a:latin typeface="Calibri" panose="020F0502020204030204" pitchFamily="34" charset="0"/>
                        </a:rPr>
                        <a:t>Saved Jews enter kingdom</a:t>
                      </a:r>
                    </a:p>
                  </a:txBody>
                  <a:tcPr marT="45717" marB="45717"/>
                </a:tc>
                <a:tc>
                  <a:txBody>
                    <a:bodyPr/>
                    <a:lstStyle/>
                    <a:p>
                      <a:r>
                        <a:rPr lang="en-US" sz="2000" b="1" u="sng" dirty="0">
                          <a:solidFill>
                            <a:schemeClr val="bg1"/>
                          </a:solidFill>
                          <a:latin typeface="Calibri" panose="020F0502020204030204" pitchFamily="34" charset="0"/>
                        </a:rPr>
                        <a:t>Reward believers</a:t>
                      </a:r>
                    </a:p>
                  </a:txBody>
                  <a:tcPr marT="45717" marB="45717">
                    <a:solidFill>
                      <a:srgbClr val="FFFFCC"/>
                    </a:solidFill>
                  </a:tcPr>
                </a:tc>
                <a:tc>
                  <a:txBody>
                    <a:bodyPr/>
                    <a:lstStyle/>
                    <a:p>
                      <a:r>
                        <a:rPr lang="en-US" sz="2000" dirty="0">
                          <a:latin typeface="Calibri" panose="020F0502020204030204" pitchFamily="34" charset="0"/>
                        </a:rPr>
                        <a:t>Degree of punishment in hell</a:t>
                      </a:r>
                    </a:p>
                  </a:txBody>
                  <a:tcPr marT="45717" marB="45717"/>
                </a:tc>
                <a:extLst>
                  <a:ext uri="{0D108BD9-81ED-4DB2-BD59-A6C34878D82A}">
                    <a16:rowId xmlns:a16="http://schemas.microsoft.com/office/drawing/2014/main" val="10005"/>
                  </a:ext>
                </a:extLst>
              </a:tr>
              <a:tr h="927801">
                <a:tc>
                  <a:txBody>
                    <a:bodyPr/>
                    <a:lstStyle/>
                    <a:p>
                      <a:r>
                        <a:rPr lang="en-US" sz="2000" dirty="0">
                          <a:latin typeface="Calibri" panose="020F0502020204030204" pitchFamily="34" charset="0"/>
                        </a:rPr>
                        <a:t>Evaluation</a:t>
                      </a:r>
                    </a:p>
                  </a:txBody>
                  <a:tcPr marT="45717" marB="45717"/>
                </a:tc>
                <a:tc>
                  <a:txBody>
                    <a:bodyPr/>
                    <a:lstStyle/>
                    <a:p>
                      <a:r>
                        <a:rPr lang="en-US" sz="2000" dirty="0">
                          <a:latin typeface="Calibri" panose="020F0502020204030204" pitchFamily="34" charset="0"/>
                        </a:rPr>
                        <a:t>Treatment of Christ’s brethren</a:t>
                      </a:r>
                    </a:p>
                  </a:txBody>
                  <a:tcPr marT="45717" marB="45717"/>
                </a:tc>
                <a:tc>
                  <a:txBody>
                    <a:bodyPr/>
                    <a:lstStyle/>
                    <a:p>
                      <a:r>
                        <a:rPr lang="en-US" sz="2000" dirty="0">
                          <a:latin typeface="Calibri" panose="020F0502020204030204" pitchFamily="34" charset="0"/>
                        </a:rPr>
                        <a:t>Passing under shepherd’s rod</a:t>
                      </a:r>
                    </a:p>
                  </a:txBody>
                  <a:tcPr marT="45717" marB="45717"/>
                </a:tc>
                <a:tc>
                  <a:txBody>
                    <a:bodyPr/>
                    <a:lstStyle/>
                    <a:p>
                      <a:r>
                        <a:rPr lang="en-US" sz="2000" b="1" u="sng" dirty="0">
                          <a:solidFill>
                            <a:schemeClr val="bg1"/>
                          </a:solidFill>
                          <a:latin typeface="Calibri" panose="020F0502020204030204" pitchFamily="34" charset="0"/>
                        </a:rPr>
                        <a:t>Works taken through fire</a:t>
                      </a:r>
                    </a:p>
                  </a:txBody>
                  <a:tcPr marT="45717" marB="45717">
                    <a:solidFill>
                      <a:srgbClr val="FFFFCC"/>
                    </a:solidFill>
                  </a:tcPr>
                </a:tc>
                <a:tc>
                  <a:txBody>
                    <a:bodyPr/>
                    <a:lstStyle/>
                    <a:p>
                      <a:r>
                        <a:rPr lang="en-US" sz="2000" dirty="0">
                          <a:latin typeface="Calibri" panose="020F0502020204030204" pitchFamily="34" charset="0"/>
                        </a:rPr>
                        <a:t>Not in the book; judged by books</a:t>
                      </a:r>
                    </a:p>
                  </a:txBody>
                  <a:tcPr marT="45717" marB="45717"/>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640E3-4515-47C7-A271-CF926476DA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19:30</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Therefore when Jesus had received the sour wine, He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It is finished</a:t>
            </a:r>
            <a:r>
              <a:rPr lang="en-US" sz="3600" dirty="0">
                <a:effectLst>
                  <a:outerShdw blurRad="38100" dist="38100" dir="2700000" algn="tl">
                    <a:srgbClr val="000000">
                      <a:alpha val="43137"/>
                    </a:srgbClr>
                  </a:outerShdw>
                </a:effectLst>
                <a:latin typeface="Calibri" panose="020F0502020204030204" pitchFamily="34" charset="0"/>
              </a:rPr>
              <a:t>!’ And He bowed His head and gave up His spirit.”</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05C8B5EA-194E-4656-88C6-B4DA89903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1065" y="2865120"/>
            <a:ext cx="3041870" cy="2011680"/>
          </a:xfrm>
          <a:prstGeom prst="rect">
            <a:avLst/>
          </a:prstGeom>
        </p:spPr>
      </p:pic>
    </p:spTree>
    <p:extLst>
      <p:ext uri="{BB962C8B-B14F-4D97-AF65-F5344CB8AC3E}">
        <p14:creationId xmlns:p14="http://schemas.microsoft.com/office/powerpoint/2010/main" val="164660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believes Him</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eternal life</a:t>
            </a:r>
            <a:r>
              <a:rPr lang="en-US" altLang="en-US" sz="3600" dirty="0">
                <a:effectLst>
                  <a:outerShdw blurRad="38100" dist="38100" dir="2700000" algn="tl">
                    <a:srgbClr val="000000">
                      <a:alpha val="43137"/>
                    </a:srgbClr>
                  </a:outerShdw>
                </a:effectLst>
                <a:latin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has passed out</a:t>
            </a:r>
            <a:r>
              <a:rPr lang="en-US" alt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altLang="en-US" sz="3600" dirty="0">
                <a:effectLst>
                  <a:outerShdw blurRad="38100" dist="38100" dir="2700000" algn="tl">
                    <a:srgbClr val="000000">
                      <a:alpha val="43137"/>
                    </a:srgbClr>
                  </a:outerShdw>
                </a:effectLst>
                <a:latin typeface="Calibri" panose="020F0502020204030204" pitchFamily="34" charset="0"/>
              </a:rPr>
              <a:t>of death into life.”</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871908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914400"/>
          </a:xfrm>
        </p:spPr>
        <p:txBody>
          <a:bodyPr/>
          <a:lstStyle/>
          <a:p>
            <a:pPr algn="ctr" eaLnBrk="1" fontAlgn="auto" hangingPunct="1">
              <a:spcAft>
                <a:spcPts val="0"/>
              </a:spcAft>
              <a:defRPr/>
            </a:pPr>
            <a:r>
              <a:rPr lang="en-US" sz="4000" dirty="0">
                <a:solidFill>
                  <a:schemeClr val="tx2">
                    <a:satMod val="200000"/>
                  </a:schemeClr>
                </a:solidFill>
                <a:effectLst>
                  <a:outerShdw blurRad="38100" dist="38100" dir="2700000" algn="tl">
                    <a:srgbClr val="000000">
                      <a:alpha val="43137"/>
                    </a:srgbClr>
                  </a:outerShdw>
                </a:effectLst>
              </a:rPr>
              <a:t>Why?</a:t>
            </a:r>
          </a:p>
        </p:txBody>
      </p:sp>
      <p:sp>
        <p:nvSpPr>
          <p:cNvPr id="124931" name="Content Placeholder 2"/>
          <p:cNvSpPr>
            <a:spLocks noGrp="1"/>
          </p:cNvSpPr>
          <p:nvPr>
            <p:ph idx="1"/>
          </p:nvPr>
        </p:nvSpPr>
        <p:spPr>
          <a:xfrm>
            <a:off x="990600" y="1371600"/>
            <a:ext cx="7162800" cy="2285999"/>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to judge sin (John 19:30)</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Not</a:t>
            </a:r>
            <a:r>
              <a:rPr lang="en-US" dirty="0">
                <a:effectLst>
                  <a:outerShdw blurRad="38100" dist="38100" dir="2700000" algn="tl">
                    <a:srgbClr val="000000">
                      <a:alpha val="43137"/>
                    </a:srgbClr>
                  </a:outerShdw>
                </a:effectLst>
              </a:rPr>
              <a:t> to determine salvation (John 5:24)</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But</a:t>
            </a:r>
            <a:r>
              <a:rPr lang="en-US" dirty="0">
                <a:effectLst>
                  <a:outerShdw blurRad="38100" dist="38100" dir="2700000" algn="tl">
                    <a:srgbClr val="000000">
                      <a:alpha val="43137"/>
                    </a:srgbClr>
                  </a:outerShdw>
                </a:effectLst>
              </a:rPr>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6743" y="3733800"/>
            <a:ext cx="307051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51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979242274"/>
              </p:ext>
            </p:extLst>
          </p:nvPr>
        </p:nvGraphicFramePr>
        <p:xfrm>
          <a:off x="156721" y="216497"/>
          <a:ext cx="8830559" cy="6364046"/>
        </p:xfrm>
        <a:graphic>
          <a:graphicData uri="http://schemas.openxmlformats.org/drawingml/2006/table">
            <a:tbl>
              <a:tblPr>
                <a:tableStyleId>{D113A9D2-9D6B-4929-AA2D-F23B5EE8CBE7}</a:tableStyleId>
              </a:tblPr>
              <a:tblGrid>
                <a:gridCol w="2805368">
                  <a:extLst>
                    <a:ext uri="{9D8B030D-6E8A-4147-A177-3AD203B41FA5}">
                      <a16:colId xmlns:a16="http://schemas.microsoft.com/office/drawing/2014/main" val="20000"/>
                    </a:ext>
                  </a:extLst>
                </a:gridCol>
                <a:gridCol w="2395703">
                  <a:extLst>
                    <a:ext uri="{9D8B030D-6E8A-4147-A177-3AD203B41FA5}">
                      <a16:colId xmlns:a16="http://schemas.microsoft.com/office/drawing/2014/main" val="20001"/>
                    </a:ext>
                  </a:extLst>
                </a:gridCol>
                <a:gridCol w="3629488">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1"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Scripture’s Five Crowns </a:t>
                      </a:r>
                      <a:br>
                        <a:rPr lang="en-US" altLang="en-US" sz="3600" b="1" dirty="0">
                          <a:solidFill>
                            <a:srgbClr val="FFFF99"/>
                          </a:solidFill>
                          <a:effectLst>
                            <a:outerShdw blurRad="38100" dist="38100" dir="2700000" algn="tl">
                              <a:srgbClr val="000000">
                                <a:alpha val="43137"/>
                              </a:srgbClr>
                            </a:outerShdw>
                          </a:effectLst>
                          <a:latin typeface="Calibri" panose="020F0502020204030204" pitchFamily="34" charset="0"/>
                        </a:rPr>
                      </a:br>
                      <a:r>
                        <a:rPr lang="en-US" altLang="en-US" sz="2800" b="1" dirty="0">
                          <a:solidFill>
                            <a:srgbClr val="66FFFF"/>
                          </a:solidFill>
                          <a:effectLst>
                            <a:outerShdw blurRad="38100" dist="38100" dir="2700000" algn="tl">
                              <a:srgbClr val="000000">
                                <a:alpha val="43137"/>
                              </a:srgbClr>
                            </a:outerShdw>
                          </a:effectLst>
                          <a:latin typeface="Calibri" panose="020F0502020204030204" pitchFamily="34" charset="0"/>
                        </a:rPr>
                        <a:t>(Rev 4:10: 3:11; 2 John 8)</a:t>
                      </a:r>
                      <a:endParaRPr kumimoji="0" lang="en-US" sz="3600" b="1" i="0" u="sng" strike="noStrike" cap="none" normalizeH="0" baseline="0" dirty="0">
                        <a:ln>
                          <a:noFill/>
                        </a:ln>
                        <a:solidFill>
                          <a:srgbClr val="66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6857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400" b="1" u="none" kern="1200" dirty="0">
                          <a:solidFill>
                            <a:schemeClr val="bg2"/>
                          </a:solidFill>
                          <a:effectLst/>
                          <a:latin typeface="Calibri" panose="020F0502020204030204" pitchFamily="34" charset="0"/>
                          <a:ea typeface="+mj-ea"/>
                          <a:cs typeface="+mj-cs"/>
                        </a:rPr>
                        <a:t>Scripture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400" b="1" u="none" kern="1200" dirty="0">
                          <a:solidFill>
                            <a:srgbClr val="0000CC"/>
                          </a:solidFill>
                          <a:effectLst/>
                          <a:latin typeface="Calibri" panose="020F0502020204030204" pitchFamily="34" charset="0"/>
                          <a:ea typeface="+mj-ea"/>
                          <a:cs typeface="+mj-cs"/>
                        </a:rPr>
                        <a:t>Crown</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400" b="1" u="none" kern="1200" dirty="0">
                          <a:solidFill>
                            <a:srgbClr val="C00000"/>
                          </a:solidFill>
                          <a:effectLst/>
                          <a:latin typeface="Calibri" panose="020F0502020204030204" pitchFamily="34" charset="0"/>
                          <a:ea typeface="+mj-ea"/>
                          <a:cs typeface="+mj-cs"/>
                        </a:rPr>
                        <a:t>Purpose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0"/>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Cor. 9:24-27</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rPr>
                        <a:t>Incorruptible</a:t>
                      </a:r>
                      <a:endParaRPr kumimoji="0" lang="en-US" sz="2800" b="1" i="0" u="none" strike="noStrike" cap="none" normalizeH="0" baseline="0" dirty="0">
                        <a:ln>
                          <a:noFill/>
                        </a:ln>
                        <a:solidFill>
                          <a:srgbClr val="0000CC"/>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rPr>
                        <a:t>Gaining mastery over the flesh</a:t>
                      </a:r>
                      <a:endParaRPr kumimoji="0" lang="en-US" sz="2800" b="1" i="0" u="none" strike="noStrike" cap="none" normalizeH="0" baseline="0" dirty="0">
                        <a:ln>
                          <a:noFill/>
                        </a:ln>
                        <a:solidFill>
                          <a:srgbClr val="C00000"/>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1"/>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Thess. 2:19-20</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rPr>
                        <a:t>Rejoicing</a:t>
                      </a:r>
                      <a:endParaRPr kumimoji="0" lang="en-US" sz="2800" b="1" i="0" u="none" strike="noStrike" cap="none" normalizeH="0" baseline="0" dirty="0">
                        <a:ln>
                          <a:noFill/>
                        </a:ln>
                        <a:solidFill>
                          <a:srgbClr val="0000CC"/>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mn-cs"/>
                        </a:rPr>
                        <a:t>Soul winning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2"/>
                  </a:ext>
                </a:extLst>
              </a:tr>
              <a:tr h="68573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Rev. 2:10</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rPr>
                        <a:t>Life</a:t>
                      </a:r>
                      <a:endParaRPr kumimoji="0" lang="en-US" sz="2800" b="1" i="0" u="none" strike="noStrike" cap="none" normalizeH="0" baseline="0" dirty="0">
                        <a:ln>
                          <a:noFill/>
                        </a:ln>
                        <a:solidFill>
                          <a:srgbClr val="0000CC"/>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mn-cs"/>
                        </a:rPr>
                        <a:t>Enduring trials</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3"/>
                  </a:ext>
                </a:extLst>
              </a:tr>
              <a:tr h="8229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1 Pet. 5:2-4</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rPr>
                        <a:t>Glory</a:t>
                      </a:r>
                      <a:endParaRPr kumimoji="0" lang="en-US" sz="2800" b="1" i="0" u="none" strike="noStrike" cap="none" normalizeH="0" baseline="0" dirty="0">
                        <a:ln>
                          <a:noFill/>
                        </a:ln>
                        <a:solidFill>
                          <a:srgbClr val="0000CC"/>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mn-cs"/>
                        </a:rPr>
                        <a:t>Shepherding God’s people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4"/>
                  </a:ext>
                </a:extLst>
              </a:tr>
              <a:tr h="82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2 Tim. 4:8</a:t>
                      </a:r>
                      <a:endParaRPr kumimoji="0" lang="en-US" sz="2800" b="1" i="0" u="none" strike="noStrike" cap="none" normalizeH="0" baseline="0" dirty="0">
                        <a:ln>
                          <a:noFill/>
                        </a:ln>
                        <a:solidFill>
                          <a:schemeClr val="bg2"/>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rPr>
                        <a:t>Righteousness</a:t>
                      </a:r>
                      <a:endParaRPr kumimoji="0" lang="en-US" sz="2800" b="1" u="none" strike="noStrike" kern="1200" cap="none" normalizeH="0" baseline="0" dirty="0">
                        <a:ln>
                          <a:noFill/>
                        </a:ln>
                        <a:solidFill>
                          <a:srgbClr val="0000CC"/>
                        </a:solidFill>
                        <a:effectLst/>
                        <a:latin typeface="Calibri" panose="020F0502020204030204" pitchFamily="34" charset="0"/>
                        <a:ea typeface="+mn-ea"/>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mn-cs"/>
                        </a:rPr>
                        <a:t>Longing for His appearing</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77746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A4C1-42B4-4A8C-A8DC-BCCB3A667D75}"/>
              </a:ext>
            </a:extLst>
          </p:cNvPr>
          <p:cNvPicPr>
            <a:picLocks noChangeAspect="1"/>
          </p:cNvPicPr>
          <p:nvPr/>
        </p:nvPicPr>
        <p:blipFill>
          <a:blip r:embed="rId2"/>
          <a:stretch>
            <a:fillRect/>
          </a:stretch>
        </p:blipFill>
        <p:spPr>
          <a:xfrm>
            <a:off x="1770432" y="685800"/>
            <a:ext cx="5603137" cy="5486400"/>
          </a:xfrm>
          <a:prstGeom prst="rect">
            <a:avLst/>
          </a:prstGeom>
        </p:spPr>
      </p:pic>
    </p:spTree>
    <p:extLst>
      <p:ext uri="{BB962C8B-B14F-4D97-AF65-F5344CB8AC3E}">
        <p14:creationId xmlns:p14="http://schemas.microsoft.com/office/powerpoint/2010/main" val="897436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04800" y="2362200"/>
            <a:ext cx="8534400" cy="2133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rPr>
              <a:t>“Since he is speaking to believers, the judgment to which he refers must be the judgment of believers at the judgment seat of Christ (2 Cor. 5:10).”</a:t>
            </a:r>
          </a:p>
        </p:txBody>
      </p:sp>
      <p:sp>
        <p:nvSpPr>
          <p:cNvPr id="4" name="Title 1">
            <a:extLst>
              <a:ext uri="{FF2B5EF4-FFF2-40B4-BE49-F238E27FC236}">
                <a16:creationId xmlns:a16="http://schemas.microsoft.com/office/drawing/2014/main" id="{23353F9B-6FC1-40B1-9A19-EE31D573CFAA}"/>
              </a:ext>
            </a:extLst>
          </p:cNvPr>
          <p:cNvSpPr txBox="1">
            <a:spLocks/>
          </p:cNvSpPr>
          <p:nvPr/>
        </p:nvSpPr>
        <p:spPr bwMode="auto">
          <a:xfrm>
            <a:off x="228600" y="228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fontAlgn="auto" hangingPunct="1">
              <a:spcAft>
                <a:spcPts val="600"/>
              </a:spcAft>
              <a:defRPr/>
            </a:pPr>
            <a:r>
              <a:rPr lang="en-US" sz="3600" kern="0" dirty="0">
                <a:solidFill>
                  <a:schemeClr val="tx2">
                    <a:satMod val="200000"/>
                  </a:schemeClr>
                </a:solidFill>
                <a:effectLst>
                  <a:outerShdw blurRad="38100" dist="38100" dir="2700000" algn="tl">
                    <a:srgbClr val="000000">
                      <a:alpha val="43137"/>
                    </a:srgbClr>
                  </a:outerShdw>
                </a:effectLst>
              </a:rPr>
              <a:t>Donald. W. Burdick</a:t>
            </a:r>
          </a:p>
        </p:txBody>
      </p:sp>
      <p:sp>
        <p:nvSpPr>
          <p:cNvPr id="7" name="TextBox 6">
            <a:extLst>
              <a:ext uri="{FF2B5EF4-FFF2-40B4-BE49-F238E27FC236}">
                <a16:creationId xmlns:a16="http://schemas.microsoft.com/office/drawing/2014/main" id="{F5FE0F72-3680-406F-A704-43D7CB44D398}"/>
              </a:ext>
            </a:extLst>
          </p:cNvPr>
          <p:cNvSpPr txBox="1"/>
          <p:nvPr/>
        </p:nvSpPr>
        <p:spPr>
          <a:xfrm>
            <a:off x="304800" y="6096000"/>
            <a:ext cx="8534400"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Hebrews-Revelation. Vol. 12 of </a:t>
            </a:r>
            <a:r>
              <a:rPr kumimoji="0" lang="en-US" sz="1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The Expositor's Bible Commentary</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12 vols. Edited by Frank E. </a:t>
            </a:r>
            <a:r>
              <a:rPr kumimoji="0" lang="en-US" sz="1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Gaebelein</a:t>
            </a: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and J. D. Douglas. Grand Rapids: Zondervan Publishing House, 1981, p. 180.</a:t>
            </a:r>
          </a:p>
        </p:txBody>
      </p:sp>
    </p:spTree>
    <p:extLst>
      <p:ext uri="{BB962C8B-B14F-4D97-AF65-F5344CB8AC3E}">
        <p14:creationId xmlns:p14="http://schemas.microsoft.com/office/powerpoint/2010/main" val="80471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BED11-EF39-44C7-B58E-3B912D5AFA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702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5:10</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we must all</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appear before the judgment seat of Christ,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each one</a:t>
            </a:r>
            <a:r>
              <a:rPr lang="en-US" sz="3600" dirty="0">
                <a:effectLst>
                  <a:outerShdw blurRad="38100" dist="38100" dir="2700000" algn="tl">
                    <a:srgbClr val="000000">
                      <a:alpha val="43137"/>
                    </a:srgbClr>
                  </a:outerShdw>
                </a:effectLst>
                <a:latin typeface="Calibri" panose="020F0502020204030204" pitchFamily="34" charset="0"/>
              </a:rPr>
              <a:t> may be recompensed for his deeds in the body, according to what he has done, whether good or bad.”</a:t>
            </a:r>
          </a:p>
        </p:txBody>
      </p:sp>
      <p:pic>
        <p:nvPicPr>
          <p:cNvPr id="3" name="Picture 2">
            <a:extLst>
              <a:ext uri="{FF2B5EF4-FFF2-40B4-BE49-F238E27FC236}">
                <a16:creationId xmlns:a16="http://schemas.microsoft.com/office/drawing/2014/main" id="{1040C16D-F7F1-4686-B4F0-4955B0421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704" y="3276600"/>
            <a:ext cx="2450592" cy="164592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1B7F1C-39AA-4D5C-8773-9885CE7208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14:10, 12</a:t>
            </a:r>
          </a:p>
          <a:p>
            <a:pPr algn="just" fontAlgn="auto">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stand before the judgment seat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 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us will give an account of himself to God.”</a:t>
            </a:r>
          </a:p>
        </p:txBody>
      </p:sp>
      <p:pic>
        <p:nvPicPr>
          <p:cNvPr id="3" name="Picture 2">
            <a:extLst>
              <a:ext uri="{FF2B5EF4-FFF2-40B4-BE49-F238E27FC236}">
                <a16:creationId xmlns:a16="http://schemas.microsoft.com/office/drawing/2014/main" id="{708F6FFF-DB84-45D8-8382-1B808BEC00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048000"/>
            <a:ext cx="2438400" cy="1828800"/>
          </a:xfrm>
          <a:prstGeom prst="rect">
            <a:avLst/>
          </a:prstGeom>
        </p:spPr>
      </p:pic>
    </p:spTree>
    <p:extLst>
      <p:ext uri="{BB962C8B-B14F-4D97-AF65-F5344CB8AC3E}">
        <p14:creationId xmlns:p14="http://schemas.microsoft.com/office/powerpoint/2010/main" val="3641923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a:t>
            </a:r>
          </a:p>
        </p:txBody>
      </p:sp>
    </p:spTree>
    <p:extLst>
      <p:ext uri="{BB962C8B-B14F-4D97-AF65-F5344CB8AC3E}">
        <p14:creationId xmlns:p14="http://schemas.microsoft.com/office/powerpoint/2010/main" val="221867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3" name="Picture 1">
            <a:extLst>
              <a:ext uri="{FF2B5EF4-FFF2-40B4-BE49-F238E27FC236}">
                <a16:creationId xmlns:a16="http://schemas.microsoft.com/office/drawing/2014/main" id="{CD686809-422C-4B33-8BE4-2FC096CA90C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3810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758541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041F70-5693-48D1-AC96-50C400D4EE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rPr>
              <a:t>24 </a:t>
            </a: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 I discipline my body and make it my slave, so that, after I have preached to others, I myself will not be disqualified.”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2:28</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little children, abide in Him, so that when He appears, we may have confidence and not shrink away from Him in shame at His coming. If any man’s work which he has built on it remains, he will receive a reward.”</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2464" y="3395133"/>
            <a:ext cx="1655813" cy="1481667"/>
          </a:xfrm>
          <a:prstGeom prst="rect">
            <a:avLst/>
          </a:prstGeom>
        </p:spPr>
      </p:pic>
    </p:spTree>
    <p:extLst>
      <p:ext uri="{BB962C8B-B14F-4D97-AF65-F5344CB8AC3E}">
        <p14:creationId xmlns:p14="http://schemas.microsoft.com/office/powerpoint/2010/main" val="997401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62705"/>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Therefore do not go on passing judgment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the Lord comes who will both bring to light the things hidden in the darkness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disclose the motives of men’s hearts</a:t>
            </a:r>
            <a:r>
              <a:rPr lang="en-US" sz="3600" dirty="0">
                <a:effectLst>
                  <a:outerShdw blurRad="38100" dist="38100" dir="2700000" algn="tl">
                    <a:srgbClr val="000000">
                      <a:alpha val="43137"/>
                    </a:srgbClr>
                  </a:outerShdw>
                </a:effectLst>
                <a:latin typeface="Calibri" panose="020F0502020204030204" pitchFamily="34" charset="0"/>
              </a:rPr>
              <a:t>; and then each man’s praise will come to him from God.”</a:t>
            </a:r>
          </a:p>
        </p:txBody>
      </p:sp>
    </p:spTree>
    <p:extLst>
      <p:ext uri="{BB962C8B-B14F-4D97-AF65-F5344CB8AC3E}">
        <p14:creationId xmlns:p14="http://schemas.microsoft.com/office/powerpoint/2010/main" val="3044292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0" y="1447800"/>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800" dirty="0">
                <a:latin typeface="Calibri" panose="020F050202020403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sz="2800" b="1" u="sng" dirty="0">
                <a:solidFill>
                  <a:srgbClr val="FFFFCC"/>
                </a:solidFill>
                <a:latin typeface="Calibri" panose="020F0502020204030204" pitchFamily="34" charset="0"/>
              </a:rPr>
              <a:t>To overdo the sorrow aspect of the judgment seat of Christ is to make heaven hell. To under do the sorrow aspect is to make faithfulness inconsequential</a:t>
            </a:r>
            <a:r>
              <a:rPr lang="en-US" altLang="en-US" sz="2800" dirty="0">
                <a:latin typeface="Calibri" panose="020F0502020204030204" pitchFamily="34" charset="0"/>
              </a:rPr>
              <a:t>” (underlining mine).</a:t>
            </a:r>
          </a:p>
        </p:txBody>
      </p:sp>
      <p:sp>
        <p:nvSpPr>
          <p:cNvPr id="49155" name="TextBox 4"/>
          <p:cNvSpPr txBox="1">
            <a:spLocks noChangeArrowheads="1"/>
          </p:cNvSpPr>
          <p:nvPr/>
        </p:nvSpPr>
        <p:spPr bwMode="auto">
          <a:xfrm>
            <a:off x="1752600" y="171628"/>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3600" dirty="0">
                <a:solidFill>
                  <a:schemeClr val="tx2">
                    <a:satMod val="200000"/>
                  </a:schemeClr>
                </a:solidFill>
                <a:latin typeface="Calibri" panose="020F0502020204030204" pitchFamily="34" charset="0"/>
                <a:ea typeface="+mj-ea"/>
                <a:cs typeface="+mj-cs"/>
              </a:rPr>
              <a:t>Samuel Hoyt</a:t>
            </a:r>
          </a:p>
          <a:p>
            <a:pPr algn="ctr" eaLnBrk="1" hangingPunct="1">
              <a:spcBef>
                <a:spcPct val="0"/>
              </a:spcBef>
              <a:buClrTx/>
              <a:buSzTx/>
              <a:buFontTx/>
              <a:buNone/>
            </a:pPr>
            <a:r>
              <a:rPr lang="en-US" altLang="en-US" sz="1800" dirty="0">
                <a:latin typeface="Corbel" panose="020B0503020204020204" pitchFamily="34" charset="0"/>
              </a:rPr>
              <a:t>“The Judgment Seat of Christ in Theological Perspective,” Part 2, </a:t>
            </a:r>
            <a:r>
              <a:rPr lang="en-US" altLang="en-US" sz="1800" i="1" dirty="0">
                <a:latin typeface="Corbel" panose="020B0503020204020204" pitchFamily="34" charset="0"/>
              </a:rPr>
              <a:t>Bibliotheca Sacra</a:t>
            </a:r>
            <a:r>
              <a:rPr lang="en-US" altLang="en-US" sz="1800" dirty="0">
                <a:latin typeface="Corbel" panose="020B0503020204020204" pitchFamily="34" charset="0"/>
              </a:rPr>
              <a:t>, electronic media.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37483" cy="914400"/>
          </a:xfrm>
          <a:prstGeom prst="rect">
            <a:avLst/>
          </a:prstGeom>
        </p:spPr>
      </p:pic>
    </p:spTree>
    <p:extLst>
      <p:ext uri="{BB962C8B-B14F-4D97-AF65-F5344CB8AC3E}">
        <p14:creationId xmlns:p14="http://schemas.microsoft.com/office/powerpoint/2010/main" val="974717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Prolegomena – Introduction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Bibliology – Study of the Bible</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Theology – Study of God</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Christology – Study of Christ</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Pneumatology – Study of the Holy Spirit</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Anthropology – Study of Man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Hamartiology – Study of sin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Soteriology – Study of salvation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Angelology – Study of angels</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Ecclesiology – Study of the Church</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7165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Prolegomena – Introduction</a:t>
            </a:r>
          </a:p>
          <a:p>
            <a:pPr marL="514350" indent="-514350">
              <a:spcBef>
                <a:spcPts val="0"/>
              </a:spcBef>
              <a:spcAft>
                <a:spcPts val="6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Bibliology – Study of the Bible</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Theology – Study of God</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Christology – Study of Christ</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Pneumatology – Study of the Holy Spirit</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Anthropology – Study of Man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Hamartiology – Study of sin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Soteriology – Study of salvation</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Angelology – Study of angels</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Ecclesiology – Study of the Church</a:t>
            </a:r>
          </a:p>
          <a:p>
            <a:pPr marL="514350" indent="-514350">
              <a:spcBef>
                <a:spcPts val="0"/>
              </a:spcBef>
              <a:spcAft>
                <a:spcPts val="600"/>
              </a:spcAft>
              <a:buSzPct val="100000"/>
              <a:buFont typeface="+mj-lt"/>
              <a:buAutoNum type="arabicPeriod"/>
            </a:pPr>
            <a:r>
              <a:rPr lang="en-US" altLang="en-US" sz="3000"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9609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250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3" name="Picture 2">
            <a:extLst>
              <a:ext uri="{FF2B5EF4-FFF2-40B4-BE49-F238E27FC236}">
                <a16:creationId xmlns:a16="http://schemas.microsoft.com/office/drawing/2014/main" id="{BF9F5248-91D4-4241-869F-8F4F5511B0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232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Reasoning: Favoritism is Contrary to God’s Character &amp; Purposes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144000" cy="3962400"/>
          </a:xfrm>
        </p:spPr>
        <p:txBody>
          <a:bodyPr/>
          <a:lstStyle/>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We judge where God has not (4)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elects all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Rich oppressors (2:6-7)</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Favoritism violates God’s Law (2:8-11)</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God will judge those showing favoritism (2:12-13)</a:t>
            </a:r>
          </a:p>
        </p:txBody>
      </p:sp>
      <p:pic>
        <p:nvPicPr>
          <p:cNvPr id="66564" name="Picture 1">
            <a:extLst>
              <a:ext uri="{FF2B5EF4-FFF2-40B4-BE49-F238E27FC236}">
                <a16:creationId xmlns:a16="http://schemas.microsoft.com/office/drawing/2014/main" id="{3AAC8E2C-5404-42D5-94E0-590F3D0918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2514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829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useful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Needy brother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Demonic monotheist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Rahab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Lifeless corpse (2:26)</a:t>
            </a:r>
          </a:p>
        </p:txBody>
      </p:sp>
      <p:pic>
        <p:nvPicPr>
          <p:cNvPr id="68612" name="Picture 1">
            <a:extLst>
              <a:ext uri="{FF2B5EF4-FFF2-40B4-BE49-F238E27FC236}">
                <a16:creationId xmlns:a16="http://schemas.microsoft.com/office/drawing/2014/main" id="{F7C9D804-8E3E-4555-BDA1-649CBEF6B8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7334" y="4572000"/>
            <a:ext cx="316653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3059391587"/>
              </p:ext>
            </p:extLst>
          </p:nvPr>
        </p:nvGraphicFramePr>
        <p:xfrm>
          <a:off x="122238" y="152401"/>
          <a:ext cx="8899525" cy="6553201"/>
        </p:xfrm>
        <a:graphic>
          <a:graphicData uri="http://schemas.openxmlformats.org/drawingml/2006/table">
            <a:tbl>
              <a:tblPr firstRow="1" bandRow="1">
                <a:tableStyleId>{073A0DAA-6AF3-43AB-8588-CEC1D06C72B9}</a:tableStyleId>
              </a:tblPr>
              <a:tblGrid>
                <a:gridCol w="2955923">
                  <a:extLst>
                    <a:ext uri="{9D8B030D-6E8A-4147-A177-3AD203B41FA5}">
                      <a16:colId xmlns:a16="http://schemas.microsoft.com/office/drawing/2014/main" val="20000"/>
                    </a:ext>
                  </a:extLst>
                </a:gridCol>
                <a:gridCol w="2971801">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Phase of Salvation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2"/>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Tense of Salvation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First tense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Second tense</a:t>
                      </a:r>
                    </a:p>
                  </a:txBody>
                  <a:tcPr marL="91434" marR="91434" marT="45726" marB="45726" anchor="ctr" horzOverflow="overflow"/>
                </a:tc>
                <a:extLst>
                  <a:ext uri="{0D108BD9-81ED-4DB2-BD59-A6C34878D82A}">
                    <a16:rowId xmlns:a16="http://schemas.microsoft.com/office/drawing/2014/main" val="10003"/>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Issue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Self righteous Judaism</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Dead orthodoxy</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Genesis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Gen 15:6</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Gen 22</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478077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extLst>
              <p:ext uri="{D42A27DB-BD31-4B8C-83A1-F6EECF244321}">
                <p14:modId xmlns:p14="http://schemas.microsoft.com/office/powerpoint/2010/main" val="1098762418"/>
              </p:ext>
            </p:extLst>
          </p:nvPr>
        </p:nvGraphicFramePr>
        <p:xfrm>
          <a:off x="92077" y="152401"/>
          <a:ext cx="8899525" cy="655792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Harmony Between Paul and James</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PAUL</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JAMES</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Declaration of innocence before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Evidence of the usefulness believer's faith before man</a:t>
                      </a: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Save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Justification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Sanctification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Saving faith</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Serving faith</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Works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with God</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Believer's moral deeds</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044945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“In its larger usage, the word faith represents at least four varied ideas: (1) As above, it can be personal confidence in God. This the most common aspect of faith may be subdivided into three features: (a) </a:t>
            </a:r>
            <a:r>
              <a:rPr lang="en-US" sz="2800" b="1" u="sng" dirty="0">
                <a:solidFill>
                  <a:srgbClr val="FFFFCC"/>
                </a:solidFill>
                <a:effectLst/>
              </a:rPr>
              <a:t>Saving faith</a:t>
            </a:r>
            <a:r>
              <a:rPr lang="en-US" sz="2800" dirty="0">
                <a:effectLst/>
              </a:rPr>
              <a:t>, which is the inwrought confidence in God’s promises and provisions respecting the Savior that leads one to elect to repose upon and trust in the One who alone can save. (b) </a:t>
            </a:r>
            <a:r>
              <a:rPr lang="en-US" sz="2800" b="1" u="sng" dirty="0">
                <a:solidFill>
                  <a:srgbClr val="FFFFCC"/>
                </a:solidFill>
                <a:effectLst/>
              </a:rPr>
              <a:t>Serving faith</a:t>
            </a:r>
            <a:r>
              <a:rPr lang="en-US" sz="2800" dirty="0">
                <a:effectLst/>
              </a:rPr>
              <a:t>, which contemplates as true the fact of divinely bestowed gifts and all details respecting divine appointments for service. This faith is always a personal matter, and so one believer should not become a pattern for another. That such faith with its personal characteristic may be kept inviolate,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636044" y="246727"/>
            <a:ext cx="3871912"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1872790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24950" cy="4275408"/>
          </a:xfrm>
        </p:spPr>
        <p:txBody>
          <a:bodyPr/>
          <a:lstStyle/>
          <a:p>
            <a:pPr marL="0" indent="0" algn="just" eaLnBrk="1" hangingPunct="1">
              <a:buNone/>
              <a:defRPr/>
            </a:pPr>
            <a:r>
              <a:rPr lang="en-US" sz="2800" dirty="0">
                <a:effectLst/>
              </a:rPr>
              <a:t>“…the Apostle writes: “Hast thou faith? have it to thyself before God” (Rom. 14:22). Great injury may be wrought if one Christian imitates another in matters of appointment for service. (c) </a:t>
            </a:r>
            <a:r>
              <a:rPr lang="en-US" sz="2800" b="1" u="sng" dirty="0">
                <a:solidFill>
                  <a:srgbClr val="FFFFCC"/>
                </a:solidFill>
                <a:effectLst/>
              </a:rPr>
              <a:t>Sanctifying or sustaining faith</a:t>
            </a:r>
            <a:r>
              <a:rPr lang="en-US" sz="2800" dirty="0">
                <a:effectLst/>
              </a:rPr>
              <a:t>, which lays hold of the power of God for one’s daily life. It is the life lived in dependence upon God, working upon a new life-principle (Rom. 6:4). </a:t>
            </a:r>
            <a:r>
              <a:rPr lang="en-US" sz="2800" b="1" u="sng" dirty="0">
                <a:solidFill>
                  <a:srgbClr val="66FF99"/>
                </a:solidFill>
                <a:effectLst/>
              </a:rPr>
              <a:t>The justified one, having become what he is by faith, must go ahead living on the same principle of utter dependence upon God</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5" name="TextBox 4">
            <a:extLst>
              <a:ext uri="{FF2B5EF4-FFF2-40B4-BE49-F238E27FC236}">
                <a16:creationId xmlns:a16="http://schemas.microsoft.com/office/drawing/2014/main" id="{382D40ED-2142-473E-8747-9E993358470E}"/>
              </a:ext>
            </a:extLst>
          </p:cNvPr>
          <p:cNvSpPr txBox="1"/>
          <p:nvPr/>
        </p:nvSpPr>
        <p:spPr>
          <a:xfrm>
            <a:off x="2556272" y="246727"/>
            <a:ext cx="4031456"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pic>
        <p:nvPicPr>
          <p:cNvPr id="8" name="Picture 2" descr="http://t1.gstatic.com/images?q=tbn:ANd9GcQxv3vyi4YqgamHAJTIgWkNJkLqWWIuAG2pkecTpX67vjz6XE96Kw">
            <a:extLst>
              <a:ext uri="{FF2B5EF4-FFF2-40B4-BE49-F238E27FC236}">
                <a16:creationId xmlns:a16="http://schemas.microsoft.com/office/drawing/2014/main" id="{DBA68584-998A-4681-BFD9-83F4076B3A7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75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For through the grace given to me I say to everyone among you not to think more highly of himself than he ought to think; but to think so as to have sound judgment, as God has allotted to each a measure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For just as we have many members in one body and all the members do not have the same function,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so we, who are many, are one body in Christ, and individually members one of another.”</a:t>
            </a:r>
          </a:p>
        </p:txBody>
      </p:sp>
    </p:spTree>
    <p:extLst>
      <p:ext uri="{BB962C8B-B14F-4D97-AF65-F5344CB8AC3E}">
        <p14:creationId xmlns:p14="http://schemas.microsoft.com/office/powerpoint/2010/main" val="4192322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Since we have gifts that differ according to the grace given to us, each of us is to exercise them accordingly: if prophecy, according to the proportion of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if service, in his serving; or he who teaches, in his teaching;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rPr>
              <a:t> or he who exhorts, in his exhortation; he who gives, with liberality; he who leads, with diligence; he who shows mercy, with cheerfulness.”</a:t>
            </a:r>
          </a:p>
        </p:txBody>
      </p:sp>
    </p:spTree>
    <p:extLst>
      <p:ext uri="{BB962C8B-B14F-4D97-AF65-F5344CB8AC3E}">
        <p14:creationId xmlns:p14="http://schemas.microsoft.com/office/powerpoint/2010/main" val="1695588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2" name="Picture 1">
            <a:extLst>
              <a:ext uri="{FF2B5EF4-FFF2-40B4-BE49-F238E27FC236}">
                <a16:creationId xmlns:a16="http://schemas.microsoft.com/office/drawing/2014/main" id="{7D6B0BE6-61DD-484D-8C28-46F895666AA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4191000"/>
            <a:ext cx="406399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62468" name="Picture 2">
            <a:extLst>
              <a:ext uri="{FF2B5EF4-FFF2-40B4-BE49-F238E27FC236}">
                <a16:creationId xmlns:a16="http://schemas.microsoft.com/office/drawing/2014/main" id="{10A424AB-18DB-4F2C-A936-AEF9FB98F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2261</TotalTime>
  <Words>2981</Words>
  <Application>Microsoft Office PowerPoint</Application>
  <PresentationFormat>On-screen Show (4:3)</PresentationFormat>
  <Paragraphs>380</Paragraphs>
  <Slides>60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Calibri</vt:lpstr>
      <vt:lpstr>Corbel</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Favoritism (2:1-13)</vt:lpstr>
      <vt:lpstr>III. Reasoning: Favoritism is Contrary to God’s Character &amp; Purposes (2:4-13)</vt:lpstr>
      <vt:lpstr>III. Reasoning: Favoritism is Contrary to God’s Character &amp; Purposes (2:4-13)</vt:lpstr>
      <vt:lpstr>PowerPoint Presentation</vt:lpstr>
      <vt:lpstr>III. Reasoning: Favoritism is Contrary to God’s Character &amp; Purposes (2:4-13)</vt:lpstr>
      <vt:lpstr>III. Reasoning: Favoritism is Contrary to God’s Character &amp; Purposes (2:4-13)</vt:lpstr>
      <vt:lpstr>C. Rich God Haters  (Jas 2:6-7)</vt:lpstr>
      <vt:lpstr>III. Reasoning: Favoritism is Contrary to God’s Character &amp; Purposes (2:4-13)</vt:lpstr>
      <vt:lpstr>PowerPoint Presentation</vt:lpstr>
      <vt:lpstr>PowerPoint Presentation</vt:lpstr>
      <vt:lpstr>PowerPoint Presentation</vt:lpstr>
      <vt:lpstr>Date  (AD 44-47)</vt:lpstr>
      <vt:lpstr>Order of Paul’s Letters</vt:lpstr>
      <vt:lpstr>PowerPoint Presentation</vt:lpstr>
      <vt:lpstr>PowerPoint Presentation</vt:lpstr>
      <vt:lpstr>Thomas Constable “Notes on James,” 48, accessed December 1, 2020, http://www.soniclight.com.</vt:lpstr>
      <vt:lpstr>III. Reasoning: Favoritism is Contrary to God’s Character &amp; Purposes (2:4-13)</vt:lpstr>
      <vt:lpstr>PowerPoint Presentation</vt:lpstr>
      <vt:lpstr>PowerPoint Presentation</vt:lpstr>
      <vt:lpstr>PowerPoint Presentation</vt:lpstr>
      <vt:lpstr>PowerPoint Presentation</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Areas of Systematic Theology</vt:lpstr>
      <vt:lpstr>Areas of Systematic Theology</vt:lpstr>
      <vt:lpstr>CONCLUSION</vt:lpstr>
      <vt:lpstr>JAMES STRUCTURE</vt:lpstr>
      <vt:lpstr>Favoritism (2:1-13)</vt:lpstr>
      <vt:lpstr>III. Reasoning: Favoritism is Contrary to God’s Character &amp; Purposes (2:4-13)</vt:lpstr>
      <vt:lpstr>JAMES STRUCTURE</vt:lpstr>
      <vt:lpstr>Faith Manifesting Works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010-James-2v10-13</dc:title>
  <dc:subject>James</dc:subject>
  <dc:creator>A. Woods</dc:creator>
  <cp:lastModifiedBy>Andy Woods</cp:lastModifiedBy>
  <cp:revision>221</cp:revision>
  <cp:lastPrinted>2020-12-02T12:32:22Z</cp:lastPrinted>
  <dcterms:created xsi:type="dcterms:W3CDTF">2009-02-05T03:17:51Z</dcterms:created>
  <dcterms:modified xsi:type="dcterms:W3CDTF">2020-12-02T15:57:46Z</dcterms:modified>
</cp:coreProperties>
</file>