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2"/>
  </p:notesMasterIdLst>
  <p:handoutMasterIdLst>
    <p:handoutMasterId r:id="rId103"/>
  </p:handoutMasterIdLst>
  <p:sldIdLst>
    <p:sldId id="2094" r:id="rId2"/>
    <p:sldId id="2064" r:id="rId3"/>
    <p:sldId id="1984" r:id="rId4"/>
    <p:sldId id="2308" r:id="rId5"/>
    <p:sldId id="6578" r:id="rId6"/>
    <p:sldId id="2294" r:id="rId7"/>
    <p:sldId id="2072" r:id="rId8"/>
    <p:sldId id="6677" r:id="rId9"/>
    <p:sldId id="6627" r:id="rId10"/>
    <p:sldId id="6678" r:id="rId11"/>
    <p:sldId id="2073" r:id="rId12"/>
    <p:sldId id="6679" r:id="rId13"/>
    <p:sldId id="2678" r:id="rId14"/>
    <p:sldId id="5578" r:id="rId15"/>
    <p:sldId id="2624" r:id="rId16"/>
    <p:sldId id="2628" r:id="rId17"/>
    <p:sldId id="2621" r:id="rId18"/>
    <p:sldId id="6680" r:id="rId19"/>
    <p:sldId id="6681" r:id="rId20"/>
    <p:sldId id="6640" r:id="rId21"/>
    <p:sldId id="6682" r:id="rId22"/>
    <p:sldId id="2074" r:id="rId23"/>
    <p:sldId id="6683" r:id="rId24"/>
    <p:sldId id="6656" r:id="rId25"/>
    <p:sldId id="5920" r:id="rId26"/>
    <p:sldId id="5268" r:id="rId27"/>
    <p:sldId id="6684" r:id="rId28"/>
    <p:sldId id="6657" r:id="rId29"/>
    <p:sldId id="2075" r:id="rId30"/>
    <p:sldId id="6659" r:id="rId31"/>
    <p:sldId id="6660" r:id="rId32"/>
    <p:sldId id="6661" r:id="rId33"/>
    <p:sldId id="6412" r:id="rId34"/>
    <p:sldId id="6662" r:id="rId35"/>
    <p:sldId id="6685" r:id="rId36"/>
    <p:sldId id="2077" r:id="rId37"/>
    <p:sldId id="6686" r:id="rId38"/>
    <p:sldId id="6687" r:id="rId39"/>
    <p:sldId id="623" r:id="rId40"/>
    <p:sldId id="6688" r:id="rId41"/>
    <p:sldId id="6711" r:id="rId42"/>
    <p:sldId id="6712" r:id="rId43"/>
    <p:sldId id="6689" r:id="rId44"/>
    <p:sldId id="6663" r:id="rId45"/>
    <p:sldId id="6690" r:id="rId46"/>
    <p:sldId id="6666" r:id="rId47"/>
    <p:sldId id="2071" r:id="rId48"/>
    <p:sldId id="2191" r:id="rId49"/>
    <p:sldId id="2141" r:id="rId50"/>
    <p:sldId id="1661" r:id="rId51"/>
    <p:sldId id="2912" r:id="rId52"/>
    <p:sldId id="5907" r:id="rId53"/>
    <p:sldId id="1850" r:id="rId54"/>
    <p:sldId id="6691" r:id="rId55"/>
    <p:sldId id="6692" r:id="rId56"/>
    <p:sldId id="2080" r:id="rId57"/>
    <p:sldId id="6694" r:id="rId58"/>
    <p:sldId id="6652" r:id="rId59"/>
    <p:sldId id="6698" r:id="rId60"/>
    <p:sldId id="2097" r:id="rId61"/>
    <p:sldId id="2098" r:id="rId62"/>
    <p:sldId id="6699" r:id="rId63"/>
    <p:sldId id="2081" r:id="rId64"/>
    <p:sldId id="2901" r:id="rId65"/>
    <p:sldId id="2100" r:id="rId66"/>
    <p:sldId id="6710" r:id="rId67"/>
    <p:sldId id="6668" r:id="rId68"/>
    <p:sldId id="6700" r:id="rId69"/>
    <p:sldId id="6669" r:id="rId70"/>
    <p:sldId id="6695" r:id="rId71"/>
    <p:sldId id="6543" r:id="rId72"/>
    <p:sldId id="6670" r:id="rId73"/>
    <p:sldId id="1728" r:id="rId74"/>
    <p:sldId id="1259" r:id="rId75"/>
    <p:sldId id="6696" r:id="rId76"/>
    <p:sldId id="6648" r:id="rId77"/>
    <p:sldId id="6701" r:id="rId78"/>
    <p:sldId id="6702" r:id="rId79"/>
    <p:sldId id="6717" r:id="rId80"/>
    <p:sldId id="6703" r:id="rId81"/>
    <p:sldId id="6713" r:id="rId82"/>
    <p:sldId id="6716" r:id="rId83"/>
    <p:sldId id="6715" r:id="rId84"/>
    <p:sldId id="6714" r:id="rId85"/>
    <p:sldId id="6697" r:id="rId86"/>
    <p:sldId id="6671" r:id="rId87"/>
    <p:sldId id="6693" r:id="rId88"/>
    <p:sldId id="2082" r:id="rId89"/>
    <p:sldId id="6704" r:id="rId90"/>
    <p:sldId id="6672" r:id="rId91"/>
    <p:sldId id="6673" r:id="rId92"/>
    <p:sldId id="6705" r:id="rId93"/>
    <p:sldId id="2092" r:id="rId94"/>
    <p:sldId id="6706" r:id="rId95"/>
    <p:sldId id="6707" r:id="rId96"/>
    <p:sldId id="6708" r:id="rId97"/>
    <p:sldId id="6676" r:id="rId98"/>
    <p:sldId id="2033" r:id="rId99"/>
    <p:sldId id="6709" r:id="rId100"/>
    <p:sldId id="6290" r:id="rId101"/>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FF99"/>
    <a:srgbClr val="0000FF"/>
    <a:srgbClr val="0099FF"/>
    <a:srgbClr val="FFFF00"/>
    <a:srgbClr val="A50021"/>
    <a:srgbClr val="CCECFF"/>
    <a:srgbClr val="E1C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96778" autoAdjust="0"/>
  </p:normalViewPr>
  <p:slideViewPr>
    <p:cSldViewPr>
      <p:cViewPr varScale="1">
        <p:scale>
          <a:sx n="57" d="100"/>
          <a:sy n="57" d="100"/>
        </p:scale>
        <p:origin x="75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324"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handoutMaster" Target="handoutMasters/handoutMaster1.xml"/><Relationship Id="rId108"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7565D221-1565-4AFF-AAD6-BD2AEF60461F}"/>
    <pc:docChg chg="modSld">
      <pc:chgData name="Jim McGowan" userId="e2c7446dd3aca506" providerId="LiveId" clId="{7565D221-1565-4AFF-AAD6-BD2AEF60461F}" dt="2020-11-22T18:09:37.014" v="9" actId="207"/>
      <pc:docMkLst>
        <pc:docMk/>
      </pc:docMkLst>
      <pc:sldChg chg="modSp mod">
        <pc:chgData name="Jim McGowan" userId="e2c7446dd3aca506" providerId="LiveId" clId="{7565D221-1565-4AFF-AAD6-BD2AEF60461F}" dt="2020-11-22T18:09:37.014" v="9" actId="207"/>
        <pc:sldMkLst>
          <pc:docMk/>
          <pc:sldMk cId="952063719" sldId="504"/>
        </pc:sldMkLst>
        <pc:spChg chg="mod">
          <ac:chgData name="Jim McGowan" userId="e2c7446dd3aca506" providerId="LiveId" clId="{7565D221-1565-4AFF-AAD6-BD2AEF60461F}" dt="2020-11-22T18:09:37.014" v="9" actId="207"/>
          <ac:spMkLst>
            <pc:docMk/>
            <pc:sldMk cId="952063719" sldId="504"/>
            <ac:spMk id="134147" creationId="{00000000-0000-0000-0000-000000000000}"/>
          </ac:spMkLst>
        </pc:spChg>
      </pc:sldChg>
      <pc:sldChg chg="modSp mod">
        <pc:chgData name="Jim McGowan" userId="e2c7446dd3aca506" providerId="LiveId" clId="{7565D221-1565-4AFF-AAD6-BD2AEF60461F}" dt="2020-11-22T17:38:47.563" v="2" actId="115"/>
        <pc:sldMkLst>
          <pc:docMk/>
          <pc:sldMk cId="2338622838" sldId="5540"/>
        </pc:sldMkLst>
        <pc:spChg chg="mod">
          <ac:chgData name="Jim McGowan" userId="e2c7446dd3aca506" providerId="LiveId" clId="{7565D221-1565-4AFF-AAD6-BD2AEF60461F}" dt="2020-11-22T17:38:47.563" v="2" actId="115"/>
          <ac:spMkLst>
            <pc:docMk/>
            <pc:sldMk cId="2338622838" sldId="5540"/>
            <ac:spMk id="64514" creationId="{00000000-0000-0000-0000-000000000000}"/>
          </ac:spMkLst>
        </pc:spChg>
      </pc:sldChg>
      <pc:sldChg chg="modSp mod">
        <pc:chgData name="Jim McGowan" userId="e2c7446dd3aca506" providerId="LiveId" clId="{7565D221-1565-4AFF-AAD6-BD2AEF60461F}" dt="2020-11-22T17:48:51.955" v="3" actId="255"/>
        <pc:sldMkLst>
          <pc:docMk/>
          <pc:sldMk cId="2911953066" sldId="6633"/>
        </pc:sldMkLst>
        <pc:spChg chg="mod">
          <ac:chgData name="Jim McGowan" userId="e2c7446dd3aca506" providerId="LiveId" clId="{7565D221-1565-4AFF-AAD6-BD2AEF60461F}" dt="2020-11-22T17:48:51.955" v="3" actId="255"/>
          <ac:spMkLst>
            <pc:docMk/>
            <pc:sldMk cId="2911953066" sldId="6633"/>
            <ac:spMk id="3891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86689"/>
            <a:ext cx="4089536" cy="5653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 – Genesis 016 - 4v1-26 </a:t>
            </a:r>
          </a:p>
          <a:p>
            <a:pPr>
              <a:defRPr/>
            </a:pPr>
            <a:r>
              <a:rPr lang="en-US" sz="1600" dirty="0"/>
              <a:t>11-29-2020</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11/26/2020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33</a:t>
            </a:fld>
            <a:endParaRPr lang="en-US" altLang="en-US" dirty="0"/>
          </a:p>
        </p:txBody>
      </p:sp>
    </p:spTree>
    <p:extLst>
      <p:ext uri="{BB962C8B-B14F-4D97-AF65-F5344CB8AC3E}">
        <p14:creationId xmlns:p14="http://schemas.microsoft.com/office/powerpoint/2010/main" val="1124087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34</a:t>
            </a:fld>
            <a:endParaRPr lang="en-US" altLang="en-US" dirty="0"/>
          </a:p>
        </p:txBody>
      </p:sp>
    </p:spTree>
    <p:extLst>
      <p:ext uri="{BB962C8B-B14F-4D97-AF65-F5344CB8AC3E}">
        <p14:creationId xmlns:p14="http://schemas.microsoft.com/office/powerpoint/2010/main" val="637203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100</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4"/>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a:p>
        </p:txBody>
      </p:sp>
    </p:spTree>
    <p:extLst>
      <p:ext uri="{BB962C8B-B14F-4D97-AF65-F5344CB8AC3E}">
        <p14:creationId xmlns:p14="http://schemas.microsoft.com/office/powerpoint/2010/main" val="295793296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customXml" Target="../ink/ink2.xml"/><Relationship Id="rId10" Type="http://schemas.openxmlformats.org/officeDocument/2006/relationships/image" Target="../media/image18.jpeg"/><Relationship Id="rId4" Type="http://schemas.openxmlformats.org/officeDocument/2006/relationships/image" Target="../media/image220.png"/><Relationship Id="rId9" Type="http://schemas.openxmlformats.org/officeDocument/2006/relationships/image" Target="../media/image17.jpeg"/></Relationships>
</file>

<file path=ppt/slides/_rels/slide3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customXml" Target="../ink/ink5.xml"/><Relationship Id="rId10" Type="http://schemas.openxmlformats.org/officeDocument/2006/relationships/image" Target="../media/image18.jpeg"/><Relationship Id="rId4" Type="http://schemas.openxmlformats.org/officeDocument/2006/relationships/image" Target="../media/image220.png"/><Relationship Id="rId9" Type="http://schemas.openxmlformats.org/officeDocument/2006/relationships/image" Target="../media/image17.jpeg"/></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en.wikipedia.org/wiki/Image:Janetreno.jpg" TargetMode="Externa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Layout" Target="../slideLayouts/slideLayout10.xml"/><Relationship Id="rId4" Type="http://schemas.openxmlformats.org/officeDocument/2006/relationships/image" Target="../media/image8.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5624" y="5334000"/>
            <a:ext cx="5352752" cy="14509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0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1600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4</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The First Murder and Continuation of the Messianic Promise</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771775" y="228600"/>
            <a:ext cx="3600450"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I. First Murder </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(Gen 4:1-15)</a:t>
            </a:r>
          </a:p>
        </p:txBody>
      </p:sp>
      <p:sp>
        <p:nvSpPr>
          <p:cNvPr id="124931" name="Rectangle 3"/>
          <p:cNvSpPr>
            <a:spLocks noGrp="1" noChangeArrowheads="1"/>
          </p:cNvSpPr>
          <p:nvPr>
            <p:ph type="body" idx="1"/>
          </p:nvPr>
        </p:nvSpPr>
        <p:spPr>
          <a:xfrm>
            <a:off x="1447800" y="2057400"/>
            <a:ext cx="6248400" cy="28194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Births of Cain &amp; Abel (Gen 4:1-2)</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Cain murders Abel (4:3-8)</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Cain’s punishment (4:9-15)</a:t>
            </a:r>
          </a:p>
        </p:txBody>
      </p:sp>
      <p:pic>
        <p:nvPicPr>
          <p:cNvPr id="4" name="Picture 3">
            <a:extLst>
              <a:ext uri="{FF2B5EF4-FFF2-40B4-BE49-F238E27FC236}">
                <a16:creationId xmlns:a16="http://schemas.microsoft.com/office/drawing/2014/main" id="{DC75D3B2-BCF1-400A-B753-5B2379470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31157546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711476"/>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66604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2133600" y="228600"/>
            <a:ext cx="4876800" cy="1097280"/>
          </a:xfrm>
        </p:spPr>
        <p:txBody>
          <a:bodyPr/>
          <a:lstStyle/>
          <a:p>
            <a:pPr marL="461963" indent="-461963"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Births of Cain and Abel</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(4:1-2)</a:t>
            </a:r>
          </a:p>
        </p:txBody>
      </p:sp>
      <p:sp>
        <p:nvSpPr>
          <p:cNvPr id="125955" name="Rectangle 3"/>
          <p:cNvSpPr>
            <a:spLocks noGrp="1" noChangeArrowheads="1"/>
          </p:cNvSpPr>
          <p:nvPr>
            <p:ph type="body" idx="1"/>
          </p:nvPr>
        </p:nvSpPr>
        <p:spPr>
          <a:xfrm>
            <a:off x="342900" y="1600201"/>
            <a:ext cx="8572500" cy="1828799"/>
          </a:xfrm>
        </p:spPr>
        <p:txBody>
          <a:bodyPr/>
          <a:lstStyle/>
          <a:p>
            <a:pPr marL="514350" lvl="1" indent="-514350" eaLnBrk="1" hangingPunct="1">
              <a:spcBef>
                <a:spcPts val="0"/>
              </a:spcBef>
              <a:spcAft>
                <a:spcPts val="30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4:1 – Cain’s birth, literal translation, Dan. 11:37</a:t>
            </a:r>
          </a:p>
          <a:p>
            <a:pPr marL="514350" lvl="1" indent="-514350" eaLnBrk="1" hangingPunct="1">
              <a:spcBef>
                <a:spcPts val="0"/>
              </a:spcBef>
              <a:spcAft>
                <a:spcPts val="30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4:2 – Abel’s birth, vanity</a:t>
            </a:r>
          </a:p>
        </p:txBody>
      </p:sp>
      <p:pic>
        <p:nvPicPr>
          <p:cNvPr id="4" name="Picture 3">
            <a:extLst>
              <a:ext uri="{FF2B5EF4-FFF2-40B4-BE49-F238E27FC236}">
                <a16:creationId xmlns:a16="http://schemas.microsoft.com/office/drawing/2014/main" id="{6457E178-31DB-4766-B931-2CD632BF0E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a:extLst>
              <a:ext uri="{FF2B5EF4-FFF2-40B4-BE49-F238E27FC236}">
                <a16:creationId xmlns:a16="http://schemas.microsoft.com/office/drawing/2014/main" id="{E83E9DF6-8783-4FDE-90C6-113814159F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3200" y="3733800"/>
            <a:ext cx="3657600" cy="2743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2133600" y="228600"/>
            <a:ext cx="4876800" cy="1097280"/>
          </a:xfrm>
        </p:spPr>
        <p:txBody>
          <a:bodyPr/>
          <a:lstStyle/>
          <a:p>
            <a:pPr marL="461963" indent="-461963"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Births of Cain and Abel</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(4:1-2)</a:t>
            </a:r>
          </a:p>
        </p:txBody>
      </p:sp>
      <p:sp>
        <p:nvSpPr>
          <p:cNvPr id="125955" name="Rectangle 3"/>
          <p:cNvSpPr>
            <a:spLocks noGrp="1" noChangeArrowheads="1"/>
          </p:cNvSpPr>
          <p:nvPr>
            <p:ph type="body" idx="1"/>
          </p:nvPr>
        </p:nvSpPr>
        <p:spPr>
          <a:xfrm>
            <a:off x="342900" y="1600201"/>
            <a:ext cx="8720418" cy="1828799"/>
          </a:xfrm>
        </p:spPr>
        <p:txBody>
          <a:bodyPr/>
          <a:lstStyle/>
          <a:p>
            <a:pPr marL="514350" lvl="1" indent="-514350" eaLnBrk="1" hangingPunct="1">
              <a:spcBef>
                <a:spcPts val="0"/>
              </a:spcBef>
              <a:spcAft>
                <a:spcPts val="3000"/>
              </a:spcAft>
              <a:buClr>
                <a:srgbClr val="00FF99"/>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4:1 – Cain’s birth, literal translation, Dan. 11:37</a:t>
            </a:r>
          </a:p>
          <a:p>
            <a:pPr marL="514350" lvl="1" indent="-514350" eaLnBrk="1" hangingPunct="1">
              <a:spcBef>
                <a:spcPts val="0"/>
              </a:spcBef>
              <a:spcAft>
                <a:spcPts val="30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4:2 – Abel’s birth, vanity</a:t>
            </a:r>
          </a:p>
        </p:txBody>
      </p:sp>
      <p:pic>
        <p:nvPicPr>
          <p:cNvPr id="4" name="Picture 3">
            <a:extLst>
              <a:ext uri="{FF2B5EF4-FFF2-40B4-BE49-F238E27FC236}">
                <a16:creationId xmlns:a16="http://schemas.microsoft.com/office/drawing/2014/main" id="{6457E178-31DB-4766-B931-2CD632BF0E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a:extLst>
              <a:ext uri="{FF2B5EF4-FFF2-40B4-BE49-F238E27FC236}">
                <a16:creationId xmlns:a16="http://schemas.microsoft.com/office/drawing/2014/main" id="{E83E9DF6-8783-4FDE-90C6-113814159F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3200" y="3733800"/>
            <a:ext cx="3657600" cy="2743200"/>
          </a:xfrm>
          <a:prstGeom prst="rect">
            <a:avLst/>
          </a:prstGeom>
        </p:spPr>
      </p:pic>
    </p:spTree>
    <p:extLst>
      <p:ext uri="{BB962C8B-B14F-4D97-AF65-F5344CB8AC3E}">
        <p14:creationId xmlns:p14="http://schemas.microsoft.com/office/powerpoint/2010/main" val="2487949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41973C-EAEB-4FA9-B99A-B13E4E6BBF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Genesis 4:1</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Now the man had relations with his wife Eve, and she conceived and gave birth to Cain, and she said, ‘I have gotten a </a:t>
            </a:r>
            <a:r>
              <a:rPr lang="en-US" sz="3600" dirty="0" err="1">
                <a:effectLst>
                  <a:outerShdw blurRad="38100" dist="38100" dir="2700000" algn="tl">
                    <a:srgbClr val="000000">
                      <a:alpha val="43137"/>
                    </a:srgbClr>
                  </a:outerShdw>
                </a:effectLst>
                <a:latin typeface="Calibri" panose="020F0502020204030204" pitchFamily="34" charset="0"/>
              </a:rPr>
              <a:t>manchild</a:t>
            </a:r>
            <a:r>
              <a:rPr lang="en-US" sz="3600" dirty="0">
                <a:effectLst>
                  <a:outerShdw blurRad="38100" dist="38100" dir="2700000" algn="tl">
                    <a:srgbClr val="000000">
                      <a:alpha val="43137"/>
                    </a:srgbClr>
                  </a:outerShdw>
                </a:effectLst>
                <a:latin typeface="Calibri" panose="020F0502020204030204" pitchFamily="34" charset="0"/>
              </a:rPr>
              <a:t> with </a:t>
            </a:r>
            <a:r>
              <a:rPr lang="en-US" sz="3600" i="1" dirty="0">
                <a:effectLst>
                  <a:outerShdw blurRad="38100" dist="38100" dir="2700000" algn="tl">
                    <a:srgbClr val="000000">
                      <a:alpha val="43137"/>
                    </a:srgbClr>
                  </a:outerShdw>
                </a:effectLst>
                <a:latin typeface="Calibri" panose="020F0502020204030204" pitchFamily="34" charset="0"/>
              </a:rPr>
              <a:t>the help of</a:t>
            </a:r>
            <a:r>
              <a:rPr lang="en-US" sz="3600" dirty="0">
                <a:effectLst>
                  <a:outerShdw blurRad="38100" dist="38100" dir="2700000" algn="tl">
                    <a:srgbClr val="000000">
                      <a:alpha val="43137"/>
                    </a:srgbClr>
                  </a:outerShdw>
                </a:effectLst>
                <a:latin typeface="Calibri" panose="020F0502020204030204" pitchFamily="34" charset="0"/>
              </a:rPr>
              <a:t> the Lord.’”</a:t>
            </a:r>
          </a:p>
        </p:txBody>
      </p:sp>
    </p:spTree>
    <p:extLst>
      <p:ext uri="{BB962C8B-B14F-4D97-AF65-F5344CB8AC3E}">
        <p14:creationId xmlns:p14="http://schemas.microsoft.com/office/powerpoint/2010/main" val="80144630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41973C-EAEB-4FA9-B99A-B13E4E6BBF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Genesis 4:1</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Now the man had relations with his wife Eve, and she conceived and gave birth to Cain, and she said, ‘I have gotten a </a:t>
            </a:r>
            <a:r>
              <a:rPr lang="en-US" sz="3600" dirty="0" err="1">
                <a:effectLst>
                  <a:outerShdw blurRad="38100" dist="38100" dir="2700000" algn="tl">
                    <a:srgbClr val="000000">
                      <a:alpha val="43137"/>
                    </a:srgbClr>
                  </a:outerShdw>
                </a:effectLst>
                <a:latin typeface="Calibri" panose="020F0502020204030204" pitchFamily="34" charset="0"/>
              </a:rPr>
              <a:t>manchild</a:t>
            </a:r>
            <a:r>
              <a:rPr lang="en-US" sz="3600" dirty="0">
                <a:effectLst>
                  <a:outerShdw blurRad="38100" dist="38100" dir="2700000" algn="tl">
                    <a:srgbClr val="000000">
                      <a:alpha val="43137"/>
                    </a:srgbClr>
                  </a:outerShdw>
                </a:effectLst>
                <a:latin typeface="Calibri" panose="020F0502020204030204" pitchFamily="34" charset="0"/>
              </a:rPr>
              <a:t> with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rPr>
              <a:t>the help of</a:t>
            </a:r>
            <a:r>
              <a:rPr lang="en-US" sz="3600" dirty="0">
                <a:effectLst>
                  <a:outerShdw blurRad="38100" dist="38100" dir="2700000" algn="tl">
                    <a:srgbClr val="000000">
                      <a:alpha val="43137"/>
                    </a:srgbClr>
                  </a:outerShdw>
                </a:effectLst>
                <a:latin typeface="Calibri" panose="020F0502020204030204" pitchFamily="34" charset="0"/>
              </a:rPr>
              <a:t> the Lord.’”</a:t>
            </a:r>
          </a:p>
        </p:txBody>
      </p:sp>
    </p:spTree>
    <p:extLst>
      <p:ext uri="{BB962C8B-B14F-4D97-AF65-F5344CB8AC3E}">
        <p14:creationId xmlns:p14="http://schemas.microsoft.com/office/powerpoint/2010/main" val="156501163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4176" y="3048000"/>
            <a:ext cx="1755648" cy="1828800"/>
          </a:xfrm>
          <a:prstGeom prst="rect">
            <a:avLst/>
          </a:prstGeom>
        </p:spPr>
      </p:pic>
    </p:spTree>
    <p:extLst>
      <p:ext uri="{BB962C8B-B14F-4D97-AF65-F5344CB8AC3E}">
        <p14:creationId xmlns:p14="http://schemas.microsoft.com/office/powerpoint/2010/main" val="205854409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093152-3310-4E7F-A2F3-6AB772BEC1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5:29</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Now he called his name Noah, saying, ‘This one will give us rest from our work and from the toil of our hands </a:t>
            </a:r>
            <a:r>
              <a:rPr lang="en-US" sz="3600" i="1" dirty="0">
                <a:effectLst>
                  <a:outerShdw blurRad="38100" dist="38100" dir="2700000" algn="tl">
                    <a:srgbClr val="000000">
                      <a:alpha val="43137"/>
                    </a:srgbClr>
                  </a:outerShdw>
                </a:effectLst>
                <a:latin typeface="Calibri" panose="020F0502020204030204" pitchFamily="34" charset="0"/>
              </a:rPr>
              <a:t>arising</a:t>
            </a:r>
            <a:r>
              <a:rPr lang="en-US" sz="3600" dirty="0">
                <a:effectLst>
                  <a:outerShdw blurRad="38100" dist="38100" dir="2700000" algn="tl">
                    <a:srgbClr val="000000">
                      <a:alpha val="43137"/>
                    </a:srgbClr>
                  </a:outerShdw>
                </a:effectLst>
                <a:latin typeface="Calibri" panose="020F0502020204030204" pitchFamily="34" charset="0"/>
              </a:rPr>
              <a:t> from the ground which the </a:t>
            </a:r>
            <a:r>
              <a:rPr lang="en-US" sz="3600" cap="small" dirty="0">
                <a:effectLst>
                  <a:outerShdw blurRad="38100" dist="38100" dir="2700000" algn="tl">
                    <a:srgbClr val="000000">
                      <a:alpha val="43137"/>
                    </a:srgbClr>
                  </a:outerShdw>
                </a:effectLst>
                <a:latin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rPr>
              <a:t> has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cursed</a:t>
            </a:r>
            <a:r>
              <a:rPr lang="en-US" sz="36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40456660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EE34E-3779-4A8E-80EA-6F40EC7480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Daniel 11:37</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He will show no regard for the gods of his fathers or 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desire of women</a:t>
            </a:r>
            <a:r>
              <a:rPr lang="en-US" sz="3600" dirty="0">
                <a:effectLst>
                  <a:outerShdw blurRad="38100" dist="38100" dir="2700000" algn="tl">
                    <a:srgbClr val="000000">
                      <a:alpha val="43137"/>
                    </a:srgbClr>
                  </a:outerShdw>
                </a:effectLst>
                <a:latin typeface="Calibri" panose="020F0502020204030204" pitchFamily="34" charset="0"/>
              </a:rPr>
              <a:t>, nor will he show regard for any </a:t>
            </a:r>
            <a:r>
              <a:rPr lang="en-US" sz="3600" i="1" dirty="0">
                <a:effectLst>
                  <a:outerShdw blurRad="38100" dist="38100" dir="2700000" algn="tl">
                    <a:srgbClr val="000000">
                      <a:alpha val="43137"/>
                    </a:srgbClr>
                  </a:outerShdw>
                </a:effectLst>
                <a:latin typeface="Calibri" panose="020F0502020204030204" pitchFamily="34" charset="0"/>
              </a:rPr>
              <a:t>other</a:t>
            </a:r>
            <a:r>
              <a:rPr lang="en-US" sz="3600" dirty="0">
                <a:effectLst>
                  <a:outerShdw blurRad="38100" dist="38100" dir="2700000" algn="tl">
                    <a:srgbClr val="000000">
                      <a:alpha val="43137"/>
                    </a:srgbClr>
                  </a:outerShdw>
                </a:effectLst>
                <a:latin typeface="Calibri" panose="020F0502020204030204" pitchFamily="34" charset="0"/>
              </a:rPr>
              <a:t> god; for he will magnify himself above </a:t>
            </a:r>
            <a:r>
              <a:rPr lang="en-US" sz="3600" i="1" dirty="0">
                <a:effectLst>
                  <a:outerShdw blurRad="38100" dist="38100" dir="2700000" algn="tl">
                    <a:srgbClr val="000000">
                      <a:alpha val="43137"/>
                    </a:srgbClr>
                  </a:outerShdw>
                </a:effectLst>
                <a:latin typeface="Calibri" panose="020F0502020204030204" pitchFamily="34" charset="0"/>
              </a:rPr>
              <a:t>them</a:t>
            </a:r>
            <a:r>
              <a:rPr lang="en-US" sz="3600" dirty="0">
                <a:effectLst>
                  <a:outerShdw blurRad="38100" dist="38100" dir="2700000" algn="tl">
                    <a:srgbClr val="000000">
                      <a:alpha val="43137"/>
                    </a:srgbClr>
                  </a:outerShdw>
                </a:effectLst>
                <a:latin typeface="Calibri" panose="020F0502020204030204" pitchFamily="34" charset="0"/>
              </a:rPr>
              <a:t> all.”</a:t>
            </a:r>
          </a:p>
        </p:txBody>
      </p:sp>
    </p:spTree>
    <p:extLst>
      <p:ext uri="{BB962C8B-B14F-4D97-AF65-F5344CB8AC3E}">
        <p14:creationId xmlns:p14="http://schemas.microsoft.com/office/powerpoint/2010/main" val="71704876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752600" y="228600"/>
            <a:ext cx="5638800" cy="1097280"/>
          </a:xfrm>
        </p:spPr>
        <p:txBody>
          <a:bodyPr/>
          <a:lstStyle/>
          <a:p>
            <a:pPr marL="461963" indent="-461963"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Births of Cain and Abel</a:t>
            </a:r>
            <a:br>
              <a:rPr lang="en-US" sz="3600" dirty="0">
                <a:effectLst>
                  <a:outerShdw blurRad="38100" dist="38100" dir="2700000" algn="tl">
                    <a:srgbClr val="000000">
                      <a:alpha val="43137"/>
                    </a:srgbClr>
                  </a:outerShdw>
                </a:effectLst>
              </a:rPr>
            </a:br>
            <a:r>
              <a:rPr lang="en-US" sz="2800" dirty="0">
                <a:solidFill>
                  <a:schemeClr val="tx1"/>
                </a:solidFill>
              </a:rPr>
              <a:t>(4:1-2)</a:t>
            </a:r>
            <a:endParaRPr lang="en-US" sz="2800" dirty="0">
              <a:solidFill>
                <a:schemeClr val="tx1"/>
              </a:solidFill>
              <a:effectLst>
                <a:outerShdw blurRad="38100" dist="38100" dir="2700000" algn="tl">
                  <a:srgbClr val="000000">
                    <a:alpha val="43137"/>
                  </a:srgbClr>
                </a:outerShdw>
              </a:effectLst>
              <a:ea typeface="+mn-ea"/>
              <a:cs typeface="+mn-cs"/>
            </a:endParaRPr>
          </a:p>
        </p:txBody>
      </p:sp>
      <p:sp>
        <p:nvSpPr>
          <p:cNvPr id="125955" name="Rectangle 3"/>
          <p:cNvSpPr>
            <a:spLocks noGrp="1" noChangeArrowheads="1"/>
          </p:cNvSpPr>
          <p:nvPr>
            <p:ph type="body" idx="1"/>
          </p:nvPr>
        </p:nvSpPr>
        <p:spPr>
          <a:xfrm>
            <a:off x="342900" y="1600201"/>
            <a:ext cx="8720418" cy="1828799"/>
          </a:xfrm>
        </p:spPr>
        <p:txBody>
          <a:bodyPr/>
          <a:lstStyle/>
          <a:p>
            <a:pPr marL="514350" lvl="1" indent="-514350" eaLnBrk="1" hangingPunct="1">
              <a:spcBef>
                <a:spcPts val="0"/>
              </a:spcBef>
              <a:spcAft>
                <a:spcPts val="30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4:1 – Cain’s birth, literal translation, Dan. 11:37</a:t>
            </a:r>
          </a:p>
          <a:p>
            <a:pPr marL="514350" lvl="1" indent="-514350" eaLnBrk="1" hangingPunct="1">
              <a:spcBef>
                <a:spcPts val="0"/>
              </a:spcBef>
              <a:spcAft>
                <a:spcPts val="3000"/>
              </a:spcAft>
              <a:buClr>
                <a:srgbClr val="00FF99"/>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4:2 – Abel’s birth, vanity</a:t>
            </a:r>
          </a:p>
        </p:txBody>
      </p:sp>
      <p:pic>
        <p:nvPicPr>
          <p:cNvPr id="4" name="Picture 3">
            <a:extLst>
              <a:ext uri="{FF2B5EF4-FFF2-40B4-BE49-F238E27FC236}">
                <a16:creationId xmlns:a16="http://schemas.microsoft.com/office/drawing/2014/main" id="{6457E178-31DB-4766-B931-2CD632BF0E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a:extLst>
              <a:ext uri="{FF2B5EF4-FFF2-40B4-BE49-F238E27FC236}">
                <a16:creationId xmlns:a16="http://schemas.microsoft.com/office/drawing/2014/main" id="{E83E9DF6-8783-4FDE-90C6-113814159F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3200" y="3733800"/>
            <a:ext cx="3657600" cy="2743200"/>
          </a:xfrm>
          <a:prstGeom prst="rect">
            <a:avLst/>
          </a:prstGeom>
        </p:spPr>
      </p:pic>
    </p:spTree>
    <p:extLst>
      <p:ext uri="{BB962C8B-B14F-4D97-AF65-F5344CB8AC3E}">
        <p14:creationId xmlns:p14="http://schemas.microsoft.com/office/powerpoint/2010/main" val="1163091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771775" y="228600"/>
            <a:ext cx="3600450"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I. First Murder </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(Gen 4:1-15)</a:t>
            </a:r>
          </a:p>
        </p:txBody>
      </p:sp>
      <p:sp>
        <p:nvSpPr>
          <p:cNvPr id="124931" name="Rectangle 3"/>
          <p:cNvSpPr>
            <a:spLocks noGrp="1" noChangeArrowheads="1"/>
          </p:cNvSpPr>
          <p:nvPr>
            <p:ph type="body" idx="1"/>
          </p:nvPr>
        </p:nvSpPr>
        <p:spPr>
          <a:xfrm>
            <a:off x="1447800" y="2057400"/>
            <a:ext cx="6248400" cy="28194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Births of Cain &amp; Abel (Gen 4:1-2)</a:t>
            </a:r>
          </a:p>
          <a:p>
            <a:pPr marL="461963" lvl="1"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Cain murders Abel (4:3-8)</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Cain’s punishment (4:9-15)</a:t>
            </a:r>
          </a:p>
        </p:txBody>
      </p:sp>
      <p:pic>
        <p:nvPicPr>
          <p:cNvPr id="4" name="Picture 3">
            <a:extLst>
              <a:ext uri="{FF2B5EF4-FFF2-40B4-BE49-F238E27FC236}">
                <a16:creationId xmlns:a16="http://schemas.microsoft.com/office/drawing/2014/main" id="{DC75D3B2-BCF1-400A-B753-5B2379470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879961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latin typeface="Calibri" panose="020F0502020204030204" pitchFamily="34" charset="0"/>
              </a:rPr>
              <a:t>GENESIS STRUCTURE</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type="body" idx="1"/>
          </p:nvPr>
        </p:nvSpPr>
        <p:spPr>
          <a:xfrm>
            <a:off x="2266950" y="1600200"/>
            <a:ext cx="4610100" cy="2285999"/>
          </a:xfrm>
        </p:spPr>
        <p:txBody>
          <a:bodyPr/>
          <a:lstStyle/>
          <a:p>
            <a:pPr marL="514350" lvl="1" indent="-514350" eaLnBrk="1" hangingPunct="1">
              <a:spcBef>
                <a:spcPts val="0"/>
              </a:spcBef>
              <a:spcAft>
                <a:spcPts val="30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4:3-5a – Two offerings</a:t>
            </a:r>
          </a:p>
          <a:p>
            <a:pPr marL="514350" lvl="1" indent="-514350" eaLnBrk="1" hangingPunct="1">
              <a:spcBef>
                <a:spcPts val="0"/>
              </a:spcBef>
              <a:spcAft>
                <a:spcPts val="30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4:5b-7 – Premeditation</a:t>
            </a:r>
          </a:p>
          <a:p>
            <a:pPr marL="514350" lvl="1" indent="-514350" eaLnBrk="1" hangingPunct="1">
              <a:spcBef>
                <a:spcPts val="0"/>
              </a:spcBef>
              <a:spcAft>
                <a:spcPts val="30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4:8 – Murder</a:t>
            </a:r>
          </a:p>
        </p:txBody>
      </p:sp>
      <p:pic>
        <p:nvPicPr>
          <p:cNvPr id="4" name="Picture 3">
            <a:extLst>
              <a:ext uri="{FF2B5EF4-FFF2-40B4-BE49-F238E27FC236}">
                <a16:creationId xmlns:a16="http://schemas.microsoft.com/office/drawing/2014/main" id="{6457E178-31DB-4766-B931-2CD632BF0E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7" name="Picture 6">
            <a:extLst>
              <a:ext uri="{FF2B5EF4-FFF2-40B4-BE49-F238E27FC236}">
                <a16:creationId xmlns:a16="http://schemas.microsoft.com/office/drawing/2014/main" id="{8241E749-195F-4CAE-91BA-800246F29D6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38707" y="4191000"/>
            <a:ext cx="3066587" cy="2286000"/>
          </a:xfrm>
          <a:prstGeom prst="rect">
            <a:avLst/>
          </a:prstGeom>
        </p:spPr>
      </p:pic>
      <p:sp>
        <p:nvSpPr>
          <p:cNvPr id="6" name="Rectangle 2">
            <a:extLst>
              <a:ext uri="{FF2B5EF4-FFF2-40B4-BE49-F238E27FC236}">
                <a16:creationId xmlns:a16="http://schemas.microsoft.com/office/drawing/2014/main" id="{60356AE5-4906-440C-84AB-2F652A6F98F0}"/>
              </a:ext>
            </a:extLst>
          </p:cNvPr>
          <p:cNvSpPr txBox="1">
            <a:spLocks noChangeArrowheads="1"/>
          </p:cNvSpPr>
          <p:nvPr/>
        </p:nvSpPr>
        <p:spPr bwMode="auto">
          <a:xfrm>
            <a:off x="1752600" y="228600"/>
            <a:ext cx="56388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61963" indent="-461963"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Cain Murders Abel</a:t>
            </a:r>
            <a:br>
              <a:rPr lang="en-US" sz="3600" kern="0" dirty="0">
                <a:effectLst>
                  <a:outerShdw blurRad="38100" dist="38100" dir="2700000" algn="tl">
                    <a:srgbClr val="000000">
                      <a:alpha val="43137"/>
                    </a:srgbClr>
                  </a:outerShdw>
                </a:effectLst>
              </a:rPr>
            </a:br>
            <a:r>
              <a:rPr lang="en-US" sz="2800" kern="0" dirty="0">
                <a:solidFill>
                  <a:schemeClr val="tx1"/>
                </a:solidFill>
              </a:rPr>
              <a:t>(4:3-8)</a:t>
            </a:r>
            <a:endParaRPr lang="en-US" sz="2800" kern="0" dirty="0">
              <a:solidFill>
                <a:schemeClr val="tx1"/>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4011399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type="body" idx="1"/>
          </p:nvPr>
        </p:nvSpPr>
        <p:spPr>
          <a:xfrm>
            <a:off x="2266950" y="1600200"/>
            <a:ext cx="4610100" cy="2285999"/>
          </a:xfrm>
        </p:spPr>
        <p:txBody>
          <a:bodyPr/>
          <a:lstStyle/>
          <a:p>
            <a:pPr marL="514350" lvl="1" indent="-514350" eaLnBrk="1" hangingPunct="1">
              <a:spcBef>
                <a:spcPts val="0"/>
              </a:spcBef>
              <a:spcAft>
                <a:spcPts val="3000"/>
              </a:spcAft>
              <a:buClr>
                <a:srgbClr val="00FF99"/>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4:3-5a – Two offerings</a:t>
            </a:r>
          </a:p>
          <a:p>
            <a:pPr marL="514350" lvl="1" indent="-514350" eaLnBrk="1" hangingPunct="1">
              <a:spcBef>
                <a:spcPts val="0"/>
              </a:spcBef>
              <a:spcAft>
                <a:spcPts val="30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4:5b-7 – Premeditation</a:t>
            </a:r>
          </a:p>
          <a:p>
            <a:pPr marL="514350" lvl="1" indent="-514350" eaLnBrk="1" hangingPunct="1">
              <a:spcBef>
                <a:spcPts val="0"/>
              </a:spcBef>
              <a:spcAft>
                <a:spcPts val="30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4:8 – Murder</a:t>
            </a:r>
          </a:p>
        </p:txBody>
      </p:sp>
      <p:pic>
        <p:nvPicPr>
          <p:cNvPr id="4" name="Picture 3">
            <a:extLst>
              <a:ext uri="{FF2B5EF4-FFF2-40B4-BE49-F238E27FC236}">
                <a16:creationId xmlns:a16="http://schemas.microsoft.com/office/drawing/2014/main" id="{6457E178-31DB-4766-B931-2CD632BF0E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7" name="Picture 6">
            <a:extLst>
              <a:ext uri="{FF2B5EF4-FFF2-40B4-BE49-F238E27FC236}">
                <a16:creationId xmlns:a16="http://schemas.microsoft.com/office/drawing/2014/main" id="{8241E749-195F-4CAE-91BA-800246F29D6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38707" y="4191000"/>
            <a:ext cx="3066587" cy="2286000"/>
          </a:xfrm>
          <a:prstGeom prst="rect">
            <a:avLst/>
          </a:prstGeom>
        </p:spPr>
      </p:pic>
      <p:sp>
        <p:nvSpPr>
          <p:cNvPr id="6" name="Rectangle 2">
            <a:extLst>
              <a:ext uri="{FF2B5EF4-FFF2-40B4-BE49-F238E27FC236}">
                <a16:creationId xmlns:a16="http://schemas.microsoft.com/office/drawing/2014/main" id="{60356AE5-4906-440C-84AB-2F652A6F98F0}"/>
              </a:ext>
            </a:extLst>
          </p:cNvPr>
          <p:cNvSpPr txBox="1">
            <a:spLocks noChangeArrowheads="1"/>
          </p:cNvSpPr>
          <p:nvPr/>
        </p:nvSpPr>
        <p:spPr bwMode="auto">
          <a:xfrm>
            <a:off x="1752600" y="228600"/>
            <a:ext cx="56388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61963" indent="-461963"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Cain Murders Abel</a:t>
            </a:r>
            <a:br>
              <a:rPr lang="en-US" sz="3600" kern="0" dirty="0">
                <a:effectLst>
                  <a:outerShdw blurRad="38100" dist="38100" dir="2700000" algn="tl">
                    <a:srgbClr val="000000">
                      <a:alpha val="43137"/>
                    </a:srgbClr>
                  </a:outerShdw>
                </a:effectLst>
              </a:rPr>
            </a:br>
            <a:r>
              <a:rPr lang="en-US" sz="2800" kern="0" dirty="0">
                <a:solidFill>
                  <a:schemeClr val="tx1"/>
                </a:solidFill>
              </a:rPr>
              <a:t>(4:3-8)</a:t>
            </a:r>
            <a:endParaRPr lang="en-US" sz="2800" kern="0" dirty="0">
              <a:solidFill>
                <a:schemeClr val="tx1"/>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706115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body" idx="1"/>
          </p:nvPr>
        </p:nvSpPr>
        <p:spPr>
          <a:xfrm>
            <a:off x="457200" y="1600200"/>
            <a:ext cx="8229600" cy="48006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4:3-5a</a:t>
            </a:r>
          </a:p>
          <a:p>
            <a:pPr marL="914400" lvl="1" indent="-457200" algn="just" eaLnBrk="1" hangingPunct="1">
              <a:spcBef>
                <a:spcPts val="0"/>
              </a:spcBef>
              <a:spcAft>
                <a:spcPts val="2400"/>
              </a:spcAft>
              <a:defRPr/>
            </a:pPr>
            <a:r>
              <a:rPr lang="en-US" sz="3000" dirty="0">
                <a:effectLst>
                  <a:outerShdw blurRad="38100" dist="38100" dir="2700000" algn="tl">
                    <a:srgbClr val="000000">
                      <a:alpha val="43137"/>
                    </a:srgbClr>
                  </a:outerShdw>
                </a:effectLst>
                <a:cs typeface="Calibri" panose="020F0502020204030204" pitchFamily="34" charset="0"/>
              </a:rPr>
              <a:t>Messianic line through Abel (Gen 3:21; Heb 11:4) contrary to Eve’s false expectation (4:1)</a:t>
            </a:r>
          </a:p>
          <a:p>
            <a:pPr marL="914400" lvl="1" indent="-457200" algn="just" eaLnBrk="1" hangingPunct="1">
              <a:spcBef>
                <a:spcPts val="0"/>
              </a:spcBef>
              <a:spcAft>
                <a:spcPts val="2400"/>
              </a:spcAft>
              <a:defRPr/>
            </a:pPr>
            <a:r>
              <a:rPr lang="en-US" sz="3000" dirty="0">
                <a:effectLst>
                  <a:outerShdw blurRad="38100" dist="38100" dir="2700000" algn="tl">
                    <a:srgbClr val="000000">
                      <a:alpha val="43137"/>
                    </a:srgbClr>
                  </a:outerShdw>
                </a:effectLst>
                <a:cs typeface="Calibri" panose="020F0502020204030204" pitchFamily="34" charset="0"/>
              </a:rPr>
              <a:t>Begins selection of younger over older pattern (Abel over Cain, Seth over Cain, Shem over Japheth, Isaac over Ishmael, Jacob over Esau, Judah and Joseph over their brothers, and Ephraim over Manasseh) </a:t>
            </a:r>
          </a:p>
          <a:p>
            <a:pPr eaLnBrk="1" hangingPunct="1">
              <a:buFont typeface="Wingdings" pitchFamily="2" charset="2"/>
              <a:buNone/>
              <a:defRPr/>
            </a:pPr>
            <a:endParaRPr lang="en-US" sz="28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C14D7350-D1AA-4558-84E7-DC761ED417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
        <p:nvSpPr>
          <p:cNvPr id="6" name="Rectangle 2">
            <a:extLst>
              <a:ext uri="{FF2B5EF4-FFF2-40B4-BE49-F238E27FC236}">
                <a16:creationId xmlns:a16="http://schemas.microsoft.com/office/drawing/2014/main" id="{592CFE5D-4A41-4389-811B-14E6D109D48B}"/>
              </a:ext>
            </a:extLst>
          </p:cNvPr>
          <p:cNvSpPr txBox="1">
            <a:spLocks noChangeArrowheads="1"/>
          </p:cNvSpPr>
          <p:nvPr/>
        </p:nvSpPr>
        <p:spPr bwMode="auto">
          <a:xfrm>
            <a:off x="1752600" y="228600"/>
            <a:ext cx="56388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61963" indent="-461963"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Cain Murders Abel</a:t>
            </a:r>
            <a:br>
              <a:rPr lang="en-US" sz="3600" kern="0" dirty="0">
                <a:effectLst>
                  <a:outerShdw blurRad="38100" dist="38100" dir="2700000" algn="tl">
                    <a:srgbClr val="000000">
                      <a:alpha val="43137"/>
                    </a:srgbClr>
                  </a:outerShdw>
                </a:effectLst>
              </a:rPr>
            </a:br>
            <a:r>
              <a:rPr lang="en-US" sz="2800" kern="0" dirty="0">
                <a:solidFill>
                  <a:schemeClr val="tx1"/>
                </a:solidFill>
              </a:rPr>
              <a:t>(4:3-8)</a:t>
            </a:r>
            <a:endParaRPr lang="en-US" sz="2800" kern="0" dirty="0">
              <a:solidFill>
                <a:schemeClr val="tx1"/>
              </a:solidFill>
              <a:effectLst>
                <a:outerShdw blurRad="38100" dist="38100" dir="2700000" algn="tl">
                  <a:srgbClr val="000000">
                    <a:alpha val="43137"/>
                  </a:srgbClr>
                </a:outerShdw>
              </a:effectLst>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type="body" idx="1"/>
          </p:nvPr>
        </p:nvSpPr>
        <p:spPr>
          <a:xfrm>
            <a:off x="2266950" y="1600200"/>
            <a:ext cx="4610100" cy="2285999"/>
          </a:xfrm>
        </p:spPr>
        <p:txBody>
          <a:bodyPr/>
          <a:lstStyle/>
          <a:p>
            <a:pPr marL="514350" lvl="1" indent="-514350" eaLnBrk="1" hangingPunct="1">
              <a:spcBef>
                <a:spcPts val="0"/>
              </a:spcBef>
              <a:spcAft>
                <a:spcPts val="30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4:3-5a – Two offerings</a:t>
            </a:r>
          </a:p>
          <a:p>
            <a:pPr marL="514350" lvl="1" indent="-514350" eaLnBrk="1" hangingPunct="1">
              <a:spcBef>
                <a:spcPts val="0"/>
              </a:spcBef>
              <a:spcAft>
                <a:spcPts val="3000"/>
              </a:spcAft>
              <a:buClr>
                <a:srgbClr val="00FF99"/>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4:5b-7 – Premeditation</a:t>
            </a:r>
          </a:p>
          <a:p>
            <a:pPr marL="514350" lvl="1" indent="-514350" eaLnBrk="1" hangingPunct="1">
              <a:spcBef>
                <a:spcPts val="0"/>
              </a:spcBef>
              <a:spcAft>
                <a:spcPts val="30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4:8 – Murder</a:t>
            </a:r>
          </a:p>
        </p:txBody>
      </p:sp>
      <p:pic>
        <p:nvPicPr>
          <p:cNvPr id="4" name="Picture 3">
            <a:extLst>
              <a:ext uri="{FF2B5EF4-FFF2-40B4-BE49-F238E27FC236}">
                <a16:creationId xmlns:a16="http://schemas.microsoft.com/office/drawing/2014/main" id="{6457E178-31DB-4766-B931-2CD632BF0E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7" name="Picture 6">
            <a:extLst>
              <a:ext uri="{FF2B5EF4-FFF2-40B4-BE49-F238E27FC236}">
                <a16:creationId xmlns:a16="http://schemas.microsoft.com/office/drawing/2014/main" id="{8241E749-195F-4CAE-91BA-800246F29D6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38707" y="4191000"/>
            <a:ext cx="3066587" cy="2286000"/>
          </a:xfrm>
          <a:prstGeom prst="rect">
            <a:avLst/>
          </a:prstGeom>
        </p:spPr>
      </p:pic>
      <p:sp>
        <p:nvSpPr>
          <p:cNvPr id="6" name="Rectangle 2">
            <a:extLst>
              <a:ext uri="{FF2B5EF4-FFF2-40B4-BE49-F238E27FC236}">
                <a16:creationId xmlns:a16="http://schemas.microsoft.com/office/drawing/2014/main" id="{60356AE5-4906-440C-84AB-2F652A6F98F0}"/>
              </a:ext>
            </a:extLst>
          </p:cNvPr>
          <p:cNvSpPr txBox="1">
            <a:spLocks noChangeArrowheads="1"/>
          </p:cNvSpPr>
          <p:nvPr/>
        </p:nvSpPr>
        <p:spPr bwMode="auto">
          <a:xfrm>
            <a:off x="1752600" y="228600"/>
            <a:ext cx="56388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61963" indent="-461963"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Cain Murders Abel</a:t>
            </a:r>
            <a:br>
              <a:rPr lang="en-US" sz="3600" kern="0" dirty="0">
                <a:effectLst>
                  <a:outerShdw blurRad="38100" dist="38100" dir="2700000" algn="tl">
                    <a:srgbClr val="000000">
                      <a:alpha val="43137"/>
                    </a:srgbClr>
                  </a:outerShdw>
                </a:effectLst>
              </a:rPr>
            </a:br>
            <a:r>
              <a:rPr lang="en-US" sz="2800" kern="0" dirty="0">
                <a:solidFill>
                  <a:schemeClr val="tx1"/>
                </a:solidFill>
              </a:rPr>
              <a:t>(4:3-8)</a:t>
            </a:r>
            <a:endParaRPr lang="en-US" sz="2800" kern="0" dirty="0">
              <a:solidFill>
                <a:schemeClr val="tx1"/>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1582619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0" y="228600"/>
            <a:ext cx="7620000" cy="838200"/>
          </a:xfrm>
        </p:spPr>
        <p:txBody>
          <a:bodyPr/>
          <a:lstStyle/>
          <a:p>
            <a:pPr algn="ctr" eaLnBrk="1" hangingPunct="1"/>
            <a:r>
              <a:rPr lang="en-US" sz="3600" kern="1200" dirty="0">
                <a:effectLst>
                  <a:outerShdw blurRad="38100" dist="38100" dir="2700000" algn="tl">
                    <a:srgbClr val="000000">
                      <a:alpha val="43137"/>
                    </a:srgbClr>
                  </a:outerShdw>
                </a:effectLst>
              </a:rPr>
              <a:t>Parallel Between Genesis 3:16 &amp; 4:7</a:t>
            </a:r>
          </a:p>
        </p:txBody>
      </p:sp>
      <p:sp>
        <p:nvSpPr>
          <p:cNvPr id="37891" name="Rectangle 3"/>
          <p:cNvSpPr>
            <a:spLocks noGrp="1" noChangeArrowheads="1"/>
          </p:cNvSpPr>
          <p:nvPr>
            <p:ph type="body" idx="1"/>
          </p:nvPr>
        </p:nvSpPr>
        <p:spPr>
          <a:xfrm>
            <a:off x="266700" y="1371600"/>
            <a:ext cx="8610600" cy="4114800"/>
          </a:xfrm>
        </p:spPr>
        <p:txBody>
          <a:bodyPr/>
          <a:lstStyle/>
          <a:p>
            <a:pPr marL="0" indent="0" algn="ctr" eaLnBrk="1" hangingPunct="1">
              <a:spcBef>
                <a:spcPts val="1200"/>
              </a:spcBef>
              <a:spcAft>
                <a:spcPts val="1200"/>
              </a:spcAft>
              <a:buNone/>
              <a:defRPr/>
            </a:pPr>
            <a:r>
              <a:rPr lang="en-US" sz="3600" kern="1200" dirty="0">
                <a:solidFill>
                  <a:schemeClr val="tx2"/>
                </a:solidFill>
                <a:effectLst>
                  <a:outerShdw blurRad="38100" dist="38100" dir="2700000" algn="tl">
                    <a:srgbClr val="000000">
                      <a:alpha val="43137"/>
                    </a:srgbClr>
                  </a:outerShdw>
                </a:effectLst>
                <a:ea typeface="+mj-ea"/>
                <a:cs typeface="+mj-cs"/>
              </a:rPr>
              <a:t>Genesis 3:16</a:t>
            </a:r>
          </a:p>
          <a:p>
            <a:pPr marL="0" indent="0" eaLnBrk="1" hangingPunct="1">
              <a:spcBef>
                <a:spcPts val="1200"/>
              </a:spcBef>
              <a:spcAft>
                <a:spcPts val="1200"/>
              </a:spcAft>
              <a:buNone/>
              <a:defRPr/>
            </a:pPr>
            <a:r>
              <a:rPr lang="en-US" dirty="0">
                <a:effectLst/>
              </a:rPr>
              <a:t>“your </a:t>
            </a:r>
            <a:r>
              <a:rPr lang="en-US" b="1" u="sng" dirty="0">
                <a:solidFill>
                  <a:srgbClr val="FFFFCC"/>
                </a:solidFill>
                <a:effectLst/>
              </a:rPr>
              <a:t>desire</a:t>
            </a:r>
            <a:r>
              <a:rPr lang="en-US" dirty="0">
                <a:effectLst/>
              </a:rPr>
              <a:t> [</a:t>
            </a:r>
            <a:r>
              <a:rPr lang="en-US" sz="2400" i="1" dirty="0">
                <a:effectLst/>
              </a:rPr>
              <a:t>TESHUQAH</a:t>
            </a:r>
            <a:r>
              <a:rPr lang="en-US" sz="2400" dirty="0">
                <a:effectLst/>
              </a:rPr>
              <a:t>] </a:t>
            </a:r>
            <a:r>
              <a:rPr lang="en-US" dirty="0">
                <a:effectLst/>
              </a:rPr>
              <a:t>will be for your husband, and he will rule over you.”</a:t>
            </a:r>
            <a:r>
              <a:rPr lang="en-US" dirty="0"/>
              <a:t> </a:t>
            </a:r>
          </a:p>
          <a:p>
            <a:pPr marL="0" indent="0" algn="ctr" eaLnBrk="1" hangingPunct="1">
              <a:spcBef>
                <a:spcPts val="1200"/>
              </a:spcBef>
              <a:spcAft>
                <a:spcPts val="1200"/>
              </a:spcAft>
              <a:buNone/>
              <a:defRPr/>
            </a:pPr>
            <a:r>
              <a:rPr lang="en-US" sz="3600" kern="1200" dirty="0">
                <a:solidFill>
                  <a:schemeClr val="tx2"/>
                </a:solidFill>
                <a:effectLst>
                  <a:outerShdw blurRad="38100" dist="38100" dir="2700000" algn="tl">
                    <a:srgbClr val="000000">
                      <a:alpha val="43137"/>
                    </a:srgbClr>
                  </a:outerShdw>
                </a:effectLst>
                <a:ea typeface="+mj-ea"/>
                <a:cs typeface="+mj-cs"/>
              </a:rPr>
              <a:t>Genesis 4:7</a:t>
            </a:r>
          </a:p>
          <a:p>
            <a:pPr marL="0" indent="0" eaLnBrk="1" hangingPunct="1">
              <a:spcBef>
                <a:spcPts val="1200"/>
              </a:spcBef>
              <a:spcAft>
                <a:spcPts val="1200"/>
              </a:spcAft>
              <a:buNone/>
              <a:defRPr/>
            </a:pPr>
            <a:r>
              <a:rPr lang="en-US" dirty="0">
                <a:effectLst/>
              </a:rPr>
              <a:t>“its [sin] </a:t>
            </a:r>
            <a:r>
              <a:rPr lang="en-US" b="1" u="sng" dirty="0">
                <a:solidFill>
                  <a:srgbClr val="FFFFCC"/>
                </a:solidFill>
                <a:effectLst/>
              </a:rPr>
              <a:t>desire</a:t>
            </a:r>
            <a:r>
              <a:rPr lang="en-US" dirty="0">
                <a:effectLst/>
              </a:rPr>
              <a:t> </a:t>
            </a:r>
            <a:r>
              <a:rPr lang="en-US" sz="2400" dirty="0">
                <a:effectLst/>
              </a:rPr>
              <a:t>[</a:t>
            </a:r>
            <a:r>
              <a:rPr lang="en-US" sz="2400" i="1" dirty="0">
                <a:effectLst/>
              </a:rPr>
              <a:t>TESHUQAH</a:t>
            </a:r>
            <a:r>
              <a:rPr lang="en-US" sz="2400" dirty="0">
                <a:effectLst/>
              </a:rPr>
              <a:t>]</a:t>
            </a:r>
            <a:r>
              <a:rPr lang="en-US" dirty="0">
                <a:effectLst/>
              </a:rPr>
              <a:t> is for you, but you must master it.”</a:t>
            </a:r>
            <a:endParaRPr lang="en-US" dirty="0"/>
          </a:p>
          <a:p>
            <a:pPr eaLnBrk="1" hangingPunct="1">
              <a:buFont typeface="Wingdings" pitchFamily="2" charset="2"/>
              <a:buNone/>
              <a:defRPr/>
            </a:pPr>
            <a:endParaRPr lang="en-US" dirty="0"/>
          </a:p>
        </p:txBody>
      </p:sp>
      <p:sp>
        <p:nvSpPr>
          <p:cNvPr id="2" name="TextBox 1">
            <a:extLst>
              <a:ext uri="{FF2B5EF4-FFF2-40B4-BE49-F238E27FC236}">
                <a16:creationId xmlns:a16="http://schemas.microsoft.com/office/drawing/2014/main" id="{5AB38583-F3FE-4278-85FD-11E47189DAD2}"/>
              </a:ext>
            </a:extLst>
          </p:cNvPr>
          <p:cNvSpPr txBox="1"/>
          <p:nvPr/>
        </p:nvSpPr>
        <p:spPr>
          <a:xfrm>
            <a:off x="1638300" y="5909101"/>
            <a:ext cx="586740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Susan T. </a:t>
            </a:r>
            <a:r>
              <a:rPr lang="en-US" sz="2000" dirty="0" err="1">
                <a:latin typeface="Calibri" panose="020F0502020204030204" pitchFamily="34" charset="0"/>
                <a:cs typeface="Calibri" panose="020F0502020204030204" pitchFamily="34" charset="0"/>
              </a:rPr>
              <a:t>Foh</a:t>
            </a:r>
            <a:r>
              <a:rPr lang="en-US" sz="2000" dirty="0">
                <a:latin typeface="Calibri" panose="020F0502020204030204" pitchFamily="34" charset="0"/>
                <a:cs typeface="Calibri" panose="020F0502020204030204" pitchFamily="34" charset="0"/>
              </a:rPr>
              <a:t>, “What is the Woman’s Desire?”, </a:t>
            </a:r>
            <a:r>
              <a:rPr lang="en-US" sz="2000" i="1" dirty="0">
                <a:latin typeface="Calibri" panose="020F0502020204030204" pitchFamily="34" charset="0"/>
                <a:cs typeface="Calibri" panose="020F0502020204030204" pitchFamily="34" charset="0"/>
              </a:rPr>
              <a:t>The Westminster Theological Journal</a:t>
            </a:r>
            <a:r>
              <a:rPr lang="en-US" sz="2000" dirty="0">
                <a:latin typeface="Calibri" panose="020F0502020204030204" pitchFamily="34" charset="0"/>
                <a:cs typeface="Calibri" panose="020F0502020204030204" pitchFamily="34" charset="0"/>
              </a:rPr>
              <a:t> 37 (1974-75), 376-83.</a:t>
            </a:r>
          </a:p>
        </p:txBody>
      </p:sp>
    </p:spTree>
    <p:extLst>
      <p:ext uri="{BB962C8B-B14F-4D97-AF65-F5344CB8AC3E}">
        <p14:creationId xmlns:p14="http://schemas.microsoft.com/office/powerpoint/2010/main" val="1859319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ChangeArrowheads="1"/>
          </p:cNvSpPr>
          <p:nvPr/>
        </p:nvSpPr>
        <p:spPr bwMode="auto">
          <a:xfrm>
            <a:off x="0" y="1153954"/>
            <a:ext cx="9144000" cy="5170646"/>
          </a:xfrm>
          <a:prstGeom prst="rect">
            <a:avLst/>
          </a:prstGeom>
          <a:noFill/>
          <a:ln w="9525">
            <a:noFill/>
            <a:miter lim="800000"/>
            <a:headEnd/>
            <a:tailEnd/>
          </a:ln>
        </p:spPr>
        <p:txBody>
          <a:bodyPr wrap="square">
            <a:spAutoFit/>
          </a:bodyPr>
          <a:lstStyle/>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latin typeface="Calibri" panose="020F0502020204030204" pitchFamily="34" charset="0"/>
                <a:cs typeface="Calibri" panose="020F0502020204030204" pitchFamily="34" charset="0"/>
              </a:rPr>
              <a:t>My views ... are the result of a life of inquiry and reflection, and very different from the anti-Christian system imputed to me by those who know nothing of my opinions. To the corruptions of Christianity, I am, indeed, opposed; but not to the genuine precepts of Jesus Himself. </a:t>
            </a:r>
            <a:r>
              <a:rPr lang="en-US" sz="3000" b="1" u="sng" dirty="0">
                <a:solidFill>
                  <a:srgbClr val="FFFFCC"/>
                </a:solidFill>
                <a:latin typeface="Calibri" panose="020F0502020204030204" pitchFamily="34" charset="0"/>
                <a:cs typeface="Calibri" panose="020F0502020204030204" pitchFamily="34" charset="0"/>
              </a:rPr>
              <a:t>I am a Christian in the only sense in which He wished any one to be; sincerely attached to his doctrines in preference to all others</a:t>
            </a:r>
            <a:r>
              <a:rPr lang="en-US" sz="3000" dirty="0">
                <a:latin typeface="Calibri" panose="020F0502020204030204" pitchFamily="34" charset="0"/>
                <a:cs typeface="Calibri" panose="020F0502020204030204" pitchFamily="34" charset="0"/>
              </a:rPr>
              <a:t>...His system of morals...if filled up in the style and spirit of the rich fragments He left us, would be the most perfect and sublime that has ever been taught by man...”</a:t>
            </a:r>
          </a:p>
        </p:txBody>
      </p:sp>
      <p:sp>
        <p:nvSpPr>
          <p:cNvPr id="55299" name="TextBox 4"/>
          <p:cNvSpPr txBox="1">
            <a:spLocks noChangeArrowheads="1"/>
          </p:cNvSpPr>
          <p:nvPr/>
        </p:nvSpPr>
        <p:spPr bwMode="auto">
          <a:xfrm>
            <a:off x="228600" y="6444734"/>
            <a:ext cx="8686800" cy="369332"/>
          </a:xfrm>
          <a:prstGeom prst="rect">
            <a:avLst/>
          </a:prstGeom>
          <a:noFill/>
          <a:ln w="9525">
            <a:noFill/>
            <a:miter lim="800000"/>
            <a:headEnd/>
            <a:tailEnd/>
          </a:ln>
        </p:spPr>
        <p:txBody>
          <a:bodyPr wrap="square">
            <a:spAutoFit/>
          </a:bodyPr>
          <a:lstStyle/>
          <a:p>
            <a:pPr algn="ctr"/>
            <a:r>
              <a:rPr lang="en-US" sz="1800" dirty="0">
                <a:latin typeface="Calibri" panose="020F0502020204030204" pitchFamily="34" charset="0"/>
                <a:cs typeface="Calibri" panose="020F0502020204030204" pitchFamily="34" charset="0"/>
              </a:rPr>
              <a:t>On April 21, 1803, Jefferson wrote to Dr. Benjamin Rush, also a signer of the Declaration</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5300" name="Title 5"/>
          <p:cNvSpPr>
            <a:spLocks noGrp="1"/>
          </p:cNvSpPr>
          <p:nvPr>
            <p:ph type="ctrTitle" sz="quarter" idx="4294967295"/>
          </p:nvPr>
        </p:nvSpPr>
        <p:spPr>
          <a:xfrm>
            <a:off x="2743200" y="228600"/>
            <a:ext cx="3657600" cy="694267"/>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Thomas Jefferson</a:t>
            </a:r>
          </a:p>
        </p:txBody>
      </p:sp>
      <p:pic>
        <p:nvPicPr>
          <p:cNvPr id="55302" name="Picture 4" descr="http://upload.wikimedia.org/wikipedia/commons/1/1e/Thomas_Jefferson_by_Rembrandt_Peale,_18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199"/>
            <a:ext cx="767663" cy="9144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002051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ChangeArrowheads="1"/>
          </p:cNvSpPr>
          <p:nvPr/>
        </p:nvSpPr>
        <p:spPr bwMode="auto">
          <a:xfrm>
            <a:off x="0" y="1158419"/>
            <a:ext cx="9144000" cy="4708981"/>
          </a:xfrm>
          <a:prstGeom prst="rect">
            <a:avLst/>
          </a:prstGeom>
          <a:noFill/>
          <a:ln w="9525">
            <a:noFill/>
            <a:miter lim="800000"/>
            <a:headEnd/>
            <a:tailEnd/>
          </a:ln>
        </p:spPr>
        <p:txBody>
          <a:bodyPr wrap="square">
            <a:spAutoFit/>
          </a:bodyPr>
          <a:lstStyle/>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latin typeface="Calibri" panose="020F0502020204030204" pitchFamily="34" charset="0"/>
                <a:cs typeface="Calibri" panose="020F0502020204030204" pitchFamily="34" charset="0"/>
              </a:rPr>
              <a:t>His moral doctrines...were more pure and perfect than those of the most correct of the philosophers...gathering all into one family under the bonds of love, charity, peace, common wants and common aids. A development of this head will evince the peculiar superiority of the system of Jesus over all others. The precepts of philosophy, and of the Hebrew code, laid hold of actions only. </a:t>
            </a:r>
            <a:r>
              <a:rPr lang="en-US" sz="3000" b="1" u="sng" dirty="0">
                <a:solidFill>
                  <a:srgbClr val="FFFFCC"/>
                </a:solidFill>
                <a:latin typeface="Calibri" panose="020F0502020204030204" pitchFamily="34" charset="0"/>
                <a:cs typeface="Calibri" panose="020F0502020204030204" pitchFamily="34" charset="0"/>
              </a:rPr>
              <a:t>He pushed his </a:t>
            </a:r>
            <a:r>
              <a:rPr lang="en-US" sz="3000" b="1" u="sng" dirty="0" err="1">
                <a:solidFill>
                  <a:srgbClr val="FFFFCC"/>
                </a:solidFill>
                <a:latin typeface="Calibri" panose="020F0502020204030204" pitchFamily="34" charset="0"/>
                <a:cs typeface="Calibri" panose="020F0502020204030204" pitchFamily="34" charset="0"/>
              </a:rPr>
              <a:t>scrutinies</a:t>
            </a:r>
            <a:r>
              <a:rPr lang="en-US" sz="3000" b="1" u="sng" dirty="0">
                <a:solidFill>
                  <a:srgbClr val="FFFFCC"/>
                </a:solidFill>
                <a:latin typeface="Calibri" panose="020F0502020204030204" pitchFamily="34" charset="0"/>
                <a:cs typeface="Calibri" panose="020F0502020204030204" pitchFamily="34" charset="0"/>
              </a:rPr>
              <a:t> into the heart of man; erected his tribunal in the region of his thoughts, and purified the waters at the fountain head</a:t>
            </a:r>
            <a:r>
              <a:rPr lang="en-US" sz="3000" dirty="0">
                <a:latin typeface="Calibri" panose="020F0502020204030204" pitchFamily="34" charset="0"/>
                <a:cs typeface="Calibri" panose="020F0502020204030204" pitchFamily="34" charset="0"/>
              </a:rPr>
              <a:t>.”</a:t>
            </a:r>
          </a:p>
        </p:txBody>
      </p:sp>
      <p:sp>
        <p:nvSpPr>
          <p:cNvPr id="55299" name="TextBox 4"/>
          <p:cNvSpPr txBox="1">
            <a:spLocks noChangeArrowheads="1"/>
          </p:cNvSpPr>
          <p:nvPr/>
        </p:nvSpPr>
        <p:spPr bwMode="auto">
          <a:xfrm>
            <a:off x="228600" y="6413526"/>
            <a:ext cx="8686800" cy="369332"/>
          </a:xfrm>
          <a:prstGeom prst="rect">
            <a:avLst/>
          </a:prstGeom>
          <a:noFill/>
          <a:ln w="9525">
            <a:noFill/>
            <a:miter lim="800000"/>
            <a:headEnd/>
            <a:tailEnd/>
          </a:ln>
        </p:spPr>
        <p:txBody>
          <a:bodyPr wrap="square">
            <a:spAutoFit/>
          </a:bodyPr>
          <a:lstStyle/>
          <a:p>
            <a:pPr algn="ctr"/>
            <a:r>
              <a:rPr lang="en-US" sz="1800" dirty="0">
                <a:latin typeface="Calibri" panose="020F0502020204030204" pitchFamily="34" charset="0"/>
                <a:cs typeface="Calibri" panose="020F0502020204030204" pitchFamily="34" charset="0"/>
              </a:rPr>
              <a:t>On April 21, 1803, </a:t>
            </a:r>
            <a:r>
              <a:rPr lang="en-US" sz="1800" b="1" dirty="0">
                <a:latin typeface="Calibri" panose="020F0502020204030204" pitchFamily="34" charset="0"/>
                <a:cs typeface="Calibri" panose="020F0502020204030204" pitchFamily="34" charset="0"/>
              </a:rPr>
              <a:t>Jefferson</a:t>
            </a:r>
            <a:r>
              <a:rPr lang="en-US" sz="1800" dirty="0">
                <a:latin typeface="Calibri" panose="020F0502020204030204" pitchFamily="34" charset="0"/>
                <a:cs typeface="Calibri" panose="020F0502020204030204" pitchFamily="34" charset="0"/>
              </a:rPr>
              <a:t> wrote to Dr. Benjamin Rush, also a signer of the Declaration</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Title 5">
            <a:extLst>
              <a:ext uri="{FF2B5EF4-FFF2-40B4-BE49-F238E27FC236}">
                <a16:creationId xmlns:a16="http://schemas.microsoft.com/office/drawing/2014/main" id="{97FB6D77-CAA0-4F1D-81E0-29B27933F25E}"/>
              </a:ext>
            </a:extLst>
          </p:cNvPr>
          <p:cNvSpPr txBox="1">
            <a:spLocks/>
          </p:cNvSpPr>
          <p:nvPr/>
        </p:nvSpPr>
        <p:spPr bwMode="auto">
          <a:xfrm>
            <a:off x="2743200" y="228600"/>
            <a:ext cx="3657600" cy="69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a:solidFill>
                  <a:srgbClr val="00FFFF"/>
                </a:solidFill>
                <a:effectLst>
                  <a:outerShdw blurRad="38100" dist="38100" dir="2700000" algn="tl">
                    <a:srgbClr val="000000">
                      <a:alpha val="43137"/>
                    </a:srgbClr>
                  </a:outerShdw>
                </a:effectLst>
                <a:cs typeface="Calibri" panose="020F0502020204030204" pitchFamily="34" charset="0"/>
              </a:rPr>
              <a:t>Thomas Jefferson</a:t>
            </a:r>
            <a:endParaRPr lang="en-US" sz="3600" kern="0" dirty="0">
              <a:solidFill>
                <a:srgbClr val="00FFFF"/>
              </a:solidFill>
              <a:effectLst>
                <a:outerShdw blurRad="38100" dist="38100" dir="2700000" algn="tl">
                  <a:srgbClr val="000000">
                    <a:alpha val="43137"/>
                  </a:srgbClr>
                </a:outerShdw>
              </a:effectLst>
              <a:cs typeface="Calibri" panose="020F0502020204030204" pitchFamily="34" charset="0"/>
            </a:endParaRPr>
          </a:p>
        </p:txBody>
      </p:sp>
      <p:pic>
        <p:nvPicPr>
          <p:cNvPr id="7" name="Picture 4" descr="http://upload.wikimedia.org/wikipedia/commons/1/1e/Thomas_Jefferson_by_Rembrandt_Peale,_1800.jpg">
            <a:extLst>
              <a:ext uri="{FF2B5EF4-FFF2-40B4-BE49-F238E27FC236}">
                <a16:creationId xmlns:a16="http://schemas.microsoft.com/office/drawing/2014/main" id="{B4BCDBB1-96D8-4ABE-9AE9-CAAF13BED4A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199"/>
            <a:ext cx="767663" cy="9144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5080305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type="body" idx="1"/>
          </p:nvPr>
        </p:nvSpPr>
        <p:spPr>
          <a:xfrm>
            <a:off x="2266950" y="1600200"/>
            <a:ext cx="4610100" cy="2285999"/>
          </a:xfrm>
        </p:spPr>
        <p:txBody>
          <a:bodyPr/>
          <a:lstStyle/>
          <a:p>
            <a:pPr marL="514350" lvl="1" indent="-514350" eaLnBrk="1" hangingPunct="1">
              <a:spcBef>
                <a:spcPts val="0"/>
              </a:spcBef>
              <a:spcAft>
                <a:spcPts val="30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4:3-5a – Two offerings</a:t>
            </a:r>
          </a:p>
          <a:p>
            <a:pPr marL="514350" lvl="1" indent="-514350" eaLnBrk="1" hangingPunct="1">
              <a:spcBef>
                <a:spcPts val="0"/>
              </a:spcBef>
              <a:spcAft>
                <a:spcPts val="30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4:5b-7 – Premeditation</a:t>
            </a:r>
          </a:p>
          <a:p>
            <a:pPr marL="514350" lvl="1" indent="-514350" eaLnBrk="1" hangingPunct="1">
              <a:spcBef>
                <a:spcPts val="0"/>
              </a:spcBef>
              <a:spcAft>
                <a:spcPts val="3000"/>
              </a:spcAft>
              <a:buClr>
                <a:srgbClr val="00FF99"/>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4:8 – Murder</a:t>
            </a:r>
          </a:p>
        </p:txBody>
      </p:sp>
      <p:pic>
        <p:nvPicPr>
          <p:cNvPr id="4" name="Picture 3">
            <a:extLst>
              <a:ext uri="{FF2B5EF4-FFF2-40B4-BE49-F238E27FC236}">
                <a16:creationId xmlns:a16="http://schemas.microsoft.com/office/drawing/2014/main" id="{6457E178-31DB-4766-B931-2CD632BF0E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7" name="Picture 6">
            <a:extLst>
              <a:ext uri="{FF2B5EF4-FFF2-40B4-BE49-F238E27FC236}">
                <a16:creationId xmlns:a16="http://schemas.microsoft.com/office/drawing/2014/main" id="{8241E749-195F-4CAE-91BA-800246F29D6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38707" y="4191000"/>
            <a:ext cx="3066587" cy="2286000"/>
          </a:xfrm>
          <a:prstGeom prst="rect">
            <a:avLst/>
          </a:prstGeom>
        </p:spPr>
      </p:pic>
      <p:sp>
        <p:nvSpPr>
          <p:cNvPr id="6" name="Rectangle 2">
            <a:extLst>
              <a:ext uri="{FF2B5EF4-FFF2-40B4-BE49-F238E27FC236}">
                <a16:creationId xmlns:a16="http://schemas.microsoft.com/office/drawing/2014/main" id="{60356AE5-4906-440C-84AB-2F652A6F98F0}"/>
              </a:ext>
            </a:extLst>
          </p:cNvPr>
          <p:cNvSpPr txBox="1">
            <a:spLocks noChangeArrowheads="1"/>
          </p:cNvSpPr>
          <p:nvPr/>
        </p:nvSpPr>
        <p:spPr bwMode="auto">
          <a:xfrm>
            <a:off x="1752600" y="228600"/>
            <a:ext cx="56388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61963" indent="-461963"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Cain Murders Abel</a:t>
            </a:r>
            <a:br>
              <a:rPr lang="en-US" sz="3600" kern="0" dirty="0">
                <a:effectLst>
                  <a:outerShdw blurRad="38100" dist="38100" dir="2700000" algn="tl">
                    <a:srgbClr val="000000">
                      <a:alpha val="43137"/>
                    </a:srgbClr>
                  </a:outerShdw>
                </a:effectLst>
              </a:rPr>
            </a:br>
            <a:r>
              <a:rPr lang="en-US" sz="2800" kern="0" dirty="0">
                <a:solidFill>
                  <a:schemeClr val="tx1"/>
                </a:solidFill>
              </a:rPr>
              <a:t>(4:3-8)</a:t>
            </a:r>
            <a:endParaRPr lang="en-US" sz="2800" kern="0" dirty="0">
              <a:solidFill>
                <a:schemeClr val="tx1"/>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3084305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bruise you on the head</a:t>
            </a:r>
            <a:r>
              <a:rPr lang="en-US" sz="3600" dirty="0">
                <a:effectLst>
                  <a:outerShdw blurRad="38100" dist="38100" dir="2700000" algn="tl">
                    <a:srgbClr val="000000">
                      <a:alpha val="43137"/>
                    </a:srgbClr>
                  </a:outerShdw>
                </a:effectLst>
                <a:latin typeface="Calibri" panose="020F0502020204030204" pitchFamily="34" charset="0"/>
              </a:rPr>
              <a:t>, And you shall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bruise him on the heel</a:t>
            </a:r>
            <a:r>
              <a:rPr lang="en-US" sz="3600" dirty="0">
                <a:effectLst>
                  <a:outerShdw blurRad="38100" dist="38100" dir="2700000" algn="tl">
                    <a:srgbClr val="000000">
                      <a:alpha val="43137"/>
                    </a:srgbClr>
                  </a:outerShdw>
                </a:effectLst>
                <a:latin typeface="Calibri" panose="020F0502020204030204" pitchFamily="34" charset="0"/>
              </a:rPr>
              <a:t>.</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4176" y="3048000"/>
            <a:ext cx="1755648" cy="1828800"/>
          </a:xfrm>
          <a:prstGeom prst="rect">
            <a:avLst/>
          </a:prstGeom>
        </p:spPr>
      </p:pic>
    </p:spTree>
    <p:extLst>
      <p:ext uri="{BB962C8B-B14F-4D97-AF65-F5344CB8AC3E}">
        <p14:creationId xmlns:p14="http://schemas.microsoft.com/office/powerpoint/2010/main" val="141901585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1027"/>
          <p:cNvSpPr>
            <a:spLocks noGrp="1" noChangeArrowheads="1"/>
          </p:cNvSpPr>
          <p:nvPr>
            <p:ph type="body" idx="1"/>
          </p:nvPr>
        </p:nvSpPr>
        <p:spPr>
          <a:xfrm>
            <a:off x="457200" y="1600201"/>
            <a:ext cx="8229600" cy="36576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4:5b-8</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Satanic attempt to prevent the fulfillment of Gen 3:15</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1 John 3:12; Rev 12:4</a:t>
            </a:r>
          </a:p>
          <a:p>
            <a:pPr marL="914400" lvl="1" indent="-457200" algn="just"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Bruising of the heel</a:t>
            </a:r>
          </a:p>
        </p:txBody>
      </p:sp>
      <p:pic>
        <p:nvPicPr>
          <p:cNvPr id="7" name="Picture 6">
            <a:extLst>
              <a:ext uri="{FF2B5EF4-FFF2-40B4-BE49-F238E27FC236}">
                <a16:creationId xmlns:a16="http://schemas.microsoft.com/office/drawing/2014/main" id="{8F6E80C0-7D9E-4F12-90C6-F1FA0004F2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
        <p:nvSpPr>
          <p:cNvPr id="8" name="Rectangle 2">
            <a:extLst>
              <a:ext uri="{FF2B5EF4-FFF2-40B4-BE49-F238E27FC236}">
                <a16:creationId xmlns:a16="http://schemas.microsoft.com/office/drawing/2014/main" id="{46C9268B-E16B-4468-B9EA-C1CDAF683B5E}"/>
              </a:ext>
            </a:extLst>
          </p:cNvPr>
          <p:cNvSpPr txBox="1">
            <a:spLocks noChangeArrowheads="1"/>
          </p:cNvSpPr>
          <p:nvPr/>
        </p:nvSpPr>
        <p:spPr bwMode="auto">
          <a:xfrm>
            <a:off x="1752600" y="228600"/>
            <a:ext cx="56388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61963" indent="-461963"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Cain Murders Abel</a:t>
            </a:r>
            <a:br>
              <a:rPr lang="en-US" sz="3600" kern="0" dirty="0">
                <a:effectLst>
                  <a:outerShdw blurRad="38100" dist="38100" dir="2700000" algn="tl">
                    <a:srgbClr val="000000">
                      <a:alpha val="43137"/>
                    </a:srgbClr>
                  </a:outerShdw>
                </a:effectLst>
              </a:rPr>
            </a:br>
            <a:r>
              <a:rPr lang="en-US" sz="2800" kern="0" dirty="0">
                <a:solidFill>
                  <a:schemeClr val="tx1"/>
                </a:solidFill>
              </a:rPr>
              <a:t>(4:3-8)</a:t>
            </a:r>
            <a:endParaRPr lang="en-US" sz="2800" kern="0" dirty="0">
              <a:solidFill>
                <a:schemeClr val="tx1"/>
              </a:solidFill>
              <a:effectLst>
                <a:outerShdw blurRad="38100" dist="38100" dir="2700000" algn="tl">
                  <a:srgbClr val="000000">
                    <a:alpha val="43137"/>
                  </a:srgbClr>
                </a:outerShdw>
              </a:effectLs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Creation (1-2)</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Fall (3-5)</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Flood (6-9)</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27FAD1D-7023-45DE-9C7F-8D1D8F35DE27}"/>
              </a:ext>
            </a:extLst>
          </p:cNvPr>
          <p:cNvSpPr>
            <a:spLocks noGrp="1" noChangeArrowheads="1"/>
          </p:cNvSpPr>
          <p:nvPr>
            <p:ph type="title" idx="4294967295"/>
          </p:nvPr>
        </p:nvSpPr>
        <p:spPr>
          <a:xfrm>
            <a:off x="685800" y="228600"/>
            <a:ext cx="7772400" cy="914400"/>
          </a:xfrm>
        </p:spPr>
        <p:txBody>
          <a:bodyPr/>
          <a:lstStyle/>
          <a:p>
            <a:pPr algn="ctr">
              <a:defRPr/>
            </a:pPr>
            <a:r>
              <a:rPr lang="en-US" altLang="en-US" sz="3600" dirty="0">
                <a:effectLst>
                  <a:outerShdw blurRad="38100" dist="38100" dir="2700000" algn="tl">
                    <a:srgbClr val="000000">
                      <a:alpha val="43137"/>
                    </a:srgbClr>
                  </a:outerShdw>
                </a:effectLst>
              </a:rPr>
              <a:t>Satanic Attempts to Stop Messiah</a:t>
            </a:r>
          </a:p>
        </p:txBody>
      </p:sp>
      <p:sp>
        <p:nvSpPr>
          <p:cNvPr id="43011" name="Rectangle 3">
            <a:extLst>
              <a:ext uri="{FF2B5EF4-FFF2-40B4-BE49-F238E27FC236}">
                <a16:creationId xmlns:a16="http://schemas.microsoft.com/office/drawing/2014/main" id="{88963A83-39A6-4E42-B253-EEDCA9CBB32B}"/>
              </a:ext>
            </a:extLst>
          </p:cNvPr>
          <p:cNvSpPr>
            <a:spLocks noGrp="1" noChangeArrowheads="1"/>
          </p:cNvSpPr>
          <p:nvPr>
            <p:ph type="body" sz="half" idx="4294967295"/>
          </p:nvPr>
        </p:nvSpPr>
        <p:spPr>
          <a:xfrm>
            <a:off x="152400" y="1371600"/>
            <a:ext cx="4800600" cy="4724400"/>
          </a:xfrm>
        </p:spPr>
        <p:txBody>
          <a:bodyPr lIns="91440" tIns="45720" rIns="91440" bIns="45720"/>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Cain; Gen. 4, 1 Jn. 3:12</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Sons of God; Gen. 6:1-4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Pharaoh; Ex. 1</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Athaliah; 2 Chron. 22</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Haman; Esther</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Herod; Mt.2; Rev 12:4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Matt 4:5-7</a:t>
            </a:r>
          </a:p>
        </p:txBody>
      </p:sp>
      <p:pic>
        <p:nvPicPr>
          <p:cNvPr id="22532" name="Picture 4">
            <a:extLst>
              <a:ext uri="{FF2B5EF4-FFF2-40B4-BE49-F238E27FC236}">
                <a16:creationId xmlns:a16="http://schemas.microsoft.com/office/drawing/2014/main" id="{0CFB9F67-BCF8-4DD7-BF66-769AA9463EC8}"/>
              </a:ext>
            </a:extLst>
          </p:cNvPr>
          <p:cNvPicPr>
            <a:picLocks noGrp="1" noChangeAspect="1" noChangeArrowheads="1"/>
          </p:cNvPicPr>
          <p:nvPr>
            <p:ph type="clipArt" sz="half" idx="4294967295"/>
          </p:nvPr>
        </p:nvPicPr>
        <p:blipFill>
          <a:blip r:embed="rId2">
            <a:lum bright="-20000" contrast="20000"/>
            <a:grayscl/>
            <a:extLst>
              <a:ext uri="{28A0092B-C50C-407E-A947-70E740481C1C}">
                <a14:useLocalDpi xmlns:a14="http://schemas.microsoft.com/office/drawing/2010/main"/>
              </a:ext>
            </a:extLst>
          </a:blip>
          <a:srcRect/>
          <a:stretch>
            <a:fillRect/>
          </a:stretch>
        </p:blipFill>
        <p:spPr>
          <a:xfrm>
            <a:off x="5029200" y="1524000"/>
            <a:ext cx="3810000" cy="41148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59615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27FAD1D-7023-45DE-9C7F-8D1D8F35DE27}"/>
              </a:ext>
            </a:extLst>
          </p:cNvPr>
          <p:cNvSpPr>
            <a:spLocks noGrp="1" noChangeArrowheads="1"/>
          </p:cNvSpPr>
          <p:nvPr>
            <p:ph type="title" idx="4294967295"/>
          </p:nvPr>
        </p:nvSpPr>
        <p:spPr>
          <a:xfrm>
            <a:off x="685800" y="228600"/>
            <a:ext cx="7772400" cy="914400"/>
          </a:xfrm>
        </p:spPr>
        <p:txBody>
          <a:bodyPr/>
          <a:lstStyle/>
          <a:p>
            <a:pPr algn="ctr">
              <a:defRPr/>
            </a:pPr>
            <a:r>
              <a:rPr lang="en-US" altLang="en-US" sz="3600" dirty="0">
                <a:effectLst>
                  <a:outerShdw blurRad="38100" dist="38100" dir="2700000" algn="tl">
                    <a:srgbClr val="000000">
                      <a:alpha val="43137"/>
                    </a:srgbClr>
                  </a:outerShdw>
                </a:effectLst>
              </a:rPr>
              <a:t>Satanic Attempts to Stop Messiah</a:t>
            </a:r>
          </a:p>
        </p:txBody>
      </p:sp>
      <p:sp>
        <p:nvSpPr>
          <p:cNvPr id="43011" name="Rectangle 3">
            <a:extLst>
              <a:ext uri="{FF2B5EF4-FFF2-40B4-BE49-F238E27FC236}">
                <a16:creationId xmlns:a16="http://schemas.microsoft.com/office/drawing/2014/main" id="{88963A83-39A6-4E42-B253-EEDCA9CBB32B}"/>
              </a:ext>
            </a:extLst>
          </p:cNvPr>
          <p:cNvSpPr>
            <a:spLocks noGrp="1" noChangeArrowheads="1"/>
          </p:cNvSpPr>
          <p:nvPr>
            <p:ph type="body" sz="half" idx="4294967295"/>
          </p:nvPr>
        </p:nvSpPr>
        <p:spPr>
          <a:xfrm>
            <a:off x="152400" y="1371600"/>
            <a:ext cx="4800600" cy="4724400"/>
          </a:xfrm>
        </p:spPr>
        <p:txBody>
          <a:bodyPr lIns="91440" tIns="45720" rIns="91440" bIns="45720"/>
          <a:lstStyle/>
          <a:p>
            <a:pPr marL="514350" indent="-514350" algn="just"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Cain; Gen. 4, 1 Jn. 3:12</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Sons of God; Gen. 6:1-4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Pharaoh; Ex. 1</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Athaliah; 2 Chron. 22</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Haman; Esther</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Herod; Mt.2; Rev 12:4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Matt 4:5-7</a:t>
            </a:r>
          </a:p>
        </p:txBody>
      </p:sp>
      <p:pic>
        <p:nvPicPr>
          <p:cNvPr id="22532" name="Picture 4">
            <a:extLst>
              <a:ext uri="{FF2B5EF4-FFF2-40B4-BE49-F238E27FC236}">
                <a16:creationId xmlns:a16="http://schemas.microsoft.com/office/drawing/2014/main" id="{0CFB9F67-BCF8-4DD7-BF66-769AA9463EC8}"/>
              </a:ext>
            </a:extLst>
          </p:cNvPr>
          <p:cNvPicPr>
            <a:picLocks noGrp="1" noChangeAspect="1" noChangeArrowheads="1"/>
          </p:cNvPicPr>
          <p:nvPr>
            <p:ph type="clipArt" sz="half" idx="4294967295"/>
          </p:nvPr>
        </p:nvPicPr>
        <p:blipFill>
          <a:blip r:embed="rId2">
            <a:lum bright="-20000" contrast="20000"/>
            <a:grayscl/>
            <a:extLst>
              <a:ext uri="{28A0092B-C50C-407E-A947-70E740481C1C}">
                <a14:useLocalDpi xmlns:a14="http://schemas.microsoft.com/office/drawing/2010/main"/>
              </a:ext>
            </a:extLst>
          </a:blip>
          <a:srcRect/>
          <a:stretch>
            <a:fillRect/>
          </a:stretch>
        </p:blipFill>
        <p:spPr>
          <a:xfrm>
            <a:off x="5029200" y="1524000"/>
            <a:ext cx="3810000" cy="41148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85271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27FAD1D-7023-45DE-9C7F-8D1D8F35DE27}"/>
              </a:ext>
            </a:extLst>
          </p:cNvPr>
          <p:cNvSpPr>
            <a:spLocks noGrp="1" noChangeArrowheads="1"/>
          </p:cNvSpPr>
          <p:nvPr>
            <p:ph type="title" idx="4294967295"/>
          </p:nvPr>
        </p:nvSpPr>
        <p:spPr>
          <a:xfrm>
            <a:off x="685800" y="228600"/>
            <a:ext cx="7772400" cy="914400"/>
          </a:xfrm>
        </p:spPr>
        <p:txBody>
          <a:bodyPr/>
          <a:lstStyle/>
          <a:p>
            <a:pPr algn="ctr">
              <a:defRPr/>
            </a:pPr>
            <a:r>
              <a:rPr lang="en-US" altLang="en-US" sz="3600" dirty="0">
                <a:effectLst>
                  <a:outerShdw blurRad="38100" dist="38100" dir="2700000" algn="tl">
                    <a:srgbClr val="000000">
                      <a:alpha val="43137"/>
                    </a:srgbClr>
                  </a:outerShdw>
                </a:effectLst>
              </a:rPr>
              <a:t>Satanic Attempts to Stop Messiah</a:t>
            </a:r>
          </a:p>
        </p:txBody>
      </p:sp>
      <p:sp>
        <p:nvSpPr>
          <p:cNvPr id="43011" name="Rectangle 3">
            <a:extLst>
              <a:ext uri="{FF2B5EF4-FFF2-40B4-BE49-F238E27FC236}">
                <a16:creationId xmlns:a16="http://schemas.microsoft.com/office/drawing/2014/main" id="{88963A83-39A6-4E42-B253-EEDCA9CBB32B}"/>
              </a:ext>
            </a:extLst>
          </p:cNvPr>
          <p:cNvSpPr>
            <a:spLocks noGrp="1" noChangeArrowheads="1"/>
          </p:cNvSpPr>
          <p:nvPr>
            <p:ph type="body" sz="half" idx="4294967295"/>
          </p:nvPr>
        </p:nvSpPr>
        <p:spPr>
          <a:xfrm>
            <a:off x="152400" y="1371600"/>
            <a:ext cx="4800600" cy="4724400"/>
          </a:xfrm>
        </p:spPr>
        <p:txBody>
          <a:bodyPr lIns="91440" tIns="45720" rIns="91440" bIns="45720"/>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Cain; Gen. 4, 1 Jn. 3:12</a:t>
            </a:r>
          </a:p>
          <a:p>
            <a:pPr marL="514350" indent="-514350" algn="just"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Sons of God; Gen. 6:1-4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Pharaoh; Ex. 1</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Athaliah; 2 Chron. 22</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Haman; Esther</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Herod; Mt.2; Rev 12:4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Matt 4:5-7</a:t>
            </a:r>
          </a:p>
        </p:txBody>
      </p:sp>
      <p:pic>
        <p:nvPicPr>
          <p:cNvPr id="22532" name="Picture 4">
            <a:extLst>
              <a:ext uri="{FF2B5EF4-FFF2-40B4-BE49-F238E27FC236}">
                <a16:creationId xmlns:a16="http://schemas.microsoft.com/office/drawing/2014/main" id="{0CFB9F67-BCF8-4DD7-BF66-769AA9463EC8}"/>
              </a:ext>
            </a:extLst>
          </p:cNvPr>
          <p:cNvPicPr>
            <a:picLocks noGrp="1" noChangeAspect="1" noChangeArrowheads="1"/>
          </p:cNvPicPr>
          <p:nvPr>
            <p:ph type="clipArt" sz="half" idx="4294967295"/>
          </p:nvPr>
        </p:nvPicPr>
        <p:blipFill>
          <a:blip r:embed="rId2">
            <a:lum bright="-20000" contrast="20000"/>
            <a:grayscl/>
            <a:extLst>
              <a:ext uri="{28A0092B-C50C-407E-A947-70E740481C1C}">
                <a14:useLocalDpi xmlns:a14="http://schemas.microsoft.com/office/drawing/2010/main"/>
              </a:ext>
            </a:extLst>
          </a:blip>
          <a:srcRect/>
          <a:stretch>
            <a:fillRect/>
          </a:stretch>
        </p:blipFill>
        <p:spPr>
          <a:xfrm>
            <a:off x="5029200" y="1524000"/>
            <a:ext cx="3810000" cy="41148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02306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549920"/>
            <a:ext cx="9144000" cy="4622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“﻿SATAN WAS PRESENT IN EDEN TO hear God’s first promise of the coming Redeemer. He realized that it would be fatal for him and his cause if the Redeemer were to come. Thus Satan’s primary goal throughout Old Testament history became the prevention of the Redeemer’s coming. Sometime after Adam and Eve gave birth to Cain and Abel, it became evident that one son was godly in attitude and that the other was ungodly. Evidently Abel’s godly attitude convinced Satan that Abel was either the Redeemer or the one through whose line of descent the Redeemer would come.”</a:t>
            </a:r>
            <a:endParaRPr 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pic>
        <p:nvPicPr>
          <p:cNvPr id="3" name="Picture 2">
            <a:extLst>
              <a:ext uri="{FF2B5EF4-FFF2-40B4-BE49-F238E27FC236}">
                <a16:creationId xmlns:a16="http://schemas.microsoft.com/office/drawing/2014/main" id="{56FC29BE-D62D-467C-A0B3-E8A1E43D920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76200"/>
            <a:ext cx="844062" cy="1097280"/>
          </a:xfrm>
          <a:prstGeom prst="rect">
            <a:avLst/>
          </a:prstGeom>
          <a:ln w="12700">
            <a:solidFill>
              <a:schemeClr val="tx1"/>
            </a:solidFill>
          </a:ln>
        </p:spPr>
      </p:pic>
      <p:sp>
        <p:nvSpPr>
          <p:cNvPr id="2" name="Rectangle 1">
            <a:extLst>
              <a:ext uri="{FF2B5EF4-FFF2-40B4-BE49-F238E27FC236}">
                <a16:creationId xmlns:a16="http://schemas.microsoft.com/office/drawing/2014/main" id="{9833B6BE-F3D5-439A-96B3-B1A1BE27E660}"/>
              </a:ext>
            </a:extLst>
          </p:cNvPr>
          <p:cNvSpPr/>
          <p:nvPr/>
        </p:nvSpPr>
        <p:spPr>
          <a:xfrm>
            <a:off x="2305050" y="217438"/>
            <a:ext cx="4533900" cy="1215717"/>
          </a:xfrm>
          <a:prstGeom prst="rect">
            <a:avLst/>
          </a:prstGeom>
        </p:spPr>
        <p:txBody>
          <a:bodyPr wrap="square">
            <a:spAutoFit/>
          </a:bodyPr>
          <a:lstStyle/>
          <a:p>
            <a:pPr algn="ctr">
              <a:spcBef>
                <a:spcPts val="0"/>
              </a:spcBef>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Renald Showers </a:t>
            </a:r>
          </a:p>
          <a:p>
            <a:pPr algn="ctr">
              <a:spcBef>
                <a:spcPts val="0"/>
              </a:spcBef>
              <a:spcAft>
                <a:spcPts val="0"/>
              </a:spcAft>
            </a:pPr>
            <a:r>
              <a:rPr lang="en-US" sz="1600" i="1" dirty="0">
                <a:effectLst>
                  <a:outerShdw blurRad="38100" dist="38100" dir="2700000" algn="tl">
                    <a:srgbClr val="000000">
                      <a:alpha val="43137"/>
                    </a:srgbClr>
                  </a:outerShdw>
                </a:effectLst>
                <a:latin typeface="Calibri" panose="020F0502020204030204" pitchFamily="34" charset="0"/>
                <a:ea typeface="+mj-ea"/>
                <a:cs typeface="+mj-cs"/>
              </a:rPr>
              <a:t>What on Earth is God Doing: Satan’s Conflict with God</a:t>
            </a:r>
            <a:r>
              <a:rPr lang="en-US" sz="1600" dirty="0">
                <a:effectLst>
                  <a:outerShdw blurRad="38100" dist="38100" dir="2700000" algn="tl">
                    <a:srgbClr val="000000">
                      <a:alpha val="43137"/>
                    </a:srgbClr>
                  </a:outerShdw>
                </a:effectLst>
                <a:latin typeface="Calibri" panose="020F0502020204030204" pitchFamily="34" charset="0"/>
                <a:ea typeface="+mj-ea"/>
                <a:cs typeface="+mj-cs"/>
              </a:rPr>
              <a:t> (Bellmawr, NJ: Friends of Israel, 2003), 225.</a:t>
            </a:r>
            <a:endParaRPr lang="en-US" sz="1600" dirty="0">
              <a:effectLst>
                <a:outerShdw blurRad="38100" dist="38100" dir="2700000" algn="tl">
                  <a:srgbClr val="000000">
                    <a:alpha val="43137"/>
                  </a:srgbClr>
                </a:outerShdw>
              </a:effectLst>
            </a:endParaRPr>
          </a:p>
        </p:txBody>
      </p:sp>
      <p:pic>
        <p:nvPicPr>
          <p:cNvPr id="1028" name="Picture 4" descr="What on Earth Is God Doing?">
            <a:extLst>
              <a:ext uri="{FF2B5EF4-FFF2-40B4-BE49-F238E27FC236}">
                <a16:creationId xmlns:a16="http://schemas.microsoft.com/office/drawing/2014/main" id="{26B0F63D-362D-41A4-ADF9-C9DBE064249E}"/>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8223738" y="76200"/>
            <a:ext cx="810195" cy="1276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87680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549920"/>
            <a:ext cx="9144000" cy="4622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“﻿Thus it became imperative to Satan to get rid of Abel. Inasmuch as Cain already was controlled by a rebellious, angry attitude, it didn’t take much to prompt him to kill his brother (Gen. 4:1–8). That Satan was involved in Cain’s slaying of his brother was made evident in 1 John 3:10–12. Because of Satan’s involvement Christ stated that the devil ‘was a murderer from the beginning’ (Jn. 8:44). Thus the first murder in history was committed because of Satan’s goal to prevent the Redeemer’s coming.”</a:t>
            </a:r>
            <a:endPar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pic>
        <p:nvPicPr>
          <p:cNvPr id="3" name="Picture 2">
            <a:extLst>
              <a:ext uri="{FF2B5EF4-FFF2-40B4-BE49-F238E27FC236}">
                <a16:creationId xmlns:a16="http://schemas.microsoft.com/office/drawing/2014/main" id="{56FC29BE-D62D-467C-A0B3-E8A1E43D920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76200"/>
            <a:ext cx="844062" cy="1097280"/>
          </a:xfrm>
          <a:prstGeom prst="rect">
            <a:avLst/>
          </a:prstGeom>
          <a:ln w="12700">
            <a:solidFill>
              <a:schemeClr val="tx1"/>
            </a:solidFill>
          </a:ln>
        </p:spPr>
      </p:pic>
      <p:sp>
        <p:nvSpPr>
          <p:cNvPr id="2" name="Rectangle 1">
            <a:extLst>
              <a:ext uri="{FF2B5EF4-FFF2-40B4-BE49-F238E27FC236}">
                <a16:creationId xmlns:a16="http://schemas.microsoft.com/office/drawing/2014/main" id="{9833B6BE-F3D5-439A-96B3-B1A1BE27E660}"/>
              </a:ext>
            </a:extLst>
          </p:cNvPr>
          <p:cNvSpPr/>
          <p:nvPr/>
        </p:nvSpPr>
        <p:spPr>
          <a:xfrm>
            <a:off x="2305050" y="217438"/>
            <a:ext cx="4533900" cy="1215717"/>
          </a:xfrm>
          <a:prstGeom prst="rect">
            <a:avLst/>
          </a:prstGeom>
        </p:spPr>
        <p:txBody>
          <a:bodyPr wrap="square">
            <a:spAutoFit/>
          </a:bodyPr>
          <a:lstStyle/>
          <a:p>
            <a:pPr algn="ctr">
              <a:spcBef>
                <a:spcPts val="0"/>
              </a:spcBef>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Renald Showers </a:t>
            </a:r>
          </a:p>
          <a:p>
            <a:pPr algn="ctr">
              <a:spcBef>
                <a:spcPts val="0"/>
              </a:spcBef>
              <a:spcAft>
                <a:spcPts val="0"/>
              </a:spcAft>
            </a:pPr>
            <a:r>
              <a:rPr lang="en-US" sz="1600" i="1" dirty="0">
                <a:effectLst>
                  <a:outerShdw blurRad="38100" dist="38100" dir="2700000" algn="tl">
                    <a:srgbClr val="000000">
                      <a:alpha val="43137"/>
                    </a:srgbClr>
                  </a:outerShdw>
                </a:effectLst>
                <a:latin typeface="Calibri" panose="020F0502020204030204" pitchFamily="34" charset="0"/>
                <a:ea typeface="+mj-ea"/>
                <a:cs typeface="+mj-cs"/>
              </a:rPr>
              <a:t>What on Earth is God Doing: Satan’s Conflict with God</a:t>
            </a:r>
            <a:r>
              <a:rPr lang="en-US" sz="1600" dirty="0">
                <a:effectLst>
                  <a:outerShdw blurRad="38100" dist="38100" dir="2700000" algn="tl">
                    <a:srgbClr val="000000">
                      <a:alpha val="43137"/>
                    </a:srgbClr>
                  </a:outerShdw>
                </a:effectLst>
                <a:latin typeface="Calibri" panose="020F0502020204030204" pitchFamily="34" charset="0"/>
                <a:ea typeface="+mj-ea"/>
                <a:cs typeface="+mj-cs"/>
              </a:rPr>
              <a:t> (Bellmawr, NJ: Friends of Israel, 2003), 225.</a:t>
            </a:r>
            <a:endParaRPr lang="en-US" sz="1600" dirty="0">
              <a:effectLst>
                <a:outerShdw blurRad="38100" dist="38100" dir="2700000" algn="tl">
                  <a:srgbClr val="000000">
                    <a:alpha val="43137"/>
                  </a:srgbClr>
                </a:outerShdw>
              </a:effectLst>
            </a:endParaRPr>
          </a:p>
        </p:txBody>
      </p:sp>
      <p:pic>
        <p:nvPicPr>
          <p:cNvPr id="10" name="Picture 4" descr="What on Earth Is God Doing?">
            <a:extLst>
              <a:ext uri="{FF2B5EF4-FFF2-40B4-BE49-F238E27FC236}">
                <a16:creationId xmlns:a16="http://schemas.microsoft.com/office/drawing/2014/main" id="{C711C26F-75FC-4D47-9E18-C64A6ED67BEE}"/>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8223738" y="76200"/>
            <a:ext cx="810195" cy="1276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28478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771775" y="228600"/>
            <a:ext cx="3600450"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I. First Murder </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(Gen 4:1-15)</a:t>
            </a:r>
          </a:p>
        </p:txBody>
      </p:sp>
      <p:sp>
        <p:nvSpPr>
          <p:cNvPr id="124931" name="Rectangle 3"/>
          <p:cNvSpPr>
            <a:spLocks noGrp="1" noChangeArrowheads="1"/>
          </p:cNvSpPr>
          <p:nvPr>
            <p:ph type="body" idx="1"/>
          </p:nvPr>
        </p:nvSpPr>
        <p:spPr>
          <a:xfrm>
            <a:off x="1447800" y="2057400"/>
            <a:ext cx="6248400" cy="28194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Births of Cain &amp; Abel (Gen 4:1-2)</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Cain murders Abel (4:3-8)</a:t>
            </a:r>
          </a:p>
          <a:p>
            <a:pPr marL="461963" lvl="1"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Cain’s punishment (4:9-15)</a:t>
            </a:r>
          </a:p>
        </p:txBody>
      </p:sp>
      <p:pic>
        <p:nvPicPr>
          <p:cNvPr id="4" name="Picture 3">
            <a:extLst>
              <a:ext uri="{FF2B5EF4-FFF2-40B4-BE49-F238E27FC236}">
                <a16:creationId xmlns:a16="http://schemas.microsoft.com/office/drawing/2014/main" id="{DC75D3B2-BCF1-400A-B753-5B2379470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853464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1790700" y="1577961"/>
            <a:ext cx="5562600" cy="2917839"/>
          </a:xfrm>
        </p:spPr>
        <p:txBody>
          <a:bodyPr/>
          <a:lstStyle/>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Probing – Gen. 4:9</a:t>
            </a:r>
          </a:p>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Punishment – Gen. 4:10-12</a:t>
            </a:r>
          </a:p>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Protest – Gen. 4:13-14</a:t>
            </a:r>
          </a:p>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Provision – Gen. 4:15</a:t>
            </a:r>
          </a:p>
        </p:txBody>
      </p:sp>
      <p:pic>
        <p:nvPicPr>
          <p:cNvPr id="4" name="Picture 3">
            <a:extLst>
              <a:ext uri="{FF2B5EF4-FFF2-40B4-BE49-F238E27FC236}">
                <a16:creationId xmlns:a16="http://schemas.microsoft.com/office/drawing/2014/main" id="{F6F331A4-D90B-4155-BFA9-17EC4C3689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a:extLst>
              <a:ext uri="{FF2B5EF4-FFF2-40B4-BE49-F238E27FC236}">
                <a16:creationId xmlns:a16="http://schemas.microsoft.com/office/drawing/2014/main" id="{100385C7-055E-4BEB-9CE0-C2C9E878260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
        <p:nvSpPr>
          <p:cNvPr id="6" name="Rectangle 2">
            <a:extLst>
              <a:ext uri="{FF2B5EF4-FFF2-40B4-BE49-F238E27FC236}">
                <a16:creationId xmlns:a16="http://schemas.microsoft.com/office/drawing/2014/main" id="{95BBE15D-B167-4B77-979D-E98A1F8AB3CA}"/>
              </a:ext>
            </a:extLst>
          </p:cNvPr>
          <p:cNvSpPr txBox="1">
            <a:spLocks noChangeArrowheads="1"/>
          </p:cNvSpPr>
          <p:nvPr/>
        </p:nvSpPr>
        <p:spPr bwMode="auto">
          <a:xfrm>
            <a:off x="1752600" y="228600"/>
            <a:ext cx="56388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61963" indent="-461963"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Cain’s Punishment</a:t>
            </a:r>
            <a:br>
              <a:rPr lang="en-US" sz="3600" kern="0" dirty="0">
                <a:effectLst>
                  <a:outerShdw blurRad="38100" dist="38100" dir="2700000" algn="tl">
                    <a:srgbClr val="000000">
                      <a:alpha val="43137"/>
                    </a:srgbClr>
                  </a:outerShdw>
                </a:effectLst>
              </a:rPr>
            </a:br>
            <a:r>
              <a:rPr lang="en-US" sz="2800" kern="0" dirty="0">
                <a:solidFill>
                  <a:schemeClr val="tx1"/>
                </a:solidFill>
              </a:rPr>
              <a:t>(4:9-15)</a:t>
            </a:r>
            <a:endParaRPr lang="en-US" sz="2800" kern="0" dirty="0">
              <a:solidFill>
                <a:schemeClr val="tx1"/>
              </a:solidFill>
              <a:effectLst>
                <a:outerShdw blurRad="38100" dist="38100" dir="2700000" algn="tl">
                  <a:srgbClr val="000000">
                    <a:alpha val="43137"/>
                  </a:srgbClr>
                </a:outerShdw>
              </a:effectLst>
              <a:ea typeface="+mn-ea"/>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1790700" y="1577961"/>
            <a:ext cx="5562600" cy="2917839"/>
          </a:xfrm>
        </p:spPr>
        <p:txBody>
          <a:bodyPr/>
          <a:lstStyle/>
          <a:p>
            <a:pPr marL="514350" lvl="1" indent="-514350" eaLnBrk="1" hangingPunct="1">
              <a:spcBef>
                <a:spcPts val="0"/>
              </a:spcBef>
              <a:spcAft>
                <a:spcPts val="1800"/>
              </a:spcAft>
              <a:buClr>
                <a:srgbClr val="00FF99"/>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Probing – Gen. 4:9</a:t>
            </a:r>
          </a:p>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Punishment – Gen. 4:10-12</a:t>
            </a:r>
          </a:p>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Protest – Gen. 4:13-14</a:t>
            </a:r>
          </a:p>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Provision – Gen. 4:15</a:t>
            </a:r>
          </a:p>
        </p:txBody>
      </p:sp>
      <p:pic>
        <p:nvPicPr>
          <p:cNvPr id="4" name="Picture 3">
            <a:extLst>
              <a:ext uri="{FF2B5EF4-FFF2-40B4-BE49-F238E27FC236}">
                <a16:creationId xmlns:a16="http://schemas.microsoft.com/office/drawing/2014/main" id="{F6F331A4-D90B-4155-BFA9-17EC4C3689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a:extLst>
              <a:ext uri="{FF2B5EF4-FFF2-40B4-BE49-F238E27FC236}">
                <a16:creationId xmlns:a16="http://schemas.microsoft.com/office/drawing/2014/main" id="{100385C7-055E-4BEB-9CE0-C2C9E878260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
        <p:nvSpPr>
          <p:cNvPr id="6" name="Rectangle 2">
            <a:extLst>
              <a:ext uri="{FF2B5EF4-FFF2-40B4-BE49-F238E27FC236}">
                <a16:creationId xmlns:a16="http://schemas.microsoft.com/office/drawing/2014/main" id="{95BBE15D-B167-4B77-979D-E98A1F8AB3CA}"/>
              </a:ext>
            </a:extLst>
          </p:cNvPr>
          <p:cNvSpPr txBox="1">
            <a:spLocks noChangeArrowheads="1"/>
          </p:cNvSpPr>
          <p:nvPr/>
        </p:nvSpPr>
        <p:spPr bwMode="auto">
          <a:xfrm>
            <a:off x="1752600" y="228600"/>
            <a:ext cx="56388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61963" indent="-461963"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Cain’s Punishment</a:t>
            </a:r>
            <a:br>
              <a:rPr lang="en-US" sz="3600" kern="0" dirty="0">
                <a:effectLst>
                  <a:outerShdw blurRad="38100" dist="38100" dir="2700000" algn="tl">
                    <a:srgbClr val="000000">
                      <a:alpha val="43137"/>
                    </a:srgbClr>
                  </a:outerShdw>
                </a:effectLst>
              </a:rPr>
            </a:br>
            <a:r>
              <a:rPr lang="en-US" sz="2800" kern="0" dirty="0">
                <a:solidFill>
                  <a:schemeClr val="tx1"/>
                </a:solidFill>
              </a:rPr>
              <a:t>(4:9-15)</a:t>
            </a:r>
            <a:endParaRPr lang="en-US" sz="2800" kern="0" dirty="0">
              <a:solidFill>
                <a:schemeClr val="tx1"/>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40333554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1790700" y="1577961"/>
            <a:ext cx="5562600" cy="2917839"/>
          </a:xfrm>
        </p:spPr>
        <p:txBody>
          <a:bodyPr/>
          <a:lstStyle/>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Probing – Gen. 4:9</a:t>
            </a:r>
          </a:p>
          <a:p>
            <a:pPr marL="514350" lvl="1" indent="-514350" eaLnBrk="1" hangingPunct="1">
              <a:spcBef>
                <a:spcPts val="0"/>
              </a:spcBef>
              <a:spcAft>
                <a:spcPts val="1800"/>
              </a:spcAft>
              <a:buClr>
                <a:srgbClr val="00FF99"/>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Punishment – Gen. 4:10-12</a:t>
            </a:r>
          </a:p>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Protest – Gen. 4:13-14</a:t>
            </a:r>
          </a:p>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Provision – Gen. 4:15</a:t>
            </a:r>
          </a:p>
        </p:txBody>
      </p:sp>
      <p:pic>
        <p:nvPicPr>
          <p:cNvPr id="4" name="Picture 3">
            <a:extLst>
              <a:ext uri="{FF2B5EF4-FFF2-40B4-BE49-F238E27FC236}">
                <a16:creationId xmlns:a16="http://schemas.microsoft.com/office/drawing/2014/main" id="{F6F331A4-D90B-4155-BFA9-17EC4C3689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a:extLst>
              <a:ext uri="{FF2B5EF4-FFF2-40B4-BE49-F238E27FC236}">
                <a16:creationId xmlns:a16="http://schemas.microsoft.com/office/drawing/2014/main" id="{100385C7-055E-4BEB-9CE0-C2C9E878260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
        <p:nvSpPr>
          <p:cNvPr id="6" name="Rectangle 2">
            <a:extLst>
              <a:ext uri="{FF2B5EF4-FFF2-40B4-BE49-F238E27FC236}">
                <a16:creationId xmlns:a16="http://schemas.microsoft.com/office/drawing/2014/main" id="{95BBE15D-B167-4B77-979D-E98A1F8AB3CA}"/>
              </a:ext>
            </a:extLst>
          </p:cNvPr>
          <p:cNvSpPr txBox="1">
            <a:spLocks noChangeArrowheads="1"/>
          </p:cNvSpPr>
          <p:nvPr/>
        </p:nvSpPr>
        <p:spPr bwMode="auto">
          <a:xfrm>
            <a:off x="1752600" y="228600"/>
            <a:ext cx="56388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61963" indent="-461963"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Cain’s Punishment</a:t>
            </a:r>
            <a:br>
              <a:rPr lang="en-US" sz="3600" kern="0" dirty="0">
                <a:effectLst>
                  <a:outerShdw blurRad="38100" dist="38100" dir="2700000" algn="tl">
                    <a:srgbClr val="000000">
                      <a:alpha val="43137"/>
                    </a:srgbClr>
                  </a:outerShdw>
                </a:effectLst>
              </a:rPr>
            </a:br>
            <a:r>
              <a:rPr lang="en-US" sz="2800" kern="0" dirty="0">
                <a:solidFill>
                  <a:schemeClr val="tx1"/>
                </a:solidFill>
              </a:rPr>
              <a:t>(4:9-15)</a:t>
            </a:r>
            <a:endParaRPr lang="en-US" sz="2800" kern="0" dirty="0">
              <a:solidFill>
                <a:schemeClr val="tx1"/>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37307752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37AAC-9601-462B-A46E-9F3FDBACCD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0" y="0"/>
            <a:ext cx="9144000" cy="4762842"/>
          </a:xfrm>
          <a:prstGeom prst="rect">
            <a:avLst/>
          </a:prstGeom>
          <a:noFill/>
          <a:ln w="28575">
            <a:noFill/>
            <a:miter lim="800000"/>
            <a:headEnd/>
            <a:tailEnd/>
          </a:ln>
        </p:spPr>
        <p:txBody>
          <a:bodyPr wrap="square">
            <a:spAutoFit/>
          </a:bodyPr>
          <a:lstStyle/>
          <a:p>
            <a:pPr algn="ctr">
              <a:spcAft>
                <a:spcPts val="900"/>
              </a:spcAft>
              <a:defRPr/>
            </a:pPr>
            <a:r>
              <a:rPr lang="en-US" sz="2025"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4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27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Genesis 3:17-19a</a:t>
            </a:r>
          </a:p>
          <a:p>
            <a:pPr algn="just">
              <a:defRPr/>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to Adam He said, “Because you have listened to the voice of your wife, and have eaten from the tree about which I commanded you, saying, ‘You shall not eat from it’; Cursed is the ground because of you; In toil you will eat of it All the days of your life.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“Both thorns and thistles it shall grow for you; And you will eat the plants of the field;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 sweat of your face You will eat bread...”</a:t>
            </a:r>
          </a:p>
        </p:txBody>
      </p:sp>
    </p:spTree>
    <p:extLst>
      <p:ext uri="{BB962C8B-B14F-4D97-AF65-F5344CB8AC3E}">
        <p14:creationId xmlns:p14="http://schemas.microsoft.com/office/powerpoint/2010/main" val="2323510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76200" y="1600200"/>
            <a:ext cx="9067800" cy="2057400"/>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1 – Overview of the whole creation</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2 – Details surrounding the creation of the garden, the first man, and his activities on day 6</a:t>
            </a:r>
          </a:p>
        </p:txBody>
      </p:sp>
      <p:pic>
        <p:nvPicPr>
          <p:cNvPr id="2" name="Picture 1">
            <a:extLst>
              <a:ext uri="{FF2B5EF4-FFF2-40B4-BE49-F238E27FC236}">
                <a16:creationId xmlns:a16="http://schemas.microsoft.com/office/drawing/2014/main" id="{30BF6CE2-BB69-45FE-BA73-357684B952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58353" y="3962400"/>
            <a:ext cx="3227294" cy="2743200"/>
          </a:xfrm>
          <a:prstGeom prst="rect">
            <a:avLst/>
          </a:prstGeom>
        </p:spPr>
      </p:pic>
      <p:sp>
        <p:nvSpPr>
          <p:cNvPr id="5" name="Rectangle 2">
            <a:extLst>
              <a:ext uri="{FF2B5EF4-FFF2-40B4-BE49-F238E27FC236}">
                <a16:creationId xmlns:a16="http://schemas.microsoft.com/office/drawing/2014/main" id="{948644E0-E530-46A2-8697-2C3366132BEF}"/>
              </a:ext>
            </a:extLst>
          </p:cNvPr>
          <p:cNvSpPr txBox="1">
            <a:spLocks noChangeArrowheads="1"/>
          </p:cNvSpPr>
          <p:nvPr/>
        </p:nvSpPr>
        <p:spPr bwMode="auto">
          <a:xfrm>
            <a:off x="685800" y="2286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Contradictory Account of Creation?</a:t>
            </a:r>
            <a:endParaRPr lang="en-US" sz="3600"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92860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1790700" y="1577961"/>
            <a:ext cx="5562600" cy="2917839"/>
          </a:xfrm>
        </p:spPr>
        <p:txBody>
          <a:bodyPr/>
          <a:lstStyle/>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Probing – Gen. 4:9</a:t>
            </a:r>
          </a:p>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Punishment – Gen. 4:10-12</a:t>
            </a:r>
          </a:p>
          <a:p>
            <a:pPr marL="514350" lvl="1" indent="-514350" eaLnBrk="1" hangingPunct="1">
              <a:spcBef>
                <a:spcPts val="0"/>
              </a:spcBef>
              <a:spcAft>
                <a:spcPts val="1800"/>
              </a:spcAft>
              <a:buClr>
                <a:srgbClr val="00FF99"/>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Protest – Gen. 4:13-14</a:t>
            </a:r>
          </a:p>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Provision – Gen. 4:15</a:t>
            </a:r>
          </a:p>
        </p:txBody>
      </p:sp>
      <p:pic>
        <p:nvPicPr>
          <p:cNvPr id="4" name="Picture 3">
            <a:extLst>
              <a:ext uri="{FF2B5EF4-FFF2-40B4-BE49-F238E27FC236}">
                <a16:creationId xmlns:a16="http://schemas.microsoft.com/office/drawing/2014/main" id="{F6F331A4-D90B-4155-BFA9-17EC4C3689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a:extLst>
              <a:ext uri="{FF2B5EF4-FFF2-40B4-BE49-F238E27FC236}">
                <a16:creationId xmlns:a16="http://schemas.microsoft.com/office/drawing/2014/main" id="{100385C7-055E-4BEB-9CE0-C2C9E878260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
        <p:nvSpPr>
          <p:cNvPr id="6" name="Rectangle 2">
            <a:extLst>
              <a:ext uri="{FF2B5EF4-FFF2-40B4-BE49-F238E27FC236}">
                <a16:creationId xmlns:a16="http://schemas.microsoft.com/office/drawing/2014/main" id="{95BBE15D-B167-4B77-979D-E98A1F8AB3CA}"/>
              </a:ext>
            </a:extLst>
          </p:cNvPr>
          <p:cNvSpPr txBox="1">
            <a:spLocks noChangeArrowheads="1"/>
          </p:cNvSpPr>
          <p:nvPr/>
        </p:nvSpPr>
        <p:spPr bwMode="auto">
          <a:xfrm>
            <a:off x="1752600" y="228600"/>
            <a:ext cx="56388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61963" indent="-461963"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Cain’s Punishment</a:t>
            </a:r>
            <a:br>
              <a:rPr lang="en-US" sz="3600" kern="0" dirty="0">
                <a:effectLst>
                  <a:outerShdw blurRad="38100" dist="38100" dir="2700000" algn="tl">
                    <a:srgbClr val="000000">
                      <a:alpha val="43137"/>
                    </a:srgbClr>
                  </a:outerShdw>
                </a:effectLst>
              </a:rPr>
            </a:br>
            <a:r>
              <a:rPr lang="en-US" sz="2800" kern="0" dirty="0">
                <a:solidFill>
                  <a:schemeClr val="tx1"/>
                </a:solidFill>
              </a:rPr>
              <a:t>(4:9-15)</a:t>
            </a:r>
            <a:endParaRPr lang="en-US" sz="2800" kern="0" dirty="0">
              <a:solidFill>
                <a:schemeClr val="tx1"/>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41344988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4000" cy="5029200"/>
          </a:xfrm>
        </p:spPr>
        <p:txBody>
          <a:bodyPr/>
          <a:lstStyle/>
          <a:p>
            <a:pPr marL="0" indent="0" algn="just">
              <a:buNone/>
            </a:pPr>
            <a:r>
              <a:rPr lang="en-US" altLang="en-US" sz="3100" dirty="0">
                <a:effectLst>
                  <a:outerShdw blurRad="38100" dist="38100" dir="2700000" algn="tl">
                    <a:srgbClr val="000000">
                      <a:alpha val="43137"/>
                    </a:srgbClr>
                  </a:outerShdw>
                </a:effectLst>
              </a:rPr>
              <a:t>“</a:t>
            </a:r>
            <a:r>
              <a:rPr lang="en-US" sz="3100" dirty="0">
                <a:effectLst>
                  <a:outerShdw blurRad="38100" dist="38100" dir="2700000" algn="tl">
                    <a:srgbClr val="000000">
                      <a:alpha val="43137"/>
                    </a:srgbClr>
                  </a:outerShdw>
                </a:effectLst>
              </a:rPr>
              <a:t>Although we have no exact figures, it is possible to make a reasonable guess as to how rapidly the total human population developed. Since, according to the record in Genesis 5, each named patriarch lived many hundreds of years and ‘begat sons and daughters,’ it is reasonable and very conservative to assume that each family had, on the average, at least six children—three sons and three daughters.</a:t>
            </a:r>
            <a:r>
              <a:rPr lang="en-US" altLang="en-US" sz="3100" dirty="0">
                <a:effectLst>
                  <a:outerShdw blurRad="38100" dist="38100" dir="2700000" algn="tl">
                    <a:srgbClr val="000000">
                      <a:alpha val="43137"/>
                    </a:srgbClr>
                  </a:outerShdw>
                </a:effectLst>
                <a:cs typeface="Calibri" panose="020F0502020204030204" pitchFamily="34" charset="0"/>
              </a:rPr>
              <a:t>”</a:t>
            </a:r>
            <a:endParaRPr lang="en-US" altLang="en-US" sz="31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143</a:t>
            </a:r>
          </a:p>
        </p:txBody>
      </p:sp>
      <p:pic>
        <p:nvPicPr>
          <p:cNvPr id="5" name="Picture 2" descr="Genesis Record: Morris, Henry M.: 9780801072826: Amazon.com: Books">
            <a:extLst>
              <a:ext uri="{FF2B5EF4-FFF2-40B4-BE49-F238E27FC236}">
                <a16:creationId xmlns:a16="http://schemas.microsoft.com/office/drawing/2014/main" id="{8C6A64B7-7A65-40CE-9607-787D1F88E93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273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55094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4000" cy="5029200"/>
          </a:xfrm>
        </p:spPr>
        <p:txBody>
          <a:bodyPr/>
          <a:lstStyle/>
          <a:p>
            <a:pPr marL="0" indent="0" algn="just">
              <a:buNone/>
            </a:pPr>
            <a:r>
              <a:rPr lang="en-US" altLang="en-US" sz="2900" dirty="0">
                <a:effectLst>
                  <a:outerShdw blurRad="38100" dist="38100" dir="2700000" algn="tl">
                    <a:srgbClr val="000000">
                      <a:alpha val="43137"/>
                    </a:srgbClr>
                  </a:outerShdw>
                </a:effectLst>
              </a:rPr>
              <a:t>“</a:t>
            </a:r>
            <a:r>
              <a:rPr lang="en-US" sz="2900" dirty="0">
                <a:effectLst>
                  <a:outerShdw blurRad="38100" dist="38100" dir="2700000" algn="tl">
                    <a:srgbClr val="000000">
                      <a:alpha val="43137"/>
                    </a:srgbClr>
                  </a:outerShdw>
                </a:effectLst>
              </a:rPr>
              <a:t>If it is further assumed that, on the average, these children grew to maturity, married, and began to have children of their own by the time their parents were eighty years old, and that the parents lived through an average of five such ‘generations,’ or four hundred years, then it can easily be calculated that the earth had acquired within its first eight hundred years (presumably approximately the lifetime of Cain, as a minimum) a population of at least one hundred and twenty thousand. It is probable that the figure was much more than this, since people lived to greater ages than assumed and probably had many more children than assumed.</a:t>
            </a:r>
            <a:r>
              <a:rPr lang="en-US" altLang="en-US" sz="2900" dirty="0">
                <a:effectLst>
                  <a:outerShdw blurRad="38100" dist="38100" dir="2700000" algn="tl">
                    <a:srgbClr val="000000">
                      <a:alpha val="43137"/>
                    </a:srgbClr>
                  </a:outerShdw>
                </a:effectLst>
                <a:cs typeface="Calibri" panose="020F0502020204030204" pitchFamily="34" charset="0"/>
              </a:rPr>
              <a:t>”</a:t>
            </a:r>
            <a:endParaRPr lang="en-US" altLang="en-US" sz="29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143</a:t>
            </a:r>
          </a:p>
        </p:txBody>
      </p:sp>
      <p:pic>
        <p:nvPicPr>
          <p:cNvPr id="1026" name="Picture 2" descr="Genesis Record: Morris, Henry M.: 9780801072826: Amazon.com: Books">
            <a:extLst>
              <a:ext uri="{FF2B5EF4-FFF2-40B4-BE49-F238E27FC236}">
                <a16:creationId xmlns:a16="http://schemas.microsoft.com/office/drawing/2014/main" id="{E0DE3746-F58C-4180-8AF2-4026FCDE5A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273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97844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1790700" y="1577961"/>
            <a:ext cx="5562600" cy="2917839"/>
          </a:xfrm>
        </p:spPr>
        <p:txBody>
          <a:bodyPr/>
          <a:lstStyle/>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Probing – Gen. 4:9</a:t>
            </a:r>
          </a:p>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Punishment – Gen. 4:10-12</a:t>
            </a:r>
          </a:p>
          <a:p>
            <a:pPr marL="514350" lvl="1" indent="-514350" eaLnBrk="1" hangingPunct="1">
              <a:spcBef>
                <a:spcPts val="0"/>
              </a:spcBef>
              <a:spcAft>
                <a:spcPts val="1800"/>
              </a:spcAft>
              <a:buClr>
                <a:srgbClr val="00FF99"/>
              </a:buClr>
              <a:buSzPct val="100000"/>
              <a:buFont typeface="+mj-lt"/>
              <a:buAutoNum type="arabicPeriod"/>
              <a:defRPr/>
            </a:pPr>
            <a:r>
              <a:rPr lang="en-US" dirty="0">
                <a:effectLst>
                  <a:outerShdw blurRad="38100" dist="38100" dir="2700000" algn="tl">
                    <a:srgbClr val="000000">
                      <a:alpha val="43137"/>
                    </a:srgbClr>
                  </a:outerShdw>
                </a:effectLst>
                <a:ea typeface="+mn-ea"/>
                <a:cs typeface="+mn-cs"/>
              </a:rPr>
              <a:t>Protest – Gen. 4:13-14</a:t>
            </a:r>
          </a:p>
          <a:p>
            <a:pPr marL="514350" lvl="1" indent="-514350" eaLnBrk="1" hangingPunct="1">
              <a:spcBef>
                <a:spcPts val="0"/>
              </a:spcBef>
              <a:spcAft>
                <a:spcPts val="1800"/>
              </a:spcAft>
              <a:buClr>
                <a:srgbClr val="00FF99"/>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Provision – Gen. 4:15</a:t>
            </a:r>
          </a:p>
        </p:txBody>
      </p:sp>
      <p:pic>
        <p:nvPicPr>
          <p:cNvPr id="4" name="Picture 3">
            <a:extLst>
              <a:ext uri="{FF2B5EF4-FFF2-40B4-BE49-F238E27FC236}">
                <a16:creationId xmlns:a16="http://schemas.microsoft.com/office/drawing/2014/main" id="{F6F331A4-D90B-4155-BFA9-17EC4C3689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a:extLst>
              <a:ext uri="{FF2B5EF4-FFF2-40B4-BE49-F238E27FC236}">
                <a16:creationId xmlns:a16="http://schemas.microsoft.com/office/drawing/2014/main" id="{100385C7-055E-4BEB-9CE0-C2C9E878260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
        <p:nvSpPr>
          <p:cNvPr id="6" name="Rectangle 2">
            <a:extLst>
              <a:ext uri="{FF2B5EF4-FFF2-40B4-BE49-F238E27FC236}">
                <a16:creationId xmlns:a16="http://schemas.microsoft.com/office/drawing/2014/main" id="{95BBE15D-B167-4B77-979D-E98A1F8AB3CA}"/>
              </a:ext>
            </a:extLst>
          </p:cNvPr>
          <p:cNvSpPr txBox="1">
            <a:spLocks noChangeArrowheads="1"/>
          </p:cNvSpPr>
          <p:nvPr/>
        </p:nvSpPr>
        <p:spPr bwMode="auto">
          <a:xfrm>
            <a:off x="1752600" y="228600"/>
            <a:ext cx="56388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61963" indent="-461963"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Cain’s Punishment</a:t>
            </a:r>
            <a:br>
              <a:rPr lang="en-US" sz="3600" kern="0" dirty="0">
                <a:effectLst>
                  <a:outerShdw blurRad="38100" dist="38100" dir="2700000" algn="tl">
                    <a:srgbClr val="000000">
                      <a:alpha val="43137"/>
                    </a:srgbClr>
                  </a:outerShdw>
                </a:effectLst>
              </a:rPr>
            </a:br>
            <a:r>
              <a:rPr lang="en-US" sz="2800" kern="0" dirty="0">
                <a:solidFill>
                  <a:schemeClr val="tx1"/>
                </a:solidFill>
              </a:rPr>
              <a:t>(4:9-15)</a:t>
            </a:r>
            <a:endParaRPr lang="en-US" sz="2800" kern="0" dirty="0">
              <a:solidFill>
                <a:schemeClr val="tx1"/>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18425279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2009775" y="228600"/>
            <a:ext cx="5124450" cy="1097280"/>
          </a:xfrm>
        </p:spPr>
        <p:txBody>
          <a:bodyPr/>
          <a:lstStyle/>
          <a:p>
            <a:pPr marL="461963" indent="-461963" algn="ctr" eaLnBrk="1" hangingPunct="1">
              <a:buClr>
                <a:srgbClr val="00FF99"/>
              </a:buClr>
              <a:buFont typeface="+mj-lt"/>
              <a:buAutoNum type="arabicPeriod" startAt="4"/>
            </a:pPr>
            <a:r>
              <a:rPr lang="en-US" sz="3600" kern="1200" dirty="0">
                <a:effectLst>
                  <a:outerShdw blurRad="38100" dist="38100" dir="2700000" algn="tl">
                    <a:srgbClr val="000000">
                      <a:alpha val="43137"/>
                    </a:srgbClr>
                  </a:outerShdw>
                </a:effectLst>
              </a:rPr>
              <a:t>Provision of Protection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Genesis 4:15</a:t>
            </a:r>
          </a:p>
        </p:txBody>
      </p:sp>
      <p:sp>
        <p:nvSpPr>
          <p:cNvPr id="129027" name="Rectangle 3"/>
          <p:cNvSpPr>
            <a:spLocks noGrp="1" noChangeArrowheads="1"/>
          </p:cNvSpPr>
          <p:nvPr>
            <p:ph type="body" idx="1"/>
          </p:nvPr>
        </p:nvSpPr>
        <p:spPr>
          <a:xfrm>
            <a:off x="1562100" y="2057400"/>
            <a:ext cx="6019800" cy="1676400"/>
          </a:xfrm>
        </p:spPr>
        <p:txBody>
          <a:bodyPr/>
          <a:lstStyle/>
          <a:p>
            <a:pPr marL="514350" lvl="1" indent="-514350" eaLnBrk="1" hangingPunct="1">
              <a:spcBef>
                <a:spcPts val="0"/>
              </a:spcBef>
              <a:spcAft>
                <a:spcPts val="36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Divine Vengeance – Gen. 4:15a</a:t>
            </a:r>
          </a:p>
          <a:p>
            <a:pPr marL="514350" lvl="1" indent="-514350" eaLnBrk="1" hangingPunct="1">
              <a:spcBef>
                <a:spcPts val="0"/>
              </a:spcBef>
              <a:spcAft>
                <a:spcPts val="36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Protective Mark – Gen. 4:15b</a:t>
            </a:r>
          </a:p>
        </p:txBody>
      </p:sp>
      <p:pic>
        <p:nvPicPr>
          <p:cNvPr id="4" name="Picture 3">
            <a:extLst>
              <a:ext uri="{FF2B5EF4-FFF2-40B4-BE49-F238E27FC236}">
                <a16:creationId xmlns:a16="http://schemas.microsoft.com/office/drawing/2014/main" id="{F6F331A4-D90B-4155-BFA9-17EC4C3689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a:extLst>
              <a:ext uri="{FF2B5EF4-FFF2-40B4-BE49-F238E27FC236}">
                <a16:creationId xmlns:a16="http://schemas.microsoft.com/office/drawing/2014/main" id="{CD2407B2-0A5A-4045-B195-7B40B092793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Tree>
    <p:extLst>
      <p:ext uri="{BB962C8B-B14F-4D97-AF65-F5344CB8AC3E}">
        <p14:creationId xmlns:p14="http://schemas.microsoft.com/office/powerpoint/2010/main" val="18423325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2009775" y="228600"/>
            <a:ext cx="5124450" cy="1097280"/>
          </a:xfrm>
        </p:spPr>
        <p:txBody>
          <a:bodyPr/>
          <a:lstStyle/>
          <a:p>
            <a:pPr marL="461963" indent="-461963" algn="ctr" eaLnBrk="1" hangingPunct="1">
              <a:buClr>
                <a:srgbClr val="00FF99"/>
              </a:buClr>
              <a:buFont typeface="+mj-lt"/>
              <a:buAutoNum type="arabicPeriod" startAt="4"/>
            </a:pPr>
            <a:r>
              <a:rPr lang="en-US" sz="3600" kern="1200" dirty="0">
                <a:effectLst>
                  <a:outerShdw blurRad="38100" dist="38100" dir="2700000" algn="tl">
                    <a:srgbClr val="000000">
                      <a:alpha val="43137"/>
                    </a:srgbClr>
                  </a:outerShdw>
                </a:effectLst>
              </a:rPr>
              <a:t>Provision of Protection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Genesis 4:15</a:t>
            </a:r>
          </a:p>
        </p:txBody>
      </p:sp>
      <p:sp>
        <p:nvSpPr>
          <p:cNvPr id="129027" name="Rectangle 3"/>
          <p:cNvSpPr>
            <a:spLocks noGrp="1" noChangeArrowheads="1"/>
          </p:cNvSpPr>
          <p:nvPr>
            <p:ph type="body" idx="1"/>
          </p:nvPr>
        </p:nvSpPr>
        <p:spPr>
          <a:xfrm>
            <a:off x="1562100" y="2057400"/>
            <a:ext cx="6019800" cy="1676400"/>
          </a:xfrm>
        </p:spPr>
        <p:txBody>
          <a:bodyPr/>
          <a:lstStyle/>
          <a:p>
            <a:pPr marL="514350" lvl="1" indent="-514350" eaLnBrk="1" hangingPunct="1">
              <a:spcBef>
                <a:spcPts val="0"/>
              </a:spcBef>
              <a:spcAft>
                <a:spcPts val="3600"/>
              </a:spcAft>
              <a:buClr>
                <a:srgbClr val="00FFFF"/>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mn-cs"/>
              </a:rPr>
              <a:t>Divine Vengeance – Gen. 4:15a</a:t>
            </a:r>
          </a:p>
          <a:p>
            <a:pPr marL="514350" lvl="1" indent="-514350" eaLnBrk="1" hangingPunct="1">
              <a:spcBef>
                <a:spcPts val="0"/>
              </a:spcBef>
              <a:spcAft>
                <a:spcPts val="36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Protective Mark – Gen. 4:15b</a:t>
            </a:r>
          </a:p>
        </p:txBody>
      </p:sp>
      <p:pic>
        <p:nvPicPr>
          <p:cNvPr id="4" name="Picture 3">
            <a:extLst>
              <a:ext uri="{FF2B5EF4-FFF2-40B4-BE49-F238E27FC236}">
                <a16:creationId xmlns:a16="http://schemas.microsoft.com/office/drawing/2014/main" id="{F6F331A4-D90B-4155-BFA9-17EC4C3689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a:extLst>
              <a:ext uri="{FF2B5EF4-FFF2-40B4-BE49-F238E27FC236}">
                <a16:creationId xmlns:a16="http://schemas.microsoft.com/office/drawing/2014/main" id="{CD2407B2-0A5A-4045-B195-7B40B092793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Tree>
    <p:extLst>
      <p:ext uri="{BB962C8B-B14F-4D97-AF65-F5344CB8AC3E}">
        <p14:creationId xmlns:p14="http://schemas.microsoft.com/office/powerpoint/2010/main" val="37920425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OSHUA 20-21, “Cities Of Refuge / Cities For The Levites”">
            <a:extLst>
              <a:ext uri="{FF2B5EF4-FFF2-40B4-BE49-F238E27FC236}">
                <a16:creationId xmlns:a16="http://schemas.microsoft.com/office/drawing/2014/main" id="{763746F3-6DDC-4D9F-8B6E-E288995E242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87258" y="228600"/>
            <a:ext cx="4769485"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91929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45AC69-C7EC-4CEF-9EFF-A8A611088E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2523768"/>
          </a:xfrm>
          <a:prstGeom prst="rect">
            <a:avLst/>
          </a:prstGeom>
          <a:noFill/>
          <a:ln w="28575">
            <a:noFill/>
            <a:miter lim="800000"/>
            <a:headEnd/>
            <a:tailEnd/>
          </a:ln>
        </p:spPr>
        <p:txBody>
          <a:bodyPr wrap="square">
            <a:spAutoFit/>
          </a:body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1:27</a:t>
            </a:r>
          </a:p>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created man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His own image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image of God He created him; male and female He created them.</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5" descr="C:\Users\awoods\Pictures\Microsoft Clip Organizer\pe07654_.wmf">
            <a:extLst>
              <a:ext uri="{FF2B5EF4-FFF2-40B4-BE49-F238E27FC236}">
                <a16:creationId xmlns:a16="http://schemas.microsoft.com/office/drawing/2014/main" id="{B1B37F00-316D-4ADE-8D2D-E8D726A88F6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56828" y="2286000"/>
            <a:ext cx="1630347" cy="2743200"/>
          </a:xfrm>
          <a:prstGeom prst="rect">
            <a:avLst/>
          </a:prstGeom>
          <a:noFill/>
          <a:ln w="9525">
            <a:noFill/>
            <a:miter lim="800000"/>
            <a:headEnd/>
            <a:tailEnd/>
          </a:ln>
        </p:spPr>
      </p:pic>
    </p:spTree>
    <p:extLst>
      <p:ext uri="{BB962C8B-B14F-4D97-AF65-F5344CB8AC3E}">
        <p14:creationId xmlns:p14="http://schemas.microsoft.com/office/powerpoint/2010/main" val="1844719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C0AEA2-EC96-493E-ABC9-B4244016BC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eaLnBrk="1" hangingPunct="1">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9:6</a:t>
            </a:r>
          </a:p>
          <a:p>
            <a:pPr algn="just" eaLnBrk="1" hangingPunct="1">
              <a:defRPr/>
            </a:pPr>
            <a:r>
              <a:rPr lang="en-US" sz="3600" dirty="0">
                <a:effectLst>
                  <a:outerShdw blurRad="38100" dist="38100" dir="2700000" algn="tl">
                    <a:srgbClr val="000000">
                      <a:alpha val="43000"/>
                    </a:srgbClr>
                  </a:outerShdw>
                </a:effectLst>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Whoever </a:t>
            </a:r>
            <a:r>
              <a:rPr lang="en-US" sz="36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sheds man’s blood, By man </a:t>
            </a:r>
            <a:r>
              <a:rPr lang="en-US" sz="3600" dirty="0">
                <a:latin typeface="Calibri" panose="020F0502020204030204" pitchFamily="34" charset="0"/>
                <a:cs typeface="Calibri" panose="020F0502020204030204" pitchFamily="34" charset="0"/>
              </a:rPr>
              <a:t>his blood shall be shed, For in the </a:t>
            </a:r>
            <a:r>
              <a:rPr lang="en-US" sz="36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image of God</a:t>
            </a:r>
            <a:r>
              <a:rPr lang="en-US" sz="3600" b="1"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He made man.”</a:t>
            </a:r>
            <a:endParaRPr lang="en-US" sz="40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C361539B-B511-4397-91B0-3E4C472C2D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5150" y="2438202"/>
            <a:ext cx="2633700" cy="2286198"/>
          </a:xfrm>
          <a:prstGeom prst="rect">
            <a:avLst/>
          </a:prstGeom>
        </p:spPr>
      </p:pic>
    </p:spTree>
    <p:extLst>
      <p:ext uri="{BB962C8B-B14F-4D97-AF65-F5344CB8AC3E}">
        <p14:creationId xmlns:p14="http://schemas.microsoft.com/office/powerpoint/2010/main" val="354140944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8AE5F3-94D5-41F2-A24D-3D3EFE09C5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031325"/>
          </a:xfrm>
          <a:prstGeom prst="rect">
            <a:avLst/>
          </a:prstGeom>
          <a:noFill/>
          <a:ln w="28575">
            <a:noFill/>
            <a:miter lim="800000"/>
            <a:headEnd/>
            <a:tailEnd/>
          </a:ln>
        </p:spPr>
        <p:txBody>
          <a:bodyPr wrap="square">
            <a:spAutoFit/>
          </a:bodyPr>
          <a:lstStyle/>
          <a:p>
            <a:pPr algn="ctr">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6:11</a:t>
            </a:r>
          </a:p>
          <a:p>
            <a:pPr algn="just" eaLnBrk="1" hangingPunct="1">
              <a:defRPr/>
            </a:pPr>
            <a:r>
              <a:rPr lang="en-US" sz="3600" dirty="0">
                <a:latin typeface="Calibri" panose="020F0502020204030204" pitchFamily="34" charset="0"/>
                <a:cs typeface="Calibri" panose="020F0502020204030204" pitchFamily="34" charset="0"/>
              </a:rPr>
              <a:t>“Now the earth was </a:t>
            </a:r>
            <a:r>
              <a:rPr lang="en-US" sz="36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corrupt</a:t>
            </a:r>
            <a:r>
              <a:rPr lang="en-US" sz="3600" dirty="0">
                <a:latin typeface="Calibri" panose="020F0502020204030204" pitchFamily="34" charset="0"/>
                <a:cs typeface="Calibri" panose="020F0502020204030204" pitchFamily="34" charset="0"/>
              </a:rPr>
              <a:t> in the sight of God, and the earth was filled with </a:t>
            </a:r>
            <a:r>
              <a:rPr lang="en-US" sz="36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violence</a:t>
            </a:r>
            <a:r>
              <a:rPr lang="en-US" sz="3600" dirty="0">
                <a:latin typeface="Calibri" panose="020F0502020204030204" pitchFamily="34" charset="0"/>
                <a:cs typeface="Calibri" panose="020F0502020204030204" pitchFamily="34" charset="0"/>
              </a:rPr>
              <a:t>.”</a:t>
            </a:r>
          </a:p>
        </p:txBody>
      </p:sp>
      <p:pic>
        <p:nvPicPr>
          <p:cNvPr id="2050" name="Picture 2" descr="Genesis 6:11-12 – 356 Day Bible Challenge">
            <a:extLst>
              <a:ext uri="{FF2B5EF4-FFF2-40B4-BE49-F238E27FC236}">
                <a16:creationId xmlns:a16="http://schemas.microsoft.com/office/drawing/2014/main" id="{19F0439A-A8B1-4AEF-9500-75A84C5CDCC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254872" y="2423160"/>
            <a:ext cx="2634256"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Creation (1-2)</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Fall (3-5)</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Flood (6-9)</a:t>
            </a:r>
          </a:p>
          <a:p>
            <a:pPr marL="914400" lvl="1" indent="-457200" eaLnBrk="1" hangingPunct="1">
              <a:spcBef>
                <a:spcPts val="0"/>
              </a:spcBef>
              <a:spcAft>
                <a:spcPts val="3000"/>
              </a:spcAft>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extLst>
      <p:ext uri="{BB962C8B-B14F-4D97-AF65-F5344CB8AC3E}">
        <p14:creationId xmlns:p14="http://schemas.microsoft.com/office/powerpoint/2010/main" val="372932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143000" y="228601"/>
            <a:ext cx="6858000" cy="758827"/>
          </a:xfrm>
        </p:spPr>
        <p:txBody>
          <a:bodyPr/>
          <a:lstStyle/>
          <a:p>
            <a:pPr algn="ctr"/>
            <a:r>
              <a:rPr lang="en-US" sz="3600" dirty="0">
                <a:effectLst>
                  <a:outerShdw blurRad="38100" dist="38100" dir="2700000" algn="tl">
                    <a:srgbClr val="000000">
                      <a:alpha val="43137"/>
                    </a:srgbClr>
                  </a:outerShdw>
                </a:effectLst>
                <a:latin typeface="Calibri" pitchFamily="34" charset="0"/>
                <a:cs typeface="Calibri" pitchFamily="34" charset="0"/>
              </a:rPr>
              <a:t>Declaration of Independence</a:t>
            </a:r>
          </a:p>
        </p:txBody>
      </p:sp>
      <p:sp>
        <p:nvSpPr>
          <p:cNvPr id="3" name="Content Placeholder 2"/>
          <p:cNvSpPr>
            <a:spLocks noGrp="1"/>
          </p:cNvSpPr>
          <p:nvPr>
            <p:ph idx="1"/>
          </p:nvPr>
        </p:nvSpPr>
        <p:spPr>
          <a:xfrm>
            <a:off x="152400" y="1066800"/>
            <a:ext cx="8839200" cy="5102227"/>
          </a:xfrm>
        </p:spPr>
        <p:txBody>
          <a:bodyPr rtlCol="0">
            <a:noAutofit/>
          </a:bodyPr>
          <a:lstStyle/>
          <a:p>
            <a:pPr marL="685783" indent="-685783" fontAlgn="auto">
              <a:spcBef>
                <a:spcPts val="0"/>
              </a:spcBef>
              <a:spcAft>
                <a:spcPts val="2400"/>
              </a:spcAft>
              <a:buClr>
                <a:schemeClr val="tx1">
                  <a:shade val="95000"/>
                </a:schemeClr>
              </a:buClr>
              <a:buSzPct val="125000"/>
              <a:buBlip>
                <a:blip r:embed="rId2"/>
              </a:buBlip>
              <a:defRPr/>
            </a:pPr>
            <a:r>
              <a:rPr lang="en-US" sz="2800" dirty="0">
                <a:effectLst>
                  <a:outerShdw blurRad="38100" dist="38100" dir="2700000" algn="tl">
                    <a:srgbClr val="000000">
                      <a:alpha val="43137"/>
                    </a:srgbClr>
                  </a:outerShdw>
                </a:effectLst>
                <a:latin typeface="Calibri" pitchFamily="34" charset="0"/>
                <a:cs typeface="Calibri" pitchFamily="34" charset="0"/>
              </a:rPr>
              <a:t>“the Laws of Nature and of Nature’s </a:t>
            </a:r>
            <a:r>
              <a:rPr lang="en-US" sz="2800"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God</a:t>
            </a:r>
            <a:r>
              <a:rPr lang="en-US" sz="2800" dirty="0">
                <a:effectLst>
                  <a:outerShdw blurRad="38100" dist="38100" dir="2700000" algn="tl">
                    <a:srgbClr val="000000">
                      <a:alpha val="43137"/>
                    </a:srgbClr>
                  </a:outerShdw>
                </a:effectLst>
                <a:latin typeface="Calibri" pitchFamily="34" charset="0"/>
                <a:cs typeface="Calibri" pitchFamily="34" charset="0"/>
              </a:rPr>
              <a:t>,” </a:t>
            </a:r>
          </a:p>
          <a:p>
            <a:pPr marL="685783" indent="-685783" fontAlgn="auto">
              <a:spcBef>
                <a:spcPts val="0"/>
              </a:spcBef>
              <a:spcAft>
                <a:spcPts val="2400"/>
              </a:spcAft>
              <a:buClr>
                <a:schemeClr val="tx1">
                  <a:shade val="95000"/>
                </a:schemeClr>
              </a:buClr>
              <a:buSzPct val="125000"/>
              <a:buBlip>
                <a:blip r:embed="rId2"/>
              </a:buBlip>
              <a:defRPr/>
            </a:pPr>
            <a:r>
              <a:rPr lang="en-US" sz="2800" dirty="0">
                <a:effectLst>
                  <a:outerShdw blurRad="38100" dist="38100" dir="2700000" algn="tl">
                    <a:srgbClr val="000000">
                      <a:alpha val="43137"/>
                    </a:srgbClr>
                  </a:outerShdw>
                </a:effectLst>
                <a:latin typeface="Calibri" pitchFamily="34" charset="0"/>
                <a:cs typeface="Calibri" pitchFamily="34" charset="0"/>
              </a:rPr>
              <a:t>“we hold these truths to be self evident, that all men are </a:t>
            </a:r>
            <a:r>
              <a:rPr lang="en-US" sz="2800"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created</a:t>
            </a:r>
            <a:r>
              <a:rPr lang="en-US" sz="2800" dirty="0">
                <a:effectLst>
                  <a:outerShdw blurRad="38100" dist="38100" dir="2700000" algn="tl">
                    <a:srgbClr val="000000">
                      <a:alpha val="43137"/>
                    </a:srgbClr>
                  </a:outerShdw>
                </a:effectLst>
                <a:latin typeface="Calibri" pitchFamily="34" charset="0"/>
                <a:cs typeface="Calibri" pitchFamily="34" charset="0"/>
              </a:rPr>
              <a:t> equal,” </a:t>
            </a:r>
          </a:p>
          <a:p>
            <a:pPr marL="685783" indent="-685783" fontAlgn="auto">
              <a:spcBef>
                <a:spcPts val="0"/>
              </a:spcBef>
              <a:spcAft>
                <a:spcPts val="2400"/>
              </a:spcAft>
              <a:buClr>
                <a:schemeClr val="tx1">
                  <a:shade val="95000"/>
                </a:schemeClr>
              </a:buClr>
              <a:buSzPct val="125000"/>
              <a:buBlip>
                <a:blip r:embed="rId2"/>
              </a:buBlip>
              <a:defRPr/>
            </a:pPr>
            <a:r>
              <a:rPr lang="en-US" sz="2800" dirty="0">
                <a:effectLst>
                  <a:outerShdw blurRad="38100" dist="38100" dir="2700000" algn="tl">
                    <a:srgbClr val="000000">
                      <a:alpha val="43137"/>
                    </a:srgbClr>
                  </a:outerShdw>
                </a:effectLst>
                <a:latin typeface="Calibri" pitchFamily="34" charset="0"/>
                <a:cs typeface="Calibri" pitchFamily="34" charset="0"/>
              </a:rPr>
              <a:t>“they are endowed by their </a:t>
            </a:r>
            <a:r>
              <a:rPr lang="en-US" sz="2800"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Creator</a:t>
            </a:r>
            <a:r>
              <a:rPr lang="en-US" sz="2800" dirty="0">
                <a:effectLst>
                  <a:outerShdw blurRad="38100" dist="38100" dir="2700000" algn="tl">
                    <a:srgbClr val="000000">
                      <a:alpha val="43137"/>
                    </a:srgbClr>
                  </a:outerShdw>
                </a:effectLst>
                <a:latin typeface="Calibri" pitchFamily="34" charset="0"/>
                <a:cs typeface="Calibri" pitchFamily="34" charset="0"/>
              </a:rPr>
              <a:t> with certain unalienable Rights,” </a:t>
            </a:r>
          </a:p>
          <a:p>
            <a:pPr marL="685783" indent="-685783" fontAlgn="auto">
              <a:spcBef>
                <a:spcPts val="0"/>
              </a:spcBef>
              <a:spcAft>
                <a:spcPts val="2400"/>
              </a:spcAft>
              <a:buClr>
                <a:schemeClr val="tx1">
                  <a:shade val="95000"/>
                </a:schemeClr>
              </a:buClr>
              <a:buSzPct val="125000"/>
              <a:buBlip>
                <a:blip r:embed="rId2"/>
              </a:buBlip>
              <a:defRPr/>
            </a:pPr>
            <a:r>
              <a:rPr lang="en-US" sz="2800" dirty="0">
                <a:effectLst>
                  <a:outerShdw blurRad="38100" dist="38100" dir="2700000" algn="tl">
                    <a:srgbClr val="000000">
                      <a:alpha val="43137"/>
                    </a:srgbClr>
                  </a:outerShdw>
                </a:effectLst>
                <a:latin typeface="Calibri" pitchFamily="34" charset="0"/>
                <a:cs typeface="Calibri" pitchFamily="34" charset="0"/>
              </a:rPr>
              <a:t>“appealing to the </a:t>
            </a:r>
            <a:r>
              <a:rPr lang="en-US" sz="2800"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Supreme Judge of the world </a:t>
            </a:r>
            <a:r>
              <a:rPr lang="en-US" sz="2800" dirty="0">
                <a:effectLst>
                  <a:outerShdw blurRad="38100" dist="38100" dir="2700000" algn="tl">
                    <a:srgbClr val="000000">
                      <a:alpha val="43137"/>
                    </a:srgbClr>
                  </a:outerShdw>
                </a:effectLst>
                <a:latin typeface="Calibri" pitchFamily="34" charset="0"/>
                <a:cs typeface="Calibri" pitchFamily="34" charset="0"/>
              </a:rPr>
              <a:t>for the rectitude of our intentions,”</a:t>
            </a:r>
          </a:p>
          <a:p>
            <a:pPr marL="685783" indent="-685783" fontAlgn="auto">
              <a:spcBef>
                <a:spcPts val="0"/>
              </a:spcBef>
              <a:spcAft>
                <a:spcPts val="2400"/>
              </a:spcAft>
              <a:buClr>
                <a:schemeClr val="tx1">
                  <a:shade val="95000"/>
                </a:schemeClr>
              </a:buClr>
              <a:buSzPct val="125000"/>
              <a:buBlip>
                <a:blip r:embed="rId2"/>
              </a:buBlip>
              <a:defRPr/>
            </a:pPr>
            <a:r>
              <a:rPr lang="en-US" sz="2800" dirty="0">
                <a:effectLst>
                  <a:outerShdw blurRad="38100" dist="38100" dir="2700000" algn="tl">
                    <a:srgbClr val="000000">
                      <a:alpha val="43137"/>
                    </a:srgbClr>
                  </a:outerShdw>
                </a:effectLst>
                <a:latin typeface="Calibri" pitchFamily="34" charset="0"/>
                <a:cs typeface="Calibri" pitchFamily="34" charset="0"/>
              </a:rPr>
              <a:t>“with firm reliance on the protection of </a:t>
            </a:r>
            <a:r>
              <a:rPr lang="en-US" sz="2800"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Divine</a:t>
            </a:r>
            <a:r>
              <a:rPr lang="en-US" sz="2800" dirty="0">
                <a:effectLst>
                  <a:outerShdw blurRad="38100" dist="38100" dir="2700000" algn="tl">
                    <a:srgbClr val="000000">
                      <a:alpha val="43137"/>
                    </a:srgbClr>
                  </a:outerShdw>
                </a:effectLst>
                <a:latin typeface="Calibri" pitchFamily="34" charset="0"/>
                <a:cs typeface="Calibri" pitchFamily="34" charset="0"/>
              </a:rPr>
              <a:t> Providence.”</a:t>
            </a:r>
          </a:p>
        </p:txBody>
      </p:sp>
      <p:sp>
        <p:nvSpPr>
          <p:cNvPr id="40964" name="TextBox 3"/>
          <p:cNvSpPr txBox="1">
            <a:spLocks noChangeArrowheads="1"/>
          </p:cNvSpPr>
          <p:nvPr/>
        </p:nvSpPr>
        <p:spPr bwMode="auto">
          <a:xfrm>
            <a:off x="2133600" y="6477004"/>
            <a:ext cx="4876800" cy="307777"/>
          </a:xfrm>
          <a:prstGeom prst="rect">
            <a:avLst/>
          </a:prstGeom>
          <a:noFill/>
          <a:ln w="9525">
            <a:noFill/>
            <a:miter lim="800000"/>
            <a:headEnd/>
            <a:tailEnd/>
          </a:ln>
        </p:spPr>
        <p:txBody>
          <a:bodyPr>
            <a:spAutoFit/>
          </a:bodyPr>
          <a:lstStyle/>
          <a:p>
            <a:pPr algn="ctr">
              <a:spcBef>
                <a:spcPts val="1800"/>
              </a:spcBef>
            </a:pPr>
            <a:r>
              <a:rPr lang="en-US" sz="1400" i="1" dirty="0">
                <a:effectLst>
                  <a:outerShdw blurRad="38100" dist="38100" dir="2700000" algn="tl">
                    <a:srgbClr val="000000">
                      <a:alpha val="43137"/>
                    </a:srgbClr>
                  </a:outerShdw>
                </a:effectLst>
                <a:latin typeface="Calibri" pitchFamily="34" charset="0"/>
                <a:cs typeface="Calibri" pitchFamily="34" charset="0"/>
              </a:rPr>
              <a:t>Church of the Holy Trinity v. U.S</a:t>
            </a:r>
            <a:r>
              <a:rPr lang="en-US" sz="1400" dirty="0">
                <a:effectLst>
                  <a:outerShdw blurRad="38100" dist="38100" dir="2700000" algn="tl">
                    <a:srgbClr val="000000">
                      <a:alpha val="43137"/>
                    </a:srgbClr>
                  </a:outerShdw>
                </a:effectLst>
                <a:latin typeface="Calibri" pitchFamily="34" charset="0"/>
                <a:cs typeface="Calibri" pitchFamily="34" charset="0"/>
              </a:rPr>
              <a:t>., 143 U.S. 457, 467-68 (1892)</a:t>
            </a:r>
          </a:p>
        </p:txBody>
      </p:sp>
    </p:spTree>
    <p:extLst>
      <p:ext uri="{BB962C8B-B14F-4D97-AF65-F5344CB8AC3E}">
        <p14:creationId xmlns:p14="http://schemas.microsoft.com/office/powerpoint/2010/main" val="421837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705100" y="228601"/>
            <a:ext cx="3733800" cy="930243"/>
          </a:xfrm>
        </p:spPr>
        <p:txBody>
          <a:bodyPr/>
          <a:lstStyle/>
          <a:p>
            <a:pPr algn="ctr" eaLnBrk="1" hangingPunct="1"/>
            <a:r>
              <a:rPr lang="en-US" sz="4000" dirty="0">
                <a:effectLst>
                  <a:outerShdw blurRad="38100" dist="38100" dir="2700000" algn="tl">
                    <a:srgbClr val="000000">
                      <a:alpha val="43137"/>
                    </a:srgbClr>
                  </a:outerShdw>
                </a:effectLst>
                <a:latin typeface="Calibri" pitchFamily="34" charset="0"/>
                <a:cs typeface="Calibri" pitchFamily="34" charset="0"/>
              </a:rPr>
              <a:t>John Adams</a:t>
            </a:r>
          </a:p>
        </p:txBody>
      </p:sp>
      <p:sp>
        <p:nvSpPr>
          <p:cNvPr id="3" name="Content Placeholder 2"/>
          <p:cNvSpPr>
            <a:spLocks noGrp="1"/>
          </p:cNvSpPr>
          <p:nvPr>
            <p:ph idx="1"/>
          </p:nvPr>
        </p:nvSpPr>
        <p:spPr>
          <a:xfrm>
            <a:off x="2895600" y="1447800"/>
            <a:ext cx="6096000" cy="3886200"/>
          </a:xfrm>
        </p:spPr>
        <p:txBody>
          <a:bodyPr/>
          <a:lstStyle/>
          <a:p>
            <a:pPr marL="0" indent="0" algn="just" eaLnBrk="1" hangingPunct="1">
              <a:buNone/>
              <a:defRPr/>
            </a:pPr>
            <a:r>
              <a:rPr lang="en-US" dirty="0">
                <a:effectLst>
                  <a:outerShdw blurRad="38100" dist="38100" dir="2700000" algn="tl">
                    <a:srgbClr val="000000">
                      <a:alpha val="43137"/>
                    </a:srgbClr>
                  </a:outerShdw>
                </a:effectLst>
                <a:latin typeface="Calibri" pitchFamily="34" charset="0"/>
                <a:cs typeface="Calibri" pitchFamily="34" charset="0"/>
              </a:rPr>
              <a:t>John Adams - America's second President </a:t>
            </a:r>
            <a:r>
              <a:rPr lang="en-US" b="1" dirty="0">
                <a:solidFill>
                  <a:srgbClr val="FFFFCC"/>
                </a:solidFill>
                <a:effectLst>
                  <a:outerShdw blurRad="38100" dist="38100" dir="2700000" algn="tl">
                    <a:srgbClr val="000000">
                      <a:alpha val="43137"/>
                    </a:srgbClr>
                  </a:outerShdw>
                </a:effectLst>
                <a:latin typeface="Calibri" pitchFamily="34" charset="0"/>
                <a:cs typeface="Calibri" pitchFamily="34" charset="0"/>
              </a:rPr>
              <a:t>"</a:t>
            </a:r>
            <a:r>
              <a:rPr lang="en-US"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Rights [are] antecedent to all earthly government; Rights... cannot be repealed or restrained by human laws; Rights [are] derived from the great Legislature of the universe</a:t>
            </a:r>
            <a:r>
              <a:rPr lang="en-US" b="1" dirty="0">
                <a:solidFill>
                  <a:srgbClr val="FFFFCC"/>
                </a:solidFill>
                <a:effectLst>
                  <a:outerShdw blurRad="38100" dist="38100" dir="2700000" algn="tl">
                    <a:srgbClr val="000000">
                      <a:alpha val="43137"/>
                    </a:srgbClr>
                  </a:outerShdw>
                </a:effectLst>
                <a:latin typeface="Calibri" pitchFamily="34" charset="0"/>
                <a:cs typeface="Calibri" pitchFamily="34" charset="0"/>
              </a:rPr>
              <a:t>."</a:t>
            </a:r>
          </a:p>
        </p:txBody>
      </p:sp>
      <p:sp>
        <p:nvSpPr>
          <p:cNvPr id="30724" name="TextBox 4"/>
          <p:cNvSpPr txBox="1">
            <a:spLocks noChangeArrowheads="1"/>
          </p:cNvSpPr>
          <p:nvPr/>
        </p:nvSpPr>
        <p:spPr bwMode="auto">
          <a:xfrm>
            <a:off x="381000" y="6019801"/>
            <a:ext cx="8382000" cy="707886"/>
          </a:xfrm>
          <a:prstGeom prst="rect">
            <a:avLst/>
          </a:prstGeom>
          <a:noFill/>
          <a:ln w="9525">
            <a:noFill/>
            <a:miter lim="800000"/>
            <a:headEnd/>
            <a:tailEnd/>
          </a:ln>
        </p:spPr>
        <p:txBody>
          <a:bodyPr wrap="square">
            <a:spAutoFit/>
          </a:bodyPr>
          <a:lstStyle/>
          <a:p>
            <a:pPr algn="ctr" eaLnBrk="0" hangingPunct="0"/>
            <a:r>
              <a:rPr lang="en-US" sz="2000" dirty="0">
                <a:effectLst>
                  <a:outerShdw blurRad="38100" dist="38100" dir="2700000" algn="tl">
                    <a:srgbClr val="000000">
                      <a:alpha val="43137"/>
                    </a:srgbClr>
                  </a:outerShdw>
                </a:effectLst>
                <a:latin typeface="Calibri" pitchFamily="34" charset="0"/>
                <a:cs typeface="Calibri" pitchFamily="34" charset="0"/>
              </a:rPr>
              <a:t>John Adams, The Works of John Adams, Second President of the United States, ed. Charles Francis Adams, 10 vols. (Boston: Little, Brown, 1856), 3:449.</a:t>
            </a:r>
          </a:p>
        </p:txBody>
      </p:sp>
      <p:pic>
        <p:nvPicPr>
          <p:cNvPr id="11266" name="Picture 2" descr="Image result for john adams">
            <a:extLst>
              <a:ext uri="{FF2B5EF4-FFF2-40B4-BE49-F238E27FC236}">
                <a16:creationId xmlns:a16="http://schemas.microsoft.com/office/drawing/2014/main" id="{8F360441-F49A-4266-8B4D-521C4A41A12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676400"/>
            <a:ext cx="2286000" cy="22860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605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839200" cy="5000943"/>
          </a:xfrm>
        </p:spPr>
        <p:txBody>
          <a:bodyPr rtlCol="0">
            <a:noAutofit/>
          </a:bodyPr>
          <a:lstStyle/>
          <a:p>
            <a:pPr marL="685783" indent="-685783" algn="just" fontAlgn="auto">
              <a:spcBef>
                <a:spcPts val="0"/>
              </a:spcBef>
              <a:spcAft>
                <a:spcPts val="2400"/>
              </a:spcAft>
              <a:buClr>
                <a:schemeClr val="tx1">
                  <a:shade val="95000"/>
                </a:schemeClr>
              </a:buClr>
              <a:buSzPct val="125000"/>
              <a:buBlip>
                <a:blip r:embed="rId2"/>
              </a:buBlip>
              <a:defRPr/>
            </a:pPr>
            <a:r>
              <a:rPr lang="en-US" sz="2800" dirty="0">
                <a:effectLst>
                  <a:outerShdw blurRad="38100" dist="38100" dir="2700000" algn="tl">
                    <a:srgbClr val="000000">
                      <a:alpha val="43137"/>
                    </a:srgbClr>
                  </a:outerShdw>
                </a:effectLst>
                <a:latin typeface="Calibri" pitchFamily="34" charset="0"/>
                <a:cs typeface="Calibri" pitchFamily="34" charset="0"/>
              </a:rPr>
              <a:t>“We hold these truths to be self-evident, that </a:t>
            </a:r>
            <a:r>
              <a:rPr lang="en-US" sz="2800"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all men</a:t>
            </a:r>
            <a:r>
              <a:rPr lang="en-US" sz="2800" dirty="0">
                <a:effectLst>
                  <a:outerShdw blurRad="38100" dist="38100" dir="2700000" algn="tl">
                    <a:srgbClr val="000000">
                      <a:alpha val="43137"/>
                    </a:srgbClr>
                  </a:outerShdw>
                </a:effectLst>
                <a:latin typeface="Calibri" pitchFamily="34" charset="0"/>
                <a:cs typeface="Calibri" pitchFamily="34" charset="0"/>
              </a:rPr>
              <a:t> are created equal, that they </a:t>
            </a:r>
            <a:r>
              <a:rPr lang="en-US" sz="2800"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are endowed by their Creator with certain unalienable Rights</a:t>
            </a:r>
            <a:r>
              <a:rPr lang="en-US" sz="2800" dirty="0">
                <a:effectLst>
                  <a:outerShdw blurRad="38100" dist="38100" dir="2700000" algn="tl">
                    <a:srgbClr val="000000">
                      <a:alpha val="43137"/>
                    </a:srgbClr>
                  </a:outerShdw>
                </a:effectLst>
                <a:latin typeface="Calibri" pitchFamily="34" charset="0"/>
                <a:cs typeface="Calibri" pitchFamily="34" charset="0"/>
              </a:rPr>
              <a:t>, that among these are Life, Liberty and the pursuit of Happiness.”</a:t>
            </a:r>
          </a:p>
          <a:p>
            <a:pPr marL="685783" indent="-685783" algn="just" fontAlgn="auto">
              <a:spcBef>
                <a:spcPts val="0"/>
              </a:spcBef>
              <a:spcAft>
                <a:spcPts val="2400"/>
              </a:spcAft>
              <a:buClr>
                <a:schemeClr val="tx1">
                  <a:shade val="95000"/>
                </a:schemeClr>
              </a:buClr>
              <a:buSzPct val="125000"/>
              <a:buBlip>
                <a:blip r:embed="rId2"/>
              </a:buBlip>
              <a:defRPr/>
            </a:pPr>
            <a:r>
              <a:rPr lang="en-US" sz="2800" dirty="0">
                <a:effectLst>
                  <a:outerShdw blurRad="38100" dist="38100" dir="2700000" algn="tl">
                    <a:srgbClr val="000000">
                      <a:alpha val="43137"/>
                    </a:srgbClr>
                  </a:outerShdw>
                </a:effectLst>
                <a:latin typeface="Calibri" pitchFamily="34" charset="0"/>
                <a:cs typeface="Calibri" pitchFamily="34" charset="0"/>
              </a:rPr>
              <a:t>“That </a:t>
            </a:r>
            <a:r>
              <a:rPr lang="en-US" sz="2800"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TO SECURE THESE RIGHTS, Governments are instituted among Men</a:t>
            </a:r>
            <a:r>
              <a:rPr lang="en-US" sz="2800" dirty="0">
                <a:effectLst>
                  <a:outerShdw blurRad="38100" dist="38100" dir="2700000" algn="tl">
                    <a:srgbClr val="000000">
                      <a:alpha val="43137"/>
                    </a:srgbClr>
                  </a:outerShdw>
                </a:effectLst>
                <a:latin typeface="Calibri" pitchFamily="34" charset="0"/>
                <a:cs typeface="Calibri" pitchFamily="34" charset="0"/>
              </a:rPr>
              <a:t>, deriving their just powers from the consent of the governed,”</a:t>
            </a:r>
          </a:p>
          <a:p>
            <a:pPr marL="685783" indent="-685783" algn="just" fontAlgn="auto">
              <a:spcBef>
                <a:spcPts val="0"/>
              </a:spcBef>
              <a:spcAft>
                <a:spcPts val="2400"/>
              </a:spcAft>
              <a:buClr>
                <a:schemeClr val="tx1">
                  <a:shade val="95000"/>
                </a:schemeClr>
              </a:buClr>
              <a:buSzPct val="125000"/>
              <a:buBlip>
                <a:blip r:embed="rId2"/>
              </a:buBlip>
              <a:defRPr/>
            </a:pPr>
            <a:r>
              <a:rPr lang="en-US" sz="2800" dirty="0">
                <a:effectLst>
                  <a:outerShdw blurRad="38100" dist="38100" dir="2700000" algn="tl">
                    <a:srgbClr val="000000">
                      <a:alpha val="43137"/>
                    </a:srgbClr>
                  </a:outerShdw>
                </a:effectLst>
                <a:latin typeface="Calibri" pitchFamily="34" charset="0"/>
                <a:cs typeface="Calibri" pitchFamily="34" charset="0"/>
              </a:rPr>
              <a:t>“That whenever any Form of Government becomes destructive of these ends, it is the Right of the People to alter or to abolish it, and to institute new </a:t>
            </a:r>
            <a:r>
              <a:rPr lang="en-US" sz="2800" dirty="0">
                <a:effectLst/>
              </a:rPr>
              <a:t>Government…”</a:t>
            </a:r>
            <a:endParaRPr lang="en-US" sz="2800" dirty="0">
              <a:effectLst>
                <a:outerShdw blurRad="38100" dist="38100" dir="2700000" algn="tl">
                  <a:srgbClr val="000000">
                    <a:alpha val="43137"/>
                  </a:srgbClr>
                </a:outerShdw>
              </a:effectLst>
              <a:latin typeface="Calibri" pitchFamily="34" charset="0"/>
              <a:cs typeface="Calibri" pitchFamily="34" charset="0"/>
            </a:endParaRPr>
          </a:p>
        </p:txBody>
      </p:sp>
      <p:sp>
        <p:nvSpPr>
          <p:cNvPr id="40964" name="TextBox 3"/>
          <p:cNvSpPr txBox="1">
            <a:spLocks noChangeArrowheads="1"/>
          </p:cNvSpPr>
          <p:nvPr/>
        </p:nvSpPr>
        <p:spPr bwMode="auto">
          <a:xfrm>
            <a:off x="0" y="6475512"/>
            <a:ext cx="9144000" cy="307777"/>
          </a:xfrm>
          <a:prstGeom prst="rect">
            <a:avLst/>
          </a:prstGeom>
          <a:noFill/>
          <a:ln w="9525">
            <a:noFill/>
            <a:miter lim="800000"/>
            <a:headEnd/>
            <a:tailEnd/>
          </a:ln>
        </p:spPr>
        <p:txBody>
          <a:bodyPr wrap="square">
            <a:spAutoFit/>
          </a:bodyPr>
          <a:lstStyle/>
          <a:p>
            <a:r>
              <a:rPr lang="en-US" sz="1400" dirty="0">
                <a:effectLst>
                  <a:outerShdw blurRad="38100" dist="38100" dir="2700000" algn="tl">
                    <a:srgbClr val="000000">
                      <a:alpha val="43137"/>
                    </a:srgbClr>
                  </a:outerShdw>
                </a:effectLst>
                <a:latin typeface="Calibri" pitchFamily="34" charset="0"/>
                <a:cs typeface="Calibri" pitchFamily="34" charset="0"/>
              </a:rPr>
              <a:t>Declaration of Independence, In Congress, July 4, 1776, The unanimous Declaration of the thirteen united States of America</a:t>
            </a:r>
          </a:p>
        </p:txBody>
      </p:sp>
      <p:sp>
        <p:nvSpPr>
          <p:cNvPr id="6" name="Title 1">
            <a:extLst>
              <a:ext uri="{FF2B5EF4-FFF2-40B4-BE49-F238E27FC236}">
                <a16:creationId xmlns:a16="http://schemas.microsoft.com/office/drawing/2014/main" id="{3719FD97-06FC-4BE9-8229-40D457FD4DE9}"/>
              </a:ext>
            </a:extLst>
          </p:cNvPr>
          <p:cNvSpPr>
            <a:spLocks noGrp="1"/>
          </p:cNvSpPr>
          <p:nvPr>
            <p:ph type="title"/>
          </p:nvPr>
        </p:nvSpPr>
        <p:spPr>
          <a:xfrm>
            <a:off x="1143000" y="228601"/>
            <a:ext cx="6858000" cy="758827"/>
          </a:xfrm>
        </p:spPr>
        <p:txBody>
          <a:bodyPr/>
          <a:lstStyle/>
          <a:p>
            <a:pPr algn="ctr"/>
            <a:r>
              <a:rPr lang="en-US" sz="3600" dirty="0">
                <a:effectLst>
                  <a:outerShdw blurRad="38100" dist="38100" dir="2700000" algn="tl">
                    <a:srgbClr val="000000">
                      <a:alpha val="43137"/>
                    </a:srgbClr>
                  </a:outerShdw>
                </a:effectLst>
                <a:latin typeface="Calibri" pitchFamily="34" charset="0"/>
                <a:cs typeface="Calibri" pitchFamily="34" charset="0"/>
              </a:rPr>
              <a:t>Declaration of Independence</a:t>
            </a:r>
          </a:p>
        </p:txBody>
      </p:sp>
    </p:spTree>
    <p:extLst>
      <p:ext uri="{BB962C8B-B14F-4D97-AF65-F5344CB8AC3E}">
        <p14:creationId xmlns:p14="http://schemas.microsoft.com/office/powerpoint/2010/main" val="3128094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571500" y="6019800"/>
            <a:ext cx="8001000" cy="762000"/>
          </a:xfrm>
        </p:spPr>
        <p:txBody>
          <a:bodyPr/>
          <a:lstStyle/>
          <a:p>
            <a:pPr algn="ctr"/>
            <a:r>
              <a:rPr lang="en-US" sz="1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Speech by Attorney General Janet Reno, Newark, New Jersey, May 5, 1995. Quoted in James </a:t>
            </a:r>
            <a:r>
              <a:rPr lang="en-US" sz="1800" dirty="0" err="1">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Bovard</a:t>
            </a:r>
            <a:r>
              <a:rPr lang="en-US" sz="1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“Waco Must Get a Hearing,” </a:t>
            </a:r>
            <a:r>
              <a:rPr lang="en-US" sz="1800" i="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Wall Street Journal</a:t>
            </a:r>
            <a:r>
              <a:rPr lang="en-US" sz="1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May 15, 1995.</a:t>
            </a:r>
          </a:p>
        </p:txBody>
      </p:sp>
      <p:pic>
        <p:nvPicPr>
          <p:cNvPr id="63491" name="Picture 7" descr="Janet Reno">
            <a:hlinkClick r:id="rId2" tooltip="Janet Reno"/>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22561" y="1600200"/>
            <a:ext cx="1939639" cy="22860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561" name="Text Box 9"/>
          <p:cNvSpPr txBox="1">
            <a:spLocks noGrp="1" noChangeArrowheads="1"/>
          </p:cNvSpPr>
          <p:nvPr>
            <p:ph type="body" idx="1"/>
          </p:nvPr>
        </p:nvSpPr>
        <p:spPr>
          <a:xfrm>
            <a:off x="2819400" y="1371600"/>
            <a:ext cx="5943600" cy="2743200"/>
          </a:xfrm>
        </p:spPr>
        <p:txBody>
          <a:bodyPr/>
          <a:lstStyle/>
          <a:p>
            <a:pPr marL="0" indent="0" algn="just">
              <a:spcBef>
                <a:spcPct val="50000"/>
              </a:spcBef>
              <a:buNone/>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are part of a government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 given its people more freedom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…than any other government in the history of the world.” </a:t>
            </a:r>
          </a:p>
        </p:txBody>
      </p:sp>
      <p:sp>
        <p:nvSpPr>
          <p:cNvPr id="2" name="Rectangle 1"/>
          <p:cNvSpPr/>
          <p:nvPr/>
        </p:nvSpPr>
        <p:spPr>
          <a:xfrm>
            <a:off x="677409" y="228600"/>
            <a:ext cx="7789184" cy="707886"/>
          </a:xfrm>
          <a:prstGeom prst="rect">
            <a:avLst/>
          </a:prstGeom>
        </p:spPr>
        <p:txBody>
          <a:bodyPr wrap="none">
            <a:spAutoFit/>
          </a:bodyPr>
          <a:lstStyle/>
          <a:p>
            <a:pPr algn="ctr"/>
            <a:r>
              <a:rPr lang="en-US" sz="4000" dirty="0">
                <a:solidFill>
                  <a:schemeClr val="tx2"/>
                </a:solidFill>
                <a:effectLst>
                  <a:outerShdw blurRad="38100" dist="38100" dir="2700000" algn="tl">
                    <a:srgbClr val="000000">
                      <a:alpha val="43137"/>
                    </a:srgbClr>
                  </a:outerShdw>
                </a:effectLst>
                <a:latin typeface="Calibri" pitchFamily="34" charset="0"/>
                <a:ea typeface="+mj-ea"/>
                <a:cs typeface="Calibri" pitchFamily="34" charset="0"/>
              </a:rPr>
              <a:t>Former Attorney General Janet Reno</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2009775" y="228600"/>
            <a:ext cx="5124450" cy="1097280"/>
          </a:xfrm>
        </p:spPr>
        <p:txBody>
          <a:bodyPr/>
          <a:lstStyle/>
          <a:p>
            <a:pPr marL="461963" indent="-461963" algn="ctr" eaLnBrk="1" hangingPunct="1">
              <a:buClr>
                <a:srgbClr val="00FF99"/>
              </a:buClr>
              <a:buFont typeface="+mj-lt"/>
              <a:buAutoNum type="arabicPeriod" startAt="4"/>
            </a:pPr>
            <a:r>
              <a:rPr lang="en-US" sz="3600" kern="1200" dirty="0">
                <a:effectLst>
                  <a:outerShdw blurRad="38100" dist="38100" dir="2700000" algn="tl">
                    <a:srgbClr val="000000">
                      <a:alpha val="43137"/>
                    </a:srgbClr>
                  </a:outerShdw>
                </a:effectLst>
              </a:rPr>
              <a:t>Provision of Protection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Genesis 4:15</a:t>
            </a:r>
          </a:p>
        </p:txBody>
      </p:sp>
      <p:sp>
        <p:nvSpPr>
          <p:cNvPr id="129027" name="Rectangle 3"/>
          <p:cNvSpPr>
            <a:spLocks noGrp="1" noChangeArrowheads="1"/>
          </p:cNvSpPr>
          <p:nvPr>
            <p:ph type="body" idx="1"/>
          </p:nvPr>
        </p:nvSpPr>
        <p:spPr>
          <a:xfrm>
            <a:off x="1562100" y="2057400"/>
            <a:ext cx="6019800" cy="1676400"/>
          </a:xfrm>
        </p:spPr>
        <p:txBody>
          <a:bodyPr/>
          <a:lstStyle/>
          <a:p>
            <a:pPr marL="514350" lvl="1" indent="-514350" eaLnBrk="1" hangingPunct="1">
              <a:spcBef>
                <a:spcPts val="0"/>
              </a:spcBef>
              <a:spcAft>
                <a:spcPts val="36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Divine Vengeance – Gen. 4:15a</a:t>
            </a:r>
          </a:p>
          <a:p>
            <a:pPr marL="514350" lvl="1" indent="-514350" eaLnBrk="1" hangingPunct="1">
              <a:spcBef>
                <a:spcPts val="0"/>
              </a:spcBef>
              <a:spcAft>
                <a:spcPts val="3600"/>
              </a:spcAft>
              <a:buClr>
                <a:srgbClr val="00FFFF"/>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mn-cs"/>
              </a:rPr>
              <a:t>Protective Mark – Gen. 4:15b</a:t>
            </a:r>
          </a:p>
        </p:txBody>
      </p:sp>
      <p:pic>
        <p:nvPicPr>
          <p:cNvPr id="4" name="Picture 3">
            <a:extLst>
              <a:ext uri="{FF2B5EF4-FFF2-40B4-BE49-F238E27FC236}">
                <a16:creationId xmlns:a16="http://schemas.microsoft.com/office/drawing/2014/main" id="{F6F331A4-D90B-4155-BFA9-17EC4C3689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a:extLst>
              <a:ext uri="{FF2B5EF4-FFF2-40B4-BE49-F238E27FC236}">
                <a16:creationId xmlns:a16="http://schemas.microsoft.com/office/drawing/2014/main" id="{CD2407B2-0A5A-4045-B195-7B40B092793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Tree>
    <p:extLst>
      <p:ext uri="{BB962C8B-B14F-4D97-AF65-F5344CB8AC3E}">
        <p14:creationId xmlns:p14="http://schemas.microsoft.com/office/powerpoint/2010/main" val="1784949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Genesis 4 Outline</a:t>
            </a:r>
          </a:p>
        </p:txBody>
      </p:sp>
      <p:sp>
        <p:nvSpPr>
          <p:cNvPr id="124931" name="Rectangle 3"/>
          <p:cNvSpPr>
            <a:spLocks noGrp="1" noChangeArrowheads="1"/>
          </p:cNvSpPr>
          <p:nvPr>
            <p:ph type="body" idx="1"/>
          </p:nvPr>
        </p:nvSpPr>
        <p:spPr>
          <a:xfrm>
            <a:off x="1676400" y="2057400"/>
            <a:ext cx="5791200" cy="28194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First murder (Gen 4:1-15)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Ungodly line of Cain (4:16-24)</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Godly line of Seth (4:25-26)</a:t>
            </a:r>
          </a:p>
        </p:txBody>
      </p:sp>
      <p:pic>
        <p:nvPicPr>
          <p:cNvPr id="4" name="Picture 3">
            <a:extLst>
              <a:ext uri="{FF2B5EF4-FFF2-40B4-BE49-F238E27FC236}">
                <a16:creationId xmlns:a16="http://schemas.microsoft.com/office/drawing/2014/main" id="{DC75D3B2-BCF1-400A-B753-5B2379470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6822803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219200" y="228600"/>
            <a:ext cx="67056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Ungodly Line of Cain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159069" y="1325880"/>
            <a:ext cx="8534400" cy="41148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Evil line that will not bring forth the Messiah (Gen 3:15)</a:t>
            </a:r>
          </a:p>
          <a:p>
            <a:pPr marL="914400" lvl="2" indent="-452438" eaLnBrk="1" hangingPunct="1">
              <a:spcBef>
                <a:spcPts val="0"/>
              </a:spcBef>
              <a:spcAft>
                <a:spcPts val="1800"/>
              </a:spcAft>
              <a:buClr>
                <a:srgbClr val="00FF99"/>
              </a:buClr>
              <a:buSzPct val="100000"/>
              <a:buFont typeface="+mj-lt"/>
              <a:buAutoNum type="arabicPeriod"/>
              <a:defRPr/>
            </a:pPr>
            <a:r>
              <a:rPr lang="en-US" dirty="0"/>
              <a:t>Continuation of Cain’s line (4:16-18)</a:t>
            </a:r>
          </a:p>
          <a:p>
            <a:pPr marL="914400" lvl="2" indent="-452438" eaLnBrk="1" hangingPunct="1">
              <a:spcBef>
                <a:spcPts val="0"/>
              </a:spcBef>
              <a:spcAft>
                <a:spcPts val="1800"/>
              </a:spcAft>
              <a:buClr>
                <a:srgbClr val="00FF99"/>
              </a:buClr>
              <a:buSzPct val="100000"/>
              <a:buFont typeface="+mj-lt"/>
              <a:buAutoNum type="arabicPeriod"/>
              <a:defRPr/>
            </a:pPr>
            <a:r>
              <a:rPr lang="en-US" dirty="0"/>
              <a:t>Immorality (4:19)</a:t>
            </a:r>
          </a:p>
          <a:p>
            <a:pPr marL="914400" lvl="2" indent="-452438" eaLnBrk="1" hangingPunct="1">
              <a:spcBef>
                <a:spcPts val="0"/>
              </a:spcBef>
              <a:spcAft>
                <a:spcPts val="1800"/>
              </a:spcAft>
              <a:buClr>
                <a:srgbClr val="00FF99"/>
              </a:buClr>
              <a:buSzPct val="100000"/>
              <a:buFont typeface="+mj-lt"/>
              <a:buAutoNum type="arabicPeriod"/>
              <a:defRPr/>
            </a:pPr>
            <a:r>
              <a:rPr lang="en-US" dirty="0"/>
              <a:t>Technological but not spiritual advancement (4:20-22)</a:t>
            </a:r>
          </a:p>
          <a:p>
            <a:pPr marL="914400" lvl="2" indent="-452438" eaLnBrk="1" hangingPunct="1">
              <a:spcBef>
                <a:spcPts val="0"/>
              </a:spcBef>
              <a:spcAft>
                <a:spcPts val="1800"/>
              </a:spcAft>
              <a:buClr>
                <a:srgbClr val="00FF99"/>
              </a:buClr>
              <a:buSzPct val="100000"/>
              <a:buFont typeface="+mj-lt"/>
              <a:buAutoNum type="arabicPeriod"/>
              <a:defRPr/>
            </a:pPr>
            <a:r>
              <a:rPr lang="en-US" dirty="0"/>
              <a:t>Violence  (4:23-24)</a:t>
            </a:r>
          </a:p>
        </p:txBody>
      </p:sp>
      <p:pic>
        <p:nvPicPr>
          <p:cNvPr id="4" name="Picture 3">
            <a:extLst>
              <a:ext uri="{FF2B5EF4-FFF2-40B4-BE49-F238E27FC236}">
                <a16:creationId xmlns:a16="http://schemas.microsoft.com/office/drawing/2014/main" id="{9DE85CCD-4FAF-4726-BE7C-4188638485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13711" y="4903893"/>
            <a:ext cx="1925489" cy="1649307"/>
          </a:xfrm>
          <a:prstGeom prst="rect">
            <a:avLst/>
          </a:prstGeom>
        </p:spPr>
      </p:pic>
      <p:pic>
        <p:nvPicPr>
          <p:cNvPr id="5" name="Picture 4">
            <a:extLst>
              <a:ext uri="{FF2B5EF4-FFF2-40B4-BE49-F238E27FC236}">
                <a16:creationId xmlns:a16="http://schemas.microsoft.com/office/drawing/2014/main" id="{7E2678AE-EBF8-489B-B527-CDC1D3C42C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2286000" y="228600"/>
            <a:ext cx="45720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Ungodly Line of Cain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159069" y="1325880"/>
            <a:ext cx="8534400" cy="41148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Evil line that will not bring forth the Messiah (Gen 3:15)</a:t>
            </a:r>
          </a:p>
          <a:p>
            <a:pPr marL="914400" lvl="2" indent="-452438" eaLnBrk="1" hangingPunct="1">
              <a:spcBef>
                <a:spcPts val="0"/>
              </a:spcBef>
              <a:spcAft>
                <a:spcPts val="1800"/>
              </a:spcAft>
              <a:buClr>
                <a:srgbClr val="00FF99"/>
              </a:buClr>
              <a:buSzPct val="100000"/>
              <a:buFont typeface="+mj-lt"/>
              <a:buAutoNum type="arabicPeriod"/>
              <a:defRPr/>
            </a:pPr>
            <a:r>
              <a:rPr lang="en-US" b="1" u="sng" dirty="0">
                <a:solidFill>
                  <a:srgbClr val="FFFFCC"/>
                </a:solidFill>
              </a:rPr>
              <a:t>Continuation of Cain’s line (4:16-18)</a:t>
            </a:r>
          </a:p>
          <a:p>
            <a:pPr marL="914400" lvl="2" indent="-452438" eaLnBrk="1" hangingPunct="1">
              <a:spcBef>
                <a:spcPts val="0"/>
              </a:spcBef>
              <a:spcAft>
                <a:spcPts val="1800"/>
              </a:spcAft>
              <a:buClr>
                <a:srgbClr val="00FF99"/>
              </a:buClr>
              <a:buSzPct val="100000"/>
              <a:buFont typeface="+mj-lt"/>
              <a:buAutoNum type="arabicPeriod"/>
              <a:defRPr/>
            </a:pPr>
            <a:r>
              <a:rPr lang="en-US" dirty="0"/>
              <a:t>Immorality (4:19)</a:t>
            </a:r>
          </a:p>
          <a:p>
            <a:pPr marL="914400" lvl="2" indent="-452438" eaLnBrk="1" hangingPunct="1">
              <a:spcBef>
                <a:spcPts val="0"/>
              </a:spcBef>
              <a:spcAft>
                <a:spcPts val="1800"/>
              </a:spcAft>
              <a:buClr>
                <a:srgbClr val="00FF99"/>
              </a:buClr>
              <a:buSzPct val="100000"/>
              <a:buFont typeface="+mj-lt"/>
              <a:buAutoNum type="arabicPeriod"/>
              <a:defRPr/>
            </a:pPr>
            <a:r>
              <a:rPr lang="en-US" dirty="0"/>
              <a:t>Technological but not spiritual advancement (4:20-22)</a:t>
            </a:r>
          </a:p>
          <a:p>
            <a:pPr marL="914400" lvl="2" indent="-452438" eaLnBrk="1" hangingPunct="1">
              <a:spcBef>
                <a:spcPts val="0"/>
              </a:spcBef>
              <a:spcAft>
                <a:spcPts val="1800"/>
              </a:spcAft>
              <a:buClr>
                <a:srgbClr val="00FF99"/>
              </a:buClr>
              <a:buSzPct val="100000"/>
              <a:buFont typeface="+mj-lt"/>
              <a:buAutoNum type="arabicPeriod"/>
              <a:defRPr/>
            </a:pPr>
            <a:r>
              <a:rPr lang="en-US" dirty="0"/>
              <a:t>Violence  (4:23-24)</a:t>
            </a:r>
          </a:p>
        </p:txBody>
      </p:sp>
      <p:pic>
        <p:nvPicPr>
          <p:cNvPr id="4" name="Picture 3">
            <a:extLst>
              <a:ext uri="{FF2B5EF4-FFF2-40B4-BE49-F238E27FC236}">
                <a16:creationId xmlns:a16="http://schemas.microsoft.com/office/drawing/2014/main" id="{9DE85CCD-4FAF-4726-BE7C-4188638485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13711" y="4903893"/>
            <a:ext cx="1925489" cy="1649307"/>
          </a:xfrm>
          <a:prstGeom prst="rect">
            <a:avLst/>
          </a:prstGeom>
        </p:spPr>
      </p:pic>
      <p:pic>
        <p:nvPicPr>
          <p:cNvPr id="5" name="Picture 4">
            <a:extLst>
              <a:ext uri="{FF2B5EF4-FFF2-40B4-BE49-F238E27FC236}">
                <a16:creationId xmlns:a16="http://schemas.microsoft.com/office/drawing/2014/main" id="{7E2678AE-EBF8-489B-B527-CDC1D3C42C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5502127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1790700" y="1600200"/>
            <a:ext cx="5562600" cy="2133600"/>
          </a:xfrm>
        </p:spPr>
        <p:txBody>
          <a:bodyPr/>
          <a:lstStyle/>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Location – Gen. 4:16</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Birth of Enoch – Gen. 4:17</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Line of Cain – Gen. 4:18</a:t>
            </a:r>
          </a:p>
        </p:txBody>
      </p:sp>
      <p:pic>
        <p:nvPicPr>
          <p:cNvPr id="4" name="Picture 3">
            <a:extLst>
              <a:ext uri="{FF2B5EF4-FFF2-40B4-BE49-F238E27FC236}">
                <a16:creationId xmlns:a16="http://schemas.microsoft.com/office/drawing/2014/main" id="{F6F331A4-D90B-4155-BFA9-17EC4C3689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
        <p:nvSpPr>
          <p:cNvPr id="6" name="Rectangle 2">
            <a:extLst>
              <a:ext uri="{FF2B5EF4-FFF2-40B4-BE49-F238E27FC236}">
                <a16:creationId xmlns:a16="http://schemas.microsoft.com/office/drawing/2014/main" id="{8E98E6CD-203C-49C2-92DF-D53EDE47FC9A}"/>
              </a:ext>
            </a:extLst>
          </p:cNvPr>
          <p:cNvSpPr txBox="1">
            <a:spLocks noChangeArrowheads="1"/>
          </p:cNvSpPr>
          <p:nvPr/>
        </p:nvSpPr>
        <p:spPr bwMode="auto">
          <a:xfrm>
            <a:off x="1743075" y="228600"/>
            <a:ext cx="565785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73088" lvl="2" indent="-563563" algn="ctr" eaLnBrk="1" hangingPunct="1">
              <a:spcBef>
                <a:spcPts val="0"/>
              </a:spcBef>
              <a:spcAft>
                <a:spcPts val="0"/>
              </a:spcAft>
              <a:buClr>
                <a:srgbClr val="00FF99"/>
              </a:buClr>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mn-cs"/>
              </a:rPr>
              <a:t>Continuation of Cain’s line </a:t>
            </a:r>
          </a:p>
          <a:p>
            <a:pPr marL="9525" lvl="2" algn="ctr" eaLnBrk="1" hangingPunct="1">
              <a:spcBef>
                <a:spcPts val="0"/>
              </a:spcBef>
              <a:spcAft>
                <a:spcPts val="0"/>
              </a:spcAft>
              <a:buClr>
                <a:srgbClr val="00FF99"/>
              </a:buClr>
              <a:buSzPct val="100000"/>
              <a:defRPr/>
            </a:pPr>
            <a:r>
              <a:rPr lang="en-US" sz="2800" dirty="0">
                <a:solidFill>
                  <a:schemeClr val="tx1"/>
                </a:solidFill>
                <a:effectLst>
                  <a:outerShdw blurRad="38100" dist="38100" dir="2700000" algn="tl">
                    <a:srgbClr val="000000"/>
                  </a:outerShdw>
                </a:effectLst>
                <a:latin typeface="Calibri" panose="020F0502020204030204" pitchFamily="34" charset="0"/>
              </a:rPr>
              <a:t>(4:16-18)</a:t>
            </a:r>
            <a:endParaRPr lang="en-US" sz="2800" kern="0" dirty="0">
              <a:solidFill>
                <a:schemeClr val="tx1"/>
              </a:solidFill>
              <a:effectLst>
                <a:outerShdw blurRad="38100" dist="38100" dir="2700000" algn="tl">
                  <a:srgbClr val="000000">
                    <a:alpha val="43137"/>
                  </a:srgbClr>
                </a:outerShdw>
              </a:effectLst>
              <a:ea typeface="+mn-ea"/>
              <a:cs typeface="+mn-cs"/>
            </a:endParaRPr>
          </a:p>
        </p:txBody>
      </p:sp>
      <p:pic>
        <p:nvPicPr>
          <p:cNvPr id="8" name="Picture 7">
            <a:extLst>
              <a:ext uri="{FF2B5EF4-FFF2-40B4-BE49-F238E27FC236}">
                <a16:creationId xmlns:a16="http://schemas.microsoft.com/office/drawing/2014/main" id="{4F58BE3F-C469-477C-897E-C63BA7C04B7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Tree>
    <p:extLst>
      <p:ext uri="{BB962C8B-B14F-4D97-AF65-F5344CB8AC3E}">
        <p14:creationId xmlns:p14="http://schemas.microsoft.com/office/powerpoint/2010/main" val="41034404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1790700" y="1600200"/>
            <a:ext cx="5562600" cy="2133600"/>
          </a:xfrm>
        </p:spPr>
        <p:txBody>
          <a:bodyPr/>
          <a:lstStyle/>
          <a:p>
            <a:pPr marL="514350" lvl="1" indent="-514350" eaLnBrk="1" hangingPunct="1">
              <a:spcBef>
                <a:spcPts val="0"/>
              </a:spcBef>
              <a:spcAft>
                <a:spcPts val="2400"/>
              </a:spcAft>
              <a:buClr>
                <a:srgbClr val="00FFFF"/>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mn-cs"/>
              </a:rPr>
              <a:t>Location – Gen. 4:16</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Birth of Enoch – Gen. 4:17</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Line of Cain – Gen. 4:18</a:t>
            </a:r>
          </a:p>
        </p:txBody>
      </p:sp>
      <p:pic>
        <p:nvPicPr>
          <p:cNvPr id="4" name="Picture 3">
            <a:extLst>
              <a:ext uri="{FF2B5EF4-FFF2-40B4-BE49-F238E27FC236}">
                <a16:creationId xmlns:a16="http://schemas.microsoft.com/office/drawing/2014/main" id="{F6F331A4-D90B-4155-BFA9-17EC4C3689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
        <p:nvSpPr>
          <p:cNvPr id="6" name="Rectangle 2">
            <a:extLst>
              <a:ext uri="{FF2B5EF4-FFF2-40B4-BE49-F238E27FC236}">
                <a16:creationId xmlns:a16="http://schemas.microsoft.com/office/drawing/2014/main" id="{8E98E6CD-203C-49C2-92DF-D53EDE47FC9A}"/>
              </a:ext>
            </a:extLst>
          </p:cNvPr>
          <p:cNvSpPr txBox="1">
            <a:spLocks noChangeArrowheads="1"/>
          </p:cNvSpPr>
          <p:nvPr/>
        </p:nvSpPr>
        <p:spPr bwMode="auto">
          <a:xfrm>
            <a:off x="1743075" y="228600"/>
            <a:ext cx="565785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73088" lvl="2" indent="-563563" algn="ctr" eaLnBrk="1" hangingPunct="1">
              <a:spcBef>
                <a:spcPts val="0"/>
              </a:spcBef>
              <a:spcAft>
                <a:spcPts val="0"/>
              </a:spcAft>
              <a:buClr>
                <a:srgbClr val="00FF99"/>
              </a:buClr>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mn-cs"/>
              </a:rPr>
              <a:t>Continuation of Cain’s line </a:t>
            </a:r>
          </a:p>
          <a:p>
            <a:pPr marL="9525" lvl="2" algn="ctr" eaLnBrk="1" hangingPunct="1">
              <a:spcBef>
                <a:spcPts val="0"/>
              </a:spcBef>
              <a:spcAft>
                <a:spcPts val="0"/>
              </a:spcAft>
              <a:buClr>
                <a:srgbClr val="00FF99"/>
              </a:buClr>
              <a:buSzPct val="100000"/>
              <a:defRPr/>
            </a:pPr>
            <a:r>
              <a:rPr lang="en-US" sz="2800" dirty="0">
                <a:solidFill>
                  <a:schemeClr val="tx1"/>
                </a:solidFill>
                <a:effectLst>
                  <a:outerShdw blurRad="38100" dist="38100" dir="2700000" algn="tl">
                    <a:srgbClr val="000000"/>
                  </a:outerShdw>
                </a:effectLst>
                <a:latin typeface="Calibri" panose="020F0502020204030204" pitchFamily="34" charset="0"/>
              </a:rPr>
              <a:t>(4:16-18)</a:t>
            </a:r>
            <a:endParaRPr lang="en-US" sz="2800" kern="0" dirty="0">
              <a:solidFill>
                <a:schemeClr val="tx1"/>
              </a:solidFill>
              <a:effectLst>
                <a:outerShdw blurRad="38100" dist="38100" dir="2700000" algn="tl">
                  <a:srgbClr val="000000">
                    <a:alpha val="43137"/>
                  </a:srgbClr>
                </a:outerShdw>
              </a:effectLst>
              <a:ea typeface="+mn-ea"/>
              <a:cs typeface="+mn-cs"/>
            </a:endParaRPr>
          </a:p>
        </p:txBody>
      </p:sp>
      <p:pic>
        <p:nvPicPr>
          <p:cNvPr id="8" name="Picture 7">
            <a:extLst>
              <a:ext uri="{FF2B5EF4-FFF2-40B4-BE49-F238E27FC236}">
                <a16:creationId xmlns:a16="http://schemas.microsoft.com/office/drawing/2014/main" id="{4F58BE3F-C469-477C-897E-C63BA7C04B7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Tree>
    <p:extLst>
      <p:ext uri="{BB962C8B-B14F-4D97-AF65-F5344CB8AC3E}">
        <p14:creationId xmlns:p14="http://schemas.microsoft.com/office/powerpoint/2010/main" val="194501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433512"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Temptation by the serpent</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Sin of Adam and Eve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Results of the sin</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Imposition of divine judgments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God’s provision in spite of the sin </a:t>
            </a:r>
          </a:p>
        </p:txBody>
      </p:sp>
      <p:pic>
        <p:nvPicPr>
          <p:cNvPr id="7172" name="Picture 5" descr="C:\Users\awoods\Pictures\Microsoft Clip Organizer\pe07654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2286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819400" y="2286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Structure</a:t>
            </a:r>
          </a:p>
        </p:txBody>
      </p:sp>
      <p:pic>
        <p:nvPicPr>
          <p:cNvPr id="7" name="Picture 6">
            <a:extLst>
              <a:ext uri="{FF2B5EF4-FFF2-40B4-BE49-F238E27FC236}">
                <a16:creationId xmlns:a16="http://schemas.microsoft.com/office/drawing/2014/main" id="{3D735CA2-75A2-4E15-AEFB-40F7A45F61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8" name="Picture 7" descr="C:\Users\awoods\Pictures\Microsoft Clip Organizer\j0364212.wmf">
            <a:extLst>
              <a:ext uri="{FF2B5EF4-FFF2-40B4-BE49-F238E27FC236}">
                <a16:creationId xmlns:a16="http://schemas.microsoft.com/office/drawing/2014/main" id="{1D2D26C7-DA93-424F-8E2A-46B2B7F18FCD}"/>
              </a:ext>
            </a:extLst>
          </p:cNvPr>
          <p:cNvPicPr>
            <a:picLocks noChangeAspect="1" noChangeArrowheads="1"/>
          </p:cNvPicPr>
          <p:nvPr/>
        </p:nvPicPr>
        <p:blipFill>
          <a:blip r:embed="rId4"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FD9CAF2-2919-4E3D-A94B-2CEC321B9042}"/>
              </a:ext>
            </a:extLst>
          </p:cNvPr>
          <p:cNvGraphicFramePr>
            <a:graphicFrameLocks noGrp="1"/>
          </p:cNvGraphicFramePr>
          <p:nvPr>
            <p:ph idx="1"/>
          </p:nvPr>
        </p:nvGraphicFramePr>
        <p:xfrm>
          <a:off x="228601" y="274320"/>
          <a:ext cx="8686800" cy="6217920"/>
        </p:xfrm>
        <a:graphic>
          <a:graphicData uri="http://schemas.openxmlformats.org/drawingml/2006/table">
            <a:tbl>
              <a:tblPr firstRow="1" bandRow="1">
                <a:tableStyleId>{073A0DAA-6AF3-43AB-8588-CEC1D06C72B9}</a:tableStyleId>
              </a:tblPr>
              <a:tblGrid>
                <a:gridCol w="5413248">
                  <a:extLst>
                    <a:ext uri="{9D8B030D-6E8A-4147-A177-3AD203B41FA5}">
                      <a16:colId xmlns:a16="http://schemas.microsoft.com/office/drawing/2014/main" val="978448397"/>
                    </a:ext>
                  </a:extLst>
                </a:gridCol>
                <a:gridCol w="1636776">
                  <a:extLst>
                    <a:ext uri="{9D8B030D-6E8A-4147-A177-3AD203B41FA5}">
                      <a16:colId xmlns:a16="http://schemas.microsoft.com/office/drawing/2014/main" val="683325371"/>
                    </a:ext>
                  </a:extLst>
                </a:gridCol>
                <a:gridCol w="1636776">
                  <a:extLst>
                    <a:ext uri="{9D8B030D-6E8A-4147-A177-3AD203B41FA5}">
                      <a16:colId xmlns:a16="http://schemas.microsoft.com/office/drawing/2014/main" val="2983755553"/>
                    </a:ext>
                  </a:extLst>
                </a:gridCol>
              </a:tblGrid>
              <a:tr h="701040">
                <a:tc gridSpan="3">
                  <a:txBody>
                    <a:bodyPr/>
                    <a:lstStyle/>
                    <a:p>
                      <a:pPr algn="ctr"/>
                      <a:r>
                        <a:rPr kumimoji="0" 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Similarities Between Genesis 3 &amp; 4</a:t>
                      </a:r>
                      <a:endParaRPr lang="en-US" sz="1100" dirty="0">
                        <a:latin typeface="Calibri" panose="020F0502020204030204" pitchFamily="34" charset="0"/>
                        <a:cs typeface="Calibri" panose="020F0502020204030204" pitchFamily="34" charset="0"/>
                      </a:endParaRPr>
                    </a:p>
                  </a:txBody>
                  <a:tcPr anchor="ct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462178000"/>
                  </a:ext>
                </a:extLst>
              </a:tr>
              <a:tr h="640080">
                <a:tc>
                  <a:txBody>
                    <a:bodyPr/>
                    <a:lstStyle/>
                    <a:p>
                      <a:pPr algn="ctr"/>
                      <a:r>
                        <a:rPr lang="en-US" sz="2800" b="1" kern="1200" dirty="0">
                          <a:solidFill>
                            <a:schemeClr val="dk1"/>
                          </a:solidFill>
                          <a:latin typeface="Calibri" panose="020F0502020204030204" pitchFamily="34" charset="0"/>
                          <a:ea typeface="+mn-ea"/>
                          <a:cs typeface="Calibri" panose="020F0502020204030204" pitchFamily="34" charset="0"/>
                        </a:rPr>
                        <a:t>Item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kern="1200" noProof="0" dirty="0">
                          <a:solidFill>
                            <a:srgbClr val="C00000"/>
                          </a:solidFill>
                          <a:effectLst/>
                          <a:latin typeface="Calibri" panose="020F0502020204030204" pitchFamily="34" charset="0"/>
                          <a:ea typeface="+mn-ea"/>
                          <a:cs typeface="Calibri" panose="020F0502020204030204" pitchFamily="34" charset="0"/>
                        </a:rPr>
                        <a:t>Genesis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kern="1200" dirty="0">
                          <a:solidFill>
                            <a:srgbClr val="0000CC"/>
                          </a:solidFill>
                          <a:effectLst/>
                          <a:latin typeface="Calibri" panose="020F0502020204030204" pitchFamily="34" charset="0"/>
                          <a:ea typeface="+mn-ea"/>
                          <a:cs typeface="Calibri" panose="020F0502020204030204" pitchFamily="34" charset="0"/>
                        </a:rPr>
                        <a:t>Genesis 4</a:t>
                      </a:r>
                    </a:p>
                  </a:txBody>
                  <a:tcPr anchor="ctr"/>
                </a:tc>
                <a:extLst>
                  <a:ext uri="{0D108BD9-81ED-4DB2-BD59-A6C34878D82A}">
                    <a16:rowId xmlns:a16="http://schemas.microsoft.com/office/drawing/2014/main" val="2313425501"/>
                  </a:ext>
                </a:extLst>
              </a:tr>
              <a:tr h="640080">
                <a:tc>
                  <a:txBody>
                    <a:bodyPr/>
                    <a:lstStyle/>
                    <a:p>
                      <a:pPr marL="0" indent="0" algn="l" eaLnBrk="1" hangingPunct="1">
                        <a:buFont typeface="Arial" panose="020B0604020202020204" pitchFamily="34" charset="0"/>
                        <a:buNone/>
                        <a:defRPr/>
                      </a:pPr>
                      <a:r>
                        <a:rPr lang="en-US" sz="2400" b="1" dirty="0">
                          <a:latin typeface="Calibri" panose="020F0502020204030204" pitchFamily="34" charset="0"/>
                          <a:cs typeface="Calibri" panose="020F0502020204030204" pitchFamily="34" charset="0"/>
                        </a:rPr>
                        <a:t>Sin</a:t>
                      </a:r>
                      <a:endParaRPr lang="en-US" sz="2400" b="1"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dirty="0">
                          <a:solidFill>
                            <a:srgbClr val="C00000"/>
                          </a:solidFill>
                          <a:effectLst/>
                          <a:latin typeface="Calibri" panose="020F0502020204030204" pitchFamily="34" charset="0"/>
                          <a:ea typeface="+mn-ea"/>
                          <a:cs typeface="Calibri" panose="020F0502020204030204" pitchFamily="34" charset="0"/>
                        </a:rPr>
                        <a:t>(3:6-8)</a:t>
                      </a:r>
                      <a:endParaRPr lang="en-US" sz="2400" b="1"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chemeClr val="bg2"/>
                        </a:buClr>
                        <a:buSzTx/>
                        <a:buFont typeface="Wingdings" panose="05000000000000000000" pitchFamily="2" charset="2"/>
                        <a:buNone/>
                        <a:tabLst/>
                        <a:defRPr/>
                      </a:pPr>
                      <a:r>
                        <a:rPr lang="en-US" sz="2400" b="1" kern="1200" dirty="0">
                          <a:solidFill>
                            <a:srgbClr val="0000CC"/>
                          </a:solidFill>
                          <a:effectLst/>
                          <a:latin typeface="Calibri" panose="020F0502020204030204" pitchFamily="34" charset="0"/>
                          <a:ea typeface="+mn-ea"/>
                          <a:cs typeface="Calibri" panose="020F0502020204030204" pitchFamily="34" charset="0"/>
                        </a:rPr>
                        <a:t>(4:8)</a:t>
                      </a:r>
                      <a:endParaRPr lang="en-US" sz="2400" b="1" kern="1200" noProof="0" dirty="0">
                        <a:solidFill>
                          <a:srgbClr val="0000CC"/>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970888525"/>
                  </a:ext>
                </a:extLst>
              </a:tr>
              <a:tr h="640080">
                <a:tc>
                  <a:txBody>
                    <a:bodyPr/>
                    <a:lstStyle/>
                    <a:p>
                      <a:pPr marL="0" indent="0" algn="l" eaLnBrk="1" hangingPunct="1">
                        <a:buFont typeface="Arial" panose="020B0604020202020204" pitchFamily="34" charset="0"/>
                        <a:buNone/>
                        <a:defRPr/>
                      </a:pPr>
                      <a:r>
                        <a:rPr lang="en-US" sz="2400" b="1" dirty="0">
                          <a:latin typeface="Calibri" panose="020F0502020204030204" pitchFamily="34" charset="0"/>
                          <a:cs typeface="Calibri" panose="020F0502020204030204" pitchFamily="34" charset="0"/>
                        </a:rPr>
                        <a:t>“Where are you?”</a:t>
                      </a:r>
                      <a:endParaRPr lang="en-US" sz="2400" b="1"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noProof="0" dirty="0">
                          <a:solidFill>
                            <a:srgbClr val="C00000"/>
                          </a:solidFill>
                          <a:effectLst/>
                          <a:latin typeface="Calibri" panose="020F0502020204030204" pitchFamily="34" charset="0"/>
                          <a:ea typeface="+mn-ea"/>
                          <a:cs typeface="Calibri" panose="020F0502020204030204" pitchFamily="34" charset="0"/>
                        </a:rPr>
                        <a:t>(3:9)</a:t>
                      </a: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noProof="0" dirty="0">
                          <a:solidFill>
                            <a:srgbClr val="0000CC"/>
                          </a:solidFill>
                          <a:effectLst/>
                          <a:latin typeface="Calibri" panose="020F0502020204030204" pitchFamily="34" charset="0"/>
                          <a:ea typeface="+mn-ea"/>
                          <a:cs typeface="Calibri" panose="020F0502020204030204" pitchFamily="34" charset="0"/>
                        </a:rPr>
                        <a:t>(4:9)</a:t>
                      </a:r>
                      <a:endParaRPr lang="en-US" sz="2400" b="1" kern="1200" dirty="0">
                        <a:solidFill>
                          <a:srgbClr val="0000CC"/>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099843120"/>
                  </a:ext>
                </a:extLst>
              </a:tr>
              <a:tr h="640080">
                <a:tc>
                  <a:txBody>
                    <a:bodyPr/>
                    <a:lstStyle/>
                    <a:p>
                      <a:pPr marL="0" indent="0" algn="l" eaLnBrk="1" hangingPunct="1">
                        <a:buFont typeface="Arial" panose="020B0604020202020204" pitchFamily="34" charset="0"/>
                        <a:buNone/>
                        <a:defRPr/>
                      </a:pPr>
                      <a:r>
                        <a:rPr lang="en-US" sz="2400" b="1" dirty="0">
                          <a:latin typeface="Calibri" panose="020F0502020204030204" pitchFamily="34" charset="0"/>
                          <a:cs typeface="Calibri" panose="020F0502020204030204" pitchFamily="34" charset="0"/>
                        </a:rPr>
                        <a:t>Divine curses</a:t>
                      </a:r>
                      <a:endParaRPr lang="en-US" sz="2400" b="1"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noProof="0" dirty="0">
                          <a:solidFill>
                            <a:srgbClr val="C00000"/>
                          </a:solidFill>
                          <a:effectLst/>
                          <a:latin typeface="Calibri" panose="020F0502020204030204" pitchFamily="34" charset="0"/>
                          <a:ea typeface="+mn-ea"/>
                          <a:cs typeface="Calibri" panose="020F0502020204030204" pitchFamily="34" charset="0"/>
                        </a:rPr>
                        <a:t>(3:14-19)</a:t>
                      </a:r>
                    </a:p>
                  </a:txBody>
                  <a:tcPr anchor="ctr"/>
                </a:tc>
                <a:tc>
                  <a:txBody>
                    <a:bodyPr/>
                    <a:lstStyle/>
                    <a:p>
                      <a:pPr marL="0" indent="0" algn="ctr" defTabSz="914400" rtl="0" eaLnBrk="1" latinLnBrk="0" hangingPunct="1">
                        <a:buClr>
                          <a:schemeClr val="bg2"/>
                        </a:buClr>
                        <a:buFont typeface="Wingdings" panose="05000000000000000000" pitchFamily="2" charset="2"/>
                        <a:buNone/>
                        <a:defRPr/>
                      </a:pPr>
                      <a:r>
                        <a:rPr lang="en-US" sz="2400" b="1" kern="1200" noProof="0" dirty="0">
                          <a:solidFill>
                            <a:srgbClr val="0000CC"/>
                          </a:solidFill>
                          <a:effectLst/>
                          <a:latin typeface="Calibri" panose="020F0502020204030204" pitchFamily="34" charset="0"/>
                          <a:ea typeface="+mn-ea"/>
                          <a:cs typeface="Calibri" panose="020F0502020204030204" pitchFamily="34" charset="0"/>
                        </a:rPr>
                        <a:t>(4:11-12)</a:t>
                      </a:r>
                      <a:endParaRPr lang="en-US" sz="2400" b="1" kern="1200" dirty="0">
                        <a:solidFill>
                          <a:srgbClr val="0000CC"/>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4039762371"/>
                  </a:ext>
                </a:extLst>
              </a:tr>
              <a:tr h="640080">
                <a:tc>
                  <a:txBody>
                    <a:bodyPr/>
                    <a:lstStyle/>
                    <a:p>
                      <a:pPr marL="0" indent="0" algn="l" eaLnBrk="1" hangingPunct="1">
                        <a:buFont typeface="Arial" panose="020B0604020202020204" pitchFamily="34" charset="0"/>
                        <a:buNone/>
                        <a:defRPr/>
                      </a:pPr>
                      <a:r>
                        <a:rPr lang="en-US" sz="2400" b="1" dirty="0">
                          <a:latin typeface="Calibri" panose="020F0502020204030204" pitchFamily="34" charset="0"/>
                          <a:cs typeface="Calibri" panose="020F0502020204030204" pitchFamily="34" charset="0"/>
                        </a:rPr>
                        <a:t>Curse on the land</a:t>
                      </a:r>
                      <a:endParaRPr lang="en-US" sz="2400" b="1"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noProof="0" dirty="0">
                          <a:solidFill>
                            <a:srgbClr val="C00000"/>
                          </a:solidFill>
                          <a:effectLst/>
                          <a:latin typeface="Calibri" panose="020F0502020204030204" pitchFamily="34" charset="0"/>
                          <a:ea typeface="+mn-ea"/>
                          <a:cs typeface="Calibri" panose="020F0502020204030204" pitchFamily="34" charset="0"/>
                        </a:rPr>
                        <a:t>(3:17-19)</a:t>
                      </a:r>
                    </a:p>
                  </a:txBody>
                  <a:tcPr anchor="ctr"/>
                </a:tc>
                <a:tc>
                  <a:txBody>
                    <a:bodyPr/>
                    <a:lstStyle/>
                    <a:p>
                      <a:pPr marL="0" indent="0" algn="ctr" defTabSz="914400" rtl="0" eaLnBrk="1" latinLnBrk="0" hangingPunct="1">
                        <a:buClr>
                          <a:schemeClr val="bg2"/>
                        </a:buClr>
                        <a:buFont typeface="Wingdings" panose="05000000000000000000" pitchFamily="2" charset="2"/>
                        <a:buNone/>
                        <a:defRPr/>
                      </a:pPr>
                      <a:r>
                        <a:rPr lang="en-US" sz="2400" b="1" kern="1200" noProof="0" dirty="0">
                          <a:solidFill>
                            <a:srgbClr val="0000CC"/>
                          </a:solidFill>
                          <a:effectLst/>
                          <a:latin typeface="Calibri" panose="020F0502020204030204" pitchFamily="34" charset="0"/>
                          <a:ea typeface="+mn-ea"/>
                          <a:cs typeface="Calibri" panose="020F0502020204030204" pitchFamily="34" charset="0"/>
                        </a:rPr>
                        <a:t>(4:11)</a:t>
                      </a:r>
                      <a:endParaRPr lang="en-US" sz="2400" b="1" kern="1200" dirty="0">
                        <a:solidFill>
                          <a:srgbClr val="0000CC"/>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04693539"/>
                  </a:ext>
                </a:extLst>
              </a:tr>
              <a:tr h="640080">
                <a:tc>
                  <a:txBody>
                    <a:bodyPr/>
                    <a:lstStyle/>
                    <a:p>
                      <a:pPr marL="0" indent="0" algn="l" eaLnBrk="1" hangingPunct="1">
                        <a:buFont typeface="Arial" panose="020B0604020202020204" pitchFamily="34" charset="0"/>
                        <a:buNone/>
                        <a:defRPr/>
                      </a:pPr>
                      <a:r>
                        <a:rPr lang="en-US" sz="2400" b="1" dirty="0">
                          <a:latin typeface="Calibri" panose="020F0502020204030204" pitchFamily="34" charset="0"/>
                          <a:cs typeface="Calibri" panose="020F0502020204030204" pitchFamily="34" charset="0"/>
                        </a:rPr>
                        <a:t>Divine protection</a:t>
                      </a:r>
                      <a:endParaRPr lang="en-US" sz="2400" b="1"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noProof="0" dirty="0">
                          <a:solidFill>
                            <a:srgbClr val="C00000"/>
                          </a:solidFill>
                          <a:effectLst/>
                          <a:latin typeface="Calibri" panose="020F0502020204030204" pitchFamily="34" charset="0"/>
                          <a:ea typeface="+mn-ea"/>
                          <a:cs typeface="Calibri" panose="020F0502020204030204" pitchFamily="34" charset="0"/>
                        </a:rPr>
                        <a:t>(3:21)</a:t>
                      </a:r>
                    </a:p>
                  </a:txBody>
                  <a:tcPr anchor="ctr"/>
                </a:tc>
                <a:tc>
                  <a:txBody>
                    <a:bodyPr/>
                    <a:lstStyle/>
                    <a:p>
                      <a:pPr marL="0" indent="0" algn="ctr" defTabSz="914400" rtl="0" eaLnBrk="1" latinLnBrk="0" hangingPunct="1">
                        <a:buClr>
                          <a:schemeClr val="bg2"/>
                        </a:buClr>
                        <a:buFont typeface="Wingdings" panose="05000000000000000000" pitchFamily="2" charset="2"/>
                        <a:buNone/>
                        <a:defRPr/>
                      </a:pPr>
                      <a:r>
                        <a:rPr lang="en-US" sz="2400" b="1" kern="1200" noProof="0" dirty="0">
                          <a:solidFill>
                            <a:srgbClr val="0000CC"/>
                          </a:solidFill>
                          <a:effectLst/>
                          <a:latin typeface="Calibri" panose="020F0502020204030204" pitchFamily="34" charset="0"/>
                          <a:ea typeface="+mn-ea"/>
                          <a:cs typeface="Calibri" panose="020F0502020204030204" pitchFamily="34" charset="0"/>
                        </a:rPr>
                        <a:t>(4:15)</a:t>
                      </a:r>
                      <a:endParaRPr lang="en-US" sz="2400" b="1" kern="1200" dirty="0">
                        <a:solidFill>
                          <a:srgbClr val="0000CC"/>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419655865"/>
                  </a:ext>
                </a:extLst>
              </a:tr>
              <a:tr h="640080">
                <a:tc>
                  <a:txBody>
                    <a:bodyPr/>
                    <a:lstStyle/>
                    <a:p>
                      <a:pPr algn="l" eaLnBrk="1" hangingPunct="1">
                        <a:defRPr/>
                      </a:pPr>
                      <a:r>
                        <a:rPr lang="en-US" sz="2400" b="1" dirty="0">
                          <a:latin typeface="Calibri" panose="020F0502020204030204" pitchFamily="34" charset="0"/>
                          <a:cs typeface="Calibri" panose="020F0502020204030204" pitchFamily="34" charset="0"/>
                        </a:rPr>
                        <a:t>Transgressor’s lack of remorse</a:t>
                      </a:r>
                      <a:endParaRPr lang="en-US" sz="2400" b="1"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dirty="0">
                          <a:solidFill>
                            <a:srgbClr val="C00000"/>
                          </a:solidFill>
                          <a:effectLst/>
                          <a:latin typeface="Calibri" panose="020F0502020204030204" pitchFamily="34" charset="0"/>
                          <a:ea typeface="+mn-ea"/>
                          <a:cs typeface="Calibri" panose="020F0502020204030204" pitchFamily="34" charset="0"/>
                        </a:rPr>
                        <a:t>(3:12-13)</a:t>
                      </a:r>
                      <a:endParaRPr lang="en-US" sz="2400" b="1"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base" latinLnBrk="0" hangingPunct="1">
                        <a:lnSpc>
                          <a:spcPct val="100000"/>
                        </a:lnSpc>
                        <a:spcBef>
                          <a:spcPct val="20000"/>
                        </a:spcBef>
                        <a:spcAft>
                          <a:spcPct val="0"/>
                        </a:spcAft>
                        <a:buClr>
                          <a:srgbClr val="000000"/>
                        </a:buClr>
                        <a:buSzPct val="100000"/>
                        <a:buFont typeface="Wingdings" panose="05000000000000000000" pitchFamily="2" charset="2"/>
                        <a:buNone/>
                        <a:tabLst/>
                        <a:defRPr/>
                      </a:pPr>
                      <a:r>
                        <a:rPr lang="en-US" sz="2400" b="1" kern="1200" noProof="0" dirty="0">
                          <a:solidFill>
                            <a:srgbClr val="0000CC"/>
                          </a:solidFill>
                          <a:effectLst/>
                          <a:latin typeface="Calibri" panose="020F0502020204030204" pitchFamily="34" charset="0"/>
                          <a:ea typeface="+mn-ea"/>
                          <a:cs typeface="Calibri" panose="020F0502020204030204" pitchFamily="34" charset="0"/>
                        </a:rPr>
                        <a:t>(4:9)</a:t>
                      </a:r>
                    </a:p>
                  </a:txBody>
                  <a:tcPr anchor="ctr"/>
                </a:tc>
                <a:extLst>
                  <a:ext uri="{0D108BD9-81ED-4DB2-BD59-A6C34878D82A}">
                    <a16:rowId xmlns:a16="http://schemas.microsoft.com/office/drawing/2014/main" val="3213644749"/>
                  </a:ext>
                </a:extLst>
              </a:tr>
              <a:tr h="640080">
                <a:tc>
                  <a:txBody>
                    <a:bodyPr/>
                    <a:lstStyle/>
                    <a:p>
                      <a:pPr algn="l" eaLnBrk="1" hangingPunct="1">
                        <a:defRPr/>
                      </a:pPr>
                      <a:r>
                        <a:rPr lang="en-US" sz="2400" b="1" dirty="0">
                          <a:latin typeface="Calibri" panose="020F0502020204030204" pitchFamily="34" charset="0"/>
                          <a:cs typeface="Calibri" panose="020F0502020204030204" pitchFamily="34" charset="0"/>
                        </a:rPr>
                        <a:t>Transgressors leave God’s presence</a:t>
                      </a: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noProof="0" dirty="0">
                          <a:solidFill>
                            <a:srgbClr val="C00000"/>
                          </a:solidFill>
                          <a:effectLst/>
                          <a:latin typeface="Calibri" panose="020F0502020204030204" pitchFamily="34" charset="0"/>
                          <a:ea typeface="+mn-ea"/>
                          <a:cs typeface="Calibri" panose="020F0502020204030204" pitchFamily="34" charset="0"/>
                        </a:rPr>
                        <a:t>(3:24)</a:t>
                      </a: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noProof="0" dirty="0">
                          <a:solidFill>
                            <a:srgbClr val="0000CC"/>
                          </a:solidFill>
                          <a:effectLst/>
                          <a:latin typeface="Calibri" panose="020F0502020204030204" pitchFamily="34" charset="0"/>
                          <a:ea typeface="+mn-ea"/>
                          <a:cs typeface="Calibri" panose="020F0502020204030204" pitchFamily="34" charset="0"/>
                        </a:rPr>
                        <a:t>(4:16)</a:t>
                      </a:r>
                      <a:endParaRPr lang="en-US" sz="2400" b="1" kern="1200" dirty="0">
                        <a:solidFill>
                          <a:srgbClr val="0000CC"/>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378665370"/>
                  </a:ext>
                </a:extLst>
              </a:tr>
              <a:tr h="365760">
                <a:tc gridSpan="3">
                  <a:txBody>
                    <a:bodyPr/>
                    <a:lstStyle/>
                    <a:p>
                      <a:pPr algn="ctr" eaLnBrk="1" hangingPunct="1">
                        <a:defRPr/>
                      </a:pPr>
                      <a:r>
                        <a:rPr lang="en-US" sz="2000" dirty="0">
                          <a:latin typeface="Calibri" panose="020F0502020204030204" pitchFamily="34" charset="0"/>
                          <a:cs typeface="Calibri" panose="020F0502020204030204" pitchFamily="34" charset="0"/>
                        </a:rPr>
                        <a:t>Similarities and dissimilarities taken from Wenham, Genesis 1-15, pp. 99-100</a:t>
                      </a:r>
                    </a:p>
                  </a:txBody>
                  <a:tcPr anchor="ctr"/>
                </a:tc>
                <a:tc hMerge="1">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endParaRPr lang="en-US" sz="2400" b="0"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hMerge="1">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endParaRPr lang="en-US" sz="2400" b="0" kern="1200" dirty="0">
                        <a:solidFill>
                          <a:srgbClr val="0000CC"/>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451311004"/>
                  </a:ext>
                </a:extLst>
              </a:tr>
            </a:tbl>
          </a:graphicData>
        </a:graphic>
      </p:graphicFrame>
    </p:spTree>
    <p:extLst>
      <p:ext uri="{BB962C8B-B14F-4D97-AF65-F5344CB8AC3E}">
        <p14:creationId xmlns:p14="http://schemas.microsoft.com/office/powerpoint/2010/main" val="142775711"/>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FD9CAF2-2919-4E3D-A94B-2CEC321B9042}"/>
              </a:ext>
            </a:extLst>
          </p:cNvPr>
          <p:cNvGraphicFramePr>
            <a:graphicFrameLocks noGrp="1"/>
          </p:cNvGraphicFramePr>
          <p:nvPr>
            <p:ph idx="1"/>
          </p:nvPr>
        </p:nvGraphicFramePr>
        <p:xfrm>
          <a:off x="228600" y="274320"/>
          <a:ext cx="8686800" cy="6309360"/>
        </p:xfrm>
        <a:graphic>
          <a:graphicData uri="http://schemas.openxmlformats.org/drawingml/2006/table">
            <a:tbl>
              <a:tblPr firstRow="1" bandRow="1">
                <a:tableStyleId>{073A0DAA-6AF3-43AB-8588-CEC1D06C72B9}</a:tableStyleId>
              </a:tblPr>
              <a:tblGrid>
                <a:gridCol w="5410200">
                  <a:extLst>
                    <a:ext uri="{9D8B030D-6E8A-4147-A177-3AD203B41FA5}">
                      <a16:colId xmlns:a16="http://schemas.microsoft.com/office/drawing/2014/main" val="978448397"/>
                    </a:ext>
                  </a:extLst>
                </a:gridCol>
                <a:gridCol w="1638300">
                  <a:extLst>
                    <a:ext uri="{9D8B030D-6E8A-4147-A177-3AD203B41FA5}">
                      <a16:colId xmlns:a16="http://schemas.microsoft.com/office/drawing/2014/main" val="683325371"/>
                    </a:ext>
                  </a:extLst>
                </a:gridCol>
                <a:gridCol w="1638300">
                  <a:extLst>
                    <a:ext uri="{9D8B030D-6E8A-4147-A177-3AD203B41FA5}">
                      <a16:colId xmlns:a16="http://schemas.microsoft.com/office/drawing/2014/main" val="2983755553"/>
                    </a:ext>
                  </a:extLst>
                </a:gridCol>
              </a:tblGrid>
              <a:tr h="701040">
                <a:tc gridSpan="3">
                  <a:txBody>
                    <a:bodyPr/>
                    <a:lstStyle/>
                    <a:p>
                      <a:pPr algn="ctr"/>
                      <a:r>
                        <a:rPr kumimoji="0" lang="en-US" sz="3600" b="0" i="0" u="none" strike="noStrike" kern="0" cap="none" spc="0" normalizeH="0" baseline="0" noProof="0" dirty="0" err="1">
                          <a:ln>
                            <a:noFill/>
                          </a:ln>
                          <a:solidFill>
                            <a:srgbClr val="00FFFF"/>
                          </a:solidFill>
                          <a:effectLst/>
                          <a:uLnTx/>
                          <a:uFillTx/>
                          <a:latin typeface="Calibri" panose="020F0502020204030204" pitchFamily="34" charset="0"/>
                          <a:ea typeface="+mj-ea"/>
                          <a:cs typeface="+mj-cs"/>
                        </a:rPr>
                        <a:t>Disimilarities</a:t>
                      </a:r>
                      <a:r>
                        <a:rPr kumimoji="0" 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 Between Genesis 3 &amp; 4</a:t>
                      </a:r>
                      <a:endParaRPr lang="en-US" sz="1100" dirty="0">
                        <a:latin typeface="Calibri" panose="020F0502020204030204" pitchFamily="34" charset="0"/>
                        <a:cs typeface="Calibri" panose="020F0502020204030204" pitchFamily="34" charset="0"/>
                      </a:endParaRPr>
                    </a:p>
                  </a:txBody>
                  <a:tcPr anchor="ct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462178000"/>
                  </a:ext>
                </a:extLst>
              </a:tr>
              <a:tr h="640080">
                <a:tc>
                  <a:txBody>
                    <a:bodyPr/>
                    <a:lstStyle/>
                    <a:p>
                      <a:pPr algn="ctr"/>
                      <a:r>
                        <a:rPr lang="en-US" sz="2800" b="1" kern="1200" dirty="0">
                          <a:solidFill>
                            <a:schemeClr val="dk1"/>
                          </a:solidFill>
                          <a:latin typeface="Calibri" panose="020F0502020204030204" pitchFamily="34" charset="0"/>
                          <a:ea typeface="+mn-ea"/>
                          <a:cs typeface="Calibri" panose="020F0502020204030204" pitchFamily="34" charset="0"/>
                        </a:rPr>
                        <a:t>Item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kern="1200" noProof="0" dirty="0">
                          <a:solidFill>
                            <a:srgbClr val="C00000"/>
                          </a:solidFill>
                          <a:effectLst/>
                          <a:latin typeface="Calibri" panose="020F0502020204030204" pitchFamily="34" charset="0"/>
                          <a:ea typeface="+mn-ea"/>
                          <a:cs typeface="Calibri" panose="020F0502020204030204" pitchFamily="34" charset="0"/>
                        </a:rPr>
                        <a:t>Genesis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kern="1200" dirty="0">
                          <a:solidFill>
                            <a:srgbClr val="0000CC"/>
                          </a:solidFill>
                          <a:effectLst/>
                          <a:latin typeface="Calibri" panose="020F0502020204030204" pitchFamily="34" charset="0"/>
                          <a:ea typeface="+mn-ea"/>
                          <a:cs typeface="Calibri" panose="020F0502020204030204" pitchFamily="34" charset="0"/>
                        </a:rPr>
                        <a:t>Genesis 4</a:t>
                      </a:r>
                    </a:p>
                  </a:txBody>
                  <a:tcPr anchor="ctr"/>
                </a:tc>
                <a:extLst>
                  <a:ext uri="{0D108BD9-81ED-4DB2-BD59-A6C34878D82A}">
                    <a16:rowId xmlns:a16="http://schemas.microsoft.com/office/drawing/2014/main" val="2313425501"/>
                  </a:ext>
                </a:extLst>
              </a:tr>
              <a:tr h="914400">
                <a:tc>
                  <a:txBody>
                    <a:bodyPr/>
                    <a:lstStyle/>
                    <a:p>
                      <a:pPr marL="0" marR="0" lvl="0" indent="0" algn="l"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24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Sin present at the outset</a:t>
                      </a:r>
                      <a:endParaRPr lang="en-US" sz="2400" b="1"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endParaRPr lang="en-US" sz="2400" b="1"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chemeClr val="bg2"/>
                        </a:buClr>
                        <a:buSzTx/>
                        <a:buFont typeface="Wingdings" panose="05000000000000000000" pitchFamily="2" charset="2"/>
                        <a:buNone/>
                        <a:tabLst/>
                        <a:defRPr/>
                      </a:pPr>
                      <a:r>
                        <a:rPr lang="en-US" sz="2400" b="1" kern="1200" noProof="0" dirty="0">
                          <a:solidFill>
                            <a:srgbClr val="0000CC"/>
                          </a:solidFill>
                          <a:effectLst/>
                          <a:latin typeface="Calibri" panose="020F0502020204030204" pitchFamily="34" charset="0"/>
                          <a:ea typeface="+mn-ea"/>
                          <a:cs typeface="Calibri" panose="020F0502020204030204" pitchFamily="34" charset="0"/>
                        </a:rPr>
                        <a:t>(4:5)</a:t>
                      </a:r>
                    </a:p>
                  </a:txBody>
                  <a:tcPr anchor="ctr"/>
                </a:tc>
                <a:extLst>
                  <a:ext uri="{0D108BD9-81ED-4DB2-BD59-A6C34878D82A}">
                    <a16:rowId xmlns:a16="http://schemas.microsoft.com/office/drawing/2014/main" val="2970888525"/>
                  </a:ext>
                </a:extLst>
              </a:tr>
              <a:tr h="914400">
                <a:tc>
                  <a:txBody>
                    <a:bodyPr/>
                    <a:lstStyle/>
                    <a:p>
                      <a:pPr marL="0" marR="0" lvl="0" indent="0" algn="l"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24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Absence of persuasion to sin</a:t>
                      </a: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noProof="0" dirty="0">
                          <a:solidFill>
                            <a:srgbClr val="C00000"/>
                          </a:solidFill>
                          <a:effectLst/>
                          <a:latin typeface="Calibri" panose="020F0502020204030204" pitchFamily="34" charset="0"/>
                          <a:ea typeface="+mn-ea"/>
                          <a:cs typeface="Calibri" panose="020F0502020204030204" pitchFamily="34" charset="0"/>
                        </a:rPr>
                        <a:t>(3:1-5)</a:t>
                      </a: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noProof="0" dirty="0">
                          <a:solidFill>
                            <a:srgbClr val="0000CC"/>
                          </a:solidFill>
                          <a:effectLst/>
                          <a:latin typeface="Calibri" panose="020F0502020204030204" pitchFamily="34" charset="0"/>
                          <a:ea typeface="+mn-ea"/>
                          <a:cs typeface="Calibri" panose="020F0502020204030204" pitchFamily="34" charset="0"/>
                        </a:rPr>
                        <a:t>(4:6-7)</a:t>
                      </a:r>
                    </a:p>
                  </a:txBody>
                  <a:tcPr anchor="ctr"/>
                </a:tc>
                <a:extLst>
                  <a:ext uri="{0D108BD9-81ED-4DB2-BD59-A6C34878D82A}">
                    <a16:rowId xmlns:a16="http://schemas.microsoft.com/office/drawing/2014/main" val="1099843120"/>
                  </a:ext>
                </a:extLst>
              </a:tr>
              <a:tr h="914400">
                <a:tc>
                  <a:txBody>
                    <a:bodyPr/>
                    <a:lstStyle/>
                    <a:p>
                      <a:pPr marL="0" marR="0" lvl="0" indent="0" algn="l"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24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Murder</a:t>
                      </a: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endParaRPr lang="en-US" sz="2400" b="1"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0" indent="0" algn="ctr" defTabSz="914400" rtl="0" eaLnBrk="1" latinLnBrk="0" hangingPunct="1">
                        <a:buClr>
                          <a:schemeClr val="bg2"/>
                        </a:buClr>
                        <a:buFont typeface="Wingdings" panose="05000000000000000000" pitchFamily="2" charset="2"/>
                        <a:buNone/>
                        <a:defRPr/>
                      </a:pPr>
                      <a:r>
                        <a:rPr lang="en-US" sz="2400" b="1" kern="1200" dirty="0">
                          <a:solidFill>
                            <a:srgbClr val="0000CC"/>
                          </a:solidFill>
                          <a:effectLst/>
                          <a:latin typeface="Calibri" panose="020F0502020204030204" pitchFamily="34" charset="0"/>
                          <a:ea typeface="+mn-ea"/>
                          <a:cs typeface="Calibri" panose="020F0502020204030204" pitchFamily="34" charset="0"/>
                        </a:rPr>
                        <a:t>(4:3-8)</a:t>
                      </a:r>
                    </a:p>
                  </a:txBody>
                  <a:tcPr anchor="ctr"/>
                </a:tc>
                <a:extLst>
                  <a:ext uri="{0D108BD9-81ED-4DB2-BD59-A6C34878D82A}">
                    <a16:rowId xmlns:a16="http://schemas.microsoft.com/office/drawing/2014/main" val="4039762371"/>
                  </a:ext>
                </a:extLst>
              </a:tr>
              <a:tr h="914400">
                <a:tc>
                  <a:txBody>
                    <a:bodyPr/>
                    <a:lstStyle/>
                    <a:p>
                      <a:pPr marL="0" marR="0" lvl="0" indent="0" algn="l"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24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Protestation over judgment</a:t>
                      </a: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noProof="0" dirty="0">
                          <a:solidFill>
                            <a:srgbClr val="C00000"/>
                          </a:solidFill>
                          <a:effectLst/>
                          <a:latin typeface="Calibri" panose="020F0502020204030204" pitchFamily="34" charset="0"/>
                          <a:ea typeface="+mn-ea"/>
                          <a:cs typeface="Calibri" panose="020F0502020204030204" pitchFamily="34" charset="0"/>
                        </a:rPr>
                        <a:t>(3:14-20)</a:t>
                      </a:r>
                    </a:p>
                  </a:txBody>
                  <a:tcPr anchor="ctr"/>
                </a:tc>
                <a:tc>
                  <a:txBody>
                    <a:bodyPr/>
                    <a:lstStyle/>
                    <a:p>
                      <a:pPr marL="0" indent="0" algn="ctr" defTabSz="914400" rtl="0" eaLnBrk="1" latinLnBrk="0" hangingPunct="1">
                        <a:buClr>
                          <a:schemeClr val="bg2"/>
                        </a:buClr>
                        <a:buFont typeface="Wingdings" panose="05000000000000000000" pitchFamily="2" charset="2"/>
                        <a:buNone/>
                        <a:defRPr/>
                      </a:pPr>
                      <a:r>
                        <a:rPr lang="en-US" sz="2400" b="1" kern="1200" noProof="0" dirty="0">
                          <a:solidFill>
                            <a:srgbClr val="0000CC"/>
                          </a:solidFill>
                          <a:effectLst/>
                          <a:latin typeface="Calibri" panose="020F0502020204030204" pitchFamily="34" charset="0"/>
                          <a:ea typeface="+mn-ea"/>
                          <a:cs typeface="Calibri" panose="020F0502020204030204" pitchFamily="34" charset="0"/>
                        </a:rPr>
                        <a:t>(4:14)</a:t>
                      </a:r>
                      <a:endParaRPr lang="en-US" sz="2400" b="1" kern="1200" dirty="0">
                        <a:solidFill>
                          <a:srgbClr val="0000CC"/>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04693539"/>
                  </a:ext>
                </a:extLst>
              </a:tr>
              <a:tr h="9144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0" cap="none" spc="0" normalizeH="0" baseline="0" noProof="0" dirty="0">
                          <a:ln>
                            <a:noFill/>
                          </a:ln>
                          <a:solidFill>
                            <a:schemeClr val="bg2"/>
                          </a:solidFill>
                          <a:effectLst/>
                          <a:uLnTx/>
                          <a:uFillTx/>
                          <a:latin typeface="Calibri" panose="020F0502020204030204" pitchFamily="34" charset="0"/>
                          <a:ea typeface="+mn-ea"/>
                          <a:cs typeface="+mn-cs"/>
                        </a:rPr>
                        <a:t>Driven further from the presence of God</a:t>
                      </a:r>
                    </a:p>
                  </a:txBody>
                  <a:tcPr anchor="ct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r>
                        <a:rPr lang="en-US" sz="2400" b="1" kern="1200" noProof="0" dirty="0">
                          <a:solidFill>
                            <a:srgbClr val="C00000"/>
                          </a:solidFill>
                          <a:effectLst/>
                          <a:latin typeface="Calibri" panose="020F0502020204030204" pitchFamily="34" charset="0"/>
                          <a:ea typeface="+mn-ea"/>
                          <a:cs typeface="Calibri" panose="020F0502020204030204" pitchFamily="34" charset="0"/>
                        </a:rPr>
                        <a:t>(3:23-24)</a:t>
                      </a:r>
                    </a:p>
                  </a:txBody>
                  <a:tcPr anchor="ctr"/>
                </a:tc>
                <a:tc>
                  <a:txBody>
                    <a:bodyPr/>
                    <a:lstStyle/>
                    <a:p>
                      <a:pPr marL="0" indent="0" algn="ctr" defTabSz="914400" rtl="0" eaLnBrk="1" latinLnBrk="0" hangingPunct="1">
                        <a:buClr>
                          <a:schemeClr val="bg2"/>
                        </a:buClr>
                        <a:buFont typeface="Wingdings" panose="05000000000000000000" pitchFamily="2" charset="2"/>
                        <a:buNone/>
                        <a:defRPr/>
                      </a:pPr>
                      <a:r>
                        <a:rPr lang="en-US" sz="2400" b="1" kern="1200" noProof="0" dirty="0">
                          <a:solidFill>
                            <a:srgbClr val="0000CC"/>
                          </a:solidFill>
                          <a:effectLst/>
                          <a:latin typeface="Calibri" panose="020F0502020204030204" pitchFamily="34" charset="0"/>
                          <a:ea typeface="+mn-ea"/>
                          <a:cs typeface="Calibri" panose="020F0502020204030204" pitchFamily="34" charset="0"/>
                        </a:rPr>
                        <a:t>(4:16)</a:t>
                      </a:r>
                      <a:endParaRPr lang="en-US" sz="2400" b="1" kern="1200" dirty="0">
                        <a:solidFill>
                          <a:srgbClr val="0000CC"/>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419655865"/>
                  </a:ext>
                </a:extLst>
              </a:tr>
              <a:tr h="365760">
                <a:tc gridSpan="3">
                  <a:txBody>
                    <a:bodyPr/>
                    <a:lstStyle/>
                    <a:p>
                      <a:pPr algn="ctr" eaLnBrk="1" hangingPunct="1">
                        <a:defRPr/>
                      </a:pPr>
                      <a:r>
                        <a:rPr lang="en-US" sz="2000" dirty="0">
                          <a:latin typeface="Calibri" panose="020F0502020204030204" pitchFamily="34" charset="0"/>
                          <a:cs typeface="Calibri" panose="020F0502020204030204" pitchFamily="34" charset="0"/>
                        </a:rPr>
                        <a:t>Similarities and dissimilarities taken from Wenham, Genesis 1-15, pp. 99-100</a:t>
                      </a:r>
                    </a:p>
                  </a:txBody>
                  <a:tcPr anchor="ctr"/>
                </a:tc>
                <a:tc hMerge="1">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endParaRPr lang="en-US" sz="2400" b="0" kern="1200" noProof="0" dirty="0">
                        <a:solidFill>
                          <a:srgbClr val="C00000"/>
                        </a:solidFill>
                        <a:effectLst/>
                        <a:latin typeface="Calibri" panose="020F0502020204030204" pitchFamily="34" charset="0"/>
                        <a:ea typeface="+mn-ea"/>
                        <a:cs typeface="Calibri" panose="020F0502020204030204" pitchFamily="34" charset="0"/>
                      </a:endParaRPr>
                    </a:p>
                  </a:txBody>
                  <a:tcPr anchor="ctr"/>
                </a:tc>
                <a:tc hMerge="1">
                  <a:txBody>
                    <a:bodyPr/>
                    <a:lstStyle/>
                    <a:p>
                      <a:pPr marL="0" marR="0" lvl="0" indent="0" algn="ctr" defTabSz="914400" rtl="0" eaLnBrk="1" fontAlgn="base" latinLnBrk="0" hangingPunct="1">
                        <a:lnSpc>
                          <a:spcPct val="100000"/>
                        </a:lnSpc>
                        <a:spcBef>
                          <a:spcPct val="20000"/>
                        </a:spcBef>
                        <a:spcAft>
                          <a:spcPct val="0"/>
                        </a:spcAft>
                        <a:buClr>
                          <a:schemeClr val="bg2"/>
                        </a:buClr>
                        <a:buSzPct val="100000"/>
                        <a:buFont typeface="Wingdings" panose="05000000000000000000" pitchFamily="2" charset="2"/>
                        <a:buNone/>
                        <a:tabLst/>
                        <a:defRPr/>
                      </a:pPr>
                      <a:endParaRPr lang="en-US" sz="2400" b="0" kern="1200" dirty="0">
                        <a:solidFill>
                          <a:srgbClr val="0000CC"/>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451311004"/>
                  </a:ext>
                </a:extLst>
              </a:tr>
            </a:tbl>
          </a:graphicData>
        </a:graphic>
      </p:graphicFrame>
    </p:spTree>
    <p:extLst>
      <p:ext uri="{BB962C8B-B14F-4D97-AF65-F5344CB8AC3E}">
        <p14:creationId xmlns:p14="http://schemas.microsoft.com/office/powerpoint/2010/main" val="2727358216"/>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1790700" y="1600200"/>
            <a:ext cx="5562600" cy="2133600"/>
          </a:xfrm>
        </p:spPr>
        <p:txBody>
          <a:bodyPr/>
          <a:lstStyle/>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Location – Gen. 4:16</a:t>
            </a:r>
          </a:p>
          <a:p>
            <a:pPr marL="514350" lvl="1" indent="-514350" eaLnBrk="1" hangingPunct="1">
              <a:spcBef>
                <a:spcPts val="0"/>
              </a:spcBef>
              <a:spcAft>
                <a:spcPts val="2400"/>
              </a:spcAft>
              <a:buClr>
                <a:srgbClr val="00FFFF"/>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mn-cs"/>
              </a:rPr>
              <a:t>Birth of Enoch – Gen. 4:17</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Line of Cain – Gen. 4:18</a:t>
            </a:r>
          </a:p>
        </p:txBody>
      </p:sp>
      <p:pic>
        <p:nvPicPr>
          <p:cNvPr id="4" name="Picture 3">
            <a:extLst>
              <a:ext uri="{FF2B5EF4-FFF2-40B4-BE49-F238E27FC236}">
                <a16:creationId xmlns:a16="http://schemas.microsoft.com/office/drawing/2014/main" id="{F6F331A4-D90B-4155-BFA9-17EC4C3689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
        <p:nvSpPr>
          <p:cNvPr id="6" name="Rectangle 2">
            <a:extLst>
              <a:ext uri="{FF2B5EF4-FFF2-40B4-BE49-F238E27FC236}">
                <a16:creationId xmlns:a16="http://schemas.microsoft.com/office/drawing/2014/main" id="{8E98E6CD-203C-49C2-92DF-D53EDE47FC9A}"/>
              </a:ext>
            </a:extLst>
          </p:cNvPr>
          <p:cNvSpPr txBox="1">
            <a:spLocks noChangeArrowheads="1"/>
          </p:cNvSpPr>
          <p:nvPr/>
        </p:nvSpPr>
        <p:spPr bwMode="auto">
          <a:xfrm>
            <a:off x="1743075" y="228600"/>
            <a:ext cx="565785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73088" lvl="2" indent="-563563" algn="ctr" eaLnBrk="1" hangingPunct="1">
              <a:spcBef>
                <a:spcPts val="0"/>
              </a:spcBef>
              <a:spcAft>
                <a:spcPts val="0"/>
              </a:spcAft>
              <a:buClr>
                <a:srgbClr val="00FF99"/>
              </a:buClr>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mn-cs"/>
              </a:rPr>
              <a:t>Continuation of Cain’s line </a:t>
            </a:r>
          </a:p>
          <a:p>
            <a:pPr marL="9525" lvl="2" algn="ctr" eaLnBrk="1" hangingPunct="1">
              <a:spcBef>
                <a:spcPts val="0"/>
              </a:spcBef>
              <a:spcAft>
                <a:spcPts val="0"/>
              </a:spcAft>
              <a:buClr>
                <a:srgbClr val="00FF99"/>
              </a:buClr>
              <a:buSzPct val="100000"/>
              <a:defRPr/>
            </a:pPr>
            <a:r>
              <a:rPr lang="en-US" sz="2800" dirty="0">
                <a:solidFill>
                  <a:schemeClr val="tx1"/>
                </a:solidFill>
                <a:effectLst>
                  <a:outerShdw blurRad="38100" dist="38100" dir="2700000" algn="tl">
                    <a:srgbClr val="000000"/>
                  </a:outerShdw>
                </a:effectLst>
                <a:latin typeface="Calibri" panose="020F0502020204030204" pitchFamily="34" charset="0"/>
              </a:rPr>
              <a:t>(4:16-18)</a:t>
            </a:r>
            <a:endParaRPr lang="en-US" sz="2800" kern="0" dirty="0">
              <a:solidFill>
                <a:schemeClr val="tx1"/>
              </a:solidFill>
              <a:effectLst>
                <a:outerShdw blurRad="38100" dist="38100" dir="2700000" algn="tl">
                  <a:srgbClr val="000000">
                    <a:alpha val="43137"/>
                  </a:srgbClr>
                </a:outerShdw>
              </a:effectLst>
              <a:ea typeface="+mn-ea"/>
              <a:cs typeface="+mn-cs"/>
            </a:endParaRPr>
          </a:p>
        </p:txBody>
      </p:sp>
      <p:pic>
        <p:nvPicPr>
          <p:cNvPr id="8" name="Picture 7">
            <a:extLst>
              <a:ext uri="{FF2B5EF4-FFF2-40B4-BE49-F238E27FC236}">
                <a16:creationId xmlns:a16="http://schemas.microsoft.com/office/drawing/2014/main" id="{4F58BE3F-C469-477C-897E-C63BA7C04B7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Tree>
    <p:extLst>
      <p:ext uri="{BB962C8B-B14F-4D97-AF65-F5344CB8AC3E}">
        <p14:creationId xmlns:p14="http://schemas.microsoft.com/office/powerpoint/2010/main" val="10118899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1676400" y="228600"/>
            <a:ext cx="5791200" cy="914400"/>
          </a:xfrm>
        </p:spPr>
        <p:txBody>
          <a:bodyPr/>
          <a:lstStyle/>
          <a:p>
            <a:pPr algn="ctr" eaLnBrk="1" hangingPunct="1"/>
            <a:r>
              <a:rPr lang="en-US" sz="3600" dirty="0">
                <a:effectLst>
                  <a:outerShdw blurRad="38100" dist="38100" dir="2700000" algn="tl">
                    <a:srgbClr val="000000">
                      <a:alpha val="43137"/>
                    </a:srgbClr>
                  </a:outerShdw>
                </a:effectLst>
              </a:rPr>
              <a:t>Where Did Cain Get His Wife?</a:t>
            </a:r>
          </a:p>
        </p:txBody>
      </p:sp>
      <p:sp>
        <p:nvSpPr>
          <p:cNvPr id="130051" name="Rectangle 3"/>
          <p:cNvSpPr>
            <a:spLocks noGrp="1" noChangeArrowheads="1"/>
          </p:cNvSpPr>
          <p:nvPr>
            <p:ph type="body" idx="1"/>
          </p:nvPr>
        </p:nvSpPr>
        <p:spPr>
          <a:xfrm>
            <a:off x="228600" y="1600200"/>
            <a:ext cx="5181600" cy="46482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He married his sister</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Adam and Eve lived long (Gen 5:5) and had many children (Gen 1:28; 5:4)</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First generation had to marry their brothers and sisters or there would have been no second generation</a:t>
            </a:r>
          </a:p>
        </p:txBody>
      </p:sp>
      <p:pic>
        <p:nvPicPr>
          <p:cNvPr id="4" name="Picture 3">
            <a:extLst>
              <a:ext uri="{FF2B5EF4-FFF2-40B4-BE49-F238E27FC236}">
                <a16:creationId xmlns:a16="http://schemas.microsoft.com/office/drawing/2014/main" id="{379344D9-FCFD-4CA4-B902-3C2F129B24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a:extLst>
              <a:ext uri="{FF2B5EF4-FFF2-40B4-BE49-F238E27FC236}">
                <a16:creationId xmlns:a16="http://schemas.microsoft.com/office/drawing/2014/main" id="{7DB71B60-AC91-48A8-80CE-F1ACCF11AC1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72200" y="1828800"/>
            <a:ext cx="2702777" cy="3200400"/>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4000" cy="3733800"/>
          </a:xfrm>
        </p:spPr>
        <p:txBody>
          <a:bodyPr/>
          <a:lstStyle/>
          <a:p>
            <a:pPr marL="0" indent="0" algn="just">
              <a:buNone/>
            </a:pPr>
            <a:r>
              <a:rPr lang="en-US" altLang="en-US" dirty="0">
                <a:effectLst>
                  <a:outerShdw blurRad="38100" dist="38100" dir="2700000" algn="tl">
                    <a:srgbClr val="000000">
                      <a:alpha val="43137"/>
                    </a:srgbClr>
                  </a:outerShdw>
                </a:effectLst>
              </a:rPr>
              <a:t>“The ancient quibble about ‘Cain’s wife’ is thus seen to be quite trivial. </a:t>
            </a:r>
            <a:r>
              <a:rPr lang="en-US" dirty="0">
                <a:effectLst>
                  <a:outerShdw blurRad="38100" dist="38100" dir="2700000" algn="tl">
                    <a:srgbClr val="000000">
                      <a:alpha val="43137"/>
                    </a:srgbClr>
                  </a:outerShdw>
                </a:effectLst>
              </a:rPr>
              <a:t>Long before Cain died, there was a large population in the earth. By the time of the Deluge, 1,656 years after Creation by the Ussher chronology, even using the above conservative assumptions, the world population would have been at least seven billion people!</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144</a:t>
            </a:r>
          </a:p>
        </p:txBody>
      </p:sp>
      <p:pic>
        <p:nvPicPr>
          <p:cNvPr id="5" name="Picture 2" descr="Genesis Record: Morris, Henry M.: 9780801072826: Amazon.com: Books">
            <a:extLst>
              <a:ext uri="{FF2B5EF4-FFF2-40B4-BE49-F238E27FC236}">
                <a16:creationId xmlns:a16="http://schemas.microsoft.com/office/drawing/2014/main" id="{7129DEAE-1D12-4A47-88C8-DE2AD62C3A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273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842696"/>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1676400" y="228600"/>
            <a:ext cx="5791200" cy="914400"/>
          </a:xfrm>
        </p:spPr>
        <p:txBody>
          <a:bodyPr/>
          <a:lstStyle/>
          <a:p>
            <a:pPr algn="ctr" eaLnBrk="1" hangingPunct="1"/>
            <a:r>
              <a:rPr lang="en-US" sz="3600" dirty="0">
                <a:effectLst>
                  <a:outerShdw blurRad="38100" dist="38100" dir="2700000" algn="tl">
                    <a:srgbClr val="000000">
                      <a:alpha val="43137"/>
                    </a:srgbClr>
                  </a:outerShdw>
                </a:effectLst>
              </a:rPr>
              <a:t>Where Did Cain Get His Wife?</a:t>
            </a:r>
          </a:p>
        </p:txBody>
      </p:sp>
      <p:sp>
        <p:nvSpPr>
          <p:cNvPr id="130051" name="Rectangle 3"/>
          <p:cNvSpPr>
            <a:spLocks noGrp="1" noChangeArrowheads="1"/>
          </p:cNvSpPr>
          <p:nvPr>
            <p:ph type="body" idx="1"/>
          </p:nvPr>
        </p:nvSpPr>
        <p:spPr>
          <a:xfrm>
            <a:off x="228600" y="1600200"/>
            <a:ext cx="4572000" cy="342900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First generation was genetically pure (Gen 1:31; Gen 20:12)</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Mosaic Law (Lev 18-20) not given until 2600 years later </a:t>
            </a:r>
          </a:p>
        </p:txBody>
      </p:sp>
      <p:pic>
        <p:nvPicPr>
          <p:cNvPr id="4" name="Picture 3">
            <a:extLst>
              <a:ext uri="{FF2B5EF4-FFF2-40B4-BE49-F238E27FC236}">
                <a16:creationId xmlns:a16="http://schemas.microsoft.com/office/drawing/2014/main" id="{89189ED6-EEE5-4D98-A2AA-92BEDC2941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5" name="Picture 4">
            <a:extLst>
              <a:ext uri="{FF2B5EF4-FFF2-40B4-BE49-F238E27FC236}">
                <a16:creationId xmlns:a16="http://schemas.microsoft.com/office/drawing/2014/main" id="{328092D7-C75F-4D0B-A25F-E851589839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72200" y="1828800"/>
            <a:ext cx="2702777" cy="3200400"/>
          </a:xfrm>
          <a:prstGeom prst="rect">
            <a:avLst/>
          </a:prstGeom>
        </p:spPr>
      </p:pic>
    </p:spTree>
    <p:extLst>
      <p:ext uri="{BB962C8B-B14F-4D97-AF65-F5344CB8AC3E}">
        <p14:creationId xmlns:p14="http://schemas.microsoft.com/office/powerpoint/2010/main" val="16127827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4000" cy="4673600"/>
          </a:xfrm>
        </p:spPr>
        <p:txBody>
          <a:bodyPr/>
          <a:lstStyle/>
          <a:p>
            <a:pPr marL="0" indent="0" algn="just">
              <a:buNone/>
            </a:pPr>
            <a:r>
              <a:rPr lang="en-US" altLang="en-US" sz="3000" dirty="0">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In order to get this process of multiplication started, of course, at least one of Adam’s sons had to marry one of Adam’s daughters. Probably, in that first generation, all marriages were brother-sister marriages. In that early time, there were no mutant genes in the genetic systems of any of these children, so that no genetic harm could have resulted from close marriages. Many, many generations later, during the time of Moses, such mutations had accumulated to the point where such unions were genetically dangerous, so that incest was thenceforth prohibited in the Mosaic laws.</a:t>
            </a:r>
            <a:r>
              <a:rPr lang="en-US" altLang="en-US" sz="3000" dirty="0">
                <a:effectLst>
                  <a:outerShdw blurRad="38100" dist="38100" dir="2700000" algn="tl">
                    <a:srgbClr val="000000">
                      <a:alpha val="43137"/>
                    </a:srgbClr>
                  </a:outerShdw>
                </a:effectLst>
                <a:cs typeface="Calibri" panose="020F0502020204030204" pitchFamily="34" charset="0"/>
              </a:rPr>
              <a:t>”</a:t>
            </a:r>
            <a:endParaRPr lang="en-US" altLang="en-US" sz="30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143-44</a:t>
            </a:r>
          </a:p>
        </p:txBody>
      </p:sp>
      <p:pic>
        <p:nvPicPr>
          <p:cNvPr id="5" name="Picture 2" descr="Genesis Record: Morris, Henry M.: 9780801072826: Amazon.com: Books">
            <a:extLst>
              <a:ext uri="{FF2B5EF4-FFF2-40B4-BE49-F238E27FC236}">
                <a16:creationId xmlns:a16="http://schemas.microsoft.com/office/drawing/2014/main" id="{2B4541EC-7BFD-4430-8685-5D7287B3757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273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387899"/>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enesis 4-5 – The Curse of Cain to the Blessing of Enoch – The Faithful  Engineer">
            <a:extLst>
              <a:ext uri="{FF2B5EF4-FFF2-40B4-BE49-F238E27FC236}">
                <a16:creationId xmlns:a16="http://schemas.microsoft.com/office/drawing/2014/main" id="{58C46795-8B9E-4249-95AB-807100B0CCC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152401"/>
            <a:ext cx="8686800" cy="6553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052174"/>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1790700" y="1600200"/>
            <a:ext cx="5562600" cy="2133600"/>
          </a:xfrm>
        </p:spPr>
        <p:txBody>
          <a:bodyPr/>
          <a:lstStyle/>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Location – Gen. 4:16</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Birth of Enoch – Gen. 4:17</a:t>
            </a:r>
          </a:p>
          <a:p>
            <a:pPr marL="514350" lvl="1" indent="-514350" eaLnBrk="1" hangingPunct="1">
              <a:spcBef>
                <a:spcPts val="0"/>
              </a:spcBef>
              <a:spcAft>
                <a:spcPts val="2400"/>
              </a:spcAft>
              <a:buClr>
                <a:srgbClr val="00FFFF"/>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mn-cs"/>
              </a:rPr>
              <a:t>Line of Cain – Gen. 4:18</a:t>
            </a:r>
          </a:p>
        </p:txBody>
      </p:sp>
      <p:pic>
        <p:nvPicPr>
          <p:cNvPr id="4" name="Picture 3">
            <a:extLst>
              <a:ext uri="{FF2B5EF4-FFF2-40B4-BE49-F238E27FC236}">
                <a16:creationId xmlns:a16="http://schemas.microsoft.com/office/drawing/2014/main" id="{F6F331A4-D90B-4155-BFA9-17EC4C3689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
        <p:nvSpPr>
          <p:cNvPr id="6" name="Rectangle 2">
            <a:extLst>
              <a:ext uri="{FF2B5EF4-FFF2-40B4-BE49-F238E27FC236}">
                <a16:creationId xmlns:a16="http://schemas.microsoft.com/office/drawing/2014/main" id="{8E98E6CD-203C-49C2-92DF-D53EDE47FC9A}"/>
              </a:ext>
            </a:extLst>
          </p:cNvPr>
          <p:cNvSpPr txBox="1">
            <a:spLocks noChangeArrowheads="1"/>
          </p:cNvSpPr>
          <p:nvPr/>
        </p:nvSpPr>
        <p:spPr bwMode="auto">
          <a:xfrm>
            <a:off x="1743075" y="228600"/>
            <a:ext cx="565785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73088" lvl="2" indent="-563563" algn="ctr" eaLnBrk="1" hangingPunct="1">
              <a:spcBef>
                <a:spcPts val="0"/>
              </a:spcBef>
              <a:spcAft>
                <a:spcPts val="0"/>
              </a:spcAft>
              <a:buClr>
                <a:srgbClr val="00FF99"/>
              </a:buClr>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mn-cs"/>
              </a:rPr>
              <a:t>Continuation of Cain’s line </a:t>
            </a:r>
          </a:p>
          <a:p>
            <a:pPr marL="9525" lvl="2" algn="ctr" eaLnBrk="1" hangingPunct="1">
              <a:spcBef>
                <a:spcPts val="0"/>
              </a:spcBef>
              <a:spcAft>
                <a:spcPts val="0"/>
              </a:spcAft>
              <a:buClr>
                <a:srgbClr val="00FF99"/>
              </a:buClr>
              <a:buSzPct val="100000"/>
              <a:defRPr/>
            </a:pPr>
            <a:r>
              <a:rPr lang="en-US" sz="2800" dirty="0">
                <a:solidFill>
                  <a:schemeClr val="tx1"/>
                </a:solidFill>
                <a:effectLst>
                  <a:outerShdw blurRad="38100" dist="38100" dir="2700000" algn="tl">
                    <a:srgbClr val="000000"/>
                  </a:outerShdw>
                </a:effectLst>
                <a:latin typeface="Calibri" panose="020F0502020204030204" pitchFamily="34" charset="0"/>
              </a:rPr>
              <a:t>(4:16-18)</a:t>
            </a:r>
            <a:endParaRPr lang="en-US" sz="2800" kern="0" dirty="0">
              <a:solidFill>
                <a:schemeClr val="tx1"/>
              </a:solidFill>
              <a:effectLst>
                <a:outerShdw blurRad="38100" dist="38100" dir="2700000" algn="tl">
                  <a:srgbClr val="000000">
                    <a:alpha val="43137"/>
                  </a:srgbClr>
                </a:outerShdw>
              </a:effectLst>
              <a:ea typeface="+mn-ea"/>
              <a:cs typeface="+mn-cs"/>
            </a:endParaRPr>
          </a:p>
        </p:txBody>
      </p:sp>
      <p:pic>
        <p:nvPicPr>
          <p:cNvPr id="8" name="Picture 7">
            <a:extLst>
              <a:ext uri="{FF2B5EF4-FFF2-40B4-BE49-F238E27FC236}">
                <a16:creationId xmlns:a16="http://schemas.microsoft.com/office/drawing/2014/main" id="{4F58BE3F-C469-477C-897E-C63BA7C04B7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Tree>
    <p:extLst>
      <p:ext uri="{BB962C8B-B14F-4D97-AF65-F5344CB8AC3E}">
        <p14:creationId xmlns:p14="http://schemas.microsoft.com/office/powerpoint/2010/main" val="22703271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4176" y="3048000"/>
            <a:ext cx="1755648" cy="1828800"/>
          </a:xfrm>
          <a:prstGeom prst="rect">
            <a:avLst/>
          </a:prstGeom>
        </p:spPr>
      </p:pic>
    </p:spTree>
    <p:extLst>
      <p:ext uri="{BB962C8B-B14F-4D97-AF65-F5344CB8AC3E}">
        <p14:creationId xmlns:p14="http://schemas.microsoft.com/office/powerpoint/2010/main" val="328557490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Genesis 4 Outline</a:t>
            </a:r>
          </a:p>
        </p:txBody>
      </p:sp>
      <p:sp>
        <p:nvSpPr>
          <p:cNvPr id="124931" name="Rectangle 3"/>
          <p:cNvSpPr>
            <a:spLocks noGrp="1" noChangeArrowheads="1"/>
          </p:cNvSpPr>
          <p:nvPr>
            <p:ph type="body" idx="1"/>
          </p:nvPr>
        </p:nvSpPr>
        <p:spPr>
          <a:xfrm>
            <a:off x="1676400" y="2057400"/>
            <a:ext cx="5791200" cy="28194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First murder (Gen 4:1-15)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Ungodly line of Cain (4:16-24)</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Godly line of Seth (4:25-26)</a:t>
            </a:r>
          </a:p>
        </p:txBody>
      </p:sp>
      <p:pic>
        <p:nvPicPr>
          <p:cNvPr id="4" name="Picture 3">
            <a:extLst>
              <a:ext uri="{FF2B5EF4-FFF2-40B4-BE49-F238E27FC236}">
                <a16:creationId xmlns:a16="http://schemas.microsoft.com/office/drawing/2014/main" id="{DC75D3B2-BCF1-400A-B753-5B2379470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219200" y="228600"/>
            <a:ext cx="67056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Ungodly Line of Cain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159069" y="1325880"/>
            <a:ext cx="8534400" cy="41148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Evil line that will not bring forth the Messiah (Gen 3:15)</a:t>
            </a:r>
          </a:p>
          <a:p>
            <a:pPr marL="914400" lvl="2" indent="-452438" eaLnBrk="1" hangingPunct="1">
              <a:spcBef>
                <a:spcPts val="0"/>
              </a:spcBef>
              <a:spcAft>
                <a:spcPts val="1800"/>
              </a:spcAft>
              <a:buClr>
                <a:srgbClr val="00FF99"/>
              </a:buClr>
              <a:buSzPct val="100000"/>
              <a:buFont typeface="+mj-lt"/>
              <a:buAutoNum type="arabicPeriod"/>
              <a:defRPr/>
            </a:pPr>
            <a:r>
              <a:rPr lang="en-US" dirty="0"/>
              <a:t>Continuation of Cain’s line (4:16-18)</a:t>
            </a:r>
          </a:p>
          <a:p>
            <a:pPr marL="914400" lvl="2" indent="-452438" eaLnBrk="1" hangingPunct="1">
              <a:spcBef>
                <a:spcPts val="0"/>
              </a:spcBef>
              <a:spcAft>
                <a:spcPts val="1800"/>
              </a:spcAft>
              <a:buClr>
                <a:srgbClr val="00FF99"/>
              </a:buClr>
              <a:buSzPct val="100000"/>
              <a:buFont typeface="+mj-lt"/>
              <a:buAutoNum type="arabicPeriod"/>
              <a:defRPr/>
            </a:pPr>
            <a:r>
              <a:rPr lang="en-US" b="1" u="sng" dirty="0">
                <a:solidFill>
                  <a:srgbClr val="FFFFCC"/>
                </a:solidFill>
              </a:rPr>
              <a:t>Immorality (4:19)</a:t>
            </a:r>
          </a:p>
          <a:p>
            <a:pPr marL="914400" lvl="2" indent="-452438" eaLnBrk="1" hangingPunct="1">
              <a:spcBef>
                <a:spcPts val="0"/>
              </a:spcBef>
              <a:spcAft>
                <a:spcPts val="1800"/>
              </a:spcAft>
              <a:buClr>
                <a:srgbClr val="00FF99"/>
              </a:buClr>
              <a:buSzPct val="100000"/>
              <a:buFont typeface="+mj-lt"/>
              <a:buAutoNum type="arabicPeriod"/>
              <a:defRPr/>
            </a:pPr>
            <a:r>
              <a:rPr lang="en-US" dirty="0"/>
              <a:t>Technological but not spiritual advancement (4:20-22)</a:t>
            </a:r>
          </a:p>
          <a:p>
            <a:pPr marL="914400" lvl="2" indent="-452438" eaLnBrk="1" hangingPunct="1">
              <a:spcBef>
                <a:spcPts val="0"/>
              </a:spcBef>
              <a:spcAft>
                <a:spcPts val="1800"/>
              </a:spcAft>
              <a:buClr>
                <a:srgbClr val="00FF99"/>
              </a:buClr>
              <a:buSzPct val="100000"/>
              <a:buFont typeface="+mj-lt"/>
              <a:buAutoNum type="arabicPeriod"/>
              <a:defRPr/>
            </a:pPr>
            <a:r>
              <a:rPr lang="en-US" dirty="0"/>
              <a:t>Violence  (4:23-24)</a:t>
            </a:r>
          </a:p>
        </p:txBody>
      </p:sp>
      <p:pic>
        <p:nvPicPr>
          <p:cNvPr id="4" name="Picture 3">
            <a:extLst>
              <a:ext uri="{FF2B5EF4-FFF2-40B4-BE49-F238E27FC236}">
                <a16:creationId xmlns:a16="http://schemas.microsoft.com/office/drawing/2014/main" id="{9DE85CCD-4FAF-4726-BE7C-4188638485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13711" y="4903893"/>
            <a:ext cx="1925489" cy="1649307"/>
          </a:xfrm>
          <a:prstGeom prst="rect">
            <a:avLst/>
          </a:prstGeom>
        </p:spPr>
      </p:pic>
      <p:pic>
        <p:nvPicPr>
          <p:cNvPr id="5" name="Picture 4">
            <a:extLst>
              <a:ext uri="{FF2B5EF4-FFF2-40B4-BE49-F238E27FC236}">
                <a16:creationId xmlns:a16="http://schemas.microsoft.com/office/drawing/2014/main" id="{7E2678AE-EBF8-489B-B527-CDC1D3C42C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7623265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AEE78C-FC44-4C0A-B21D-4CA69B9320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93702"/>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effectLst>
                  <a:outerShdw blurRad="38100" dist="38100" dir="2700000" algn="tl">
                    <a:srgbClr val="000000">
                      <a:alpha val="43137"/>
                    </a:srgbClr>
                  </a:outerShdw>
                </a:effectLst>
                <a:latin typeface="Calibri" panose="020F0502020204030204" pitchFamily="34" charset="0"/>
              </a:rPr>
              <a:t>26 </a:t>
            </a:r>
            <a:r>
              <a:rPr lang="en-US" sz="2800" dirty="0">
                <a:effectLst>
                  <a:outerShdw blurRad="38100" dist="38100" dir="2700000" algn="tl">
                    <a:srgbClr val="000000">
                      <a:alpha val="43137"/>
                    </a:srgbClr>
                  </a:outerShdw>
                </a:effectLst>
                <a:latin typeface="Calibri" panose="020F0502020204030204" pitchFamily="34" charset="0"/>
              </a:rPr>
              <a:t>Then God said, “Let Us make man in Our image, according to Our likeness; and let them rule over the fish of the sea and over the birds of the sky and over the cattle and over all the earth, and over every creeping thing that creeps on the earth.” </a:t>
            </a:r>
            <a:r>
              <a:rPr lang="en-US" sz="2800" baseline="30000" dirty="0">
                <a:effectLst>
                  <a:outerShdw blurRad="38100" dist="38100" dir="2700000" algn="tl">
                    <a:srgbClr val="000000">
                      <a:alpha val="43137"/>
                    </a:srgbClr>
                  </a:outerShdw>
                </a:effectLst>
                <a:latin typeface="Calibri" panose="020F0502020204030204" pitchFamily="34" charset="0"/>
              </a:rPr>
              <a:t>27 </a:t>
            </a:r>
            <a:r>
              <a:rPr lang="en-US" sz="2800" dirty="0">
                <a:effectLst>
                  <a:outerShdw blurRad="38100" dist="38100" dir="2700000" algn="tl">
                    <a:srgbClr val="000000">
                      <a:alpha val="43137"/>
                    </a:srgbClr>
                  </a:outerShdw>
                </a:effectLst>
                <a:latin typeface="Calibri" panose="020F0502020204030204" pitchFamily="34" charset="0"/>
              </a:rPr>
              <a:t>God created man in His own image, in the image of God He created him;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male and female</a:t>
            </a:r>
            <a:r>
              <a:rPr lang="en-US" sz="2800" dirty="0">
                <a:effectLst>
                  <a:outerShdw blurRad="38100" dist="38100" dir="2700000" algn="tl">
                    <a:srgbClr val="000000">
                      <a:alpha val="43137"/>
                    </a:srgbClr>
                  </a:outerShdw>
                </a:effectLst>
                <a:latin typeface="Calibri" panose="020F0502020204030204" pitchFamily="34" charset="0"/>
              </a:rPr>
              <a:t> He created them. </a:t>
            </a:r>
            <a:r>
              <a:rPr lang="en-US" sz="2800" baseline="30000" dirty="0">
                <a:effectLst>
                  <a:outerShdw blurRad="38100" dist="38100" dir="2700000" algn="tl">
                    <a:srgbClr val="000000">
                      <a:alpha val="43137"/>
                    </a:srgbClr>
                  </a:outerShdw>
                </a:effectLst>
                <a:latin typeface="Calibri" panose="020F0502020204030204" pitchFamily="34" charset="0"/>
              </a:rPr>
              <a:t>28 </a:t>
            </a:r>
            <a:r>
              <a:rPr lang="en-US" sz="2800" dirty="0">
                <a:effectLst>
                  <a:outerShdw blurRad="38100" dist="38100" dir="2700000" algn="tl">
                    <a:srgbClr val="000000">
                      <a:alpha val="43137"/>
                    </a:srgbClr>
                  </a:outerShdw>
                </a:effectLst>
                <a:latin typeface="Calibri" panose="020F0502020204030204" pitchFamily="34" charset="0"/>
              </a:rPr>
              <a:t>God blessed them; and God said to them,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Be fruitful and multiply</a:t>
            </a:r>
            <a:r>
              <a:rPr lang="en-US" sz="2800" dirty="0">
                <a:effectLst>
                  <a:outerShdw blurRad="38100" dist="38100" dir="2700000" algn="tl">
                    <a:srgbClr val="000000">
                      <a:alpha val="43137"/>
                    </a:srgbClr>
                  </a:outerShdw>
                </a:effectLst>
                <a:latin typeface="Calibri" panose="020F0502020204030204" pitchFamily="34" charset="0"/>
              </a:rPr>
              <a:t>, and fill the earth, and subdue it; and rule over the fish of the sea and over the birds of the sky and over every living thing that moves on the earth.”</a:t>
            </a:r>
          </a:p>
        </p:txBody>
      </p:sp>
    </p:spTree>
    <p:extLst>
      <p:ext uri="{BB962C8B-B14F-4D97-AF65-F5344CB8AC3E}">
        <p14:creationId xmlns:p14="http://schemas.microsoft.com/office/powerpoint/2010/main" val="4015135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AEE78C-FC44-4C0A-B21D-4CA69B9320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446824"/>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2:24</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this reason a man shall leave his father and his mother, and be joined to his wife; and they shall become one flesh. </a:t>
            </a:r>
          </a:p>
        </p:txBody>
      </p:sp>
      <p:pic>
        <p:nvPicPr>
          <p:cNvPr id="4" name="Picture 3">
            <a:extLst>
              <a:ext uri="{FF2B5EF4-FFF2-40B4-BE49-F238E27FC236}">
                <a16:creationId xmlns:a16="http://schemas.microsoft.com/office/drawing/2014/main" id="{99F0BFCF-6E97-486B-85A7-6139C7A5AC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0075" y="2971800"/>
            <a:ext cx="1243850" cy="1828800"/>
          </a:xfrm>
          <a:prstGeom prst="rect">
            <a:avLst/>
          </a:prstGeom>
        </p:spPr>
      </p:pic>
    </p:spTree>
    <p:extLst>
      <p:ext uri="{BB962C8B-B14F-4D97-AF65-F5344CB8AC3E}">
        <p14:creationId xmlns:p14="http://schemas.microsoft.com/office/powerpoint/2010/main" val="518123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772875-B5BB-4042-BAEF-C990792B03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4864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Genesis 6:1-4</a:t>
            </a:r>
          </a:p>
          <a:p>
            <a:pPr marL="0" indent="0" algn="just">
              <a:spcBef>
                <a:spcPts val="0"/>
              </a:spcBef>
              <a:buNone/>
            </a:pPr>
            <a:r>
              <a:rPr lang="en-US" sz="2750" dirty="0">
                <a:effectLst>
                  <a:outerShdw blurRad="38100" dist="38100" dir="2700000" algn="tl">
                    <a:srgbClr val="000000">
                      <a:alpha val="43137"/>
                    </a:srgbClr>
                  </a:outerShdw>
                </a:effectLst>
              </a:rPr>
              <a:t>“</a:t>
            </a:r>
            <a:r>
              <a:rPr lang="en-US" sz="2750" baseline="30000" dirty="0">
                <a:effectLst/>
              </a:rPr>
              <a:t>1 </a:t>
            </a:r>
            <a:r>
              <a:rPr lang="en-US" sz="2750" dirty="0">
                <a:effectLst>
                  <a:outerShdw blurRad="38100" dist="38100" dir="2700000" algn="tl">
                    <a:srgbClr val="000000">
                      <a:alpha val="43137"/>
                    </a:srgbClr>
                  </a:outerShdw>
                </a:effectLst>
              </a:rPr>
              <a:t>Now it came about, when men began to multiply on the face of the land, and daughters were born to them</a:t>
            </a:r>
            <a:r>
              <a:rPr lang="en-US" sz="2750" dirty="0">
                <a:effectLst/>
              </a:rPr>
              <a:t>, </a:t>
            </a:r>
            <a:r>
              <a:rPr lang="en-US" sz="2750" baseline="30000" dirty="0">
                <a:effectLst/>
              </a:rPr>
              <a:t>2 </a:t>
            </a:r>
            <a:r>
              <a:rPr lang="en-US" sz="2750" dirty="0">
                <a:effectLst>
                  <a:outerShdw blurRad="38100" dist="38100" dir="2700000" algn="tl">
                    <a:srgbClr val="000000">
                      <a:alpha val="43137"/>
                    </a:srgbClr>
                  </a:outerShdw>
                </a:effectLst>
              </a:rPr>
              <a:t>that the sons of God saw that the daughters of men were beautiful; and they took wives for themselves, whomever they chose. </a:t>
            </a:r>
            <a:r>
              <a:rPr lang="en-US" sz="2750" baseline="30000" dirty="0">
                <a:effectLst/>
              </a:rPr>
              <a:t>3</a:t>
            </a:r>
            <a:r>
              <a:rPr lang="en-US" sz="2750" dirty="0">
                <a:effectLst>
                  <a:outerShdw blurRad="38100" dist="38100" dir="2700000" algn="tl">
                    <a:srgbClr val="000000">
                      <a:alpha val="43137"/>
                    </a:srgbClr>
                  </a:outerShdw>
                </a:effectLst>
              </a:rPr>
              <a:t> Then the Lord said, ‘My Spirit shall not strive with man forever, because he also is flesh; nevertheless his days shall be one hundred and twenty years.’ </a:t>
            </a:r>
            <a:r>
              <a:rPr lang="en-US" sz="2750" baseline="30000" dirty="0">
                <a:effectLst/>
              </a:rPr>
              <a:t>4</a:t>
            </a:r>
            <a:r>
              <a:rPr lang="en-US" sz="2750" dirty="0">
                <a:effectLst>
                  <a:outerShdw blurRad="38100" dist="38100" dir="2700000" algn="tl">
                    <a:srgbClr val="000000">
                      <a:alpha val="43137"/>
                    </a:srgbClr>
                  </a:outerShdw>
                </a:effectLst>
              </a:rPr>
              <a:t> The Nephilim were on the earth in those days, and also afterward, when the sons of God came in to the daughters of men, and they bore children to them. Those were the mighty men who were of old, men of renown</a:t>
            </a:r>
            <a:r>
              <a:rPr lang="en-US" sz="275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2435559123"/>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53C69A-636A-4C6D-AD58-6A04BCDA9D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ct val="0"/>
              </a:spcBef>
              <a:spcAft>
                <a:spcPts val="1200"/>
              </a:spcAft>
              <a:buClrTx/>
              <a:buSzTx/>
              <a:buNone/>
              <a:defRPr/>
            </a:pPr>
            <a:r>
              <a:rPr lang="en-US" altLang="en-US" sz="4000" dirty="0">
                <a:solidFill>
                  <a:srgbClr val="00FFFF"/>
                </a:solidFill>
                <a:effectLst>
                  <a:outerShdw blurRad="38100" dist="38100" dir="2700000" algn="tl">
                    <a:srgbClr val="000000">
                      <a:alpha val="43137"/>
                    </a:srgbClr>
                  </a:outerShdw>
                </a:effectLst>
                <a:ea typeface="+mj-ea"/>
                <a:cs typeface="+mj-cs"/>
              </a:rPr>
              <a:t>Revelation 9:20-21</a:t>
            </a:r>
          </a:p>
          <a:p>
            <a:pPr marL="0" lvl="0" indent="0" algn="just">
              <a:spcBef>
                <a:spcPct val="0"/>
              </a:spcBef>
              <a:buClrTx/>
              <a:buSzTx/>
              <a:buNone/>
            </a:pPr>
            <a:r>
              <a:rPr lang="en-US" altLang="en-US" dirty="0">
                <a:solidFill>
                  <a:srgbClr val="FFFFCC"/>
                </a:solidFill>
                <a:effectLst>
                  <a:outerShdw blurRad="38100" dist="38100" dir="2700000" algn="tl">
                    <a:srgbClr val="000000">
                      <a:alpha val="43137"/>
                    </a:srgbClr>
                  </a:outerShdw>
                </a:effectLst>
                <a:cs typeface="Arial" panose="020B0604020202020204" pitchFamily="34" charset="0"/>
              </a:rPr>
              <a:t>“</a:t>
            </a:r>
            <a:r>
              <a:rPr lang="en-US" dirty="0">
                <a:effectLst>
                  <a:outerShdw blurRad="38100" dist="38100" dir="2700000" algn="tl">
                    <a:srgbClr val="000000">
                      <a:alpha val="43137"/>
                    </a:srgbClr>
                  </a:outerShdw>
                </a:effectLst>
              </a:rPr>
              <a:t>The rest of mankind, who were not killed by these plagues, did not repent of the works of their hands, so as not to worship demons, and the idols of gold and of silver and of brass and of stone and of wood, which can neither see nor hear nor walk; </a:t>
            </a:r>
            <a:r>
              <a:rPr lang="en-US" baseline="30000" dirty="0">
                <a:effectLst>
                  <a:outerShdw blurRad="38100" dist="38100" dir="2700000" algn="tl">
                    <a:srgbClr val="000000">
                      <a:alpha val="43137"/>
                    </a:srgbClr>
                  </a:outerShdw>
                </a:effectLst>
              </a:rPr>
              <a:t>21 </a:t>
            </a:r>
            <a:r>
              <a:rPr lang="en-US" dirty="0">
                <a:effectLst>
                  <a:outerShdw blurRad="38100" dist="38100" dir="2700000" algn="tl">
                    <a:srgbClr val="000000">
                      <a:alpha val="43137"/>
                    </a:srgbClr>
                  </a:outerShdw>
                </a:effectLst>
              </a:rPr>
              <a:t>and they did not repent of their murders nor of their sorceries (pharmakeia) nor of their </a:t>
            </a:r>
            <a:r>
              <a:rPr lang="en-US" b="1" u="sng" dirty="0">
                <a:solidFill>
                  <a:srgbClr val="FFFFCC"/>
                </a:solidFill>
                <a:effectLst>
                  <a:outerShdw blurRad="38100" dist="38100" dir="2700000" algn="tl">
                    <a:srgbClr val="000000">
                      <a:alpha val="43137"/>
                    </a:srgbClr>
                  </a:outerShdw>
                </a:effectLst>
              </a:rPr>
              <a:t>immorality</a:t>
            </a:r>
            <a:r>
              <a:rPr lang="en-US" dirty="0">
                <a:effectLst>
                  <a:outerShdw blurRad="38100" dist="38100" dir="2700000" algn="tl">
                    <a:srgbClr val="000000">
                      <a:alpha val="43137"/>
                    </a:srgbClr>
                  </a:outerShdw>
                </a:effectLst>
              </a:rPr>
              <a:t> nor of their thefts.</a:t>
            </a:r>
            <a:r>
              <a:rPr lang="en-US" alt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59507013"/>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219200" y="228600"/>
            <a:ext cx="67056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Ungodly Line of Cain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159068" y="1325880"/>
            <a:ext cx="8680131" cy="41148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Evil line that will not bring forth the Messiah (Gen 3:15)</a:t>
            </a:r>
          </a:p>
          <a:p>
            <a:pPr marL="914400" lvl="2" indent="-452438" eaLnBrk="1" hangingPunct="1">
              <a:spcBef>
                <a:spcPts val="0"/>
              </a:spcBef>
              <a:spcAft>
                <a:spcPts val="1800"/>
              </a:spcAft>
              <a:buClr>
                <a:srgbClr val="00FF99"/>
              </a:buClr>
              <a:buSzPct val="100000"/>
              <a:buFont typeface="+mj-lt"/>
              <a:buAutoNum type="arabicPeriod"/>
              <a:defRPr/>
            </a:pPr>
            <a:r>
              <a:rPr lang="en-US" dirty="0"/>
              <a:t>Continuation of Cain’s line (4:16-18)</a:t>
            </a:r>
          </a:p>
          <a:p>
            <a:pPr marL="914400" lvl="2" indent="-452438" eaLnBrk="1" hangingPunct="1">
              <a:spcBef>
                <a:spcPts val="0"/>
              </a:spcBef>
              <a:spcAft>
                <a:spcPts val="1800"/>
              </a:spcAft>
              <a:buClr>
                <a:srgbClr val="00FF99"/>
              </a:buClr>
              <a:buSzPct val="100000"/>
              <a:buFont typeface="+mj-lt"/>
              <a:buAutoNum type="arabicPeriod"/>
              <a:defRPr/>
            </a:pPr>
            <a:r>
              <a:rPr lang="en-US" dirty="0"/>
              <a:t>Immorality (4:19)</a:t>
            </a:r>
          </a:p>
          <a:p>
            <a:pPr marL="914400" lvl="2" indent="-452438" eaLnBrk="1" hangingPunct="1">
              <a:spcBef>
                <a:spcPts val="0"/>
              </a:spcBef>
              <a:spcAft>
                <a:spcPts val="1800"/>
              </a:spcAft>
              <a:buClr>
                <a:srgbClr val="00FF99"/>
              </a:buClr>
              <a:buSzPct val="100000"/>
              <a:buFont typeface="+mj-lt"/>
              <a:buAutoNum type="arabicPeriod"/>
              <a:defRPr/>
            </a:pPr>
            <a:r>
              <a:rPr lang="en-US" b="1" u="sng" dirty="0">
                <a:solidFill>
                  <a:srgbClr val="FFFFCC"/>
                </a:solidFill>
              </a:rPr>
              <a:t>Technological but not spiritual advancement (4:20-22)</a:t>
            </a:r>
          </a:p>
          <a:p>
            <a:pPr marL="914400" lvl="2" indent="-452438" eaLnBrk="1" hangingPunct="1">
              <a:spcBef>
                <a:spcPts val="0"/>
              </a:spcBef>
              <a:spcAft>
                <a:spcPts val="1800"/>
              </a:spcAft>
              <a:buClr>
                <a:srgbClr val="00FF99"/>
              </a:buClr>
              <a:buSzPct val="100000"/>
              <a:buFont typeface="+mj-lt"/>
              <a:buAutoNum type="arabicPeriod"/>
              <a:defRPr/>
            </a:pPr>
            <a:r>
              <a:rPr lang="en-US" dirty="0"/>
              <a:t>Violence  (4:23-24)</a:t>
            </a:r>
          </a:p>
        </p:txBody>
      </p:sp>
      <p:pic>
        <p:nvPicPr>
          <p:cNvPr id="4" name="Picture 3">
            <a:extLst>
              <a:ext uri="{FF2B5EF4-FFF2-40B4-BE49-F238E27FC236}">
                <a16:creationId xmlns:a16="http://schemas.microsoft.com/office/drawing/2014/main" id="{9DE85CCD-4FAF-4726-BE7C-4188638485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13711" y="4903893"/>
            <a:ext cx="1925489" cy="1649307"/>
          </a:xfrm>
          <a:prstGeom prst="rect">
            <a:avLst/>
          </a:prstGeom>
        </p:spPr>
      </p:pic>
      <p:pic>
        <p:nvPicPr>
          <p:cNvPr id="5" name="Picture 4">
            <a:extLst>
              <a:ext uri="{FF2B5EF4-FFF2-40B4-BE49-F238E27FC236}">
                <a16:creationId xmlns:a16="http://schemas.microsoft.com/office/drawing/2014/main" id="{7E2678AE-EBF8-489B-B527-CDC1D3C42C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4887175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514475" y="228599"/>
            <a:ext cx="6115050" cy="925945"/>
          </a:xfrm>
        </p:spPr>
        <p:txBody>
          <a:bodyPr/>
          <a:lstStyle/>
          <a:p>
            <a:pPr marL="461963" indent="-461963" algn="ctr" eaLnBrk="1" hangingPunct="1">
              <a:spcAft>
                <a:spcPts val="600"/>
              </a:spcAft>
              <a:buClr>
                <a:srgbClr val="00FF99"/>
              </a:buClr>
              <a:buFont typeface="+mj-lt"/>
              <a:buAutoNum type="arabicPeriod" startAt="3"/>
            </a:pPr>
            <a:r>
              <a:rPr lang="en-US" sz="3600" dirty="0">
                <a:effectLst>
                  <a:outerShdw blurRad="38100" dist="38100" dir="2700000" algn="tl">
                    <a:srgbClr val="000000"/>
                  </a:outerShdw>
                </a:effectLst>
              </a:rPr>
              <a:t>Technological Advancement</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Genesis 4:20-22</a:t>
            </a:r>
          </a:p>
        </p:txBody>
      </p:sp>
      <p:sp>
        <p:nvSpPr>
          <p:cNvPr id="129027" name="Rectangle 3"/>
          <p:cNvSpPr>
            <a:spLocks noGrp="1" noChangeArrowheads="1"/>
          </p:cNvSpPr>
          <p:nvPr>
            <p:ph type="body" idx="1"/>
          </p:nvPr>
        </p:nvSpPr>
        <p:spPr>
          <a:xfrm>
            <a:off x="2137834" y="1600200"/>
            <a:ext cx="4868333" cy="1828800"/>
          </a:xfrm>
        </p:spPr>
        <p:txBody>
          <a:bodyPr/>
          <a:lstStyle/>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Livestock – Gen. 4:20</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Music – Gen. 4:21</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Metallurgy – Gen. 4:22</a:t>
            </a:r>
          </a:p>
        </p:txBody>
      </p:sp>
      <p:pic>
        <p:nvPicPr>
          <p:cNvPr id="4" name="Picture 3">
            <a:extLst>
              <a:ext uri="{FF2B5EF4-FFF2-40B4-BE49-F238E27FC236}">
                <a16:creationId xmlns:a16="http://schemas.microsoft.com/office/drawing/2014/main" id="{F6F331A4-D90B-4155-BFA9-17EC4C3689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a:extLst>
              <a:ext uri="{FF2B5EF4-FFF2-40B4-BE49-F238E27FC236}">
                <a16:creationId xmlns:a16="http://schemas.microsoft.com/office/drawing/2014/main" id="{AA9C9B5D-147D-48D6-BC07-5AA0DA31777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Tree>
    <p:extLst>
      <p:ext uri="{BB962C8B-B14F-4D97-AF65-F5344CB8AC3E}">
        <p14:creationId xmlns:p14="http://schemas.microsoft.com/office/powerpoint/2010/main" val="34219209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514475" y="228599"/>
            <a:ext cx="6115050" cy="925945"/>
          </a:xfrm>
        </p:spPr>
        <p:txBody>
          <a:bodyPr/>
          <a:lstStyle/>
          <a:p>
            <a:pPr marL="461963" indent="-461963" algn="ctr" eaLnBrk="1" hangingPunct="1">
              <a:spcAft>
                <a:spcPts val="600"/>
              </a:spcAft>
              <a:buClr>
                <a:srgbClr val="00FF99"/>
              </a:buClr>
              <a:buFont typeface="+mj-lt"/>
              <a:buAutoNum type="arabicPeriod" startAt="3"/>
            </a:pPr>
            <a:r>
              <a:rPr lang="en-US" sz="3600" dirty="0">
                <a:effectLst>
                  <a:outerShdw blurRad="38100" dist="38100" dir="2700000" algn="tl">
                    <a:srgbClr val="000000"/>
                  </a:outerShdw>
                </a:effectLst>
              </a:rPr>
              <a:t>Technological Advancement</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Genesis 4:20-22</a:t>
            </a:r>
          </a:p>
        </p:txBody>
      </p:sp>
      <p:sp>
        <p:nvSpPr>
          <p:cNvPr id="129027" name="Rectangle 3"/>
          <p:cNvSpPr>
            <a:spLocks noGrp="1" noChangeArrowheads="1"/>
          </p:cNvSpPr>
          <p:nvPr>
            <p:ph type="body" idx="1"/>
          </p:nvPr>
        </p:nvSpPr>
        <p:spPr>
          <a:xfrm>
            <a:off x="2137834" y="1600200"/>
            <a:ext cx="4868333" cy="1828800"/>
          </a:xfrm>
        </p:spPr>
        <p:txBody>
          <a:bodyPr/>
          <a:lstStyle/>
          <a:p>
            <a:pPr marL="514350" lvl="1" indent="-514350" eaLnBrk="1" hangingPunct="1">
              <a:spcBef>
                <a:spcPts val="0"/>
              </a:spcBef>
              <a:spcAft>
                <a:spcPts val="2400"/>
              </a:spcAft>
              <a:buClr>
                <a:srgbClr val="00FFFF"/>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mn-cs"/>
              </a:rPr>
              <a:t>Livestock – Gen. 4:20</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Music – Gen. 4:21</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Metallurgy – Gen. 4:22</a:t>
            </a:r>
          </a:p>
        </p:txBody>
      </p:sp>
      <p:pic>
        <p:nvPicPr>
          <p:cNvPr id="4" name="Picture 3">
            <a:extLst>
              <a:ext uri="{FF2B5EF4-FFF2-40B4-BE49-F238E27FC236}">
                <a16:creationId xmlns:a16="http://schemas.microsoft.com/office/drawing/2014/main" id="{F6F331A4-D90B-4155-BFA9-17EC4C3689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a:extLst>
              <a:ext uri="{FF2B5EF4-FFF2-40B4-BE49-F238E27FC236}">
                <a16:creationId xmlns:a16="http://schemas.microsoft.com/office/drawing/2014/main" id="{AA9C9B5D-147D-48D6-BC07-5AA0DA31777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Tree>
    <p:extLst>
      <p:ext uri="{BB962C8B-B14F-4D97-AF65-F5344CB8AC3E}">
        <p14:creationId xmlns:p14="http://schemas.microsoft.com/office/powerpoint/2010/main" val="36968376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514475" y="228599"/>
            <a:ext cx="6115050" cy="925945"/>
          </a:xfrm>
        </p:spPr>
        <p:txBody>
          <a:bodyPr/>
          <a:lstStyle/>
          <a:p>
            <a:pPr marL="461963" indent="-461963" algn="ctr" eaLnBrk="1" hangingPunct="1">
              <a:spcAft>
                <a:spcPts val="600"/>
              </a:spcAft>
              <a:buClr>
                <a:srgbClr val="00FF99"/>
              </a:buClr>
              <a:buFont typeface="+mj-lt"/>
              <a:buAutoNum type="arabicPeriod" startAt="3"/>
            </a:pPr>
            <a:r>
              <a:rPr lang="en-US" sz="3600" dirty="0">
                <a:effectLst>
                  <a:outerShdw blurRad="38100" dist="38100" dir="2700000" algn="tl">
                    <a:srgbClr val="000000"/>
                  </a:outerShdw>
                </a:effectLst>
              </a:rPr>
              <a:t>Technological Advancement</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Genesis 4:20-22</a:t>
            </a:r>
          </a:p>
        </p:txBody>
      </p:sp>
      <p:sp>
        <p:nvSpPr>
          <p:cNvPr id="129027" name="Rectangle 3"/>
          <p:cNvSpPr>
            <a:spLocks noGrp="1" noChangeArrowheads="1"/>
          </p:cNvSpPr>
          <p:nvPr>
            <p:ph type="body" idx="1"/>
          </p:nvPr>
        </p:nvSpPr>
        <p:spPr>
          <a:xfrm>
            <a:off x="2137834" y="1600200"/>
            <a:ext cx="4868333" cy="1828800"/>
          </a:xfrm>
        </p:spPr>
        <p:txBody>
          <a:bodyPr/>
          <a:lstStyle/>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Livestock – Gen. 4:20</a:t>
            </a:r>
          </a:p>
          <a:p>
            <a:pPr marL="514350" lvl="1" indent="-514350" eaLnBrk="1" hangingPunct="1">
              <a:spcBef>
                <a:spcPts val="0"/>
              </a:spcBef>
              <a:spcAft>
                <a:spcPts val="2400"/>
              </a:spcAft>
              <a:buClr>
                <a:srgbClr val="00FFFF"/>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mn-cs"/>
              </a:rPr>
              <a:t>Music – Gen. 4:21</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Metallurgy – Gen. 4:22</a:t>
            </a:r>
          </a:p>
        </p:txBody>
      </p:sp>
      <p:pic>
        <p:nvPicPr>
          <p:cNvPr id="4" name="Picture 3">
            <a:extLst>
              <a:ext uri="{FF2B5EF4-FFF2-40B4-BE49-F238E27FC236}">
                <a16:creationId xmlns:a16="http://schemas.microsoft.com/office/drawing/2014/main" id="{F6F331A4-D90B-4155-BFA9-17EC4C3689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a:extLst>
              <a:ext uri="{FF2B5EF4-FFF2-40B4-BE49-F238E27FC236}">
                <a16:creationId xmlns:a16="http://schemas.microsoft.com/office/drawing/2014/main" id="{AA9C9B5D-147D-48D6-BC07-5AA0DA31777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Tree>
    <p:extLst>
      <p:ext uri="{BB962C8B-B14F-4D97-AF65-F5344CB8AC3E}">
        <p14:creationId xmlns:p14="http://schemas.microsoft.com/office/powerpoint/2010/main" val="16715141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Musical instruments, another important aspect of modern culture, were also an early development. All of these things, in addition, confirm the necessary coexistence of a written language for formal communications. This is further intimated by use of the word ‘book’ in Genesis 5:1. More and more modern archaeological discoveries today are verifying the high degree of technology possessed by the earliest men, thus indirectly validating this Biblical testimony.</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147-48</a:t>
            </a:r>
          </a:p>
        </p:txBody>
      </p:sp>
      <p:pic>
        <p:nvPicPr>
          <p:cNvPr id="5" name="Picture 2" descr="Genesis Record: Morris, Henry M.: 9780801072826: Amazon.com: Books">
            <a:extLst>
              <a:ext uri="{FF2B5EF4-FFF2-40B4-BE49-F238E27FC236}">
                <a16:creationId xmlns:a16="http://schemas.microsoft.com/office/drawing/2014/main" id="{38C24A59-1246-4D2F-BBF1-39F9F1AB94B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273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85424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Genesis 4 Outline</a:t>
            </a:r>
          </a:p>
        </p:txBody>
      </p:sp>
      <p:sp>
        <p:nvSpPr>
          <p:cNvPr id="124931" name="Rectangle 3"/>
          <p:cNvSpPr>
            <a:spLocks noGrp="1" noChangeArrowheads="1"/>
          </p:cNvSpPr>
          <p:nvPr>
            <p:ph type="body" idx="1"/>
          </p:nvPr>
        </p:nvSpPr>
        <p:spPr>
          <a:xfrm>
            <a:off x="1676400" y="2057400"/>
            <a:ext cx="5791200" cy="28194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First murder (Gen 4:1-15)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Ungodly line of Cain (4:16-24)</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Godly line of Seth (4:25-26)</a:t>
            </a:r>
          </a:p>
        </p:txBody>
      </p:sp>
      <p:pic>
        <p:nvPicPr>
          <p:cNvPr id="4" name="Picture 3">
            <a:extLst>
              <a:ext uri="{FF2B5EF4-FFF2-40B4-BE49-F238E27FC236}">
                <a16:creationId xmlns:a16="http://schemas.microsoft.com/office/drawing/2014/main" id="{DC75D3B2-BCF1-400A-B753-5B2379470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2686295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514475" y="228599"/>
            <a:ext cx="6115050" cy="925945"/>
          </a:xfrm>
        </p:spPr>
        <p:txBody>
          <a:bodyPr/>
          <a:lstStyle/>
          <a:p>
            <a:pPr marL="461963" indent="-461963" algn="ctr" eaLnBrk="1" hangingPunct="1">
              <a:spcAft>
                <a:spcPts val="600"/>
              </a:spcAft>
              <a:buClr>
                <a:srgbClr val="00FF99"/>
              </a:buClr>
              <a:buFont typeface="+mj-lt"/>
              <a:buAutoNum type="arabicPeriod" startAt="3"/>
            </a:pPr>
            <a:r>
              <a:rPr lang="en-US" sz="3600" dirty="0">
                <a:effectLst>
                  <a:outerShdw blurRad="38100" dist="38100" dir="2700000" algn="tl">
                    <a:srgbClr val="000000"/>
                  </a:outerShdw>
                </a:effectLst>
              </a:rPr>
              <a:t>Technological Advancement</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Genesis 4:20-22</a:t>
            </a:r>
          </a:p>
        </p:txBody>
      </p:sp>
      <p:sp>
        <p:nvSpPr>
          <p:cNvPr id="129027" name="Rectangle 3"/>
          <p:cNvSpPr>
            <a:spLocks noGrp="1" noChangeArrowheads="1"/>
          </p:cNvSpPr>
          <p:nvPr>
            <p:ph type="body" idx="1"/>
          </p:nvPr>
        </p:nvSpPr>
        <p:spPr>
          <a:xfrm>
            <a:off x="2137834" y="1600200"/>
            <a:ext cx="4868333" cy="1828800"/>
          </a:xfrm>
        </p:spPr>
        <p:txBody>
          <a:bodyPr/>
          <a:lstStyle/>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Livestock – Gen. 4:20</a:t>
            </a:r>
          </a:p>
          <a:p>
            <a:pPr marL="514350" lvl="1" indent="-514350" eaLnBrk="1" hangingPunct="1">
              <a:spcBef>
                <a:spcPts val="0"/>
              </a:spcBef>
              <a:spcAft>
                <a:spcPts val="2400"/>
              </a:spcAft>
              <a:buClr>
                <a:srgbClr val="00FFFF"/>
              </a:buClr>
              <a:buSzPct val="100000"/>
              <a:buFont typeface="+mj-lt"/>
              <a:buAutoNum type="alphaLcParenR"/>
              <a:defRPr/>
            </a:pPr>
            <a:r>
              <a:rPr lang="en-US" dirty="0">
                <a:effectLst>
                  <a:outerShdw blurRad="38100" dist="38100" dir="2700000" algn="tl">
                    <a:srgbClr val="000000">
                      <a:alpha val="43137"/>
                    </a:srgbClr>
                  </a:outerShdw>
                </a:effectLst>
                <a:ea typeface="+mn-ea"/>
                <a:cs typeface="+mn-cs"/>
              </a:rPr>
              <a:t>Music – Gen. 4:21</a:t>
            </a:r>
          </a:p>
          <a:p>
            <a:pPr marL="514350" lvl="1" indent="-514350" eaLnBrk="1" hangingPunct="1">
              <a:spcBef>
                <a:spcPts val="0"/>
              </a:spcBef>
              <a:spcAft>
                <a:spcPts val="2400"/>
              </a:spcAft>
              <a:buClr>
                <a:srgbClr val="00FFFF"/>
              </a:buClr>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mn-cs"/>
              </a:rPr>
              <a:t>Metallurgy – Gen. 4:22</a:t>
            </a:r>
          </a:p>
        </p:txBody>
      </p:sp>
      <p:pic>
        <p:nvPicPr>
          <p:cNvPr id="4" name="Picture 3">
            <a:extLst>
              <a:ext uri="{FF2B5EF4-FFF2-40B4-BE49-F238E27FC236}">
                <a16:creationId xmlns:a16="http://schemas.microsoft.com/office/drawing/2014/main" id="{F6F331A4-D90B-4155-BFA9-17EC4C3689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6" name="Picture 5">
            <a:extLst>
              <a:ext uri="{FF2B5EF4-FFF2-40B4-BE49-F238E27FC236}">
                <a16:creationId xmlns:a16="http://schemas.microsoft.com/office/drawing/2014/main" id="{AA9C9B5D-147D-48D6-BC07-5AA0DA31777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37601" y="4419600"/>
            <a:ext cx="2668798" cy="2286000"/>
          </a:xfrm>
          <a:prstGeom prst="rect">
            <a:avLst/>
          </a:prstGeom>
        </p:spPr>
      </p:pic>
    </p:spTree>
    <p:extLst>
      <p:ext uri="{BB962C8B-B14F-4D97-AF65-F5344CB8AC3E}">
        <p14:creationId xmlns:p14="http://schemas.microsoft.com/office/powerpoint/2010/main" val="17072574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4000"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Not only did the population increase, but the technological and cultural level, at least of the </a:t>
            </a:r>
            <a:r>
              <a:rPr lang="en-US" dirty="0" err="1">
                <a:effectLst>
                  <a:outerShdw blurRad="38100" dist="38100" dir="2700000" algn="tl">
                    <a:srgbClr val="000000">
                      <a:alpha val="43137"/>
                    </a:srgbClr>
                  </a:outerShdw>
                </a:effectLst>
              </a:rPr>
              <a:t>Cainitic</a:t>
            </a:r>
            <a:r>
              <a:rPr lang="en-US" dirty="0">
                <a:effectLst>
                  <a:outerShdw blurRad="38100" dist="38100" dir="2700000" algn="tl">
                    <a:srgbClr val="000000">
                      <a:alpha val="43137"/>
                    </a:srgbClr>
                  </a:outerShdw>
                </a:effectLst>
              </a:rPr>
              <a:t> civilization, seems to have been very high. Metal tools and implements of all kinds were available to produce creature comforts, as well as musical instruments to stimulate the emotional and esthetic senses.”</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144</a:t>
            </a:r>
          </a:p>
        </p:txBody>
      </p:sp>
      <p:pic>
        <p:nvPicPr>
          <p:cNvPr id="5" name="Picture 2" descr="Genesis Record: Morris, Henry M.: 9780801072826: Amazon.com: Books">
            <a:extLst>
              <a:ext uri="{FF2B5EF4-FFF2-40B4-BE49-F238E27FC236}">
                <a16:creationId xmlns:a16="http://schemas.microsoft.com/office/drawing/2014/main" id="{6C3BD7A4-0184-43D6-807A-603B026E06B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273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790646"/>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799"/>
            <a:ext cx="9110133" cy="4741333"/>
          </a:xfrm>
        </p:spPr>
        <p:txBody>
          <a:bodyPr/>
          <a:lstStyle/>
          <a:p>
            <a:pPr marL="0" indent="0" algn="just">
              <a:buNone/>
            </a:pPr>
            <a:r>
              <a:rPr lang="en-US" altLang="en-US" sz="3000" dirty="0">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The ‘standard of living’ of the antediluvians, especially the </a:t>
            </a:r>
            <a:r>
              <a:rPr lang="en-US" sz="3000" dirty="0" err="1">
                <a:effectLst>
                  <a:outerShdw blurRad="38100" dist="38100" dir="2700000" algn="tl">
                    <a:srgbClr val="000000">
                      <a:alpha val="43137"/>
                    </a:srgbClr>
                  </a:outerShdw>
                </a:effectLst>
              </a:rPr>
              <a:t>Cainitic</a:t>
            </a:r>
            <a:r>
              <a:rPr lang="en-US" sz="3000" dirty="0">
                <a:effectLst>
                  <a:outerShdw blurRad="38100" dist="38100" dir="2700000" algn="tl">
                    <a:srgbClr val="000000">
                      <a:alpha val="43137"/>
                    </a:srgbClr>
                  </a:outerShdw>
                </a:effectLst>
              </a:rPr>
              <a:t> branch, was elevated tremendously by these talented sons of Lamech...Once again, it is significant to note that the elements which modern evolutionary archaeologists and anthropologists identify as the attributes of the emergence of evolving men from the stone age into true civilization—namely, urbanization, agriculture, animal domestication, and metallurgy—all were accomplished quickly by the early descendants of Adam and did not take hundreds of thousands of years.</a:t>
            </a:r>
            <a:r>
              <a:rPr lang="en-US" altLang="en-US" sz="3000" dirty="0">
                <a:effectLst>
                  <a:outerShdw blurRad="38100" dist="38100" dir="2700000" algn="tl">
                    <a:srgbClr val="000000">
                      <a:alpha val="43137"/>
                    </a:srgbClr>
                  </a:outerShdw>
                </a:effectLst>
                <a:cs typeface="Calibri" panose="020F0502020204030204" pitchFamily="34" charset="0"/>
              </a:rPr>
              <a:t>”</a:t>
            </a:r>
            <a:endParaRPr lang="en-US" altLang="en-US" sz="30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147-48</a:t>
            </a:r>
          </a:p>
        </p:txBody>
      </p:sp>
      <p:pic>
        <p:nvPicPr>
          <p:cNvPr id="5" name="Picture 2" descr="Genesis Record: Morris, Henry M.: 9780801072826: Amazon.com: Books">
            <a:extLst>
              <a:ext uri="{FF2B5EF4-FFF2-40B4-BE49-F238E27FC236}">
                <a16:creationId xmlns:a16="http://schemas.microsoft.com/office/drawing/2014/main" id="{3C6A195D-197F-4192-AA9A-81E34E5BED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273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233219"/>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724400"/>
          </a:xfrm>
        </p:spPr>
        <p:txBody>
          <a:bodyPr/>
          <a:lstStyle/>
          <a:p>
            <a:pPr marL="0" indent="0" algn="just">
              <a:buNone/>
            </a:pPr>
            <a:r>
              <a:rPr lang="en-US" altLang="en-US" sz="3000" dirty="0">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It is interesting that one of the identifying marks which evolutionary anthropologists use to denote the emergence of a ‘stone age’ culture into a civilized society is the development of urbanization. According to the Bible, the first such ‘city’…is the city built by Cain, in the very first generation after Adam. No long, million-year development here!</a:t>
            </a:r>
            <a:r>
              <a:rPr lang="en-US" altLang="en-US" sz="3000" dirty="0">
                <a:effectLst>
                  <a:outerShdw blurRad="38100" dist="38100" dir="2700000" algn="tl">
                    <a:srgbClr val="000000">
                      <a:alpha val="43137"/>
                    </a:srgbClr>
                  </a:outerShdw>
                </a:effectLst>
              </a:rPr>
              <a:t>”</a:t>
            </a: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145</a:t>
            </a:r>
          </a:p>
        </p:txBody>
      </p:sp>
      <p:pic>
        <p:nvPicPr>
          <p:cNvPr id="5" name="Picture 2" descr="Genesis Record: Morris, Henry M.: 9780801072826: Amazon.com: Books">
            <a:extLst>
              <a:ext uri="{FF2B5EF4-FFF2-40B4-BE49-F238E27FC236}">
                <a16:creationId xmlns:a16="http://schemas.microsoft.com/office/drawing/2014/main" id="{49070F74-A569-43D8-87C1-0A6CF5FE9FD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273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057840"/>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4000" cy="5097397"/>
          </a:xfrm>
        </p:spPr>
        <p:txBody>
          <a:bodyPr/>
          <a:lstStyle/>
          <a:p>
            <a:pPr marL="0" indent="0" algn="just">
              <a:buNone/>
            </a:pPr>
            <a:r>
              <a:rPr lang="en-US" altLang="en-US" sz="3000" dirty="0">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Although these and other facets of civilization can be used for good purposes, they can easily become an end in themselves and can even be used as a means of further rebellion against God. The latter seems to have been their effect, and perhaps even their purpose, among the descendants of Cain.</a:t>
            </a:r>
            <a:r>
              <a:rPr lang="en-US" altLang="en-US" sz="3000" dirty="0">
                <a:effectLst>
                  <a:outerShdw blurRad="38100" dist="38100" dir="2700000" algn="tl">
                    <a:srgbClr val="000000">
                      <a:alpha val="43137"/>
                    </a:srgbClr>
                  </a:outerShdw>
                </a:effectLst>
              </a:rPr>
              <a:t>”</a:t>
            </a: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144</a:t>
            </a:r>
          </a:p>
        </p:txBody>
      </p:sp>
      <p:pic>
        <p:nvPicPr>
          <p:cNvPr id="5" name="Picture 2" descr="Genesis Record: Morris, Henry M.: 9780801072826: Amazon.com: Books">
            <a:extLst>
              <a:ext uri="{FF2B5EF4-FFF2-40B4-BE49-F238E27FC236}">
                <a16:creationId xmlns:a16="http://schemas.microsoft.com/office/drawing/2014/main" id="{D0822880-0635-4EB4-9C1D-8247206B3EF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273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92398"/>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2286000" y="228600"/>
            <a:ext cx="45720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Ungodly Line of Cain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159068" y="1325880"/>
            <a:ext cx="8680131" cy="41148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Evil line that will not bring forth the Messiah (Gen 3:15)</a:t>
            </a:r>
          </a:p>
          <a:p>
            <a:pPr marL="914400" lvl="2" indent="-452438" eaLnBrk="1" hangingPunct="1">
              <a:spcBef>
                <a:spcPts val="0"/>
              </a:spcBef>
              <a:spcAft>
                <a:spcPts val="1800"/>
              </a:spcAft>
              <a:buClr>
                <a:srgbClr val="00FF99"/>
              </a:buClr>
              <a:buSzPct val="100000"/>
              <a:buFont typeface="+mj-lt"/>
              <a:buAutoNum type="arabicPeriod"/>
              <a:defRPr/>
            </a:pPr>
            <a:r>
              <a:rPr lang="en-US" dirty="0"/>
              <a:t>Continuation of Cain’s line (4:16-18)</a:t>
            </a:r>
          </a:p>
          <a:p>
            <a:pPr marL="914400" lvl="2" indent="-452438" eaLnBrk="1" hangingPunct="1">
              <a:spcBef>
                <a:spcPts val="0"/>
              </a:spcBef>
              <a:spcAft>
                <a:spcPts val="1800"/>
              </a:spcAft>
              <a:buClr>
                <a:srgbClr val="00FF99"/>
              </a:buClr>
              <a:buSzPct val="100000"/>
              <a:buFont typeface="+mj-lt"/>
              <a:buAutoNum type="arabicPeriod"/>
              <a:defRPr/>
            </a:pPr>
            <a:r>
              <a:rPr lang="en-US" dirty="0"/>
              <a:t>Immorality (4:19)</a:t>
            </a:r>
          </a:p>
          <a:p>
            <a:pPr marL="914400" lvl="2" indent="-452438" eaLnBrk="1" hangingPunct="1">
              <a:spcBef>
                <a:spcPts val="0"/>
              </a:spcBef>
              <a:spcAft>
                <a:spcPts val="1800"/>
              </a:spcAft>
              <a:buClr>
                <a:srgbClr val="00FF99"/>
              </a:buClr>
              <a:buSzPct val="100000"/>
              <a:buFont typeface="+mj-lt"/>
              <a:buAutoNum type="arabicPeriod"/>
              <a:defRPr/>
            </a:pPr>
            <a:r>
              <a:rPr lang="en-US" dirty="0"/>
              <a:t>Technological but not spiritual advancement (4:20-22)</a:t>
            </a:r>
          </a:p>
          <a:p>
            <a:pPr marL="914400" lvl="2" indent="-452438" eaLnBrk="1" hangingPunct="1">
              <a:spcBef>
                <a:spcPts val="0"/>
              </a:spcBef>
              <a:spcAft>
                <a:spcPts val="1800"/>
              </a:spcAft>
              <a:buClr>
                <a:srgbClr val="00FF99"/>
              </a:buClr>
              <a:buSzPct val="100000"/>
              <a:buFont typeface="+mj-lt"/>
              <a:buAutoNum type="arabicPeriod"/>
              <a:defRPr/>
            </a:pPr>
            <a:r>
              <a:rPr lang="en-US" b="1" u="sng" dirty="0">
                <a:solidFill>
                  <a:srgbClr val="FFFFCC"/>
                </a:solidFill>
              </a:rPr>
              <a:t>Violence  (4:23-24)</a:t>
            </a:r>
          </a:p>
        </p:txBody>
      </p:sp>
      <p:pic>
        <p:nvPicPr>
          <p:cNvPr id="4" name="Picture 3">
            <a:extLst>
              <a:ext uri="{FF2B5EF4-FFF2-40B4-BE49-F238E27FC236}">
                <a16:creationId xmlns:a16="http://schemas.microsoft.com/office/drawing/2014/main" id="{9DE85CCD-4FAF-4726-BE7C-4188638485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13711" y="4903893"/>
            <a:ext cx="1925489" cy="1649307"/>
          </a:xfrm>
          <a:prstGeom prst="rect">
            <a:avLst/>
          </a:prstGeom>
        </p:spPr>
      </p:pic>
      <p:pic>
        <p:nvPicPr>
          <p:cNvPr id="5" name="Picture 4">
            <a:extLst>
              <a:ext uri="{FF2B5EF4-FFF2-40B4-BE49-F238E27FC236}">
                <a16:creationId xmlns:a16="http://schemas.microsoft.com/office/drawing/2014/main" id="{7E2678AE-EBF8-489B-B527-CDC1D3C42C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40008075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8AE5F3-94D5-41F2-A24D-3D3EFE09C5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031325"/>
          </a:xfrm>
          <a:prstGeom prst="rect">
            <a:avLst/>
          </a:prstGeom>
          <a:noFill/>
          <a:ln w="28575">
            <a:noFill/>
            <a:miter lim="800000"/>
            <a:headEnd/>
            <a:tailEnd/>
          </a:ln>
        </p:spPr>
        <p:txBody>
          <a:bodyPr wrap="square">
            <a:spAutoFit/>
          </a:bodyPr>
          <a:lstStyle/>
          <a:p>
            <a:pPr algn="ctr" eaLnBrk="1" hangingPunct="1">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a:t>
            </a:r>
            <a:r>
              <a:rPr lang="en-US" sz="44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6:11</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the earth was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corrupt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sight of God, and the earth was filled with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violence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050" name="Picture 2" descr="Genesis 6:11-12 – 356 Day Bible Challenge">
            <a:extLst>
              <a:ext uri="{FF2B5EF4-FFF2-40B4-BE49-F238E27FC236}">
                <a16:creationId xmlns:a16="http://schemas.microsoft.com/office/drawing/2014/main" id="{19F0439A-A8B1-4AEF-9500-75A84C5CDCC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254872" y="2423160"/>
            <a:ext cx="263425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262711"/>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Genesis 4 Outline</a:t>
            </a:r>
          </a:p>
        </p:txBody>
      </p:sp>
      <p:sp>
        <p:nvSpPr>
          <p:cNvPr id="124931" name="Rectangle 3"/>
          <p:cNvSpPr>
            <a:spLocks noGrp="1" noChangeArrowheads="1"/>
          </p:cNvSpPr>
          <p:nvPr>
            <p:ph type="body" idx="1"/>
          </p:nvPr>
        </p:nvSpPr>
        <p:spPr>
          <a:xfrm>
            <a:off x="1676400" y="2057400"/>
            <a:ext cx="5791200" cy="28194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First murder (Gen 4:1-15)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Ungodly line of Cain (4:16-24)</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Godly line of Seth (4:25-26)</a:t>
            </a:r>
          </a:p>
        </p:txBody>
      </p:sp>
      <p:pic>
        <p:nvPicPr>
          <p:cNvPr id="4" name="Picture 3">
            <a:extLst>
              <a:ext uri="{FF2B5EF4-FFF2-40B4-BE49-F238E27FC236}">
                <a16:creationId xmlns:a16="http://schemas.microsoft.com/office/drawing/2014/main" id="{DC75D3B2-BCF1-400A-B753-5B2379470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0194413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723900" y="1904999"/>
            <a:ext cx="7696200" cy="3810001"/>
          </a:xfrm>
        </p:spPr>
        <p:txBody>
          <a:bodyPr/>
          <a:lstStyle/>
          <a:p>
            <a:pPr marL="461963" lvl="1" indent="-457200" algn="just"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Seth’s birth (4:25)</a:t>
            </a:r>
          </a:p>
          <a:p>
            <a:pPr marL="461963" lvl="1" indent="-457200" algn="just"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Enosh’s birth (4:26a)</a:t>
            </a:r>
          </a:p>
          <a:p>
            <a:pPr marL="461963" lvl="1" indent="-457200" algn="just"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Good line (4:26b) – </a:t>
            </a:r>
            <a:r>
              <a:rPr lang="en-US" dirty="0">
                <a:effectLst>
                  <a:outerShdw blurRad="38100" dist="38100" dir="2700000" algn="tl">
                    <a:srgbClr val="000000">
                      <a:alpha val="43137"/>
                    </a:srgbClr>
                  </a:outerShdw>
                </a:effectLst>
                <a:ea typeface="+mn-ea"/>
                <a:cs typeface="+mn-cs"/>
              </a:rPr>
              <a:t>How God continued the messianic line despite Satan’s attempt to preempt the messianic promise of Genesis 3:15</a:t>
            </a:r>
          </a:p>
        </p:txBody>
      </p:sp>
      <p:pic>
        <p:nvPicPr>
          <p:cNvPr id="4" name="Picture 3">
            <a:extLst>
              <a:ext uri="{FF2B5EF4-FFF2-40B4-BE49-F238E27FC236}">
                <a16:creationId xmlns:a16="http://schemas.microsoft.com/office/drawing/2014/main" id="{4DB1DD99-DCF8-4C43-AEFB-FB959883F9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a:extLst>
              <a:ext uri="{FF2B5EF4-FFF2-40B4-BE49-F238E27FC236}">
                <a16:creationId xmlns:a16="http://schemas.microsoft.com/office/drawing/2014/main" id="{047792E9-78D0-464B-AC37-D69C859284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385" y="91441"/>
            <a:ext cx="1097280" cy="1371600"/>
          </a:xfrm>
          <a:prstGeom prst="rect">
            <a:avLst/>
          </a:prstGeom>
        </p:spPr>
      </p:pic>
      <p:sp>
        <p:nvSpPr>
          <p:cNvPr id="6" name="Rectangle 2">
            <a:extLst>
              <a:ext uri="{FF2B5EF4-FFF2-40B4-BE49-F238E27FC236}">
                <a16:creationId xmlns:a16="http://schemas.microsoft.com/office/drawing/2014/main" id="{AEBB13B0-405E-42EB-A32C-3FFD57E7EC30}"/>
              </a:ext>
            </a:extLst>
          </p:cNvPr>
          <p:cNvSpPr txBox="1">
            <a:spLocks noChangeArrowheads="1"/>
          </p:cNvSpPr>
          <p:nvPr/>
        </p:nvSpPr>
        <p:spPr bwMode="auto">
          <a:xfrm>
            <a:off x="2286000" y="228600"/>
            <a:ext cx="45720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73088" indent="-573088" algn="ctr" eaLnBrk="1" hangingPunct="1">
              <a:buClr>
                <a:schemeClr val="tx2"/>
              </a:buClr>
              <a:buFont typeface="+mj-lt"/>
              <a:buAutoNum type="romanUcPeriod" startAt="3"/>
            </a:pPr>
            <a:r>
              <a:rPr lang="en-US" sz="3600" kern="0" dirty="0">
                <a:effectLst>
                  <a:outerShdw blurRad="38100" dist="38100" dir="2700000" algn="tl">
                    <a:srgbClr val="000000">
                      <a:alpha val="43137"/>
                    </a:srgbClr>
                  </a:outerShdw>
                </a:effectLst>
                <a:ea typeface="+mn-ea"/>
                <a:cs typeface="+mn-cs"/>
              </a:rPr>
              <a:t>Godly Line of Seth</a:t>
            </a:r>
            <a:br>
              <a:rPr lang="en-US" sz="3600" kern="0" dirty="0">
                <a:effectLst>
                  <a:outerShdw blurRad="38100" dist="38100" dir="2700000" algn="tl">
                    <a:srgbClr val="000000">
                      <a:alpha val="43137"/>
                    </a:srgbClr>
                  </a:outerShdw>
                </a:effectLst>
              </a:rPr>
            </a:br>
            <a:r>
              <a:rPr lang="en-US" sz="2800" kern="0" dirty="0">
                <a:solidFill>
                  <a:schemeClr val="tx1"/>
                </a:solidFill>
                <a:effectLst>
                  <a:outerShdw blurRad="38100" dist="38100" dir="2700000" algn="tl">
                    <a:srgbClr val="000000">
                      <a:alpha val="43137"/>
                    </a:srgbClr>
                  </a:outerShdw>
                </a:effectLst>
                <a:ea typeface="+mn-ea"/>
                <a:cs typeface="+mn-cs"/>
              </a:rPr>
              <a:t>(Gen 4:25-26)</a:t>
            </a:r>
            <a:endParaRPr lang="en-US" sz="3200" kern="0" dirty="0">
              <a:solidFill>
                <a:schemeClr val="tx1"/>
              </a:solidFill>
              <a:effectLst>
                <a:outerShdw blurRad="38100" dist="38100" dir="2700000" algn="tl">
                  <a:srgbClr val="000000">
                    <a:alpha val="43137"/>
                  </a:srgbClr>
                </a:outerShdw>
              </a:effectLst>
              <a:ea typeface="+mn-ea"/>
              <a:cs typeface="+mn-cs"/>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723900" y="1904999"/>
            <a:ext cx="7696200" cy="3810001"/>
          </a:xfrm>
        </p:spPr>
        <p:txBody>
          <a:bodyPr/>
          <a:lstStyle/>
          <a:p>
            <a:pPr marL="461963" lvl="1" indent="-457200" algn="just"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Seth’s birth (4:25)</a:t>
            </a:r>
          </a:p>
          <a:p>
            <a:pPr marL="461963" lvl="1" indent="-457200" algn="just"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Enosh’s birth (4:26a)</a:t>
            </a:r>
          </a:p>
          <a:p>
            <a:pPr marL="461963" lvl="1" indent="-457200" algn="just"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Good line (4:26b) – </a:t>
            </a:r>
            <a:r>
              <a:rPr lang="en-US" dirty="0">
                <a:effectLst>
                  <a:outerShdw blurRad="38100" dist="38100" dir="2700000" algn="tl">
                    <a:srgbClr val="000000">
                      <a:alpha val="43137"/>
                    </a:srgbClr>
                  </a:outerShdw>
                </a:effectLst>
                <a:ea typeface="+mn-ea"/>
                <a:cs typeface="+mn-cs"/>
              </a:rPr>
              <a:t>How God continued the messianic line despite Satan’s attempt to preempt the messianic promise of Genesis 3:15</a:t>
            </a:r>
          </a:p>
        </p:txBody>
      </p:sp>
      <p:pic>
        <p:nvPicPr>
          <p:cNvPr id="4" name="Picture 3">
            <a:extLst>
              <a:ext uri="{FF2B5EF4-FFF2-40B4-BE49-F238E27FC236}">
                <a16:creationId xmlns:a16="http://schemas.microsoft.com/office/drawing/2014/main" id="{4DB1DD99-DCF8-4C43-AEFB-FB959883F9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a:extLst>
              <a:ext uri="{FF2B5EF4-FFF2-40B4-BE49-F238E27FC236}">
                <a16:creationId xmlns:a16="http://schemas.microsoft.com/office/drawing/2014/main" id="{047792E9-78D0-464B-AC37-D69C859284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385" y="91441"/>
            <a:ext cx="1097280" cy="1371600"/>
          </a:xfrm>
          <a:prstGeom prst="rect">
            <a:avLst/>
          </a:prstGeom>
        </p:spPr>
      </p:pic>
      <p:sp>
        <p:nvSpPr>
          <p:cNvPr id="6" name="Rectangle 2">
            <a:extLst>
              <a:ext uri="{FF2B5EF4-FFF2-40B4-BE49-F238E27FC236}">
                <a16:creationId xmlns:a16="http://schemas.microsoft.com/office/drawing/2014/main" id="{AEBB13B0-405E-42EB-A32C-3FFD57E7EC30}"/>
              </a:ext>
            </a:extLst>
          </p:cNvPr>
          <p:cNvSpPr txBox="1">
            <a:spLocks noChangeArrowheads="1"/>
          </p:cNvSpPr>
          <p:nvPr/>
        </p:nvSpPr>
        <p:spPr bwMode="auto">
          <a:xfrm>
            <a:off x="2286000" y="228600"/>
            <a:ext cx="45720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73088" indent="-573088" algn="ctr" eaLnBrk="1" hangingPunct="1">
              <a:buClr>
                <a:schemeClr val="tx2"/>
              </a:buClr>
              <a:buFont typeface="+mj-lt"/>
              <a:buAutoNum type="romanUcPeriod" startAt="3"/>
            </a:pPr>
            <a:r>
              <a:rPr lang="en-US" sz="3600" kern="0" dirty="0">
                <a:effectLst>
                  <a:outerShdw blurRad="38100" dist="38100" dir="2700000" algn="tl">
                    <a:srgbClr val="000000">
                      <a:alpha val="43137"/>
                    </a:srgbClr>
                  </a:outerShdw>
                </a:effectLst>
                <a:ea typeface="+mn-ea"/>
                <a:cs typeface="+mn-cs"/>
              </a:rPr>
              <a:t>Godly Line of Seth</a:t>
            </a:r>
            <a:br>
              <a:rPr lang="en-US" sz="3600" kern="0" dirty="0">
                <a:effectLst>
                  <a:outerShdw blurRad="38100" dist="38100" dir="2700000" algn="tl">
                    <a:srgbClr val="000000">
                      <a:alpha val="43137"/>
                    </a:srgbClr>
                  </a:outerShdw>
                </a:effectLst>
              </a:rPr>
            </a:br>
            <a:r>
              <a:rPr lang="en-US" sz="2800" kern="0" dirty="0">
                <a:solidFill>
                  <a:schemeClr val="tx1"/>
                </a:solidFill>
                <a:effectLst>
                  <a:outerShdw blurRad="38100" dist="38100" dir="2700000" algn="tl">
                    <a:srgbClr val="000000">
                      <a:alpha val="43137"/>
                    </a:srgbClr>
                  </a:outerShdw>
                </a:effectLst>
                <a:ea typeface="+mn-ea"/>
                <a:cs typeface="+mn-cs"/>
              </a:rPr>
              <a:t>(Gen 4:25-26)</a:t>
            </a:r>
            <a:endParaRPr lang="en-US" sz="3200" kern="0" dirty="0">
              <a:solidFill>
                <a:schemeClr val="tx1"/>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1934346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771775" y="228600"/>
            <a:ext cx="3600450" cy="1143000"/>
          </a:xfrm>
        </p:spPr>
        <p:txBody>
          <a:bodyPr/>
          <a:lstStyle/>
          <a:p>
            <a:pPr algn="ctr" eaLnBrk="1" hangingPunct="1"/>
            <a:r>
              <a:rPr lang="en-US" sz="3600" dirty="0">
                <a:effectLst>
                  <a:outerShdw blurRad="38100" dist="38100" dir="2700000" algn="tl">
                    <a:srgbClr val="000000">
                      <a:alpha val="43137"/>
                    </a:srgbClr>
                  </a:outerShdw>
                </a:effectLst>
                <a:ea typeface="+mn-ea"/>
                <a:cs typeface="+mn-cs"/>
              </a:rPr>
              <a:t>I. First Murder </a:t>
            </a:r>
            <a:br>
              <a:rPr lang="en-US" sz="4000" dirty="0">
                <a:effectLst>
                  <a:outerShdw blurRad="38100" dist="38100" dir="2700000" algn="tl">
                    <a:srgbClr val="000000">
                      <a:alpha val="43137"/>
                    </a:srgbClr>
                  </a:outerShdw>
                </a:effectLst>
                <a:ea typeface="+mn-ea"/>
                <a:cs typeface="+mn-cs"/>
              </a:rPr>
            </a:br>
            <a:r>
              <a:rPr lang="en-US" sz="2800" dirty="0">
                <a:solidFill>
                  <a:schemeClr val="tx1"/>
                </a:solidFill>
                <a:effectLst>
                  <a:outerShdw blurRad="38100" dist="38100" dir="2700000" algn="tl">
                    <a:srgbClr val="000000">
                      <a:alpha val="43137"/>
                    </a:srgbClr>
                  </a:outerShdw>
                </a:effectLst>
                <a:ea typeface="+mn-ea"/>
                <a:cs typeface="+mn-cs"/>
              </a:rPr>
              <a:t>(Gen 4:1-15)</a:t>
            </a:r>
          </a:p>
        </p:txBody>
      </p:sp>
      <p:sp>
        <p:nvSpPr>
          <p:cNvPr id="124931" name="Rectangle 3"/>
          <p:cNvSpPr>
            <a:spLocks noGrp="1" noChangeArrowheads="1"/>
          </p:cNvSpPr>
          <p:nvPr>
            <p:ph type="body" idx="1"/>
          </p:nvPr>
        </p:nvSpPr>
        <p:spPr>
          <a:xfrm>
            <a:off x="1447800" y="2057400"/>
            <a:ext cx="6248400" cy="28194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Births of Cain &amp; Abel (Gen 4:1-2)</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Cain murders Abel (4:3-8)</a:t>
            </a:r>
          </a:p>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Cain’s punishment (4:9-15)</a:t>
            </a:r>
          </a:p>
        </p:txBody>
      </p:sp>
      <p:pic>
        <p:nvPicPr>
          <p:cNvPr id="4" name="Picture 3">
            <a:extLst>
              <a:ext uri="{FF2B5EF4-FFF2-40B4-BE49-F238E27FC236}">
                <a16:creationId xmlns:a16="http://schemas.microsoft.com/office/drawing/2014/main" id="{DC75D3B2-BCF1-400A-B753-5B2379470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4053280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27FAD1D-7023-45DE-9C7F-8D1D8F35DE27}"/>
              </a:ext>
            </a:extLst>
          </p:cNvPr>
          <p:cNvSpPr>
            <a:spLocks noGrp="1" noChangeArrowheads="1"/>
          </p:cNvSpPr>
          <p:nvPr>
            <p:ph type="title" idx="4294967295"/>
          </p:nvPr>
        </p:nvSpPr>
        <p:spPr>
          <a:xfrm>
            <a:off x="685800" y="228600"/>
            <a:ext cx="7772400" cy="914400"/>
          </a:xfrm>
        </p:spPr>
        <p:txBody>
          <a:bodyPr/>
          <a:lstStyle/>
          <a:p>
            <a:pPr algn="ctr">
              <a:defRPr/>
            </a:pPr>
            <a:r>
              <a:rPr lang="en-US" altLang="en-US" sz="3600" dirty="0">
                <a:effectLst>
                  <a:outerShdw blurRad="38100" dist="38100" dir="2700000" algn="tl">
                    <a:srgbClr val="000000">
                      <a:alpha val="43137"/>
                    </a:srgbClr>
                  </a:outerShdw>
                </a:effectLst>
              </a:rPr>
              <a:t>Satanic Attempts to Stop Messiah</a:t>
            </a:r>
          </a:p>
        </p:txBody>
      </p:sp>
      <p:sp>
        <p:nvSpPr>
          <p:cNvPr id="43011" name="Rectangle 3">
            <a:extLst>
              <a:ext uri="{FF2B5EF4-FFF2-40B4-BE49-F238E27FC236}">
                <a16:creationId xmlns:a16="http://schemas.microsoft.com/office/drawing/2014/main" id="{88963A83-39A6-4E42-B253-EEDCA9CBB32B}"/>
              </a:ext>
            </a:extLst>
          </p:cNvPr>
          <p:cNvSpPr>
            <a:spLocks noGrp="1" noChangeArrowheads="1"/>
          </p:cNvSpPr>
          <p:nvPr>
            <p:ph type="body" sz="half" idx="4294967295"/>
          </p:nvPr>
        </p:nvSpPr>
        <p:spPr>
          <a:xfrm>
            <a:off x="152400" y="1371600"/>
            <a:ext cx="4800600" cy="4724400"/>
          </a:xfrm>
        </p:spPr>
        <p:txBody>
          <a:bodyPr lIns="91440" tIns="45720" rIns="91440" bIns="45720"/>
          <a:lstStyle/>
          <a:p>
            <a:pPr marL="514350" indent="-514350" algn="just"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Cain; Gen. 4, 1 Jn. 3:12</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Sons of God; Gen. 6:1-4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Pharaoh; Ex. 1</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Athaliah; 2 Chron. 22</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Haman; Esther</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Herod; Mt.2; Rev 12:4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Matt 4:5-7</a:t>
            </a:r>
          </a:p>
        </p:txBody>
      </p:sp>
      <p:pic>
        <p:nvPicPr>
          <p:cNvPr id="22532" name="Picture 4">
            <a:extLst>
              <a:ext uri="{FF2B5EF4-FFF2-40B4-BE49-F238E27FC236}">
                <a16:creationId xmlns:a16="http://schemas.microsoft.com/office/drawing/2014/main" id="{0CFB9F67-BCF8-4DD7-BF66-769AA9463EC8}"/>
              </a:ext>
            </a:extLst>
          </p:cNvPr>
          <p:cNvPicPr>
            <a:picLocks noGrp="1" noChangeAspect="1" noChangeArrowheads="1"/>
          </p:cNvPicPr>
          <p:nvPr>
            <p:ph type="clipArt" sz="half" idx="4294967295"/>
          </p:nvPr>
        </p:nvPicPr>
        <p:blipFill>
          <a:blip r:embed="rId2">
            <a:lum bright="-20000" contrast="20000"/>
            <a:grayscl/>
            <a:extLst>
              <a:ext uri="{28A0092B-C50C-407E-A947-70E740481C1C}">
                <a14:useLocalDpi xmlns:a14="http://schemas.microsoft.com/office/drawing/2010/main"/>
              </a:ext>
            </a:extLst>
          </a:blip>
          <a:srcRect/>
          <a:stretch>
            <a:fillRect/>
          </a:stretch>
        </p:blipFill>
        <p:spPr>
          <a:xfrm>
            <a:off x="5029200" y="1524000"/>
            <a:ext cx="3810000" cy="41148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195500"/>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27FAD1D-7023-45DE-9C7F-8D1D8F35DE27}"/>
              </a:ext>
            </a:extLst>
          </p:cNvPr>
          <p:cNvSpPr>
            <a:spLocks noGrp="1" noChangeArrowheads="1"/>
          </p:cNvSpPr>
          <p:nvPr>
            <p:ph type="title" idx="4294967295"/>
          </p:nvPr>
        </p:nvSpPr>
        <p:spPr>
          <a:xfrm>
            <a:off x="685800" y="228600"/>
            <a:ext cx="7772400" cy="914400"/>
          </a:xfrm>
        </p:spPr>
        <p:txBody>
          <a:bodyPr/>
          <a:lstStyle/>
          <a:p>
            <a:pPr algn="ctr">
              <a:defRPr/>
            </a:pPr>
            <a:r>
              <a:rPr lang="en-US" altLang="en-US" sz="3600" dirty="0">
                <a:effectLst>
                  <a:outerShdw blurRad="38100" dist="38100" dir="2700000" algn="tl">
                    <a:srgbClr val="000000">
                      <a:alpha val="43137"/>
                    </a:srgbClr>
                  </a:outerShdw>
                </a:effectLst>
              </a:rPr>
              <a:t>Satanic Attempts to Stop Messiah</a:t>
            </a:r>
          </a:p>
        </p:txBody>
      </p:sp>
      <p:sp>
        <p:nvSpPr>
          <p:cNvPr id="43011" name="Rectangle 3">
            <a:extLst>
              <a:ext uri="{FF2B5EF4-FFF2-40B4-BE49-F238E27FC236}">
                <a16:creationId xmlns:a16="http://schemas.microsoft.com/office/drawing/2014/main" id="{88963A83-39A6-4E42-B253-EEDCA9CBB32B}"/>
              </a:ext>
            </a:extLst>
          </p:cNvPr>
          <p:cNvSpPr>
            <a:spLocks noGrp="1" noChangeArrowheads="1"/>
          </p:cNvSpPr>
          <p:nvPr>
            <p:ph type="body" sz="half" idx="4294967295"/>
          </p:nvPr>
        </p:nvSpPr>
        <p:spPr>
          <a:xfrm>
            <a:off x="152400" y="1371600"/>
            <a:ext cx="4800600" cy="4724400"/>
          </a:xfrm>
        </p:spPr>
        <p:txBody>
          <a:bodyPr lIns="91440" tIns="45720" rIns="91440" bIns="45720"/>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Cain; Gen. 4, 1 Jn. 3:12</a:t>
            </a:r>
          </a:p>
          <a:p>
            <a:pPr marL="514350" indent="-514350" algn="just"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Sons of God; Gen. 6:1-4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Pharaoh; Ex. 1</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Athaliah; 2 Chron. 22</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Haman; Esther</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Herod; Mt.2; Rev 12:4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Matt 4:5-7</a:t>
            </a:r>
          </a:p>
        </p:txBody>
      </p:sp>
      <p:pic>
        <p:nvPicPr>
          <p:cNvPr id="22532" name="Picture 4">
            <a:extLst>
              <a:ext uri="{FF2B5EF4-FFF2-40B4-BE49-F238E27FC236}">
                <a16:creationId xmlns:a16="http://schemas.microsoft.com/office/drawing/2014/main" id="{0CFB9F67-BCF8-4DD7-BF66-769AA9463EC8}"/>
              </a:ext>
            </a:extLst>
          </p:cNvPr>
          <p:cNvPicPr>
            <a:picLocks noGrp="1" noChangeAspect="1" noChangeArrowheads="1"/>
          </p:cNvPicPr>
          <p:nvPr>
            <p:ph type="clipArt" sz="half" idx="4294967295"/>
          </p:nvPr>
        </p:nvPicPr>
        <p:blipFill>
          <a:blip r:embed="rId2">
            <a:lum bright="-20000" contrast="20000"/>
            <a:grayscl/>
            <a:extLst>
              <a:ext uri="{28A0092B-C50C-407E-A947-70E740481C1C}">
                <a14:useLocalDpi xmlns:a14="http://schemas.microsoft.com/office/drawing/2010/main"/>
              </a:ext>
            </a:extLst>
          </a:blip>
          <a:srcRect/>
          <a:stretch>
            <a:fillRect/>
          </a:stretch>
        </p:blipFill>
        <p:spPr>
          <a:xfrm>
            <a:off x="5029200" y="1524000"/>
            <a:ext cx="3810000" cy="41148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895092"/>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723900" y="1904999"/>
            <a:ext cx="7696200" cy="3810001"/>
          </a:xfrm>
        </p:spPr>
        <p:txBody>
          <a:bodyPr/>
          <a:lstStyle/>
          <a:p>
            <a:pPr marL="461963" lvl="1" indent="-457200" algn="just"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mn-cs"/>
              </a:rPr>
              <a:t>Seth’s birth (4:25)</a:t>
            </a:r>
          </a:p>
          <a:p>
            <a:pPr marL="461963" lvl="1" indent="-457200" algn="just"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Enosh’s birth (4:26a)</a:t>
            </a:r>
          </a:p>
          <a:p>
            <a:pPr marL="461963" lvl="1" indent="-457200" algn="just"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Good line (4:26b) – </a:t>
            </a:r>
            <a:r>
              <a:rPr lang="en-US" dirty="0">
                <a:effectLst>
                  <a:outerShdw blurRad="38100" dist="38100" dir="2700000" algn="tl">
                    <a:srgbClr val="000000">
                      <a:alpha val="43137"/>
                    </a:srgbClr>
                  </a:outerShdw>
                </a:effectLst>
                <a:ea typeface="+mn-ea"/>
                <a:cs typeface="+mn-cs"/>
              </a:rPr>
              <a:t>How God continued the messianic line despite Satan’s attempt to preempt the messianic promise of Genesis 3:15</a:t>
            </a:r>
          </a:p>
        </p:txBody>
      </p:sp>
      <p:pic>
        <p:nvPicPr>
          <p:cNvPr id="4" name="Picture 3">
            <a:extLst>
              <a:ext uri="{FF2B5EF4-FFF2-40B4-BE49-F238E27FC236}">
                <a16:creationId xmlns:a16="http://schemas.microsoft.com/office/drawing/2014/main" id="{4DB1DD99-DCF8-4C43-AEFB-FB959883F9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a:extLst>
              <a:ext uri="{FF2B5EF4-FFF2-40B4-BE49-F238E27FC236}">
                <a16:creationId xmlns:a16="http://schemas.microsoft.com/office/drawing/2014/main" id="{047792E9-78D0-464B-AC37-D69C859284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385" y="91441"/>
            <a:ext cx="1097280" cy="1371600"/>
          </a:xfrm>
          <a:prstGeom prst="rect">
            <a:avLst/>
          </a:prstGeom>
        </p:spPr>
      </p:pic>
      <p:sp>
        <p:nvSpPr>
          <p:cNvPr id="6" name="Rectangle 2">
            <a:extLst>
              <a:ext uri="{FF2B5EF4-FFF2-40B4-BE49-F238E27FC236}">
                <a16:creationId xmlns:a16="http://schemas.microsoft.com/office/drawing/2014/main" id="{AEBB13B0-405E-42EB-A32C-3FFD57E7EC30}"/>
              </a:ext>
            </a:extLst>
          </p:cNvPr>
          <p:cNvSpPr txBox="1">
            <a:spLocks noChangeArrowheads="1"/>
          </p:cNvSpPr>
          <p:nvPr/>
        </p:nvSpPr>
        <p:spPr bwMode="auto">
          <a:xfrm>
            <a:off x="2286000" y="228600"/>
            <a:ext cx="45720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73088" indent="-573088" algn="ctr" eaLnBrk="1" hangingPunct="1">
              <a:buClr>
                <a:schemeClr val="tx2"/>
              </a:buClr>
              <a:buFont typeface="+mj-lt"/>
              <a:buAutoNum type="romanUcPeriod" startAt="3"/>
            </a:pPr>
            <a:r>
              <a:rPr lang="en-US" sz="3600" kern="0" dirty="0">
                <a:effectLst>
                  <a:outerShdw blurRad="38100" dist="38100" dir="2700000" algn="tl">
                    <a:srgbClr val="000000">
                      <a:alpha val="43137"/>
                    </a:srgbClr>
                  </a:outerShdw>
                </a:effectLst>
                <a:ea typeface="+mn-ea"/>
                <a:cs typeface="+mn-cs"/>
              </a:rPr>
              <a:t>Godly Line of Seth</a:t>
            </a:r>
            <a:br>
              <a:rPr lang="en-US" sz="3600" kern="0" dirty="0">
                <a:effectLst>
                  <a:outerShdw blurRad="38100" dist="38100" dir="2700000" algn="tl">
                    <a:srgbClr val="000000">
                      <a:alpha val="43137"/>
                    </a:srgbClr>
                  </a:outerShdw>
                </a:effectLst>
              </a:rPr>
            </a:br>
            <a:r>
              <a:rPr lang="en-US" sz="2800" kern="0" dirty="0">
                <a:solidFill>
                  <a:schemeClr val="tx1"/>
                </a:solidFill>
                <a:effectLst>
                  <a:outerShdw blurRad="38100" dist="38100" dir="2700000" algn="tl">
                    <a:srgbClr val="000000">
                      <a:alpha val="43137"/>
                    </a:srgbClr>
                  </a:outerShdw>
                </a:effectLst>
                <a:ea typeface="+mn-ea"/>
                <a:cs typeface="+mn-cs"/>
              </a:rPr>
              <a:t>(Gen 4:25-26)</a:t>
            </a:r>
            <a:endParaRPr lang="en-US" sz="3200" kern="0" dirty="0">
              <a:solidFill>
                <a:schemeClr val="tx1"/>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183852799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Image result for patriarchs Genesis 5, 11"/>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7818" y="228600"/>
            <a:ext cx="8728364" cy="6400800"/>
          </a:xfrm>
          <a:prstGeom prst="rect">
            <a:avLst/>
          </a:prstGeom>
          <a:noFill/>
          <a:ln w="9525">
            <a:noFill/>
            <a:miter lim="800000"/>
            <a:headEnd/>
            <a:tailEnd/>
          </a:ln>
        </p:spPr>
      </p:pic>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723900" y="1904999"/>
            <a:ext cx="7696200" cy="3810001"/>
          </a:xfrm>
        </p:spPr>
        <p:txBody>
          <a:bodyPr/>
          <a:lstStyle/>
          <a:p>
            <a:pPr marL="461963" lvl="1" indent="-457200" algn="just"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mn-cs"/>
              </a:rPr>
              <a:t>Seth’s birth (4:25)</a:t>
            </a:r>
          </a:p>
          <a:p>
            <a:pPr marL="461963" lvl="1" indent="-457200" algn="just"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ea typeface="+mn-ea"/>
                <a:cs typeface="+mn-cs"/>
              </a:rPr>
              <a:t>Enosh’s birth (4:26a)</a:t>
            </a:r>
          </a:p>
          <a:p>
            <a:pPr marL="461963" lvl="1" indent="-457200" algn="just"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Good line (4:26b)</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ea typeface="+mn-ea"/>
                <a:cs typeface="+mn-cs"/>
              </a:rPr>
              <a:t>How God continued the messianic line despite Satan’s attempt to preempt the messianic promise of Genesis 3:15</a:t>
            </a:r>
          </a:p>
        </p:txBody>
      </p:sp>
      <p:pic>
        <p:nvPicPr>
          <p:cNvPr id="4" name="Picture 3">
            <a:extLst>
              <a:ext uri="{FF2B5EF4-FFF2-40B4-BE49-F238E27FC236}">
                <a16:creationId xmlns:a16="http://schemas.microsoft.com/office/drawing/2014/main" id="{4DB1DD99-DCF8-4C43-AEFB-FB959883F9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pic>
        <p:nvPicPr>
          <p:cNvPr id="2" name="Picture 1">
            <a:extLst>
              <a:ext uri="{FF2B5EF4-FFF2-40B4-BE49-F238E27FC236}">
                <a16:creationId xmlns:a16="http://schemas.microsoft.com/office/drawing/2014/main" id="{047792E9-78D0-464B-AC37-D69C859284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385" y="91441"/>
            <a:ext cx="1097280" cy="1371600"/>
          </a:xfrm>
          <a:prstGeom prst="rect">
            <a:avLst/>
          </a:prstGeom>
        </p:spPr>
      </p:pic>
      <p:sp>
        <p:nvSpPr>
          <p:cNvPr id="6" name="Rectangle 2">
            <a:extLst>
              <a:ext uri="{FF2B5EF4-FFF2-40B4-BE49-F238E27FC236}">
                <a16:creationId xmlns:a16="http://schemas.microsoft.com/office/drawing/2014/main" id="{AEBB13B0-405E-42EB-A32C-3FFD57E7EC30}"/>
              </a:ext>
            </a:extLst>
          </p:cNvPr>
          <p:cNvSpPr txBox="1">
            <a:spLocks noChangeArrowheads="1"/>
          </p:cNvSpPr>
          <p:nvPr/>
        </p:nvSpPr>
        <p:spPr bwMode="auto">
          <a:xfrm>
            <a:off x="2286000" y="228600"/>
            <a:ext cx="457200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573088" indent="-573088" algn="ctr" eaLnBrk="1" hangingPunct="1">
              <a:buClr>
                <a:schemeClr val="tx2"/>
              </a:buClr>
              <a:buFont typeface="+mj-lt"/>
              <a:buAutoNum type="romanUcPeriod" startAt="3"/>
            </a:pPr>
            <a:r>
              <a:rPr lang="en-US" sz="3600" kern="0" dirty="0">
                <a:effectLst>
                  <a:outerShdw blurRad="38100" dist="38100" dir="2700000" algn="tl">
                    <a:srgbClr val="000000">
                      <a:alpha val="43137"/>
                    </a:srgbClr>
                  </a:outerShdw>
                </a:effectLst>
                <a:ea typeface="+mn-ea"/>
                <a:cs typeface="+mn-cs"/>
              </a:rPr>
              <a:t>Godly Line of Seth</a:t>
            </a:r>
            <a:br>
              <a:rPr lang="en-US" sz="3600" kern="0" dirty="0">
                <a:effectLst>
                  <a:outerShdw blurRad="38100" dist="38100" dir="2700000" algn="tl">
                    <a:srgbClr val="000000">
                      <a:alpha val="43137"/>
                    </a:srgbClr>
                  </a:outerShdw>
                </a:effectLst>
              </a:rPr>
            </a:br>
            <a:r>
              <a:rPr lang="en-US" sz="2800" kern="0" dirty="0">
                <a:solidFill>
                  <a:schemeClr val="tx1"/>
                </a:solidFill>
                <a:effectLst>
                  <a:outerShdw blurRad="38100" dist="38100" dir="2700000" algn="tl">
                    <a:srgbClr val="000000">
                      <a:alpha val="43137"/>
                    </a:srgbClr>
                  </a:outerShdw>
                </a:effectLst>
                <a:ea typeface="+mn-ea"/>
                <a:cs typeface="+mn-cs"/>
              </a:rPr>
              <a:t>(Gen 4:25-26)</a:t>
            </a:r>
            <a:endParaRPr lang="en-US" sz="3200" kern="0" dirty="0">
              <a:solidFill>
                <a:schemeClr val="tx1"/>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25209389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enesis 4-5 – The Curse of Cain to the Blessing of Enoch – The Faithful  Engineer">
            <a:extLst>
              <a:ext uri="{FF2B5EF4-FFF2-40B4-BE49-F238E27FC236}">
                <a16:creationId xmlns:a16="http://schemas.microsoft.com/office/drawing/2014/main" id="{58C46795-8B9E-4249-95AB-807100B0CCC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152401"/>
            <a:ext cx="8686800" cy="6553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927879"/>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219200" y="228600"/>
            <a:ext cx="67056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Ungodly Line of Cain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159068" y="1325880"/>
            <a:ext cx="8680131" cy="41148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Evil line that will not bring forth the Messiah (Gen 3:15)</a:t>
            </a:r>
          </a:p>
          <a:p>
            <a:pPr marL="914400" lvl="2" indent="-452438" eaLnBrk="1" hangingPunct="1">
              <a:spcBef>
                <a:spcPts val="0"/>
              </a:spcBef>
              <a:spcAft>
                <a:spcPts val="1800"/>
              </a:spcAft>
              <a:buClr>
                <a:srgbClr val="00FF99"/>
              </a:buClr>
              <a:buSzPct val="100000"/>
              <a:buFont typeface="+mj-lt"/>
              <a:buAutoNum type="arabicPeriod"/>
              <a:defRPr/>
            </a:pPr>
            <a:r>
              <a:rPr lang="en-US" dirty="0"/>
              <a:t>Continuation of Cain’s line (4:16-18)</a:t>
            </a:r>
          </a:p>
          <a:p>
            <a:pPr marL="914400" lvl="2" indent="-452438" eaLnBrk="1" hangingPunct="1">
              <a:spcBef>
                <a:spcPts val="0"/>
              </a:spcBef>
              <a:spcAft>
                <a:spcPts val="1800"/>
              </a:spcAft>
              <a:buClr>
                <a:srgbClr val="00FF99"/>
              </a:buClr>
              <a:buSzPct val="100000"/>
              <a:buFont typeface="+mj-lt"/>
              <a:buAutoNum type="arabicPeriod"/>
              <a:defRPr/>
            </a:pPr>
            <a:r>
              <a:rPr lang="en-US" dirty="0"/>
              <a:t>Immorality (4:19)</a:t>
            </a:r>
          </a:p>
          <a:p>
            <a:pPr marL="914400" lvl="2" indent="-452438" eaLnBrk="1" hangingPunct="1">
              <a:spcBef>
                <a:spcPts val="0"/>
              </a:spcBef>
              <a:spcAft>
                <a:spcPts val="1800"/>
              </a:spcAft>
              <a:buClr>
                <a:srgbClr val="00FF99"/>
              </a:buClr>
              <a:buSzPct val="100000"/>
              <a:buFont typeface="+mj-lt"/>
              <a:buAutoNum type="arabicPeriod"/>
              <a:defRPr/>
            </a:pPr>
            <a:r>
              <a:rPr lang="en-US" dirty="0"/>
              <a:t>Technological but not spiritual advancement (4:20-22)</a:t>
            </a:r>
          </a:p>
          <a:p>
            <a:pPr marL="914400" lvl="2" indent="-452438" eaLnBrk="1" hangingPunct="1">
              <a:spcBef>
                <a:spcPts val="0"/>
              </a:spcBef>
              <a:spcAft>
                <a:spcPts val="1800"/>
              </a:spcAft>
              <a:buClr>
                <a:srgbClr val="00FF99"/>
              </a:buClr>
              <a:buSzPct val="100000"/>
              <a:buFont typeface="+mj-lt"/>
              <a:buAutoNum type="arabicPeriod"/>
              <a:defRPr/>
            </a:pPr>
            <a:r>
              <a:rPr lang="en-US" dirty="0"/>
              <a:t>Violence  (4:23-24)</a:t>
            </a:r>
          </a:p>
        </p:txBody>
      </p:sp>
      <p:pic>
        <p:nvPicPr>
          <p:cNvPr id="4" name="Picture 3">
            <a:extLst>
              <a:ext uri="{FF2B5EF4-FFF2-40B4-BE49-F238E27FC236}">
                <a16:creationId xmlns:a16="http://schemas.microsoft.com/office/drawing/2014/main" id="{9DE85CCD-4FAF-4726-BE7C-4188638485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13711" y="4903893"/>
            <a:ext cx="1925489" cy="1649307"/>
          </a:xfrm>
          <a:prstGeom prst="rect">
            <a:avLst/>
          </a:prstGeom>
        </p:spPr>
      </p:pic>
      <p:pic>
        <p:nvPicPr>
          <p:cNvPr id="5" name="Picture 4">
            <a:extLst>
              <a:ext uri="{FF2B5EF4-FFF2-40B4-BE49-F238E27FC236}">
                <a16:creationId xmlns:a16="http://schemas.microsoft.com/office/drawing/2014/main" id="{7E2678AE-EBF8-489B-B527-CDC1D3C42C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427234117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4176" y="3048000"/>
            <a:ext cx="1755648" cy="1828800"/>
          </a:xfrm>
          <a:prstGeom prst="rect">
            <a:avLst/>
          </a:prstGeom>
        </p:spPr>
      </p:pic>
    </p:spTree>
    <p:extLst>
      <p:ext uri="{BB962C8B-B14F-4D97-AF65-F5344CB8AC3E}">
        <p14:creationId xmlns:p14="http://schemas.microsoft.com/office/powerpoint/2010/main" val="3253381880"/>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Genesis 4 Outline</a:t>
            </a:r>
          </a:p>
        </p:txBody>
      </p:sp>
      <p:sp>
        <p:nvSpPr>
          <p:cNvPr id="124931" name="Rectangle 3"/>
          <p:cNvSpPr>
            <a:spLocks noGrp="1" noChangeArrowheads="1"/>
          </p:cNvSpPr>
          <p:nvPr>
            <p:ph type="body" idx="1"/>
          </p:nvPr>
        </p:nvSpPr>
        <p:spPr>
          <a:xfrm>
            <a:off x="1676400" y="2057400"/>
            <a:ext cx="5791200" cy="28194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First murder (Gen 4:1-15)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Ungodly line of Cain (4:16-24)</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Godly line of Seth (4:25-26)</a:t>
            </a:r>
          </a:p>
        </p:txBody>
      </p:sp>
      <p:pic>
        <p:nvPicPr>
          <p:cNvPr id="4" name="Picture 3">
            <a:extLst>
              <a:ext uri="{FF2B5EF4-FFF2-40B4-BE49-F238E27FC236}">
                <a16:creationId xmlns:a16="http://schemas.microsoft.com/office/drawing/2014/main" id="{DC75D3B2-BCF1-400A-B753-5B23794709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032712798"/>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11847</TotalTime>
  <Words>4653</Words>
  <Application>Microsoft Office PowerPoint</Application>
  <PresentationFormat>On-screen Show (4:3)</PresentationFormat>
  <Paragraphs>420</Paragraphs>
  <Slides>100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100</vt:i4>
      </vt:variant>
    </vt:vector>
  </HeadingPairs>
  <TitlesOfParts>
    <vt:vector size="105" baseType="lpstr">
      <vt:lpstr>Arial</vt:lpstr>
      <vt:lpstr>Calibri</vt:lpstr>
      <vt:lpstr>Times New Roman</vt:lpstr>
      <vt:lpstr>Wingdings</vt:lpstr>
      <vt:lpstr>Azure</vt:lpstr>
      <vt:lpstr>PowerPoint Presentation</vt:lpstr>
      <vt:lpstr>GENESIS STRUCTURE</vt:lpstr>
      <vt:lpstr>GENESIS STRUCTURE</vt:lpstr>
      <vt:lpstr>PowerPoint Presentation</vt:lpstr>
      <vt:lpstr>GENESIS STRUCTURE</vt:lpstr>
      <vt:lpstr>PowerPoint Presentation</vt:lpstr>
      <vt:lpstr>Genesis 4 Outline</vt:lpstr>
      <vt:lpstr>Genesis 4 Outline</vt:lpstr>
      <vt:lpstr>I. First Murder  (Gen 4:1-15)</vt:lpstr>
      <vt:lpstr>I. First Murder  (Gen 4:1-15)</vt:lpstr>
      <vt:lpstr>Births of Cain and Abel (4:1-2)</vt:lpstr>
      <vt:lpstr>Births of Cain and Abel (4:1-2)</vt:lpstr>
      <vt:lpstr>PowerPoint Presentation</vt:lpstr>
      <vt:lpstr>PowerPoint Presentation</vt:lpstr>
      <vt:lpstr>PowerPoint Presentation</vt:lpstr>
      <vt:lpstr>PowerPoint Presentation</vt:lpstr>
      <vt:lpstr>PowerPoint Presentation</vt:lpstr>
      <vt:lpstr>Births of Cain and Abel (4:1-2)</vt:lpstr>
      <vt:lpstr>I. First Murder  (Gen 4:1-15)</vt:lpstr>
      <vt:lpstr>PowerPoint Presentation</vt:lpstr>
      <vt:lpstr>PowerPoint Presentation</vt:lpstr>
      <vt:lpstr>PowerPoint Presentation</vt:lpstr>
      <vt:lpstr>PowerPoint Presentation</vt:lpstr>
      <vt:lpstr>Parallel Between Genesis 3:16 &amp; 4:7</vt:lpstr>
      <vt:lpstr>Thomas Jefferson</vt:lpstr>
      <vt:lpstr>PowerPoint Presentation</vt:lpstr>
      <vt:lpstr>PowerPoint Presentation</vt:lpstr>
      <vt:lpstr>PowerPoint Presentation</vt:lpstr>
      <vt:lpstr>PowerPoint Presentation</vt:lpstr>
      <vt:lpstr>Satanic Attempts to Stop Messiah</vt:lpstr>
      <vt:lpstr>Satanic Attempts to Stop Messiah</vt:lpstr>
      <vt:lpstr>Satanic Attempts to Stop Messiah</vt:lpstr>
      <vt:lpstr>PowerPoint Presentation</vt:lpstr>
      <vt:lpstr>PowerPoint Presentation</vt:lpstr>
      <vt:lpstr>I. First Murder  (Gen 4:1-15)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Provision of Protection Genesis 4:15</vt:lpstr>
      <vt:lpstr>Provision of Protection Genesis 4:15</vt:lpstr>
      <vt:lpstr>PowerPoint Presentation</vt:lpstr>
      <vt:lpstr>PowerPoint Presentation</vt:lpstr>
      <vt:lpstr>PowerPoint Presentation</vt:lpstr>
      <vt:lpstr>PowerPoint Presentation</vt:lpstr>
      <vt:lpstr>Declaration of Independence</vt:lpstr>
      <vt:lpstr>John Adams</vt:lpstr>
      <vt:lpstr>Declaration of Independence</vt:lpstr>
      <vt:lpstr>Speech by Attorney General Janet Reno, Newark, New Jersey, May 5, 1995. Quoted in James Bovard, “Waco Must Get a Hearing,” Wall Street Journal, May 15, 1995.</vt:lpstr>
      <vt:lpstr>Provision of Protection Genesis 4:15</vt:lpstr>
      <vt:lpstr>Genesis 4 Outline</vt:lpstr>
      <vt:lpstr>Ungodly Line of Cain (Gen 4:16-24)</vt:lpstr>
      <vt:lpstr>Ungodly Line of Cain (Gen 4:16-24)</vt:lpstr>
      <vt:lpstr>PowerPoint Presentation</vt:lpstr>
      <vt:lpstr>PowerPoint Presentation</vt:lpstr>
      <vt:lpstr>PowerPoint Presentation</vt:lpstr>
      <vt:lpstr>PowerPoint Presentation</vt:lpstr>
      <vt:lpstr>PowerPoint Presentation</vt:lpstr>
      <vt:lpstr>Where Did Cain Get His Wife?</vt:lpstr>
      <vt:lpstr>PowerPoint Presentation</vt:lpstr>
      <vt:lpstr>Where Did Cain Get His Wife?</vt:lpstr>
      <vt:lpstr>PowerPoint Presentation</vt:lpstr>
      <vt:lpstr>PowerPoint Presentation</vt:lpstr>
      <vt:lpstr>PowerPoint Presentation</vt:lpstr>
      <vt:lpstr>PowerPoint Presentation</vt:lpstr>
      <vt:lpstr>Ungodly Line of Cain (Gen 4:16-24)</vt:lpstr>
      <vt:lpstr>PowerPoint Presentation</vt:lpstr>
      <vt:lpstr>PowerPoint Presentation</vt:lpstr>
      <vt:lpstr>PowerPoint Presentation</vt:lpstr>
      <vt:lpstr>PowerPoint Presentation</vt:lpstr>
      <vt:lpstr>Ungodly Line of Cain (Gen 4:16-24)</vt:lpstr>
      <vt:lpstr>Technological Advancement Genesis 4:20-22</vt:lpstr>
      <vt:lpstr>Technological Advancement Genesis 4:20-22</vt:lpstr>
      <vt:lpstr>Technological Advancement Genesis 4:20-22</vt:lpstr>
      <vt:lpstr>PowerPoint Presentation</vt:lpstr>
      <vt:lpstr>Technological Advancement Genesis 4:20-22</vt:lpstr>
      <vt:lpstr>PowerPoint Presentation</vt:lpstr>
      <vt:lpstr>PowerPoint Presentation</vt:lpstr>
      <vt:lpstr>PowerPoint Presentation</vt:lpstr>
      <vt:lpstr>PowerPoint Presentation</vt:lpstr>
      <vt:lpstr>Ungodly Line of Cain (Gen 4:16-24)</vt:lpstr>
      <vt:lpstr>PowerPoint Presentation</vt:lpstr>
      <vt:lpstr>Genesis 4 Outline</vt:lpstr>
      <vt:lpstr>PowerPoint Presentation</vt:lpstr>
      <vt:lpstr>PowerPoint Presentation</vt:lpstr>
      <vt:lpstr>Satanic Attempts to Stop Messiah</vt:lpstr>
      <vt:lpstr>Satanic Attempts to Stop Messiah</vt:lpstr>
      <vt:lpstr>PowerPoint Presentation</vt:lpstr>
      <vt:lpstr>PowerPoint Presentation</vt:lpstr>
      <vt:lpstr>PowerPoint Presentation</vt:lpstr>
      <vt:lpstr>PowerPoint Presentation</vt:lpstr>
      <vt:lpstr>Ungodly Line of Cain (Gen 4:16-24)</vt:lpstr>
      <vt:lpstr>PowerPoint Presentation</vt:lpstr>
      <vt:lpstr>Conclusion</vt:lpstr>
      <vt:lpstr>Genesis 4 Outline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016 - 4v1- 26 - MODIFIED 3</dc:title>
  <dc:subject>Genesis 4</dc:subject>
  <dc:creator>A. Woods</dc:creator>
  <dc:description>Modified by Jim McGowan</dc:description>
  <cp:lastModifiedBy>Andy Woods</cp:lastModifiedBy>
  <cp:revision>1231</cp:revision>
  <cp:lastPrinted>2020-11-26T15:57:06Z</cp:lastPrinted>
  <dcterms:created xsi:type="dcterms:W3CDTF">2009-03-17T12:21:13Z</dcterms:created>
  <dcterms:modified xsi:type="dcterms:W3CDTF">2020-11-26T17:19:58Z</dcterms:modified>
</cp:coreProperties>
</file>