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18"/>
  </p:notesMasterIdLst>
  <p:handoutMasterIdLst>
    <p:handoutMasterId r:id="rId119"/>
  </p:handoutMasterIdLst>
  <p:sldIdLst>
    <p:sldId id="4643" r:id="rId2"/>
    <p:sldId id="4644" r:id="rId3"/>
    <p:sldId id="4645" r:id="rId4"/>
    <p:sldId id="4646" r:id="rId5"/>
    <p:sldId id="4647" r:id="rId6"/>
    <p:sldId id="4665" r:id="rId7"/>
    <p:sldId id="5583" r:id="rId8"/>
    <p:sldId id="6572" r:id="rId9"/>
    <p:sldId id="5582" r:id="rId10"/>
    <p:sldId id="746" r:id="rId11"/>
    <p:sldId id="6573" r:id="rId12"/>
    <p:sldId id="270" r:id="rId13"/>
    <p:sldId id="6574" r:id="rId14"/>
    <p:sldId id="4847" r:id="rId15"/>
    <p:sldId id="6575" r:id="rId16"/>
    <p:sldId id="5553" r:id="rId17"/>
    <p:sldId id="6576" r:id="rId18"/>
    <p:sldId id="4815" r:id="rId19"/>
    <p:sldId id="6577" r:id="rId20"/>
    <p:sldId id="5239" r:id="rId21"/>
    <p:sldId id="6578" r:id="rId22"/>
    <p:sldId id="5540" r:id="rId23"/>
    <p:sldId id="6579" r:id="rId24"/>
    <p:sldId id="6620" r:id="rId25"/>
    <p:sldId id="5545" r:id="rId26"/>
    <p:sldId id="3679" r:id="rId27"/>
    <p:sldId id="6655" r:id="rId28"/>
    <p:sldId id="2805" r:id="rId29"/>
    <p:sldId id="6665" r:id="rId30"/>
    <p:sldId id="6580" r:id="rId31"/>
    <p:sldId id="4393" r:id="rId32"/>
    <p:sldId id="819" r:id="rId33"/>
    <p:sldId id="3361" r:id="rId34"/>
    <p:sldId id="6585" r:id="rId35"/>
    <p:sldId id="6584" r:id="rId36"/>
    <p:sldId id="6586" r:id="rId37"/>
    <p:sldId id="6645" r:id="rId38"/>
    <p:sldId id="6630" r:id="rId39"/>
    <p:sldId id="6568" r:id="rId40"/>
    <p:sldId id="5594" r:id="rId41"/>
    <p:sldId id="6588" r:id="rId42"/>
    <p:sldId id="6621" r:id="rId43"/>
    <p:sldId id="5612" r:id="rId44"/>
    <p:sldId id="6622" r:id="rId45"/>
    <p:sldId id="6569" r:id="rId46"/>
    <p:sldId id="6567" r:id="rId47"/>
    <p:sldId id="6623" r:id="rId48"/>
    <p:sldId id="6644" r:id="rId49"/>
    <p:sldId id="6624" r:id="rId50"/>
    <p:sldId id="5610" r:id="rId51"/>
    <p:sldId id="6557" r:id="rId52"/>
    <p:sldId id="6593" r:id="rId53"/>
    <p:sldId id="5611" r:id="rId54"/>
    <p:sldId id="284" r:id="rId55"/>
    <p:sldId id="6651" r:id="rId56"/>
    <p:sldId id="6650" r:id="rId57"/>
    <p:sldId id="6631" r:id="rId58"/>
    <p:sldId id="5614" r:id="rId59"/>
    <p:sldId id="5613" r:id="rId60"/>
    <p:sldId id="322" r:id="rId61"/>
    <p:sldId id="5615" r:id="rId62"/>
    <p:sldId id="6649" r:id="rId63"/>
    <p:sldId id="6632" r:id="rId64"/>
    <p:sldId id="6410" r:id="rId65"/>
    <p:sldId id="6469" r:id="rId66"/>
    <p:sldId id="5481" r:id="rId67"/>
    <p:sldId id="6471" r:id="rId68"/>
    <p:sldId id="6582" r:id="rId69"/>
    <p:sldId id="6468" r:id="rId70"/>
    <p:sldId id="6408" r:id="rId71"/>
    <p:sldId id="6633" r:id="rId72"/>
    <p:sldId id="6470" r:id="rId73"/>
    <p:sldId id="6472" r:id="rId74"/>
    <p:sldId id="6652" r:id="rId75"/>
    <p:sldId id="6653" r:id="rId76"/>
    <p:sldId id="6634" r:id="rId77"/>
    <p:sldId id="6635" r:id="rId78"/>
    <p:sldId id="6636" r:id="rId79"/>
    <p:sldId id="6637" r:id="rId80"/>
    <p:sldId id="6610" r:id="rId81"/>
    <p:sldId id="6656" r:id="rId82"/>
    <p:sldId id="6625" r:id="rId83"/>
    <p:sldId id="5550" r:id="rId84"/>
    <p:sldId id="6626" r:id="rId85"/>
    <p:sldId id="6657" r:id="rId86"/>
    <p:sldId id="6658" r:id="rId87"/>
    <p:sldId id="4882" r:id="rId88"/>
    <p:sldId id="1146" r:id="rId89"/>
    <p:sldId id="6402" r:id="rId90"/>
    <p:sldId id="6659" r:id="rId91"/>
    <p:sldId id="6612" r:id="rId92"/>
    <p:sldId id="6627" r:id="rId93"/>
    <p:sldId id="6611" r:id="rId94"/>
    <p:sldId id="6406" r:id="rId95"/>
    <p:sldId id="6628" r:id="rId96"/>
    <p:sldId id="5961" r:id="rId97"/>
    <p:sldId id="6660" r:id="rId98"/>
    <p:sldId id="6661" r:id="rId99"/>
    <p:sldId id="6638" r:id="rId100"/>
    <p:sldId id="6639" r:id="rId101"/>
    <p:sldId id="6668" r:id="rId102"/>
    <p:sldId id="6669" r:id="rId103"/>
    <p:sldId id="5538" r:id="rId104"/>
    <p:sldId id="6663" r:id="rId105"/>
    <p:sldId id="6629" r:id="rId106"/>
    <p:sldId id="2806" r:id="rId107"/>
    <p:sldId id="6666" r:id="rId108"/>
    <p:sldId id="6667" r:id="rId109"/>
    <p:sldId id="6662" r:id="rId110"/>
    <p:sldId id="2850" r:id="rId111"/>
    <p:sldId id="6664" r:id="rId112"/>
    <p:sldId id="5956" r:id="rId113"/>
    <p:sldId id="5957" r:id="rId114"/>
    <p:sldId id="3148" r:id="rId115"/>
    <p:sldId id="6608" r:id="rId116"/>
    <p:sldId id="6581" r:id="rId117"/>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CC00"/>
    <a:srgbClr val="FF99FF"/>
    <a:srgbClr val="0000CC"/>
    <a:srgbClr val="663300"/>
    <a:srgbClr val="A6A6A6"/>
    <a:srgbClr val="000099"/>
    <a:srgbClr val="00FFFF"/>
    <a:srgbClr val="3333FF"/>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C43D1E-A427-467B-BE32-9A2D44E84BC8}" v="20" dt="2020-11-22T16:37:14.114"/>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2932" autoAdjust="0"/>
  </p:normalViewPr>
  <p:slideViewPr>
    <p:cSldViewPr>
      <p:cViewPr varScale="1">
        <p:scale>
          <a:sx n="108" d="100"/>
          <a:sy n="108" d="100"/>
        </p:scale>
        <p:origin x="1074" y="10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notesViewPr>
    <p:cSldViewPr>
      <p:cViewPr varScale="1">
        <p:scale>
          <a:sx n="79" d="100"/>
          <a:sy n="79" d="100"/>
        </p:scale>
        <p:origin x="3324"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microsoft.com/office/2015/10/relationships/revisionInfo" Target="revisionInfo.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handoutMaster" Target="handoutMasters/handout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
        <p:nvSpPr>
          <p:cNvPr id="8" name="Header Placeholder 1">
            <a:extLst>
              <a:ext uri="{FF2B5EF4-FFF2-40B4-BE49-F238E27FC236}">
                <a16:creationId xmlns:a16="http://schemas.microsoft.com/office/drawing/2014/main" id="{97F09B0D-D3B9-434D-A637-282ACEFDB8EF}"/>
              </a:ext>
            </a:extLst>
          </p:cNvPr>
          <p:cNvSpPr>
            <a:spLocks noGrp="1"/>
          </p:cNvSpPr>
          <p:nvPr/>
        </p:nvSpPr>
        <p:spPr>
          <a:xfrm>
            <a:off x="1524001" y="152400"/>
            <a:ext cx="3824288" cy="504825"/>
          </a:xfrm>
          <a:prstGeom prst="rect">
            <a:avLst/>
          </a:prstGeom>
        </p:spPr>
        <p:txBody>
          <a:bodyPr vert="horz" lIns="102166" tIns="51083" rIns="102166" bIns="51083" rtlCol="0"/>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r>
              <a:rPr lang="en-US" sz="1300" dirty="0">
                <a:latin typeface="Calibri" panose="020F0502020204030204" pitchFamily="34" charset="0"/>
                <a:cs typeface="Calibri" panose="020F0502020204030204" pitchFamily="34" charset="0"/>
              </a:rPr>
              <a:t>Dr. Andy Woods – 028 The Rapture - Olivet Discourse </a:t>
            </a:r>
          </a:p>
          <a:p>
            <a:pPr algn="ctr">
              <a:defRPr/>
            </a:pPr>
            <a:r>
              <a:rPr lang="en-US" sz="1300" dirty="0">
                <a:latin typeface="Calibri" panose="020F0502020204030204" pitchFamily="34" charset="0"/>
                <a:cs typeface="Calibri" panose="020F0502020204030204" pitchFamily="34" charset="0"/>
              </a:rPr>
              <a:t>11-22-2020</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r>
              <a:rPr lang="en-US"/>
              <a:t>9/06/2017</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1049893">
              <a:defRPr/>
            </a:pPr>
            <a:fld id="{888B744C-CCA7-42F0-B026-54AA483E0A4D}" type="slidenum">
              <a:rPr lang="en-US" altLang="en-US">
                <a:solidFill>
                  <a:srgbClr val="000000"/>
                </a:solidFill>
                <a:latin typeface="Calibri" panose="020F0502020204030204" pitchFamily="34" charset="0"/>
                <a:cs typeface="+mn-cs"/>
              </a:rPr>
              <a:pPr defTabSz="1049893">
                <a:defRPr/>
              </a:pPr>
              <a:t>1</a:t>
            </a:fld>
            <a:endParaRPr lang="en-US" altLang="en-US" dirty="0">
              <a:solidFill>
                <a:srgbClr val="000000"/>
              </a:solidFill>
              <a:latin typeface="Calibri" panose="020F0502020204030204" pitchFamily="34" charset="0"/>
              <a:cs typeface="+mn-cs"/>
            </a:endParaRPr>
          </a:p>
        </p:txBody>
      </p:sp>
    </p:spTree>
    <p:extLst>
      <p:ext uri="{BB962C8B-B14F-4D97-AF65-F5344CB8AC3E}">
        <p14:creationId xmlns:p14="http://schemas.microsoft.com/office/powerpoint/2010/main" val="15866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50</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F203D63F-3B59-4196-8E20-921763975CE7}"/>
              </a:ext>
            </a:extLst>
          </p:cNvPr>
          <p:cNvSpPr>
            <a:spLocks noGrp="1"/>
          </p:cNvSpPr>
          <p:nvPr>
            <p:ph type="dt" idx="13"/>
          </p:nvPr>
        </p:nvSpPr>
        <p:spPr/>
        <p:txBody>
          <a:bodyPr/>
          <a:lstStyle/>
          <a:p>
            <a:pPr>
              <a:defRPr/>
            </a:pPr>
            <a:fld id="{02EBF4FE-36D1-4E50-9F65-43F0FDA69DF6}" type="datetime1">
              <a:rPr lang="en-US" smtClean="0"/>
              <a:t>11/27/2020</a:t>
            </a:fld>
            <a:endParaRPr lang="en-US" dirty="0"/>
          </a:p>
        </p:txBody>
      </p:sp>
    </p:spTree>
    <p:extLst>
      <p:ext uri="{BB962C8B-B14F-4D97-AF65-F5344CB8AC3E}">
        <p14:creationId xmlns:p14="http://schemas.microsoft.com/office/powerpoint/2010/main" val="488272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70</a:t>
            </a:fld>
            <a:endParaRPr lang="en-US" altLang="en-US" dirty="0"/>
          </a:p>
        </p:txBody>
      </p:sp>
    </p:spTree>
    <p:extLst>
      <p:ext uri="{BB962C8B-B14F-4D97-AF65-F5344CB8AC3E}">
        <p14:creationId xmlns:p14="http://schemas.microsoft.com/office/powerpoint/2010/main" val="3791720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a:ln/>
        </p:spPr>
        <p:txBody>
          <a:bodyPr/>
          <a:lstStyle>
            <a:lvl1pPr>
              <a:defRPr/>
            </a:lvl1pPr>
          </a:lstStyle>
          <a:p>
            <a:pPr>
              <a:defRPr/>
            </a:pPr>
            <a:endParaRPr lang="en-US"/>
          </a:p>
        </p:txBody>
      </p:sp>
      <p:sp>
        <p:nvSpPr>
          <p:cNvPr id="3" name="Rectangle 36"/>
          <p:cNvSpPr>
            <a:spLocks noGrp="1" noChangeArrowheads="1"/>
          </p:cNvSpPr>
          <p:nvPr>
            <p:ph type="ftr" sz="quarter" idx="11"/>
          </p:nvPr>
        </p:nvSpPr>
        <p:spPr>
          <a:ln/>
        </p:spPr>
        <p:txBody>
          <a:bodyPr/>
          <a:lstStyle>
            <a:lvl1pPr>
              <a:defRPr/>
            </a:lvl1pPr>
          </a:lstStyle>
          <a:p>
            <a:pPr>
              <a:defRPr/>
            </a:pPr>
            <a:endParaRPr lang="en-US"/>
          </a:p>
        </p:txBody>
      </p:sp>
      <p:sp>
        <p:nvSpPr>
          <p:cNvPr id="4" name="Rectangle 37"/>
          <p:cNvSpPr>
            <a:spLocks noGrp="1" noChangeArrowheads="1"/>
          </p:cNvSpPr>
          <p:nvPr>
            <p:ph type="sldNum" sz="quarter" idx="12"/>
          </p:nvPr>
        </p:nvSpPr>
        <p:spPr>
          <a:ln/>
        </p:spPr>
        <p:txBody>
          <a:bodyPr/>
          <a:lstStyle>
            <a:lvl1pPr>
              <a:defRPr/>
            </a:lvl1pPr>
          </a:lstStyle>
          <a:p>
            <a:fld id="{36A302DA-5E71-404F-A421-41C945FF43CD}" type="slidenum">
              <a:rPr lang="en-US" altLang="en-US"/>
              <a:pPr/>
              <a:t>‹#›</a:t>
            </a:fld>
            <a:endParaRPr lang="en-US" altLang="en-US"/>
          </a:p>
        </p:txBody>
      </p:sp>
    </p:spTree>
    <p:extLst>
      <p:ext uri="{BB962C8B-B14F-4D97-AF65-F5344CB8AC3E}">
        <p14:creationId xmlns:p14="http://schemas.microsoft.com/office/powerpoint/2010/main" val="1870058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43000" y="1981200"/>
            <a:ext cx="3810000" cy="4114800"/>
          </a:xfrm>
        </p:spPr>
        <p:txBody>
          <a:bodyPr/>
          <a:lstStyle/>
          <a:p>
            <a:pPr lvl="0"/>
            <a:endParaRPr lang="en-US" noProof="0"/>
          </a:p>
        </p:txBody>
      </p:sp>
      <p:sp>
        <p:nvSpPr>
          <p:cNvPr id="4" name="Text Placeholder 3"/>
          <p:cNvSpPr>
            <a:spLocks noGrp="1"/>
          </p:cNvSpPr>
          <p:nvPr>
            <p:ph type="body" sz="half" idx="2"/>
          </p:nvPr>
        </p:nvSpPr>
        <p:spPr>
          <a:xfrm>
            <a:off x="51054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37C431-A0A7-45EB-97F9-A6175EDB9941}"/>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3B5D887-8801-432D-A55A-C1565EDEBC8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CA0AB68-7162-48F9-B948-88A337259007}"/>
              </a:ext>
            </a:extLst>
          </p:cNvPr>
          <p:cNvSpPr>
            <a:spLocks noGrp="1"/>
          </p:cNvSpPr>
          <p:nvPr>
            <p:ph type="sldNum" sz="quarter" idx="12"/>
          </p:nvPr>
        </p:nvSpPr>
        <p:spPr/>
        <p:txBody>
          <a:bodyPr/>
          <a:lstStyle>
            <a:lvl1pPr>
              <a:defRPr/>
            </a:lvl1pPr>
          </a:lstStyle>
          <a:p>
            <a:fld id="{C80E7480-6DB3-4865-92D2-7C9F43060CF7}" type="slidenum">
              <a:rPr lang="en-US" altLang="en-US"/>
              <a:pPr/>
              <a:t>‹#›</a:t>
            </a:fld>
            <a:endParaRPr lang="en-US" altLang="en-US"/>
          </a:p>
        </p:txBody>
      </p:sp>
    </p:spTree>
    <p:extLst>
      <p:ext uri="{BB962C8B-B14F-4D97-AF65-F5344CB8AC3E}">
        <p14:creationId xmlns:p14="http://schemas.microsoft.com/office/powerpoint/2010/main" val="3479542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32E054F-30EF-414B-979C-F3D27C571A78}" type="datetimeFigureOut">
              <a:rPr lang="en-US"/>
              <a:pPr>
                <a:defRPr/>
              </a:pPr>
              <a:t>11/27/2020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BC1A56-6BA5-4EF4-AE6E-4B7E733150F4}" type="slidenum">
              <a:rPr lang="en-US" altLang="en-US"/>
              <a:pPr>
                <a:defRPr/>
              </a:pPr>
              <a:t>‹#›</a:t>
            </a:fld>
            <a:endParaRPr lang="en-US" altLang="en-US"/>
          </a:p>
        </p:txBody>
      </p:sp>
    </p:spTree>
    <p:extLst>
      <p:ext uri="{BB962C8B-B14F-4D97-AF65-F5344CB8AC3E}">
        <p14:creationId xmlns:p14="http://schemas.microsoft.com/office/powerpoint/2010/main" val="1596310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11/27/2020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2332607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11/27/2020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extLst>
      <p:ext uri="{BB962C8B-B14F-4D97-AF65-F5344CB8AC3E}">
        <p14:creationId xmlns:p14="http://schemas.microsoft.com/office/powerpoint/2010/main" val="1382040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2"/>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62" r:id="rId11"/>
    <p:sldLayoutId id="2147492664" r:id="rId12"/>
    <p:sldLayoutId id="2147492665" r:id="rId13"/>
    <p:sldLayoutId id="2147492666" r:id="rId14"/>
    <p:sldLayoutId id="2147492668" r:id="rId15"/>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0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560.png"/><Relationship Id="rId5" Type="http://schemas.openxmlformats.org/officeDocument/2006/relationships/customXml" Target="../ink/ink2.xml"/><Relationship Id="rId10" Type="http://schemas.openxmlformats.org/officeDocument/2006/relationships/image" Target="../media/image32.jpeg"/><Relationship Id="rId4" Type="http://schemas.openxmlformats.org/officeDocument/2006/relationships/image" Target="../media/image550.png"/><Relationship Id="rId9" Type="http://schemas.openxmlformats.org/officeDocument/2006/relationships/image" Target="../media/image31.jpeg"/></Relationships>
</file>

<file path=ppt/slides/_rels/slide7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F43D649-8361-4C4A-B28C-00395921C611}"/>
              </a:ext>
            </a:extLst>
          </p:cNvPr>
          <p:cNvSpPr txBox="1"/>
          <p:nvPr/>
        </p:nvSpPr>
        <p:spPr>
          <a:xfrm>
            <a:off x="0" y="228600"/>
            <a:ext cx="9144000" cy="1323439"/>
          </a:xfrm>
          <a:prstGeom prst="rect">
            <a:avLst/>
          </a:prstGeom>
          <a:noFill/>
        </p:spPr>
        <p:txBody>
          <a:bodyPr wrap="square" rtlCol="0">
            <a:spAutoFit/>
          </a:bodyPr>
          <a:lstStyle/>
          <a:p>
            <a:pPr algn="ctr"/>
            <a:r>
              <a:rPr lang="en-US" sz="44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a:t>
            </a:r>
          </a:p>
          <a:p>
            <a:pPr algn="ct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and When? – Part 29</a:t>
            </a:r>
          </a:p>
        </p:txBody>
      </p:sp>
      <p:pic>
        <p:nvPicPr>
          <p:cNvPr id="10" name="Picture 9">
            <a:extLst>
              <a:ext uri="{FF2B5EF4-FFF2-40B4-BE49-F238E27FC236}">
                <a16:creationId xmlns:a16="http://schemas.microsoft.com/office/drawing/2014/main" id="{41C08501-9EF7-45D6-B47B-36B8A964BC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3600" y="1600200"/>
            <a:ext cx="4876801" cy="3657600"/>
          </a:xfrm>
          <a:prstGeom prst="rect">
            <a:avLst/>
          </a:prstGeom>
        </p:spPr>
      </p:pic>
      <p:sp>
        <p:nvSpPr>
          <p:cNvPr id="6" name="Rectangle 7">
            <a:extLst>
              <a:ext uri="{FF2B5EF4-FFF2-40B4-BE49-F238E27FC236}">
                <a16:creationId xmlns:a16="http://schemas.microsoft.com/office/drawing/2014/main" id="{D65195AB-2281-49E9-B37C-074446855AB8}"/>
              </a:ext>
            </a:extLst>
          </p:cNvPr>
          <p:cNvSpPr txBox="1">
            <a:spLocks noChangeArrowheads="1"/>
          </p:cNvSpPr>
          <p:nvPr/>
        </p:nvSpPr>
        <p:spPr bwMode="auto">
          <a:xfrm>
            <a:off x="1828800" y="5715000"/>
            <a:ext cx="5486400" cy="85725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Andrew Marshall Woods, Th.M., JD., PhD.</a:t>
            </a:r>
          </a:p>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Sr. Pastor, Sugar Land Bible Church</a:t>
            </a:r>
          </a:p>
        </p:txBody>
      </p:sp>
      <p:pic>
        <p:nvPicPr>
          <p:cNvPr id="11" name="Picture 1">
            <a:extLst>
              <a:ext uri="{FF2B5EF4-FFF2-40B4-BE49-F238E27FC236}">
                <a16:creationId xmlns:a16="http://schemas.microsoft.com/office/drawing/2014/main" id="{F5D3EB02-A17E-484E-97FB-B34B32CA077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1062" y="5820314"/>
            <a:ext cx="885286" cy="88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126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0" y="1732540"/>
            <a:ext cx="9144000" cy="4708981"/>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latin typeface="Calibri" panose="020F0502020204030204" pitchFamily="34" charset="0"/>
                <a:cs typeface="Calibri" panose="020F0502020204030204" pitchFamily="34" charset="0"/>
              </a:rPr>
              <a:t>In Matthew 24–Matthew 25 the expositor should, therefore, understand that the program of God for the end of the age has in view the period ending with the second coming of Christ to the earth and the establishment of His earthly Kingdom, </a:t>
            </a:r>
            <a:r>
              <a:rPr lang="en-US" sz="3000" b="1" u="sng" dirty="0">
                <a:solidFill>
                  <a:srgbClr val="FFFFCC"/>
                </a:solidFill>
                <a:latin typeface="Calibri" panose="020F0502020204030204" pitchFamily="34" charset="0"/>
                <a:cs typeface="Calibri" panose="020F0502020204030204" pitchFamily="34" charset="0"/>
              </a:rPr>
              <a:t>not the church age specifically ending with the rapture</a:t>
            </a:r>
            <a:r>
              <a:rPr lang="en-US" sz="3000" dirty="0">
                <a:latin typeface="Calibri" panose="020F0502020204030204" pitchFamily="34" charset="0"/>
                <a:cs typeface="Calibri" panose="020F0502020204030204" pitchFamily="34" charset="0"/>
              </a:rPr>
              <a:t>. Both the questions of the disciples and the answers of Christ are therefore, keyed to the </a:t>
            </a:r>
            <a:r>
              <a:rPr lang="en-US" sz="3000" b="1" u="sng" dirty="0">
                <a:solidFill>
                  <a:srgbClr val="FFFFCC"/>
                </a:solidFill>
                <a:latin typeface="Calibri" panose="020F0502020204030204" pitchFamily="34" charset="0"/>
                <a:cs typeface="Calibri" panose="020F0502020204030204" pitchFamily="34" charset="0"/>
              </a:rPr>
              <a:t>Jewish expectation based on Old Testament prophecy</a:t>
            </a:r>
            <a:r>
              <a:rPr lang="en-US" sz="3000" dirty="0">
                <a:latin typeface="Calibri" panose="020F0502020204030204" pitchFamily="34" charset="0"/>
                <a:cs typeface="Calibri" panose="020F0502020204030204" pitchFamily="34" charset="0"/>
              </a:rPr>
              <a:t>, and the program of God for the earth in general </a:t>
            </a:r>
            <a:r>
              <a:rPr lang="en-US" sz="3000" b="1" u="sng" dirty="0">
                <a:solidFill>
                  <a:srgbClr val="FFFFCC"/>
                </a:solidFill>
                <a:latin typeface="Calibri" panose="020F0502020204030204" pitchFamily="34" charset="0"/>
                <a:cs typeface="Calibri" panose="020F0502020204030204" pitchFamily="34" charset="0"/>
              </a:rPr>
              <a:t>rather than the church as the body of Christ</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2" name="Rectangle 1"/>
          <p:cNvSpPr/>
          <p:nvPr/>
        </p:nvSpPr>
        <p:spPr>
          <a:xfrm>
            <a:off x="1354544" y="231817"/>
            <a:ext cx="6434912" cy="1254189"/>
          </a:xfrm>
          <a:prstGeom prst="rect">
            <a:avLst/>
          </a:prstGeom>
        </p:spPr>
        <p:txBody>
          <a:bodyPr wrap="square">
            <a:spAutoFit/>
          </a:bodyPr>
          <a:lstStyle/>
          <a:p>
            <a:pPr algn="ctr">
              <a:spcAft>
                <a:spcPts val="900"/>
              </a:spcAft>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F. Walvoord</a:t>
            </a:r>
          </a:p>
          <a:p>
            <a:pPr algn="ctr">
              <a:defRPr/>
            </a:pP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"Christ's Olivet Discourse on the End of the Age - Part I," Bibliotheca Sacra 128/#510 (April 1971), p. 116.</a:t>
            </a: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53117D2-0BD9-4085-9522-BF0C52141D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657" y="152400"/>
            <a:ext cx="1135745" cy="1097280"/>
          </a:xfrm>
          <a:prstGeom prst="rect">
            <a:avLst/>
          </a:prstGeom>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724020" cy="5181600"/>
          </a:xfrm>
        </p:spPr>
        <p:txBody>
          <a:bodyPr/>
          <a:lstStyle/>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80053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61683C-DE88-47F5-9B76-E65E0F8981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4801314"/>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23:37-39</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Jerusalem, Jerusalem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kills the prophets and stones those who are sent to her! How often I wanted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your children together, the way a hen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gathers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her chicks under her wings, and you were unwilling.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your house is being left to you desolate!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 say to you, from now on you will not see Me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until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say,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is He who comes in the name of the 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86224833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7A098B-10DB-4A72-A88D-91EE34BBBE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2831544"/>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24:31</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will send forth His angels with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 trumpet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together</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elect</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four winds, from one end of the sky to the other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2" descr="The Olivet Discourse - The End Times According to Jesus">
            <a:extLst>
              <a:ext uri="{FF2B5EF4-FFF2-40B4-BE49-F238E27FC236}">
                <a16:creationId xmlns:a16="http://schemas.microsoft.com/office/drawing/2014/main" id="{ED93C5F6-58A9-4AEF-943A-A1E1F58D0E5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2921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5398C8-DAA1-4F48-A301-0601866C0A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4579" name="Rectangle 3">
            <a:extLst>
              <a:ext uri="{FF2B5EF4-FFF2-40B4-BE49-F238E27FC236}">
                <a16:creationId xmlns:a16="http://schemas.microsoft.com/office/drawing/2014/main" id="{64164359-1CCE-491B-8BD9-5FB74E8EE1B2}"/>
              </a:ext>
            </a:extLst>
          </p:cNvPr>
          <p:cNvSpPr>
            <a:spLocks noGrp="1"/>
          </p:cNvSpPr>
          <p:nvPr>
            <p:ph type="body" idx="4294967295"/>
          </p:nvPr>
        </p:nvSpPr>
        <p:spPr>
          <a:xfrm>
            <a:off x="0" y="0"/>
            <a:ext cx="9144000" cy="2590800"/>
          </a:xfrm>
        </p:spPr>
        <p:txBody>
          <a:bodyPr/>
          <a:lstStyle/>
          <a:p>
            <a:pPr marL="0" indent="0" algn="ctr" defTabSz="514350">
              <a:spcBef>
                <a:spcPts val="0"/>
              </a:spcBef>
              <a:spcAft>
                <a:spcPts val="1200"/>
              </a:spcAft>
              <a:buNone/>
              <a:defRPr/>
            </a:pPr>
            <a:r>
              <a:rPr lang="en-US" altLang="en-US" sz="4000" kern="1200" dirty="0">
                <a:solidFill>
                  <a:srgbClr val="00FFFF"/>
                </a:solidFill>
                <a:ea typeface="+mj-ea"/>
                <a:cs typeface="Calibri" panose="020F0502020204030204" pitchFamily="34" charset="0"/>
              </a:rPr>
              <a:t>Jeremiah 30:7</a:t>
            </a:r>
            <a:endParaRPr lang="en-US" sz="4000" kern="1200" dirty="0">
              <a:solidFill>
                <a:srgbClr val="00FFFF"/>
              </a:solidFill>
              <a:ea typeface="+mj-ea"/>
              <a:cs typeface="Calibri" panose="020F0502020204030204" pitchFamily="34" charset="0"/>
            </a:endParaRPr>
          </a:p>
          <a:p>
            <a:pPr marL="0" indent="0" algn="just">
              <a:spcBef>
                <a:spcPts val="0"/>
              </a:spcBef>
              <a:buNone/>
              <a:defRPr/>
            </a:pPr>
            <a:r>
              <a:rPr lang="en-US" dirty="0">
                <a:effectLst>
                  <a:outerShdw blurRad="38100" dist="38100" dir="2700000" algn="tl">
                    <a:srgbClr val="000000">
                      <a:alpha val="43137"/>
                    </a:srgbClr>
                  </a:outerShdw>
                </a:effectLst>
                <a:cs typeface="Calibri" panose="020F0502020204030204" pitchFamily="34" charset="0"/>
              </a:rPr>
              <a:t>“Alas! for that day is great, There is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none like it</a:t>
            </a:r>
            <a:r>
              <a:rPr lang="en-US" dirty="0">
                <a:effectLst>
                  <a:outerShdw blurRad="38100" dist="38100" dir="2700000" algn="tl">
                    <a:srgbClr val="000000">
                      <a:alpha val="43137"/>
                    </a:srgbClr>
                  </a:outerShdw>
                </a:effectLst>
                <a:cs typeface="Calibri" panose="020F0502020204030204" pitchFamily="34" charset="0"/>
              </a:rPr>
              <a:t>; And it is the time of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Jacob’s distress </a:t>
            </a:r>
            <a:r>
              <a:rPr lang="en-US" dirty="0">
                <a:effectLst>
                  <a:outerShdw blurRad="38100" dist="38100" dir="2700000" algn="tl">
                    <a:srgbClr val="000000">
                      <a:alpha val="43137"/>
                    </a:srgbClr>
                  </a:outerShdw>
                </a:effectLst>
                <a:cs typeface="Calibri" panose="020F0502020204030204" pitchFamily="34" charset="0"/>
              </a:rPr>
              <a:t>(Gen. 32:8; 35:10), But he will be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saved</a:t>
            </a:r>
            <a:r>
              <a:rPr lang="en-US" dirty="0">
                <a:effectLst>
                  <a:outerShdw blurRad="38100" dist="38100" dir="2700000" algn="tl">
                    <a:srgbClr val="000000">
                      <a:alpha val="43137"/>
                    </a:srgbClr>
                  </a:outerShdw>
                </a:effectLst>
                <a:cs typeface="Calibri" panose="020F0502020204030204" pitchFamily="34" charset="0"/>
              </a:rPr>
              <a:t> from</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a:t>
            </a:r>
            <a:r>
              <a:rPr lang="en-US" dirty="0">
                <a:effectLst>
                  <a:outerShdw blurRad="38100" dist="38100" dir="2700000" algn="tl">
                    <a:srgbClr val="000000">
                      <a:alpha val="43137"/>
                    </a:srgbClr>
                  </a:outerShdw>
                </a:effectLst>
                <a:cs typeface="Calibri" panose="020F0502020204030204" pitchFamily="34" charset="0"/>
              </a:rPr>
              <a:t>it.”</a:t>
            </a:r>
          </a:p>
        </p:txBody>
      </p:sp>
      <p:pic>
        <p:nvPicPr>
          <p:cNvPr id="74756" name="Picture 2" descr="http://www.iconograms.org/images/igimages/I0219000501S0037AA_jeremiah_prophet.jpg">
            <a:extLst>
              <a:ext uri="{FF2B5EF4-FFF2-40B4-BE49-F238E27FC236}">
                <a16:creationId xmlns:a16="http://schemas.microsoft.com/office/drawing/2014/main" id="{F55345D5-26C4-423C-AAE9-757EDACD564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81425" y="2667000"/>
            <a:ext cx="15811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104379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E4E021-20BD-465A-8801-C2D74E8685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1" y="2"/>
            <a:ext cx="9144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24:21-22</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then there will be a great tribulation, such as has not occurred since the beginning of the world until now, nor ever will.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Unless those days had been cut short,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life would have been saved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for the sake of the elect those days will be cut short.”</a:t>
            </a:r>
          </a:p>
        </p:txBody>
      </p:sp>
      <p:pic>
        <p:nvPicPr>
          <p:cNvPr id="2" name="Picture 2" descr="The Olivet Discourse - The End Times According to Jesus">
            <a:extLst>
              <a:ext uri="{FF2B5EF4-FFF2-40B4-BE49-F238E27FC236}">
                <a16:creationId xmlns:a16="http://schemas.microsoft.com/office/drawing/2014/main" id="{E45076B8-C2CA-4763-8290-D7EA7C82F6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16646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8" descr="C:\Documents and Settings\Owner\Application Data\Microsoft\Media Catalog\clip0004.BM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5351" y="137160"/>
            <a:ext cx="8753299"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242" name="Rectangle 2"/>
          <p:cNvSpPr>
            <a:spLocks noGrp="1" noChangeArrowheads="1"/>
          </p:cNvSpPr>
          <p:nvPr>
            <p:ph type="title" idx="4294967295"/>
          </p:nvPr>
        </p:nvSpPr>
        <p:spPr>
          <a:xfrm>
            <a:off x="685800" y="228600"/>
            <a:ext cx="7772400" cy="1143000"/>
          </a:xfrm>
          <a:effectLst>
            <a:innerShdw blurRad="63500" dist="50800">
              <a:prstClr val="black">
                <a:alpha val="50000"/>
              </a:prstClr>
            </a:innerShdw>
          </a:effectLst>
        </p:spPr>
        <p:txBody>
          <a:bodyPr/>
          <a:lstStyle/>
          <a:p>
            <a:pPr algn="ctr" eaLnBrk="1" hangingPunct="1">
              <a:defRPr/>
            </a:pPr>
            <a:r>
              <a:rPr lang="en-US" sz="4000" i="1" kern="1200" dirty="0">
                <a:solidFill>
                  <a:srgbClr val="00FFFF"/>
                </a:solidFill>
                <a:effectLst>
                  <a:outerShdw blurRad="38100" dist="38100" dir="2700000" algn="tl">
                    <a:srgbClr val="000000">
                      <a:alpha val="43137"/>
                    </a:srgbClr>
                  </a:outerShdw>
                </a:effectLst>
                <a:cs typeface="Calibri" panose="020F0502020204030204" pitchFamily="34" charset="0"/>
              </a:rPr>
              <a:t>CONNECTING</a:t>
            </a:r>
            <a:r>
              <a:rPr lang="en-US" sz="4000" i="1" dirty="0">
                <a:solidFill>
                  <a:srgbClr val="FFFFCC"/>
                </a:solidFill>
                <a:effectLst>
                  <a:outerShdw blurRad="38100" dist="38100" dir="2700000" algn="tl">
                    <a:srgbClr val="000000">
                      <a:alpha val="43137"/>
                    </a:srgbClr>
                  </a:outerShdw>
                </a:effectLst>
              </a:rPr>
              <a:t> </a:t>
            </a:r>
            <a:br>
              <a:rPr lang="en-US" sz="4000" i="1" dirty="0">
                <a:solidFill>
                  <a:srgbClr val="FFFFCC"/>
                </a:solidFill>
                <a:effectLst>
                  <a:outerShdw blurRad="38100" dist="38100" dir="2700000" algn="tl">
                    <a:srgbClr val="000000">
                      <a:alpha val="43137"/>
                    </a:srgbClr>
                  </a:outerShdw>
                </a:effectLst>
              </a:rPr>
            </a:br>
            <a:r>
              <a:rPr lang="en-US" b="1" dirty="0">
                <a:solidFill>
                  <a:srgbClr val="FFFFCC"/>
                </a:solidFill>
                <a:effectLst>
                  <a:outerShdw blurRad="38100" dist="38100" dir="2700000" algn="tl">
                    <a:srgbClr val="000000">
                      <a:alpha val="43137"/>
                    </a:srgbClr>
                  </a:outerShdw>
                </a:effectLst>
              </a:rPr>
              <a:t>REV 12 &amp; ANTI-SEMITISM</a:t>
            </a:r>
          </a:p>
        </p:txBody>
      </p:sp>
      <p:grpSp>
        <p:nvGrpSpPr>
          <p:cNvPr id="2" name="Group 23"/>
          <p:cNvGrpSpPr>
            <a:grpSpLocks/>
          </p:cNvGrpSpPr>
          <p:nvPr/>
        </p:nvGrpSpPr>
        <p:grpSpPr bwMode="auto">
          <a:xfrm>
            <a:off x="1066800" y="4357689"/>
            <a:ext cx="7086600" cy="1830388"/>
            <a:chOff x="672" y="2745"/>
            <a:chExt cx="4464" cy="1153"/>
          </a:xfrm>
          <a:effectLst/>
        </p:grpSpPr>
        <p:sp>
          <p:nvSpPr>
            <p:cNvPr id="10248" name="Line 8"/>
            <p:cNvSpPr>
              <a:spLocks noChangeShapeType="1"/>
            </p:cNvSpPr>
            <p:nvPr/>
          </p:nvSpPr>
          <p:spPr bwMode="auto">
            <a:xfrm>
              <a:off x="768" y="3120"/>
              <a:ext cx="4224" cy="0"/>
            </a:xfrm>
            <a:prstGeom prst="line">
              <a:avLst/>
            </a:prstGeom>
            <a:noFill/>
            <a:ln w="76200">
              <a:solidFill>
                <a:srgbClr val="FFFFCC"/>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47" name="Text Box 7"/>
            <p:cNvSpPr txBox="1">
              <a:spLocks noChangeArrowheads="1"/>
            </p:cNvSpPr>
            <p:nvPr/>
          </p:nvSpPr>
          <p:spPr bwMode="auto">
            <a:xfrm>
              <a:off x="3072" y="3168"/>
              <a:ext cx="1536" cy="368"/>
            </a:xfrm>
            <a:prstGeom prst="rect">
              <a:avLst/>
            </a:prstGeom>
            <a:noFill/>
            <a:ln w="9525">
              <a:noFill/>
              <a:miter lim="800000"/>
              <a:headEnd/>
              <a:tailEnd/>
            </a:ln>
            <a:effectLst/>
          </p:spPr>
          <p:txBody>
            <a:bodyPr wrap="square">
              <a:spAutoFit/>
            </a:bodyPr>
            <a:lstStyle/>
            <a:p>
              <a:pPr algn="l">
                <a:spcBef>
                  <a:spcPct val="50000"/>
                </a:spcBef>
                <a:defRPr/>
              </a:pPr>
              <a:r>
                <a:rPr lang="en-US" sz="3200" dirty="0">
                  <a:effectLst>
                    <a:outerShdw blurRad="38100" dist="38100" dir="2700000" algn="tl">
                      <a:schemeClr val="bg2"/>
                    </a:outerShdw>
                  </a:effectLst>
                  <a:latin typeface="Calibri" panose="020F0502020204030204" pitchFamily="34" charset="0"/>
                  <a:cs typeface="Calibri" panose="020F0502020204030204" pitchFamily="34" charset="0"/>
                </a:rPr>
                <a:t>Israel flees</a:t>
              </a:r>
            </a:p>
          </p:txBody>
        </p:sp>
        <p:sp>
          <p:nvSpPr>
            <p:cNvPr id="10249" name="Text Box 9"/>
            <p:cNvSpPr txBox="1">
              <a:spLocks noChangeArrowheads="1"/>
            </p:cNvSpPr>
            <p:nvPr/>
          </p:nvSpPr>
          <p:spPr bwMode="auto">
            <a:xfrm>
              <a:off x="672" y="2745"/>
              <a:ext cx="4464" cy="368"/>
            </a:xfrm>
            <a:prstGeom prst="rect">
              <a:avLst/>
            </a:prstGeom>
            <a:noFill/>
            <a:ln w="9525">
              <a:noFill/>
              <a:miter lim="800000"/>
              <a:headEnd/>
              <a:tailEnd/>
            </a:ln>
            <a:effectLst>
              <a:outerShdw blurRad="50800" dist="50800" dir="5400000" algn="ctr" rotWithShape="0">
                <a:schemeClr val="bg2"/>
              </a:outerShdw>
            </a:effectLst>
          </p:spPr>
          <p:txBody>
            <a:bodyPr>
              <a:spAutoFit/>
            </a:bodyPr>
            <a:lstStyle/>
            <a:p>
              <a:pPr>
                <a:spcBef>
                  <a:spcPct val="50000"/>
                </a:spcBef>
                <a:defRPr/>
              </a:pPr>
              <a:r>
                <a:rPr lang="en-US" sz="3200" dirty="0">
                  <a:latin typeface="Calibri" panose="020F0502020204030204" pitchFamily="34" charset="0"/>
                  <a:cs typeface="Calibri" panose="020F0502020204030204" pitchFamily="34" charset="0"/>
                </a:rPr>
                <a:t>DANIEL’S 70</a:t>
              </a:r>
              <a:r>
                <a:rPr lang="en-US" sz="3200" baseline="30000" dirty="0">
                  <a:latin typeface="Calibri" panose="020F0502020204030204" pitchFamily="34" charset="0"/>
                  <a:cs typeface="Calibri" panose="020F0502020204030204" pitchFamily="34" charset="0"/>
                </a:rPr>
                <a:t>th</a:t>
              </a:r>
              <a:r>
                <a:rPr lang="en-US" sz="3200" dirty="0">
                  <a:latin typeface="Calibri" panose="020F0502020204030204" pitchFamily="34" charset="0"/>
                  <a:cs typeface="Calibri" panose="020F0502020204030204" pitchFamily="34" charset="0"/>
                </a:rPr>
                <a:t> WEEK (7 years)</a:t>
              </a:r>
            </a:p>
          </p:txBody>
        </p:sp>
        <p:sp>
          <p:nvSpPr>
            <p:cNvPr id="10250" name="Line 10"/>
            <p:cNvSpPr>
              <a:spLocks noChangeShapeType="1"/>
            </p:cNvSpPr>
            <p:nvPr/>
          </p:nvSpPr>
          <p:spPr bwMode="auto">
            <a:xfrm>
              <a:off x="816" y="3504"/>
              <a:ext cx="2112"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51" name="Line 11"/>
            <p:cNvSpPr>
              <a:spLocks noChangeShapeType="1"/>
            </p:cNvSpPr>
            <p:nvPr/>
          </p:nvSpPr>
          <p:spPr bwMode="auto">
            <a:xfrm>
              <a:off x="2976" y="3504"/>
              <a:ext cx="2016"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n w="76200">
                  <a:solidFill>
                    <a:schemeClr val="tx1"/>
                  </a:solidFill>
                </a:ln>
                <a:latin typeface="Calibri" panose="020F0502020204030204" pitchFamily="34" charset="0"/>
                <a:cs typeface="Calibri" panose="020F0502020204030204" pitchFamily="34" charset="0"/>
              </a:endParaRPr>
            </a:p>
          </p:txBody>
        </p:sp>
        <p:pic>
          <p:nvPicPr>
            <p:cNvPr id="10261" name="Picture 21"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32" y="3216"/>
              <a:ext cx="240" cy="231"/>
            </a:xfrm>
            <a:prstGeom prst="rect">
              <a:avLst/>
            </a:prstGeom>
            <a:noFill/>
            <a:effectLst>
              <a:outerShdw dist="45791" dir="3378596" algn="ctr" rotWithShape="0">
                <a:schemeClr val="tx1"/>
              </a:outerShdw>
            </a:effectLst>
          </p:spPr>
        </p:pic>
        <p:sp>
          <p:nvSpPr>
            <p:cNvPr id="10252" name="Text Box 12"/>
            <p:cNvSpPr txBox="1">
              <a:spLocks noChangeArrowheads="1"/>
            </p:cNvSpPr>
            <p:nvPr/>
          </p:nvSpPr>
          <p:spPr bwMode="auto">
            <a:xfrm>
              <a:off x="960" y="3568"/>
              <a:ext cx="1488" cy="330"/>
            </a:xfrm>
            <a:prstGeom prst="rect">
              <a:avLst/>
            </a:prstGeom>
            <a:noFill/>
            <a:ln w="9525">
              <a:noFill/>
              <a:miter lim="800000"/>
              <a:headEnd/>
              <a:tailEnd/>
            </a:ln>
            <a:effectLst/>
          </p:spPr>
          <p:txBody>
            <a:bodyPr wrap="square">
              <a:spAutoFit/>
            </a:bodyPr>
            <a:lstStyle/>
            <a:p>
              <a:pPr algn="l">
                <a:spcBef>
                  <a:spcPct val="50000"/>
                </a:spcBef>
                <a:defRPr/>
              </a:pPr>
              <a:r>
                <a:rPr lang="en-US" sz="2800" b="1" dirty="0">
                  <a:latin typeface="Comic Sans MS" pitchFamily="66" charset="0"/>
                  <a:cs typeface="Calibri" panose="020F0502020204030204" pitchFamily="34" charset="0"/>
                </a:rPr>
                <a:t>3 </a:t>
              </a:r>
              <a:r>
                <a:rPr lang="en-US" sz="2800" b="1" dirty="0">
                  <a:latin typeface="Comic Sans MS" pitchFamily="66" charset="0"/>
                  <a:cs typeface="Tahoma" pitchFamily="34" charset="0"/>
                </a:rPr>
                <a:t>½ </a:t>
              </a:r>
              <a:r>
                <a:rPr lang="en-US" sz="2800" b="1" dirty="0">
                  <a:latin typeface="Comic Sans MS" pitchFamily="66" charset="0"/>
                  <a:cs typeface="Calibri" panose="020F0502020204030204" pitchFamily="34" charset="0"/>
                </a:rPr>
                <a:t>years</a:t>
              </a:r>
            </a:p>
          </p:txBody>
        </p:sp>
        <p:sp>
          <p:nvSpPr>
            <p:cNvPr id="10253" name="Text Box 13"/>
            <p:cNvSpPr txBox="1">
              <a:spLocks noChangeArrowheads="1"/>
            </p:cNvSpPr>
            <p:nvPr/>
          </p:nvSpPr>
          <p:spPr bwMode="auto">
            <a:xfrm>
              <a:off x="3120" y="3558"/>
              <a:ext cx="1872" cy="330"/>
            </a:xfrm>
            <a:prstGeom prst="rect">
              <a:avLst/>
            </a:prstGeom>
            <a:noFill/>
            <a:ln w="9525">
              <a:noFill/>
              <a:miter lim="800000"/>
              <a:headEnd/>
              <a:tailEnd/>
            </a:ln>
            <a:effectLst/>
          </p:spPr>
          <p:txBody>
            <a:bodyPr wrap="square">
              <a:spAutoFit/>
            </a:bodyPr>
            <a:lstStyle/>
            <a:p>
              <a:pPr algn="l">
                <a:spcBef>
                  <a:spcPct val="50000"/>
                </a:spcBef>
                <a:defRPr/>
              </a:pPr>
              <a:r>
                <a:rPr lang="en-US" sz="2800" dirty="0">
                  <a:ln w="18415" cmpd="sng">
                    <a:solidFill>
                      <a:srgbClr val="FFFFFF"/>
                    </a:solidFill>
                    <a:prstDash val="solid"/>
                  </a:ln>
                  <a:latin typeface="Comic Sans MS" pitchFamily="66" charset="0"/>
                  <a:cs typeface="Calibri" panose="020F0502020204030204" pitchFamily="34" charset="0"/>
                </a:rPr>
                <a:t>1260 days</a:t>
              </a:r>
            </a:p>
          </p:txBody>
        </p:sp>
      </p:grpSp>
    </p:spTree>
    <p:extLst>
      <p:ext uri="{BB962C8B-B14F-4D97-AF65-F5344CB8AC3E}">
        <p14:creationId xmlns:p14="http://schemas.microsoft.com/office/powerpoint/2010/main" val="185300353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199"/>
            <a:ext cx="9144000" cy="4953001"/>
          </a:xfrm>
        </p:spPr>
        <p:txBody>
          <a:bodyPr/>
          <a:lstStyle/>
          <a:p>
            <a:pPr marL="0" indent="0" algn="just">
              <a:spcBef>
                <a:spcPts val="0"/>
              </a:spcBef>
              <a:buFontTx/>
              <a:buNone/>
              <a:defRPr/>
            </a:pPr>
            <a:r>
              <a:rPr lang="en-US" dirty="0">
                <a:effectLst>
                  <a:outerShdw blurRad="38100" dist="38100" dir="2700000" algn="tl">
                    <a:srgbClr val="000000">
                      <a:alpha val="43137"/>
                    </a:srgbClr>
                  </a:outerShdw>
                </a:effectLst>
              </a:rPr>
              <a:t>“Matthew 25 is about social justice in the sense that it is about caring for the needy. But the needy in view are fellow Christians, especially those dependent on our hospitality and generosity for their ministry....</a:t>
            </a:r>
            <a:r>
              <a:rPr lang="en-US" i="1" dirty="0">
                <a:effectLst>
                  <a:outerShdw blurRad="38100" dist="38100" dir="2700000" algn="tl">
                    <a:srgbClr val="000000">
                      <a:alpha val="43137"/>
                    </a:srgbClr>
                  </a:outerShdw>
                </a:effectLst>
              </a:rPr>
              <a:t>Jesus says if we are too embarrassed, too lazy, or too cowardly to support our fellow Christians who depend on our assistance and are suffering for the sake of the gospel, we will go to hell</a:t>
            </a:r>
            <a:r>
              <a:rPr lang="en-US" dirty="0">
                <a:effectLst>
                  <a:outerShdw blurRad="38100" dist="38100" dir="2700000" algn="tl">
                    <a:srgbClr val="000000">
                      <a:alpha val="43137"/>
                    </a:srgbClr>
                  </a:outerShdw>
                </a:effectLst>
              </a:rPr>
              <a:t>. We should not make this passage say anything more or less than this.”</a:t>
            </a:r>
          </a:p>
        </p:txBody>
      </p:sp>
      <p:pic>
        <p:nvPicPr>
          <p:cNvPr id="1026" name="Picture 2" descr="Kevin DeYoung Defends Dissertation">
            <a:extLst>
              <a:ext uri="{FF2B5EF4-FFF2-40B4-BE49-F238E27FC236}">
                <a16:creationId xmlns:a16="http://schemas.microsoft.com/office/drawing/2014/main" id="{A28091DD-8876-4C78-AD37-1C200D3D41C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1" y="76200"/>
            <a:ext cx="1092403" cy="10972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DDA690E-4B77-4DBF-A5FA-CB9C7FB995CD}"/>
              </a:ext>
            </a:extLst>
          </p:cNvPr>
          <p:cNvSpPr txBox="1"/>
          <p:nvPr/>
        </p:nvSpPr>
        <p:spPr>
          <a:xfrm>
            <a:off x="1765402" y="228600"/>
            <a:ext cx="5613196" cy="1277273"/>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Kevin DeYoung</a:t>
            </a:r>
          </a:p>
          <a:p>
            <a:pPr algn="ct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“Seven Passages on Social Justice (4),” </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Gospel Coalition, 13 April 2010 (italics original).</a:t>
            </a:r>
          </a:p>
        </p:txBody>
      </p:sp>
    </p:spTree>
    <p:extLst>
      <p:ext uri="{BB962C8B-B14F-4D97-AF65-F5344CB8AC3E}">
        <p14:creationId xmlns:p14="http://schemas.microsoft.com/office/powerpoint/2010/main" val="303282915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76400"/>
            <a:ext cx="9144000" cy="4419600"/>
          </a:xfrm>
        </p:spPr>
        <p:txBody>
          <a:bodyPr/>
          <a:lstStyle/>
          <a:p>
            <a:pPr marL="0" indent="0" algn="just">
              <a:spcBef>
                <a:spcPts val="0"/>
              </a:spcBef>
              <a:buFontTx/>
              <a:buNone/>
              <a:defRPr/>
            </a:pPr>
            <a:r>
              <a:rPr lang="en-US" dirty="0">
                <a:effectLst>
                  <a:outerShdw blurRad="38100" dist="38100" dir="2700000" algn="tl">
                    <a:srgbClr val="000000">
                      <a:alpha val="43137"/>
                    </a:srgbClr>
                  </a:outerShdw>
                </a:effectLst>
              </a:rPr>
              <a:t>“Jesus expressed it even more pointedly. To those who do not feed the hungry, clothe the naked, and visit the prisoners, he will speak a terrifying word at the final judgment: “Depart from me, you cursed, into the eternal fire prepared for the devil and his angels” (Matt. 25:41). The meaning is clear. Jesus intends that his disciples imitate his own concern for the poor and needy. Those who disobey will experience eternal damnation.”</a:t>
            </a:r>
          </a:p>
        </p:txBody>
      </p:sp>
      <p:pic>
        <p:nvPicPr>
          <p:cNvPr id="2050" name="Picture 2" descr="Sight Magazine - The Interview: Ron Sider, theologian, activist and editor  of the new book, 'The Spiritual Danger of Donald Trump'">
            <a:extLst>
              <a:ext uri="{FF2B5EF4-FFF2-40B4-BE49-F238E27FC236}">
                <a16:creationId xmlns:a16="http://schemas.microsoft.com/office/drawing/2014/main" id="{932D83DE-3682-4ED0-9769-29C4C6326A6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85886"/>
            <a:ext cx="1364743" cy="10972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24C1DBF-61B1-433D-A06D-AAE4AA68FF18}"/>
              </a:ext>
            </a:extLst>
          </p:cNvPr>
          <p:cNvSpPr txBox="1"/>
          <p:nvPr/>
        </p:nvSpPr>
        <p:spPr>
          <a:xfrm>
            <a:off x="1765402" y="228600"/>
            <a:ext cx="5613196" cy="1277273"/>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Ronald J. Sider</a:t>
            </a:r>
          </a:p>
          <a:p>
            <a:pPr algn="ct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“Rich Christians in an Age of Hunger, </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Sixth Edition (Nashville: Thomas Nelson, 2015), 64.</a:t>
            </a:r>
          </a:p>
        </p:txBody>
      </p:sp>
    </p:spTree>
    <p:extLst>
      <p:ext uri="{BB962C8B-B14F-4D97-AF65-F5344CB8AC3E}">
        <p14:creationId xmlns:p14="http://schemas.microsoft.com/office/powerpoint/2010/main" val="264029901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24000"/>
            <a:ext cx="8991600" cy="5334000"/>
          </a:xfrm>
        </p:spPr>
        <p:txBody>
          <a:bodyPr/>
          <a:lstStyle/>
          <a:p>
            <a:pPr marL="0" indent="0" algn="just">
              <a:spcBef>
                <a:spcPts val="0"/>
              </a:spcBef>
              <a:buFontTx/>
              <a:buNone/>
              <a:defRPr/>
            </a:pPr>
            <a:r>
              <a:rPr lang="en-US" sz="2800" dirty="0">
                <a:effectLst>
                  <a:outerShdw blurRad="38100" dist="38100" dir="2700000" algn="tl">
                    <a:srgbClr val="000000">
                      <a:alpha val="43137"/>
                    </a:srgbClr>
                  </a:outerShdw>
                </a:effectLst>
              </a:rPr>
              <a:t>“[In Matthew 25] Jesus actually is asked by [His] disciples who is going to be able to sit on your right hand and who is going to be cast away. And Jesus goes through the list and He talks about anyone that does this for the least among us is doing it to Me. They will be with the sheep. Those who don’t will be tossed out—will be with the goats. . . . It is one of the few times . . . Jesus says, “This is what you have to do to get to heaven; and if you don’t do it, you will not get to heaven”—one of the times He says, “This is it: giving a cup of water in the Master’s name, feeding the hungry, clothing the naked, visiting those in prison, and, again, helping the least among us.”</a:t>
            </a:r>
          </a:p>
        </p:txBody>
      </p:sp>
      <p:pic>
        <p:nvPicPr>
          <p:cNvPr id="3074" name="Picture 2" descr="Joe Scarborough, Mika Brzezinski on Trump's insulting tweets, new health  care bill Video - ABC News">
            <a:extLst>
              <a:ext uri="{FF2B5EF4-FFF2-40B4-BE49-F238E27FC236}">
                <a16:creationId xmlns:a16="http://schemas.microsoft.com/office/drawing/2014/main" id="{696E03D1-C7BB-4770-981D-8A6C34200A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8900" y="76200"/>
            <a:ext cx="1397000" cy="78581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Joe Scarborough">
            <a:extLst>
              <a:ext uri="{FF2B5EF4-FFF2-40B4-BE49-F238E27FC236}">
                <a16:creationId xmlns:a16="http://schemas.microsoft.com/office/drawing/2014/main" id="{72B650B6-8BA9-43F4-A53C-ABB24AB1BBE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8346573" y="76200"/>
            <a:ext cx="721227" cy="10828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C99975F-5E5E-450E-AD80-AF74097992D7}"/>
              </a:ext>
            </a:extLst>
          </p:cNvPr>
          <p:cNvSpPr txBox="1"/>
          <p:nvPr/>
        </p:nvSpPr>
        <p:spPr>
          <a:xfrm>
            <a:off x="1765402" y="228600"/>
            <a:ext cx="5613196" cy="1000274"/>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Joe Scarborough</a:t>
            </a:r>
          </a:p>
          <a:p>
            <a:pPr algn="ct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“Morning Joe,” </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MSNBC, 26 June 2018.</a:t>
            </a:r>
          </a:p>
        </p:txBody>
      </p:sp>
    </p:spTree>
    <p:extLst>
      <p:ext uri="{BB962C8B-B14F-4D97-AF65-F5344CB8AC3E}">
        <p14:creationId xmlns:p14="http://schemas.microsoft.com/office/powerpoint/2010/main" val="418676931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2686114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43691" y="1143000"/>
            <a:ext cx="74001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b="1" u="sng" dirty="0">
                <a:solidFill>
                  <a:srgbClr val="FFFFCC"/>
                </a:solidFill>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49179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05414222"/>
              </p:ext>
            </p:extLst>
          </p:nvPr>
        </p:nvGraphicFramePr>
        <p:xfrm>
          <a:off x="91440" y="288391"/>
          <a:ext cx="8961120" cy="6281218"/>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794830">
                <a:tc gridSpan="5">
                  <a:txBody>
                    <a:bodyPr/>
                    <a:lstStyle/>
                    <a:p>
                      <a:pPr algn="ctr"/>
                      <a:r>
                        <a:rPr kumimoji="0" lang="en-US" sz="3600" b="1" i="0" u="none" strike="noStrike" kern="0" cap="none" spc="0" normalizeH="0" baseline="0" noProof="0" dirty="0">
                          <a:ln>
                            <a:noFill/>
                          </a:ln>
                          <a:solidFill>
                            <a:schemeClr val="bg2"/>
                          </a:solidFill>
                          <a:effectLst/>
                          <a:uLnTx/>
                          <a:uFillTx/>
                          <a:latin typeface="Calibri" panose="020F0502020204030204" pitchFamily="34" charset="0"/>
                          <a:ea typeface="+mj-ea"/>
                          <a:cs typeface="+mj-cs"/>
                        </a:rPr>
                        <a:t>Scripture’s Four Judgments</a:t>
                      </a:r>
                      <a:endParaRPr lang="en-US" sz="1400" b="1" dirty="0">
                        <a:solidFill>
                          <a:schemeClr val="bg2"/>
                        </a:solidFill>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tc hMerge="1">
                  <a:txBody>
                    <a:bodyPr/>
                    <a:lstStyle/>
                    <a:p>
                      <a:endParaRPr lang="en-US" sz="1800" b="1" u="sng" dirty="0">
                        <a:solidFill>
                          <a:schemeClr val="bg1"/>
                        </a:solidFill>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extLst>
                  <a:ext uri="{0D108BD9-81ED-4DB2-BD59-A6C34878D82A}">
                    <a16:rowId xmlns:a16="http://schemas.microsoft.com/office/drawing/2014/main" val="1141638253"/>
                  </a:ext>
                </a:extLst>
              </a:tr>
              <a:tr h="731520">
                <a:tc>
                  <a:txBody>
                    <a:bodyPr/>
                    <a:lstStyle/>
                    <a:p>
                      <a:r>
                        <a:rPr lang="en-US" sz="1800" b="1" dirty="0">
                          <a:latin typeface="Calibri" panose="020F0502020204030204" pitchFamily="34" charset="0"/>
                        </a:rPr>
                        <a:t>Name</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Sheep and Goat</a:t>
                      </a:r>
                    </a:p>
                  </a:txBody>
                  <a:tcPr marT="45717" marB="45717" anchor="ctr">
                    <a:solidFill>
                      <a:srgbClr val="FFFFCC"/>
                    </a:solidFill>
                  </a:tcPr>
                </a:tc>
                <a:tc>
                  <a:txBody>
                    <a:bodyPr/>
                    <a:lstStyle/>
                    <a:p>
                      <a:pPr algn="ctr"/>
                      <a:r>
                        <a:rPr lang="en-US" sz="1800" b="1" dirty="0">
                          <a:latin typeface="Calibri" panose="020F0502020204030204" pitchFamily="34" charset="0"/>
                        </a:rPr>
                        <a:t>Judgment of the Jews</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Bema Seat</a:t>
                      </a:r>
                    </a:p>
                  </a:txBody>
                  <a:tcPr marT="45717" marB="45717" anchor="ctr">
                    <a:solidFill>
                      <a:schemeClr val="accent5">
                        <a:lumMod val="60000"/>
                        <a:lumOff val="40000"/>
                      </a:schemeClr>
                    </a:solidFill>
                  </a:tcPr>
                </a:tc>
                <a:tc>
                  <a:txBody>
                    <a:bodyPr/>
                    <a:lstStyle/>
                    <a:p>
                      <a:pPr algn="ctr"/>
                      <a:r>
                        <a:rPr lang="en-US" sz="1800" b="1" dirty="0">
                          <a:latin typeface="Calibri" panose="020F0502020204030204" pitchFamily="34" charset="0"/>
                        </a:rPr>
                        <a:t>Great White Throne</a:t>
                      </a:r>
                    </a:p>
                  </a:txBody>
                  <a:tcPr marT="45717" marB="45717" anchor="ctr"/>
                </a:tc>
                <a:extLst>
                  <a:ext uri="{0D108BD9-81ED-4DB2-BD59-A6C34878D82A}">
                    <a16:rowId xmlns:a16="http://schemas.microsoft.com/office/drawing/2014/main" val="10000"/>
                  </a:ext>
                </a:extLst>
              </a:tr>
              <a:tr h="731520">
                <a:tc>
                  <a:txBody>
                    <a:bodyPr/>
                    <a:lstStyle/>
                    <a:p>
                      <a:r>
                        <a:rPr lang="en-US" sz="1800" b="1" dirty="0">
                          <a:latin typeface="Calibri" panose="020F0502020204030204" pitchFamily="34" charset="0"/>
                        </a:rPr>
                        <a:t>Scripture</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Matt 25:31-46</a:t>
                      </a:r>
                    </a:p>
                  </a:txBody>
                  <a:tcPr marT="45717" marB="45717" anchor="ctr">
                    <a:solidFill>
                      <a:srgbClr val="FFFFCC"/>
                    </a:solidFill>
                  </a:tcPr>
                </a:tc>
                <a:tc>
                  <a:txBody>
                    <a:bodyPr/>
                    <a:lstStyle/>
                    <a:p>
                      <a:pPr algn="ctr"/>
                      <a:r>
                        <a:rPr lang="en-US" sz="1800" b="1" dirty="0">
                          <a:latin typeface="Calibri" panose="020F0502020204030204" pitchFamily="34" charset="0"/>
                        </a:rPr>
                        <a:t>Ezek 20:33-44</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1 Cor 3:10-15</a:t>
                      </a:r>
                    </a:p>
                  </a:txBody>
                  <a:tcPr marT="45717" marB="45717" anchor="ctr">
                    <a:solidFill>
                      <a:schemeClr val="accent5">
                        <a:lumMod val="20000"/>
                        <a:lumOff val="80000"/>
                      </a:schemeClr>
                    </a:solidFill>
                  </a:tcPr>
                </a:tc>
                <a:tc>
                  <a:txBody>
                    <a:bodyPr/>
                    <a:lstStyle/>
                    <a:p>
                      <a:pPr algn="ctr"/>
                      <a:r>
                        <a:rPr lang="en-US" sz="1800" b="1" dirty="0">
                          <a:latin typeface="Calibri" panose="020F0502020204030204" pitchFamily="34" charset="0"/>
                        </a:rPr>
                        <a:t>Rev 20:11-15</a:t>
                      </a:r>
                    </a:p>
                  </a:txBody>
                  <a:tcPr marT="45717" marB="45717" anchor="ctr"/>
                </a:tc>
                <a:extLst>
                  <a:ext uri="{0D108BD9-81ED-4DB2-BD59-A6C34878D82A}">
                    <a16:rowId xmlns:a16="http://schemas.microsoft.com/office/drawing/2014/main" val="10001"/>
                  </a:ext>
                </a:extLst>
              </a:tr>
              <a:tr h="731520">
                <a:tc>
                  <a:txBody>
                    <a:bodyPr/>
                    <a:lstStyle/>
                    <a:p>
                      <a:r>
                        <a:rPr lang="en-US" sz="1800" b="1" dirty="0">
                          <a:latin typeface="Calibri" panose="020F0502020204030204" pitchFamily="34" charset="0"/>
                        </a:rPr>
                        <a:t>Place</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Earth, Jerusalem</a:t>
                      </a:r>
                    </a:p>
                  </a:txBody>
                  <a:tcPr marT="45717" marB="45717" anchor="ctr">
                    <a:solidFill>
                      <a:srgbClr val="FFFFCC"/>
                    </a:solidFill>
                  </a:tcPr>
                </a:tc>
                <a:tc>
                  <a:txBody>
                    <a:bodyPr/>
                    <a:lstStyle/>
                    <a:p>
                      <a:pPr algn="ctr"/>
                      <a:r>
                        <a:rPr lang="en-US" sz="1800" b="1" dirty="0">
                          <a:latin typeface="Calibri" panose="020F0502020204030204" pitchFamily="34" charset="0"/>
                        </a:rPr>
                        <a:t>Earth, wilderness</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Heaven</a:t>
                      </a:r>
                    </a:p>
                  </a:txBody>
                  <a:tcPr marT="45717" marB="45717" anchor="ctr">
                    <a:solidFill>
                      <a:schemeClr val="accent5">
                        <a:lumMod val="60000"/>
                        <a:lumOff val="40000"/>
                      </a:schemeClr>
                    </a:solidFill>
                  </a:tcPr>
                </a:tc>
                <a:tc>
                  <a:txBody>
                    <a:bodyPr/>
                    <a:lstStyle/>
                    <a:p>
                      <a:pPr algn="ctr"/>
                      <a:r>
                        <a:rPr lang="en-US" sz="1800" b="1" dirty="0">
                          <a:latin typeface="Calibri" panose="020F0502020204030204" pitchFamily="34" charset="0"/>
                        </a:rPr>
                        <a:t>Earth</a:t>
                      </a:r>
                    </a:p>
                  </a:txBody>
                  <a:tcPr marT="45717" marB="45717" anchor="ctr"/>
                </a:tc>
                <a:extLst>
                  <a:ext uri="{0D108BD9-81ED-4DB2-BD59-A6C34878D82A}">
                    <a16:rowId xmlns:a16="http://schemas.microsoft.com/office/drawing/2014/main" val="10002"/>
                  </a:ext>
                </a:extLst>
              </a:tr>
              <a:tr h="731520">
                <a:tc>
                  <a:txBody>
                    <a:bodyPr/>
                    <a:lstStyle/>
                    <a:p>
                      <a:r>
                        <a:rPr lang="en-US" sz="1800" b="1" dirty="0">
                          <a:latin typeface="Calibri" panose="020F0502020204030204" pitchFamily="34" charset="0"/>
                        </a:rPr>
                        <a:t>Audience</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Gentile Tribulation survivors</a:t>
                      </a:r>
                    </a:p>
                  </a:txBody>
                  <a:tcPr marT="45717" marB="45717" anchor="ctr">
                    <a:solidFill>
                      <a:srgbClr val="FFFFCC"/>
                    </a:solidFill>
                  </a:tcPr>
                </a:tc>
                <a:tc>
                  <a:txBody>
                    <a:bodyPr/>
                    <a:lstStyle/>
                    <a:p>
                      <a:pPr algn="ctr"/>
                      <a:r>
                        <a:rPr lang="en-US" sz="1800" b="1" dirty="0">
                          <a:latin typeface="Calibri" panose="020F0502020204030204" pitchFamily="34" charset="0"/>
                        </a:rPr>
                        <a:t>Jewish Tribulation survivors</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Church Age believers</a:t>
                      </a:r>
                    </a:p>
                  </a:txBody>
                  <a:tcPr marT="45717" marB="45717" anchor="ctr">
                    <a:solidFill>
                      <a:schemeClr val="accent5">
                        <a:lumMod val="20000"/>
                        <a:lumOff val="80000"/>
                      </a:schemeClr>
                    </a:solidFill>
                  </a:tcPr>
                </a:tc>
                <a:tc>
                  <a:txBody>
                    <a:bodyPr/>
                    <a:lstStyle/>
                    <a:p>
                      <a:pPr algn="ctr"/>
                      <a:r>
                        <a:rPr lang="en-US" sz="1800" b="1" dirty="0">
                          <a:latin typeface="Calibri" panose="020F0502020204030204" pitchFamily="34" charset="0"/>
                        </a:rPr>
                        <a:t>All unsaved</a:t>
                      </a:r>
                    </a:p>
                  </a:txBody>
                  <a:tcPr marT="45717" marB="45717" anchor="ctr"/>
                </a:tc>
                <a:extLst>
                  <a:ext uri="{0D108BD9-81ED-4DB2-BD59-A6C34878D82A}">
                    <a16:rowId xmlns:a16="http://schemas.microsoft.com/office/drawing/2014/main" val="10003"/>
                  </a:ext>
                </a:extLst>
              </a:tr>
              <a:tr h="731520">
                <a:tc>
                  <a:txBody>
                    <a:bodyPr/>
                    <a:lstStyle/>
                    <a:p>
                      <a:r>
                        <a:rPr lang="en-US" sz="1800" b="1" dirty="0">
                          <a:latin typeface="Calibri" panose="020F0502020204030204" pitchFamily="34" charset="0"/>
                        </a:rPr>
                        <a:t>When</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After Tribulation</a:t>
                      </a:r>
                    </a:p>
                  </a:txBody>
                  <a:tcPr marT="45717" marB="45717" anchor="ctr">
                    <a:solidFill>
                      <a:srgbClr val="FFFFCC"/>
                    </a:solidFill>
                  </a:tcPr>
                </a:tc>
                <a:tc>
                  <a:txBody>
                    <a:bodyPr/>
                    <a:lstStyle/>
                    <a:p>
                      <a:pPr algn="ctr"/>
                      <a:r>
                        <a:rPr lang="en-US" sz="1800" b="1" dirty="0">
                          <a:latin typeface="Calibri" panose="020F0502020204030204" pitchFamily="34" charset="0"/>
                        </a:rPr>
                        <a:t>After Tribulation</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After rapture</a:t>
                      </a:r>
                    </a:p>
                  </a:txBody>
                  <a:tcPr marT="45717" marB="45717" anchor="ctr">
                    <a:solidFill>
                      <a:schemeClr val="accent5">
                        <a:lumMod val="60000"/>
                        <a:lumOff val="40000"/>
                      </a:schemeClr>
                    </a:solidFill>
                  </a:tcPr>
                </a:tc>
                <a:tc>
                  <a:txBody>
                    <a:bodyPr/>
                    <a:lstStyle/>
                    <a:p>
                      <a:pPr algn="ctr"/>
                      <a:r>
                        <a:rPr lang="en-US" sz="1800" b="1" dirty="0">
                          <a:latin typeface="Calibri" panose="020F0502020204030204" pitchFamily="34" charset="0"/>
                        </a:rPr>
                        <a:t>After Millennium</a:t>
                      </a:r>
                    </a:p>
                  </a:txBody>
                  <a:tcPr marT="45717" marB="45717" anchor="ctr"/>
                </a:tc>
                <a:extLst>
                  <a:ext uri="{0D108BD9-81ED-4DB2-BD59-A6C34878D82A}">
                    <a16:rowId xmlns:a16="http://schemas.microsoft.com/office/drawing/2014/main" val="10004"/>
                  </a:ext>
                </a:extLst>
              </a:tr>
              <a:tr h="731520">
                <a:tc>
                  <a:txBody>
                    <a:bodyPr/>
                    <a:lstStyle/>
                    <a:p>
                      <a:r>
                        <a:rPr lang="en-US" sz="1800" b="1" dirty="0">
                          <a:latin typeface="Calibri" panose="020F0502020204030204" pitchFamily="34" charset="0"/>
                        </a:rPr>
                        <a:t>Purpose</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Saved Gentiles enter kingdom</a:t>
                      </a:r>
                    </a:p>
                  </a:txBody>
                  <a:tcPr marT="45717" marB="45717" anchor="ctr">
                    <a:solidFill>
                      <a:srgbClr val="FFFFCC"/>
                    </a:solidFill>
                  </a:tcPr>
                </a:tc>
                <a:tc>
                  <a:txBody>
                    <a:bodyPr/>
                    <a:lstStyle/>
                    <a:p>
                      <a:pPr algn="ctr"/>
                      <a:r>
                        <a:rPr lang="en-US" sz="1800" b="1" dirty="0">
                          <a:latin typeface="Calibri" panose="020F0502020204030204" pitchFamily="34" charset="0"/>
                        </a:rPr>
                        <a:t>Saved Jews enter kingdom</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Reward believers</a:t>
                      </a:r>
                    </a:p>
                  </a:txBody>
                  <a:tcPr marT="45717" marB="45717" anchor="ctr">
                    <a:solidFill>
                      <a:schemeClr val="accent5">
                        <a:lumMod val="20000"/>
                        <a:lumOff val="80000"/>
                      </a:schemeClr>
                    </a:solidFill>
                  </a:tcPr>
                </a:tc>
                <a:tc>
                  <a:txBody>
                    <a:bodyPr/>
                    <a:lstStyle/>
                    <a:p>
                      <a:pPr algn="ctr"/>
                      <a:r>
                        <a:rPr lang="en-US" sz="1800" b="1" dirty="0">
                          <a:latin typeface="Calibri" panose="020F0502020204030204" pitchFamily="34" charset="0"/>
                        </a:rPr>
                        <a:t>Degree of punishment in hell</a:t>
                      </a:r>
                    </a:p>
                  </a:txBody>
                  <a:tcPr marT="45717" marB="45717" anchor="ctr"/>
                </a:tc>
                <a:extLst>
                  <a:ext uri="{0D108BD9-81ED-4DB2-BD59-A6C34878D82A}">
                    <a16:rowId xmlns:a16="http://schemas.microsoft.com/office/drawing/2014/main" val="10005"/>
                  </a:ext>
                </a:extLst>
              </a:tr>
              <a:tr h="731520">
                <a:tc>
                  <a:txBody>
                    <a:bodyPr/>
                    <a:lstStyle/>
                    <a:p>
                      <a:r>
                        <a:rPr lang="en-US" sz="1800" b="1" dirty="0">
                          <a:latin typeface="Calibri" panose="020F0502020204030204" pitchFamily="34" charset="0"/>
                        </a:rPr>
                        <a:t>Evaluation</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Treatment of Christ’s brethren</a:t>
                      </a:r>
                    </a:p>
                  </a:txBody>
                  <a:tcPr marT="45717" marB="45717" anchor="ctr">
                    <a:solidFill>
                      <a:srgbClr val="FFFFCC"/>
                    </a:solidFill>
                  </a:tcPr>
                </a:tc>
                <a:tc>
                  <a:txBody>
                    <a:bodyPr/>
                    <a:lstStyle/>
                    <a:p>
                      <a:pPr algn="ctr"/>
                      <a:r>
                        <a:rPr lang="en-US" sz="1800" b="1" dirty="0">
                          <a:latin typeface="Calibri" panose="020F0502020204030204" pitchFamily="34" charset="0"/>
                        </a:rPr>
                        <a:t>Passing under shepherd’s rod</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Works taken through fire</a:t>
                      </a:r>
                    </a:p>
                  </a:txBody>
                  <a:tcPr marT="45717" marB="45717" anchor="ctr">
                    <a:solidFill>
                      <a:schemeClr val="accent5">
                        <a:lumMod val="60000"/>
                        <a:lumOff val="40000"/>
                      </a:schemeClr>
                    </a:solidFill>
                  </a:tcPr>
                </a:tc>
                <a:tc>
                  <a:txBody>
                    <a:bodyPr/>
                    <a:lstStyle/>
                    <a:p>
                      <a:pPr algn="ctr"/>
                      <a:r>
                        <a:rPr lang="en-US" sz="1800" b="1" dirty="0">
                          <a:latin typeface="Calibri" panose="020F0502020204030204" pitchFamily="34" charset="0"/>
                        </a:rPr>
                        <a:t>Not in the book; judged by books</a:t>
                      </a:r>
                    </a:p>
                  </a:txBody>
                  <a:tcPr marT="45717" marB="45717"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8905340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230172283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4A8B320-2ADF-4F5B-8633-2DADACE12CA5}"/>
              </a:ext>
            </a:extLst>
          </p:cNvPr>
          <p:cNvGraphicFramePr>
            <a:graphicFrameLocks noGrp="1"/>
          </p:cNvGraphicFramePr>
          <p:nvPr>
            <p:ph idx="1"/>
          </p:nvPr>
        </p:nvGraphicFramePr>
        <p:xfrm>
          <a:off x="76200" y="228600"/>
          <a:ext cx="8991600" cy="6370326"/>
        </p:xfrm>
        <a:graphic>
          <a:graphicData uri="http://schemas.openxmlformats.org/drawingml/2006/table">
            <a:tbl>
              <a:tblPr firstRow="1" bandRow="1">
                <a:tableStyleId>{073A0DAA-6AF3-43AB-8588-CEC1D06C72B9}</a:tableStyleId>
              </a:tblPr>
              <a:tblGrid>
                <a:gridCol w="4343400">
                  <a:extLst>
                    <a:ext uri="{9D8B030D-6E8A-4147-A177-3AD203B41FA5}">
                      <a16:colId xmlns:a16="http://schemas.microsoft.com/office/drawing/2014/main" val="20000"/>
                    </a:ext>
                  </a:extLst>
                </a:gridCol>
                <a:gridCol w="4648200">
                  <a:extLst>
                    <a:ext uri="{9D8B030D-6E8A-4147-A177-3AD203B41FA5}">
                      <a16:colId xmlns:a16="http://schemas.microsoft.com/office/drawing/2014/main" val="20001"/>
                    </a:ext>
                  </a:extLst>
                </a:gridCol>
              </a:tblGrid>
              <a:tr h="918795">
                <a:tc gridSpan="2">
                  <a:txBody>
                    <a:bodyPr/>
                    <a:lstStyle/>
                    <a:p>
                      <a:pPr algn="ctr"/>
                      <a:r>
                        <a:rPr lang="en-US" sz="3200" b="0" kern="12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SHEEP &amp; GOAT VS GREAT WHITE THRONE</a:t>
                      </a:r>
                    </a:p>
                  </a:txBody>
                  <a:tcPr marT="45727" marB="45727" anchor="ctr"/>
                </a:tc>
                <a:tc hMerge="1">
                  <a:txBody>
                    <a:bodyPr/>
                    <a:lstStyle/>
                    <a:p>
                      <a:pPr algn="ctr"/>
                      <a:endParaRPr lang="en-US" sz="2800" dirty="0">
                        <a:solidFill>
                          <a:schemeClr val="tx1"/>
                        </a:solidFill>
                      </a:endParaRPr>
                    </a:p>
                  </a:txBody>
                  <a:tcPr marT="45727" marB="45727"/>
                </a:tc>
                <a:extLst>
                  <a:ext uri="{0D108BD9-81ED-4DB2-BD59-A6C34878D82A}">
                    <a16:rowId xmlns:a16="http://schemas.microsoft.com/office/drawing/2014/main" val="3914007232"/>
                  </a:ext>
                </a:extLst>
              </a:tr>
              <a:tr h="551277">
                <a:tc>
                  <a:txBody>
                    <a:bodyPr/>
                    <a:lstStyle/>
                    <a:p>
                      <a:pPr algn="ctr"/>
                      <a:r>
                        <a:rPr lang="en-US" sz="2800" b="1" dirty="0">
                          <a:solidFill>
                            <a:srgbClr val="C00000"/>
                          </a:solidFill>
                          <a:latin typeface="Calibri" panose="020F0502020204030204" pitchFamily="34" charset="0"/>
                          <a:cs typeface="Calibri" panose="020F0502020204030204" pitchFamily="34" charset="0"/>
                        </a:rPr>
                        <a:t>MATT.</a:t>
                      </a:r>
                      <a:r>
                        <a:rPr lang="en-US" sz="2800" b="1" baseline="0" dirty="0">
                          <a:solidFill>
                            <a:srgbClr val="C00000"/>
                          </a:solidFill>
                          <a:latin typeface="Calibri" panose="020F0502020204030204" pitchFamily="34" charset="0"/>
                          <a:cs typeface="Calibri" panose="020F0502020204030204" pitchFamily="34" charset="0"/>
                        </a:rPr>
                        <a:t> 25:31-46</a:t>
                      </a:r>
                      <a:endParaRPr lang="en-US" sz="2800" b="1" dirty="0">
                        <a:solidFill>
                          <a:srgbClr val="C00000"/>
                        </a:solidFill>
                        <a:latin typeface="Calibri" panose="020F0502020204030204" pitchFamily="34" charset="0"/>
                        <a:cs typeface="Calibri" panose="020F0502020204030204" pitchFamily="34" charset="0"/>
                      </a:endParaRPr>
                    </a:p>
                  </a:txBody>
                  <a:tcPr marT="45727" marB="45727" anchor="ctr"/>
                </a:tc>
                <a:tc>
                  <a:txBody>
                    <a:bodyPr/>
                    <a:lstStyle/>
                    <a:p>
                      <a:pPr algn="ctr"/>
                      <a:r>
                        <a:rPr lang="en-US" sz="2800" b="1" dirty="0">
                          <a:solidFill>
                            <a:srgbClr val="0000CC"/>
                          </a:solidFill>
                          <a:latin typeface="Calibri" panose="020F0502020204030204" pitchFamily="34" charset="0"/>
                          <a:cs typeface="Calibri" panose="020F0502020204030204" pitchFamily="34" charset="0"/>
                        </a:rPr>
                        <a:t>REV.</a:t>
                      </a:r>
                      <a:r>
                        <a:rPr lang="en-US" sz="2800" b="1" baseline="0" dirty="0">
                          <a:solidFill>
                            <a:srgbClr val="0000CC"/>
                          </a:solidFill>
                          <a:latin typeface="Calibri" panose="020F0502020204030204" pitchFamily="34" charset="0"/>
                          <a:cs typeface="Calibri" panose="020F0502020204030204" pitchFamily="34" charset="0"/>
                        </a:rPr>
                        <a:t> 20:11-15</a:t>
                      </a:r>
                      <a:endParaRPr lang="en-US" sz="28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0"/>
                  </a:ext>
                </a:extLst>
              </a:tr>
              <a:tr h="7350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Post Second Advent</a:t>
                      </a:r>
                    </a:p>
                  </a:txBody>
                  <a:tcPr marT="45727" marB="45727" anchor="ctr"/>
                </a:tc>
                <a:tc>
                  <a:txBody>
                    <a:bodyPr/>
                    <a:lstStyle/>
                    <a:p>
                      <a:r>
                        <a:rPr lang="en-US" sz="2400" b="1" dirty="0">
                          <a:solidFill>
                            <a:srgbClr val="0000CC"/>
                          </a:solidFill>
                          <a:latin typeface="Calibri" panose="020F0502020204030204" pitchFamily="34" charset="0"/>
                          <a:cs typeface="Calibri" panose="020F0502020204030204" pitchFamily="34" charset="0"/>
                        </a:rPr>
                        <a:t>Post Millennium</a:t>
                      </a:r>
                    </a:p>
                  </a:txBody>
                  <a:tcPr marT="45727" marB="45727" anchor="ctr"/>
                </a:tc>
                <a:extLst>
                  <a:ext uri="{0D108BD9-81ED-4DB2-BD59-A6C34878D82A}">
                    <a16:rowId xmlns:a16="http://schemas.microsoft.com/office/drawing/2014/main" val="10001"/>
                  </a:ext>
                </a:extLst>
              </a:tr>
              <a:tr h="7350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Living Nations</a:t>
                      </a:r>
                    </a:p>
                  </a:txBody>
                  <a:tcPr marT="45727" marB="45727" anchor="ctr"/>
                </a:tc>
                <a:tc>
                  <a:txBody>
                    <a:bodyPr/>
                    <a:lstStyle/>
                    <a:p>
                      <a:r>
                        <a:rPr lang="en-US" sz="2400" b="1" dirty="0">
                          <a:solidFill>
                            <a:srgbClr val="0000CC"/>
                          </a:solidFill>
                          <a:latin typeface="Calibri" panose="020F0502020204030204" pitchFamily="34" charset="0"/>
                          <a:cs typeface="Calibri" panose="020F0502020204030204" pitchFamily="34" charset="0"/>
                        </a:rPr>
                        <a:t>Dead</a:t>
                      </a:r>
                    </a:p>
                  </a:txBody>
                  <a:tcPr marT="45727" marB="45727" anchor="ctr"/>
                </a:tc>
                <a:extLst>
                  <a:ext uri="{0D108BD9-81ED-4DB2-BD59-A6C34878D82A}">
                    <a16:rowId xmlns:a16="http://schemas.microsoft.com/office/drawing/2014/main" val="314161101"/>
                  </a:ext>
                </a:extLst>
              </a:tr>
              <a:tr h="735036">
                <a:tc>
                  <a:txBody>
                    <a:bodyPr/>
                    <a:lstStyle/>
                    <a:p>
                      <a:r>
                        <a:rPr lang="en-US" sz="2400" b="1" dirty="0">
                          <a:solidFill>
                            <a:srgbClr val="C00000"/>
                          </a:solidFill>
                          <a:latin typeface="Calibri" panose="020F0502020204030204" pitchFamily="34" charset="0"/>
                          <a:cs typeface="Calibri" panose="020F0502020204030204" pitchFamily="34" charset="0"/>
                        </a:rPr>
                        <a:t>Believers &amp; Unbelievers</a:t>
                      </a:r>
                    </a:p>
                  </a:txBody>
                  <a:tcPr marT="45727" marB="45727" anchor="ctr"/>
                </a:tc>
                <a:tc>
                  <a:txBody>
                    <a:bodyPr/>
                    <a:lstStyle/>
                    <a:p>
                      <a:r>
                        <a:rPr lang="en-US" sz="2400" b="1" dirty="0">
                          <a:solidFill>
                            <a:srgbClr val="0000CC"/>
                          </a:solidFill>
                          <a:latin typeface="Calibri" panose="020F0502020204030204" pitchFamily="34" charset="0"/>
                          <a:cs typeface="Calibri" panose="020F0502020204030204" pitchFamily="34" charset="0"/>
                        </a:rPr>
                        <a:t>Unbelievers Only</a:t>
                      </a:r>
                    </a:p>
                  </a:txBody>
                  <a:tcPr marT="45727" marB="45727" anchor="ctr"/>
                </a:tc>
                <a:extLst>
                  <a:ext uri="{0D108BD9-81ED-4DB2-BD59-A6C34878D82A}">
                    <a16:rowId xmlns:a16="http://schemas.microsoft.com/office/drawing/2014/main" val="10002"/>
                  </a:ext>
                </a:extLst>
              </a:tr>
              <a:tr h="7350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Angels, Sheep, Goats, Brethren</a:t>
                      </a:r>
                    </a:p>
                  </a:txBody>
                  <a:tcPr marT="45727" marB="45727" anchor="ctr"/>
                </a:tc>
                <a:tc>
                  <a:txBody>
                    <a:bodyPr/>
                    <a:lstStyle/>
                    <a:p>
                      <a:r>
                        <a:rPr lang="en-US" sz="2400" b="1" dirty="0">
                          <a:solidFill>
                            <a:srgbClr val="0000CC"/>
                          </a:solidFill>
                          <a:latin typeface="Calibri" panose="020F0502020204030204" pitchFamily="34" charset="0"/>
                          <a:cs typeface="Calibri" panose="020F0502020204030204" pitchFamily="34" charset="0"/>
                        </a:rPr>
                        <a:t>Unbelievers Only</a:t>
                      </a:r>
                    </a:p>
                  </a:txBody>
                  <a:tcPr marT="45727" marB="45727" anchor="ctr"/>
                </a:tc>
                <a:extLst>
                  <a:ext uri="{0D108BD9-81ED-4DB2-BD59-A6C34878D82A}">
                    <a16:rowId xmlns:a16="http://schemas.microsoft.com/office/drawing/2014/main" val="10003"/>
                  </a:ext>
                </a:extLst>
              </a:tr>
              <a:tr h="7350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David’s Throne</a:t>
                      </a:r>
                    </a:p>
                  </a:txBody>
                  <a:tcPr marT="45727" marB="4572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CC"/>
                          </a:solidFill>
                          <a:latin typeface="Calibri" panose="020F0502020204030204" pitchFamily="34" charset="0"/>
                          <a:cs typeface="Calibri" panose="020F0502020204030204" pitchFamily="34" charset="0"/>
                        </a:rPr>
                        <a:t>Great White Throne</a:t>
                      </a:r>
                    </a:p>
                  </a:txBody>
                  <a:tcPr marT="45727" marB="45727" anchor="ctr"/>
                </a:tc>
                <a:extLst>
                  <a:ext uri="{0D108BD9-81ED-4DB2-BD59-A6C34878D82A}">
                    <a16:rowId xmlns:a16="http://schemas.microsoft.com/office/drawing/2014/main" val="10004"/>
                  </a:ext>
                </a:extLst>
              </a:tr>
              <a:tr h="735036">
                <a:tc>
                  <a:txBody>
                    <a:bodyPr/>
                    <a:lstStyle/>
                    <a:p>
                      <a:r>
                        <a:rPr lang="en-US" sz="2400" b="1" dirty="0">
                          <a:solidFill>
                            <a:srgbClr val="C00000"/>
                          </a:solidFill>
                          <a:latin typeface="Calibri" panose="020F0502020204030204" pitchFamily="34" charset="0"/>
                          <a:cs typeface="Calibri" panose="020F0502020204030204" pitchFamily="34" charset="0"/>
                        </a:rPr>
                        <a:t>Earthly</a:t>
                      </a:r>
                    </a:p>
                  </a:txBody>
                  <a:tcPr marT="45727" marB="4572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CC"/>
                          </a:solidFill>
                          <a:latin typeface="Calibri" panose="020F0502020204030204" pitchFamily="34" charset="0"/>
                          <a:cs typeface="Calibri" panose="020F0502020204030204" pitchFamily="34" charset="0"/>
                        </a:rPr>
                        <a:t>Non-earthly</a:t>
                      </a:r>
                    </a:p>
                  </a:txBody>
                  <a:tcPr marT="45727" marB="45727" anchor="ctr"/>
                </a:tc>
                <a:extLst>
                  <a:ext uri="{0D108BD9-81ED-4DB2-BD59-A6C34878D82A}">
                    <a16:rowId xmlns:a16="http://schemas.microsoft.com/office/drawing/2014/main" val="10005"/>
                  </a:ext>
                </a:extLst>
              </a:tr>
              <a:tr h="490038">
                <a:tc gridSpan="2">
                  <a:txBody>
                    <a:bodyPr/>
                    <a:lstStyle/>
                    <a:p>
                      <a:pPr algn="ctr"/>
                      <a:r>
                        <a:rPr lang="en-US" sz="2600" dirty="0">
                          <a:solidFill>
                            <a:schemeClr val="bg2"/>
                          </a:solidFill>
                          <a:latin typeface="Calibri" panose="020F0502020204030204" pitchFamily="34" charset="0"/>
                          <a:cs typeface="Calibri" panose="020F0502020204030204" pitchFamily="34" charset="0"/>
                        </a:rPr>
                        <a:t>Pentecost, </a:t>
                      </a:r>
                      <a:r>
                        <a:rPr lang="en-US" sz="2400" i="1" kern="1200" dirty="0">
                          <a:solidFill>
                            <a:schemeClr val="bg2"/>
                          </a:solidFill>
                          <a:latin typeface="Calibri" panose="020F0502020204030204" pitchFamily="34" charset="0"/>
                          <a:ea typeface="+mn-ea"/>
                          <a:cs typeface="Calibri" panose="020F0502020204030204" pitchFamily="34" charset="0"/>
                        </a:rPr>
                        <a:t>Things To Come</a:t>
                      </a:r>
                      <a:r>
                        <a:rPr lang="en-US" sz="2600" dirty="0">
                          <a:solidFill>
                            <a:schemeClr val="bg2"/>
                          </a:solidFill>
                          <a:latin typeface="Calibri" panose="020F0502020204030204" pitchFamily="34" charset="0"/>
                          <a:cs typeface="Calibri" panose="020F0502020204030204" pitchFamily="34" charset="0"/>
                        </a:rPr>
                        <a:t>, 425-26</a:t>
                      </a:r>
                    </a:p>
                  </a:txBody>
                  <a:tcPr marT="45727" marB="45727"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600" dirty="0"/>
                    </a:p>
                  </a:txBody>
                  <a:tcPr marT="45727" marB="45727"/>
                </a:tc>
                <a:extLst>
                  <a:ext uri="{0D108BD9-81ED-4DB2-BD59-A6C34878D82A}">
                    <a16:rowId xmlns:a16="http://schemas.microsoft.com/office/drawing/2014/main" val="4156246277"/>
                  </a:ext>
                </a:extLst>
              </a:tr>
            </a:tbl>
          </a:graphicData>
        </a:graphic>
      </p:graphicFrame>
    </p:spTree>
    <p:extLst>
      <p:ext uri="{BB962C8B-B14F-4D97-AF65-F5344CB8AC3E}">
        <p14:creationId xmlns:p14="http://schemas.microsoft.com/office/powerpoint/2010/main" val="251994481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4A8B320-2ADF-4F5B-8633-2DADACE12CA5}"/>
              </a:ext>
            </a:extLst>
          </p:cNvPr>
          <p:cNvGraphicFramePr>
            <a:graphicFrameLocks noGrp="1"/>
          </p:cNvGraphicFramePr>
          <p:nvPr>
            <p:ph idx="1"/>
          </p:nvPr>
        </p:nvGraphicFramePr>
        <p:xfrm>
          <a:off x="76200" y="228600"/>
          <a:ext cx="8991600" cy="6419163"/>
        </p:xfrm>
        <a:graphic>
          <a:graphicData uri="http://schemas.openxmlformats.org/drawingml/2006/table">
            <a:tbl>
              <a:tblPr firstRow="1" bandRow="1">
                <a:tableStyleId>{073A0DAA-6AF3-43AB-8588-CEC1D06C72B9}</a:tableStyleId>
              </a:tblPr>
              <a:tblGrid>
                <a:gridCol w="4343400">
                  <a:extLst>
                    <a:ext uri="{9D8B030D-6E8A-4147-A177-3AD203B41FA5}">
                      <a16:colId xmlns:a16="http://schemas.microsoft.com/office/drawing/2014/main" val="20000"/>
                    </a:ext>
                  </a:extLst>
                </a:gridCol>
                <a:gridCol w="4648200">
                  <a:extLst>
                    <a:ext uri="{9D8B030D-6E8A-4147-A177-3AD203B41FA5}">
                      <a16:colId xmlns:a16="http://schemas.microsoft.com/office/drawing/2014/main" val="20001"/>
                    </a:ext>
                  </a:extLst>
                </a:gridCol>
              </a:tblGrid>
              <a:tr h="912231">
                <a:tc gridSpan="2">
                  <a:txBody>
                    <a:bodyPr/>
                    <a:lstStyle/>
                    <a:p>
                      <a:pPr algn="ctr"/>
                      <a:r>
                        <a:rPr lang="en-US" sz="3200" b="0" kern="12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SHEEP &amp; GOAT VS GREAT WHITE THRONE</a:t>
                      </a:r>
                    </a:p>
                  </a:txBody>
                  <a:tcPr marT="45727" marB="45727" anchor="ctr"/>
                </a:tc>
                <a:tc hMerge="1">
                  <a:txBody>
                    <a:bodyPr/>
                    <a:lstStyle/>
                    <a:p>
                      <a:pPr algn="ctr"/>
                      <a:endParaRPr lang="en-US" sz="2800" dirty="0">
                        <a:solidFill>
                          <a:schemeClr val="tx1"/>
                        </a:solidFill>
                      </a:endParaRPr>
                    </a:p>
                  </a:txBody>
                  <a:tcPr marT="45727" marB="45727"/>
                </a:tc>
                <a:extLst>
                  <a:ext uri="{0D108BD9-81ED-4DB2-BD59-A6C34878D82A}">
                    <a16:rowId xmlns:a16="http://schemas.microsoft.com/office/drawing/2014/main" val="3914007232"/>
                  </a:ext>
                </a:extLst>
              </a:tr>
              <a:tr h="547339">
                <a:tc>
                  <a:txBody>
                    <a:bodyPr/>
                    <a:lstStyle/>
                    <a:p>
                      <a:pPr algn="ctr"/>
                      <a:r>
                        <a:rPr lang="en-US" sz="2800" b="1" dirty="0">
                          <a:solidFill>
                            <a:srgbClr val="C00000"/>
                          </a:solidFill>
                          <a:latin typeface="Calibri" panose="020F0502020204030204" pitchFamily="34" charset="0"/>
                          <a:cs typeface="Calibri" panose="020F0502020204030204" pitchFamily="34" charset="0"/>
                        </a:rPr>
                        <a:t>MATT.</a:t>
                      </a:r>
                      <a:r>
                        <a:rPr lang="en-US" sz="2800" b="1" baseline="0" dirty="0">
                          <a:solidFill>
                            <a:srgbClr val="C00000"/>
                          </a:solidFill>
                          <a:latin typeface="Calibri" panose="020F0502020204030204" pitchFamily="34" charset="0"/>
                          <a:cs typeface="Calibri" panose="020F0502020204030204" pitchFamily="34" charset="0"/>
                        </a:rPr>
                        <a:t> 25:31-46</a:t>
                      </a:r>
                      <a:endParaRPr lang="en-US" sz="2800" b="1" dirty="0">
                        <a:solidFill>
                          <a:srgbClr val="C00000"/>
                        </a:solidFill>
                        <a:latin typeface="Calibri" panose="020F0502020204030204" pitchFamily="34" charset="0"/>
                        <a:cs typeface="Calibri" panose="020F0502020204030204" pitchFamily="34" charset="0"/>
                      </a:endParaRPr>
                    </a:p>
                  </a:txBody>
                  <a:tcPr marT="45727" marB="45727" anchor="ctr"/>
                </a:tc>
                <a:tc>
                  <a:txBody>
                    <a:bodyPr/>
                    <a:lstStyle/>
                    <a:p>
                      <a:pPr algn="ctr"/>
                      <a:r>
                        <a:rPr lang="en-US" sz="2800" b="1" dirty="0">
                          <a:solidFill>
                            <a:srgbClr val="0000CC"/>
                          </a:solidFill>
                          <a:latin typeface="Calibri" panose="020F0502020204030204" pitchFamily="34" charset="0"/>
                          <a:cs typeface="Calibri" panose="020F0502020204030204" pitchFamily="34" charset="0"/>
                        </a:rPr>
                        <a:t>REV.</a:t>
                      </a:r>
                      <a:r>
                        <a:rPr lang="en-US" sz="2800" b="1" baseline="0" dirty="0">
                          <a:solidFill>
                            <a:srgbClr val="0000CC"/>
                          </a:solidFill>
                          <a:latin typeface="Calibri" panose="020F0502020204030204" pitchFamily="34" charset="0"/>
                          <a:cs typeface="Calibri" panose="020F0502020204030204" pitchFamily="34" charset="0"/>
                        </a:rPr>
                        <a:t> 20:11-15</a:t>
                      </a:r>
                      <a:endParaRPr lang="en-US" sz="28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0"/>
                  </a:ext>
                </a:extLst>
              </a:tr>
              <a:tr h="8210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After Poverty, Imprisonment, Sickness</a:t>
                      </a:r>
                    </a:p>
                  </a:txBody>
                  <a:tcPr marT="45727" marB="45727" anchor="ctr"/>
                </a:tc>
                <a:tc>
                  <a:txBody>
                    <a:bodyPr/>
                    <a:lstStyle/>
                    <a:p>
                      <a:r>
                        <a:rPr lang="en-US" sz="2400" b="1" dirty="0">
                          <a:solidFill>
                            <a:srgbClr val="0000CC"/>
                          </a:solidFill>
                          <a:latin typeface="Calibri" panose="020F0502020204030204" pitchFamily="34" charset="0"/>
                          <a:cs typeface="Calibri" panose="020F0502020204030204" pitchFamily="34" charset="0"/>
                        </a:rPr>
                        <a:t>After Utopia</a:t>
                      </a:r>
                    </a:p>
                  </a:txBody>
                  <a:tcPr marT="45727" marB="45727" anchor="ctr"/>
                </a:tc>
                <a:extLst>
                  <a:ext uri="{0D108BD9-81ED-4DB2-BD59-A6C34878D82A}">
                    <a16:rowId xmlns:a16="http://schemas.microsoft.com/office/drawing/2014/main" val="10001"/>
                  </a:ext>
                </a:extLst>
              </a:tr>
              <a:tr h="7297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Entrance into Kingdom &amp; Hades</a:t>
                      </a:r>
                    </a:p>
                  </a:txBody>
                  <a:tcPr marT="45727" marB="45727" anchor="ctr"/>
                </a:tc>
                <a:tc>
                  <a:txBody>
                    <a:bodyPr/>
                    <a:lstStyle/>
                    <a:p>
                      <a:r>
                        <a:rPr lang="en-US" sz="2400" b="1" dirty="0">
                          <a:solidFill>
                            <a:srgbClr val="0000CC"/>
                          </a:solidFill>
                          <a:latin typeface="Calibri" panose="020F0502020204030204" pitchFamily="34" charset="0"/>
                          <a:cs typeface="Calibri" panose="020F0502020204030204" pitchFamily="34" charset="0"/>
                        </a:rPr>
                        <a:t>Entrance into Lake of Fire Only</a:t>
                      </a:r>
                    </a:p>
                  </a:txBody>
                  <a:tcPr marT="45727" marB="45727" anchor="ctr"/>
                </a:tc>
                <a:extLst>
                  <a:ext uri="{0D108BD9-81ED-4DB2-BD59-A6C34878D82A}">
                    <a16:rowId xmlns:a16="http://schemas.microsoft.com/office/drawing/2014/main" val="314161101"/>
                  </a:ext>
                </a:extLst>
              </a:tr>
              <a:tr h="729785">
                <a:tc>
                  <a:txBody>
                    <a:bodyPr/>
                    <a:lstStyle/>
                    <a:p>
                      <a:r>
                        <a:rPr lang="en-US" sz="2400" b="1" dirty="0">
                          <a:solidFill>
                            <a:srgbClr val="C00000"/>
                          </a:solidFill>
                          <a:latin typeface="Calibri" panose="020F0502020204030204" pitchFamily="34" charset="0"/>
                          <a:cs typeface="Calibri" panose="020F0502020204030204" pitchFamily="34" charset="0"/>
                        </a:rPr>
                        <a:t>Basis: Treatment of Brethren</a:t>
                      </a:r>
                    </a:p>
                  </a:txBody>
                  <a:tcPr marT="45727" marB="45727" anchor="ctr"/>
                </a:tc>
                <a:tc>
                  <a:txBody>
                    <a:bodyPr/>
                    <a:lstStyle/>
                    <a:p>
                      <a:r>
                        <a:rPr lang="en-US" sz="2400" b="1" dirty="0">
                          <a:solidFill>
                            <a:srgbClr val="0000CC"/>
                          </a:solidFill>
                          <a:latin typeface="Calibri" panose="020F0502020204030204" pitchFamily="34" charset="0"/>
                          <a:cs typeface="Calibri" panose="020F0502020204030204" pitchFamily="34" charset="0"/>
                        </a:rPr>
                        <a:t>Basis: Book of Life and Books</a:t>
                      </a:r>
                    </a:p>
                  </a:txBody>
                  <a:tcPr marT="45727" marB="45727" anchor="ctr"/>
                </a:tc>
                <a:extLst>
                  <a:ext uri="{0D108BD9-81ED-4DB2-BD59-A6C34878D82A}">
                    <a16:rowId xmlns:a16="http://schemas.microsoft.com/office/drawing/2014/main" val="10002"/>
                  </a:ext>
                </a:extLst>
              </a:tr>
              <a:tr h="7297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Not After Resurrection</a:t>
                      </a:r>
                    </a:p>
                  </a:txBody>
                  <a:tcPr marT="45727" marB="45727" anchor="ctr"/>
                </a:tc>
                <a:tc>
                  <a:txBody>
                    <a:bodyPr/>
                    <a:lstStyle/>
                    <a:p>
                      <a:r>
                        <a:rPr lang="en-US" sz="2400" b="1" dirty="0">
                          <a:solidFill>
                            <a:srgbClr val="0000CC"/>
                          </a:solidFill>
                          <a:latin typeface="Calibri" panose="020F0502020204030204" pitchFamily="34" charset="0"/>
                          <a:cs typeface="Calibri" panose="020F0502020204030204" pitchFamily="34" charset="0"/>
                        </a:rPr>
                        <a:t>After Resurrection</a:t>
                      </a:r>
                    </a:p>
                  </a:txBody>
                  <a:tcPr marT="45727" marB="45727" anchor="ctr"/>
                </a:tc>
                <a:extLst>
                  <a:ext uri="{0D108BD9-81ED-4DB2-BD59-A6C34878D82A}">
                    <a16:rowId xmlns:a16="http://schemas.microsoft.com/office/drawing/2014/main" val="10003"/>
                  </a:ext>
                </a:extLst>
              </a:tr>
              <a:tr h="7297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Subjects: Tribulation Survivors</a:t>
                      </a:r>
                    </a:p>
                  </a:txBody>
                  <a:tcPr marT="45727" marB="4572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CC"/>
                          </a:solidFill>
                          <a:latin typeface="Calibri" panose="020F0502020204030204" pitchFamily="34" charset="0"/>
                          <a:cs typeface="Calibri" panose="020F0502020204030204" pitchFamily="34" charset="0"/>
                        </a:rPr>
                        <a:t>Subjects: Unbelievers of All Ages</a:t>
                      </a:r>
                    </a:p>
                  </a:txBody>
                  <a:tcPr marT="45727" marB="45727" anchor="ctr"/>
                </a:tc>
                <a:extLst>
                  <a:ext uri="{0D108BD9-81ED-4DB2-BD59-A6C34878D82A}">
                    <a16:rowId xmlns:a16="http://schemas.microsoft.com/office/drawing/2014/main" val="10004"/>
                  </a:ext>
                </a:extLst>
              </a:tr>
              <a:tr h="729785">
                <a:tc>
                  <a:txBody>
                    <a:bodyPr/>
                    <a:lstStyle/>
                    <a:p>
                      <a:r>
                        <a:rPr lang="en-US" sz="2400" b="1" dirty="0">
                          <a:solidFill>
                            <a:srgbClr val="C00000"/>
                          </a:solidFill>
                          <a:latin typeface="Calibri" panose="020F0502020204030204" pitchFamily="34" charset="0"/>
                          <a:cs typeface="Calibri" panose="020F0502020204030204" pitchFamily="34" charset="0"/>
                        </a:rPr>
                        <a:t>After Regathering of the Elect</a:t>
                      </a:r>
                    </a:p>
                  </a:txBody>
                  <a:tcPr marT="45727" marB="4572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CC"/>
                          </a:solidFill>
                          <a:latin typeface="Calibri" panose="020F0502020204030204" pitchFamily="34" charset="0"/>
                          <a:cs typeface="Calibri" panose="020F0502020204030204" pitchFamily="34" charset="0"/>
                        </a:rPr>
                        <a:t>After the Second Resurrection</a:t>
                      </a:r>
                    </a:p>
                  </a:txBody>
                  <a:tcPr marT="45727" marB="45727" anchor="ctr"/>
                </a:tc>
                <a:extLst>
                  <a:ext uri="{0D108BD9-81ED-4DB2-BD59-A6C34878D82A}">
                    <a16:rowId xmlns:a16="http://schemas.microsoft.com/office/drawing/2014/main" val="10005"/>
                  </a:ext>
                </a:extLst>
              </a:tr>
              <a:tr h="486537">
                <a:tc gridSpan="2">
                  <a:txBody>
                    <a:bodyPr/>
                    <a:lstStyle/>
                    <a:p>
                      <a:pPr algn="ctr"/>
                      <a:r>
                        <a:rPr lang="en-US" sz="2600" dirty="0">
                          <a:solidFill>
                            <a:schemeClr val="bg2"/>
                          </a:solidFill>
                          <a:latin typeface="Calibri" panose="020F0502020204030204" pitchFamily="34" charset="0"/>
                          <a:cs typeface="Calibri" panose="020F0502020204030204" pitchFamily="34" charset="0"/>
                        </a:rPr>
                        <a:t>Pentecost, </a:t>
                      </a:r>
                      <a:r>
                        <a:rPr lang="en-US" sz="2400" i="1" kern="1200" dirty="0">
                          <a:solidFill>
                            <a:schemeClr val="bg2"/>
                          </a:solidFill>
                          <a:latin typeface="Calibri" panose="020F0502020204030204" pitchFamily="34" charset="0"/>
                          <a:ea typeface="+mn-ea"/>
                          <a:cs typeface="Calibri" panose="020F0502020204030204" pitchFamily="34" charset="0"/>
                        </a:rPr>
                        <a:t>Things To Come</a:t>
                      </a:r>
                      <a:r>
                        <a:rPr lang="en-US" sz="2600" dirty="0">
                          <a:solidFill>
                            <a:schemeClr val="bg2"/>
                          </a:solidFill>
                          <a:latin typeface="Calibri" panose="020F0502020204030204" pitchFamily="34" charset="0"/>
                          <a:cs typeface="Calibri" panose="020F0502020204030204" pitchFamily="34" charset="0"/>
                        </a:rPr>
                        <a:t>, 425-26</a:t>
                      </a:r>
                    </a:p>
                  </a:txBody>
                  <a:tcPr marT="45727" marB="45727"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600" dirty="0"/>
                    </a:p>
                  </a:txBody>
                  <a:tcPr marT="45727" marB="45727"/>
                </a:tc>
                <a:extLst>
                  <a:ext uri="{0D108BD9-81ED-4DB2-BD59-A6C34878D82A}">
                    <a16:rowId xmlns:a16="http://schemas.microsoft.com/office/drawing/2014/main" val="4156246277"/>
                  </a:ext>
                </a:extLst>
              </a:tr>
            </a:tbl>
          </a:graphicData>
        </a:graphic>
      </p:graphicFrame>
    </p:spTree>
    <p:extLst>
      <p:ext uri="{BB962C8B-B14F-4D97-AF65-F5344CB8AC3E}">
        <p14:creationId xmlns:p14="http://schemas.microsoft.com/office/powerpoint/2010/main" val="46644425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t>Conclusion</a:t>
            </a:r>
          </a:p>
        </p:txBody>
      </p:sp>
    </p:spTree>
    <p:extLst>
      <p:ext uri="{BB962C8B-B14F-4D97-AF65-F5344CB8AC3E}">
        <p14:creationId xmlns:p14="http://schemas.microsoft.com/office/powerpoint/2010/main" val="288090595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495420" cy="5181600"/>
          </a:xfrm>
        </p:spPr>
        <p:txBody>
          <a:bodyPr/>
          <a:lstStyle/>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60986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52400" y="1143000"/>
            <a:ext cx="7315200" cy="54864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(24:32‒25:46)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623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178C8B0-A1EE-45D0-B413-247E82269985}"/>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t>Matthew’s Purposes</a:t>
            </a:r>
          </a:p>
        </p:txBody>
      </p:sp>
      <p:sp>
        <p:nvSpPr>
          <p:cNvPr id="17411" name="Rectangle 3">
            <a:extLst>
              <a:ext uri="{FF2B5EF4-FFF2-40B4-BE49-F238E27FC236}">
                <a16:creationId xmlns:a16="http://schemas.microsoft.com/office/drawing/2014/main" id="{570982F0-77C8-4C7A-B2D1-FA4F9BFE60A4}"/>
              </a:ext>
            </a:extLst>
          </p:cNvPr>
          <p:cNvSpPr>
            <a:spLocks noGrp="1" noChangeArrowheads="1"/>
          </p:cNvSpPr>
          <p:nvPr>
            <p:ph type="body" idx="1"/>
          </p:nvPr>
        </p:nvSpPr>
        <p:spPr>
          <a:xfrm>
            <a:off x="114300" y="1600202"/>
            <a:ext cx="8915400" cy="4460875"/>
          </a:xfrm>
        </p:spPr>
        <p:txBody>
          <a:bodyPr/>
          <a:lstStyle/>
          <a:p>
            <a:pPr marL="457200" indent="-457200" algn="just" eaLnBrk="1" hangingPunct="1">
              <a:spcBef>
                <a:spcPts val="0"/>
              </a:spcBef>
              <a:spcAft>
                <a:spcPts val="2400"/>
              </a:spcAft>
              <a:defRPr/>
            </a:pPr>
            <a:r>
              <a:rPr lang="en-US" dirty="0"/>
              <a:t>To explain that Jesus in whom they had believed was the long-awaited Jewish Messiah</a:t>
            </a:r>
          </a:p>
          <a:p>
            <a:pPr marL="457200" indent="-457200" algn="just" eaLnBrk="1" hangingPunct="1">
              <a:spcBef>
                <a:spcPts val="0"/>
              </a:spcBef>
              <a:spcAft>
                <a:spcPts val="2400"/>
              </a:spcAft>
              <a:defRPr/>
            </a:pPr>
            <a:r>
              <a:rPr lang="en-US" dirty="0"/>
              <a:t>To explain why the kingdom had been postponed despite the fact that the king had arrived</a:t>
            </a:r>
          </a:p>
          <a:p>
            <a:pPr marL="457200" indent="-457200" algn="just" eaLnBrk="1" hangingPunct="1">
              <a:spcBef>
                <a:spcPts val="0"/>
              </a:spcBef>
              <a:spcAft>
                <a:spcPts val="2400"/>
              </a:spcAft>
              <a:defRPr/>
            </a:pPr>
            <a:r>
              <a:rPr lang="en-US" dirty="0"/>
              <a:t>To explain the interim program of God during the kingdom’s absence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43691" y="1143000"/>
            <a:ext cx="7323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099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61683C-DE88-47F5-9B76-E65E0F8981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4801314"/>
          </a:xfrm>
          <a:prstGeom prst="rect">
            <a:avLst/>
          </a:prstGeom>
          <a:noFill/>
          <a:ln w="28575">
            <a:noFill/>
            <a:miter lim="800000"/>
            <a:headEnd/>
            <a:tailEnd/>
          </a:ln>
        </p:spPr>
        <p:txBody>
          <a:bodyPr wrap="square">
            <a:spAutoFit/>
          </a:bodyPr>
          <a:lstStyle/>
          <a:p>
            <a:pPr algn="ctr" defTabSz="51435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23:37-39</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Jerusalem, Jerusalem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kills the prophets and stones those who are sent to her! How often I wanted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your children together, the way a hen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gathers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her chicks under her wings, and you were unwilling.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your house is being left to you desolate!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 say to you, from now on you will not see Me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until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say,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is He who comes in the name of the 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615980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43691" y="1143000"/>
            <a:ext cx="7323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489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4A1800-E2E0-4AFA-A26F-D7E70D4529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2831544"/>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24:3</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He was sitting on the Mount of Olives, the disciples came to Him privately, saying,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‘Tell us, when will these things happen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will be the sign of Your coming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the end of the age?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2" descr="The Olivet Discourse - The End Times According to Jesus">
            <a:extLst>
              <a:ext uri="{FF2B5EF4-FFF2-40B4-BE49-F238E27FC236}">
                <a16:creationId xmlns:a16="http://schemas.microsoft.com/office/drawing/2014/main" id="{19E635F3-3DA0-4DA0-9F5B-50AAE80DA65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1" y="2971800"/>
            <a:ext cx="3657599"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097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43691" y="1143000"/>
            <a:ext cx="7323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41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4387" name="Group 3"/>
          <p:cNvGraphicFramePr>
            <a:graphicFrameLocks noGrp="1"/>
          </p:cNvGraphicFramePr>
          <p:nvPr>
            <p:ph type="tbl" idx="1"/>
            <p:extLst>
              <p:ext uri="{D42A27DB-BD31-4B8C-83A1-F6EECF244321}">
                <p14:modId xmlns:p14="http://schemas.microsoft.com/office/powerpoint/2010/main" val="1056784696"/>
              </p:ext>
            </p:extLst>
          </p:nvPr>
        </p:nvGraphicFramePr>
        <p:xfrm>
          <a:off x="182880" y="152400"/>
          <a:ext cx="8778240" cy="6553201"/>
        </p:xfrm>
        <a:graphic>
          <a:graphicData uri="http://schemas.openxmlformats.org/drawingml/2006/table">
            <a:tbl>
              <a:tblPr>
                <a:tableStyleId>{D7AC3CCA-C797-4891-BE02-D94E43425B78}</a:tableStyleId>
              </a:tblPr>
              <a:tblGrid>
                <a:gridCol w="2926080">
                  <a:extLst>
                    <a:ext uri="{9D8B030D-6E8A-4147-A177-3AD203B41FA5}">
                      <a16:colId xmlns:a16="http://schemas.microsoft.com/office/drawing/2014/main" val="20000"/>
                    </a:ext>
                  </a:extLst>
                </a:gridCol>
                <a:gridCol w="2926080">
                  <a:extLst>
                    <a:ext uri="{9D8B030D-6E8A-4147-A177-3AD203B41FA5}">
                      <a16:colId xmlns:a16="http://schemas.microsoft.com/office/drawing/2014/main" val="20001"/>
                    </a:ext>
                  </a:extLst>
                </a:gridCol>
                <a:gridCol w="2926080">
                  <a:extLst>
                    <a:ext uri="{9D8B030D-6E8A-4147-A177-3AD203B41FA5}">
                      <a16:colId xmlns:a16="http://schemas.microsoft.com/office/drawing/2014/main" val="20002"/>
                    </a:ext>
                  </a:extLst>
                </a:gridCol>
              </a:tblGrid>
              <a:tr h="789103">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4000" b="1" dirty="0">
                          <a:solidFill>
                            <a:srgbClr val="FFFF99"/>
                          </a:solidFill>
                          <a:latin typeface="Calibri" panose="020F0502020204030204" pitchFamily="34" charset="0"/>
                          <a:cs typeface="Calibri" panose="020F0502020204030204" pitchFamily="34" charset="0"/>
                        </a:rPr>
                        <a:t>Matt 24 / Rev 6 Parallels</a:t>
                      </a:r>
                      <a:endParaRPr kumimoji="0" lang="en-US" sz="4000" b="1" i="0" u="none" strike="noStrike" cap="none" normalizeH="0" baseline="0" dirty="0">
                        <a:ln>
                          <a:noFill/>
                        </a:ln>
                        <a:solidFill>
                          <a:srgbClr val="FFFF99"/>
                        </a:solidFill>
                        <a:effectLst/>
                        <a:latin typeface="Calibri" panose="020F0502020204030204" pitchFamily="34" charset="0"/>
                        <a:cs typeface="Calibri" panose="020F0502020204030204" pitchFamily="34" charset="0"/>
                      </a:endParaRPr>
                    </a:p>
                  </a:txBody>
                  <a:tcPr marT="45723" marB="45723" anchor="ctr" horzOverflow="overflow">
                    <a:solidFill>
                      <a:srgbClr val="00B0F0"/>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b="0" i="0" u="none" strike="noStrike" cap="none" normalizeH="0" baseline="0" dirty="0">
                        <a:ln>
                          <a:noFill/>
                        </a:ln>
                        <a:solidFill>
                          <a:schemeClr val="tx1"/>
                        </a:solidFill>
                        <a:effectLst/>
                        <a:latin typeface="+mj-lt"/>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b="0" i="0" u="none" strike="noStrike" cap="none" normalizeH="0" baseline="0" dirty="0">
                        <a:ln>
                          <a:noFill/>
                        </a:ln>
                        <a:solidFill>
                          <a:schemeClr val="tx1"/>
                        </a:solidFill>
                        <a:effectLst/>
                        <a:latin typeface="+mj-lt"/>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94813881"/>
                  </a:ext>
                </a:extLst>
              </a:tr>
              <a:tr h="1200805">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effectLst/>
                          <a:latin typeface="Calibri" panose="020F0502020204030204" pitchFamily="34" charset="0"/>
                          <a:cs typeface="Calibri" panose="020F0502020204030204" pitchFamily="34" charset="0"/>
                        </a:rPr>
                        <a:t>Prediction</a:t>
                      </a:r>
                      <a:endPar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Birth pangs </a:t>
                      </a:r>
                    </a:p>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(Matt 24)</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Seal judgments </a:t>
                      </a:r>
                    </a:p>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(Rev 6)</a:t>
                      </a:r>
                      <a:endParaRPr kumimoji="0" lang="en-US" sz="36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000"/>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effectLst/>
                          <a:latin typeface="Calibri" panose="020F0502020204030204" pitchFamily="34" charset="0"/>
                          <a:cs typeface="Calibri" panose="020F0502020204030204" pitchFamily="34" charset="0"/>
                        </a:rPr>
                        <a:t>1. False Christ</a:t>
                      </a:r>
                      <a:endPar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24:5</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6:2</a:t>
                      </a:r>
                    </a:p>
                  </a:txBody>
                  <a:tcPr marT="45723" marB="45723" anchor="ctr" horzOverflow="overflow"/>
                </a:tc>
                <a:extLst>
                  <a:ext uri="{0D108BD9-81ED-4DB2-BD59-A6C34878D82A}">
                    <a16:rowId xmlns:a16="http://schemas.microsoft.com/office/drawing/2014/main" val="10001"/>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 War</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24:6</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6:3-4</a:t>
                      </a:r>
                    </a:p>
                  </a:txBody>
                  <a:tcPr marT="45723" marB="45723" anchor="ctr" horzOverflow="overflow"/>
                </a:tc>
                <a:extLst>
                  <a:ext uri="{0D108BD9-81ED-4DB2-BD59-A6C34878D82A}">
                    <a16:rowId xmlns:a16="http://schemas.microsoft.com/office/drawing/2014/main" val="10002"/>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 Famine</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24:7</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6:5-6</a:t>
                      </a:r>
                    </a:p>
                  </a:txBody>
                  <a:tcPr marT="45723" marB="45723" anchor="ctr" horzOverflow="overflow"/>
                </a:tc>
                <a:extLst>
                  <a:ext uri="{0D108BD9-81ED-4DB2-BD59-A6C34878D82A}">
                    <a16:rowId xmlns:a16="http://schemas.microsoft.com/office/drawing/2014/main" val="10003"/>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4. Death</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24:6-7</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6:7-8</a:t>
                      </a:r>
                    </a:p>
                  </a:txBody>
                  <a:tcPr marT="45723" marB="45723" anchor="ctr" horzOverflow="overflow"/>
                </a:tc>
                <a:extLst>
                  <a:ext uri="{0D108BD9-81ED-4DB2-BD59-A6C34878D82A}">
                    <a16:rowId xmlns:a16="http://schemas.microsoft.com/office/drawing/2014/main" val="10004"/>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5. Martyrs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24:9-13</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6:9-11</a:t>
                      </a:r>
                    </a:p>
                  </a:txBody>
                  <a:tcPr marT="45723" marB="45723" anchor="ctr" horzOverflow="overflow"/>
                </a:tc>
                <a:extLst>
                  <a:ext uri="{0D108BD9-81ED-4DB2-BD59-A6C34878D82A}">
                    <a16:rowId xmlns:a16="http://schemas.microsoft.com/office/drawing/2014/main" val="10005"/>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6. Earthquakes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24:7</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6:12-17</a:t>
                      </a:r>
                    </a:p>
                  </a:txBody>
                  <a:tcPr marT="45723" marB="45723" anchor="ctr" horzOverflow="overflow"/>
                </a:tc>
                <a:extLst>
                  <a:ext uri="{0D108BD9-81ED-4DB2-BD59-A6C34878D82A}">
                    <a16:rowId xmlns:a16="http://schemas.microsoft.com/office/drawing/2014/main" val="10006"/>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7. Evangelism</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24:14</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7:1-9</a:t>
                      </a:r>
                    </a:p>
                  </a:txBody>
                  <a:tcPr marT="45723" marB="4572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89345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43691" y="1143000"/>
            <a:ext cx="7323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274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the Rapture?</a:t>
            </a:r>
          </a:p>
        </p:txBody>
      </p:sp>
      <p:sp>
        <p:nvSpPr>
          <p:cNvPr id="32771" name="Rectangle 3"/>
          <p:cNvSpPr>
            <a:spLocks noGrp="1" noChangeArrowheads="1"/>
          </p:cNvSpPr>
          <p:nvPr>
            <p:ph idx="1"/>
          </p:nvPr>
        </p:nvSpPr>
        <p:spPr>
          <a:xfrm>
            <a:off x="228600" y="990600"/>
            <a:ext cx="8686800" cy="5715000"/>
          </a:xfrm>
        </p:spPr>
        <p:txBody>
          <a:bodyPr/>
          <a:lstStyle/>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important doctrine</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Distinct from the Second Advent</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Catching away of all living believers (1 Thess 4:17)</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Reunion (1 Thess 4:14-16)</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Resurrection (1 Cor 15:50-54)</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(1 Cor 15:51, 54-56) </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Instantaneous (1 Cor 15:52)</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(1 Cor 15:51)</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 (1 Cor 15:51; 1 Thess 4:15)</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Traditional doctrine now being recovered</a:t>
            </a:r>
          </a:p>
        </p:txBody>
      </p:sp>
      <p:pic>
        <p:nvPicPr>
          <p:cNvPr id="4" name="Picture 2">
            <a:extLst>
              <a:ext uri="{FF2B5EF4-FFF2-40B4-BE49-F238E27FC236}">
                <a16:creationId xmlns:a16="http://schemas.microsoft.com/office/drawing/2014/main" id="{DDEC3774-7228-4A36-A551-261335795F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877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708660"/>
            <a:ext cx="8961120" cy="5440680"/>
          </a:xfrm>
          <a:prstGeom prst="rect">
            <a:avLst/>
          </a:prstGeom>
          <a:ln w="28575">
            <a:solidFill>
              <a:srgbClr val="FFFFCC"/>
            </a:solidFill>
          </a:ln>
        </p:spPr>
      </p:pic>
    </p:spTree>
    <p:extLst>
      <p:ext uri="{BB962C8B-B14F-4D97-AF65-F5344CB8AC3E}">
        <p14:creationId xmlns:p14="http://schemas.microsoft.com/office/powerpoint/2010/main" val="1996500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43691" y="1143000"/>
            <a:ext cx="7323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374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E4E021-20BD-465A-8801-C2D74E8685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1" y="2"/>
            <a:ext cx="9144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24:21-22</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then there will be a great tribulation, such as has not occurred since the beginning of the world until now, nor ever will.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Unless those days had been cut short, no life would have been saved; but for the sake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elect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those days will be cut short.”</a:t>
            </a:r>
          </a:p>
        </p:txBody>
      </p:sp>
      <p:pic>
        <p:nvPicPr>
          <p:cNvPr id="2" name="Picture 2" descr="The Olivet Discourse - The End Times According to Jesus">
            <a:extLst>
              <a:ext uri="{FF2B5EF4-FFF2-40B4-BE49-F238E27FC236}">
                <a16:creationId xmlns:a16="http://schemas.microsoft.com/office/drawing/2014/main" id="{E45076B8-C2CA-4763-8290-D7EA7C82F6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622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43691" y="1143000"/>
            <a:ext cx="7323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167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708660"/>
            <a:ext cx="8961120" cy="5440680"/>
          </a:xfrm>
          <a:prstGeom prst="rect">
            <a:avLst/>
          </a:prstGeom>
          <a:ln w="28575">
            <a:solidFill>
              <a:srgbClr val="FFFFCC"/>
            </a:solidFill>
          </a:ln>
        </p:spPr>
      </p:pic>
    </p:spTree>
    <p:extLst>
      <p:ext uri="{BB962C8B-B14F-4D97-AF65-F5344CB8AC3E}">
        <p14:creationId xmlns:p14="http://schemas.microsoft.com/office/powerpoint/2010/main" val="2837953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7A098B-10DB-4A72-A88D-91EE34BBBE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2831544"/>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24:31</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will send forth His angels with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 trumpet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together</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elect</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four winds, from one end of the sky to the other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2" descr="The Olivet Discourse - The End Times According to Jesus">
            <a:extLst>
              <a:ext uri="{FF2B5EF4-FFF2-40B4-BE49-F238E27FC236}">
                <a16:creationId xmlns:a16="http://schemas.microsoft.com/office/drawing/2014/main" id="{ED93C5F6-58A9-4AEF-943A-A1E1F58D0E5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77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D992F8-09FF-4F07-B149-A1FCCBB843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3323987"/>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27:13</a:t>
            </a:r>
          </a:p>
          <a:p>
            <a:pPr algn="just"/>
            <a:r>
              <a:rPr lang="en-US" sz="3200" dirty="0">
                <a:effectLst>
                  <a:outerShdw blurRad="38100" dist="38100" dir="2700000" algn="tl">
                    <a:srgbClr val="000000">
                      <a:alpha val="43137"/>
                    </a:srgbClr>
                  </a:outerShdw>
                </a:effectLst>
                <a:latin typeface="Calibri" panose="020F0502020204030204" pitchFamily="34" charset="0"/>
              </a:rPr>
              <a:t>“It will come about also in that day that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 great trumpet will be blown</a:t>
            </a:r>
            <a:r>
              <a:rPr lang="en-US" sz="3200" dirty="0">
                <a:effectLst>
                  <a:outerShdw blurRad="38100" dist="38100" dir="2700000" algn="tl">
                    <a:srgbClr val="000000">
                      <a:alpha val="43137"/>
                    </a:srgbClr>
                  </a:outerShdw>
                </a:effectLst>
                <a:latin typeface="Calibri" panose="020F0502020204030204" pitchFamily="34" charset="0"/>
              </a:rPr>
              <a:t>, and those who were perishing in the land of Assyria and who were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scattered</a:t>
            </a:r>
            <a:r>
              <a:rPr lang="en-US" sz="3200" dirty="0">
                <a:effectLst>
                  <a:outerShdw blurRad="38100" dist="38100" dir="2700000" algn="tl">
                    <a:srgbClr val="000000">
                      <a:alpha val="43137"/>
                    </a:srgbClr>
                  </a:outerShdw>
                </a:effectLst>
                <a:latin typeface="Calibri" panose="020F0502020204030204" pitchFamily="34" charset="0"/>
              </a:rPr>
              <a:t> in the land of Egypt will come and worship the </a:t>
            </a:r>
            <a:r>
              <a:rPr lang="en-US" sz="3200" cap="small" dirty="0">
                <a:effectLst>
                  <a:outerShdw blurRad="38100" dist="38100" dir="2700000" algn="tl">
                    <a:srgbClr val="000000">
                      <a:alpha val="43137"/>
                    </a:srgbClr>
                  </a:outerShdw>
                </a:effectLst>
                <a:latin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rPr>
              <a:t> in the holy mountain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at Jerusalem</a:t>
            </a:r>
            <a:r>
              <a:rPr lang="en-US" sz="3200" dirty="0">
                <a:effectLst>
                  <a:outerShdw blurRad="38100" dist="38100" dir="2700000" algn="tl">
                    <a:srgbClr val="000000">
                      <a:alpha val="43137"/>
                    </a:srgbClr>
                  </a:outerShdw>
                </a:effectLst>
                <a:latin typeface="Calibri" panose="020F0502020204030204" pitchFamily="34" charset="0"/>
              </a:rPr>
              <a:t>.”</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AB81E93-1EE0-4BFF-9E47-EFCEB03FF0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2712" y="3307080"/>
            <a:ext cx="1718576" cy="1645920"/>
          </a:xfrm>
          <a:prstGeom prst="rect">
            <a:avLst/>
          </a:prstGeom>
        </p:spPr>
      </p:pic>
    </p:spTree>
    <p:extLst>
      <p:ext uri="{BB962C8B-B14F-4D97-AF65-F5344CB8AC3E}">
        <p14:creationId xmlns:p14="http://schemas.microsoft.com/office/powerpoint/2010/main" val="2476493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D992F8-09FF-4F07-B149-A1FCCBB843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4893647"/>
          </a:xfrm>
          <a:prstGeom prst="rect">
            <a:avLst/>
          </a:prstGeom>
          <a:noFill/>
          <a:ln w="28575">
            <a:noFill/>
            <a:miter lim="800000"/>
            <a:headEnd/>
            <a:tailEnd/>
          </a:ln>
        </p:spPr>
        <p:txBody>
          <a:bodyPr wrap="square">
            <a:spAutoFit/>
          </a:bodyPr>
          <a:lstStyle/>
          <a:p>
            <a:pPr marL="0" marR="0"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16:1–3</a:t>
            </a:r>
          </a:p>
          <a:p>
            <a:pPr marL="0" marR="0" algn="just">
              <a:spcBef>
                <a:spcPts val="0"/>
              </a:spcBef>
              <a:spcAft>
                <a:spcPts val="0"/>
              </a:spcAft>
            </a:pPr>
            <a:r>
              <a:rPr lang="en-US" sz="3200" u="none" strike="noStrike" baseline="30000" dirty="0">
                <a:effectLst>
                  <a:outerShdw blurRad="38100" dist="38100" dir="2700000" algn="tl">
                    <a:srgbClr val="000000">
                      <a:alpha val="43137"/>
                    </a:srgbClr>
                  </a:outerShdw>
                </a:effectLst>
                <a:latin typeface="Calibri" panose="020F0502020204030204" pitchFamily="34" charset="0"/>
              </a:rPr>
              <a:t>1</a:t>
            </a:r>
            <a:r>
              <a:rPr lang="en-US" sz="3200" u="none" strike="noStrike" dirty="0">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The Pharisees and Sadducees came up, and testing Jesus, they asked Him to show them a sign from heaven. </a:t>
            </a:r>
            <a:r>
              <a:rPr lang="en-US" sz="3200" u="none" strike="noStrike" baseline="30000" dirty="0">
                <a:effectLst>
                  <a:outerShdw blurRad="38100" dist="38100" dir="2700000" algn="tl">
                    <a:srgbClr val="000000">
                      <a:alpha val="43137"/>
                    </a:srgbClr>
                  </a:outerShdw>
                </a:effectLst>
                <a:latin typeface="Calibri" panose="020F0502020204030204" pitchFamily="34" charset="0"/>
              </a:rPr>
              <a:t>2</a:t>
            </a:r>
            <a:r>
              <a:rPr lang="en-US" sz="3200" u="none" strike="noStrike" dirty="0">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But He replied to them, “When it is evening, you say, ‘</a:t>
            </a:r>
            <a:r>
              <a:rPr lang="en-US" sz="3200" i="1" dirty="0">
                <a:effectLst>
                  <a:outerShdw blurRad="38100" dist="38100" dir="2700000" algn="tl">
                    <a:srgbClr val="000000">
                      <a:alpha val="43137"/>
                    </a:srgbClr>
                  </a:outerShdw>
                </a:effectLst>
                <a:latin typeface="Calibri" panose="020F0502020204030204" pitchFamily="34" charset="0"/>
              </a:rPr>
              <a:t>It will be</a:t>
            </a:r>
            <a:r>
              <a:rPr lang="en-US" sz="3200" dirty="0">
                <a:effectLst>
                  <a:outerShdw blurRad="38100" dist="38100" dir="2700000" algn="tl">
                    <a:srgbClr val="000000">
                      <a:alpha val="43137"/>
                    </a:srgbClr>
                  </a:outerShdw>
                </a:effectLst>
                <a:latin typeface="Calibri" panose="020F0502020204030204" pitchFamily="34" charset="0"/>
              </a:rPr>
              <a:t> fair weather, for the sky is red.’ </a:t>
            </a:r>
            <a:r>
              <a:rPr lang="en-US" sz="3200" u="none" strike="noStrike" baseline="30000" dirty="0">
                <a:effectLst>
                  <a:outerShdw blurRad="38100" dist="38100" dir="2700000" algn="tl">
                    <a:srgbClr val="000000">
                      <a:alpha val="43137"/>
                    </a:srgbClr>
                  </a:outerShdw>
                </a:effectLst>
                <a:latin typeface="Calibri" panose="020F0502020204030204" pitchFamily="34" charset="0"/>
              </a:rPr>
              <a:t>3</a:t>
            </a:r>
            <a:r>
              <a:rPr lang="en-US" sz="3200" u="none" strike="noStrike" dirty="0">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“And in the morning, ‘</a:t>
            </a:r>
            <a:r>
              <a:rPr lang="en-US" sz="3200" i="1" dirty="0">
                <a:effectLst>
                  <a:outerShdw blurRad="38100" dist="38100" dir="2700000" algn="tl">
                    <a:srgbClr val="000000">
                      <a:alpha val="43137"/>
                    </a:srgbClr>
                  </a:outerShdw>
                </a:effectLst>
                <a:latin typeface="Calibri" panose="020F0502020204030204" pitchFamily="34" charset="0"/>
              </a:rPr>
              <a:t>There will be</a:t>
            </a:r>
            <a:r>
              <a:rPr lang="en-US" sz="3200" dirty="0">
                <a:effectLst>
                  <a:outerShdw blurRad="38100" dist="38100" dir="2700000" algn="tl">
                    <a:srgbClr val="000000">
                      <a:alpha val="43137"/>
                    </a:srgbClr>
                  </a:outerShdw>
                </a:effectLst>
                <a:latin typeface="Calibri" panose="020F0502020204030204" pitchFamily="34" charset="0"/>
              </a:rPr>
              <a:t> a storm today, for the sky is red and threatening.’ Do you know how to discern the appearance of the sky, but cannot </a:t>
            </a:r>
            <a:r>
              <a:rPr lang="en-US" sz="3200" i="1" dirty="0">
                <a:effectLst>
                  <a:outerShdw blurRad="38100" dist="38100" dir="2700000" algn="tl">
                    <a:srgbClr val="000000">
                      <a:alpha val="43137"/>
                    </a:srgbClr>
                  </a:outerShdw>
                </a:effectLst>
                <a:latin typeface="Calibri" panose="020F0502020204030204" pitchFamily="34" charset="0"/>
              </a:rPr>
              <a:t>discern</a:t>
            </a:r>
            <a:r>
              <a:rPr lang="en-US" sz="3200" dirty="0">
                <a:effectLst>
                  <a:outerShdw blurRad="38100" dist="38100" dir="2700000" algn="tl">
                    <a:srgbClr val="000000">
                      <a:alpha val="43137"/>
                    </a:srgbClr>
                  </a:outerShdw>
                </a:effectLst>
                <a:latin typeface="Calibri" panose="020F0502020204030204" pitchFamily="34" charset="0"/>
              </a:rPr>
              <a:t> the signs of the times? </a:t>
            </a:r>
          </a:p>
        </p:txBody>
      </p:sp>
    </p:spTree>
    <p:extLst>
      <p:ext uri="{BB962C8B-B14F-4D97-AF65-F5344CB8AC3E}">
        <p14:creationId xmlns:p14="http://schemas.microsoft.com/office/powerpoint/2010/main" val="29214633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3678" y="76200"/>
            <a:ext cx="778498"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Content Placeholder 1"/>
          <p:cNvSpPr>
            <a:spLocks noGrp="1"/>
          </p:cNvSpPr>
          <p:nvPr>
            <p:ph idx="1"/>
          </p:nvPr>
        </p:nvSpPr>
        <p:spPr>
          <a:xfrm>
            <a:off x="0" y="1447800"/>
            <a:ext cx="9065443" cy="3886200"/>
          </a:xfrm>
        </p:spPr>
        <p:txBody>
          <a:bodyPr/>
          <a:lstStyle/>
          <a:p>
            <a:pPr marL="0" indent="0" algn="just" eaLnBrk="1" hangingPunct="1">
              <a:spcBef>
                <a:spcPts val="0"/>
              </a:spcBef>
              <a:buNone/>
              <a:defRPr/>
            </a:pPr>
            <a:r>
              <a:rPr lang="en-US" altLang="en-US" sz="3000" dirty="0">
                <a:effectLst>
                  <a:outerShdw blurRad="38100" dist="38100" dir="2700000" algn="tl">
                    <a:srgbClr val="000000">
                      <a:alpha val="43137"/>
                    </a:srgbClr>
                  </a:outerShdw>
                </a:effectLst>
              </a:rPr>
              <a:t>“</a:t>
            </a:r>
            <a:r>
              <a:rPr lang="en-US" sz="3000" dirty="0">
                <a:effectLst>
                  <a:outerShdw blurRad="38100" dist="38100" dir="2700000" algn="tl">
                    <a:srgbClr val="000000">
                      <a:alpha val="43137"/>
                    </a:srgbClr>
                  </a:outerShdw>
                </a:effectLst>
              </a:rPr>
              <a:t>THE IMMINENT RETURN OF CHRIST. Whether it be that coming of Christ to the earth in glory when Israel is to be delivered or that coming into the air to receive His Bride, the coming is imminent. Scripture which directs Israel in the tribulation, which time is terminated by the glorious return of Christ as their judge and Deliverer, warns her to </a:t>
            </a:r>
            <a:r>
              <a:rPr lang="en-US" sz="3000" b="1" u="sng" dirty="0">
                <a:solidFill>
                  <a:srgbClr val="FFFFCC"/>
                </a:solidFill>
                <a:effectLst>
                  <a:outerShdw blurRad="38100" dist="38100" dir="2700000" algn="tl">
                    <a:srgbClr val="000000">
                      <a:alpha val="43137"/>
                    </a:srgbClr>
                  </a:outerShdw>
                </a:effectLst>
              </a:rPr>
              <a:t>watch</a:t>
            </a:r>
            <a:r>
              <a:rPr lang="en-US" sz="3000" dirty="0">
                <a:effectLst>
                  <a:outerShdw blurRad="38100" dist="38100" dir="2700000" algn="tl">
                    <a:srgbClr val="000000">
                      <a:alpha val="43137"/>
                    </a:srgbClr>
                  </a:outerShdw>
                </a:effectLst>
              </a:rPr>
              <a:t>, for He will then come “as a thief in the night” (cf. Matt. 24:32–25:13; 1 Thess. 5:1–8; 2 Pet. 3:8, 10). Over against this, the Church is instructed to </a:t>
            </a:r>
            <a:r>
              <a:rPr lang="en-US" sz="3000" b="1" u="sng" dirty="0">
                <a:solidFill>
                  <a:srgbClr val="FFFFCC"/>
                </a:solidFill>
                <a:effectLst>
                  <a:outerShdw blurRad="38100" dist="38100" dir="2700000" algn="tl">
                    <a:srgbClr val="000000">
                      <a:alpha val="43137"/>
                    </a:srgbClr>
                  </a:outerShdw>
                </a:effectLst>
              </a:rPr>
              <a:t>wait</a:t>
            </a:r>
            <a:r>
              <a:rPr lang="en-US" sz="3000" dirty="0">
                <a:effectLst>
                  <a:outerShdw blurRad="38100" dist="38100" dir="2700000" algn="tl">
                    <a:srgbClr val="000000">
                      <a:alpha val="43137"/>
                    </a:srgbClr>
                  </a:outerShdw>
                </a:effectLst>
              </a:rPr>
              <a:t> and to look for His return for her (1 Thess. 1:9–10; Titus 2:13; Heb. 9:28).”</a:t>
            </a:r>
          </a:p>
        </p:txBody>
      </p:sp>
      <p:sp>
        <p:nvSpPr>
          <p:cNvPr id="5" name="Rectangle 4"/>
          <p:cNvSpPr/>
          <p:nvPr/>
        </p:nvSpPr>
        <p:spPr>
          <a:xfrm>
            <a:off x="2636086" y="218182"/>
            <a:ext cx="3871829" cy="923330"/>
          </a:xfrm>
          <a:prstGeom prst="rect">
            <a:avLst/>
          </a:prstGeom>
        </p:spPr>
        <p:txBody>
          <a:bodyPr wrap="none">
            <a:spAutoFit/>
          </a:bodyP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p>
          <a:p>
            <a:pPr algn="ctr">
              <a:defRPr/>
            </a:pPr>
            <a:r>
              <a:rPr lang="en-US" sz="1800" i="1"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Systematic Theology</a:t>
            </a:r>
            <a:r>
              <a:rPr lang="en-US" sz="18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Vol. 4, p. 367</a:t>
            </a:r>
          </a:p>
        </p:txBody>
      </p:sp>
    </p:spTree>
    <p:extLst>
      <p:ext uri="{BB962C8B-B14F-4D97-AF65-F5344CB8AC3E}">
        <p14:creationId xmlns:p14="http://schemas.microsoft.com/office/powerpoint/2010/main" val="3680690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47800"/>
            <a:ext cx="9144000" cy="3200400"/>
          </a:xfrm>
        </p:spPr>
        <p:txBody>
          <a:bodyPr/>
          <a:lstStyle/>
          <a:p>
            <a:pPr marL="0" indent="0" algn="just" eaLnBrk="1" hangingPunct="1">
              <a:spcBef>
                <a:spcPts val="0"/>
              </a:spcBef>
              <a:buNone/>
              <a:defRPr/>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In both instances the return of Christ is unannounced and therefore impending, within the period to which each event belongs. The return of Christ for His Church was not impending in Old Testament days; nor is the glorious appearing impending until the tribulation (2 Thess. 2:3).”</a:t>
            </a:r>
          </a:p>
        </p:txBody>
      </p:sp>
      <p:pic>
        <p:nvPicPr>
          <p:cNvPr id="6" name="Picture 2" descr="http://t1.gstatic.com/images?q=tbn:ANd9GcQxv3vyi4YqgamHAJTIgWkNJkLqWWIuAG2pkecTpX67vjz6XE96Kw">
            <a:extLst>
              <a:ext uri="{FF2B5EF4-FFF2-40B4-BE49-F238E27FC236}">
                <a16:creationId xmlns:a16="http://schemas.microsoft.com/office/drawing/2014/main" id="{9C776973-9589-4C2F-970B-BE16F65A084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3678" y="76200"/>
            <a:ext cx="778498"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a:extLst>
              <a:ext uri="{FF2B5EF4-FFF2-40B4-BE49-F238E27FC236}">
                <a16:creationId xmlns:a16="http://schemas.microsoft.com/office/drawing/2014/main" id="{FD614B1D-47CB-46CB-8287-B9FABD547CF6}"/>
              </a:ext>
            </a:extLst>
          </p:cNvPr>
          <p:cNvSpPr/>
          <p:nvPr/>
        </p:nvSpPr>
        <p:spPr>
          <a:xfrm>
            <a:off x="2636086" y="218182"/>
            <a:ext cx="3871829" cy="923330"/>
          </a:xfrm>
          <a:prstGeom prst="rect">
            <a:avLst/>
          </a:prstGeom>
        </p:spPr>
        <p:txBody>
          <a:bodyPr wrap="none">
            <a:spAutoFit/>
          </a:bodyP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p>
          <a:p>
            <a:pPr algn="ctr">
              <a:defRPr/>
            </a:pPr>
            <a:r>
              <a:rPr lang="en-US" sz="1800" i="1"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Systematic Theology</a:t>
            </a:r>
            <a:r>
              <a:rPr lang="en-US" sz="18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Vol. 4, p. 367</a:t>
            </a:r>
          </a:p>
        </p:txBody>
      </p:sp>
    </p:spTree>
    <p:extLst>
      <p:ext uri="{BB962C8B-B14F-4D97-AF65-F5344CB8AC3E}">
        <p14:creationId xmlns:p14="http://schemas.microsoft.com/office/powerpoint/2010/main" val="4093751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Will the Rapture Take Place Relative to the Tribulation Period?</a:t>
            </a:r>
          </a:p>
        </p:txBody>
      </p:sp>
      <p:sp>
        <p:nvSpPr>
          <p:cNvPr id="19459" name="Rectangle 3"/>
          <p:cNvSpPr>
            <a:spLocks noGrp="1" noChangeArrowheads="1"/>
          </p:cNvSpPr>
          <p:nvPr>
            <p:ph idx="1"/>
          </p:nvPr>
        </p:nvSpPr>
        <p:spPr>
          <a:xfrm>
            <a:off x="1540331" y="1600200"/>
            <a:ext cx="6063343" cy="3200400"/>
          </a:xfrm>
        </p:spPr>
        <p:txBody>
          <a:bodyPr/>
          <a:lstStyle/>
          <a:p>
            <a:pPr marL="457200" indent="-457200" eaLnBrk="1" hangingPunct="1">
              <a:spcBef>
                <a:spcPts val="0"/>
              </a:spcBef>
              <a:spcAft>
                <a:spcPts val="2400"/>
              </a:spcAft>
              <a:buClr>
                <a:srgbClr val="00FFFF"/>
              </a:buClr>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rapture theory</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5617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43691" y="1143000"/>
            <a:ext cx="74763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Eight parabolic exhortations (24:32‒25:46)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718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3E3BFD-7BD9-4782-9299-6878ECC539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38300" y="475481"/>
            <a:ext cx="5867400" cy="5907041"/>
          </a:xfrm>
          <a:prstGeom prst="rect">
            <a:avLst/>
          </a:prstGeom>
        </p:spPr>
      </p:pic>
    </p:spTree>
    <p:extLst>
      <p:ext uri="{BB962C8B-B14F-4D97-AF65-F5344CB8AC3E}">
        <p14:creationId xmlns:p14="http://schemas.microsoft.com/office/powerpoint/2010/main" val="3185334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77E70F-83D6-45F9-A5E9-E38582CDA3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4401205"/>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Zechariah 13:8-9</a:t>
            </a:r>
          </a:p>
          <a:p>
            <a:pPr algn="just">
              <a:spcBef>
                <a:spcPts val="0"/>
              </a:spcBef>
              <a:spcAft>
                <a:spcPts val="0"/>
              </a:spcAft>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come about in all the land,” Declares 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two parts in it will be cut off and perish; But the third will be left in it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bring </a:t>
            </a:r>
            <a:r>
              <a:rPr lang="en-US" sz="3200" b="1" u="sng" dirty="0">
                <a:solidFill>
                  <a:srgbClr val="00CC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third part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the fire, Refine them as silver is refined, And test them as gold is tested. They will call on My name, And I will answer them; I will say, ‘They are My people,’ And they will say, ‘The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my God.’ ” </a:t>
            </a:r>
          </a:p>
        </p:txBody>
      </p:sp>
    </p:spTree>
    <p:extLst>
      <p:ext uri="{BB962C8B-B14F-4D97-AF65-F5344CB8AC3E}">
        <p14:creationId xmlns:p14="http://schemas.microsoft.com/office/powerpoint/2010/main" val="39458760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495420" cy="5181600"/>
          </a:xfrm>
        </p:spPr>
        <p:txBody>
          <a:bodyPr/>
          <a:lstStyle/>
          <a:p>
            <a:pPr marL="571500" indent="-571500">
              <a:spcBef>
                <a:spcPct val="0"/>
              </a:spcBef>
              <a:spcAft>
                <a:spcPts val="1200"/>
              </a:spcAft>
              <a:buClr>
                <a:srgbClr val="FF99FF"/>
              </a:buClr>
              <a:buSzPct val="100000"/>
              <a:buFont typeface="+mj-lt"/>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5323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495420" cy="5181600"/>
          </a:xfrm>
        </p:spPr>
        <p:txBody>
          <a:bodyPr/>
          <a:lstStyle/>
          <a:p>
            <a:pPr marL="571500" indent="-571500">
              <a:spcBef>
                <a:spcPct val="0"/>
              </a:spcBef>
              <a:spcAft>
                <a:spcPts val="1200"/>
              </a:spcAft>
              <a:buClr>
                <a:srgbClr val="FF99FF"/>
              </a:buClr>
              <a:buSzPct val="100000"/>
              <a:buFont typeface="+mj-lt"/>
              <a:buAutoNum type="alphaUcPeriod"/>
            </a:pPr>
            <a:r>
              <a:rPr lang="en-US" altLang="en-US" sz="3000" b="1" u="sng" dirty="0">
                <a:solidFill>
                  <a:srgbClr val="FFFFCC"/>
                </a:solidFill>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9702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8" descr="C:\Documents and Settings\Owner\Application Data\Microsoft\Media Catalog\clip0004.BM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5351" y="137160"/>
            <a:ext cx="8753299"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242" name="Rectangle 2"/>
          <p:cNvSpPr>
            <a:spLocks noGrp="1" noChangeArrowheads="1"/>
          </p:cNvSpPr>
          <p:nvPr>
            <p:ph type="title" idx="4294967295"/>
          </p:nvPr>
        </p:nvSpPr>
        <p:spPr>
          <a:xfrm>
            <a:off x="685800" y="228600"/>
            <a:ext cx="7772400" cy="1143000"/>
          </a:xfrm>
          <a:effectLst>
            <a:innerShdw blurRad="63500" dist="50800">
              <a:prstClr val="black">
                <a:alpha val="50000"/>
              </a:prstClr>
            </a:innerShdw>
          </a:effectLst>
        </p:spPr>
        <p:txBody>
          <a:bodyPr/>
          <a:lstStyle/>
          <a:p>
            <a:pPr algn="ctr" eaLnBrk="1" hangingPunct="1">
              <a:defRPr/>
            </a:pPr>
            <a:r>
              <a:rPr lang="en-US" sz="4000" i="1" kern="1200" dirty="0">
                <a:solidFill>
                  <a:srgbClr val="00FFFF"/>
                </a:solidFill>
                <a:effectLst>
                  <a:outerShdw blurRad="38100" dist="38100" dir="2700000" algn="tl">
                    <a:srgbClr val="000000">
                      <a:alpha val="43137"/>
                    </a:srgbClr>
                  </a:outerShdw>
                </a:effectLst>
                <a:cs typeface="Calibri" panose="020F0502020204030204" pitchFamily="34" charset="0"/>
              </a:rPr>
              <a:t>CONNECTING</a:t>
            </a:r>
            <a:r>
              <a:rPr lang="en-US" sz="4000" i="1" dirty="0">
                <a:solidFill>
                  <a:srgbClr val="FFFFCC"/>
                </a:solidFill>
                <a:effectLst>
                  <a:outerShdw blurRad="38100" dist="38100" dir="2700000" algn="tl">
                    <a:srgbClr val="000000">
                      <a:alpha val="43137"/>
                    </a:srgbClr>
                  </a:outerShdw>
                </a:effectLst>
              </a:rPr>
              <a:t> </a:t>
            </a:r>
            <a:br>
              <a:rPr lang="en-US" sz="4000" i="1" dirty="0">
                <a:solidFill>
                  <a:srgbClr val="FFFFCC"/>
                </a:solidFill>
                <a:effectLst>
                  <a:outerShdw blurRad="38100" dist="38100" dir="2700000" algn="tl">
                    <a:srgbClr val="000000">
                      <a:alpha val="43137"/>
                    </a:srgbClr>
                  </a:outerShdw>
                </a:effectLst>
              </a:rPr>
            </a:br>
            <a:r>
              <a:rPr lang="en-US" b="1" dirty="0">
                <a:solidFill>
                  <a:srgbClr val="FFFFCC"/>
                </a:solidFill>
                <a:effectLst>
                  <a:outerShdw blurRad="38100" dist="38100" dir="2700000" algn="tl">
                    <a:srgbClr val="000000">
                      <a:alpha val="43137"/>
                    </a:srgbClr>
                  </a:outerShdw>
                </a:effectLst>
              </a:rPr>
              <a:t>REV 12 &amp; ANTI-SEMITISM</a:t>
            </a:r>
          </a:p>
        </p:txBody>
      </p:sp>
      <p:grpSp>
        <p:nvGrpSpPr>
          <p:cNvPr id="2" name="Group 23"/>
          <p:cNvGrpSpPr>
            <a:grpSpLocks/>
          </p:cNvGrpSpPr>
          <p:nvPr/>
        </p:nvGrpSpPr>
        <p:grpSpPr bwMode="auto">
          <a:xfrm>
            <a:off x="1066800" y="4357689"/>
            <a:ext cx="7086600" cy="1830388"/>
            <a:chOff x="672" y="2745"/>
            <a:chExt cx="4464" cy="1153"/>
          </a:xfrm>
          <a:effectLst/>
        </p:grpSpPr>
        <p:sp>
          <p:nvSpPr>
            <p:cNvPr id="10248" name="Line 8"/>
            <p:cNvSpPr>
              <a:spLocks noChangeShapeType="1"/>
            </p:cNvSpPr>
            <p:nvPr/>
          </p:nvSpPr>
          <p:spPr bwMode="auto">
            <a:xfrm>
              <a:off x="768" y="3120"/>
              <a:ext cx="4224" cy="0"/>
            </a:xfrm>
            <a:prstGeom prst="line">
              <a:avLst/>
            </a:prstGeom>
            <a:noFill/>
            <a:ln w="76200">
              <a:solidFill>
                <a:srgbClr val="FFFFCC"/>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47" name="Text Box 7"/>
            <p:cNvSpPr txBox="1">
              <a:spLocks noChangeArrowheads="1"/>
            </p:cNvSpPr>
            <p:nvPr/>
          </p:nvSpPr>
          <p:spPr bwMode="auto">
            <a:xfrm>
              <a:off x="3072" y="3168"/>
              <a:ext cx="1536" cy="368"/>
            </a:xfrm>
            <a:prstGeom prst="rect">
              <a:avLst/>
            </a:prstGeom>
            <a:noFill/>
            <a:ln w="9525">
              <a:noFill/>
              <a:miter lim="800000"/>
              <a:headEnd/>
              <a:tailEnd/>
            </a:ln>
            <a:effectLst/>
          </p:spPr>
          <p:txBody>
            <a:bodyPr wrap="square">
              <a:spAutoFit/>
            </a:bodyPr>
            <a:lstStyle/>
            <a:p>
              <a:pPr algn="l">
                <a:spcBef>
                  <a:spcPct val="50000"/>
                </a:spcBef>
                <a:defRPr/>
              </a:pPr>
              <a:r>
                <a:rPr lang="en-US" sz="3200" dirty="0">
                  <a:effectLst>
                    <a:outerShdw blurRad="38100" dist="38100" dir="2700000" algn="tl">
                      <a:schemeClr val="bg2"/>
                    </a:outerShdw>
                  </a:effectLst>
                  <a:latin typeface="Calibri" panose="020F0502020204030204" pitchFamily="34" charset="0"/>
                  <a:cs typeface="Calibri" panose="020F0502020204030204" pitchFamily="34" charset="0"/>
                </a:rPr>
                <a:t>Israel flees</a:t>
              </a:r>
            </a:p>
          </p:txBody>
        </p:sp>
        <p:sp>
          <p:nvSpPr>
            <p:cNvPr id="10249" name="Text Box 9"/>
            <p:cNvSpPr txBox="1">
              <a:spLocks noChangeArrowheads="1"/>
            </p:cNvSpPr>
            <p:nvPr/>
          </p:nvSpPr>
          <p:spPr bwMode="auto">
            <a:xfrm>
              <a:off x="672" y="2745"/>
              <a:ext cx="4464" cy="368"/>
            </a:xfrm>
            <a:prstGeom prst="rect">
              <a:avLst/>
            </a:prstGeom>
            <a:noFill/>
            <a:ln w="9525">
              <a:noFill/>
              <a:miter lim="800000"/>
              <a:headEnd/>
              <a:tailEnd/>
            </a:ln>
            <a:effectLst>
              <a:outerShdw blurRad="50800" dist="50800" dir="5400000" algn="ctr" rotWithShape="0">
                <a:schemeClr val="bg2"/>
              </a:outerShdw>
            </a:effectLst>
          </p:spPr>
          <p:txBody>
            <a:bodyPr>
              <a:spAutoFit/>
            </a:bodyPr>
            <a:lstStyle/>
            <a:p>
              <a:pPr>
                <a:spcBef>
                  <a:spcPct val="50000"/>
                </a:spcBef>
                <a:defRPr/>
              </a:pPr>
              <a:r>
                <a:rPr lang="en-US" sz="3200" dirty="0">
                  <a:latin typeface="Calibri" panose="020F0502020204030204" pitchFamily="34" charset="0"/>
                  <a:cs typeface="Calibri" panose="020F0502020204030204" pitchFamily="34" charset="0"/>
                </a:rPr>
                <a:t>DANIEL’S 70</a:t>
              </a:r>
              <a:r>
                <a:rPr lang="en-US" sz="3200" baseline="30000" dirty="0">
                  <a:latin typeface="Calibri" panose="020F0502020204030204" pitchFamily="34" charset="0"/>
                  <a:cs typeface="Calibri" panose="020F0502020204030204" pitchFamily="34" charset="0"/>
                </a:rPr>
                <a:t>th</a:t>
              </a:r>
              <a:r>
                <a:rPr lang="en-US" sz="3200" dirty="0">
                  <a:latin typeface="Calibri" panose="020F0502020204030204" pitchFamily="34" charset="0"/>
                  <a:cs typeface="Calibri" panose="020F0502020204030204" pitchFamily="34" charset="0"/>
                </a:rPr>
                <a:t> WEEK (7 years)</a:t>
              </a:r>
            </a:p>
          </p:txBody>
        </p:sp>
        <p:sp>
          <p:nvSpPr>
            <p:cNvPr id="10250" name="Line 10"/>
            <p:cNvSpPr>
              <a:spLocks noChangeShapeType="1"/>
            </p:cNvSpPr>
            <p:nvPr/>
          </p:nvSpPr>
          <p:spPr bwMode="auto">
            <a:xfrm>
              <a:off x="816" y="3504"/>
              <a:ext cx="2112"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51" name="Line 11"/>
            <p:cNvSpPr>
              <a:spLocks noChangeShapeType="1"/>
            </p:cNvSpPr>
            <p:nvPr/>
          </p:nvSpPr>
          <p:spPr bwMode="auto">
            <a:xfrm>
              <a:off x="2976" y="3504"/>
              <a:ext cx="2016"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n w="76200">
                  <a:solidFill>
                    <a:schemeClr val="tx1"/>
                  </a:solidFill>
                </a:ln>
                <a:latin typeface="Calibri" panose="020F0502020204030204" pitchFamily="34" charset="0"/>
                <a:cs typeface="Calibri" panose="020F0502020204030204" pitchFamily="34" charset="0"/>
              </a:endParaRPr>
            </a:p>
          </p:txBody>
        </p:sp>
        <p:pic>
          <p:nvPicPr>
            <p:cNvPr id="10261" name="Picture 21"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32" y="3216"/>
              <a:ext cx="240" cy="231"/>
            </a:xfrm>
            <a:prstGeom prst="rect">
              <a:avLst/>
            </a:prstGeom>
            <a:noFill/>
            <a:effectLst>
              <a:outerShdw dist="45791" dir="3378596" algn="ctr" rotWithShape="0">
                <a:schemeClr val="tx1"/>
              </a:outerShdw>
            </a:effectLst>
          </p:spPr>
        </p:pic>
        <p:sp>
          <p:nvSpPr>
            <p:cNvPr id="10252" name="Text Box 12"/>
            <p:cNvSpPr txBox="1">
              <a:spLocks noChangeArrowheads="1"/>
            </p:cNvSpPr>
            <p:nvPr/>
          </p:nvSpPr>
          <p:spPr bwMode="auto">
            <a:xfrm>
              <a:off x="960" y="3568"/>
              <a:ext cx="1488" cy="330"/>
            </a:xfrm>
            <a:prstGeom prst="rect">
              <a:avLst/>
            </a:prstGeom>
            <a:noFill/>
            <a:ln w="9525">
              <a:noFill/>
              <a:miter lim="800000"/>
              <a:headEnd/>
              <a:tailEnd/>
            </a:ln>
            <a:effectLst/>
          </p:spPr>
          <p:txBody>
            <a:bodyPr wrap="square">
              <a:spAutoFit/>
            </a:bodyPr>
            <a:lstStyle/>
            <a:p>
              <a:pPr algn="l">
                <a:spcBef>
                  <a:spcPct val="50000"/>
                </a:spcBef>
                <a:defRPr/>
              </a:pPr>
              <a:r>
                <a:rPr lang="en-US" sz="2800" b="1" dirty="0">
                  <a:latin typeface="Comic Sans MS" pitchFamily="66" charset="0"/>
                  <a:cs typeface="Calibri" panose="020F0502020204030204" pitchFamily="34" charset="0"/>
                </a:rPr>
                <a:t>3 </a:t>
              </a:r>
              <a:r>
                <a:rPr lang="en-US" sz="2800" b="1" dirty="0">
                  <a:latin typeface="Comic Sans MS" pitchFamily="66" charset="0"/>
                  <a:cs typeface="Tahoma" pitchFamily="34" charset="0"/>
                </a:rPr>
                <a:t>½ </a:t>
              </a:r>
              <a:r>
                <a:rPr lang="en-US" sz="2800" b="1" dirty="0">
                  <a:latin typeface="Comic Sans MS" pitchFamily="66" charset="0"/>
                  <a:cs typeface="Calibri" panose="020F0502020204030204" pitchFamily="34" charset="0"/>
                </a:rPr>
                <a:t>years</a:t>
              </a:r>
            </a:p>
          </p:txBody>
        </p:sp>
        <p:sp>
          <p:nvSpPr>
            <p:cNvPr id="10253" name="Text Box 13"/>
            <p:cNvSpPr txBox="1">
              <a:spLocks noChangeArrowheads="1"/>
            </p:cNvSpPr>
            <p:nvPr/>
          </p:nvSpPr>
          <p:spPr bwMode="auto">
            <a:xfrm>
              <a:off x="3120" y="3558"/>
              <a:ext cx="1872" cy="330"/>
            </a:xfrm>
            <a:prstGeom prst="rect">
              <a:avLst/>
            </a:prstGeom>
            <a:noFill/>
            <a:ln w="9525">
              <a:noFill/>
              <a:miter lim="800000"/>
              <a:headEnd/>
              <a:tailEnd/>
            </a:ln>
            <a:effectLst/>
          </p:spPr>
          <p:txBody>
            <a:bodyPr wrap="square">
              <a:spAutoFit/>
            </a:bodyPr>
            <a:lstStyle/>
            <a:p>
              <a:pPr algn="l">
                <a:spcBef>
                  <a:spcPct val="50000"/>
                </a:spcBef>
                <a:defRPr/>
              </a:pPr>
              <a:r>
                <a:rPr lang="en-US" sz="2800" dirty="0">
                  <a:ln w="18415" cmpd="sng">
                    <a:solidFill>
                      <a:srgbClr val="FFFFFF"/>
                    </a:solidFill>
                    <a:prstDash val="solid"/>
                  </a:ln>
                  <a:latin typeface="Comic Sans MS" pitchFamily="66" charset="0"/>
                  <a:cs typeface="Calibri" panose="020F0502020204030204" pitchFamily="34" charset="0"/>
                </a:rPr>
                <a:t>1260 days</a:t>
              </a:r>
            </a:p>
          </p:txBody>
        </p:sp>
      </p:grpSp>
    </p:spTree>
    <p:extLst>
      <p:ext uri="{BB962C8B-B14F-4D97-AF65-F5344CB8AC3E}">
        <p14:creationId xmlns:p14="http://schemas.microsoft.com/office/powerpoint/2010/main" val="36791900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495420" cy="5181600"/>
          </a:xfrm>
        </p:spPr>
        <p:txBody>
          <a:bodyPr/>
          <a:lstStyle/>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6998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C7646D-A4DB-4B07-AB30-C33CD83C57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5386090"/>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24:36-39</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flood came and took them all away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will the coming of the Son of Man be.”</a:t>
            </a:r>
          </a:p>
        </p:txBody>
      </p:sp>
    </p:spTree>
    <p:extLst>
      <p:ext uri="{BB962C8B-B14F-4D97-AF65-F5344CB8AC3E}">
        <p14:creationId xmlns:p14="http://schemas.microsoft.com/office/powerpoint/2010/main" val="1458922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571620" cy="5181600"/>
          </a:xfrm>
        </p:spPr>
        <p:txBody>
          <a:bodyPr/>
          <a:lstStyle/>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1068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C7646D-A4DB-4B07-AB30-C33CD83C57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5262979"/>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24:36-41</a:t>
            </a:r>
          </a:p>
          <a:p>
            <a:pPr algn="just"/>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took them all away; so will the coming of the Son of Man be.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there will be two men in the field; one will be taken and one will be left.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taken and one will be left.”</a:t>
            </a:r>
          </a:p>
        </p:txBody>
      </p:sp>
    </p:spTree>
    <p:extLst>
      <p:ext uri="{BB962C8B-B14F-4D97-AF65-F5344CB8AC3E}">
        <p14:creationId xmlns:p14="http://schemas.microsoft.com/office/powerpoint/2010/main" val="3968874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664" y="252710"/>
            <a:ext cx="8126672" cy="6352583"/>
          </a:xfrm>
          <a:prstGeom prst="rect">
            <a:avLst/>
          </a:prstGeom>
          <a:ln w="28575">
            <a:solidFill>
              <a:srgbClr val="FFFFCC"/>
            </a:solidFill>
          </a:ln>
        </p:spPr>
      </p:pic>
    </p:spTree>
    <p:extLst>
      <p:ext uri="{BB962C8B-B14F-4D97-AF65-F5344CB8AC3E}">
        <p14:creationId xmlns:p14="http://schemas.microsoft.com/office/powerpoint/2010/main" val="3673067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ctr">
              <a:defRPr/>
            </a:pPr>
            <a:r>
              <a:rPr lang="en-US" sz="3600" dirty="0">
                <a:solidFill>
                  <a:srgbClr val="FF99FF"/>
                </a:solidFill>
                <a:effectLst>
                  <a:outerShdw blurRad="38100" dist="38100" dir="2700000" algn="tl">
                    <a:srgbClr val="000000">
                      <a:alpha val="43137"/>
                    </a:srgbClr>
                  </a:outerShdw>
                </a:effectLst>
              </a:rPr>
              <a:t>C.</a:t>
            </a:r>
            <a:r>
              <a:rPr lang="en-US" sz="3600" dirty="0">
                <a:solidFill>
                  <a:srgbClr val="00FFFF"/>
                </a:solidFill>
                <a:effectLst>
                  <a:outerShdw blurRad="38100" dist="38100" dir="2700000" algn="tl">
                    <a:srgbClr val="000000">
                      <a:alpha val="43137"/>
                    </a:srgbClr>
                  </a:outerShdw>
                </a:effectLst>
              </a:rPr>
              <a:t>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1603138" y="1447800"/>
            <a:ext cx="5937725" cy="3962400"/>
          </a:xfrm>
        </p:spPr>
        <p:txBody>
          <a:bodyPr/>
          <a:lstStyle/>
          <a:p>
            <a:pPr marL="514350" indent="-514350" eaLnBrk="1" hangingPunct="1">
              <a:spcBef>
                <a:spcPts val="0"/>
              </a:spcBef>
              <a:spcAft>
                <a:spcPts val="1200"/>
              </a:spcAft>
              <a:buClr>
                <a:srgbClr val="00FF99"/>
              </a:buClr>
              <a:buSzPct val="100000"/>
              <a:buFont typeface="+mj-lt"/>
              <a:buAutoNum type="arabicPeriod"/>
              <a:defRPr/>
            </a:pPr>
            <a:r>
              <a:rPr lang="en-US" altLang="en-US" b="1" dirty="0">
                <a:solidFill>
                  <a:srgbClr val="FFFFCC"/>
                </a:solidFill>
                <a:effectLst>
                  <a:outerShdw blurRad="38100" dist="38100" dir="2700000" algn="tl">
                    <a:srgbClr val="000000">
                      <a:alpha val="43137"/>
                    </a:srgbClr>
                  </a:outerShdw>
                </a:effectLst>
              </a:rPr>
              <a:t>No rapture reasons</a:t>
            </a:r>
          </a:p>
          <a:p>
            <a:pPr marL="914400" lvl="1" indent="-457200">
              <a:spcBef>
                <a:spcPts val="0"/>
              </a:spcBef>
              <a:spcAft>
                <a:spcPts val="1200"/>
              </a:spcAft>
              <a:buClr>
                <a:srgbClr val="FF99FF"/>
              </a:buClr>
              <a:buSzPct val="100000"/>
              <a:buAutoNum type="alphaLcPeriod"/>
            </a:pPr>
            <a:r>
              <a:rPr lang="en-US" altLang="en-US" dirty="0">
                <a:effectLst>
                  <a:outerShdw blurRad="38100" dist="38100" dir="2700000" algn="tl">
                    <a:srgbClr val="000000">
                      <a:alpha val="43137"/>
                    </a:srgbClr>
                  </a:outerShdw>
                </a:effectLst>
              </a:rPr>
              <a:t>Preceding context</a:t>
            </a:r>
          </a:p>
          <a:p>
            <a:pPr marL="914400" lvl="1" indent="-457200">
              <a:spcBef>
                <a:spcPts val="0"/>
              </a:spcBef>
              <a:spcAft>
                <a:spcPts val="1200"/>
              </a:spcAft>
              <a:buClr>
                <a:srgbClr val="FF99FF"/>
              </a:buClr>
              <a:buSzPct val="100000"/>
              <a:buAutoNum type="alphaLcPeriod"/>
            </a:pPr>
            <a:r>
              <a:rPr lang="en-US" altLang="en-US" dirty="0">
                <a:effectLst>
                  <a:outerShdw blurRad="38100" dist="38100" dir="2700000" algn="tl">
                    <a:srgbClr val="000000">
                      <a:alpha val="43137"/>
                    </a:srgbClr>
                  </a:outerShdw>
                </a:effectLst>
              </a:rPr>
              <a:t>Days of Noah chronology</a:t>
            </a:r>
          </a:p>
          <a:p>
            <a:pPr marL="914400" lvl="1" indent="-457200">
              <a:spcBef>
                <a:spcPts val="0"/>
              </a:spcBef>
              <a:spcAft>
                <a:spcPts val="1200"/>
              </a:spcAft>
              <a:buClr>
                <a:srgbClr val="FF99FF"/>
              </a:buClr>
              <a:buSzPct val="100000"/>
              <a:buAutoNum type="alphaLcPeriod"/>
            </a:pPr>
            <a:r>
              <a:rPr lang="en-US" altLang="en-US" dirty="0">
                <a:effectLst>
                  <a:outerShdw blurRad="38100" dist="38100" dir="2700000" algn="tl">
                    <a:srgbClr val="000000">
                      <a:alpha val="43137"/>
                    </a:srgbClr>
                  </a:outerShdw>
                </a:effectLst>
              </a:rPr>
              <a:t>Son of Man</a:t>
            </a:r>
          </a:p>
          <a:p>
            <a:pPr marL="914400" lvl="1" indent="-457200">
              <a:spcBef>
                <a:spcPts val="0"/>
              </a:spcBef>
              <a:spcAft>
                <a:spcPts val="1200"/>
              </a:spcAft>
              <a:buClr>
                <a:srgbClr val="FF99FF"/>
              </a:buClr>
              <a:buSzPct val="100000"/>
              <a:buAutoNum type="alphaLcPeriod"/>
            </a:pPr>
            <a:r>
              <a:rPr lang="en-US" altLang="en-US" dirty="0">
                <a:effectLst>
                  <a:outerShdw blurRad="38100" dist="38100" dir="2700000" algn="tl">
                    <a:srgbClr val="000000">
                      <a:alpha val="43137"/>
                    </a:srgbClr>
                  </a:outerShdw>
                </a:effectLst>
              </a:rPr>
              <a:t>Other Matthean judgments</a:t>
            </a:r>
          </a:p>
          <a:p>
            <a:pPr marL="914400" lvl="1" indent="-457200">
              <a:spcBef>
                <a:spcPts val="0"/>
              </a:spcBef>
              <a:spcAft>
                <a:spcPts val="1200"/>
              </a:spcAft>
              <a:buClr>
                <a:srgbClr val="FF99FF"/>
              </a:buClr>
              <a:buSzPct val="100000"/>
              <a:buAutoNum type="alphaLcPeriod"/>
            </a:pPr>
            <a:r>
              <a:rPr lang="en-US" altLang="en-US" dirty="0">
                <a:effectLst>
                  <a:outerShdw blurRad="38100" dist="38100" dir="2700000" algn="tl">
                    <a:srgbClr val="000000">
                      <a:alpha val="43137"/>
                    </a:srgbClr>
                  </a:outerShdw>
                </a:effectLst>
              </a:rPr>
              <a:t>Lukan parallel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4443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ctr">
              <a:defRPr/>
            </a:pPr>
            <a:r>
              <a:rPr lang="en-US" sz="3600" dirty="0">
                <a:solidFill>
                  <a:srgbClr val="FF99FF"/>
                </a:solidFill>
                <a:effectLst>
                  <a:outerShdw blurRad="38100" dist="38100" dir="2700000" algn="tl">
                    <a:srgbClr val="000000">
                      <a:alpha val="43137"/>
                    </a:srgbClr>
                  </a:outerShdw>
                </a:effectLst>
              </a:rPr>
              <a:t>C.</a:t>
            </a:r>
            <a:r>
              <a:rPr lang="en-US" sz="3600" dirty="0">
                <a:solidFill>
                  <a:srgbClr val="00FFFF"/>
                </a:solidFill>
                <a:effectLst>
                  <a:outerShdw blurRad="38100" dist="38100" dir="2700000" algn="tl">
                    <a:srgbClr val="000000">
                      <a:alpha val="43137"/>
                    </a:srgbClr>
                  </a:outerShdw>
                </a:effectLst>
              </a:rPr>
              <a:t>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1603138" y="1447800"/>
            <a:ext cx="5937725" cy="3962400"/>
          </a:xfrm>
        </p:spPr>
        <p:txBody>
          <a:bodyPr/>
          <a:lstStyle/>
          <a:p>
            <a:pPr marL="514350" indent="-514350" eaLnBrk="1" hangingPunct="1">
              <a:spcBef>
                <a:spcPts val="0"/>
              </a:spcBef>
              <a:spcAft>
                <a:spcPts val="1200"/>
              </a:spcAft>
              <a:buClr>
                <a:srgbClr val="00FF99"/>
              </a:buClr>
              <a:buSzPct val="100000"/>
              <a:buFont typeface="+mj-lt"/>
              <a:buAutoNum type="arabicPeriod"/>
              <a:defRPr/>
            </a:pPr>
            <a:r>
              <a:rPr lang="en-US" altLang="en-US" b="1" dirty="0">
                <a:solidFill>
                  <a:srgbClr val="FFFFCC"/>
                </a:solidFill>
                <a:effectLst>
                  <a:outerShdw blurRad="38100" dist="38100" dir="2700000" algn="tl">
                    <a:srgbClr val="000000">
                      <a:alpha val="43137"/>
                    </a:srgbClr>
                  </a:outerShdw>
                </a:effectLst>
              </a:rPr>
              <a:t>No rapture reasons</a:t>
            </a:r>
          </a:p>
          <a:p>
            <a:pPr marL="914400" lvl="1" indent="-457200">
              <a:spcBef>
                <a:spcPts val="0"/>
              </a:spcBef>
              <a:spcAft>
                <a:spcPts val="1200"/>
              </a:spcAft>
              <a:buClr>
                <a:srgbClr val="FF99FF"/>
              </a:buClr>
              <a:buSzPct val="100000"/>
              <a:buFont typeface="Wingdings" pitchFamily="2" charset="2"/>
              <a:buAutoNum type="alphaLcPeriod"/>
            </a:pPr>
            <a:r>
              <a:rPr lang="en-US" altLang="en-US" b="1" u="sng" dirty="0">
                <a:solidFill>
                  <a:srgbClr val="FFFFCC"/>
                </a:solidFill>
                <a:effectLst>
                  <a:outerShdw blurRad="38100" dist="38100" dir="2700000" algn="tl">
                    <a:srgbClr val="000000">
                      <a:alpha val="43137"/>
                    </a:srgbClr>
                  </a:outerShdw>
                </a:effectLst>
                <a:ea typeface="+mn-ea"/>
                <a:cs typeface="+mn-cs"/>
              </a:rPr>
              <a:t>Preceding context</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Days of Noah chronology</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Son of Man</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Other Matthean judgments</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Lukan parallel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7436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ctr">
              <a:defRPr/>
            </a:pPr>
            <a:r>
              <a:rPr lang="en-US" sz="3600" dirty="0">
                <a:solidFill>
                  <a:srgbClr val="FF99FF"/>
                </a:solidFill>
                <a:effectLst>
                  <a:outerShdw blurRad="38100" dist="38100" dir="2700000" algn="tl">
                    <a:srgbClr val="000000">
                      <a:alpha val="43137"/>
                    </a:srgbClr>
                  </a:outerShdw>
                </a:effectLst>
              </a:rPr>
              <a:t>C.</a:t>
            </a:r>
            <a:r>
              <a:rPr lang="en-US" sz="3600" dirty="0">
                <a:solidFill>
                  <a:srgbClr val="00FFFF"/>
                </a:solidFill>
                <a:effectLst>
                  <a:outerShdw blurRad="38100" dist="38100" dir="2700000" algn="tl">
                    <a:srgbClr val="000000">
                      <a:alpha val="43137"/>
                    </a:srgbClr>
                  </a:outerShdw>
                </a:effectLst>
              </a:rPr>
              <a:t>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1603138" y="1447800"/>
            <a:ext cx="5937725" cy="3962400"/>
          </a:xfrm>
        </p:spPr>
        <p:txBody>
          <a:bodyPr/>
          <a:lstStyle/>
          <a:p>
            <a:pPr marL="514350" indent="-514350" eaLnBrk="1" hangingPunct="1">
              <a:spcBef>
                <a:spcPts val="0"/>
              </a:spcBef>
              <a:spcAft>
                <a:spcPts val="1200"/>
              </a:spcAft>
              <a:buClr>
                <a:srgbClr val="00FF99"/>
              </a:buClr>
              <a:buSzPct val="100000"/>
              <a:buFont typeface="+mj-lt"/>
              <a:buAutoNum type="arabicPeriod"/>
              <a:defRPr/>
            </a:pPr>
            <a:r>
              <a:rPr lang="en-US" altLang="en-US" b="1" dirty="0">
                <a:solidFill>
                  <a:srgbClr val="FFFFCC"/>
                </a:solidFill>
                <a:effectLst>
                  <a:outerShdw blurRad="38100" dist="38100" dir="2700000" algn="tl">
                    <a:srgbClr val="000000">
                      <a:alpha val="43137"/>
                    </a:srgbClr>
                  </a:outerShdw>
                </a:effectLst>
              </a:rPr>
              <a:t>No rapture reasons</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Preceding context</a:t>
            </a:r>
          </a:p>
          <a:p>
            <a:pPr marL="914400" lvl="1" indent="-457200">
              <a:spcBef>
                <a:spcPts val="0"/>
              </a:spcBef>
              <a:spcAft>
                <a:spcPts val="1200"/>
              </a:spcAft>
              <a:buClr>
                <a:srgbClr val="FF99FF"/>
              </a:buClr>
              <a:buSzPct val="100000"/>
              <a:buFont typeface="Wingdings" pitchFamily="2" charset="2"/>
              <a:buAutoNum type="alphaLcPeriod"/>
            </a:pPr>
            <a:r>
              <a:rPr lang="en-US" altLang="en-US" b="1" u="sng" dirty="0">
                <a:solidFill>
                  <a:srgbClr val="FFFFCC"/>
                </a:solidFill>
                <a:effectLst>
                  <a:outerShdw blurRad="38100" dist="38100" dir="2700000" algn="tl">
                    <a:srgbClr val="000000">
                      <a:alpha val="43137"/>
                    </a:srgbClr>
                  </a:outerShdw>
                </a:effectLst>
                <a:ea typeface="+mn-ea"/>
                <a:cs typeface="+mn-cs"/>
              </a:rPr>
              <a:t>Days of Noah chronology</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Son of Man</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Other Matthean judgments</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Lukan parallel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5433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3C3A8-446A-4B6B-972E-6E528F6260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5601533"/>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24:36-41</a:t>
            </a:r>
          </a:p>
          <a:p>
            <a:pPr algn="just"/>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took them all away; so will the coming of the Son of Man be.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a:t>
            </a:r>
            <a:r>
              <a:rPr lang="en-US" sz="28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tote</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will be two men in the field; one will be taken and one will be left.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taken and one will be left.”</a:t>
            </a:r>
          </a:p>
        </p:txBody>
      </p:sp>
    </p:spTree>
    <p:extLst>
      <p:ext uri="{BB962C8B-B14F-4D97-AF65-F5344CB8AC3E}">
        <p14:creationId xmlns:p14="http://schemas.microsoft.com/office/powerpoint/2010/main" val="16586795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ctr">
              <a:defRPr/>
            </a:pPr>
            <a:r>
              <a:rPr lang="en-US" sz="3600" dirty="0">
                <a:solidFill>
                  <a:srgbClr val="FF99FF"/>
                </a:solidFill>
                <a:effectLst>
                  <a:outerShdw blurRad="38100" dist="38100" dir="2700000" algn="tl">
                    <a:srgbClr val="000000">
                      <a:alpha val="43137"/>
                    </a:srgbClr>
                  </a:outerShdw>
                </a:effectLst>
              </a:rPr>
              <a:t>C.</a:t>
            </a:r>
            <a:r>
              <a:rPr lang="en-US" sz="3600" dirty="0">
                <a:solidFill>
                  <a:srgbClr val="00FFFF"/>
                </a:solidFill>
                <a:effectLst>
                  <a:outerShdw blurRad="38100" dist="38100" dir="2700000" algn="tl">
                    <a:srgbClr val="000000">
                      <a:alpha val="43137"/>
                    </a:srgbClr>
                  </a:outerShdw>
                </a:effectLst>
              </a:rPr>
              <a:t>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1603138" y="1447800"/>
            <a:ext cx="5937725" cy="3962400"/>
          </a:xfrm>
        </p:spPr>
        <p:txBody>
          <a:bodyPr/>
          <a:lstStyle/>
          <a:p>
            <a:pPr marL="514350" indent="-514350" eaLnBrk="1" hangingPunct="1">
              <a:spcBef>
                <a:spcPts val="0"/>
              </a:spcBef>
              <a:spcAft>
                <a:spcPts val="1200"/>
              </a:spcAft>
              <a:buClr>
                <a:srgbClr val="00FF99"/>
              </a:buClr>
              <a:buSzPct val="100000"/>
              <a:buFont typeface="+mj-lt"/>
              <a:buAutoNum type="arabicPeriod"/>
              <a:defRPr/>
            </a:pPr>
            <a:r>
              <a:rPr lang="en-US" altLang="en-US" b="1" dirty="0">
                <a:solidFill>
                  <a:srgbClr val="FFFFCC"/>
                </a:solidFill>
                <a:effectLst>
                  <a:outerShdw blurRad="38100" dist="38100" dir="2700000" algn="tl">
                    <a:srgbClr val="000000">
                      <a:alpha val="43137"/>
                    </a:srgbClr>
                  </a:outerShdw>
                </a:effectLst>
              </a:rPr>
              <a:t>No rapture reasons</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Preceding context</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Days of Noah chronology</a:t>
            </a:r>
          </a:p>
          <a:p>
            <a:pPr marL="914400" lvl="1" indent="-457200">
              <a:spcBef>
                <a:spcPts val="0"/>
              </a:spcBef>
              <a:spcAft>
                <a:spcPts val="1200"/>
              </a:spcAft>
              <a:buClr>
                <a:srgbClr val="FF99FF"/>
              </a:buClr>
              <a:buSzPct val="100000"/>
              <a:buFont typeface="Wingdings" pitchFamily="2" charset="2"/>
              <a:buAutoNum type="alphaLcPeriod"/>
            </a:pPr>
            <a:r>
              <a:rPr lang="en-US" altLang="en-US" b="1" u="sng" dirty="0">
                <a:solidFill>
                  <a:srgbClr val="FFFFCC"/>
                </a:solidFill>
                <a:effectLst>
                  <a:outerShdw blurRad="38100" dist="38100" dir="2700000" algn="tl">
                    <a:srgbClr val="000000">
                      <a:alpha val="43137"/>
                    </a:srgbClr>
                  </a:outerShdw>
                </a:effectLst>
                <a:ea typeface="+mn-ea"/>
                <a:cs typeface="+mn-cs"/>
              </a:rPr>
              <a:t>Son of Man</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Other Matthean judgments</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Lukan parallel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1697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30B6FF-D542-4A93-A01D-EBDB8E9BC1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5170646"/>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24:36-41</a:t>
            </a:r>
          </a:p>
          <a:p>
            <a:pPr algn="just"/>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took them all away; so will the coming of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Son of Man</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there will be two men in the field; one will be taken and one will be left.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taken and one will be left.”</a:t>
            </a:r>
          </a:p>
        </p:txBody>
      </p:sp>
    </p:spTree>
    <p:extLst>
      <p:ext uri="{BB962C8B-B14F-4D97-AF65-F5344CB8AC3E}">
        <p14:creationId xmlns:p14="http://schemas.microsoft.com/office/powerpoint/2010/main" val="2767974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4KINGS.TIF"/>
          <p:cNvPicPr>
            <a:picLocks noChangeAspect="1" noChangeArrowheads="1"/>
          </p:cNvPicPr>
          <p:nvPr/>
        </p:nvPicPr>
        <p:blipFill>
          <a:blip r:embed="rId2" cstate="email">
            <a:grayscl/>
            <a:biLevel thresh="50000"/>
            <a:extLst>
              <a:ext uri="{28A0092B-C50C-407E-A947-70E740481C1C}">
                <a14:useLocalDpi xmlns:a14="http://schemas.microsoft.com/office/drawing/2010/main"/>
              </a:ext>
            </a:extLst>
          </a:blip>
          <a:srcRect/>
          <a:stretch>
            <a:fillRect/>
          </a:stretch>
        </p:blipFill>
        <p:spPr bwMode="auto">
          <a:xfrm>
            <a:off x="228600" y="152401"/>
            <a:ext cx="8683052" cy="6575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8792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ctr">
              <a:defRPr/>
            </a:pPr>
            <a:r>
              <a:rPr lang="en-US" sz="3600" dirty="0">
                <a:solidFill>
                  <a:srgbClr val="FF99FF"/>
                </a:solidFill>
                <a:effectLst>
                  <a:outerShdw blurRad="38100" dist="38100" dir="2700000" algn="tl">
                    <a:srgbClr val="000000">
                      <a:alpha val="43137"/>
                    </a:srgbClr>
                  </a:outerShdw>
                </a:effectLst>
              </a:rPr>
              <a:t>C.</a:t>
            </a:r>
            <a:r>
              <a:rPr lang="en-US" sz="3600" dirty="0">
                <a:solidFill>
                  <a:srgbClr val="00FFFF"/>
                </a:solidFill>
                <a:effectLst>
                  <a:outerShdw blurRad="38100" dist="38100" dir="2700000" algn="tl">
                    <a:srgbClr val="000000">
                      <a:alpha val="43137"/>
                    </a:srgbClr>
                  </a:outerShdw>
                </a:effectLst>
              </a:rPr>
              <a:t>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1603138" y="1447800"/>
            <a:ext cx="5937725" cy="3962400"/>
          </a:xfrm>
        </p:spPr>
        <p:txBody>
          <a:bodyPr/>
          <a:lstStyle/>
          <a:p>
            <a:pPr marL="514350" indent="-514350" eaLnBrk="1" hangingPunct="1">
              <a:spcBef>
                <a:spcPts val="0"/>
              </a:spcBef>
              <a:spcAft>
                <a:spcPts val="1200"/>
              </a:spcAft>
              <a:buClr>
                <a:srgbClr val="00FF99"/>
              </a:buClr>
              <a:buSzPct val="100000"/>
              <a:buFont typeface="+mj-lt"/>
              <a:buAutoNum type="arabicPeriod"/>
              <a:defRPr/>
            </a:pPr>
            <a:r>
              <a:rPr lang="en-US" altLang="en-US" b="1" dirty="0">
                <a:solidFill>
                  <a:srgbClr val="FFFFCC"/>
                </a:solidFill>
                <a:effectLst>
                  <a:outerShdw blurRad="38100" dist="38100" dir="2700000" algn="tl">
                    <a:srgbClr val="000000">
                      <a:alpha val="43137"/>
                    </a:srgbClr>
                  </a:outerShdw>
                </a:effectLst>
              </a:rPr>
              <a:t>No rapture reasons</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Preceding context</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Days of Noah chronology</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Son of Man</a:t>
            </a:r>
          </a:p>
          <a:p>
            <a:pPr marL="914400" lvl="1" indent="-457200">
              <a:spcBef>
                <a:spcPts val="0"/>
              </a:spcBef>
              <a:spcAft>
                <a:spcPts val="1200"/>
              </a:spcAft>
              <a:buClr>
                <a:srgbClr val="FF99FF"/>
              </a:buClr>
              <a:buSzPct val="100000"/>
              <a:buFont typeface="Wingdings" pitchFamily="2" charset="2"/>
              <a:buAutoNum type="alphaLcPeriod"/>
            </a:pPr>
            <a:r>
              <a:rPr lang="en-US" altLang="en-US" b="1" u="sng" dirty="0">
                <a:solidFill>
                  <a:srgbClr val="FFFFCC"/>
                </a:solidFill>
                <a:effectLst>
                  <a:outerShdw blurRad="38100" dist="38100" dir="2700000" algn="tl">
                    <a:srgbClr val="000000">
                      <a:alpha val="43137"/>
                    </a:srgbClr>
                  </a:outerShdw>
                </a:effectLst>
                <a:ea typeface="+mn-ea"/>
                <a:cs typeface="+mn-cs"/>
              </a:rPr>
              <a:t>Other Matthean judgments</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Lukan parallel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5958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924960-6553-4986-8427-AC6D684AC2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1" y="1"/>
            <a:ext cx="9144000" cy="2831544"/>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13:30</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‘Allow both to grow together until the harvest; and in the time of the harvest I will say to the reapers, “First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up the tares and bind them in bundles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burn them up; but gather the wheat into my barn.” ’ ”</a:t>
            </a:r>
          </a:p>
        </p:txBody>
      </p:sp>
      <p:pic>
        <p:nvPicPr>
          <p:cNvPr id="1026" name="Picture 2" descr="Matthew 13:30 KJV | Kjv, Good to know, Matthews">
            <a:extLst>
              <a:ext uri="{FF2B5EF4-FFF2-40B4-BE49-F238E27FC236}">
                <a16:creationId xmlns:a16="http://schemas.microsoft.com/office/drawing/2014/main" id="{F7E00E6A-0B1E-4268-92CE-4D2622EA87A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66160" y="2788920"/>
            <a:ext cx="2011680" cy="201168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9516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ctr">
              <a:defRPr/>
            </a:pPr>
            <a:r>
              <a:rPr lang="en-US" sz="3600" dirty="0">
                <a:solidFill>
                  <a:srgbClr val="FF99FF"/>
                </a:solidFill>
                <a:effectLst>
                  <a:outerShdw blurRad="38100" dist="38100" dir="2700000" algn="tl">
                    <a:srgbClr val="000000">
                      <a:alpha val="43137"/>
                    </a:srgbClr>
                  </a:outerShdw>
                </a:effectLst>
              </a:rPr>
              <a:t>C.</a:t>
            </a:r>
            <a:r>
              <a:rPr lang="en-US" sz="3600" dirty="0">
                <a:solidFill>
                  <a:srgbClr val="00FFFF"/>
                </a:solidFill>
                <a:effectLst>
                  <a:outerShdw blurRad="38100" dist="38100" dir="2700000" algn="tl">
                    <a:srgbClr val="000000">
                      <a:alpha val="43137"/>
                    </a:srgbClr>
                  </a:outerShdw>
                </a:effectLst>
              </a:rPr>
              <a:t>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1603138" y="1447800"/>
            <a:ext cx="5937725" cy="3962400"/>
          </a:xfrm>
        </p:spPr>
        <p:txBody>
          <a:bodyPr/>
          <a:lstStyle/>
          <a:p>
            <a:pPr marL="514350" indent="-514350" eaLnBrk="1" hangingPunct="1">
              <a:spcBef>
                <a:spcPts val="0"/>
              </a:spcBef>
              <a:spcAft>
                <a:spcPts val="1200"/>
              </a:spcAft>
              <a:buClr>
                <a:srgbClr val="00FF99"/>
              </a:buClr>
              <a:buSzPct val="100000"/>
              <a:buFont typeface="+mj-lt"/>
              <a:buAutoNum type="arabicPeriod"/>
              <a:defRPr/>
            </a:pPr>
            <a:r>
              <a:rPr lang="en-US" altLang="en-US" b="1" dirty="0">
                <a:solidFill>
                  <a:srgbClr val="FFFFCC"/>
                </a:solidFill>
                <a:effectLst>
                  <a:outerShdw blurRad="38100" dist="38100" dir="2700000" algn="tl">
                    <a:srgbClr val="000000">
                      <a:alpha val="43137"/>
                    </a:srgbClr>
                  </a:outerShdw>
                </a:effectLst>
              </a:rPr>
              <a:t>No rapture reasons</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Preceding context</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Days of Noah chronology</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Son of Man</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Other Matthean judgments</a:t>
            </a:r>
          </a:p>
          <a:p>
            <a:pPr marL="914400" lvl="1" indent="-457200">
              <a:spcBef>
                <a:spcPts val="0"/>
              </a:spcBef>
              <a:spcAft>
                <a:spcPts val="1200"/>
              </a:spcAft>
              <a:buClr>
                <a:srgbClr val="FF99FF"/>
              </a:buClr>
              <a:buSzPct val="100000"/>
              <a:buFont typeface="Wingdings" pitchFamily="2" charset="2"/>
              <a:buAutoNum type="alphaLcPeriod"/>
            </a:pPr>
            <a:r>
              <a:rPr lang="en-US" altLang="en-US" b="1" u="sng" dirty="0">
                <a:solidFill>
                  <a:srgbClr val="FFFFCC"/>
                </a:solidFill>
                <a:effectLst>
                  <a:outerShdw blurRad="38100" dist="38100" dir="2700000" algn="tl">
                    <a:srgbClr val="000000">
                      <a:alpha val="43137"/>
                    </a:srgbClr>
                  </a:outerShdw>
                </a:effectLst>
                <a:ea typeface="+mn-ea"/>
                <a:cs typeface="+mn-cs"/>
              </a:rPr>
              <a:t>Lukan parallel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698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0" y="1447800"/>
            <a:ext cx="9144000" cy="5334000"/>
          </a:xfrm>
        </p:spPr>
        <p:txBody>
          <a:bodyPr/>
          <a:lstStyle/>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endPar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2636A59E-F606-4720-AC0C-C62BB4647C7D}"/>
              </a:ext>
            </a:extLst>
          </p:cNvPr>
          <p:cNvSpPr/>
          <p:nvPr/>
        </p:nvSpPr>
        <p:spPr>
          <a:xfrm>
            <a:off x="0" y="218182"/>
            <a:ext cx="9144000" cy="1154162"/>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When is the Rapture?</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Arguments Favoring the Pre-Tribulation View</a:t>
            </a:r>
          </a:p>
        </p:txBody>
      </p:sp>
    </p:spTree>
    <p:extLst>
      <p:ext uri="{BB962C8B-B14F-4D97-AF65-F5344CB8AC3E}">
        <p14:creationId xmlns:p14="http://schemas.microsoft.com/office/powerpoint/2010/main" val="3210449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FCBB73-A981-456E-B187-145A551219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514350">
              <a:spcBef>
                <a:spcPts val="0"/>
              </a:spcBef>
              <a:spcAft>
                <a:spcPts val="1200"/>
              </a:spcAft>
              <a:buClr>
                <a:schemeClr val="tx2"/>
              </a:buClr>
              <a:buSzPct val="75000"/>
              <a:buNone/>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Luke 17:34-37</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34</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tell you, on that night there will be two in one bed; one will be taken and the other will be left.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35</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“There will be two women grinding at the same place; one will be taken and the other will be left.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men will be in the field; one will be taken and the other will be left.”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answering they said to Him,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Where, Lord?</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said to them,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Where the body is, there also the vultures will be gathered</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9227253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42900" y="1600200"/>
            <a:ext cx="8458200" cy="3810000"/>
          </a:xfrm>
        </p:spPr>
        <p:txBody>
          <a:bodyPr/>
          <a:lstStyle/>
          <a:p>
            <a:pPr marL="457200" indent="-457200" eaLnBrk="1" hangingPunct="1">
              <a:spcBef>
                <a:spcPts val="0"/>
              </a:spcBef>
              <a:spcAft>
                <a:spcPts val="1200"/>
              </a:spcAft>
              <a:buClr>
                <a:srgbClr val="00FF99"/>
              </a:buClr>
              <a:buSzPct val="100000"/>
              <a:buFont typeface="+mj-lt"/>
              <a:buAutoNum type="arabicPeriod" startAt="2"/>
              <a:defRPr/>
            </a:pPr>
            <a:r>
              <a:rPr lang="en-US" altLang="en-US" b="1" dirty="0">
                <a:solidFill>
                  <a:srgbClr val="FFFFCC"/>
                </a:solidFill>
                <a:effectLst>
                  <a:outerShdw blurRad="38100" dist="38100" dir="2700000" algn="tl">
                    <a:srgbClr val="000000">
                      <a:alpha val="43137"/>
                    </a:srgbClr>
                  </a:outerShdw>
                </a:effectLst>
              </a:rPr>
              <a:t>Pro-rapture reasons</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From </a:t>
            </a:r>
            <a:r>
              <a:rPr lang="en-US" i="1" dirty="0">
                <a:effectLst>
                  <a:outerShdw blurRad="38100" dist="38100" dir="2700000" algn="tl">
                    <a:srgbClr val="000000">
                      <a:alpha val="43137"/>
                    </a:srgbClr>
                  </a:outerShdw>
                </a:effectLst>
              </a:rPr>
              <a:t>airō </a:t>
            </a:r>
            <a:r>
              <a:rPr lang="en-US" dirty="0">
                <a:effectLst>
                  <a:outerShdw blurRad="38100" dist="38100" dir="2700000" algn="tl">
                    <a:srgbClr val="000000">
                      <a:alpha val="43137"/>
                    </a:srgbClr>
                  </a:outerShdw>
                </a:effectLst>
              </a:rPr>
              <a:t>to</a:t>
            </a:r>
            <a:r>
              <a:rPr lang="en-US" i="1" dirty="0">
                <a:effectLst>
                  <a:outerShdw blurRad="38100" dist="38100" dir="2700000" algn="tl">
                    <a:srgbClr val="000000">
                      <a:alpha val="43137"/>
                    </a:srgbClr>
                  </a:outerShdw>
                </a:effectLst>
              </a:rPr>
              <a:t> paralambanō</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Day or hour can be known in the Tribulation</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Normal life activities at the end of the Tribulation</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Peri De (“Now Concerning”) construction</a:t>
            </a:r>
            <a:endParaRPr lang="en-US" altLang="en-US" dirty="0">
              <a:effectLst>
                <a:outerShdw blurRad="38100" dist="38100" dir="2700000" algn="tl">
                  <a:srgbClr val="000000">
                    <a:alpha val="43137"/>
                  </a:srgbClr>
                </a:outerShdw>
              </a:effectLst>
            </a:endParaRPr>
          </a:p>
        </p:txBody>
      </p:sp>
      <p:sp>
        <p:nvSpPr>
          <p:cNvPr id="7" name="Title 1">
            <a:extLst>
              <a:ext uri="{FF2B5EF4-FFF2-40B4-BE49-F238E27FC236}">
                <a16:creationId xmlns:a16="http://schemas.microsoft.com/office/drawing/2014/main" id="{430A5519-A67F-4A78-B6FD-0A1BD0551C19}"/>
              </a:ext>
            </a:extLst>
          </p:cNvPr>
          <p:cNvSpPr>
            <a:spLocks noGrp="1"/>
          </p:cNvSpPr>
          <p:nvPr>
            <p:ph type="title"/>
          </p:nvPr>
        </p:nvSpPr>
        <p:spPr>
          <a:xfrm>
            <a:off x="0" y="228600"/>
            <a:ext cx="9144000" cy="1143000"/>
          </a:xfrm>
        </p:spPr>
        <p:txBody>
          <a:bodyPr/>
          <a:lstStyle/>
          <a:p>
            <a:pPr algn="ctr">
              <a:defRPr/>
            </a:pPr>
            <a:r>
              <a:rPr lang="en-US" sz="3600" dirty="0">
                <a:solidFill>
                  <a:srgbClr val="FF99FF"/>
                </a:solidFill>
                <a:effectLst>
                  <a:outerShdw blurRad="38100" dist="38100" dir="2700000" algn="tl">
                    <a:srgbClr val="000000">
                      <a:alpha val="43137"/>
                    </a:srgbClr>
                  </a:outerShdw>
                </a:effectLst>
              </a:rPr>
              <a:t>C.</a:t>
            </a:r>
            <a:r>
              <a:rPr lang="en-US" sz="3600" dirty="0">
                <a:solidFill>
                  <a:srgbClr val="00FFFF"/>
                </a:solidFill>
                <a:effectLst>
                  <a:outerShdw blurRad="38100" dist="38100" dir="2700000" algn="tl">
                    <a:srgbClr val="000000">
                      <a:alpha val="43137"/>
                    </a:srgbClr>
                  </a:outerShdw>
                </a:effectLst>
              </a:rPr>
              <a:t>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pic>
        <p:nvPicPr>
          <p:cNvPr id="5" name="Picture 2" descr="The Olivet Discourse - The End Times According to Jesus">
            <a:extLst>
              <a:ext uri="{FF2B5EF4-FFF2-40B4-BE49-F238E27FC236}">
                <a16:creationId xmlns:a16="http://schemas.microsoft.com/office/drawing/2014/main" id="{98D7A8C8-372B-41E5-B94A-F62CE9DC4C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1238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42900" y="1600200"/>
            <a:ext cx="8458200" cy="3810000"/>
          </a:xfrm>
        </p:spPr>
        <p:txBody>
          <a:bodyPr/>
          <a:lstStyle/>
          <a:p>
            <a:pPr marL="457200" indent="-457200" eaLnBrk="1" hangingPunct="1">
              <a:spcBef>
                <a:spcPts val="0"/>
              </a:spcBef>
              <a:spcAft>
                <a:spcPts val="1200"/>
              </a:spcAft>
              <a:buClr>
                <a:srgbClr val="00FF99"/>
              </a:buClr>
              <a:buSzPct val="100000"/>
              <a:buFont typeface="+mj-lt"/>
              <a:buAutoNum type="arabicPeriod" startAt="2"/>
              <a:defRPr/>
            </a:pPr>
            <a:r>
              <a:rPr lang="en-US" altLang="en-US" b="1" dirty="0">
                <a:solidFill>
                  <a:srgbClr val="FFFFCC"/>
                </a:solidFill>
                <a:effectLst>
                  <a:outerShdw blurRad="38100" dist="38100" dir="2700000" algn="tl">
                    <a:srgbClr val="000000">
                      <a:alpha val="43137"/>
                    </a:srgbClr>
                  </a:outerShdw>
                </a:effectLst>
              </a:rPr>
              <a:t>Pro-rapture reasons</a:t>
            </a:r>
          </a:p>
          <a:p>
            <a:pPr marL="914400" lvl="1" indent="-457200">
              <a:spcBef>
                <a:spcPts val="0"/>
              </a:spcBef>
              <a:spcAft>
                <a:spcPts val="1200"/>
              </a:spcAft>
              <a:buClr>
                <a:srgbClr val="FF99FF"/>
              </a:buClr>
              <a:buSzPct val="100000"/>
              <a:buFont typeface="Wingdings" pitchFamily="2" charset="2"/>
              <a:buAutoNum type="alphaLcPeriod"/>
            </a:pPr>
            <a:r>
              <a:rPr lang="en-US" b="1" u="sng" dirty="0">
                <a:solidFill>
                  <a:srgbClr val="FFFFCC"/>
                </a:solidFill>
                <a:effectLst>
                  <a:outerShdw blurRad="38100" dist="38100" dir="2700000" algn="tl">
                    <a:srgbClr val="000000">
                      <a:alpha val="43137"/>
                    </a:srgbClr>
                  </a:outerShdw>
                </a:effectLst>
              </a:rPr>
              <a:t>From </a:t>
            </a:r>
            <a:r>
              <a:rPr lang="en-US" b="1" i="1" u="sng" dirty="0">
                <a:solidFill>
                  <a:srgbClr val="FFFFCC"/>
                </a:solidFill>
                <a:effectLst>
                  <a:outerShdw blurRad="38100" dist="38100" dir="2700000" algn="tl">
                    <a:srgbClr val="000000">
                      <a:alpha val="43137"/>
                    </a:srgbClr>
                  </a:outerShdw>
                </a:effectLst>
              </a:rPr>
              <a:t>airō</a:t>
            </a:r>
            <a:r>
              <a:rPr lang="en-US" b="1" u="sng" dirty="0">
                <a:solidFill>
                  <a:srgbClr val="FFFFCC"/>
                </a:solidFill>
                <a:effectLst>
                  <a:outerShdw blurRad="38100" dist="38100" dir="2700000" algn="tl">
                    <a:srgbClr val="000000">
                      <a:alpha val="43137"/>
                    </a:srgbClr>
                  </a:outerShdw>
                </a:effectLst>
              </a:rPr>
              <a:t> to </a:t>
            </a:r>
            <a:r>
              <a:rPr lang="en-US" b="1" i="1" u="sng" dirty="0">
                <a:solidFill>
                  <a:srgbClr val="FFFFCC"/>
                </a:solidFill>
                <a:effectLst>
                  <a:outerShdw blurRad="38100" dist="38100" dir="2700000" algn="tl">
                    <a:srgbClr val="000000">
                      <a:alpha val="43137"/>
                    </a:srgbClr>
                  </a:outerShdw>
                </a:effectLst>
              </a:rPr>
              <a:t>paralambanō</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Day or hour can be known in the Tribulation</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Normal life activities at the end of the Tribulation</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Peri De (“Now Concerning”) construction</a:t>
            </a:r>
            <a:endParaRPr lang="en-US" altLang="en-US" dirty="0">
              <a:effectLst>
                <a:outerShdw blurRad="38100" dist="38100" dir="2700000" algn="tl">
                  <a:srgbClr val="000000">
                    <a:alpha val="43137"/>
                  </a:srgbClr>
                </a:outerShdw>
              </a:effectLst>
            </a:endParaRPr>
          </a:p>
        </p:txBody>
      </p:sp>
      <p:sp>
        <p:nvSpPr>
          <p:cNvPr id="7" name="Title 1">
            <a:extLst>
              <a:ext uri="{FF2B5EF4-FFF2-40B4-BE49-F238E27FC236}">
                <a16:creationId xmlns:a16="http://schemas.microsoft.com/office/drawing/2014/main" id="{430A5519-A67F-4A78-B6FD-0A1BD0551C19}"/>
              </a:ext>
            </a:extLst>
          </p:cNvPr>
          <p:cNvSpPr>
            <a:spLocks noGrp="1"/>
          </p:cNvSpPr>
          <p:nvPr>
            <p:ph type="title"/>
          </p:nvPr>
        </p:nvSpPr>
        <p:spPr>
          <a:xfrm>
            <a:off x="0" y="228600"/>
            <a:ext cx="9144000" cy="1143000"/>
          </a:xfrm>
        </p:spPr>
        <p:txBody>
          <a:bodyPr/>
          <a:lstStyle/>
          <a:p>
            <a:pPr algn="ctr">
              <a:defRPr/>
            </a:pPr>
            <a:r>
              <a:rPr lang="en-US" sz="3600" dirty="0">
                <a:solidFill>
                  <a:srgbClr val="FF99FF"/>
                </a:solidFill>
                <a:effectLst>
                  <a:outerShdw blurRad="38100" dist="38100" dir="2700000" algn="tl">
                    <a:srgbClr val="000000">
                      <a:alpha val="43137"/>
                    </a:srgbClr>
                  </a:outerShdw>
                </a:effectLst>
              </a:rPr>
              <a:t>C. </a:t>
            </a:r>
            <a:r>
              <a:rPr lang="en-US" sz="3600" dirty="0">
                <a:solidFill>
                  <a:srgbClr val="00FFFF"/>
                </a:solidFill>
                <a:effectLst>
                  <a:outerShdw blurRad="38100" dist="38100" dir="2700000" algn="tl">
                    <a:srgbClr val="000000">
                      <a:alpha val="43137"/>
                    </a:srgbClr>
                  </a:outerShdw>
                </a:effectLst>
              </a:rPr>
              <a:t>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pic>
        <p:nvPicPr>
          <p:cNvPr id="5" name="Picture 2" descr="The Olivet Discourse - The End Times According to Jesus">
            <a:extLst>
              <a:ext uri="{FF2B5EF4-FFF2-40B4-BE49-F238E27FC236}">
                <a16:creationId xmlns:a16="http://schemas.microsoft.com/office/drawing/2014/main" id="{98D7A8C8-372B-41E5-B94A-F62CE9DC4C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7964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FC96D5-A34F-454F-95E3-61AF37F6F8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6032421"/>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24:36-41</a:t>
            </a:r>
          </a:p>
          <a:p>
            <a:pPr algn="just"/>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took (</a:t>
            </a:r>
            <a:r>
              <a:rPr lang="en-US" sz="27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airō</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them all away; so will the coming of the Son of Man be.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there will be two men in the field; one will be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taken (</a:t>
            </a:r>
            <a:r>
              <a:rPr lang="en-US" sz="27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paralambanō</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one will be left.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taken</a:t>
            </a:r>
            <a:r>
              <a:rPr lang="en-US" sz="2700"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paralambanō</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one will be left.”</a:t>
            </a:r>
          </a:p>
          <a:p>
            <a:pPr algn="just"/>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6233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A12CB0-1C86-4D8C-AF78-7AB3B106B9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5126" name="Picture 6" descr="http://www.maggiesnotebook.com/wp-content/uploads/2011/08/Apostle_John_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06160" y="3505200"/>
            <a:ext cx="1131681" cy="1371600"/>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1" y="1"/>
            <a:ext cx="9144000" cy="3877985"/>
          </a:xfrm>
          <a:prstGeom prst="rect">
            <a:avLst/>
          </a:prstGeom>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14:1–4</a:t>
            </a:r>
          </a:p>
          <a:p>
            <a:pPr algn="just">
              <a:spcBef>
                <a:spcPts val="0"/>
              </a:spcBef>
              <a:spcAft>
                <a:spcPts val="0"/>
              </a:spcAft>
            </a:pPr>
            <a:r>
              <a:rPr lang="en-US" sz="2800" baseline="30000" dirty="0">
                <a:effectLst>
                  <a:outerShdw blurRad="38100" dist="38100" dir="2700000" algn="tl">
                    <a:srgbClr val="000000">
                      <a:alpha val="43137"/>
                    </a:srgbClr>
                  </a:outerShdw>
                </a:effectLst>
                <a:latin typeface="Calibri" panose="020F0502020204030204" pitchFamily="34" charset="0"/>
              </a:rPr>
              <a:t>1</a:t>
            </a:r>
            <a:r>
              <a:rPr lang="en-US" sz="2800" dirty="0">
                <a:effectLst>
                  <a:outerShdw blurRad="38100" dist="38100" dir="2700000" algn="tl">
                    <a:srgbClr val="000000">
                      <a:alpha val="43137"/>
                    </a:srgbClr>
                  </a:outerShdw>
                </a:effectLst>
                <a:latin typeface="Calibri" panose="020F0502020204030204" pitchFamily="34" charset="0"/>
              </a:rPr>
              <a:t> “Do not let your heart be troubled; believe in God, believe also in Me. </a:t>
            </a:r>
            <a:r>
              <a:rPr lang="en-US" sz="2800" baseline="30000" dirty="0">
                <a:effectLst>
                  <a:outerShdw blurRad="38100" dist="38100" dir="2700000" algn="tl">
                    <a:srgbClr val="000000">
                      <a:alpha val="43137"/>
                    </a:srgbClr>
                  </a:outerShdw>
                </a:effectLst>
                <a:latin typeface="Calibri" panose="020F0502020204030204" pitchFamily="34" charset="0"/>
              </a:rPr>
              <a:t>2</a:t>
            </a:r>
            <a:r>
              <a:rPr lang="en-US" sz="2800" dirty="0">
                <a:effectLst>
                  <a:outerShdw blurRad="38100" dist="38100" dir="2700000" algn="tl">
                    <a:srgbClr val="000000">
                      <a:alpha val="43137"/>
                    </a:srgbClr>
                  </a:outerShdw>
                </a:effectLst>
                <a:latin typeface="Calibri" panose="020F0502020204030204" pitchFamily="34" charset="0"/>
              </a:rPr>
              <a:t> “In My Father’s house are many dwelling places; if it were not so, I would have told you; for I go to prepare a place for you. </a:t>
            </a:r>
            <a:r>
              <a:rPr lang="en-US" sz="2800" baseline="30000" dirty="0">
                <a:effectLst>
                  <a:outerShdw blurRad="38100" dist="38100" dir="2700000" algn="tl">
                    <a:srgbClr val="000000">
                      <a:alpha val="43137"/>
                    </a:srgbClr>
                  </a:outerShdw>
                </a:effectLst>
                <a:latin typeface="Calibri" panose="020F0502020204030204" pitchFamily="34" charset="0"/>
              </a:rPr>
              <a:t>3</a:t>
            </a:r>
            <a:r>
              <a:rPr lang="en-US" sz="2800" dirty="0">
                <a:effectLst>
                  <a:outerShdw blurRad="38100" dist="38100" dir="2700000" algn="tl">
                    <a:srgbClr val="000000">
                      <a:alpha val="43137"/>
                    </a:srgbClr>
                  </a:outerShdw>
                </a:effectLst>
                <a:latin typeface="Calibri" panose="020F0502020204030204" pitchFamily="34" charset="0"/>
              </a:rPr>
              <a:t> “If I go and prepare a place for you, I will come again and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receive you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paralambanō</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rPr>
              <a:t>to Myself, that where I am, </a:t>
            </a:r>
            <a:r>
              <a:rPr lang="en-US" sz="2800" i="1" dirty="0">
                <a:effectLst>
                  <a:outerShdw blurRad="38100" dist="38100" dir="2700000" algn="tl">
                    <a:srgbClr val="000000">
                      <a:alpha val="43137"/>
                    </a:srgbClr>
                  </a:outerShdw>
                </a:effectLst>
                <a:latin typeface="Calibri" panose="020F0502020204030204" pitchFamily="34" charset="0"/>
              </a:rPr>
              <a:t>there</a:t>
            </a:r>
            <a:r>
              <a:rPr lang="en-US" sz="2800" dirty="0">
                <a:effectLst>
                  <a:outerShdw blurRad="38100" dist="38100" dir="2700000" algn="tl">
                    <a:srgbClr val="000000">
                      <a:alpha val="43137"/>
                    </a:srgbClr>
                  </a:outerShdw>
                </a:effectLst>
                <a:latin typeface="Calibri" panose="020F0502020204030204" pitchFamily="34" charset="0"/>
              </a:rPr>
              <a:t> you may be also. </a:t>
            </a:r>
            <a:r>
              <a:rPr lang="en-US" sz="2800" baseline="30000" dirty="0">
                <a:effectLst>
                  <a:outerShdw blurRad="38100" dist="38100" dir="2700000" algn="tl">
                    <a:srgbClr val="000000">
                      <a:alpha val="43137"/>
                    </a:srgbClr>
                  </a:outerShdw>
                </a:effectLst>
                <a:latin typeface="Calibri" panose="020F0502020204030204" pitchFamily="34" charset="0"/>
              </a:rPr>
              <a:t>4</a:t>
            </a:r>
            <a:r>
              <a:rPr lang="en-US" sz="2800" dirty="0">
                <a:effectLst>
                  <a:outerShdw blurRad="38100" dist="38100" dir="2700000" algn="tl">
                    <a:srgbClr val="000000">
                      <a:alpha val="43137"/>
                    </a:srgbClr>
                  </a:outerShdw>
                </a:effectLst>
                <a:latin typeface="Calibri" panose="020F0502020204030204" pitchFamily="34" charset="0"/>
              </a:rPr>
              <a:t> “And you know the way where I am going.” </a:t>
            </a:r>
          </a:p>
        </p:txBody>
      </p:sp>
    </p:spTree>
    <p:extLst>
      <p:ext uri="{BB962C8B-B14F-4D97-AF65-F5344CB8AC3E}">
        <p14:creationId xmlns:p14="http://schemas.microsoft.com/office/powerpoint/2010/main" val="19731074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FC96D5-A34F-454F-95E3-61AF37F6F8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Kings 2:1, 3, 5</a:t>
            </a:r>
          </a:p>
          <a:p>
            <a:pPr marL="0" marR="0" algn="just">
              <a:spcBef>
                <a:spcPts val="0"/>
              </a:spcBef>
              <a:spcAft>
                <a:spcPts val="0"/>
              </a:spcAft>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it came about when the LORD was about to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take up [</a:t>
            </a:r>
            <a:r>
              <a:rPr lang="en-US" sz="28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alah</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Elijah by a whirlwind to heaven, that Elijah went with Elisha from Gilgal….</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 sons of the prophets who were at Bethel came out to Elisha and said to him, “Do you know that the LORD will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take away [</a:t>
            </a:r>
            <a:r>
              <a:rPr lang="en-US" sz="28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laqach</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your master from over you today?” And he said, “Yes, I know; be still.”…</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sons of the prophets who were at Jericho approached Elisha and said to him, “Do you know that the LORD will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take away [</a:t>
            </a:r>
            <a:r>
              <a:rPr lang="en-US" sz="28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laqach</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your master from over you today?” And he answered, “Yes, I know; be still.”</a:t>
            </a:r>
          </a:p>
        </p:txBody>
      </p:sp>
    </p:spTree>
    <p:extLst>
      <p:ext uri="{BB962C8B-B14F-4D97-AF65-F5344CB8AC3E}">
        <p14:creationId xmlns:p14="http://schemas.microsoft.com/office/powerpoint/2010/main" val="18748533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FC96D5-A34F-454F-95E3-61AF37F6F8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323987"/>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19:15-16</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they cried out,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Away with Him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airō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away with Him, crucify Him!” Pilate said to them, “Shall I crucify your King?” The chief priests answered, “We have no king but Caesar.”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he then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handed Him over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paralambanō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them to be crucified.</a:t>
            </a:r>
          </a:p>
        </p:txBody>
      </p:sp>
    </p:spTree>
    <p:extLst>
      <p:ext uri="{BB962C8B-B14F-4D97-AF65-F5344CB8AC3E}">
        <p14:creationId xmlns:p14="http://schemas.microsoft.com/office/powerpoint/2010/main" val="9624727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42900" y="1600200"/>
            <a:ext cx="8572500" cy="3810000"/>
          </a:xfrm>
        </p:spPr>
        <p:txBody>
          <a:bodyPr/>
          <a:lstStyle/>
          <a:p>
            <a:pPr marL="457200" indent="-457200" eaLnBrk="1" hangingPunct="1">
              <a:spcBef>
                <a:spcPts val="0"/>
              </a:spcBef>
              <a:spcAft>
                <a:spcPts val="1200"/>
              </a:spcAft>
              <a:buClr>
                <a:srgbClr val="00FF99"/>
              </a:buClr>
              <a:buSzPct val="100000"/>
              <a:buFont typeface="+mj-lt"/>
              <a:buAutoNum type="arabicPeriod" startAt="2"/>
              <a:defRPr/>
            </a:pPr>
            <a:r>
              <a:rPr lang="en-US" altLang="en-US" b="1" dirty="0">
                <a:solidFill>
                  <a:srgbClr val="FFFFCC"/>
                </a:solidFill>
                <a:effectLst>
                  <a:outerShdw blurRad="38100" dist="38100" dir="2700000" algn="tl">
                    <a:srgbClr val="000000">
                      <a:alpha val="43137"/>
                    </a:srgbClr>
                  </a:outerShdw>
                </a:effectLst>
              </a:rPr>
              <a:t>Pro-rapture reasons</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From </a:t>
            </a:r>
            <a:r>
              <a:rPr lang="en-US" i="1" dirty="0">
                <a:effectLst>
                  <a:outerShdw blurRad="38100" dist="38100" dir="2700000" algn="tl">
                    <a:srgbClr val="000000">
                      <a:alpha val="43137"/>
                    </a:srgbClr>
                  </a:outerShdw>
                </a:effectLst>
              </a:rPr>
              <a:t>airō</a:t>
            </a:r>
            <a:r>
              <a:rPr lang="en-US" dirty="0">
                <a:effectLst>
                  <a:outerShdw blurRad="38100" dist="38100" dir="2700000" algn="tl">
                    <a:srgbClr val="000000">
                      <a:alpha val="43137"/>
                    </a:srgbClr>
                  </a:outerShdw>
                </a:effectLst>
              </a:rPr>
              <a:t> to </a:t>
            </a:r>
            <a:r>
              <a:rPr lang="en-US" i="1" dirty="0">
                <a:effectLst>
                  <a:outerShdw blurRad="38100" dist="38100" dir="2700000" algn="tl">
                    <a:srgbClr val="000000">
                      <a:alpha val="43137"/>
                    </a:srgbClr>
                  </a:outerShdw>
                </a:effectLst>
              </a:rPr>
              <a:t>paralambanō</a:t>
            </a:r>
          </a:p>
          <a:p>
            <a:pPr marL="914400" lvl="1" indent="-457200">
              <a:spcBef>
                <a:spcPts val="0"/>
              </a:spcBef>
              <a:spcAft>
                <a:spcPts val="1200"/>
              </a:spcAft>
              <a:buClr>
                <a:srgbClr val="FF99FF"/>
              </a:buClr>
              <a:buSzPct val="100000"/>
              <a:buFont typeface="Wingdings" pitchFamily="2" charset="2"/>
              <a:buAutoNum type="alphaLcPeriod"/>
            </a:pPr>
            <a:r>
              <a:rPr lang="en-US" b="1" u="sng" dirty="0">
                <a:solidFill>
                  <a:srgbClr val="FFFFCC"/>
                </a:solidFill>
                <a:effectLst>
                  <a:outerShdw blurRad="38100" dist="38100" dir="2700000" algn="tl">
                    <a:srgbClr val="000000">
                      <a:alpha val="43137"/>
                    </a:srgbClr>
                  </a:outerShdw>
                </a:effectLst>
              </a:rPr>
              <a:t>Day or hour can be known in the Tribulation</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Normal life activities at the end of the Tribulation</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Peri De (“Now Concerning”) construction</a:t>
            </a:r>
            <a:endParaRPr lang="en-US" altLang="en-US" dirty="0">
              <a:effectLst>
                <a:outerShdw blurRad="38100" dist="38100" dir="2700000" algn="tl">
                  <a:srgbClr val="000000">
                    <a:alpha val="43137"/>
                  </a:srgbClr>
                </a:outerShdw>
              </a:effectLst>
            </a:endParaRPr>
          </a:p>
        </p:txBody>
      </p:sp>
      <p:sp>
        <p:nvSpPr>
          <p:cNvPr id="7" name="Title 1">
            <a:extLst>
              <a:ext uri="{FF2B5EF4-FFF2-40B4-BE49-F238E27FC236}">
                <a16:creationId xmlns:a16="http://schemas.microsoft.com/office/drawing/2014/main" id="{430A5519-A67F-4A78-B6FD-0A1BD0551C19}"/>
              </a:ext>
            </a:extLst>
          </p:cNvPr>
          <p:cNvSpPr>
            <a:spLocks noGrp="1"/>
          </p:cNvSpPr>
          <p:nvPr>
            <p:ph type="title"/>
          </p:nvPr>
        </p:nvSpPr>
        <p:spPr>
          <a:xfrm>
            <a:off x="0" y="228600"/>
            <a:ext cx="9144000" cy="1143000"/>
          </a:xfrm>
        </p:spPr>
        <p:txBody>
          <a:bodyPr/>
          <a:lstStyle/>
          <a:p>
            <a:pPr algn="ctr">
              <a:defRPr/>
            </a:pPr>
            <a:r>
              <a:rPr lang="en-US" sz="3600" dirty="0">
                <a:solidFill>
                  <a:srgbClr val="FF99FF"/>
                </a:solidFill>
                <a:effectLst>
                  <a:outerShdw blurRad="38100" dist="38100" dir="2700000" algn="tl">
                    <a:srgbClr val="000000">
                      <a:alpha val="43137"/>
                    </a:srgbClr>
                  </a:outerShdw>
                </a:effectLst>
              </a:rPr>
              <a:t>C. </a:t>
            </a:r>
            <a:r>
              <a:rPr lang="en-US" sz="3600" dirty="0">
                <a:solidFill>
                  <a:srgbClr val="00FFFF"/>
                </a:solidFill>
                <a:effectLst>
                  <a:outerShdw blurRad="38100" dist="38100" dir="2700000" algn="tl">
                    <a:srgbClr val="000000">
                      <a:alpha val="43137"/>
                    </a:srgbClr>
                  </a:outerShdw>
                </a:effectLst>
              </a:rPr>
              <a:t>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pic>
        <p:nvPicPr>
          <p:cNvPr id="5" name="Picture 2" descr="The Olivet Discourse - The End Times According to Jesus">
            <a:extLst>
              <a:ext uri="{FF2B5EF4-FFF2-40B4-BE49-F238E27FC236}">
                <a16:creationId xmlns:a16="http://schemas.microsoft.com/office/drawing/2014/main" id="{98D7A8C8-372B-41E5-B94A-F62CE9DC4C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3242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7EC846-631E-4357-A234-5D789545B3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5601533"/>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24:36-41</a:t>
            </a:r>
          </a:p>
          <a:p>
            <a:pPr algn="just"/>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of that day and hour no one knows, not even the angels of heaven, nor the Son, but the Father alone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took them all away; so will the coming of the Son of Man be.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there will be two men in the field; one will be taken and one will be left.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taken and one will be left.”</a:t>
            </a:r>
          </a:p>
        </p:txBody>
      </p:sp>
    </p:spTree>
    <p:extLst>
      <p:ext uri="{BB962C8B-B14F-4D97-AF65-F5344CB8AC3E}">
        <p14:creationId xmlns:p14="http://schemas.microsoft.com/office/powerpoint/2010/main" val="13958271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708660"/>
            <a:ext cx="8961120" cy="5440680"/>
          </a:xfrm>
          <a:prstGeom prst="rect">
            <a:avLst/>
          </a:prstGeom>
          <a:ln w="28575">
            <a:solidFill>
              <a:srgbClr val="FFFFCC"/>
            </a:solidFill>
          </a:ln>
        </p:spPr>
      </p:pic>
    </p:spTree>
    <p:extLst>
      <p:ext uri="{BB962C8B-B14F-4D97-AF65-F5344CB8AC3E}">
        <p14:creationId xmlns:p14="http://schemas.microsoft.com/office/powerpoint/2010/main" val="1786069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Strengthening the Pre-Tribulation Case</a:t>
            </a:r>
          </a:p>
        </p:txBody>
      </p:sp>
      <p:sp>
        <p:nvSpPr>
          <p:cNvPr id="19459" name="Rectangle 3"/>
          <p:cNvSpPr>
            <a:spLocks noGrp="1" noChangeArrowheads="1"/>
          </p:cNvSpPr>
          <p:nvPr>
            <p:ph idx="1"/>
          </p:nvPr>
        </p:nvSpPr>
        <p:spPr>
          <a:xfrm>
            <a:off x="635001" y="1600200"/>
            <a:ext cx="6968674" cy="3810000"/>
          </a:xfrm>
        </p:spPr>
        <p:txBody>
          <a:bodyPr/>
          <a:lstStyle/>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John 14:1-4</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Revelation 3:10</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First Thessalonians 4‒5</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Second Thessalonians 2:3a</a:t>
            </a:r>
          </a:p>
          <a:p>
            <a:pPr marL="514350" indent="-514350" eaLnBrk="1" hangingPunct="1">
              <a:spcBef>
                <a:spcPts val="0"/>
              </a:spcBef>
              <a:spcAft>
                <a:spcPts val="2400"/>
              </a:spcAft>
              <a:buClr>
                <a:srgbClr val="00FFFF"/>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Matthew 24‒25</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35275" y="23622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7723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5" y="605192"/>
            <a:ext cx="8533333" cy="5647619"/>
          </a:xfrm>
          <a:prstGeom prst="rect">
            <a:avLst/>
          </a:prstGeom>
        </p:spPr>
      </p:pic>
    </p:spTree>
    <p:extLst>
      <p:ext uri="{BB962C8B-B14F-4D97-AF65-F5344CB8AC3E}">
        <p14:creationId xmlns:p14="http://schemas.microsoft.com/office/powerpoint/2010/main" val="9360994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18AF73-1BDE-4143-8A0B-2597C17D16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486400"/>
          </a:xfrm>
        </p:spPr>
        <p:txBody>
          <a:bodyPr/>
          <a:lstStyle/>
          <a:p>
            <a:pPr marL="0" indent="0" algn="ctr" defTabSz="514350">
              <a:spcBef>
                <a:spcPts val="0"/>
              </a:spcBef>
              <a:spcAft>
                <a:spcPts val="1200"/>
              </a:spcAft>
              <a:buNone/>
              <a:defRPr/>
            </a:pPr>
            <a:r>
              <a:rPr lang="en-US" sz="4000" kern="1200" dirty="0">
                <a:solidFill>
                  <a:srgbClr val="00FFFF"/>
                </a:solidFill>
                <a:ea typeface="+mj-ea"/>
                <a:cs typeface="Calibri" panose="020F0502020204030204" pitchFamily="34" charset="0"/>
              </a:rPr>
              <a:t>Genesis 6:1-4</a:t>
            </a:r>
          </a:p>
          <a:p>
            <a:pPr marL="0" indent="0" algn="just">
              <a:spcBef>
                <a:spcPts val="0"/>
              </a:spcBef>
              <a:buNone/>
            </a:pPr>
            <a:r>
              <a:rPr lang="en-US" dirty="0">
                <a:effectLst>
                  <a:outerShdw blurRad="38100" dist="38100" dir="2700000" algn="tl">
                    <a:srgbClr val="000000">
                      <a:alpha val="43137"/>
                    </a:srgbClr>
                  </a:outerShdw>
                </a:effectLst>
                <a:cs typeface="Calibri" panose="020F0502020204030204" pitchFamily="34" charset="0"/>
              </a:rPr>
              <a:t>“</a:t>
            </a:r>
            <a:r>
              <a:rPr lang="en-US" baseline="30000" dirty="0">
                <a:effectLst/>
                <a:cs typeface="Calibri" panose="020F0502020204030204" pitchFamily="34" charset="0"/>
              </a:rPr>
              <a:t>1 </a:t>
            </a:r>
            <a:r>
              <a:rPr lang="en-US" dirty="0">
                <a:effectLst>
                  <a:outerShdw blurRad="38100" dist="38100" dir="2700000" algn="tl">
                    <a:srgbClr val="000000">
                      <a:alpha val="43137"/>
                    </a:srgbClr>
                  </a:outerShdw>
                </a:effectLst>
                <a:cs typeface="Calibri" panose="020F0502020204030204" pitchFamily="34" charset="0"/>
              </a:rPr>
              <a:t>Now it came about, when men began to multiply on the face of the land, and daughters were born to them</a:t>
            </a:r>
            <a:r>
              <a:rPr lang="en-US" dirty="0">
                <a:effectLst/>
                <a:cs typeface="Calibri" panose="020F0502020204030204" pitchFamily="34" charset="0"/>
              </a:rPr>
              <a:t>, </a:t>
            </a:r>
            <a:r>
              <a:rPr lang="en-US" baseline="30000" dirty="0">
                <a:effectLst/>
                <a:cs typeface="Calibri" panose="020F0502020204030204" pitchFamily="34" charset="0"/>
              </a:rPr>
              <a:t>2 </a:t>
            </a:r>
            <a:r>
              <a:rPr lang="en-US" dirty="0">
                <a:effectLst>
                  <a:outerShdw blurRad="38100" dist="38100" dir="2700000" algn="tl">
                    <a:srgbClr val="000000">
                      <a:alpha val="43137"/>
                    </a:srgbClr>
                  </a:outerShdw>
                </a:effectLst>
                <a:cs typeface="Calibri" panose="020F0502020204030204" pitchFamily="34" charset="0"/>
              </a:rPr>
              <a:t>that the sons of God saw that the daughters of men were beautiful; and they took wives for themselves, whomever they chose. </a:t>
            </a:r>
            <a:r>
              <a:rPr lang="en-US" baseline="30000" dirty="0">
                <a:effectLst/>
                <a:cs typeface="Calibri" panose="020F0502020204030204" pitchFamily="34" charset="0"/>
              </a:rPr>
              <a:t>3</a:t>
            </a:r>
            <a:r>
              <a:rPr lang="en-US" dirty="0">
                <a:effectLst>
                  <a:outerShdw blurRad="38100" dist="38100" dir="2700000" algn="tl">
                    <a:srgbClr val="000000">
                      <a:alpha val="43137"/>
                    </a:srgbClr>
                  </a:outerShdw>
                </a:effectLst>
                <a:cs typeface="Calibri" panose="020F0502020204030204" pitchFamily="34" charset="0"/>
              </a:rPr>
              <a:t> Then the Lord said,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My Spirit shall not strive with man forever, because he also is flesh; nevertheless his days shall be one hundred and twenty years</a:t>
            </a:r>
            <a:r>
              <a:rPr lang="en-US" dirty="0">
                <a:effectLst>
                  <a:outerShdw blurRad="38100" dist="38100" dir="2700000" algn="tl">
                    <a:srgbClr val="000000">
                      <a:alpha val="43137"/>
                    </a:srgbClr>
                  </a:outerShdw>
                </a:effectLst>
                <a:cs typeface="Calibri" panose="020F0502020204030204" pitchFamily="34" charset="0"/>
              </a:rPr>
              <a:t>.’ . . .</a:t>
            </a:r>
          </a:p>
        </p:txBody>
      </p:sp>
    </p:spTree>
    <p:extLst>
      <p:ext uri="{BB962C8B-B14F-4D97-AF65-F5344CB8AC3E}">
        <p14:creationId xmlns:p14="http://schemas.microsoft.com/office/powerpoint/2010/main" val="24781079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7EC846-631E-4357-A234-5D789545B3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5170646"/>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24:36-41</a:t>
            </a:r>
          </a:p>
          <a:p>
            <a:pPr algn="just"/>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until the day that Noah entered the ark, </a:t>
            </a:r>
            <a:r>
              <a:rPr lang="en-US" sz="2800" b="1" u="sng" baseline="300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the flood came and took them all away; so will the coming of the Son of Man be.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there will be two men in the field; one will be taken and one will be left.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taken and one will be left.”</a:t>
            </a:r>
          </a:p>
        </p:txBody>
      </p:sp>
    </p:spTree>
    <p:extLst>
      <p:ext uri="{BB962C8B-B14F-4D97-AF65-F5344CB8AC3E}">
        <p14:creationId xmlns:p14="http://schemas.microsoft.com/office/powerpoint/2010/main" val="18156811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42900" y="1600200"/>
            <a:ext cx="8572500" cy="3810000"/>
          </a:xfrm>
        </p:spPr>
        <p:txBody>
          <a:bodyPr/>
          <a:lstStyle/>
          <a:p>
            <a:pPr marL="457200" indent="-457200" eaLnBrk="1" hangingPunct="1">
              <a:spcBef>
                <a:spcPts val="0"/>
              </a:spcBef>
              <a:spcAft>
                <a:spcPts val="1200"/>
              </a:spcAft>
              <a:buClr>
                <a:srgbClr val="00FF99"/>
              </a:buClr>
              <a:buSzPct val="100000"/>
              <a:buFont typeface="+mj-lt"/>
              <a:buAutoNum type="arabicPeriod" startAt="2"/>
              <a:defRPr/>
            </a:pPr>
            <a:r>
              <a:rPr lang="en-US" altLang="en-US" b="1" dirty="0">
                <a:solidFill>
                  <a:srgbClr val="FFFFCC"/>
                </a:solidFill>
                <a:effectLst>
                  <a:outerShdw blurRad="38100" dist="38100" dir="2700000" algn="tl">
                    <a:srgbClr val="000000">
                      <a:alpha val="43137"/>
                    </a:srgbClr>
                  </a:outerShdw>
                </a:effectLst>
              </a:rPr>
              <a:t>Pro-rapture reasons</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From </a:t>
            </a:r>
            <a:r>
              <a:rPr lang="en-US" i="1" dirty="0">
                <a:effectLst>
                  <a:outerShdw blurRad="38100" dist="38100" dir="2700000" algn="tl">
                    <a:srgbClr val="000000">
                      <a:alpha val="43137"/>
                    </a:srgbClr>
                  </a:outerShdw>
                </a:effectLst>
              </a:rPr>
              <a:t>airō</a:t>
            </a:r>
            <a:r>
              <a:rPr lang="en-US" dirty="0">
                <a:effectLst>
                  <a:outerShdw blurRad="38100" dist="38100" dir="2700000" algn="tl">
                    <a:srgbClr val="000000">
                      <a:alpha val="43137"/>
                    </a:srgbClr>
                  </a:outerShdw>
                </a:effectLst>
              </a:rPr>
              <a:t> to </a:t>
            </a:r>
            <a:r>
              <a:rPr lang="en-US" i="1" dirty="0">
                <a:effectLst>
                  <a:outerShdw blurRad="38100" dist="38100" dir="2700000" algn="tl">
                    <a:srgbClr val="000000">
                      <a:alpha val="43137"/>
                    </a:srgbClr>
                  </a:outerShdw>
                </a:effectLst>
              </a:rPr>
              <a:t>paralambanō</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Day or hour can be known in the Tribulation</a:t>
            </a:r>
          </a:p>
          <a:p>
            <a:pPr marL="914400" lvl="1" indent="-457200">
              <a:spcBef>
                <a:spcPts val="0"/>
              </a:spcBef>
              <a:spcAft>
                <a:spcPts val="1200"/>
              </a:spcAft>
              <a:buClr>
                <a:srgbClr val="FF99FF"/>
              </a:buClr>
              <a:buSzPct val="100000"/>
              <a:buFont typeface="Wingdings" pitchFamily="2" charset="2"/>
              <a:buAutoNum type="alphaLcPeriod"/>
            </a:pPr>
            <a:r>
              <a:rPr lang="en-US" b="1" u="sng" dirty="0">
                <a:solidFill>
                  <a:srgbClr val="FFFFCC"/>
                </a:solidFill>
                <a:effectLst>
                  <a:outerShdw blurRad="38100" dist="38100" dir="2700000" algn="tl">
                    <a:srgbClr val="000000">
                      <a:alpha val="43137"/>
                    </a:srgbClr>
                  </a:outerShdw>
                </a:effectLst>
              </a:rPr>
              <a:t>Normal life activities at the end of the Tribulation</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Peri De (“Now Concerning”) construction</a:t>
            </a:r>
            <a:endParaRPr lang="en-US" altLang="en-US" dirty="0">
              <a:effectLst>
                <a:outerShdw blurRad="38100" dist="38100" dir="2700000" algn="tl">
                  <a:srgbClr val="000000">
                    <a:alpha val="43137"/>
                  </a:srgbClr>
                </a:outerShdw>
              </a:effectLst>
            </a:endParaRPr>
          </a:p>
        </p:txBody>
      </p:sp>
      <p:sp>
        <p:nvSpPr>
          <p:cNvPr id="7" name="Title 1">
            <a:extLst>
              <a:ext uri="{FF2B5EF4-FFF2-40B4-BE49-F238E27FC236}">
                <a16:creationId xmlns:a16="http://schemas.microsoft.com/office/drawing/2014/main" id="{430A5519-A67F-4A78-B6FD-0A1BD0551C19}"/>
              </a:ext>
            </a:extLst>
          </p:cNvPr>
          <p:cNvSpPr>
            <a:spLocks noGrp="1"/>
          </p:cNvSpPr>
          <p:nvPr>
            <p:ph type="title"/>
          </p:nvPr>
        </p:nvSpPr>
        <p:spPr>
          <a:xfrm>
            <a:off x="0" y="228600"/>
            <a:ext cx="9144000" cy="1143000"/>
          </a:xfrm>
        </p:spPr>
        <p:txBody>
          <a:bodyPr/>
          <a:lstStyle/>
          <a:p>
            <a:pPr algn="ctr">
              <a:defRPr/>
            </a:pPr>
            <a:r>
              <a:rPr lang="en-US" sz="3600" dirty="0">
                <a:solidFill>
                  <a:srgbClr val="FF99FF"/>
                </a:solidFill>
                <a:effectLst>
                  <a:outerShdw blurRad="38100" dist="38100" dir="2700000" algn="tl">
                    <a:srgbClr val="000000">
                      <a:alpha val="43137"/>
                    </a:srgbClr>
                  </a:outerShdw>
                </a:effectLst>
              </a:rPr>
              <a:t>C. </a:t>
            </a:r>
            <a:r>
              <a:rPr lang="en-US" sz="3600" dirty="0">
                <a:solidFill>
                  <a:srgbClr val="00FFFF"/>
                </a:solidFill>
                <a:effectLst>
                  <a:outerShdw blurRad="38100" dist="38100" dir="2700000" algn="tl">
                    <a:srgbClr val="000000">
                      <a:alpha val="43137"/>
                    </a:srgbClr>
                  </a:outerShdw>
                </a:effectLst>
              </a:rPr>
              <a:t>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pic>
        <p:nvPicPr>
          <p:cNvPr id="5" name="Picture 2" descr="The Olivet Discourse - The End Times According to Jesus">
            <a:extLst>
              <a:ext uri="{FF2B5EF4-FFF2-40B4-BE49-F238E27FC236}">
                <a16:creationId xmlns:a16="http://schemas.microsoft.com/office/drawing/2014/main" id="{98D7A8C8-372B-41E5-B94A-F62CE9DC4C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6837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6FEEF9-7CB5-4589-9C08-69E38E157F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5170646"/>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24:36-41</a:t>
            </a:r>
          </a:p>
          <a:p>
            <a:pPr algn="just">
              <a:tabLst>
                <a:tab pos="7715250" algn="l"/>
              </a:tabLst>
            </a:pP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eating and drinking, marrying and giving in marriage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the day that Noah entered the ark,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took them all away; so will the coming of the Son of Man be.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there will be two men in the field; one will be taken and one will be left.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taken and one will be left.”</a:t>
            </a:r>
          </a:p>
        </p:txBody>
      </p:sp>
    </p:spTree>
    <p:extLst>
      <p:ext uri="{BB962C8B-B14F-4D97-AF65-F5344CB8AC3E}">
        <p14:creationId xmlns:p14="http://schemas.microsoft.com/office/powerpoint/2010/main" val="32224725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5" y="605192"/>
            <a:ext cx="8533333" cy="5647619"/>
          </a:xfrm>
          <a:prstGeom prst="rect">
            <a:avLst/>
          </a:prstGeom>
        </p:spPr>
      </p:pic>
    </p:spTree>
    <p:extLst>
      <p:ext uri="{BB962C8B-B14F-4D97-AF65-F5344CB8AC3E}">
        <p14:creationId xmlns:p14="http://schemas.microsoft.com/office/powerpoint/2010/main" val="14522995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Seven Bowls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16)</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960155" y="1588889"/>
            <a:ext cx="7223690"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Bowl (16:1-2) – Boils</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Bowl (16:3) – Sea becomes blood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Bowl (16:4-7) – Freshwater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4th Bowl (16:8-9) – Sun scorches man</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5th Bowl (16:10-11) – Darkness</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6th Bowl (16:13-16) – Euphrates dried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7th Bowl (16:17-21) – Greatest earthquake</a:t>
            </a:r>
          </a:p>
        </p:txBody>
      </p:sp>
      <p:pic>
        <p:nvPicPr>
          <p:cNvPr id="7" name="Picture 2" descr="Image result for revelation 15">
            <a:extLst>
              <a:ext uri="{FF2B5EF4-FFF2-40B4-BE49-F238E27FC236}">
                <a16:creationId xmlns:a16="http://schemas.microsoft.com/office/drawing/2014/main" id="{D887A3ED-F377-42C7-B1D6-CDD82783C4A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3670" y="90466"/>
            <a:ext cx="1622738" cy="1066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revelation 15">
            <a:extLst>
              <a:ext uri="{FF2B5EF4-FFF2-40B4-BE49-F238E27FC236}">
                <a16:creationId xmlns:a16="http://schemas.microsoft.com/office/drawing/2014/main" id="{02A0187C-F8FE-4E3E-BA92-994228FF8A2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45443" y="76199"/>
            <a:ext cx="1666143" cy="1095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3251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4983480"/>
          </a:xfrm>
        </p:spPr>
        <p:txBody>
          <a:bodyPr/>
          <a:lstStyle/>
          <a:p>
            <a:pPr marL="0" indent="0" algn="just">
              <a:buNone/>
              <a:defRPr/>
            </a:pPr>
            <a:r>
              <a:rPr lang="en-US" sz="3000" dirty="0">
                <a:effectLst>
                  <a:outerShdw blurRad="38100" dist="38100" dir="2700000" algn="tl">
                    <a:srgbClr val="000000">
                      <a:alpha val="43137"/>
                    </a:srgbClr>
                  </a:outerShdw>
                </a:effectLst>
              </a:rPr>
              <a:t>“The rapture will occur when conditions on earth are normal and people are eating and drinking, marrying and giving in marriage (Matt. 24:38). These are common activities in human society. Marrying and giving in marriage are necessary to propagate life; eating and drinking are essential to sustain it. During the time of Noah, life was normal when suddenly the flood came and took the people away. The rapture will occur in the same manner: </a:t>
            </a:r>
            <a:r>
              <a:rPr lang="en-US" sz="3000" i="1" dirty="0">
                <a:effectLst>
                  <a:outerShdw blurRad="38100" dist="38100" dir="2700000" algn="tl">
                    <a:srgbClr val="000000">
                      <a:alpha val="43137"/>
                    </a:srgbClr>
                  </a:outerShdw>
                </a:effectLst>
              </a:rPr>
              <a:t>so shall be the coming of the Son of Man</a:t>
            </a:r>
            <a:r>
              <a:rPr lang="en-US" sz="3000" dirty="0">
                <a:effectLst>
                  <a:outerShdw blurRad="38100" dist="38100" dir="2700000" algn="tl">
                    <a:srgbClr val="000000">
                      <a:alpha val="43137"/>
                    </a:srgbClr>
                  </a:outerShdw>
                </a:effectLst>
              </a:rPr>
              <a:t> (Matt. 24:39). Nothing spectacular will forewarn people that the believers are about to be taken up. However, things . . .</a:t>
            </a:r>
          </a:p>
        </p:txBody>
      </p:sp>
      <p:pic>
        <p:nvPicPr>
          <p:cNvPr id="4" name="Picture 2" descr="Image result for arnold fruchtenbaum">
            <a:extLst>
              <a:ext uri="{FF2B5EF4-FFF2-40B4-BE49-F238E27FC236}">
                <a16:creationId xmlns:a16="http://schemas.microsoft.com/office/drawing/2014/main" id="{DE1D6D08-A975-47ED-93D3-342A0D193CA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465" y="76200"/>
            <a:ext cx="821935" cy="10972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4FD8DAD-6DF2-4047-854B-D4964D6EDDB8}"/>
              </a:ext>
            </a:extLst>
          </p:cNvPr>
          <p:cNvSpPr txBox="1"/>
          <p:nvPr/>
        </p:nvSpPr>
        <p:spPr>
          <a:xfrm>
            <a:off x="1371600" y="230594"/>
            <a:ext cx="6400800" cy="1369606"/>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G. Fruchtenbaum</a:t>
            </a:r>
          </a:p>
          <a:p>
            <a:pPr algn="ctr"/>
            <a:r>
              <a:rPr lang="en-US" dirty="0"/>
              <a:t> </a:t>
            </a:r>
            <a:r>
              <a:rPr lang="en-US" sz="1800" i="1" dirty="0">
                <a:latin typeface="Calibri" panose="020F0502020204030204" pitchFamily="34" charset="0"/>
                <a:cs typeface="Times New Roman" panose="02020603050405020304" pitchFamily="18" charset="0"/>
              </a:rPr>
              <a:t>Yeshua: The Life of Messiah from a Messianic Jewish Perspective</a:t>
            </a:r>
            <a:r>
              <a:rPr lang="en-US" sz="1800" dirty="0">
                <a:latin typeface="Calibri" panose="020F0502020204030204" pitchFamily="34" charset="0"/>
                <a:cs typeface="Times New Roman" panose="02020603050405020304" pitchFamily="18" charset="0"/>
              </a:rPr>
              <a:t>, 4 vols., vol. 3 (San Antonio, TX: Ariel Ministries, 2017), 366.</a:t>
            </a:r>
          </a:p>
        </p:txBody>
      </p:sp>
    </p:spTree>
    <p:extLst>
      <p:ext uri="{BB962C8B-B14F-4D97-AF65-F5344CB8AC3E}">
        <p14:creationId xmlns:p14="http://schemas.microsoft.com/office/powerpoint/2010/main" val="41648838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4191000"/>
          </a:xfrm>
        </p:spPr>
        <p:txBody>
          <a:bodyPr/>
          <a:lstStyle/>
          <a:p>
            <a:pPr marL="0" indent="0" algn="just">
              <a:buNone/>
              <a:defRPr/>
            </a:pPr>
            <a:r>
              <a:rPr lang="en-US" sz="3000" dirty="0">
                <a:effectLst>
                  <a:outerShdw blurRad="38100" dist="38100" dir="2700000" algn="tl">
                    <a:srgbClr val="000000">
                      <a:alpha val="43137"/>
                    </a:srgbClr>
                  </a:outerShdw>
                </a:effectLst>
              </a:rPr>
              <a:t>. . .will be abnormal at the time of the second coming. Nearly three-quarters of the earth will be destroyed in seven long years of tribulation. A blackness paired with tremendous tidal waves, anarchy, confusion, and perplexity will envelop the world. </a:t>
            </a:r>
            <a:r>
              <a:rPr lang="en-US" sz="3000" b="1" u="sng" dirty="0">
                <a:solidFill>
                  <a:srgbClr val="FFFFCC"/>
                </a:solidFill>
                <a:effectLst>
                  <a:outerShdw blurRad="38100" dist="38100" dir="2700000" algn="tl">
                    <a:srgbClr val="000000">
                      <a:alpha val="43137"/>
                    </a:srgbClr>
                  </a:outerShdw>
                </a:effectLst>
              </a:rPr>
              <a:t>The Olivet Discourse shows that conditions will be abnormal at the time of the second coming, and so it is better to interpret this passage as referring to the rapture</a:t>
            </a:r>
            <a:r>
              <a:rPr lang="en-US" sz="3000" dirty="0">
                <a:effectLst>
                  <a:outerShdw blurRad="38100" dist="38100" dir="2700000" algn="tl">
                    <a:srgbClr val="000000">
                      <a:alpha val="43137"/>
                    </a:srgbClr>
                  </a:outerShdw>
                </a:effectLst>
              </a:rPr>
              <a:t>.”</a:t>
            </a:r>
          </a:p>
        </p:txBody>
      </p:sp>
      <p:pic>
        <p:nvPicPr>
          <p:cNvPr id="4" name="Picture 2" descr="Image result for arnold fruchtenbaum">
            <a:extLst>
              <a:ext uri="{FF2B5EF4-FFF2-40B4-BE49-F238E27FC236}">
                <a16:creationId xmlns:a16="http://schemas.microsoft.com/office/drawing/2014/main" id="{DE1D6D08-A975-47ED-93D3-342A0D193CA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465" y="76200"/>
            <a:ext cx="821935" cy="10972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4FD8DAD-6DF2-4047-854B-D4964D6EDDB8}"/>
              </a:ext>
            </a:extLst>
          </p:cNvPr>
          <p:cNvSpPr txBox="1"/>
          <p:nvPr/>
        </p:nvSpPr>
        <p:spPr>
          <a:xfrm>
            <a:off x="1371600" y="230594"/>
            <a:ext cx="6400800" cy="1369606"/>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G. Fruchtenbaum</a:t>
            </a:r>
          </a:p>
          <a:p>
            <a:pPr algn="ctr"/>
            <a:r>
              <a:rPr lang="en-US" dirty="0"/>
              <a:t> </a:t>
            </a:r>
            <a:r>
              <a:rPr lang="en-US" sz="1800" i="1" dirty="0">
                <a:latin typeface="Calibri" panose="020F0502020204030204" pitchFamily="34" charset="0"/>
                <a:cs typeface="Times New Roman" panose="02020603050405020304" pitchFamily="18" charset="0"/>
              </a:rPr>
              <a:t>Yeshua: The Life of Messiah from a Messianic Jewish Perspective</a:t>
            </a:r>
            <a:r>
              <a:rPr lang="en-US" sz="1800" dirty="0">
                <a:latin typeface="Calibri" panose="020F0502020204030204" pitchFamily="34" charset="0"/>
                <a:cs typeface="Times New Roman" panose="02020603050405020304" pitchFamily="18" charset="0"/>
              </a:rPr>
              <a:t>, 4 vols., vol. 3 (San Antonio, TX: Ariel Ministries, 2017), 366.</a:t>
            </a:r>
          </a:p>
        </p:txBody>
      </p:sp>
    </p:spTree>
    <p:extLst>
      <p:ext uri="{BB962C8B-B14F-4D97-AF65-F5344CB8AC3E}">
        <p14:creationId xmlns:p14="http://schemas.microsoft.com/office/powerpoint/2010/main" val="39745440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44025A-0541-42B1-A917-12DF3E55D1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3323987"/>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24:32-33</a:t>
            </a:r>
          </a:p>
          <a:p>
            <a:pPr lvl="0" algn="just">
              <a:defRPr/>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32</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learn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parable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fig tree: when its branch has already become tender and puts forth its leaves, you know that summer is near;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33</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you too, when you see all these things, recognize that He is near,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right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the door</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4D0ACF9D-C432-4C00-9126-87E12E47901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88239" y="3505200"/>
            <a:ext cx="2367522" cy="1371600"/>
          </a:xfrm>
          <a:prstGeom prst="rect">
            <a:avLst/>
          </a:prstGeom>
        </p:spPr>
      </p:pic>
    </p:spTree>
    <p:extLst>
      <p:ext uri="{BB962C8B-B14F-4D97-AF65-F5344CB8AC3E}">
        <p14:creationId xmlns:p14="http://schemas.microsoft.com/office/powerpoint/2010/main" val="4154252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52400" y="1143000"/>
            <a:ext cx="7239000" cy="55626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6900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600200"/>
            <a:ext cx="9144000" cy="46222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“﻿Usually a parable, like a sermon illustration, is teaching a single truth. When Jesus explained a number of His parables, He usually…stated one spiritual truth. For example when the man found his one lost sheep, he rejoiced, and Jesus said this illustrates the truth that there is rejoicing in heaven when a sinner repents (Luke 15:7)...</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gave one simple spiritual lesson</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made no attempt to see any spiritual significance to the vineyard, the denarius, or the sixth hour, the ninth hour, or the eleventh hour, nor the vineyard foreman…</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hunt for meanings in every detail in the parables is to turn them into allegories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sp>
        <p:nvSpPr>
          <p:cNvPr id="2" name="Rectangle 1">
            <a:extLst>
              <a:ext uri="{FF2B5EF4-FFF2-40B4-BE49-F238E27FC236}">
                <a16:creationId xmlns:a16="http://schemas.microsoft.com/office/drawing/2014/main" id="{9833B6BE-F3D5-439A-96B3-B1A1BE27E660}"/>
              </a:ext>
            </a:extLst>
          </p:cNvPr>
          <p:cNvSpPr/>
          <p:nvPr/>
        </p:nvSpPr>
        <p:spPr>
          <a:xfrm>
            <a:off x="1914525" y="228600"/>
            <a:ext cx="5314950" cy="1031051"/>
          </a:xfrm>
          <a:prstGeom prst="rect">
            <a:avLst/>
          </a:prstGeom>
        </p:spPr>
        <p:txBody>
          <a:bodyPr wrap="square">
            <a:spAutoFit/>
          </a:bodyPr>
          <a:lstStyle/>
          <a:p>
            <a:pPr algn="ctr">
              <a:spcBef>
                <a:spcPts val="0"/>
              </a:spcBef>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Roy B. </a:t>
            </a: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Zuck</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a:t>
            </a:r>
          </a:p>
          <a:p>
            <a:pPr algn="ctr">
              <a:spcBef>
                <a:spcPts val="0"/>
              </a:spcBef>
              <a:spcAft>
                <a:spcPts val="0"/>
              </a:spcAft>
            </a:pPr>
            <a:r>
              <a:rPr lang="en-US" sz="2000" i="1" dirty="0">
                <a:latin typeface="Calibri" panose="020F0502020204030204" pitchFamily="34" charset="0"/>
                <a:cs typeface="Calibri" panose="020F0502020204030204" pitchFamily="34" charset="0"/>
              </a:rPr>
              <a:t>Basic Bible Interpretation</a:t>
            </a:r>
            <a:r>
              <a:rPr lang="en-US" sz="2000" dirty="0">
                <a:latin typeface="Calibri" panose="020F0502020204030204" pitchFamily="34" charset="0"/>
                <a:cs typeface="Calibri" panose="020F0502020204030204" pitchFamily="34" charset="0"/>
              </a:rPr>
              <a:t>, p. 215-16.</a:t>
            </a:r>
            <a:endPar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id="{D533C8A8-5FDB-42FC-B4E9-70FDAEA5F8B0}"/>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182790" y="59057"/>
            <a:ext cx="885010" cy="13239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roy zuck basic bible interpretation">
            <a:extLst>
              <a:ext uri="{FF2B5EF4-FFF2-40B4-BE49-F238E27FC236}">
                <a16:creationId xmlns:a16="http://schemas.microsoft.com/office/drawing/2014/main" id="{40886A84-48AB-487C-AD4C-F17BFD9F817C}"/>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76200" y="59056"/>
            <a:ext cx="1413375"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3396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42900" y="1600200"/>
            <a:ext cx="8572500" cy="3810000"/>
          </a:xfrm>
        </p:spPr>
        <p:txBody>
          <a:bodyPr/>
          <a:lstStyle/>
          <a:p>
            <a:pPr marL="457200" indent="-457200" eaLnBrk="1" hangingPunct="1">
              <a:spcBef>
                <a:spcPts val="0"/>
              </a:spcBef>
              <a:spcAft>
                <a:spcPts val="1200"/>
              </a:spcAft>
              <a:buClr>
                <a:srgbClr val="00FF99"/>
              </a:buClr>
              <a:buSzPct val="100000"/>
              <a:buFont typeface="+mj-lt"/>
              <a:buAutoNum type="arabicPeriod" startAt="2"/>
              <a:defRPr/>
            </a:pPr>
            <a:r>
              <a:rPr lang="en-US" altLang="en-US" b="1" dirty="0">
                <a:solidFill>
                  <a:srgbClr val="FFFFCC"/>
                </a:solidFill>
                <a:effectLst>
                  <a:outerShdw blurRad="38100" dist="38100" dir="2700000" algn="tl">
                    <a:srgbClr val="000000">
                      <a:alpha val="43137"/>
                    </a:srgbClr>
                  </a:outerShdw>
                </a:effectLst>
              </a:rPr>
              <a:t>Pro-rapture reasons</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From </a:t>
            </a:r>
            <a:r>
              <a:rPr lang="en-US" i="1" dirty="0">
                <a:effectLst>
                  <a:outerShdw blurRad="38100" dist="38100" dir="2700000" algn="tl">
                    <a:srgbClr val="000000">
                      <a:alpha val="43137"/>
                    </a:srgbClr>
                  </a:outerShdw>
                </a:effectLst>
              </a:rPr>
              <a:t>airō</a:t>
            </a:r>
            <a:r>
              <a:rPr lang="en-US" dirty="0">
                <a:effectLst>
                  <a:outerShdw blurRad="38100" dist="38100" dir="2700000" algn="tl">
                    <a:srgbClr val="000000">
                      <a:alpha val="43137"/>
                    </a:srgbClr>
                  </a:outerShdw>
                </a:effectLst>
              </a:rPr>
              <a:t> to </a:t>
            </a:r>
            <a:r>
              <a:rPr lang="en-US" i="1" dirty="0">
                <a:effectLst>
                  <a:outerShdw blurRad="38100" dist="38100" dir="2700000" algn="tl">
                    <a:srgbClr val="000000">
                      <a:alpha val="43137"/>
                    </a:srgbClr>
                  </a:outerShdw>
                </a:effectLst>
              </a:rPr>
              <a:t>paralambanō</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Day or hour can be known in the Tribulation</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Normal life activities at the end of the Tribulation</a:t>
            </a:r>
          </a:p>
          <a:p>
            <a:pPr marL="914400" lvl="1" indent="-457200">
              <a:spcBef>
                <a:spcPts val="0"/>
              </a:spcBef>
              <a:spcAft>
                <a:spcPts val="1200"/>
              </a:spcAft>
              <a:buClr>
                <a:srgbClr val="FF99FF"/>
              </a:buClr>
              <a:buSzPct val="100000"/>
              <a:buFont typeface="Wingdings" pitchFamily="2" charset="2"/>
              <a:buAutoNum type="alphaLcPeriod"/>
            </a:pPr>
            <a:r>
              <a:rPr lang="en-US" b="1" u="sng" dirty="0">
                <a:solidFill>
                  <a:srgbClr val="FFFFCC"/>
                </a:solidFill>
                <a:effectLst>
                  <a:outerShdw blurRad="38100" dist="38100" dir="2700000" algn="tl">
                    <a:srgbClr val="000000">
                      <a:alpha val="43137"/>
                    </a:srgbClr>
                  </a:outerShdw>
                </a:effectLst>
              </a:rPr>
              <a:t>Peri De (“Now Concerning”) construction</a:t>
            </a:r>
            <a:endParaRPr lang="en-US" altLang="en-US" b="1" u="sng" dirty="0">
              <a:solidFill>
                <a:srgbClr val="FFFFCC"/>
              </a:solidFill>
              <a:effectLst>
                <a:outerShdw blurRad="38100" dist="38100" dir="2700000" algn="tl">
                  <a:srgbClr val="000000">
                    <a:alpha val="43137"/>
                  </a:srgbClr>
                </a:outerShdw>
              </a:effectLst>
            </a:endParaRPr>
          </a:p>
        </p:txBody>
      </p:sp>
      <p:sp>
        <p:nvSpPr>
          <p:cNvPr id="7" name="Title 1">
            <a:extLst>
              <a:ext uri="{FF2B5EF4-FFF2-40B4-BE49-F238E27FC236}">
                <a16:creationId xmlns:a16="http://schemas.microsoft.com/office/drawing/2014/main" id="{430A5519-A67F-4A78-B6FD-0A1BD0551C19}"/>
              </a:ext>
            </a:extLst>
          </p:cNvPr>
          <p:cNvSpPr>
            <a:spLocks noGrp="1"/>
          </p:cNvSpPr>
          <p:nvPr>
            <p:ph type="title"/>
          </p:nvPr>
        </p:nvSpPr>
        <p:spPr>
          <a:xfrm>
            <a:off x="0" y="228600"/>
            <a:ext cx="9144000" cy="1143000"/>
          </a:xfrm>
        </p:spPr>
        <p:txBody>
          <a:bodyPr/>
          <a:lstStyle/>
          <a:p>
            <a:pPr algn="ctr">
              <a:defRPr/>
            </a:pPr>
            <a:r>
              <a:rPr lang="en-US" sz="3600" dirty="0">
                <a:solidFill>
                  <a:srgbClr val="FF99FF"/>
                </a:solidFill>
                <a:effectLst>
                  <a:outerShdw blurRad="38100" dist="38100" dir="2700000" algn="tl">
                    <a:srgbClr val="000000">
                      <a:alpha val="43137"/>
                    </a:srgbClr>
                  </a:outerShdw>
                </a:effectLst>
              </a:rPr>
              <a:t>C. </a:t>
            </a:r>
            <a:r>
              <a:rPr lang="en-US" sz="3600" dirty="0">
                <a:solidFill>
                  <a:srgbClr val="00FFFF"/>
                </a:solidFill>
                <a:effectLst>
                  <a:outerShdw blurRad="38100" dist="38100" dir="2700000" algn="tl">
                    <a:srgbClr val="000000">
                      <a:alpha val="43137"/>
                    </a:srgbClr>
                  </a:outerShdw>
                </a:effectLst>
              </a:rPr>
              <a:t>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pic>
        <p:nvPicPr>
          <p:cNvPr id="5" name="Picture 2" descr="The Olivet Discourse - The End Times According to Jesus">
            <a:extLst>
              <a:ext uri="{FF2B5EF4-FFF2-40B4-BE49-F238E27FC236}">
                <a16:creationId xmlns:a16="http://schemas.microsoft.com/office/drawing/2014/main" id="{98D7A8C8-372B-41E5-B94A-F62CE9DC4C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8342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400EBC-F9B1-4258-B626-34AA3C4C7D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2339102"/>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24:36</a:t>
            </a:r>
          </a:p>
          <a:p>
            <a:pPr lvl="0" algn="just">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peri de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that day and hour no one knows, not even the angels of heaven, nor the Son, but the Father alone.” </a:t>
            </a:r>
          </a:p>
        </p:txBody>
      </p:sp>
      <p:pic>
        <p:nvPicPr>
          <p:cNvPr id="2" name="Picture 1">
            <a:extLst>
              <a:ext uri="{FF2B5EF4-FFF2-40B4-BE49-F238E27FC236}">
                <a16:creationId xmlns:a16="http://schemas.microsoft.com/office/drawing/2014/main" id="{4D0ACF9D-C432-4C00-9126-87E12E47901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99065" y="2514600"/>
            <a:ext cx="3945870" cy="2286000"/>
          </a:xfrm>
          <a:prstGeom prst="rect">
            <a:avLst/>
          </a:prstGeom>
        </p:spPr>
      </p:pic>
    </p:spTree>
    <p:extLst>
      <p:ext uri="{BB962C8B-B14F-4D97-AF65-F5344CB8AC3E}">
        <p14:creationId xmlns:p14="http://schemas.microsoft.com/office/powerpoint/2010/main" val="33814140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58491"/>
            <a:ext cx="9144000" cy="5223309"/>
          </a:xfrm>
        </p:spPr>
        <p:txBody>
          <a:bodyPr/>
          <a:lstStyle/>
          <a:p>
            <a:pPr marL="0" indent="0" algn="just">
              <a:buNone/>
              <a:defRPr/>
            </a:pPr>
            <a:r>
              <a:rPr lang="en-US" sz="2800" dirty="0">
                <a:effectLst>
                  <a:outerShdw blurRad="38100" dist="38100" dir="2700000" algn="tl">
                    <a:srgbClr val="000000">
                      <a:alpha val="43137"/>
                    </a:srgbClr>
                  </a:outerShdw>
                </a:effectLst>
              </a:rPr>
              <a:t>“Matthew began the passage with the word </a:t>
            </a:r>
            <a:r>
              <a:rPr lang="en-US" sz="2800" i="1" dirty="0">
                <a:effectLst>
                  <a:outerShdw blurRad="38100" dist="38100" dir="2700000" algn="tl">
                    <a:srgbClr val="000000">
                      <a:alpha val="43137"/>
                    </a:srgbClr>
                  </a:outerShdw>
                </a:effectLst>
              </a:rPr>
              <a:t>but</a:t>
            </a:r>
            <a:r>
              <a:rPr lang="en-US" sz="2800" dirty="0">
                <a:effectLst>
                  <a:outerShdw blurRad="38100" dist="38100" dir="2700000" algn="tl">
                    <a:srgbClr val="000000">
                      <a:alpha val="43137"/>
                    </a:srgbClr>
                  </a:outerShdw>
                </a:effectLst>
              </a:rPr>
              <a:t> (Matt. 24:36). In the Greek language, there is more than one way of saying </a:t>
            </a:r>
            <a:r>
              <a:rPr lang="en-US" sz="2800" i="1" dirty="0">
                <a:effectLst>
                  <a:outerShdw blurRad="38100" dist="38100" dir="2700000" algn="tl">
                    <a:srgbClr val="000000">
                      <a:alpha val="43137"/>
                    </a:srgbClr>
                  </a:outerShdw>
                </a:effectLst>
              </a:rPr>
              <a:t>but</a:t>
            </a:r>
            <a:r>
              <a:rPr lang="en-US" sz="2800" dirty="0">
                <a:effectLst>
                  <a:outerShdw blurRad="38100" dist="38100" dir="2700000" algn="tl">
                    <a:srgbClr val="000000">
                      <a:alpha val="43137"/>
                    </a:srgbClr>
                  </a:outerShdw>
                </a:effectLst>
              </a:rPr>
              <a:t>. Here, the English word is a translation of two Greek words, </a:t>
            </a:r>
            <a:r>
              <a:rPr lang="en-US" sz="2800" b="1" i="1" u="sng" dirty="0">
                <a:solidFill>
                  <a:srgbClr val="FFFFCC"/>
                </a:solidFill>
                <a:effectLst>
                  <a:outerShdw blurRad="38100" dist="38100" dir="2700000" algn="tl">
                    <a:srgbClr val="000000">
                      <a:alpha val="43137"/>
                    </a:srgbClr>
                  </a:outerShdw>
                </a:effectLst>
              </a:rPr>
              <a:t>peri de</a:t>
            </a:r>
            <a:r>
              <a:rPr lang="en-US" sz="2800" dirty="0">
                <a:effectLst>
                  <a:outerShdw blurRad="38100" dist="38100" dir="2700000" algn="tl">
                    <a:srgbClr val="000000">
                      <a:alpha val="43137"/>
                    </a:srgbClr>
                  </a:outerShdw>
                </a:effectLst>
              </a:rPr>
              <a:t>, meaning ‘now concerning.’ As Greek grammar books show, </a:t>
            </a:r>
            <a:r>
              <a:rPr lang="en-US" sz="2800" b="1" u="sng" dirty="0">
                <a:solidFill>
                  <a:srgbClr val="FFFFCC"/>
                </a:solidFill>
                <a:effectLst>
                  <a:outerShdw blurRad="38100" dist="38100" dir="2700000" algn="tl">
                    <a:srgbClr val="000000">
                      <a:alpha val="43137"/>
                    </a:srgbClr>
                  </a:outerShdw>
                </a:effectLst>
              </a:rPr>
              <a:t>this construction denotes a contrast and often introduces a new subject</a:t>
            </a:r>
            <a:r>
              <a:rPr lang="en-US" sz="2800" dirty="0">
                <a:effectLst>
                  <a:outerShdw blurRad="38100" dist="38100" dir="2700000" algn="tl">
                    <a:srgbClr val="000000">
                      <a:alpha val="43137"/>
                    </a:srgbClr>
                  </a:outerShdw>
                </a:effectLst>
              </a:rPr>
              <a:t>. Paul uses the formula frequently in his writings when presenting a new topic (</a:t>
            </a:r>
            <a:r>
              <a:rPr lang="en-US" sz="2800" dirty="0" err="1">
                <a:effectLst>
                  <a:outerShdw blurRad="38100" dist="38100" dir="2700000" algn="tl">
                    <a:srgbClr val="000000">
                      <a:alpha val="43137"/>
                    </a:srgbClr>
                  </a:outerShdw>
                </a:effectLst>
              </a:rPr>
              <a:t>eg.</a:t>
            </a:r>
            <a:r>
              <a:rPr lang="en-US" sz="2800" dirty="0">
                <a:effectLst>
                  <a:outerShdw blurRad="38100" dist="38100" dir="2700000" algn="tl">
                    <a:srgbClr val="000000">
                      <a:alpha val="43137"/>
                    </a:srgbClr>
                  </a:outerShdw>
                </a:effectLst>
              </a:rPr>
              <a:t> 1 Cor. 7:1, 25; 8:1; 12:1; 16:1, 12; 1 Thess. 4:9; 5:1; etc.). In the context of Matthew 24, Yeshua had been talking about one topic (the second coming), then introduced a new subject (the rapture)...In the passage above, He introduced the new topic by using the </a:t>
            </a:r>
            <a:r>
              <a:rPr lang="en-US" sz="2800" b="1" i="1" u="sng" dirty="0">
                <a:solidFill>
                  <a:srgbClr val="FFFFCC"/>
                </a:solidFill>
                <a:effectLst>
                  <a:outerShdw blurRad="38100" dist="38100" dir="2700000" algn="tl">
                    <a:srgbClr val="000000">
                      <a:alpha val="43137"/>
                    </a:srgbClr>
                  </a:outerShdw>
                </a:effectLst>
              </a:rPr>
              <a:t>peri de</a:t>
            </a:r>
            <a:r>
              <a:rPr lang="en-US" sz="2800" dirty="0">
                <a:effectLst>
                  <a:outerShdw blurRad="38100" dist="38100" dir="2700000" algn="tl">
                    <a:srgbClr val="000000">
                      <a:alpha val="43137"/>
                    </a:srgbClr>
                  </a:outerShdw>
                </a:effectLst>
              </a:rPr>
              <a:t> construction.”</a:t>
            </a:r>
          </a:p>
        </p:txBody>
      </p:sp>
      <p:pic>
        <p:nvPicPr>
          <p:cNvPr id="4" name="Picture 2" descr="Image result for arnold fruchtenbaum">
            <a:extLst>
              <a:ext uri="{FF2B5EF4-FFF2-40B4-BE49-F238E27FC236}">
                <a16:creationId xmlns:a16="http://schemas.microsoft.com/office/drawing/2014/main" id="{3CC004DF-BDB2-4F41-8B6B-BE46A6CFCE0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465" y="76200"/>
            <a:ext cx="821935" cy="10972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212310F-5726-42E7-B997-6B9DEF8AD794}"/>
              </a:ext>
            </a:extLst>
          </p:cNvPr>
          <p:cNvSpPr txBox="1"/>
          <p:nvPr/>
        </p:nvSpPr>
        <p:spPr>
          <a:xfrm>
            <a:off x="1371600" y="230594"/>
            <a:ext cx="6400800" cy="1369606"/>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G. Fruchtenbaum</a:t>
            </a:r>
          </a:p>
          <a:p>
            <a:pPr algn="ctr"/>
            <a:r>
              <a:rPr lang="en-US" dirty="0"/>
              <a:t> </a:t>
            </a:r>
            <a:r>
              <a:rPr lang="en-US" sz="1800" i="1" dirty="0">
                <a:latin typeface="Calibri" panose="020F0502020204030204" pitchFamily="34" charset="0"/>
                <a:cs typeface="Times New Roman" panose="02020603050405020304" pitchFamily="18" charset="0"/>
              </a:rPr>
              <a:t>Yeshua: The Life of Messiah from a Messianic Jewish Perspective</a:t>
            </a:r>
            <a:r>
              <a:rPr lang="en-US" sz="1800" dirty="0">
                <a:latin typeface="Calibri" panose="020F0502020204030204" pitchFamily="34" charset="0"/>
                <a:cs typeface="Times New Roman" panose="02020603050405020304" pitchFamily="18" charset="0"/>
              </a:rPr>
              <a:t>, 4 vols., vol. 3 (San Antonio, TX: Ariel Ministries, 2017), 365.</a:t>
            </a:r>
          </a:p>
        </p:txBody>
      </p:sp>
    </p:spTree>
    <p:extLst>
      <p:ext uri="{BB962C8B-B14F-4D97-AF65-F5344CB8AC3E}">
        <p14:creationId xmlns:p14="http://schemas.microsoft.com/office/powerpoint/2010/main" val="12780815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58491"/>
            <a:ext cx="9144000" cy="5223309"/>
          </a:xfrm>
        </p:spPr>
        <p:txBody>
          <a:bodyPr/>
          <a:lstStyle/>
          <a:p>
            <a:pPr marL="0" indent="0" algn="just">
              <a:buNone/>
              <a:defRPr/>
            </a:pPr>
            <a:r>
              <a:rPr lang="en-US" sz="2800" dirty="0">
                <a:effectLst>
                  <a:outerShdw blurRad="38100" dist="38100" dir="2700000" algn="tl">
                    <a:srgbClr val="000000">
                      <a:alpha val="43137"/>
                    </a:srgbClr>
                  </a:outerShdw>
                </a:effectLst>
              </a:rPr>
              <a:t>“Matthew began the passage with the word </a:t>
            </a:r>
            <a:r>
              <a:rPr lang="en-US" sz="2800" i="1" dirty="0">
                <a:effectLst>
                  <a:outerShdw blurRad="38100" dist="38100" dir="2700000" algn="tl">
                    <a:srgbClr val="000000">
                      <a:alpha val="43137"/>
                    </a:srgbClr>
                  </a:outerShdw>
                </a:effectLst>
              </a:rPr>
              <a:t>but</a:t>
            </a:r>
            <a:r>
              <a:rPr lang="en-US" sz="2800" dirty="0">
                <a:effectLst>
                  <a:outerShdw blurRad="38100" dist="38100" dir="2700000" algn="tl">
                    <a:srgbClr val="000000">
                      <a:alpha val="43137"/>
                    </a:srgbClr>
                  </a:outerShdw>
                </a:effectLst>
              </a:rPr>
              <a:t> (Matt. 24:36). In the Greek language, there is more than one way of saying </a:t>
            </a:r>
            <a:r>
              <a:rPr lang="en-US" sz="2800" i="1" dirty="0">
                <a:effectLst>
                  <a:outerShdw blurRad="38100" dist="38100" dir="2700000" algn="tl">
                    <a:srgbClr val="000000">
                      <a:alpha val="43137"/>
                    </a:srgbClr>
                  </a:outerShdw>
                </a:effectLst>
              </a:rPr>
              <a:t>but</a:t>
            </a:r>
            <a:r>
              <a:rPr lang="en-US" sz="2800" dirty="0">
                <a:effectLst>
                  <a:outerShdw blurRad="38100" dist="38100" dir="2700000" algn="tl">
                    <a:srgbClr val="000000">
                      <a:alpha val="43137"/>
                    </a:srgbClr>
                  </a:outerShdw>
                </a:effectLst>
              </a:rPr>
              <a:t>. Here, the English word is a translation of two Greek words, </a:t>
            </a:r>
            <a:r>
              <a:rPr lang="en-US" sz="2800" b="1" i="1" u="sng" dirty="0">
                <a:solidFill>
                  <a:srgbClr val="FFFFCC"/>
                </a:solidFill>
                <a:effectLst>
                  <a:outerShdw blurRad="38100" dist="38100" dir="2700000" algn="tl">
                    <a:srgbClr val="000000">
                      <a:alpha val="43137"/>
                    </a:srgbClr>
                  </a:outerShdw>
                </a:effectLst>
              </a:rPr>
              <a:t>peri de</a:t>
            </a:r>
            <a:r>
              <a:rPr lang="en-US" sz="2800" dirty="0">
                <a:effectLst>
                  <a:outerShdw blurRad="38100" dist="38100" dir="2700000" algn="tl">
                    <a:srgbClr val="000000">
                      <a:alpha val="43137"/>
                    </a:srgbClr>
                  </a:outerShdw>
                </a:effectLst>
              </a:rPr>
              <a:t>, meaning ‘now concerning.’ As Greek grammar books show, this construction denotes a contrast and often introduces a new subject. Paul uses the formula frequently in his writings when presenting a new topic (</a:t>
            </a:r>
            <a:r>
              <a:rPr lang="en-US" sz="2800" dirty="0" err="1">
                <a:effectLst>
                  <a:outerShdw blurRad="38100" dist="38100" dir="2700000" algn="tl">
                    <a:srgbClr val="000000">
                      <a:alpha val="43137"/>
                    </a:srgbClr>
                  </a:outerShdw>
                </a:effectLst>
              </a:rPr>
              <a:t>eg.</a:t>
            </a:r>
            <a:r>
              <a:rPr lang="en-US" sz="2800" dirty="0">
                <a:effectLst>
                  <a:outerShdw blurRad="38100" dist="38100" dir="2700000" algn="tl">
                    <a:srgbClr val="000000">
                      <a:alpha val="43137"/>
                    </a:srgbClr>
                  </a:outerShdw>
                </a:effectLst>
              </a:rPr>
              <a:t> </a:t>
            </a:r>
            <a:r>
              <a:rPr lang="en-US" sz="2800" b="1" u="sng" dirty="0">
                <a:solidFill>
                  <a:srgbClr val="FFFFCC"/>
                </a:solidFill>
                <a:effectLst>
                  <a:outerShdw blurRad="38100" dist="38100" dir="2700000" algn="tl">
                    <a:srgbClr val="000000">
                      <a:alpha val="43137"/>
                    </a:srgbClr>
                  </a:outerShdw>
                </a:effectLst>
              </a:rPr>
              <a:t>1 Cor. 7:1, 25; 8:1; 12:1; 16:1, 12; 1 Thess. 4:9; 5:1</a:t>
            </a:r>
            <a:r>
              <a:rPr lang="en-US" sz="2800" dirty="0">
                <a:effectLst>
                  <a:outerShdw blurRad="38100" dist="38100" dir="2700000" algn="tl">
                    <a:srgbClr val="000000">
                      <a:alpha val="43137"/>
                    </a:srgbClr>
                  </a:outerShdw>
                </a:effectLst>
              </a:rPr>
              <a:t>; etc.). In the context of Matthew 24, Yeshua had been talking about one topic (the second coming), then introduced a new subject (the rapture)...In the passage above, He introduced the new topic by using the </a:t>
            </a:r>
            <a:r>
              <a:rPr lang="en-US" sz="2800" b="1" i="1" u="sng" dirty="0">
                <a:solidFill>
                  <a:srgbClr val="FFFFCC"/>
                </a:solidFill>
                <a:effectLst>
                  <a:outerShdw blurRad="38100" dist="38100" dir="2700000" algn="tl">
                    <a:srgbClr val="000000">
                      <a:alpha val="43137"/>
                    </a:srgbClr>
                  </a:outerShdw>
                </a:effectLst>
              </a:rPr>
              <a:t>peri de</a:t>
            </a:r>
            <a:r>
              <a:rPr lang="en-US" sz="2800" dirty="0">
                <a:effectLst>
                  <a:outerShdw blurRad="38100" dist="38100" dir="2700000" algn="tl">
                    <a:srgbClr val="000000">
                      <a:alpha val="43137"/>
                    </a:srgbClr>
                  </a:outerShdw>
                </a:effectLst>
              </a:rPr>
              <a:t> construction.”</a:t>
            </a:r>
          </a:p>
        </p:txBody>
      </p:sp>
      <p:pic>
        <p:nvPicPr>
          <p:cNvPr id="4" name="Picture 2" descr="Image result for arnold fruchtenbaum">
            <a:extLst>
              <a:ext uri="{FF2B5EF4-FFF2-40B4-BE49-F238E27FC236}">
                <a16:creationId xmlns:a16="http://schemas.microsoft.com/office/drawing/2014/main" id="{3CC004DF-BDB2-4F41-8B6B-BE46A6CFCE0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465" y="76200"/>
            <a:ext cx="821935" cy="10972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212310F-5726-42E7-B997-6B9DEF8AD794}"/>
              </a:ext>
            </a:extLst>
          </p:cNvPr>
          <p:cNvSpPr txBox="1"/>
          <p:nvPr/>
        </p:nvSpPr>
        <p:spPr>
          <a:xfrm>
            <a:off x="1371600" y="230594"/>
            <a:ext cx="6400800" cy="1369606"/>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G. Fruchtenbaum</a:t>
            </a:r>
          </a:p>
          <a:p>
            <a:pPr algn="ctr"/>
            <a:r>
              <a:rPr lang="en-US" dirty="0"/>
              <a:t> </a:t>
            </a:r>
            <a:r>
              <a:rPr lang="en-US" sz="1800" i="1" dirty="0">
                <a:latin typeface="Calibri" panose="020F0502020204030204" pitchFamily="34" charset="0"/>
                <a:cs typeface="Times New Roman" panose="02020603050405020304" pitchFamily="18" charset="0"/>
              </a:rPr>
              <a:t>Yeshua: The Life of Messiah from a Messianic Jewish Perspective</a:t>
            </a:r>
            <a:r>
              <a:rPr lang="en-US" sz="1800" dirty="0">
                <a:latin typeface="Calibri" panose="020F0502020204030204" pitchFamily="34" charset="0"/>
                <a:cs typeface="Times New Roman" panose="02020603050405020304" pitchFamily="18" charset="0"/>
              </a:rPr>
              <a:t>, 4 vols., vol. 3 (San Antonio, TX: Ariel Ministries, 2017), 365.</a:t>
            </a:r>
          </a:p>
        </p:txBody>
      </p:sp>
    </p:spTree>
    <p:extLst>
      <p:ext uri="{BB962C8B-B14F-4D97-AF65-F5344CB8AC3E}">
        <p14:creationId xmlns:p14="http://schemas.microsoft.com/office/powerpoint/2010/main" val="2993501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319" name="Group 71"/>
          <p:cNvGraphicFramePr>
            <a:graphicFrameLocks noGrp="1"/>
          </p:cNvGraphicFramePr>
          <p:nvPr>
            <p:ph idx="4294967295"/>
          </p:nvPr>
        </p:nvGraphicFramePr>
        <p:xfrm>
          <a:off x="182880" y="289256"/>
          <a:ext cx="8778240" cy="6279489"/>
        </p:xfrm>
        <a:graphic>
          <a:graphicData uri="http://schemas.openxmlformats.org/drawingml/2006/table">
            <a:tbl>
              <a:tblPr>
                <a:tableStyleId>{35758FB7-9AC5-4552-8A53-C91805E547FA}</a:tableStyleId>
              </a:tblPr>
              <a:tblGrid>
                <a:gridCol w="2926080">
                  <a:extLst>
                    <a:ext uri="{9D8B030D-6E8A-4147-A177-3AD203B41FA5}">
                      <a16:colId xmlns:a16="http://schemas.microsoft.com/office/drawing/2014/main" val="20000"/>
                    </a:ext>
                  </a:extLst>
                </a:gridCol>
                <a:gridCol w="2926080">
                  <a:extLst>
                    <a:ext uri="{9D8B030D-6E8A-4147-A177-3AD203B41FA5}">
                      <a16:colId xmlns:a16="http://schemas.microsoft.com/office/drawing/2014/main" val="20001"/>
                    </a:ext>
                  </a:extLst>
                </a:gridCol>
                <a:gridCol w="2926080">
                  <a:extLst>
                    <a:ext uri="{9D8B030D-6E8A-4147-A177-3AD203B41FA5}">
                      <a16:colId xmlns:a16="http://schemas.microsoft.com/office/drawing/2014/main" val="20002"/>
                    </a:ext>
                  </a:extLst>
                </a:gridCol>
              </a:tblGrid>
              <a:tr h="690316">
                <a:tc gridSpan="3">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US" sz="2800" b="1" kern="1200" dirty="0">
                          <a:solidFill>
                            <a:schemeClr val="tx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 Comparison of the Olivet &amp; Upper Room Discourses</a:t>
                      </a:r>
                    </a:p>
                  </a:txBody>
                  <a:tcPr marL="68580" marR="68580" marT="34290" marB="34290" anchor="ctr" horzOverflow="overflow">
                    <a:solidFill>
                      <a:srgbClr val="C00000"/>
                    </a:soli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lang="en-US" sz="2700" kern="1200" dirty="0">
                        <a:solidFill>
                          <a:schemeClr val="tx1"/>
                        </a:solidFill>
                        <a:effectLst/>
                        <a:latin typeface="Calibri" panose="020F0502020204030204" pitchFamily="34" charset="0"/>
                        <a:ea typeface="+mj-ea"/>
                        <a:cs typeface="Calibri" panose="020F0502020204030204" pitchFamily="34" charset="0"/>
                      </a:endParaRPr>
                    </a:p>
                  </a:txBody>
                  <a:tcPr marL="68580" marR="68580" marT="34290" marB="34290" horzOverflow="overflow">
                    <a:solidFill>
                      <a:schemeClr val="bg2"/>
                    </a:soli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lang="en-US" sz="2700" kern="1200" dirty="0">
                        <a:solidFill>
                          <a:schemeClr val="tx1"/>
                        </a:solidFill>
                        <a:effectLst/>
                        <a:latin typeface="Calibri" panose="020F0502020204030204" pitchFamily="34" charset="0"/>
                        <a:ea typeface="+mj-ea"/>
                        <a:cs typeface="Calibri" panose="020F0502020204030204" pitchFamily="34" charset="0"/>
                      </a:endParaRPr>
                    </a:p>
                  </a:txBody>
                  <a:tcPr marL="68580" marR="68580" marT="34290" marB="34290" horzOverflow="overflow">
                    <a:solidFill>
                      <a:schemeClr val="bg2"/>
                    </a:solidFill>
                  </a:tcPr>
                </a:tc>
                <a:extLst>
                  <a:ext uri="{0D108BD9-81ED-4DB2-BD59-A6C34878D82A}">
                    <a16:rowId xmlns:a16="http://schemas.microsoft.com/office/drawing/2014/main" val="3358660235"/>
                  </a:ext>
                </a:extLst>
              </a:tr>
              <a:tr h="690316">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Discourse</a:t>
                      </a:r>
                    </a:p>
                  </a:txBody>
                  <a:tcPr marL="68580" marR="68580" marT="34290" marB="34290" anchor="ctr" horzOverflow="overflow">
                    <a:solidFill>
                      <a:srgbClr val="0000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US" sz="2700" kern="1200" dirty="0">
                          <a:solidFill>
                            <a:schemeClr val="tx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Olivet</a:t>
                      </a:r>
                    </a:p>
                  </a:txBody>
                  <a:tcPr marL="68580" marR="68580" marT="34290" marB="34290" anchor="ctr" horzOverflow="overflow">
                    <a:solidFill>
                      <a:srgbClr val="7030A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US" sz="2700" kern="1200" dirty="0">
                          <a:solidFill>
                            <a:schemeClr val="tx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Upper Room</a:t>
                      </a:r>
                    </a:p>
                  </a:txBody>
                  <a:tcPr marL="68580" marR="68580" marT="34290" marB="34290" anchor="ctr" horzOverflow="overflow">
                    <a:solidFill>
                      <a:srgbClr val="008000"/>
                    </a:solidFill>
                  </a:tcPr>
                </a:tc>
                <a:extLst>
                  <a:ext uri="{0D108BD9-81ED-4DB2-BD59-A6C34878D82A}">
                    <a16:rowId xmlns:a16="http://schemas.microsoft.com/office/drawing/2014/main" val="10000"/>
                  </a:ext>
                </a:extLst>
              </a:tr>
              <a:tr h="599417">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rPr>
                        <a:t>Scripture</a:t>
                      </a:r>
                      <a:endParaRPr kumimoji="0" lang="en-US" sz="2400" b="1" i="0" u="none" strike="noStrike"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ndParaRP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rPr>
                        <a:t>Matt 24─25</a:t>
                      </a: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John 13─17</a:t>
                      </a:r>
                    </a:p>
                  </a:txBody>
                  <a:tcPr marL="68580" marR="68580" marT="34290" marB="34290" anchor="ctr" horzOverflow="overflow">
                    <a:solidFill>
                      <a:srgbClr val="008000"/>
                    </a:solidFill>
                  </a:tcPr>
                </a:tc>
                <a:extLst>
                  <a:ext uri="{0D108BD9-81ED-4DB2-BD59-A6C34878D82A}">
                    <a16:rowId xmlns:a16="http://schemas.microsoft.com/office/drawing/2014/main" val="10001"/>
                  </a:ext>
                </a:extLst>
              </a:tr>
              <a:tr h="586242">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Location</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Mount of Olives</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Upper Room</a:t>
                      </a:r>
                    </a:p>
                  </a:txBody>
                  <a:tcPr marL="68580" marR="68580" marT="34290" marB="34290" anchor="ctr" horzOverflow="overflow">
                    <a:solidFill>
                      <a:srgbClr val="008000"/>
                    </a:solidFill>
                  </a:tcPr>
                </a:tc>
                <a:extLst>
                  <a:ext uri="{0D108BD9-81ED-4DB2-BD59-A6C34878D82A}">
                    <a16:rowId xmlns:a16="http://schemas.microsoft.com/office/drawing/2014/main" val="10002"/>
                  </a:ext>
                </a:extLst>
              </a:tr>
              <a:tr h="587890">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sng" strike="noStrike" kern="1200" cap="none" normalizeH="0" baseline="0" dirty="0">
                          <a:ln>
                            <a:noFill/>
                          </a:ln>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PASSION WEEK</a:t>
                      </a:r>
                    </a:p>
                  </a:txBody>
                  <a:tcPr marL="68580" marR="68580" marT="34290" marB="34290" anchor="ctr" horzOverflow="overflow">
                    <a:solidFill>
                      <a:schemeClr val="bg2"/>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sng" strike="noStrike" kern="1200" cap="none" normalizeH="0" baseline="0" dirty="0">
                          <a:ln>
                            <a:noFill/>
                          </a:ln>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THIRD DAY</a:t>
                      </a:r>
                    </a:p>
                  </a:txBody>
                  <a:tcPr marL="68580" marR="68580" marT="34290" marB="34290" anchor="ctr" horzOverflow="overflow">
                    <a:solidFill>
                      <a:schemeClr val="bg2"/>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sng" strike="noStrike" kern="1200" cap="none" normalizeH="0" baseline="0" dirty="0">
                          <a:ln>
                            <a:noFill/>
                          </a:ln>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SIXTH DAY</a:t>
                      </a:r>
                    </a:p>
                  </a:txBody>
                  <a:tcPr marL="68580" marR="68580" marT="34290" marB="34290" anchor="ctr" horzOverflow="overflow">
                    <a:solidFill>
                      <a:schemeClr val="bg2"/>
                    </a:solidFill>
                  </a:tcPr>
                </a:tc>
                <a:extLst>
                  <a:ext uri="{0D108BD9-81ED-4DB2-BD59-A6C34878D82A}">
                    <a16:rowId xmlns:a16="http://schemas.microsoft.com/office/drawing/2014/main" val="10003"/>
                  </a:ext>
                </a:extLst>
              </a:tr>
              <a:tr h="586242">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General focus</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Farewell: Israel</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Hello: Church</a:t>
                      </a:r>
                    </a:p>
                  </a:txBody>
                  <a:tcPr marL="68580" marR="68580" marT="34290" marB="34290" anchor="ctr" horzOverflow="overflow">
                    <a:solidFill>
                      <a:srgbClr val="008000"/>
                    </a:solidFill>
                  </a:tcPr>
                </a:tc>
                <a:extLst>
                  <a:ext uri="{0D108BD9-81ED-4DB2-BD59-A6C34878D82A}">
                    <a16:rowId xmlns:a16="http://schemas.microsoft.com/office/drawing/2014/main" val="10004"/>
                  </a:ext>
                </a:extLst>
              </a:tr>
              <a:tr h="586242">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Specific focus</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Israel’s future</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Divine provisions</a:t>
                      </a:r>
                    </a:p>
                  </a:txBody>
                  <a:tcPr marL="68580" marR="68580" marT="34290" marB="34290" anchor="ctr" horzOverflow="overflow">
                    <a:solidFill>
                      <a:srgbClr val="008000"/>
                    </a:solidFill>
                  </a:tcPr>
                </a:tc>
                <a:extLst>
                  <a:ext uri="{0D108BD9-81ED-4DB2-BD59-A6C34878D82A}">
                    <a16:rowId xmlns:a16="http://schemas.microsoft.com/office/drawing/2014/main" val="10005"/>
                  </a:ext>
                </a:extLst>
              </a:tr>
              <a:tr h="587890">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Prompting</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Temple's destruction</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Christ's imminent departure</a:t>
                      </a:r>
                    </a:p>
                  </a:txBody>
                  <a:tcPr marL="68580" marR="68580" marT="34290" marB="34290" anchor="ctr" horzOverflow="overflow">
                    <a:solidFill>
                      <a:srgbClr val="008000"/>
                    </a:solidFill>
                  </a:tcPr>
                </a:tc>
                <a:extLst>
                  <a:ext uri="{0D108BD9-81ED-4DB2-BD59-A6C34878D82A}">
                    <a16:rowId xmlns:a16="http://schemas.microsoft.com/office/drawing/2014/main" val="10006"/>
                  </a:ext>
                </a:extLst>
              </a:tr>
              <a:tr h="576362">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Explanations</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Written OT</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Unwritten NT</a:t>
                      </a:r>
                    </a:p>
                  </a:txBody>
                  <a:tcPr marL="68580" marR="68580" marT="34290" marB="34290" anchor="ctr" horzOverflow="overflow">
                    <a:solidFill>
                      <a:srgbClr val="008000"/>
                    </a:solidFill>
                  </a:tcPr>
                </a:tc>
                <a:extLst>
                  <a:ext uri="{0D108BD9-81ED-4DB2-BD59-A6C34878D82A}">
                    <a16:rowId xmlns:a16="http://schemas.microsoft.com/office/drawing/2014/main" val="10007"/>
                  </a:ext>
                </a:extLst>
              </a:tr>
              <a:tr h="576362">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Apostles</a:t>
                      </a:r>
                    </a:p>
                  </a:txBody>
                  <a:tcPr marL="68580" marR="68580" marT="34290" marB="34290" anchor="ctr" horzOverflow="overflow">
                    <a:solidFill>
                      <a:srgbClr val="0000FF"/>
                    </a:solidFill>
                  </a:tcPr>
                </a:tc>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Israel (Matt. 19:28)</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Church (Eph. 2:20)</a:t>
                      </a:r>
                    </a:p>
                  </a:txBody>
                  <a:tcPr marL="68580" marR="68580" marT="34290" marB="34290" anchor="ctr" horzOverflow="overflow">
                    <a:solidFill>
                      <a:srgbClr val="008000"/>
                    </a:solidFill>
                  </a:tcPr>
                </a:tc>
                <a:extLst>
                  <a:ext uri="{0D108BD9-81ED-4DB2-BD59-A6C34878D82A}">
                    <a16:rowId xmlns:a16="http://schemas.microsoft.com/office/drawing/2014/main" val="1581406529"/>
                  </a:ext>
                </a:extLst>
              </a:tr>
            </a:tbl>
          </a:graphicData>
        </a:graphic>
      </p:graphicFrame>
    </p:spTree>
    <p:extLst>
      <p:ext uri="{BB962C8B-B14F-4D97-AF65-F5344CB8AC3E}">
        <p14:creationId xmlns:p14="http://schemas.microsoft.com/office/powerpoint/2010/main" val="29023044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724020" cy="5181600"/>
          </a:xfrm>
        </p:spPr>
        <p:txBody>
          <a:bodyPr/>
          <a:lstStyle/>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5265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724020" cy="5181600"/>
          </a:xfrm>
        </p:spPr>
        <p:txBody>
          <a:bodyPr/>
          <a:lstStyle/>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5667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724020" cy="5181600"/>
          </a:xfrm>
        </p:spPr>
        <p:txBody>
          <a:bodyPr/>
          <a:lstStyle/>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2915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724020" cy="5181600"/>
          </a:xfrm>
        </p:spPr>
        <p:txBody>
          <a:bodyPr/>
          <a:lstStyle/>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706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43691" y="1143000"/>
            <a:ext cx="7323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b="1" u="sng" dirty="0">
                <a:solidFill>
                  <a:srgbClr val="FFFFCC"/>
                </a:solidFill>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0999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914400" y="1600200"/>
            <a:ext cx="7219510" cy="3429000"/>
          </a:xfrm>
        </p:spPr>
        <p:txBody>
          <a:bodyPr/>
          <a:lstStyle/>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Chapter division &amp; preceding context</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Demoted from bride to maidens</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Bride? Body? In Christ?</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Translation? Resurrection?</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Bridegroom comes to the earth</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1227" y="5181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8483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914400" y="1609241"/>
            <a:ext cx="7333810" cy="3648559"/>
          </a:xfrm>
        </p:spPr>
        <p:txBody>
          <a:bodyPr/>
          <a:lstStyle/>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All asleep (vs. 5)</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Rapture for all Christians (1 Cor. 15:51)</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End of the Inter-Advent Age</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Consistency with the other Parables</a:t>
            </a:r>
            <a:endParaRPr lang="en-US" dirty="0">
              <a:effectLst>
                <a:outerShdw blurRad="38100" dist="38100" dir="2700000" algn="tl">
                  <a:srgbClr val="000000">
                    <a:alpha val="43137"/>
                  </a:srgbClr>
                </a:outerShdw>
              </a:effectLst>
              <a:ea typeface="+mn-ea"/>
              <a:cs typeface="+mn-cs"/>
            </a:endParaRP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Dispensationally misapplied passage</a:t>
            </a:r>
          </a:p>
        </p:txBody>
      </p:sp>
      <p:pic>
        <p:nvPicPr>
          <p:cNvPr id="3" name="Picture 2" descr="The Olivet Discourse - The End Times According to Jesus">
            <a:extLst>
              <a:ext uri="{FF2B5EF4-FFF2-40B4-BE49-F238E27FC236}">
                <a16:creationId xmlns:a16="http://schemas.microsoft.com/office/drawing/2014/main" id="{751E582B-1B12-4DFA-9334-08F558AEF6C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1227" y="5181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6978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914400" y="1600200"/>
            <a:ext cx="7219510" cy="3429000"/>
          </a:xfrm>
        </p:spPr>
        <p:txBody>
          <a:bodyPr/>
          <a:lstStyle/>
          <a:p>
            <a:pPr marL="514350" lvl="1" indent="-514350" eaLnBrk="1" hangingPunct="1">
              <a:spcBef>
                <a:spcPts val="0"/>
              </a:spcBef>
              <a:spcAft>
                <a:spcPts val="1800"/>
              </a:spcAft>
              <a:buClr>
                <a:srgbClr val="00FF99"/>
              </a:buClr>
              <a:buSzPct val="100000"/>
              <a:buFont typeface="+mj-lt"/>
              <a:buAutoNum type="arabicPeriod"/>
              <a:defRPr/>
            </a:pPr>
            <a:r>
              <a:rPr lang="en-US" altLang="en-US" b="1" u="sng" dirty="0">
                <a:solidFill>
                  <a:srgbClr val="FFFFCC"/>
                </a:solidFill>
                <a:effectLst>
                  <a:outerShdw blurRad="38100" dist="38100" dir="2700000" algn="tl">
                    <a:srgbClr val="000000">
                      <a:alpha val="43137"/>
                    </a:srgbClr>
                  </a:outerShdw>
                </a:effectLst>
                <a:ea typeface="+mn-ea"/>
                <a:cs typeface="+mn-cs"/>
              </a:rPr>
              <a:t>Chapter division &amp; preceding context</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Demoted from bride to maidens</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Bride? Body? In Christ?</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Translation? Resurrection?</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Bridegroom comes to the earth</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1227" y="5181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8171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E939E8-1798-4680-8EE7-92E539F46F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840" y="137160"/>
            <a:ext cx="8792320" cy="6583680"/>
          </a:xfrm>
          <a:prstGeom prst="rect">
            <a:avLst/>
          </a:prstGeom>
        </p:spPr>
      </p:pic>
    </p:spTree>
    <p:extLst>
      <p:ext uri="{BB962C8B-B14F-4D97-AF65-F5344CB8AC3E}">
        <p14:creationId xmlns:p14="http://schemas.microsoft.com/office/powerpoint/2010/main" val="17982127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914400" y="1600200"/>
            <a:ext cx="7219510" cy="3429000"/>
          </a:xfrm>
        </p:spPr>
        <p:txBody>
          <a:bodyPr/>
          <a:lstStyle/>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Chapter division &amp; preceding context</a:t>
            </a:r>
          </a:p>
          <a:p>
            <a:pPr marL="514350" lvl="1" indent="-514350" eaLnBrk="1" hangingPunct="1">
              <a:spcBef>
                <a:spcPts val="0"/>
              </a:spcBef>
              <a:spcAft>
                <a:spcPts val="1800"/>
              </a:spcAft>
              <a:buClr>
                <a:srgbClr val="00FF99"/>
              </a:buClr>
              <a:buSzPct val="100000"/>
              <a:buFont typeface="+mj-lt"/>
              <a:buAutoNum type="arabicPeriod"/>
              <a:defRPr/>
            </a:pPr>
            <a:r>
              <a:rPr lang="en-US" altLang="en-US" b="1" u="sng" dirty="0">
                <a:solidFill>
                  <a:srgbClr val="FFFFCC"/>
                </a:solidFill>
                <a:effectLst>
                  <a:outerShdw blurRad="38100" dist="38100" dir="2700000" algn="tl">
                    <a:srgbClr val="000000">
                      <a:alpha val="43137"/>
                    </a:srgbClr>
                  </a:outerShdw>
                </a:effectLst>
                <a:ea typeface="+mn-ea"/>
                <a:cs typeface="+mn-cs"/>
              </a:rPr>
              <a:t>Demoted from bride to maidens</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Bride? Body? In Christ?</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Translation? Resurrection?</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Bridegroom comes to the earth</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1227" y="5181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0944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914400" y="1600200"/>
            <a:ext cx="7219510" cy="3429000"/>
          </a:xfrm>
        </p:spPr>
        <p:txBody>
          <a:bodyPr/>
          <a:lstStyle/>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Chapter division &amp; preceding context</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Demoted from bride to maidens</a:t>
            </a:r>
          </a:p>
          <a:p>
            <a:pPr marL="514350" lvl="1" indent="-514350" eaLnBrk="1" hangingPunct="1">
              <a:spcBef>
                <a:spcPts val="0"/>
              </a:spcBef>
              <a:spcAft>
                <a:spcPts val="1800"/>
              </a:spcAft>
              <a:buClr>
                <a:srgbClr val="00FF99"/>
              </a:buClr>
              <a:buSzPct val="100000"/>
              <a:buFont typeface="+mj-lt"/>
              <a:buAutoNum type="arabicPeriod"/>
              <a:defRPr/>
            </a:pPr>
            <a:r>
              <a:rPr lang="en-US" altLang="en-US" b="1" u="sng" dirty="0">
                <a:solidFill>
                  <a:srgbClr val="FFFFCC"/>
                </a:solidFill>
                <a:effectLst>
                  <a:outerShdw blurRad="38100" dist="38100" dir="2700000" algn="tl">
                    <a:srgbClr val="000000">
                      <a:alpha val="43137"/>
                    </a:srgbClr>
                  </a:outerShdw>
                </a:effectLst>
                <a:ea typeface="+mn-ea"/>
                <a:cs typeface="+mn-cs"/>
              </a:rPr>
              <a:t>Bride? Body? In Christ?</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Translation? Resurrection?</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Bridegroom comes to the earth</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1227" y="5181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1042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914400" y="1600200"/>
            <a:ext cx="7219510" cy="3429000"/>
          </a:xfrm>
        </p:spPr>
        <p:txBody>
          <a:bodyPr/>
          <a:lstStyle/>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Chapter division &amp; preceding context</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Demoted from bride to maidens</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Bride? Body? In Christ?</a:t>
            </a:r>
          </a:p>
          <a:p>
            <a:pPr marL="514350" lvl="1" indent="-514350" eaLnBrk="1" hangingPunct="1">
              <a:spcBef>
                <a:spcPts val="0"/>
              </a:spcBef>
              <a:spcAft>
                <a:spcPts val="1800"/>
              </a:spcAft>
              <a:buClr>
                <a:srgbClr val="00FF99"/>
              </a:buClr>
              <a:buSzPct val="100000"/>
              <a:buFont typeface="+mj-lt"/>
              <a:buAutoNum type="arabicPeriod"/>
              <a:defRPr/>
            </a:pPr>
            <a:r>
              <a:rPr lang="en-US" altLang="en-US" b="1" u="sng" dirty="0">
                <a:solidFill>
                  <a:srgbClr val="FFFFCC"/>
                </a:solidFill>
                <a:effectLst>
                  <a:outerShdw blurRad="38100" dist="38100" dir="2700000" algn="tl">
                    <a:srgbClr val="000000">
                      <a:alpha val="43137"/>
                    </a:srgbClr>
                  </a:outerShdw>
                </a:effectLst>
                <a:ea typeface="+mn-ea"/>
                <a:cs typeface="+mn-cs"/>
              </a:rPr>
              <a:t>Translation? Resurrection?</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Bridegroom comes to the earth</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1227" y="5181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3175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4800600"/>
          </a:xfrm>
        </p:spPr>
        <p:txBody>
          <a:bodyPr/>
          <a:lstStyle/>
          <a:p>
            <a:pPr marL="0" indent="0" algn="ctr" defTabSz="514350">
              <a:spcBef>
                <a:spcPts val="0"/>
              </a:spcBef>
              <a:spcAft>
                <a:spcPts val="1200"/>
              </a:spcAft>
              <a:buNone/>
              <a:defRPr/>
            </a:pPr>
            <a:r>
              <a:rPr lang="en-US" sz="4000" kern="1200" dirty="0">
                <a:solidFill>
                  <a:srgbClr val="00FFFF"/>
                </a:solidFill>
                <a:ea typeface="+mj-ea"/>
                <a:cs typeface="Calibri" panose="020F0502020204030204" pitchFamily="34" charset="0"/>
              </a:rPr>
              <a:t>1 Thessalonians 4:16-18</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Himself will descend from heaven with a shout, with the voice of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trumpet of God, and the dead in Christ will rise first.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we who are alive and remain will be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caught up [</a:t>
            </a:r>
            <a:r>
              <a:rPr 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harpazō</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together with them in the clouds to meet the Lord in the air, and so we shall always be with the Lord.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p>
        </p:txBody>
      </p:sp>
    </p:spTree>
    <p:extLst>
      <p:ext uri="{BB962C8B-B14F-4D97-AF65-F5344CB8AC3E}">
        <p14:creationId xmlns:p14="http://schemas.microsoft.com/office/powerpoint/2010/main" val="36946270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Catching Away of All Living Believers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(1 Thess 4:17)</a:t>
            </a:r>
            <a:endParaRPr lang="en-US" alt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
        <p:nvSpPr>
          <p:cNvPr id="1027" name="Rectangle 3"/>
          <p:cNvSpPr>
            <a:spLocks noGrp="1" noChangeArrowheads="1"/>
          </p:cNvSpPr>
          <p:nvPr>
            <p:ph idx="1"/>
          </p:nvPr>
        </p:nvSpPr>
        <p:spPr>
          <a:xfrm>
            <a:off x="3505200" y="1946275"/>
            <a:ext cx="5437188" cy="4114800"/>
          </a:xfrm>
        </p:spPr>
        <p:txBody>
          <a:bodyPr/>
          <a:lstStyle/>
          <a:p>
            <a:pPr marL="457200" indent="-457200" eaLnBrk="1" hangingPunct="1">
              <a:spcBef>
                <a:spcPts val="0"/>
              </a:spcBef>
              <a:spcAft>
                <a:spcPts val="2400"/>
              </a:spcAft>
              <a:defRPr/>
            </a:pP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Harpazo</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seized or caught up by force</a:t>
            </a:r>
          </a:p>
          <a:p>
            <a:pPr marL="457200" indent="-457200" eaLnBrk="1" hangingPunct="1">
              <a:spcBef>
                <a:spcPts val="0"/>
              </a:spcBef>
              <a:spcAft>
                <a:spcPts val="2400"/>
              </a:spcAft>
              <a:defRPr/>
            </a:pP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Harpazo</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(Greek) =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rapere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(Latin) = rapture (English)</a:t>
            </a:r>
          </a:p>
        </p:txBody>
      </p:sp>
      <p:pic>
        <p:nvPicPr>
          <p:cNvPr id="27652"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2057400"/>
            <a:ext cx="2438400" cy="303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CE66C7-8D9A-4FB1-871F-FE2655FB22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0" y="0"/>
            <a:ext cx="9144000" cy="3477875"/>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15:50-51</a:t>
            </a:r>
          </a:p>
          <a:p>
            <a:pPr algn="just">
              <a:spcBef>
                <a:spcPts val="0"/>
              </a:spcBef>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latin typeface="Calibri" panose="020F0502020204030204" pitchFamily="34" charset="0"/>
                <a:cs typeface="Calibri" panose="020F0502020204030204" pitchFamily="34" charset="0"/>
              </a:rPr>
              <a:t>50 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 say this, brethren, that flesh and blood cannot inherit the kingdom of God; nor does the perishable inherit the imperishable. </a:t>
            </a:r>
            <a:r>
              <a:rPr lang="en-US" sz="3400" baseline="30000" dirty="0">
                <a:latin typeface="Calibri" panose="020F0502020204030204" pitchFamily="34" charset="0"/>
                <a:cs typeface="Calibri" panose="020F0502020204030204" pitchFamily="34" charset="0"/>
              </a:rPr>
              <a:t>51</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Behold, I tell you a mystery; we will not all sleep, but we will all be changed.”</a:t>
            </a:r>
            <a:endPar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5462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E9D847-2499-4063-BF04-8D01D209F780}"/>
              </a:ext>
            </a:extLst>
          </p:cNvPr>
          <p:cNvSpPr txBox="1"/>
          <p:nvPr/>
        </p:nvSpPr>
        <p:spPr>
          <a:xfrm>
            <a:off x="0" y="1010245"/>
            <a:ext cx="9144000" cy="5847755"/>
          </a:xfrm>
          <a:prstGeom prst="rect">
            <a:avLst/>
          </a:prstGeom>
          <a:noFill/>
        </p:spPr>
        <p:txBody>
          <a:bodyPr wrap="square">
            <a:spAutoFit/>
          </a:bodyPr>
          <a:lstStyle/>
          <a:p>
            <a:pPr algn="just">
              <a:spcBef>
                <a:spcPts val="600"/>
              </a:spcBef>
              <a:spcAft>
                <a:spcPts val="600"/>
              </a:spcAft>
            </a:pPr>
            <a:r>
              <a:rPr lang="en-US" sz="2800" dirty="0">
                <a:latin typeface="Calibri" panose="020F0502020204030204" pitchFamily="34" charset="0"/>
                <a:cs typeface="Times New Roman" panose="02020603050405020304" pitchFamily="18" charset="0"/>
              </a:rPr>
              <a:t>Note the order of events:</a:t>
            </a:r>
          </a:p>
          <a:p>
            <a:pPr marL="2514600" lvl="4" indent="-685800">
              <a:spcBef>
                <a:spcPts val="600"/>
              </a:spcBef>
              <a:spcAft>
                <a:spcPts val="600"/>
              </a:spcAft>
            </a:pPr>
            <a:r>
              <a:rPr lang="en-US" sz="2600" baseline="30000" dirty="0">
                <a:latin typeface="Calibri" panose="020F0502020204030204" pitchFamily="34" charset="0"/>
                <a:cs typeface="Times New Roman" panose="02020603050405020304" pitchFamily="18" charset="0"/>
              </a:rPr>
              <a:t>29</a:t>
            </a:r>
            <a:r>
              <a:rPr lang="en-US" sz="2600" dirty="0">
                <a:latin typeface="Calibri" panose="020F0502020204030204" pitchFamily="34" charset="0"/>
                <a:cs typeface="Times New Roman" panose="02020603050405020304" pitchFamily="18" charset="0"/>
              </a:rPr>
              <a:t> 	There are days of tribulation</a:t>
            </a:r>
          </a:p>
          <a:p>
            <a:pPr marL="2514600" lvl="4" indent="-685800">
              <a:spcBef>
                <a:spcPts val="600"/>
              </a:spcBef>
              <a:spcAft>
                <a:spcPts val="600"/>
              </a:spcAft>
            </a:pPr>
            <a:r>
              <a:rPr lang="en-US" sz="2600" baseline="30000" dirty="0">
                <a:latin typeface="Calibri" panose="020F0502020204030204" pitchFamily="34" charset="0"/>
                <a:cs typeface="Times New Roman" panose="02020603050405020304" pitchFamily="18" charset="0"/>
              </a:rPr>
              <a:t>30</a:t>
            </a:r>
            <a:r>
              <a:rPr lang="en-US" sz="2600" dirty="0">
                <a:latin typeface="Calibri" panose="020F0502020204030204" pitchFamily="34" charset="0"/>
                <a:cs typeface="Times New Roman" panose="02020603050405020304" pitchFamily="18" charset="0"/>
              </a:rPr>
              <a:t> 	The whole world sees Jesus return</a:t>
            </a:r>
          </a:p>
          <a:p>
            <a:pPr marL="2514600" lvl="4" indent="-685800">
              <a:spcBef>
                <a:spcPts val="600"/>
              </a:spcBef>
              <a:spcAft>
                <a:spcPts val="600"/>
              </a:spcAft>
            </a:pPr>
            <a:r>
              <a:rPr lang="en-US" sz="2600" baseline="30000" dirty="0">
                <a:latin typeface="Calibri" panose="020F0502020204030204" pitchFamily="34" charset="0"/>
                <a:cs typeface="Times New Roman" panose="02020603050405020304" pitchFamily="18" charset="0"/>
              </a:rPr>
              <a:t>31</a:t>
            </a:r>
            <a:r>
              <a:rPr lang="en-US" sz="2600" dirty="0">
                <a:latin typeface="Calibri" panose="020F0502020204030204" pitchFamily="34" charset="0"/>
                <a:cs typeface="Times New Roman" panose="02020603050405020304" pitchFamily="18" charset="0"/>
              </a:rPr>
              <a:t> 	The elect are gathered to Him </a:t>
            </a:r>
          </a:p>
          <a:p>
            <a:pPr marL="2514600" lvl="4" indent="-685800">
              <a:spcBef>
                <a:spcPts val="600"/>
              </a:spcBef>
              <a:spcAft>
                <a:spcPts val="600"/>
              </a:spcAft>
            </a:pPr>
            <a:r>
              <a:rPr lang="en-US" sz="2600" baseline="30000" dirty="0">
                <a:latin typeface="Calibri" panose="020F0502020204030204" pitchFamily="34" charset="0"/>
                <a:cs typeface="Times New Roman" panose="02020603050405020304" pitchFamily="18" charset="0"/>
              </a:rPr>
              <a:t>40-41</a:t>
            </a:r>
            <a:r>
              <a:rPr lang="en-US" sz="2600" dirty="0">
                <a:latin typeface="Calibri" panose="020F0502020204030204" pitchFamily="34" charset="0"/>
                <a:cs typeface="Times New Roman" panose="02020603050405020304" pitchFamily="18" charset="0"/>
              </a:rPr>
              <a:t> 	The rapture reiterated</a:t>
            </a:r>
          </a:p>
          <a:p>
            <a:pPr algn="just">
              <a:spcBef>
                <a:spcPts val="600"/>
              </a:spcBef>
              <a:spcAft>
                <a:spcPts val="600"/>
              </a:spcAft>
            </a:pPr>
            <a:r>
              <a:rPr lang="en-US" sz="2600" dirty="0">
                <a:latin typeface="Calibri" panose="020F0502020204030204" pitchFamily="34" charset="0"/>
                <a:cs typeface="Times New Roman" panose="02020603050405020304" pitchFamily="18" charset="0"/>
              </a:rPr>
              <a:t>How do Pre-Tribulation theorists explain the Rapture occurring before the apocalypse and before the Second Coming?  Jesus says exactly the opposite in simple, unmistakable language.</a:t>
            </a:r>
          </a:p>
          <a:p>
            <a:pPr algn="just">
              <a:spcBef>
                <a:spcPts val="600"/>
              </a:spcBef>
              <a:spcAft>
                <a:spcPts val="600"/>
              </a:spcAft>
            </a:pPr>
            <a:r>
              <a:rPr lang="en-US" sz="2600" dirty="0">
                <a:latin typeface="Calibri" panose="020F0502020204030204" pitchFamily="34" charset="0"/>
                <a:cs typeface="Times New Roman" panose="02020603050405020304" pitchFamily="18" charset="0"/>
              </a:rPr>
              <a:t>Are there two Raptures - one before this that Jesus mysteriously didn't describe and then this one, which He did?  Why would He leave one out?  Or is there only one, but when he discusses it He jumbles up the order of events?  Why would He do that?</a:t>
            </a:r>
          </a:p>
        </p:txBody>
      </p:sp>
      <p:sp>
        <p:nvSpPr>
          <p:cNvPr id="5" name="Title 1">
            <a:extLst>
              <a:ext uri="{FF2B5EF4-FFF2-40B4-BE49-F238E27FC236}">
                <a16:creationId xmlns:a16="http://schemas.microsoft.com/office/drawing/2014/main" id="{753E247F-6715-4E65-9329-44D4239C1816}"/>
              </a:ext>
            </a:extLst>
          </p:cNvPr>
          <p:cNvSpPr txBox="1">
            <a:spLocks/>
          </p:cNvSpPr>
          <p:nvPr/>
        </p:nvSpPr>
        <p:spPr>
          <a:xfrm>
            <a:off x="1297161" y="228600"/>
            <a:ext cx="6549683" cy="7620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defRPr/>
            </a:pPr>
            <a:r>
              <a:rPr lang="en-US" sz="3600" kern="0" dirty="0">
                <a:solidFill>
                  <a:srgbClr val="00FFFF"/>
                </a:solidFill>
                <a:effectLst>
                  <a:outerShdw blurRad="38100" dist="38100" dir="2700000" algn="tl">
                    <a:srgbClr val="000000">
                      <a:alpha val="43137"/>
                    </a:srgbClr>
                  </a:outerShdw>
                </a:effectLst>
              </a:rPr>
              <a:t>THE RAPTURE IN MATTHEW 24</a:t>
            </a:r>
          </a:p>
        </p:txBody>
      </p:sp>
    </p:spTree>
    <p:extLst>
      <p:ext uri="{BB962C8B-B14F-4D97-AF65-F5344CB8AC3E}">
        <p14:creationId xmlns:p14="http://schemas.microsoft.com/office/powerpoint/2010/main" val="8730426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914400" y="1600200"/>
            <a:ext cx="7219510" cy="3429000"/>
          </a:xfrm>
        </p:spPr>
        <p:txBody>
          <a:bodyPr/>
          <a:lstStyle/>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Chapter division &amp; preceding context</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Demoted from bride to maidens</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Bride? Body? In Christ?</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Translation? Resurrection?</a:t>
            </a:r>
          </a:p>
          <a:p>
            <a:pPr marL="514350" lvl="1" indent="-514350" eaLnBrk="1" hangingPunct="1">
              <a:spcBef>
                <a:spcPts val="0"/>
              </a:spcBef>
              <a:spcAft>
                <a:spcPts val="1800"/>
              </a:spcAft>
              <a:buClr>
                <a:srgbClr val="00FF99"/>
              </a:buClr>
              <a:buSzPct val="100000"/>
              <a:buFont typeface="+mj-lt"/>
              <a:buAutoNum type="arabicPeriod"/>
              <a:defRPr/>
            </a:pPr>
            <a:r>
              <a:rPr lang="en-US" altLang="en-US" b="1" u="sng" dirty="0">
                <a:solidFill>
                  <a:srgbClr val="FFFFCC"/>
                </a:solidFill>
                <a:effectLst>
                  <a:outerShdw blurRad="38100" dist="38100" dir="2700000" algn="tl">
                    <a:srgbClr val="000000">
                      <a:alpha val="43137"/>
                    </a:srgbClr>
                  </a:outerShdw>
                </a:effectLst>
                <a:ea typeface="+mn-ea"/>
                <a:cs typeface="+mn-cs"/>
              </a:rPr>
              <a:t>Bridegroom comes to the earth</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1227" y="5181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50790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895790" y="1609241"/>
            <a:ext cx="7352420" cy="3648559"/>
          </a:xfrm>
        </p:spPr>
        <p:txBody>
          <a:bodyPr/>
          <a:lstStyle/>
          <a:p>
            <a:pPr marL="514350" lvl="1" indent="-514350" eaLnBrk="1" hangingPunct="1">
              <a:spcBef>
                <a:spcPts val="0"/>
              </a:spcBef>
              <a:spcAft>
                <a:spcPts val="1800"/>
              </a:spcAft>
              <a:buClr>
                <a:srgbClr val="00FF99"/>
              </a:buClr>
              <a:buSzPct val="100000"/>
              <a:buFont typeface="+mj-lt"/>
              <a:buAutoNum type="arabicPeriod" startAt="6"/>
              <a:defRPr/>
            </a:pPr>
            <a:r>
              <a:rPr lang="en-US" altLang="en-US" b="1" u="sng" dirty="0">
                <a:solidFill>
                  <a:srgbClr val="FFFFCC"/>
                </a:solidFill>
                <a:effectLst>
                  <a:outerShdw blurRad="38100" dist="38100" dir="2700000" algn="tl">
                    <a:srgbClr val="000000">
                      <a:alpha val="43137"/>
                    </a:srgbClr>
                  </a:outerShdw>
                </a:effectLst>
                <a:ea typeface="+mn-ea"/>
                <a:cs typeface="+mn-cs"/>
              </a:rPr>
              <a:t>All asleep (vs. 5)</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Rapture for all Christians (1 Cor. 15:51)</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End of the Inter-Advent Age</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Consistency with the other Parables</a:t>
            </a:r>
            <a:endParaRPr lang="en-US" dirty="0">
              <a:effectLst>
                <a:outerShdw blurRad="38100" dist="38100" dir="2700000" algn="tl">
                  <a:srgbClr val="000000">
                    <a:alpha val="43137"/>
                  </a:srgbClr>
                </a:outerShdw>
              </a:effectLst>
              <a:ea typeface="+mn-ea"/>
              <a:cs typeface="+mn-cs"/>
            </a:endParaRP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Dispensationally misapplied passage</a:t>
            </a:r>
          </a:p>
        </p:txBody>
      </p:sp>
      <p:pic>
        <p:nvPicPr>
          <p:cNvPr id="3" name="Picture 2" descr="The Olivet Discourse - The End Times According to Jesus">
            <a:extLst>
              <a:ext uri="{FF2B5EF4-FFF2-40B4-BE49-F238E27FC236}">
                <a16:creationId xmlns:a16="http://schemas.microsoft.com/office/drawing/2014/main" id="{751E582B-1B12-4DFA-9334-08F558AEF6C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1227" y="5181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28176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895790" y="1609241"/>
            <a:ext cx="7352420" cy="3648559"/>
          </a:xfrm>
        </p:spPr>
        <p:txBody>
          <a:bodyPr/>
          <a:lstStyle/>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All asleep (vs. 5)</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b="1" u="sng" dirty="0">
                <a:solidFill>
                  <a:srgbClr val="FFFFCC"/>
                </a:solidFill>
                <a:effectLst>
                  <a:outerShdw blurRad="38100" dist="38100" dir="2700000" algn="tl">
                    <a:srgbClr val="000000">
                      <a:alpha val="43137"/>
                    </a:srgbClr>
                  </a:outerShdw>
                </a:effectLst>
                <a:ea typeface="+mn-ea"/>
                <a:cs typeface="+mn-cs"/>
              </a:rPr>
              <a:t>Rapture for all Christians (1 Cor. 15:51)</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End of the Inter-Advent Age</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Consistency with the other Parables</a:t>
            </a:r>
            <a:endParaRPr lang="en-US" dirty="0">
              <a:effectLst>
                <a:outerShdw blurRad="38100" dist="38100" dir="2700000" algn="tl">
                  <a:srgbClr val="000000">
                    <a:alpha val="43137"/>
                  </a:srgbClr>
                </a:outerShdw>
              </a:effectLst>
              <a:ea typeface="+mn-ea"/>
              <a:cs typeface="+mn-cs"/>
            </a:endParaRP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Dispensationally misapplied passage</a:t>
            </a:r>
          </a:p>
        </p:txBody>
      </p:sp>
      <p:pic>
        <p:nvPicPr>
          <p:cNvPr id="3" name="Picture 2" descr="The Olivet Discourse - The End Times According to Jesus">
            <a:extLst>
              <a:ext uri="{FF2B5EF4-FFF2-40B4-BE49-F238E27FC236}">
                <a16:creationId xmlns:a16="http://schemas.microsoft.com/office/drawing/2014/main" id="{751E582B-1B12-4DFA-9334-08F558AEF6C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1227" y="5181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333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A79435-9CE6-4FE6-BBAA-3AAE1C65D1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354491"/>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12:13</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by one Spirit we were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baptized into one body, whether Jews or Greeks, whether slaves or free, and we were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made to drink of one Spirit.”</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1CF2F0E-BAE6-4243-942E-D934598048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6400" y="2971800"/>
            <a:ext cx="3251200" cy="1828800"/>
          </a:xfrm>
          <a:prstGeom prst="rect">
            <a:avLst/>
          </a:prstGeom>
          <a:ln>
            <a:solidFill>
              <a:srgbClr val="C00000"/>
            </a:solidFill>
          </a:ln>
        </p:spPr>
      </p:pic>
    </p:spTree>
    <p:extLst>
      <p:ext uri="{BB962C8B-B14F-4D97-AF65-F5344CB8AC3E}">
        <p14:creationId xmlns:p14="http://schemas.microsoft.com/office/powerpoint/2010/main" val="330703089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CE66C7-8D9A-4FB1-871F-FE2655FB22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0" y="0"/>
            <a:ext cx="9144000" cy="3477875"/>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15:50-51</a:t>
            </a:r>
          </a:p>
          <a:p>
            <a:pPr algn="just">
              <a:spcBef>
                <a:spcPts val="0"/>
              </a:spcBef>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latin typeface="Calibri" panose="020F0502020204030204" pitchFamily="34" charset="0"/>
                <a:cs typeface="Calibri" panose="020F0502020204030204" pitchFamily="34" charset="0"/>
              </a:rPr>
              <a:t>50 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 say this, brethren, that flesh and blood cannot inherit the kingdom of God; nor does the perishable inherit the imperishable. </a:t>
            </a:r>
            <a:r>
              <a:rPr lang="en-US" sz="3400" baseline="30000" dirty="0">
                <a:latin typeface="Calibri" panose="020F0502020204030204" pitchFamily="34" charset="0"/>
                <a:cs typeface="Calibri" panose="020F0502020204030204" pitchFamily="34" charset="0"/>
              </a:rPr>
              <a:t>51</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Behold, I tell you a mystery;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will not all sleep</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will all be changed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954307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895790" y="1609241"/>
            <a:ext cx="7352420" cy="3648559"/>
          </a:xfrm>
        </p:spPr>
        <p:txBody>
          <a:bodyPr/>
          <a:lstStyle/>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All asleep (vs. 5)</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Rapture for all Christians (1 Cor. 15:51)</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b="1" u="sng" dirty="0">
                <a:solidFill>
                  <a:srgbClr val="FFFFCC"/>
                </a:solidFill>
                <a:effectLst>
                  <a:outerShdw blurRad="38100" dist="38100" dir="2700000" algn="tl">
                    <a:srgbClr val="000000">
                      <a:alpha val="43137"/>
                    </a:srgbClr>
                  </a:outerShdw>
                </a:effectLst>
                <a:ea typeface="+mn-ea"/>
                <a:cs typeface="+mn-cs"/>
              </a:rPr>
              <a:t>End of the Inter-Advent Age</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Consistency with the other Parables</a:t>
            </a:r>
            <a:endParaRPr lang="en-US" dirty="0">
              <a:effectLst>
                <a:outerShdw blurRad="38100" dist="38100" dir="2700000" algn="tl">
                  <a:srgbClr val="000000">
                    <a:alpha val="43137"/>
                  </a:srgbClr>
                </a:outerShdw>
              </a:effectLst>
              <a:ea typeface="+mn-ea"/>
              <a:cs typeface="+mn-cs"/>
            </a:endParaRP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Dispensationally misapplied passage</a:t>
            </a:r>
          </a:p>
        </p:txBody>
      </p:sp>
      <p:pic>
        <p:nvPicPr>
          <p:cNvPr id="3" name="Picture 2" descr="The Olivet Discourse - The End Times According to Jesus">
            <a:extLst>
              <a:ext uri="{FF2B5EF4-FFF2-40B4-BE49-F238E27FC236}">
                <a16:creationId xmlns:a16="http://schemas.microsoft.com/office/drawing/2014/main" id="{751E582B-1B12-4DFA-9334-08F558AEF6C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1227" y="5181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58793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9995810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895790" y="1609241"/>
            <a:ext cx="7352420" cy="3648559"/>
          </a:xfrm>
        </p:spPr>
        <p:txBody>
          <a:bodyPr/>
          <a:lstStyle/>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All asleep (vs. 5)</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Rapture for all Christians (1 Cor. 15:51)</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End of the Inter-Advent Age</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b="1" u="sng" dirty="0">
                <a:solidFill>
                  <a:srgbClr val="FFFFCC"/>
                </a:solidFill>
                <a:effectLst>
                  <a:outerShdw blurRad="38100" dist="38100" dir="2700000" algn="tl">
                    <a:srgbClr val="000000">
                      <a:alpha val="43137"/>
                    </a:srgbClr>
                  </a:outerShdw>
                </a:effectLst>
                <a:ea typeface="+mn-ea"/>
                <a:cs typeface="+mn-cs"/>
              </a:rPr>
              <a:t>Consistency with the other Parables</a:t>
            </a:r>
            <a:endParaRPr lang="en-US" b="1" u="sng" dirty="0">
              <a:solidFill>
                <a:srgbClr val="FFFFCC"/>
              </a:solidFill>
              <a:effectLst>
                <a:outerShdw blurRad="38100" dist="38100" dir="2700000" algn="tl">
                  <a:srgbClr val="000000">
                    <a:alpha val="43137"/>
                  </a:srgbClr>
                </a:outerShdw>
              </a:effectLst>
              <a:ea typeface="+mn-ea"/>
              <a:cs typeface="+mn-cs"/>
            </a:endParaRP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Dispensationally misapplied passage</a:t>
            </a:r>
          </a:p>
        </p:txBody>
      </p:sp>
      <p:pic>
        <p:nvPicPr>
          <p:cNvPr id="3" name="Picture 2" descr="The Olivet Discourse - The End Times According to Jesus">
            <a:extLst>
              <a:ext uri="{FF2B5EF4-FFF2-40B4-BE49-F238E27FC236}">
                <a16:creationId xmlns:a16="http://schemas.microsoft.com/office/drawing/2014/main" id="{751E582B-1B12-4DFA-9334-08F558AEF6C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1227" y="5181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2759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895790" y="1609241"/>
            <a:ext cx="7352420" cy="3648559"/>
          </a:xfrm>
        </p:spPr>
        <p:txBody>
          <a:bodyPr/>
          <a:lstStyle/>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All asleep (vs. 5)</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Rapture for all Christians (1 Cor. 15:51)</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End of the Inter-Advent Age</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Consistency with the other Parables</a:t>
            </a:r>
            <a:endParaRPr lang="en-US" dirty="0">
              <a:effectLst>
                <a:outerShdw blurRad="38100" dist="38100" dir="2700000" algn="tl">
                  <a:srgbClr val="000000">
                    <a:alpha val="43137"/>
                  </a:srgbClr>
                </a:outerShdw>
              </a:effectLst>
              <a:ea typeface="+mn-ea"/>
              <a:cs typeface="+mn-cs"/>
            </a:endParaRPr>
          </a:p>
          <a:p>
            <a:pPr marL="514350" lvl="1" indent="-514350" eaLnBrk="1" hangingPunct="1">
              <a:spcBef>
                <a:spcPts val="0"/>
              </a:spcBef>
              <a:spcAft>
                <a:spcPts val="1800"/>
              </a:spcAft>
              <a:buClr>
                <a:srgbClr val="00FF99"/>
              </a:buClr>
              <a:buSzPct val="100000"/>
              <a:buFont typeface="+mj-lt"/>
              <a:buAutoNum type="arabicPeriod" startAt="6"/>
              <a:defRPr/>
            </a:pPr>
            <a:r>
              <a:rPr lang="en-US" altLang="en-US" b="1" u="sng" dirty="0">
                <a:solidFill>
                  <a:srgbClr val="FFFFCC"/>
                </a:solidFill>
                <a:effectLst>
                  <a:outerShdw blurRad="38100" dist="38100" dir="2700000" algn="tl">
                    <a:srgbClr val="000000">
                      <a:alpha val="43137"/>
                    </a:srgbClr>
                  </a:outerShdw>
                </a:effectLst>
                <a:ea typeface="+mn-ea"/>
                <a:cs typeface="+mn-cs"/>
              </a:rPr>
              <a:t>Dispensationally misapplied passage</a:t>
            </a:r>
          </a:p>
        </p:txBody>
      </p:sp>
      <p:pic>
        <p:nvPicPr>
          <p:cNvPr id="3" name="Picture 2" descr="The Olivet Discourse - The End Times According to Jesus">
            <a:extLst>
              <a:ext uri="{FF2B5EF4-FFF2-40B4-BE49-F238E27FC236}">
                <a16:creationId xmlns:a16="http://schemas.microsoft.com/office/drawing/2014/main" id="{751E582B-1B12-4DFA-9334-08F558AEF6C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1227" y="5181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2495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724020" cy="5181600"/>
          </a:xfrm>
        </p:spPr>
        <p:txBody>
          <a:bodyPr/>
          <a:lstStyle/>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723659"/>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18068</TotalTime>
  <Words>7399</Words>
  <Application>Microsoft Office PowerPoint</Application>
  <PresentationFormat>On-screen Show (4:3)</PresentationFormat>
  <Paragraphs>650</Paragraphs>
  <Slides>116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116</vt:i4>
      </vt:variant>
    </vt:vector>
  </HeadingPairs>
  <TitlesOfParts>
    <vt:vector size="122" baseType="lpstr">
      <vt:lpstr>Arial</vt:lpstr>
      <vt:lpstr>Calibri</vt:lpstr>
      <vt:lpstr>Comic Sans MS</vt:lpstr>
      <vt:lpstr>Times New Roman</vt:lpstr>
      <vt:lpstr>Wingdings</vt:lpstr>
      <vt:lpstr>Azure</vt:lpstr>
      <vt:lpstr>PowerPoint Presentation</vt:lpstr>
      <vt:lpstr>What is the Rapture?</vt:lpstr>
      <vt:lpstr>When Will the Rapture Take Place Relative to the Tribulation Period?</vt:lpstr>
      <vt:lpstr>PowerPoint Presentation</vt:lpstr>
      <vt:lpstr>PowerPoint Presentation</vt:lpstr>
      <vt:lpstr>Strengthening the Pre-Tribulation Case</vt:lpstr>
      <vt:lpstr>Preview of Matthew 24–25</vt:lpstr>
      <vt:lpstr>Preview of Matthew 24–25</vt:lpstr>
      <vt:lpstr>PowerPoint Presentation</vt:lpstr>
      <vt:lpstr>PowerPoint Presentation</vt:lpstr>
      <vt:lpstr>Preview of Matthew 24–25</vt:lpstr>
      <vt:lpstr>Matthew’s Purposes</vt:lpstr>
      <vt:lpstr>Preview of Matthew 24–25</vt:lpstr>
      <vt:lpstr>PowerPoint Presentation</vt:lpstr>
      <vt:lpstr>Preview of Matthew 24–25</vt:lpstr>
      <vt:lpstr>PowerPoint Presentation</vt:lpstr>
      <vt:lpstr>Preview of Matthew 24–25</vt:lpstr>
      <vt:lpstr>PowerPoint Presentation</vt:lpstr>
      <vt:lpstr>Preview of Matthew 24–25</vt:lpstr>
      <vt:lpstr>PowerPoint Presentation</vt:lpstr>
      <vt:lpstr>Preview of Matthew 24–25</vt:lpstr>
      <vt:lpstr>PowerPoint Presentation</vt:lpstr>
      <vt:lpstr>Preview of Matthew 24–25</vt:lpstr>
      <vt:lpstr>PowerPoint Presentation</vt:lpstr>
      <vt:lpstr>PowerPoint Presentation</vt:lpstr>
      <vt:lpstr>PowerPoint Presentation</vt:lpstr>
      <vt:lpstr>PowerPoint Presentation</vt:lpstr>
      <vt:lpstr>PowerPoint Presentation</vt:lpstr>
      <vt:lpstr>PowerPoint Presentation</vt:lpstr>
      <vt:lpstr>Preview of Matthew 24–25</vt:lpstr>
      <vt:lpstr>PowerPoint Presentation</vt:lpstr>
      <vt:lpstr>PowerPoint Presentation</vt:lpstr>
      <vt:lpstr>VIII. Eight Parabolic Exhortations  (Matthew 24:32–25:46)</vt:lpstr>
      <vt:lpstr>VIII. Eight Parabolic Exhortations  (Matthew 24:32–25:46)</vt:lpstr>
      <vt:lpstr>CONNECTING  REV 12 &amp; ANTI-SEMITISM</vt:lpstr>
      <vt:lpstr>VIII. Eight Parabolic Exhortations  (Matthew 24:32–25:46)</vt:lpstr>
      <vt:lpstr>PowerPoint Presentation</vt:lpstr>
      <vt:lpstr>VIII. Eight Parabolic Exhortations  (Matthew 24:32–25:46)</vt:lpstr>
      <vt:lpstr>PowerPoint Presentation</vt:lpstr>
      <vt:lpstr>C. The Comparison of Two Men and Women Matthew 24:40-41</vt:lpstr>
      <vt:lpstr>C. The Comparison of Two Men and Women Matthew 24:40-41</vt:lpstr>
      <vt:lpstr>C. The Comparison of Two Men and Women Matthew 24:40-41</vt:lpstr>
      <vt:lpstr>PowerPoint Presentation</vt:lpstr>
      <vt:lpstr>C. The Comparison of Two Men and Women Matthew 24:40-41</vt:lpstr>
      <vt:lpstr>PowerPoint Presentation</vt:lpstr>
      <vt:lpstr>PowerPoint Presentation</vt:lpstr>
      <vt:lpstr>C. The Comparison of Two Men and Women Matthew 24:40-41</vt:lpstr>
      <vt:lpstr>PowerPoint Presentation</vt:lpstr>
      <vt:lpstr>C. The Comparison of Two Men and Women Matthew 24:40-41</vt:lpstr>
      <vt:lpstr>PowerPoint Presentation</vt:lpstr>
      <vt:lpstr>C. The Comparison of Two Men and Women Matthew 24:40-41</vt:lpstr>
      <vt:lpstr>C. The Comparison of Two Men and Women Matthew 24:40-41</vt:lpstr>
      <vt:lpstr>PowerPoint Presentation</vt:lpstr>
      <vt:lpstr>PowerPoint Presentation</vt:lpstr>
      <vt:lpstr>PowerPoint Presentation</vt:lpstr>
      <vt:lpstr>PowerPoint Presentation</vt:lpstr>
      <vt:lpstr>C. The Comparison of Two Men and Women Matthew 24:40-41</vt:lpstr>
      <vt:lpstr>PowerPoint Presentation</vt:lpstr>
      <vt:lpstr>PowerPoint Presentation</vt:lpstr>
      <vt:lpstr>PowerPoint Presentation</vt:lpstr>
      <vt:lpstr>PowerPoint Presentation</vt:lpstr>
      <vt:lpstr>PowerPoint Presentation</vt:lpstr>
      <vt:lpstr>C. The Comparison of Two Men and Women Matthew 24:40-41</vt:lpstr>
      <vt:lpstr>PowerPoint Presentation</vt:lpstr>
      <vt:lpstr>PowerPoint Presentation</vt:lpstr>
      <vt:lpstr>Seven Bowls  (Revelation 16)</vt:lpstr>
      <vt:lpstr>PowerPoint Presentation</vt:lpstr>
      <vt:lpstr>PowerPoint Presentation</vt:lpstr>
      <vt:lpstr>PowerPoint Presentation</vt:lpstr>
      <vt:lpstr>PowerPoint Presentation</vt:lpstr>
      <vt:lpstr>C. The Comparison of Two Men and Women Matthew 24:40-41</vt:lpstr>
      <vt:lpstr>PowerPoint Presentation</vt:lpstr>
      <vt:lpstr>PowerPoint Presentation</vt:lpstr>
      <vt:lpstr>PowerPoint Presentation</vt:lpstr>
      <vt:lpstr>PowerPoint Presentation</vt:lpstr>
      <vt:lpstr>VIII. Eight Parabolic Exhortations  (Matthew 24:32–25:46)</vt:lpstr>
      <vt:lpstr>VIII. Eight Parabolic Exhortations  (Matthew 24:32–25:46)</vt:lpstr>
      <vt:lpstr>VIII. Eight Parabolic Exhortations  (Matthew 24:32–25:46)</vt:lpstr>
      <vt:lpstr>VIII. Eight Parabolic Exhortations  (Matthew 24:32–25:46)</vt:lpstr>
      <vt:lpstr>F. Partial Rapture of the Church?  (Matthew 25:1-13)</vt:lpstr>
      <vt:lpstr>F. Partial Rapture of the Church?  (Matthew 25:1-13)</vt:lpstr>
      <vt:lpstr>F. Partial Rapture of the Church?  (Matthew 25:1-13)</vt:lpstr>
      <vt:lpstr>PowerPoint Presentation</vt:lpstr>
      <vt:lpstr>F. Partial Rapture of the Church?  (Matthew 25:1-13)</vt:lpstr>
      <vt:lpstr>F. Partial Rapture of the Church?  (Matthew 25:1-13)</vt:lpstr>
      <vt:lpstr>F. Partial Rapture of the Church?  (Matthew 25:1-13)</vt:lpstr>
      <vt:lpstr>PowerPoint Presentation</vt:lpstr>
      <vt:lpstr>Catching Away of All Living Believers  (1 Thess 4:17)</vt:lpstr>
      <vt:lpstr>PowerPoint Presentation</vt:lpstr>
      <vt:lpstr>F. Partial Rapture of the Church?  (Matthew 25:1-13)</vt:lpstr>
      <vt:lpstr>F. Partial Rapture of the Church?  (Matthew 25:1-13)</vt:lpstr>
      <vt:lpstr>F. Partial Rapture of the Church?  (Matthew 25:1-13)</vt:lpstr>
      <vt:lpstr>PowerPoint Presentation</vt:lpstr>
      <vt:lpstr>PowerPoint Presentation</vt:lpstr>
      <vt:lpstr>F. Partial Rapture of the Church?  (Matthew 25:1-13)</vt:lpstr>
      <vt:lpstr>PowerPoint Presentation</vt:lpstr>
      <vt:lpstr>F. Partial Rapture of the Church?  (Matthew 25:1-13)</vt:lpstr>
      <vt:lpstr>F. Partial Rapture of the Church?  (Matthew 25:1-13)</vt:lpstr>
      <vt:lpstr>VIII. Eight Parabolic Exhortations  (Matthew 24:32–25:46)</vt:lpstr>
      <vt:lpstr>VIII. Eight Parabolic Exhortations  (Matthew 24:32–25:46)</vt:lpstr>
      <vt:lpstr>PowerPoint Presentation</vt:lpstr>
      <vt:lpstr>PowerPoint Presentation</vt:lpstr>
      <vt:lpstr>PowerPoint Presentation</vt:lpstr>
      <vt:lpstr>PowerPoint Presentation</vt:lpstr>
      <vt:lpstr>CONNECTING  REV 12 &amp; ANTI-SEMITISM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VIII. Eight Parabolic Exhortations  (Matthew 24:32–25:46)</vt:lpstr>
      <vt:lpstr>Preview of Matthew 24–25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THE-RAPTURE 029 - Matt 24-25 - Part-9 - MODIFIED</dc:title>
  <dc:subject>Rapture - Olivet Discourse</dc:subject>
  <dc:creator>A. Woods</dc:creator>
  <dc:description>Modified by Jim McGowan</dc:description>
  <cp:lastModifiedBy>Jim McGowan</cp:lastModifiedBy>
  <cp:revision>1984</cp:revision>
  <cp:lastPrinted>2020-11-08T03:53:08Z</cp:lastPrinted>
  <dcterms:created xsi:type="dcterms:W3CDTF">2009-03-17T12:21:13Z</dcterms:created>
  <dcterms:modified xsi:type="dcterms:W3CDTF">2020-11-27T18:49:15Z</dcterms:modified>
</cp:coreProperties>
</file>