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2325" r:id="rId2"/>
    <p:sldId id="2064" r:id="rId3"/>
    <p:sldId id="1984" r:id="rId4"/>
    <p:sldId id="2308" r:id="rId5"/>
    <p:sldId id="6578" r:id="rId6"/>
    <p:sldId id="2322" r:id="rId7"/>
    <p:sldId id="2294" r:id="rId8"/>
    <p:sldId id="2326" r:id="rId9"/>
    <p:sldId id="2299" r:id="rId10"/>
    <p:sldId id="2300" r:id="rId11"/>
    <p:sldId id="2327" r:id="rId12"/>
    <p:sldId id="2302" r:id="rId13"/>
    <p:sldId id="2328" r:id="rId14"/>
    <p:sldId id="2306" r:id="rId15"/>
    <p:sldId id="2329" r:id="rId16"/>
    <p:sldId id="2309" r:id="rId17"/>
    <p:sldId id="6617" r:id="rId18"/>
    <p:sldId id="630" r:id="rId19"/>
    <p:sldId id="6634" r:id="rId20"/>
    <p:sldId id="6615" r:id="rId21"/>
    <p:sldId id="2319" r:id="rId22"/>
    <p:sldId id="6618" r:id="rId23"/>
    <p:sldId id="6622" r:id="rId24"/>
    <p:sldId id="6572" r:id="rId25"/>
    <p:sldId id="5540" r:id="rId26"/>
    <p:sldId id="6619" r:id="rId27"/>
    <p:sldId id="5591" r:id="rId28"/>
    <p:sldId id="5592" r:id="rId29"/>
    <p:sldId id="6633" r:id="rId30"/>
    <p:sldId id="5550" r:id="rId31"/>
    <p:sldId id="5551" r:id="rId32"/>
    <p:sldId id="2885" r:id="rId33"/>
    <p:sldId id="2886" r:id="rId34"/>
    <p:sldId id="504" r:id="rId35"/>
    <p:sldId id="6636" r:id="rId36"/>
    <p:sldId id="6620" r:id="rId37"/>
    <p:sldId id="1232" r:id="rId38"/>
    <p:sldId id="6621" r:id="rId39"/>
    <p:sldId id="2320" r:id="rId40"/>
    <p:sldId id="5178" r:id="rId41"/>
    <p:sldId id="6630" r:id="rId42"/>
    <p:sldId id="6632" r:id="rId43"/>
    <p:sldId id="6631" r:id="rId44"/>
    <p:sldId id="2033" r:id="rId45"/>
    <p:sldId id="6637" r:id="rId46"/>
    <p:sldId id="6638" r:id="rId47"/>
    <p:sldId id="6290" r:id="rId48"/>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FF"/>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95B4BF-FC5E-4A2C-9DE8-56602965B576}" v="2" dt="2020-11-08T18:32:34.825"/>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96778" autoAdjust="0"/>
  </p:normalViewPr>
  <p:slideViewPr>
    <p:cSldViewPr>
      <p:cViewPr varScale="1">
        <p:scale>
          <a:sx n="57" d="100"/>
          <a:sy n="57" d="100"/>
        </p:scale>
        <p:origin x="8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87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87937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517280" y="180762"/>
            <a:ext cx="3847253" cy="547446"/>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 – Genesis 013 - 3v8-13 </a:t>
            </a:r>
          </a:p>
          <a:p>
            <a:pPr>
              <a:defRPr/>
            </a:pPr>
            <a:r>
              <a:rPr lang="en-US" sz="1500" dirty="0"/>
              <a:t>11-08-2020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Arial" charset="0"/>
              </a:defRPr>
            </a:lvl1pPr>
          </a:lstStyle>
          <a:p>
            <a:pPr>
              <a:defRPr/>
            </a:pPr>
            <a:fld id="{5800389A-3474-4B41-9CB2-F1B2DAE08F62}" type="datetimeFigureOut">
              <a:rPr lang="en-US" smtClean="0"/>
              <a:pPr>
                <a:defRPr/>
              </a:pPr>
              <a:t>11/21/2020</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47</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11/21/2020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784957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272754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34" r:id="rId13"/>
    <p:sldLayoutId id="2147488936"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002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04800" y="2286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t>Genesis 3</a:t>
            </a:r>
            <a:endParaRPr lang="en-US" sz="3600" kern="0" dirty="0">
              <a:sym typeface="Symbol" pitchFamily="18" charset="2"/>
            </a:endParaRPr>
          </a:p>
          <a:p>
            <a:pPr algn="ctr" eaLnBrk="1" hangingPunct="1"/>
            <a:r>
              <a:rPr lang="en-US" sz="3600" kern="0" dirty="0">
                <a:sym typeface="Symbol" pitchFamily="18" charset="2"/>
              </a:rPr>
              <a:t>The Fall of Man</a:t>
            </a:r>
          </a:p>
        </p:txBody>
      </p:sp>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095500" y="228600"/>
            <a:ext cx="4953000" cy="1143000"/>
          </a:xfrm>
        </p:spPr>
        <p:txBody>
          <a:bodyPr/>
          <a:lstStyle/>
          <a:p>
            <a:pPr algn="ctr" eaLnBrk="1" hangingPunct="1"/>
            <a:r>
              <a:rPr lang="en-US" sz="3600" kern="1200" dirty="0">
                <a:effectLst>
                  <a:outerShdw blurRad="38100" dist="38100" dir="2700000" algn="tl">
                    <a:srgbClr val="000000">
                      <a:alpha val="43137"/>
                    </a:srgbClr>
                  </a:outerShdw>
                </a:effectLst>
              </a:rPr>
              <a:t>Adam and Eve’s Mistakes </a:t>
            </a:r>
            <a:r>
              <a:rPr lang="en-US" sz="2800" dirty="0">
                <a:solidFill>
                  <a:schemeClr val="tx1"/>
                </a:solidFill>
                <a:effectLst>
                  <a:outerShdw blurRad="38100" dist="38100" dir="2700000" algn="tl">
                    <a:srgbClr val="000000">
                      <a:alpha val="43137"/>
                    </a:srgbClr>
                  </a:outerShdw>
                </a:effectLst>
                <a:ea typeface="+mn-ea"/>
                <a:cs typeface="+mn-cs"/>
              </a:rPr>
              <a:t>(Eph 6:10-20)</a:t>
            </a:r>
          </a:p>
        </p:txBody>
      </p:sp>
      <p:sp>
        <p:nvSpPr>
          <p:cNvPr id="31747" name="Rectangle 3"/>
          <p:cNvSpPr>
            <a:spLocks noGrp="1" noChangeArrowheads="1"/>
          </p:cNvSpPr>
          <p:nvPr>
            <p:ph type="body" idx="1"/>
          </p:nvPr>
        </p:nvSpPr>
        <p:spPr>
          <a:xfrm>
            <a:off x="152400" y="1600200"/>
            <a:ext cx="8839200" cy="3048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Subtracting from God’s Word (3:2; 2:16)</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Adding to God’s Word (3:3;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Doubting God’s goodness (3:2-3;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mn-cs"/>
              </a:rPr>
              <a:t>Initial break down in male headship (2:4-7, 16-17, 18-25)</a:t>
            </a:r>
          </a:p>
        </p:txBody>
      </p:sp>
      <p:pic>
        <p:nvPicPr>
          <p:cNvPr id="2" name="Picture 1">
            <a:extLst>
              <a:ext uri="{FF2B5EF4-FFF2-40B4-BE49-F238E27FC236}">
                <a16:creationId xmlns:a16="http://schemas.microsoft.com/office/drawing/2014/main" id="{9E7DD81B-9D68-463F-85A4-9A003AAFC7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4074" y="5154040"/>
            <a:ext cx="2895851" cy="1475360"/>
          </a:xfrm>
          <a:prstGeom prst="rect">
            <a:avLst/>
          </a:prstGeom>
        </p:spPr>
      </p:pic>
      <p:pic>
        <p:nvPicPr>
          <p:cNvPr id="6" name="Picture 5">
            <a:extLst>
              <a:ext uri="{FF2B5EF4-FFF2-40B4-BE49-F238E27FC236}">
                <a16:creationId xmlns:a16="http://schemas.microsoft.com/office/drawing/2014/main" id="{B9FE7E27-3ACA-420C-8C8B-C15168C9C1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3" name="Picture 2" descr="C:\Users\awoods\Pictures\Microsoft Clip Organizer\j0364212.wmf">
            <a:extLst>
              <a:ext uri="{FF2B5EF4-FFF2-40B4-BE49-F238E27FC236}">
                <a16:creationId xmlns:a16="http://schemas.microsoft.com/office/drawing/2014/main" id="{CFC16A91-3987-4648-A94E-C437423E9CC9}"/>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F16F8138-C186-467E-AC2D-A467163B2A7C}"/>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21117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95500" y="228600"/>
            <a:ext cx="4953000" cy="944880"/>
          </a:xfrm>
        </p:spPr>
        <p:txBody>
          <a:bodyPr/>
          <a:lstStyle/>
          <a:p>
            <a:pPr algn="ctr" eaLnBrk="1" hangingPunct="1"/>
            <a:r>
              <a:rPr lang="en-US" sz="3600" dirty="0">
                <a:effectLst>
                  <a:outerShdw blurRad="38100" dist="38100" dir="2700000" algn="tl">
                    <a:srgbClr val="000000">
                      <a:alpha val="43137"/>
                    </a:srgbClr>
                  </a:outerShdw>
                </a:effectLst>
              </a:rPr>
              <a:t>Sin of Adam and Eve (3:6)</a:t>
            </a:r>
          </a:p>
        </p:txBody>
      </p:sp>
      <p:sp>
        <p:nvSpPr>
          <p:cNvPr id="32771" name="Rectangle 3"/>
          <p:cNvSpPr>
            <a:spLocks noGrp="1" noChangeArrowheads="1"/>
          </p:cNvSpPr>
          <p:nvPr>
            <p:ph type="body" idx="1"/>
          </p:nvPr>
        </p:nvSpPr>
        <p:spPr>
          <a:xfrm>
            <a:off x="685800" y="1600200"/>
            <a:ext cx="7772400" cy="446087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Three avenues of temptation (1 John 2:16)</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Lust of the flesh</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Lust of the eye</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Pride of life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Break down in male headship (1 Tim 2:13; Gen 2:23)</a:t>
            </a:r>
          </a:p>
        </p:txBody>
      </p:sp>
      <p:pic>
        <p:nvPicPr>
          <p:cNvPr id="15364" name="Picture 7" descr="C:\Users\awoods\AppData\Local\Microsoft\Windows\Temporary Internet Files\Content.IE5\1123P2W0\MCj0128950000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2362200"/>
            <a:ext cx="2667000" cy="2381250"/>
          </a:xfrm>
          <a:prstGeom prst="rect">
            <a:avLst/>
          </a:prstGeom>
          <a:noFill/>
          <a:ln w="9525">
            <a:noFill/>
            <a:miter lim="800000"/>
            <a:headEnd/>
            <a:tailEnd/>
          </a:ln>
        </p:spPr>
      </p:pic>
      <p:pic>
        <p:nvPicPr>
          <p:cNvPr id="5" name="Picture 4">
            <a:extLst>
              <a:ext uri="{FF2B5EF4-FFF2-40B4-BE49-F238E27FC236}">
                <a16:creationId xmlns:a16="http://schemas.microsoft.com/office/drawing/2014/main" id="{893F2191-C4C3-41F8-905E-4ABDF26726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E56C2D07-2126-4D7E-9181-5906B1489030}"/>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109AA2C3-CD8F-456B-B0C3-38E6A1A2F1B2}"/>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3526556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51EF3B30-36AB-462A-8754-7EEE244BDC96}"/>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5FCCFED2-A58A-4C89-88E2-0711F444DF7A}"/>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2259556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0751DBC4-B7D9-48FE-B4FD-25042B547CFB}"/>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210545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71D19-C9CD-408C-9DEE-197D160261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52118"/>
          </a:xfrm>
          <a:prstGeom prst="rect">
            <a:avLst/>
          </a:prstGeom>
          <a:noFill/>
          <a:ln w="28575">
            <a:noFill/>
            <a:miter lim="800000"/>
            <a:headEnd/>
            <a:tailEnd/>
          </a:ln>
        </p:spPr>
        <p:txBody>
          <a:bodyPr wrap="square">
            <a:spAutoFit/>
          </a:bodyPr>
          <a:lstStyle/>
          <a:p>
            <a:pPr algn="ctr">
              <a:spcBef>
                <a:spcPts val="450"/>
              </a:spcBef>
              <a:spcAft>
                <a:spcPts val="45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21:4</a:t>
            </a:r>
          </a:p>
          <a:p>
            <a:pPr algn="just">
              <a:spcBef>
                <a:spcPts val="450"/>
              </a:spcBef>
              <a:spcAft>
                <a:spcPts val="45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3732" y="3143250"/>
            <a:ext cx="1856536" cy="1645920"/>
          </a:xfrm>
          <a:prstGeom prst="rect">
            <a:avLst/>
          </a:prstGeom>
        </p:spPr>
      </p:pic>
    </p:spTree>
    <p:extLst>
      <p:ext uri="{BB962C8B-B14F-4D97-AF65-F5344CB8AC3E}">
        <p14:creationId xmlns:p14="http://schemas.microsoft.com/office/powerpoint/2010/main" val="859556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Divine Judgments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3756026"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Serpent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Woman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75141" y="1918494"/>
            <a:ext cx="3527425" cy="3021012"/>
          </a:xfrm>
          <a:prstGeom prst="rect">
            <a:avLst/>
          </a:prstGeom>
          <a:noFill/>
          <a:ln w="9525">
            <a:noFill/>
            <a:miter lim="800000"/>
            <a:headEnd/>
            <a:tailEnd/>
          </a:ln>
        </p:spPr>
      </p:pic>
      <p:pic>
        <p:nvPicPr>
          <p:cNvPr id="5" name="Picture 4">
            <a:extLst>
              <a:ext uri="{FF2B5EF4-FFF2-40B4-BE49-F238E27FC236}">
                <a16:creationId xmlns:a16="http://schemas.microsoft.com/office/drawing/2014/main" id="{D7C88B8F-DAE7-49AE-8D0C-F69F17A17C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0751DBC4-B7D9-48FE-B4FD-25042B547CFB}"/>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323293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3:20-24 God’s provision in spite of the sin</a:t>
            </a:r>
            <a:r>
              <a:rPr lang="en-US" dirty="0">
                <a:effectLst>
                  <a:outerShdw blurRad="38100" dist="38100" dir="2700000" algn="tl">
                    <a:srgbClr val="000000">
                      <a:alpha val="43137"/>
                    </a:srgbClr>
                  </a:outerShdw>
                </a:effectLst>
                <a:ea typeface="+mn-ea"/>
                <a:cs typeface="+mn-cs"/>
              </a:rPr>
              <a:t>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rPr>
              <a:t>Genesis Structure</a:t>
            </a:r>
            <a:endParaRPr 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354C5BE8-AE23-4E14-86EF-BEA3CB4E17C7}"/>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2865508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872275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374822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F7E8-AECF-468C-8527-37122A6624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 name="Rectangle 3"/>
          <p:cNvSpPr>
            <a:spLocks noGrp="1" noChangeArrowheads="1"/>
          </p:cNvSpPr>
          <p:nvPr>
            <p:ph sz="half" idx="2"/>
          </p:nvPr>
        </p:nvSpPr>
        <p:spPr>
          <a:xfrm>
            <a:off x="0" y="0"/>
            <a:ext cx="9144000" cy="4171950"/>
          </a:xfrm>
          <a:noFill/>
          <a:ln w="28575">
            <a:noFill/>
          </a:ln>
        </p:spPr>
        <p:txBody>
          <a:bodyPr/>
          <a:lstStyle/>
          <a:p>
            <a:pPr marL="0" indent="0" algn="ctr" eaLnBrk="1" hangingPunct="1">
              <a:spcBef>
                <a:spcPts val="0"/>
              </a:spcBef>
              <a:spcAft>
                <a:spcPts val="1200"/>
              </a:spcAft>
              <a:buNone/>
              <a:defRPr/>
            </a:pPr>
            <a:r>
              <a:rPr lang="en-US" sz="4000" dirty="0">
                <a:solidFill>
                  <a:srgbClr val="00FFFF"/>
                </a:solidFill>
                <a:ea typeface="+mj-ea"/>
                <a:cs typeface="+mj-cs"/>
              </a:rPr>
              <a:t>Acts 17:26</a:t>
            </a:r>
          </a:p>
          <a:p>
            <a:pPr marL="0" indent="0" algn="just" eaLnBrk="1" hangingPunct="1">
              <a:spcBef>
                <a:spcPts val="0"/>
              </a:spcBef>
              <a:buNone/>
              <a:defRPr/>
            </a:pPr>
            <a:r>
              <a:rPr lang="en-US" sz="3600" dirty="0">
                <a:effectLst>
                  <a:outerShdw blurRad="38100" dist="38100" dir="2700000" algn="tl">
                    <a:srgbClr val="000000">
                      <a:alpha val="43137"/>
                    </a:srgbClr>
                  </a:outerShdw>
                </a:effectLst>
              </a:rPr>
              <a:t>“and He made </a:t>
            </a:r>
            <a:r>
              <a:rPr lang="en-US" sz="3600" b="1" i="1" u="sng" dirty="0">
                <a:solidFill>
                  <a:srgbClr val="FFFFCC"/>
                </a:solidFill>
                <a:effectLst>
                  <a:outerShdw blurRad="38100" dist="38100" dir="2700000" algn="tl">
                    <a:srgbClr val="000000">
                      <a:alpha val="43137"/>
                    </a:srgbClr>
                  </a:outerShdw>
                </a:effectLst>
              </a:rPr>
              <a:t>from one man every nation</a:t>
            </a:r>
            <a:r>
              <a:rPr lang="en-US" sz="3600" dirty="0">
                <a:effectLst>
                  <a:outerShdw blurRad="38100" dist="38100" dir="2700000" algn="tl">
                    <a:srgbClr val="000000">
                      <a:alpha val="43137"/>
                    </a:srgbClr>
                  </a:outerShdw>
                </a:effectLst>
              </a:rPr>
              <a:t> of mankind to live on all the face of the earth, having determined their appointed times and the boundaries of their habitation.” (Italics added) </a:t>
            </a:r>
          </a:p>
        </p:txBody>
      </p:sp>
    </p:spTree>
    <p:extLst>
      <p:ext uri="{BB962C8B-B14F-4D97-AF65-F5344CB8AC3E}">
        <p14:creationId xmlns:p14="http://schemas.microsoft.com/office/powerpoint/2010/main" val="1964568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the elect those days will be cut short.”</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2283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197317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1:29-30</a:t>
            </a:r>
          </a:p>
          <a:p>
            <a:pPr algn="just">
              <a:spcAft>
                <a:spcPts val="10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‘Behold, I have given you every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yielding seed that is on the surface of all the earth, and every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tree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fruit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yielding seed; it shall be food for you;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to every beast of the earth and to every bird of the sky and to every thing that moves on the earth which has life, I have given every green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food’; and it was so.”</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345414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9:3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Every moving thing that is alive shall be food for you; I give all to you, as I gave the green plant.”</a:t>
            </a:r>
          </a:p>
        </p:txBody>
      </p:sp>
      <p:pic>
        <p:nvPicPr>
          <p:cNvPr id="4" name="Picture 3">
            <a:extLst>
              <a:ext uri="{FF2B5EF4-FFF2-40B4-BE49-F238E27FC236}">
                <a16:creationId xmlns:a16="http://schemas.microsoft.com/office/drawing/2014/main" id="{B230EA1E-D217-4101-BD8F-0931646E2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3572061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2911953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15:21-22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since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man came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man also came the resurrection of the dead.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die, so also in Christ all will be made alive.”</a:t>
            </a:r>
          </a:p>
        </p:txBody>
      </p:sp>
      <p:pic>
        <p:nvPicPr>
          <p:cNvPr id="2" name="Picture 1">
            <a:extLst>
              <a:ext uri="{FF2B5EF4-FFF2-40B4-BE49-F238E27FC236}">
                <a16:creationId xmlns:a16="http://schemas.microsoft.com/office/drawing/2014/main" id="{82F5B3B9-C260-48F7-92A7-5895634FD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880" y="2788920"/>
            <a:ext cx="2682240" cy="2011680"/>
          </a:xfrm>
          <a:prstGeom prst="rect">
            <a:avLst/>
          </a:prstGeom>
        </p:spPr>
      </p:pic>
    </p:spTree>
    <p:extLst>
      <p:ext uri="{BB962C8B-B14F-4D97-AF65-F5344CB8AC3E}">
        <p14:creationId xmlns:p14="http://schemas.microsoft.com/office/powerpoint/2010/main" val="3700378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747" y="2788920"/>
            <a:ext cx="2868507" cy="2011680"/>
          </a:xfrm>
          <a:prstGeom prst="rect">
            <a:avLst/>
          </a:prstGeom>
        </p:spPr>
      </p:pic>
    </p:spTree>
    <p:extLst>
      <p:ext uri="{BB962C8B-B14F-4D97-AF65-F5344CB8AC3E}">
        <p14:creationId xmlns:p14="http://schemas.microsoft.com/office/powerpoint/2010/main" val="207362307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HP Desktop\Pictures\Gabe's images\TheMellenniumTempl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57313" y="298450"/>
            <a:ext cx="6429375"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68942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HP Desktop\Pictures\Gabe's images\TempleComparison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950" y="595313"/>
            <a:ext cx="84201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13081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23A7C9-11C9-4773-8F11-B49D03A8ED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7251"/>
            <a:ext cx="9144000" cy="5143499"/>
          </a:xfrm>
          <a:prstGeom prst="rect">
            <a:avLst/>
          </a:prstGeom>
        </p:spPr>
      </p:pic>
      <p:pic>
        <p:nvPicPr>
          <p:cNvPr id="3" name="Picture 4">
            <a:extLst>
              <a:ext uri="{FF2B5EF4-FFF2-40B4-BE49-F238E27FC236}">
                <a16:creationId xmlns:a16="http://schemas.microsoft.com/office/drawing/2014/main" id="{8B27E81D-1B82-457F-965B-90B38BFEB2AE}"/>
              </a:ext>
            </a:extLst>
          </p:cNvPr>
          <p:cNvPicPr>
            <a:picLocks noChangeAspect="1"/>
          </p:cNvPicPr>
          <p:nvPr/>
        </p:nvPicPr>
        <p:blipFill>
          <a:blip r:embed="rId3"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6933" y="228600"/>
            <a:ext cx="9144000" cy="3544560"/>
          </a:xfrm>
          <a:prstGeom prst="rect">
            <a:avLst/>
          </a:prstGeom>
          <a:noFill/>
          <a:ln w="28575">
            <a:noFill/>
            <a:miter lim="800000"/>
            <a:headEnd/>
            <a:tailEnd/>
          </a:ln>
        </p:spPr>
        <p:txBody>
          <a:bodyPr wrap="square">
            <a:spAutoFit/>
          </a:bodyPr>
          <a:lstStyle/>
          <a:p>
            <a:pPr algn="ctr">
              <a:spcBef>
                <a:spcPts val="450"/>
              </a:spcBef>
              <a:spcAft>
                <a:spcPts val="45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Philippians 3:9</a:t>
            </a:r>
          </a:p>
          <a:p>
            <a:pPr algn="just">
              <a:spcBef>
                <a:spcPts val="450"/>
              </a:spcBef>
              <a:spcAft>
                <a:spcPts val="450"/>
              </a:spcAft>
            </a:pPr>
            <a:r>
              <a:rPr lang="en-US" altLang="en-US" sz="3600" kern="0" dirty="0">
                <a:latin typeface="Calibri" panose="020F0502020204030204" pitchFamily="34" charset="0"/>
              </a:rPr>
              <a:t>“</a:t>
            </a:r>
            <a:r>
              <a:rPr lang="en-US" sz="3600" dirty="0">
                <a:latin typeface="Calibri" panose="020F0502020204030204" pitchFamily="34" charset="0"/>
              </a:rPr>
              <a:t>and may be found in Him, not having a righteousness of my own derived from </a:t>
            </a:r>
            <a:r>
              <a:rPr lang="en-US" sz="3600" i="1" dirty="0">
                <a:latin typeface="Calibri" panose="020F0502020204030204" pitchFamily="34" charset="0"/>
              </a:rPr>
              <a:t>the</a:t>
            </a:r>
            <a:r>
              <a:rPr lang="en-US" sz="3600" dirty="0">
                <a:latin typeface="Calibri" panose="020F0502020204030204" pitchFamily="34" charset="0"/>
              </a:rPr>
              <a:t> Law, but that which is through faith in Christ, the righteousness which </a:t>
            </a:r>
            <a:r>
              <a:rPr lang="en-US" sz="3600" i="1" dirty="0">
                <a:latin typeface="Calibri" panose="020F0502020204030204" pitchFamily="34" charset="0"/>
              </a:rPr>
              <a:t>comes</a:t>
            </a:r>
            <a:r>
              <a:rPr lang="en-US" sz="3600" dirty="0">
                <a:latin typeface="Calibri" panose="020F0502020204030204" pitchFamily="34" charset="0"/>
              </a:rPr>
              <a:t> from God on the basis of faith.”</a:t>
            </a:r>
          </a:p>
        </p:txBody>
      </p:sp>
    </p:spTree>
    <p:extLst>
      <p:ext uri="{BB962C8B-B14F-4D97-AF65-F5344CB8AC3E}">
        <p14:creationId xmlns:p14="http://schemas.microsoft.com/office/powerpoint/2010/main" val="95206371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19400" y="228600"/>
            <a:ext cx="3505200" cy="1143000"/>
          </a:xfrm>
        </p:spPr>
        <p:txBody>
          <a:bodyPr/>
          <a:lstStyle/>
          <a:p>
            <a:pPr algn="ctr" eaLnBrk="1" hangingPunct="1"/>
            <a:r>
              <a:rPr lang="en-US" sz="3600" dirty="0">
                <a:effectLst>
                  <a:outerShdw blurRad="38100" dist="38100" dir="2700000" algn="tl">
                    <a:srgbClr val="000000">
                      <a:alpha val="43137"/>
                    </a:srgbClr>
                  </a:outerShdw>
                </a:effectLst>
              </a:rPr>
              <a:t>Results of the Sin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Religion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Broken fellowship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“Buck passing”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Reversal creation hierarchy (3:11-13)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5" name="Picture 4">
            <a:extLst>
              <a:ext uri="{FF2B5EF4-FFF2-40B4-BE49-F238E27FC236}">
                <a16:creationId xmlns:a16="http://schemas.microsoft.com/office/drawing/2014/main" id="{FE2F7D35-D952-4279-84F3-71FF485756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51EF3B30-36AB-462A-8754-7EEE244BDC96}"/>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3126355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sz="3100" b="1" u="sng" dirty="0">
                <a:solidFill>
                  <a:srgbClr val="FFFFCC"/>
                </a:solidFill>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129763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1352953" y="152810"/>
            <a:ext cx="6438095" cy="6552381"/>
          </a:xfrm>
          <a:prstGeom prst="rect">
            <a:avLst/>
          </a:prstGeom>
        </p:spPr>
      </p:pic>
    </p:spTree>
    <p:extLst>
      <p:ext uri="{BB962C8B-B14F-4D97-AF65-F5344CB8AC3E}">
        <p14:creationId xmlns:p14="http://schemas.microsoft.com/office/powerpoint/2010/main" val="2543268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a:t>
            </a:r>
            <a:r>
              <a:rPr lang="en-US" sz="2800" b="1" u="sng" dirty="0">
                <a:solidFill>
                  <a:srgbClr val="FFFFCC"/>
                </a:solidFill>
                <a:latin typeface="Calibri" panose="020F0502020204030204" pitchFamily="34" charset="0"/>
              </a:rPr>
              <a:t>Let Us make man in Our image, according to Our likeness</a:t>
            </a:r>
            <a:r>
              <a:rPr lang="en-US" sz="2800" dirty="0">
                <a:latin typeface="Calibri" panose="020F0502020204030204" pitchFamily="34" charset="0"/>
              </a:rPr>
              <a:t>;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227822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873125"/>
          </a:xfrm>
        </p:spPr>
        <p:txBody>
          <a:bodyPr/>
          <a:lstStyle/>
          <a:p>
            <a:pPr algn="ctr" eaLnBrk="1" hangingPunct="1"/>
            <a:r>
              <a:rPr lang="en-US" sz="3600" dirty="0">
                <a:effectLst>
                  <a:outerShdw blurRad="38100" dist="38100" dir="2700000" algn="tl">
                    <a:srgbClr val="000000">
                      <a:alpha val="43137"/>
                    </a:srgbClr>
                  </a:outerShdw>
                </a:effectLst>
              </a:rPr>
              <a:t>TRINITARIANISM IN GENESIS</a:t>
            </a:r>
          </a:p>
        </p:txBody>
      </p:sp>
      <p:sp>
        <p:nvSpPr>
          <p:cNvPr id="40963" name="Rectangle 3"/>
          <p:cNvSpPr>
            <a:spLocks noGrp="1" noChangeArrowheads="1"/>
          </p:cNvSpPr>
          <p:nvPr>
            <p:ph type="body" idx="1"/>
          </p:nvPr>
        </p:nvSpPr>
        <p:spPr>
          <a:xfrm>
            <a:off x="280769" y="1849438"/>
            <a:ext cx="2614831" cy="315912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1:26</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3:22</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11:7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Isa 6:8</a:t>
            </a:r>
          </a:p>
        </p:txBody>
      </p:sp>
      <p:pic>
        <p:nvPicPr>
          <p:cNvPr id="2" name="Picture 1">
            <a:extLst>
              <a:ext uri="{FF2B5EF4-FFF2-40B4-BE49-F238E27FC236}">
                <a16:creationId xmlns:a16="http://schemas.microsoft.com/office/drawing/2014/main" id="{83D7980E-0B14-4AE5-B20F-379168F7E9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2800" y="1600200"/>
            <a:ext cx="5358031" cy="3657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1 – Overview of the whole creation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 – Details surrounding the creation of the garden, the first man, and his activities on day 6</a:t>
            </a:r>
          </a:p>
        </p:txBody>
      </p:sp>
      <p:pic>
        <p:nvPicPr>
          <p:cNvPr id="2" name="Picture 1">
            <a:extLst>
              <a:ext uri="{FF2B5EF4-FFF2-40B4-BE49-F238E27FC236}">
                <a16:creationId xmlns:a16="http://schemas.microsoft.com/office/drawing/2014/main" id="{30BF6CE2-BB69-45FE-BA73-357684B952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8353" y="3962400"/>
            <a:ext cx="3227294" cy="2743200"/>
          </a:xfrm>
          <a:prstGeom prst="rect">
            <a:avLst/>
          </a:prstGeom>
        </p:spPr>
      </p:pic>
      <p:sp>
        <p:nvSpPr>
          <p:cNvPr id="5" name="Rectangle 2">
            <a:extLst>
              <a:ext uri="{FF2B5EF4-FFF2-40B4-BE49-F238E27FC236}">
                <a16:creationId xmlns:a16="http://schemas.microsoft.com/office/drawing/2014/main" id="{948644E0-E530-46A2-8697-2C3366132BEF}"/>
              </a:ext>
            </a:extLst>
          </p:cNvPr>
          <p:cNvSpPr txBox="1">
            <a:spLocks noChangeArrowheads="1"/>
          </p:cNvSpPr>
          <p:nvPr/>
        </p:nvSpPr>
        <p:spPr bwMode="auto">
          <a:xfrm>
            <a:off x="685800"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Contradictory Account of Creation?</a:t>
            </a:r>
            <a:endParaRPr lang="en-US" sz="36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9286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635028" cy="857250"/>
          </a:xfrm>
        </p:spPr>
        <p:txBody>
          <a:bodyPr/>
          <a:lstStyle/>
          <a:p>
            <a:pPr algn="ctr"/>
            <a:r>
              <a:rPr lang="en-US" sz="3600" b="0" dirty="0">
                <a:effectLst>
                  <a:outerShdw blurRad="38100" dist="38100" dir="2700000" algn="tl">
                    <a:srgbClr val="000000">
                      <a:alpha val="43137"/>
                    </a:srgbClr>
                  </a:outerShdw>
                </a:effectLst>
              </a:rPr>
              <a:t>THE DIVINE INSTITUTIONS</a:t>
            </a:r>
          </a:p>
        </p:txBody>
      </p:sp>
      <p:sp>
        <p:nvSpPr>
          <p:cNvPr id="3" name="Content Placeholder 2"/>
          <p:cNvSpPr>
            <a:spLocks noGrp="1"/>
          </p:cNvSpPr>
          <p:nvPr>
            <p:ph idx="1"/>
          </p:nvPr>
        </p:nvSpPr>
        <p:spPr>
          <a:xfrm>
            <a:off x="762000" y="1771650"/>
            <a:ext cx="8001000" cy="3714750"/>
          </a:xfrm>
        </p:spPr>
        <p:txBody>
          <a:bodyPr/>
          <a:lstStyle/>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Conscience (Gen. 3:22)</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Marriage and family (Gen. 1:26-28; 2:18-25)</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Labor (Gen. 2:15; 3:19)</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Government (Gen. 9:6)</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Nationalism (Gen. 11:1-9)</a:t>
            </a:r>
          </a:p>
        </p:txBody>
      </p:sp>
    </p:spTree>
    <p:extLst>
      <p:ext uri="{BB962C8B-B14F-4D97-AF65-F5344CB8AC3E}">
        <p14:creationId xmlns:p14="http://schemas.microsoft.com/office/powerpoint/2010/main" val="242036941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71650"/>
            <a:ext cx="8001000" cy="3714750"/>
          </a:xfrm>
        </p:spPr>
        <p:txBody>
          <a:bodyPr/>
          <a:lstStyle/>
          <a:p>
            <a:pPr marL="429816" indent="-429816" eaLnBrk="1" hangingPunct="1">
              <a:spcBef>
                <a:spcPts val="0"/>
              </a:spcBef>
              <a:spcAft>
                <a:spcPts val="2700"/>
              </a:spcAft>
              <a:buClr>
                <a:srgbClr val="66FFFF"/>
              </a:buClr>
            </a:pPr>
            <a:r>
              <a:rPr lang="en-US" b="1" u="sng" dirty="0">
                <a:solidFill>
                  <a:srgbClr val="FFFFCC"/>
                </a:solidFill>
                <a:effectLst>
                  <a:outerShdw blurRad="38100" dist="38100" dir="2700000" algn="tl">
                    <a:srgbClr val="000000">
                      <a:alpha val="43137"/>
                    </a:srgbClr>
                  </a:outerShdw>
                </a:effectLst>
              </a:rPr>
              <a:t>Conscience (Gen. 3:22)</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Marriage and family (Gen. 1:26-28; 2:18-25)</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Labor (Gen. 2:15; 3:19)</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Government (Gen. 9:6)</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Nationalism (Gen. 11:1-9)</a:t>
            </a:r>
          </a:p>
        </p:txBody>
      </p:sp>
      <p:sp>
        <p:nvSpPr>
          <p:cNvPr id="5" name="Title 1">
            <a:extLst>
              <a:ext uri="{FF2B5EF4-FFF2-40B4-BE49-F238E27FC236}">
                <a16:creationId xmlns:a16="http://schemas.microsoft.com/office/drawing/2014/main" id="{59102363-440A-476A-8BA2-418791E5D582}"/>
              </a:ext>
            </a:extLst>
          </p:cNvPr>
          <p:cNvSpPr>
            <a:spLocks noGrp="1"/>
          </p:cNvSpPr>
          <p:nvPr>
            <p:ph type="title"/>
          </p:nvPr>
        </p:nvSpPr>
        <p:spPr>
          <a:xfrm>
            <a:off x="1676400" y="228600"/>
            <a:ext cx="5635028" cy="857250"/>
          </a:xfrm>
        </p:spPr>
        <p:txBody>
          <a:bodyPr/>
          <a:lstStyle/>
          <a:p>
            <a:pPr algn="ctr"/>
            <a:r>
              <a:rPr lang="en-US" sz="3600" b="0" dirty="0">
                <a:effectLst>
                  <a:outerShdw blurRad="38100" dist="38100" dir="2700000" algn="tl">
                    <a:srgbClr val="000000">
                      <a:alpha val="43137"/>
                    </a:srgbClr>
                  </a:outerShdw>
                </a:effectLst>
              </a:rPr>
              <a:t>THE DIVINE INSTITUTIONS</a:t>
            </a:r>
          </a:p>
        </p:txBody>
      </p:sp>
    </p:spTree>
    <p:extLst>
      <p:ext uri="{BB962C8B-B14F-4D97-AF65-F5344CB8AC3E}">
        <p14:creationId xmlns:p14="http://schemas.microsoft.com/office/powerpoint/2010/main" val="218801045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l Rugh | Resources | Indian Hills Community Church">
            <a:extLst>
              <a:ext uri="{FF2B5EF4-FFF2-40B4-BE49-F238E27FC236}">
                <a16:creationId xmlns:a16="http://schemas.microsoft.com/office/drawing/2014/main" id="{E6F13CB0-63A5-4013-A161-3988843B99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985838"/>
            <a:ext cx="868680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78179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spensationalism versus Covenantalism | Evidence Unseen">
            <a:extLst>
              <a:ext uri="{FF2B5EF4-FFF2-40B4-BE49-F238E27FC236}">
                <a16:creationId xmlns:a16="http://schemas.microsoft.com/office/drawing/2014/main" id="{7AC067C2-31BB-4C31-92F4-23AF7AA543C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71450"/>
            <a:ext cx="8686800" cy="6515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876882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3:20-24 God’s provision in spite of the sin</a:t>
            </a:r>
            <a:r>
              <a:rPr lang="en-US" dirty="0">
                <a:effectLst>
                  <a:outerShdw blurRad="38100" dist="38100" dir="2700000" algn="tl">
                    <a:srgbClr val="000000">
                      <a:alpha val="43137"/>
                    </a:srgbClr>
                  </a:outerShdw>
                </a:effectLst>
                <a:ea typeface="+mn-ea"/>
                <a:cs typeface="+mn-cs"/>
              </a:rPr>
              <a:t>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rPr>
              <a:t>Genesis Structure</a:t>
            </a:r>
            <a:endParaRPr 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354C5BE8-AE23-4E14-86EF-BEA3CB4E17C7}"/>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912093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God’s Provision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Continuation of the race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Forgiveness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Expulsion of Adam and Eve from Eden (3:22-24)</a:t>
            </a:r>
          </a:p>
        </p:txBody>
      </p:sp>
      <p:pic>
        <p:nvPicPr>
          <p:cNvPr id="32772" name="Picture 5" descr="C:\Users\awoods\Pictures\Microsoft Clip Organizer\j0353629.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0479" y="3886200"/>
            <a:ext cx="3203042" cy="2743200"/>
          </a:xfrm>
          <a:prstGeom prst="rect">
            <a:avLst/>
          </a:prstGeom>
          <a:noFill/>
          <a:ln w="9525">
            <a:noFill/>
            <a:miter lim="800000"/>
            <a:headEnd/>
            <a:tailEnd/>
          </a:ln>
        </p:spPr>
      </p:pic>
      <p:pic>
        <p:nvPicPr>
          <p:cNvPr id="5" name="Picture 4">
            <a:extLst>
              <a:ext uri="{FF2B5EF4-FFF2-40B4-BE49-F238E27FC236}">
                <a16:creationId xmlns:a16="http://schemas.microsoft.com/office/drawing/2014/main" id="{7D109A5A-9405-43A6-86BA-D1D60F100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352217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ctrTitle" idx="4294967295"/>
          </p:nvPr>
        </p:nvSpPr>
        <p:spPr>
          <a:xfrm>
            <a:off x="381000" y="228600"/>
            <a:ext cx="8382000" cy="1143000"/>
          </a:xfrm>
        </p:spPr>
        <p:txBody>
          <a:bodyPr/>
          <a:lstStyle/>
          <a:p>
            <a:pPr algn="ctr" eaLnBrk="1" hangingPunct="1"/>
            <a:r>
              <a:rPr lang="en-US" sz="3600" dirty="0">
                <a:solidFill>
                  <a:srgbClr val="00FFFF"/>
                </a:solidFill>
              </a:rPr>
              <a:t>GENESIS 3: THE FALL OF MAN</a:t>
            </a:r>
          </a:p>
        </p:txBody>
      </p:sp>
      <p:sp>
        <p:nvSpPr>
          <p:cNvPr id="27651" name="Rectangle 3"/>
          <p:cNvSpPr>
            <a:spLocks noGrp="1" noChangeArrowheads="1"/>
          </p:cNvSpPr>
          <p:nvPr>
            <p:ph type="subTitle" idx="4294967295"/>
          </p:nvPr>
        </p:nvSpPr>
        <p:spPr>
          <a:xfrm>
            <a:off x="0" y="5410200"/>
            <a:ext cx="9144000" cy="1066800"/>
          </a:xfrm>
        </p:spPr>
        <p:txBody>
          <a:bodyPr lIns="92075" tIns="46038" rIns="92075" bIns="46038"/>
          <a:lstStyle/>
          <a:p>
            <a:pPr marL="0" indent="0" algn="ctr" eaLnBrk="1" hangingPunct="1">
              <a:buFont typeface="Wingdings" pitchFamily="2" charset="2"/>
              <a:buNone/>
              <a:defRPr/>
            </a:pPr>
            <a:r>
              <a:rPr lang="en-US" sz="2800" dirty="0">
                <a:solidFill>
                  <a:srgbClr val="FFFFFF"/>
                </a:solidFill>
              </a:rPr>
              <a:t>“This chapter is </a:t>
            </a:r>
            <a:r>
              <a:rPr lang="en-US" sz="2800" b="1" u="sng" dirty="0">
                <a:solidFill>
                  <a:srgbClr val="FFFFCC"/>
                </a:solidFill>
              </a:rPr>
              <a:t>the pivot</a:t>
            </a:r>
            <a:r>
              <a:rPr lang="en-US" sz="2800" dirty="0">
                <a:solidFill>
                  <a:srgbClr val="FFFFFF"/>
                </a:solidFill>
              </a:rPr>
              <a:t> on which the whole Bible turns”</a:t>
            </a:r>
          </a:p>
          <a:p>
            <a:pPr marL="0" indent="0" algn="ctr" eaLnBrk="1" hangingPunct="1">
              <a:buFont typeface="Wingdings" pitchFamily="2" charset="2"/>
              <a:buNone/>
              <a:defRPr/>
            </a:pPr>
            <a:r>
              <a:rPr lang="en-US" sz="2800" dirty="0">
                <a:solidFill>
                  <a:srgbClr val="FFFFFF"/>
                </a:solidFill>
              </a:rPr>
              <a:t>-W. H. Griffith Thomas</a:t>
            </a:r>
            <a:endParaRPr lang="en-US" dirty="0">
              <a:solidFill>
                <a:srgbClr val="FFFFFF"/>
              </a:solidFill>
            </a:endParaRPr>
          </a:p>
        </p:txBody>
      </p:sp>
      <p:pic>
        <p:nvPicPr>
          <p:cNvPr id="104452" name="Picture 5" descr="C:\Users\awoods\Pictures\Microsoft Clip Organizer\pe07654_.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541715" y="1695450"/>
            <a:ext cx="2060575" cy="34671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rPr>
              <a:t>Genesis Structure</a:t>
            </a:r>
            <a:endParaRPr lang="en-US" sz="3600"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C22445FA-40FD-45F8-BE66-E087827CD348}"/>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extLst>
      <p:ext uri="{BB962C8B-B14F-4D97-AF65-F5344CB8AC3E}">
        <p14:creationId xmlns:p14="http://schemas.microsoft.com/office/powerpoint/2010/main" val="151672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914400"/>
          </a:xfrm>
        </p:spPr>
        <p:txBody>
          <a:bodyPr/>
          <a:lstStyle/>
          <a:p>
            <a:pPr algn="ctr" eaLnBrk="1" hangingPunct="1"/>
            <a:r>
              <a:rPr lang="en-US" sz="3600" kern="1200" dirty="0">
                <a:effectLst>
                  <a:outerShdw blurRad="38100" dist="38100" dir="2700000" algn="tl">
                    <a:srgbClr val="000000">
                      <a:alpha val="43137"/>
                    </a:srgbClr>
                  </a:outerShdw>
                </a:effectLst>
              </a:rPr>
              <a:t>Satan’s Tactics (2 Cor 2:11)</a:t>
            </a:r>
          </a:p>
        </p:txBody>
      </p:sp>
      <p:sp>
        <p:nvSpPr>
          <p:cNvPr id="30723" name="Rectangle 3"/>
          <p:cNvSpPr>
            <a:spLocks noGrp="1" noChangeArrowheads="1"/>
          </p:cNvSpPr>
          <p:nvPr>
            <p:ph type="body" idx="1"/>
          </p:nvPr>
        </p:nvSpPr>
        <p:spPr>
          <a:xfrm>
            <a:off x="685800" y="1735138"/>
            <a:ext cx="7620000" cy="33877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Adds to God’s Word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Challenges God’s goodness (3:1;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Subtracts from God’s Word (3:4;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Offers wisdom without submission to God (3:5; Prov 1:7)</a:t>
            </a:r>
          </a:p>
        </p:txBody>
      </p:sp>
      <p:pic>
        <p:nvPicPr>
          <p:cNvPr id="5" name="Picture 4">
            <a:extLst>
              <a:ext uri="{FF2B5EF4-FFF2-40B4-BE49-F238E27FC236}">
                <a16:creationId xmlns:a16="http://schemas.microsoft.com/office/drawing/2014/main" id="{00C031C0-22E5-4204-9FE8-0584826C3C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descr="C:\Users\awoods\Pictures\Microsoft Clip Organizer\j0364212.wmf">
            <a:extLst>
              <a:ext uri="{FF2B5EF4-FFF2-40B4-BE49-F238E27FC236}">
                <a16:creationId xmlns:a16="http://schemas.microsoft.com/office/drawing/2014/main" id="{D123E448-36E2-4B17-8AC3-FAF4B34A62E4}"/>
              </a:ext>
            </a:extLst>
          </p:cNvPr>
          <p:cNvPicPr>
            <a:picLocks noChangeAspect="1" noChangeArrowheads="1"/>
          </p:cNvPicPr>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11477</TotalTime>
  <Words>1481</Words>
  <Application>Microsoft Office PowerPoint</Application>
  <PresentationFormat>On-screen Show (4:3)</PresentationFormat>
  <Paragraphs>164</Paragraphs>
  <Slides>47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GENESIS 3: THE FALL OF MAN</vt:lpstr>
      <vt:lpstr>PowerPoint Presentation</vt:lpstr>
      <vt:lpstr>PowerPoint Presentation</vt:lpstr>
      <vt:lpstr>Satan’s Tactics (2 Cor 2:11)</vt:lpstr>
      <vt:lpstr>Adam and Eve’s Mistakes (Eph 6:10-20)</vt:lpstr>
      <vt:lpstr>PowerPoint Presentation</vt:lpstr>
      <vt:lpstr>Sin of Adam and Eve (3:6)</vt:lpstr>
      <vt:lpstr>PowerPoint Presentation</vt:lpstr>
      <vt:lpstr>Results of the Sin  (3:7-13)</vt:lpstr>
      <vt:lpstr>PowerPoint Presentation</vt:lpstr>
      <vt:lpstr>Divine Judgments  (3:14-19)</vt:lpstr>
      <vt:lpstr>PowerPoint Presentation</vt:lpstr>
      <vt:lpstr>PowerPoint Presentation</vt:lpstr>
      <vt:lpstr>Divine Judgments  (3:14-19)</vt:lpstr>
      <vt:lpstr>PowerPoint Presentation</vt:lpstr>
      <vt:lpstr>God’s Provision  (3:20-24)</vt:lpstr>
      <vt:lpstr>God’s Provision  (3:20-24)</vt:lpstr>
      <vt:lpstr>PowerPoint Presentation</vt:lpstr>
      <vt:lpstr>PowerPoint Presentation</vt:lpstr>
      <vt:lpstr>PowerPoint Presentation</vt:lpstr>
      <vt:lpstr>God’s Provision  (3:20-24)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of the Sin  (3:7-13)</vt:lpstr>
      <vt:lpstr>God’s Provision  (3:20-24)</vt:lpstr>
      <vt:lpstr>PowerPoint Presentation</vt:lpstr>
      <vt:lpstr>PowerPoint Presentation</vt:lpstr>
      <vt:lpstr>TRINITARIANISM IN GENESIS</vt:lpstr>
      <vt:lpstr>THE DIVINE INSTITUTIONS</vt:lpstr>
      <vt:lpstr>THE DIVINE INSTITUTIONS</vt:lpstr>
      <vt:lpstr>PowerPoint Presentation</vt:lpstr>
      <vt:lpstr>PowerPoint Presentation</vt:lpstr>
      <vt:lpstr>Conclusion</vt:lpstr>
      <vt:lpstr>PowerPoint Presentation</vt:lpstr>
      <vt:lpstr>God’s Provision  (3:20-24)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015 - 3v20-24 - WORKING COPY FOR ANDY</dc:title>
  <dc:subject>Genesis 3</dc:subject>
  <dc:creator>A. Woods</dc:creator>
  <dc:description>Modified by Jim McGowan</dc:description>
  <cp:lastModifiedBy>Andy Woods</cp:lastModifiedBy>
  <cp:revision>1184</cp:revision>
  <cp:lastPrinted>2020-11-08T04:14:45Z</cp:lastPrinted>
  <dcterms:created xsi:type="dcterms:W3CDTF">2009-03-17T12:21:13Z</dcterms:created>
  <dcterms:modified xsi:type="dcterms:W3CDTF">2020-11-21T22:04:56Z</dcterms:modified>
</cp:coreProperties>
</file>