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handoutMasterIdLst>
    <p:handoutMasterId r:id="rId68"/>
  </p:handoutMasterIdLst>
  <p:sldIdLst>
    <p:sldId id="2325" r:id="rId2"/>
    <p:sldId id="2064" r:id="rId3"/>
    <p:sldId id="1984" r:id="rId4"/>
    <p:sldId id="2308" r:id="rId5"/>
    <p:sldId id="6578" r:id="rId6"/>
    <p:sldId id="2322" r:id="rId7"/>
    <p:sldId id="2294" r:id="rId8"/>
    <p:sldId id="2326" r:id="rId9"/>
    <p:sldId id="2299" r:id="rId10"/>
    <p:sldId id="2300" r:id="rId11"/>
    <p:sldId id="2327" r:id="rId12"/>
    <p:sldId id="2302" r:id="rId13"/>
    <p:sldId id="2328" r:id="rId14"/>
    <p:sldId id="2306" r:id="rId15"/>
    <p:sldId id="2329" r:id="rId16"/>
    <p:sldId id="2309" r:id="rId17"/>
    <p:sldId id="2335" r:id="rId18"/>
    <p:sldId id="2311" r:id="rId19"/>
    <p:sldId id="2624" r:id="rId20"/>
    <p:sldId id="2336" r:id="rId21"/>
    <p:sldId id="2315" r:id="rId22"/>
    <p:sldId id="6609" r:id="rId23"/>
    <p:sldId id="6611" r:id="rId24"/>
    <p:sldId id="6610" r:id="rId25"/>
    <p:sldId id="6626" r:id="rId26"/>
    <p:sldId id="6627" r:id="rId27"/>
    <p:sldId id="6628" r:id="rId28"/>
    <p:sldId id="962" r:id="rId29"/>
    <p:sldId id="6625" r:id="rId30"/>
    <p:sldId id="2341" r:id="rId31"/>
    <p:sldId id="2337" r:id="rId32"/>
    <p:sldId id="2317" r:id="rId33"/>
    <p:sldId id="6612" r:id="rId34"/>
    <p:sldId id="623" r:id="rId35"/>
    <p:sldId id="624" r:id="rId36"/>
    <p:sldId id="625" r:id="rId37"/>
    <p:sldId id="6607" r:id="rId38"/>
    <p:sldId id="6629" r:id="rId39"/>
    <p:sldId id="1621" r:id="rId40"/>
    <p:sldId id="6613" r:id="rId41"/>
    <p:sldId id="6553" r:id="rId42"/>
    <p:sldId id="6616" r:id="rId43"/>
    <p:sldId id="6633" r:id="rId44"/>
    <p:sldId id="5550" r:id="rId45"/>
    <p:sldId id="5551" r:id="rId46"/>
    <p:sldId id="3193" r:id="rId47"/>
    <p:sldId id="6617" r:id="rId48"/>
    <p:sldId id="630" r:id="rId49"/>
    <p:sldId id="6634" r:id="rId50"/>
    <p:sldId id="6615" r:id="rId51"/>
    <p:sldId id="2319" r:id="rId52"/>
    <p:sldId id="6618" r:id="rId53"/>
    <p:sldId id="6622" r:id="rId54"/>
    <p:sldId id="6572" r:id="rId55"/>
    <p:sldId id="6619" r:id="rId56"/>
    <p:sldId id="6620" r:id="rId57"/>
    <p:sldId id="6621" r:id="rId58"/>
    <p:sldId id="2320" r:id="rId59"/>
    <p:sldId id="5178" r:id="rId60"/>
    <p:sldId id="6630" r:id="rId61"/>
    <p:sldId id="6632" r:id="rId62"/>
    <p:sldId id="6631" r:id="rId63"/>
    <p:sldId id="2033" r:id="rId64"/>
    <p:sldId id="2338" r:id="rId65"/>
    <p:sldId id="6290" r:id="rId66"/>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FF"/>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95B4BF-FC5E-4A2C-9DE8-56602965B576}" v="2" dt="2020-11-08T18:32:34.825"/>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96778" autoAdjust="0"/>
  </p:normalViewPr>
  <p:slideViewPr>
    <p:cSldViewPr>
      <p:cViewPr varScale="1">
        <p:scale>
          <a:sx n="57" d="100"/>
          <a:sy n="57" d="100"/>
        </p:scale>
        <p:origin x="8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87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87937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517280" y="180762"/>
            <a:ext cx="3847253" cy="547446"/>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 – Genesis 013 - 3v8-13 </a:t>
            </a:r>
          </a:p>
          <a:p>
            <a:pPr>
              <a:defRPr/>
            </a:pPr>
            <a:r>
              <a:rPr lang="en-US" sz="1500" dirty="0"/>
              <a:t>11-08-2020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Arial" charset="0"/>
              </a:defRPr>
            </a:lvl1pPr>
          </a:lstStyle>
          <a:p>
            <a:pPr>
              <a:defRPr/>
            </a:pPr>
            <a:fld id="{5800389A-3474-4B41-9CB2-F1B2DAE08F62}" type="datetimeFigureOut">
              <a:rPr lang="en-US" smtClean="0"/>
              <a:pPr>
                <a:defRPr/>
              </a:pPr>
              <a:t>11/14/2020</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65</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951FF02-BF86-43D4-A9E4-C34925D9705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11/14/2020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784957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272754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1" r:id="rId13"/>
    <p:sldLayoutId id="2147488934" r:id="rId14"/>
    <p:sldLayoutId id="2147488936"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wm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w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wm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wm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wmf"/><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wmf"/><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002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04800" y="2286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t>Genesis 3</a:t>
            </a:r>
            <a:endParaRPr lang="en-US" sz="3600" kern="0" dirty="0">
              <a:sym typeface="Symbol" pitchFamily="18" charset="2"/>
            </a:endParaRPr>
          </a:p>
          <a:p>
            <a:pPr algn="ctr" eaLnBrk="1" hangingPunct="1"/>
            <a:r>
              <a:rPr lang="en-US" sz="3600" kern="0" dirty="0">
                <a:sym typeface="Symbol" pitchFamily="18" charset="2"/>
              </a:rPr>
              <a:t>The Fall of Man</a:t>
            </a:r>
          </a:p>
        </p:txBody>
      </p:sp>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095500" y="228600"/>
            <a:ext cx="4953000" cy="1143000"/>
          </a:xfrm>
        </p:spPr>
        <p:txBody>
          <a:bodyPr/>
          <a:lstStyle/>
          <a:p>
            <a:pPr algn="ctr" eaLnBrk="1" hangingPunct="1"/>
            <a:r>
              <a:rPr lang="en-US" sz="3600" kern="1200" dirty="0">
                <a:effectLst>
                  <a:outerShdw blurRad="38100" dist="38100" dir="2700000" algn="tl">
                    <a:srgbClr val="000000">
                      <a:alpha val="43137"/>
                    </a:srgbClr>
                  </a:outerShdw>
                </a:effectLst>
              </a:rPr>
              <a:t>Adam and Eve’s Mistakes </a:t>
            </a:r>
            <a:r>
              <a:rPr lang="en-US" sz="2800" dirty="0">
                <a:solidFill>
                  <a:schemeClr val="tx1"/>
                </a:solidFill>
                <a:effectLst>
                  <a:outerShdw blurRad="38100" dist="38100" dir="2700000" algn="tl">
                    <a:srgbClr val="000000">
                      <a:alpha val="43137"/>
                    </a:srgbClr>
                  </a:outerShdw>
                </a:effectLst>
                <a:ea typeface="+mn-ea"/>
                <a:cs typeface="+mn-cs"/>
              </a:rPr>
              <a:t>(Eph 6:10-20)</a:t>
            </a:r>
          </a:p>
        </p:txBody>
      </p:sp>
      <p:sp>
        <p:nvSpPr>
          <p:cNvPr id="31747" name="Rectangle 3"/>
          <p:cNvSpPr>
            <a:spLocks noGrp="1" noChangeArrowheads="1"/>
          </p:cNvSpPr>
          <p:nvPr>
            <p:ph type="body" idx="1"/>
          </p:nvPr>
        </p:nvSpPr>
        <p:spPr>
          <a:xfrm>
            <a:off x="152400" y="1600200"/>
            <a:ext cx="8839200" cy="3048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Subtracting from God’s Word (3:2; 2:16)</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Adding to God’s Word (3:3;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Doubting God’s goodness (3:2-3;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Initial break down in male headship (2:4-7, 16-17, 18-25)</a:t>
            </a:r>
          </a:p>
        </p:txBody>
      </p:sp>
      <p:pic>
        <p:nvPicPr>
          <p:cNvPr id="2" name="Picture 1">
            <a:extLst>
              <a:ext uri="{FF2B5EF4-FFF2-40B4-BE49-F238E27FC236}">
                <a16:creationId xmlns:a16="http://schemas.microsoft.com/office/drawing/2014/main" id="{9E7DD81B-9D68-463F-85A4-9A003AAFC7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4074" y="5154040"/>
            <a:ext cx="2895851" cy="1475360"/>
          </a:xfrm>
          <a:prstGeom prst="rect">
            <a:avLst/>
          </a:prstGeom>
        </p:spPr>
      </p:pic>
      <p:pic>
        <p:nvPicPr>
          <p:cNvPr id="6" name="Picture 5">
            <a:extLst>
              <a:ext uri="{FF2B5EF4-FFF2-40B4-BE49-F238E27FC236}">
                <a16:creationId xmlns:a16="http://schemas.microsoft.com/office/drawing/2014/main" id="{B9FE7E27-3ACA-420C-8C8B-C15168C9C1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3" name="Picture 2" descr="C:\Users\awoods\Pictures\Microsoft Clip Organizer\j0364212.wmf">
            <a:extLst>
              <a:ext uri="{FF2B5EF4-FFF2-40B4-BE49-F238E27FC236}">
                <a16:creationId xmlns:a16="http://schemas.microsoft.com/office/drawing/2014/main" id="{CFC16A91-3987-4648-A94E-C437423E9CC9}"/>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F16F8138-C186-467E-AC2D-A467163B2A7C}"/>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21117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95500" y="228600"/>
            <a:ext cx="4953000" cy="944880"/>
          </a:xfrm>
        </p:spPr>
        <p:txBody>
          <a:bodyPr/>
          <a:lstStyle/>
          <a:p>
            <a:pPr algn="ctr" eaLnBrk="1" hangingPunct="1"/>
            <a:r>
              <a:rPr lang="en-US" sz="3600" dirty="0">
                <a:effectLst>
                  <a:outerShdw blurRad="38100" dist="38100" dir="2700000" algn="tl">
                    <a:srgbClr val="000000">
                      <a:alpha val="43137"/>
                    </a:srgbClr>
                  </a:outerShdw>
                </a:effectLst>
              </a:rPr>
              <a:t>Sin of Adam and Eve (3:6)</a:t>
            </a:r>
          </a:p>
        </p:txBody>
      </p:sp>
      <p:sp>
        <p:nvSpPr>
          <p:cNvPr id="32771" name="Rectangle 3"/>
          <p:cNvSpPr>
            <a:spLocks noGrp="1" noChangeArrowheads="1"/>
          </p:cNvSpPr>
          <p:nvPr>
            <p:ph type="body" idx="1"/>
          </p:nvPr>
        </p:nvSpPr>
        <p:spPr>
          <a:xfrm>
            <a:off x="685800" y="1600200"/>
            <a:ext cx="7772400" cy="446087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Three avenues of temptation (1 John 2:16)</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Lust of the flesh</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Lust of the eye</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Pride of life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Break down in male headship (1 Tim 2:13; Gen 2:23)</a:t>
            </a:r>
          </a:p>
        </p:txBody>
      </p:sp>
      <p:pic>
        <p:nvPicPr>
          <p:cNvPr id="15364" name="Picture 7" descr="C:\Users\awoods\AppData\Local\Microsoft\Windows\Temporary Internet Files\Content.IE5\1123P2W0\MCj0128950000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2362200"/>
            <a:ext cx="2667000" cy="2381250"/>
          </a:xfrm>
          <a:prstGeom prst="rect">
            <a:avLst/>
          </a:prstGeom>
          <a:noFill/>
          <a:ln w="9525">
            <a:noFill/>
            <a:miter lim="800000"/>
            <a:headEnd/>
            <a:tailEnd/>
          </a:ln>
        </p:spPr>
      </p:pic>
      <p:pic>
        <p:nvPicPr>
          <p:cNvPr id="5" name="Picture 4">
            <a:extLst>
              <a:ext uri="{FF2B5EF4-FFF2-40B4-BE49-F238E27FC236}">
                <a16:creationId xmlns:a16="http://schemas.microsoft.com/office/drawing/2014/main" id="{893F2191-C4C3-41F8-905E-4ABDF26726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E56C2D07-2126-4D7E-9181-5906B1489030}"/>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109AA2C3-CD8F-456B-B0C3-38E6A1A2F1B2}"/>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3526556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51EF3B30-36AB-462A-8754-7EEE244BDC96}"/>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5FCCFED2-A58A-4C89-88E2-0711F444DF7A}"/>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2259556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0751DBC4-B7D9-48FE-B4FD-25042B547CFB}"/>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7F18DB73-CDF3-40DE-BD24-6916A62FA63F}"/>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1484154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562600" y="1828800"/>
            <a:ext cx="3075810" cy="3200400"/>
          </a:xfrm>
          <a:prstGeom prst="ellipse">
            <a:avLst/>
          </a:prstGeom>
        </p:spPr>
      </p:pic>
      <p:sp>
        <p:nvSpPr>
          <p:cNvPr id="24579" name="Rectangle 1026"/>
          <p:cNvSpPr>
            <a:spLocks noGrp="1" noChangeArrowheads="1"/>
          </p:cNvSpPr>
          <p:nvPr>
            <p:ph type="title"/>
          </p:nvPr>
        </p:nvSpPr>
        <p:spPr>
          <a:xfrm>
            <a:off x="3581400" y="228600"/>
            <a:ext cx="1981200" cy="1143000"/>
          </a:xfrm>
        </p:spPr>
        <p:txBody>
          <a:bodyPr/>
          <a:lstStyle/>
          <a:p>
            <a:pPr algn="ctr" eaLnBrk="1" hangingPunct="1"/>
            <a:r>
              <a:rPr lang="en-US" sz="3600" dirty="0">
                <a:effectLst>
                  <a:outerShdw blurRad="38100" dist="38100" dir="2700000" algn="tl">
                    <a:srgbClr val="000000">
                      <a:alpha val="43137"/>
                    </a:srgbClr>
                  </a:outerShdw>
                </a:effectLst>
              </a:rPr>
              <a:t>Serpent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(3:14-15)</a:t>
            </a:r>
          </a:p>
        </p:txBody>
      </p:sp>
      <p:sp>
        <p:nvSpPr>
          <p:cNvPr id="35843" name="Rectangle 1027"/>
          <p:cNvSpPr>
            <a:spLocks noGrp="1" noChangeArrowheads="1"/>
          </p:cNvSpPr>
          <p:nvPr>
            <p:ph type="body" idx="1"/>
          </p:nvPr>
        </p:nvSpPr>
        <p:spPr>
          <a:xfrm>
            <a:off x="457200" y="2611438"/>
            <a:ext cx="4648200" cy="16351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Serpent’s body (3:14)</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Protoevangelium (3:15)</a:t>
            </a:r>
          </a:p>
        </p:txBody>
      </p:sp>
      <p:pic>
        <p:nvPicPr>
          <p:cNvPr id="5" name="Picture 4">
            <a:extLst>
              <a:ext uri="{FF2B5EF4-FFF2-40B4-BE49-F238E27FC236}">
                <a16:creationId xmlns:a16="http://schemas.microsoft.com/office/drawing/2014/main" id="{37AA57B5-8E67-4A82-B60A-5C78B53444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9BE5FC20-0B5D-41A4-B8C7-BF50B5B2A61C}"/>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0585440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69715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352800" y="228600"/>
            <a:ext cx="2438400" cy="1143000"/>
          </a:xfrm>
        </p:spPr>
        <p:txBody>
          <a:bodyPr/>
          <a:lstStyle/>
          <a:p>
            <a:pPr algn="ctr" eaLnBrk="1" hangingPunct="1"/>
            <a:r>
              <a:rPr lang="en-US" sz="3600" dirty="0">
                <a:effectLst>
                  <a:outerShdw blurRad="38100" dist="38100" dir="2700000" algn="tl">
                    <a:srgbClr val="000000">
                      <a:alpha val="43137"/>
                    </a:srgbClr>
                  </a:outerShdw>
                </a:effectLst>
              </a:rPr>
              <a:t>Woman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(3:16)</a:t>
            </a:r>
          </a:p>
        </p:txBody>
      </p:sp>
      <p:sp>
        <p:nvSpPr>
          <p:cNvPr id="37891" name="Rectangle 3"/>
          <p:cNvSpPr>
            <a:spLocks noGrp="1" noChangeArrowheads="1"/>
          </p:cNvSpPr>
          <p:nvPr>
            <p:ph type="body" idx="1"/>
          </p:nvPr>
        </p:nvSpPr>
        <p:spPr>
          <a:xfrm>
            <a:off x="2057400" y="1600201"/>
            <a:ext cx="5029200" cy="20574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child birth (3:16a)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Relational conflict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06604" y="3810000"/>
            <a:ext cx="493079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573068D6-6162-4F7D-AB0E-B4A7EEE9A6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352800" y="228600"/>
            <a:ext cx="2438400" cy="1143000"/>
          </a:xfrm>
        </p:spPr>
        <p:txBody>
          <a:bodyPr/>
          <a:lstStyle/>
          <a:p>
            <a:pPr algn="ctr" eaLnBrk="1" hangingPunct="1"/>
            <a:r>
              <a:rPr lang="en-US" sz="3600" dirty="0">
                <a:effectLst>
                  <a:outerShdw blurRad="38100" dist="38100" dir="2700000" algn="tl">
                    <a:srgbClr val="000000">
                      <a:alpha val="43137"/>
                    </a:srgbClr>
                  </a:outerShdw>
                </a:effectLst>
              </a:rPr>
              <a:t>Woman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(3:16)</a:t>
            </a:r>
          </a:p>
        </p:txBody>
      </p:sp>
      <p:sp>
        <p:nvSpPr>
          <p:cNvPr id="37891" name="Rectangle 3"/>
          <p:cNvSpPr>
            <a:spLocks noGrp="1" noChangeArrowheads="1"/>
          </p:cNvSpPr>
          <p:nvPr>
            <p:ph type="body" idx="1"/>
          </p:nvPr>
        </p:nvSpPr>
        <p:spPr>
          <a:xfrm>
            <a:off x="2057400" y="1600201"/>
            <a:ext cx="5029200" cy="20574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Painful child birth (3:16a)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Relational conflict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06604" y="3810000"/>
            <a:ext cx="493079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573068D6-6162-4F7D-AB0E-B4A7EEE9A6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003396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a:t>
            </a:r>
            <a:r>
              <a:rPr lang="en-US" sz="2800" b="1" u="sng" dirty="0">
                <a:solidFill>
                  <a:srgbClr val="FFFFCC"/>
                </a:solidFill>
                <a:latin typeface="Calibri" panose="020F0502020204030204" pitchFamily="34" charset="0"/>
              </a:rPr>
              <a:t>Be fruitful and multiply, and fill the earth, and subdue it</a:t>
            </a:r>
            <a:r>
              <a:rPr lang="en-US" sz="2800" dirty="0">
                <a:latin typeface="Calibri" panose="020F0502020204030204" pitchFamily="34" charset="0"/>
              </a:rPr>
              <a:t>; and rule over the fish of the sea and over the birds of the sky and over every living thing that moves on the earth.”</a:t>
            </a:r>
          </a:p>
        </p:txBody>
      </p:sp>
    </p:spTree>
    <p:extLst>
      <p:ext uri="{BB962C8B-B14F-4D97-AF65-F5344CB8AC3E}">
        <p14:creationId xmlns:p14="http://schemas.microsoft.com/office/powerpoint/2010/main" val="2789437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352800" y="228600"/>
            <a:ext cx="2438400" cy="1143000"/>
          </a:xfrm>
        </p:spPr>
        <p:txBody>
          <a:bodyPr/>
          <a:lstStyle/>
          <a:p>
            <a:pPr algn="ctr" eaLnBrk="1" hangingPunct="1"/>
            <a:r>
              <a:rPr lang="en-US" sz="3600" dirty="0">
                <a:effectLst>
                  <a:outerShdw blurRad="38100" dist="38100" dir="2700000" algn="tl">
                    <a:srgbClr val="000000">
                      <a:alpha val="43137"/>
                    </a:srgbClr>
                  </a:outerShdw>
                </a:effectLst>
              </a:rPr>
              <a:t>Woman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(3:16)</a:t>
            </a:r>
          </a:p>
        </p:txBody>
      </p:sp>
      <p:sp>
        <p:nvSpPr>
          <p:cNvPr id="37891" name="Rectangle 3"/>
          <p:cNvSpPr>
            <a:spLocks noGrp="1" noChangeArrowheads="1"/>
          </p:cNvSpPr>
          <p:nvPr>
            <p:ph type="body" idx="1"/>
          </p:nvPr>
        </p:nvSpPr>
        <p:spPr>
          <a:xfrm>
            <a:off x="2057400" y="1600201"/>
            <a:ext cx="5029200" cy="20574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child birth (3:16a)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Relational conflict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06604" y="3810000"/>
            <a:ext cx="493079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573068D6-6162-4F7D-AB0E-B4A7EEE9A6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238794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B0CCA2-08B1-46BD-B340-BC5FDB6A06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Genesis 3:16</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the woman He said, ‘I will greatly multiply Your pain in childbirth, In pain you will bring forth children;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Yet your desire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TESHUQAH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be for your husband, And he will rule over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C65D05A9-EA23-439D-8F04-A35D75AC34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3429" y="3200400"/>
            <a:ext cx="2857143" cy="1638095"/>
          </a:xfrm>
          <a:prstGeom prst="rect">
            <a:avLst/>
          </a:prstGeom>
        </p:spPr>
      </p:pic>
    </p:spTree>
    <p:extLst>
      <p:ext uri="{BB962C8B-B14F-4D97-AF65-F5344CB8AC3E}">
        <p14:creationId xmlns:p14="http://schemas.microsoft.com/office/powerpoint/2010/main" val="35396846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99BEBD-1F65-45AD-B1D4-475C3D4E2A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219200" y="0"/>
            <a:ext cx="6705600" cy="1969770"/>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cs typeface="Calibri" panose="020F0502020204030204" pitchFamily="34" charset="0"/>
              </a:rPr>
              <a:t> </a:t>
            </a:r>
            <a:r>
              <a:rPr lang="en-US" sz="4000" b="1" dirty="0">
                <a:solidFill>
                  <a:schemeClr val="tx2"/>
                </a:solidFill>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Song of Solomon 7:10</a:t>
            </a:r>
          </a:p>
          <a:p>
            <a:pPr algn="just"/>
            <a:r>
              <a:rPr lang="en-US" sz="3600" dirty="0">
                <a:latin typeface="Calibri" panose="020F0502020204030204" pitchFamily="34" charset="0"/>
                <a:cs typeface="Calibri" panose="020F0502020204030204" pitchFamily="34" charset="0"/>
              </a:rPr>
              <a:t>“I am my beloved’s, and his desire </a:t>
            </a:r>
            <a:r>
              <a:rPr lang="en-US" sz="3600" b="1" u="sng" dirty="0">
                <a:solidFill>
                  <a:srgbClr val="FFFFCC"/>
                </a:solidFill>
                <a:latin typeface="Calibri" panose="020F0502020204030204" pitchFamily="34" charset="0"/>
                <a:cs typeface="Calibri" panose="020F0502020204030204" pitchFamily="34" charset="0"/>
              </a:rPr>
              <a:t>[</a:t>
            </a:r>
            <a:r>
              <a:rPr lang="en-US" sz="3600" b="1" i="1" u="sng" dirty="0">
                <a:solidFill>
                  <a:srgbClr val="FFFFCC"/>
                </a:solidFill>
                <a:latin typeface="Calibri" panose="020F0502020204030204" pitchFamily="34" charset="0"/>
                <a:cs typeface="Calibri" panose="020F0502020204030204" pitchFamily="34" charset="0"/>
              </a:rPr>
              <a:t>TESHUQAH</a:t>
            </a:r>
            <a:r>
              <a:rPr lang="en-US" sz="3600" b="1" u="sng" dirty="0">
                <a:solidFill>
                  <a:srgbClr val="FFFFCC"/>
                </a:solidFill>
                <a:latin typeface="Calibri" panose="020F0502020204030204" pitchFamily="34" charset="0"/>
                <a:cs typeface="Calibri" panose="020F0502020204030204" pitchFamily="34" charset="0"/>
              </a:rPr>
              <a:t>]</a:t>
            </a:r>
            <a:r>
              <a:rPr lang="en-US" sz="3600" b="1" dirty="0">
                <a:solidFill>
                  <a:srgbClr val="FFFFCC"/>
                </a:solidFill>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is for me.”</a:t>
            </a:r>
          </a:p>
        </p:txBody>
      </p:sp>
      <p:pic>
        <p:nvPicPr>
          <p:cNvPr id="2" name="Picture 1">
            <a:extLst>
              <a:ext uri="{FF2B5EF4-FFF2-40B4-BE49-F238E27FC236}">
                <a16:creationId xmlns:a16="http://schemas.microsoft.com/office/drawing/2014/main" id="{30FBA066-46E6-4A64-9297-1C797AB08A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800" y="2438400"/>
            <a:ext cx="3200400" cy="2286000"/>
          </a:xfrm>
          <a:prstGeom prst="rect">
            <a:avLst/>
          </a:prstGeom>
        </p:spPr>
      </p:pic>
    </p:spTree>
    <p:extLst>
      <p:ext uri="{BB962C8B-B14F-4D97-AF65-F5344CB8AC3E}">
        <p14:creationId xmlns:p14="http://schemas.microsoft.com/office/powerpoint/2010/main" val="156447314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228600"/>
            <a:ext cx="7620000" cy="838200"/>
          </a:xfrm>
        </p:spPr>
        <p:txBody>
          <a:bodyPr/>
          <a:lstStyle/>
          <a:p>
            <a:pPr algn="ctr" eaLnBrk="1" hangingPunct="1"/>
            <a:r>
              <a:rPr lang="en-US" sz="4000" kern="1200" dirty="0">
                <a:effectLst>
                  <a:outerShdw blurRad="38100" dist="38100" dir="2700000" algn="tl">
                    <a:srgbClr val="000000">
                      <a:alpha val="43137"/>
                    </a:srgbClr>
                  </a:outerShdw>
                </a:effectLst>
              </a:rPr>
              <a:t>Parallel Between Genesis 3:16 &amp; 4:7</a:t>
            </a:r>
          </a:p>
        </p:txBody>
      </p:sp>
      <p:sp>
        <p:nvSpPr>
          <p:cNvPr id="37891" name="Rectangle 3"/>
          <p:cNvSpPr>
            <a:spLocks noGrp="1" noChangeArrowheads="1"/>
          </p:cNvSpPr>
          <p:nvPr>
            <p:ph type="body" idx="1"/>
          </p:nvPr>
        </p:nvSpPr>
        <p:spPr>
          <a:xfrm>
            <a:off x="266700" y="1371600"/>
            <a:ext cx="8610600" cy="4114800"/>
          </a:xfrm>
        </p:spPr>
        <p:txBody>
          <a:bodyPr/>
          <a:lstStyle/>
          <a:p>
            <a:pPr marL="0" indent="0" algn="ctr" eaLnBrk="1" hangingPunct="1">
              <a:spcBef>
                <a:spcPts val="1200"/>
              </a:spcBef>
              <a:spcAft>
                <a:spcPts val="1200"/>
              </a:spcAft>
              <a:buNone/>
              <a:defRPr/>
            </a:pPr>
            <a:r>
              <a:rPr lang="en-US" sz="3600" kern="1200" dirty="0">
                <a:solidFill>
                  <a:schemeClr val="tx2"/>
                </a:solidFill>
                <a:effectLst>
                  <a:outerShdw blurRad="38100" dist="38100" dir="2700000" algn="tl">
                    <a:srgbClr val="000000">
                      <a:alpha val="43137"/>
                    </a:srgbClr>
                  </a:outerShdw>
                </a:effectLst>
                <a:ea typeface="+mj-ea"/>
                <a:cs typeface="+mj-cs"/>
              </a:rPr>
              <a:t>Genesis 3:16</a:t>
            </a:r>
          </a:p>
          <a:p>
            <a:pPr marL="0" indent="0" eaLnBrk="1" hangingPunct="1">
              <a:spcBef>
                <a:spcPts val="1200"/>
              </a:spcBef>
              <a:spcAft>
                <a:spcPts val="1200"/>
              </a:spcAft>
              <a:buNone/>
              <a:defRPr/>
            </a:pPr>
            <a:r>
              <a:rPr lang="en-US" dirty="0">
                <a:effectLst/>
              </a:rPr>
              <a:t>“your </a:t>
            </a:r>
            <a:r>
              <a:rPr lang="en-US" b="1" u="sng" dirty="0">
                <a:solidFill>
                  <a:srgbClr val="FFFFCC"/>
                </a:solidFill>
                <a:effectLst/>
              </a:rPr>
              <a:t>desire</a:t>
            </a:r>
            <a:r>
              <a:rPr lang="en-US" dirty="0">
                <a:effectLst/>
              </a:rPr>
              <a:t> [</a:t>
            </a:r>
            <a:r>
              <a:rPr lang="en-US" sz="2400" i="1" dirty="0">
                <a:effectLst/>
              </a:rPr>
              <a:t>TESHUQAH</a:t>
            </a:r>
            <a:r>
              <a:rPr lang="en-US" sz="2400" dirty="0">
                <a:effectLst/>
              </a:rPr>
              <a:t>] </a:t>
            </a:r>
            <a:r>
              <a:rPr lang="en-US" dirty="0">
                <a:effectLst/>
              </a:rPr>
              <a:t>will be for your husband, and he will rule over you.”</a:t>
            </a:r>
            <a:r>
              <a:rPr lang="en-US" dirty="0"/>
              <a:t> </a:t>
            </a:r>
          </a:p>
          <a:p>
            <a:pPr marL="0" indent="0" algn="ctr" eaLnBrk="1" hangingPunct="1">
              <a:spcBef>
                <a:spcPts val="1200"/>
              </a:spcBef>
              <a:spcAft>
                <a:spcPts val="1200"/>
              </a:spcAft>
              <a:buNone/>
              <a:defRPr/>
            </a:pPr>
            <a:r>
              <a:rPr lang="en-US" sz="3600" kern="1200" dirty="0">
                <a:solidFill>
                  <a:schemeClr val="tx2"/>
                </a:solidFill>
                <a:effectLst>
                  <a:outerShdw blurRad="38100" dist="38100" dir="2700000" algn="tl">
                    <a:srgbClr val="000000">
                      <a:alpha val="43137"/>
                    </a:srgbClr>
                  </a:outerShdw>
                </a:effectLst>
                <a:ea typeface="+mj-ea"/>
                <a:cs typeface="+mj-cs"/>
              </a:rPr>
              <a:t>Genesis 4:7</a:t>
            </a:r>
          </a:p>
          <a:p>
            <a:pPr marL="0" indent="0" eaLnBrk="1" hangingPunct="1">
              <a:spcBef>
                <a:spcPts val="1200"/>
              </a:spcBef>
              <a:spcAft>
                <a:spcPts val="1200"/>
              </a:spcAft>
              <a:buNone/>
              <a:defRPr/>
            </a:pPr>
            <a:r>
              <a:rPr lang="en-US" dirty="0">
                <a:effectLst/>
              </a:rPr>
              <a:t>“its [sin] </a:t>
            </a:r>
            <a:r>
              <a:rPr lang="en-US" b="1" u="sng" dirty="0">
                <a:solidFill>
                  <a:srgbClr val="FFFFCC"/>
                </a:solidFill>
                <a:effectLst/>
              </a:rPr>
              <a:t>desire</a:t>
            </a:r>
            <a:r>
              <a:rPr lang="en-US" dirty="0">
                <a:effectLst/>
              </a:rPr>
              <a:t> </a:t>
            </a:r>
            <a:r>
              <a:rPr lang="en-US" sz="2400" dirty="0">
                <a:effectLst/>
              </a:rPr>
              <a:t>[</a:t>
            </a:r>
            <a:r>
              <a:rPr lang="en-US" sz="2400" i="1" dirty="0">
                <a:effectLst/>
              </a:rPr>
              <a:t>TESHUQAH</a:t>
            </a:r>
            <a:r>
              <a:rPr lang="en-US" sz="2400" dirty="0">
                <a:effectLst/>
              </a:rPr>
              <a:t>]</a:t>
            </a:r>
            <a:r>
              <a:rPr lang="en-US" dirty="0">
                <a:effectLst/>
              </a:rPr>
              <a:t> is for you, but you must master it.”</a:t>
            </a:r>
            <a:endParaRPr lang="en-US" dirty="0"/>
          </a:p>
          <a:p>
            <a:pPr eaLnBrk="1" hangingPunct="1">
              <a:buFont typeface="Wingdings" pitchFamily="2" charset="2"/>
              <a:buNone/>
              <a:defRPr/>
            </a:pPr>
            <a:endParaRPr lang="en-US" dirty="0"/>
          </a:p>
        </p:txBody>
      </p:sp>
      <p:sp>
        <p:nvSpPr>
          <p:cNvPr id="2" name="TextBox 1">
            <a:extLst>
              <a:ext uri="{FF2B5EF4-FFF2-40B4-BE49-F238E27FC236}">
                <a16:creationId xmlns:a16="http://schemas.microsoft.com/office/drawing/2014/main" id="{5AB38583-F3FE-4278-85FD-11E47189DAD2}"/>
              </a:ext>
            </a:extLst>
          </p:cNvPr>
          <p:cNvSpPr txBox="1"/>
          <p:nvPr/>
        </p:nvSpPr>
        <p:spPr>
          <a:xfrm>
            <a:off x="1638300" y="5909101"/>
            <a:ext cx="58674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Susan T. </a:t>
            </a:r>
            <a:r>
              <a:rPr lang="en-US" sz="2000" dirty="0" err="1">
                <a:latin typeface="Calibri" panose="020F0502020204030204" pitchFamily="34" charset="0"/>
                <a:cs typeface="Calibri" panose="020F0502020204030204" pitchFamily="34" charset="0"/>
              </a:rPr>
              <a:t>Foh</a:t>
            </a:r>
            <a:r>
              <a:rPr lang="en-US" sz="2000" dirty="0">
                <a:latin typeface="Calibri" panose="020F0502020204030204" pitchFamily="34" charset="0"/>
                <a:cs typeface="Calibri" panose="020F0502020204030204" pitchFamily="34" charset="0"/>
              </a:rPr>
              <a:t>, “What is the Woman’s Desire?”, </a:t>
            </a:r>
            <a:r>
              <a:rPr lang="en-US" sz="2000" i="1" dirty="0">
                <a:latin typeface="Calibri" panose="020F0502020204030204" pitchFamily="34" charset="0"/>
                <a:cs typeface="Calibri" panose="020F0502020204030204" pitchFamily="34" charset="0"/>
              </a:rPr>
              <a:t>The Westminster Theological Journal</a:t>
            </a:r>
            <a:r>
              <a:rPr lang="en-US" sz="2000" dirty="0">
                <a:latin typeface="Calibri" panose="020F0502020204030204" pitchFamily="34" charset="0"/>
                <a:cs typeface="Calibri" panose="020F0502020204030204" pitchFamily="34" charset="0"/>
              </a:rPr>
              <a:t> 37 (1974-75), 376-83.</a:t>
            </a:r>
          </a:p>
        </p:txBody>
      </p:sp>
    </p:spTree>
    <p:extLst>
      <p:ext uri="{BB962C8B-B14F-4D97-AF65-F5344CB8AC3E}">
        <p14:creationId xmlns:p14="http://schemas.microsoft.com/office/powerpoint/2010/main" val="1859319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3194F93-9ABF-436A-A051-5706B7AE33C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7627" y="137160"/>
            <a:ext cx="876874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7:28</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if you marry, you have not sinned; and if a virgin marries, she has not sinned. Yet such will have trouble in this life, and I am trying to spare you.”</a:t>
            </a:r>
          </a:p>
        </p:txBody>
      </p:sp>
      <p:pic>
        <p:nvPicPr>
          <p:cNvPr id="2" name="Picture 1">
            <a:extLst>
              <a:ext uri="{FF2B5EF4-FFF2-40B4-BE49-F238E27FC236}">
                <a16:creationId xmlns:a16="http://schemas.microsoft.com/office/drawing/2014/main" id="{C32B4BE5-2301-4EFA-8353-7A906622F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0075" y="2971800"/>
            <a:ext cx="1243850" cy="1828800"/>
          </a:xfrm>
          <a:prstGeom prst="rect">
            <a:avLst/>
          </a:prstGeom>
        </p:spPr>
      </p:pic>
    </p:spTree>
    <p:extLst>
      <p:ext uri="{BB962C8B-B14F-4D97-AF65-F5344CB8AC3E}">
        <p14:creationId xmlns:p14="http://schemas.microsoft.com/office/powerpoint/2010/main" val="16681933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19A097-DCC4-4775-82D4-237AB339DD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Proverbs 21:9, 19; 25:24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better to live in a corner of a roof</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in a house shared with a contentious woman…</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better to live in a desert land</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with a contentious and vexing woman...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25:24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better to live in a corner of the roof</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in a house shared with a contentious woman.”</a:t>
            </a:r>
          </a:p>
        </p:txBody>
      </p:sp>
    </p:spTree>
    <p:extLst>
      <p:ext uri="{BB962C8B-B14F-4D97-AF65-F5344CB8AC3E}">
        <p14:creationId xmlns:p14="http://schemas.microsoft.com/office/powerpoint/2010/main" val="159964884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693355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71900" y="228600"/>
            <a:ext cx="1600200" cy="1143000"/>
          </a:xfrm>
        </p:spPr>
        <p:txBody>
          <a:bodyPr/>
          <a:lstStyle/>
          <a:p>
            <a:pPr algn="ctr" eaLnBrk="1" hangingPunct="1"/>
            <a:r>
              <a:rPr lang="en-US" sz="3600" dirty="0">
                <a:effectLst>
                  <a:outerShdw blurRad="38100" dist="38100" dir="2700000" algn="tl">
                    <a:srgbClr val="000000">
                      <a:alpha val="43137"/>
                    </a:srgbClr>
                  </a:outerShdw>
                </a:effectLst>
              </a:rPr>
              <a:t>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(3:17-19)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8915" name="Rectangle 3"/>
          <p:cNvSpPr>
            <a:spLocks noGrp="1" noChangeArrowheads="1"/>
          </p:cNvSpPr>
          <p:nvPr>
            <p:ph type="body" idx="1"/>
          </p:nvPr>
        </p:nvSpPr>
        <p:spPr>
          <a:xfrm>
            <a:off x="2261394" y="1600201"/>
            <a:ext cx="4621212" cy="16002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labor (3:17-19a)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56614" y="3352800"/>
            <a:ext cx="3030773"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85B471A1-F495-49E3-A7C4-D4F55ED82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71900" y="228600"/>
            <a:ext cx="1600200" cy="1143000"/>
          </a:xfrm>
        </p:spPr>
        <p:txBody>
          <a:bodyPr/>
          <a:lstStyle/>
          <a:p>
            <a:pPr algn="ctr" eaLnBrk="1" hangingPunct="1"/>
            <a:r>
              <a:rPr lang="en-US" sz="3600" dirty="0">
                <a:effectLst>
                  <a:outerShdw blurRad="38100" dist="38100" dir="2700000" algn="tl">
                    <a:srgbClr val="000000">
                      <a:alpha val="43137"/>
                    </a:srgbClr>
                  </a:outerShdw>
                </a:effectLst>
              </a:rPr>
              <a:t>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(3:17-19)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8915" name="Rectangle 3"/>
          <p:cNvSpPr>
            <a:spLocks noGrp="1" noChangeArrowheads="1"/>
          </p:cNvSpPr>
          <p:nvPr>
            <p:ph type="body" idx="1"/>
          </p:nvPr>
        </p:nvSpPr>
        <p:spPr>
          <a:xfrm>
            <a:off x="2261394" y="1600201"/>
            <a:ext cx="4621212" cy="16002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Painful labor (3:17-19a)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56614" y="3352800"/>
            <a:ext cx="3030773"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85B471A1-F495-49E3-A7C4-D4F55ED82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941765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37AAC-9601-462B-A46E-9F3FDBACCD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4762842"/>
          </a:xfrm>
          <a:prstGeom prst="rect">
            <a:avLst/>
          </a:prstGeom>
          <a:noFill/>
          <a:ln w="28575">
            <a:noFill/>
            <a:miter lim="800000"/>
            <a:headEnd/>
            <a:tailEnd/>
          </a:ln>
        </p:spPr>
        <p:txBody>
          <a:bodyPr wrap="square">
            <a:spAutoFit/>
          </a:bodyPr>
          <a:lstStyle/>
          <a:p>
            <a:pPr algn="ctr">
              <a:spcAft>
                <a:spcPts val="900"/>
              </a:spcAft>
              <a:defRPr/>
            </a:pPr>
            <a:r>
              <a:rPr lang="en-US" sz="2025"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27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Genesis 3:17-19</a:t>
            </a:r>
          </a:p>
          <a:p>
            <a:pPr algn="just">
              <a:defRPr/>
            </a:pPr>
            <a:r>
              <a:rPr lang="en-US" sz="3200" baseline="30000" dirty="0">
                <a:latin typeface="Calibri" panose="020F0502020204030204" pitchFamily="34" charset="0"/>
                <a:cs typeface="Calibri" panose="020F0502020204030204" pitchFamily="34" charset="0"/>
              </a:rPr>
              <a:t>17 </a:t>
            </a:r>
            <a:r>
              <a:rPr lang="en-US" sz="3200" dirty="0">
                <a:latin typeface="Calibri" panose="020F0502020204030204" pitchFamily="34" charset="0"/>
                <a:cs typeface="Calibri" panose="020F0502020204030204" pitchFamily="34" charset="0"/>
              </a:rPr>
              <a:t>Then to Adam He said, “Because you have listened to the voice of your wife, and have eaten from the tree about which I commanded you, saying, ‘You shall not eat from it’; Cursed is the ground because of you; In toil you will eat of it All the days of your life. </a:t>
            </a:r>
            <a:r>
              <a:rPr lang="en-US" sz="3200" baseline="30000" dirty="0">
                <a:latin typeface="Calibri" panose="020F0502020204030204" pitchFamily="34" charset="0"/>
                <a:cs typeface="Calibri" panose="020F0502020204030204" pitchFamily="34" charset="0"/>
              </a:rPr>
              <a:t>18 </a:t>
            </a:r>
            <a:r>
              <a:rPr lang="en-US" sz="3200" dirty="0">
                <a:latin typeface="Calibri" panose="020F0502020204030204" pitchFamily="34" charset="0"/>
                <a:cs typeface="Calibri" panose="020F0502020204030204" pitchFamily="34" charset="0"/>
              </a:rPr>
              <a:t>“Both thorns and thistles it shall grow for you; And you will eat the plants of the field; </a:t>
            </a:r>
            <a:r>
              <a:rPr lang="en-US" sz="3200" baseline="30000" dirty="0">
                <a:latin typeface="Calibri" panose="020F0502020204030204" pitchFamily="34" charset="0"/>
                <a:cs typeface="Calibri" panose="020F0502020204030204" pitchFamily="34" charset="0"/>
              </a:rPr>
              <a:t>19 </a:t>
            </a:r>
            <a:r>
              <a:rPr lang="en-US" sz="3200" dirty="0">
                <a:latin typeface="Calibri" panose="020F0502020204030204" pitchFamily="34" charset="0"/>
                <a:cs typeface="Calibri" panose="020F0502020204030204" pitchFamily="34" charset="0"/>
              </a:rPr>
              <a:t>By the sweat of your face You will eat bread...”</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3510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B5EAD3-F585-423E-BD6B-568AB9DD82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5255285"/>
          </a:xfrm>
          <a:prstGeom prst="rect">
            <a:avLst/>
          </a:prstGeom>
          <a:noFill/>
          <a:ln w="28575">
            <a:noFill/>
            <a:miter lim="800000"/>
            <a:headEnd/>
            <a:tailEnd/>
          </a:ln>
        </p:spPr>
        <p:txBody>
          <a:bodyPr wrap="square">
            <a:spAutoFit/>
          </a:bodyPr>
          <a:lstStyle/>
          <a:p>
            <a:pPr algn="ctr">
              <a:spcAft>
                <a:spcPts val="900"/>
              </a:spcAft>
              <a:defRPr/>
            </a:pPr>
            <a:r>
              <a:rPr lang="en-US" sz="2025"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8:19-22</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For the anxious longing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waits eagerly for the revealing of the sons of God. </a:t>
            </a:r>
            <a:r>
              <a:rPr lang="en-US" sz="3200" baseline="30000" dirty="0">
                <a:effectLst>
                  <a:outerShdw blurRad="38100" dist="38100" dir="2700000" algn="tl">
                    <a:srgbClr val="000000">
                      <a:alpha val="43137"/>
                    </a:srgbClr>
                  </a:outerShdw>
                </a:effectLst>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was subjected to futility, not willingly, but because of Him who subjected it, in hope </a:t>
            </a:r>
            <a:r>
              <a:rPr lang="en-US" sz="3200" baseline="30000" dirty="0">
                <a:effectLst>
                  <a:outerShdw blurRad="38100" dist="38100" dir="2700000" algn="tl">
                    <a:srgbClr val="000000">
                      <a:alpha val="43137"/>
                    </a:srgbClr>
                  </a:outerShdw>
                </a:effectLst>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that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itself also will be set free from its slavery to corruption into the freedom of the glory of the children of God. </a:t>
            </a:r>
            <a:r>
              <a:rPr lang="en-US" sz="3200" baseline="30000" dirty="0">
                <a:effectLst>
                  <a:outerShdw blurRad="38100" dist="38100" dir="2700000" algn="tl">
                    <a:srgbClr val="000000">
                      <a:alpha val="43137"/>
                    </a:srgbClr>
                  </a:outerShdw>
                </a:effectLst>
                <a:latin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rPr>
              <a:t> For we know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that the whole creation</a:t>
            </a:r>
            <a:r>
              <a:rPr lang="en-US" sz="3200" dirty="0">
                <a:effectLst>
                  <a:outerShdw blurRad="38100" dist="38100" dir="2700000" algn="tl">
                    <a:srgbClr val="000000">
                      <a:alpha val="43137"/>
                    </a:srgbClr>
                  </a:outerShdw>
                </a:effectLst>
                <a:latin typeface="Calibri" panose="020F0502020204030204" pitchFamily="34" charset="0"/>
              </a:rPr>
              <a:t> groans and suffers the pains of childbirth together until now.</a:t>
            </a:r>
          </a:p>
        </p:txBody>
      </p:sp>
    </p:spTree>
    <p:extLst>
      <p:ext uri="{BB962C8B-B14F-4D97-AF65-F5344CB8AC3E}">
        <p14:creationId xmlns:p14="http://schemas.microsoft.com/office/powerpoint/2010/main" val="1535801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8A7C89-218D-406C-BDD3-4D7EAE57C3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530" y="228600"/>
            <a:ext cx="7264940" cy="6400800"/>
          </a:xfrm>
          <a:prstGeom prst="rect">
            <a:avLst/>
          </a:prstGeom>
        </p:spPr>
      </p:pic>
    </p:spTree>
    <p:extLst>
      <p:ext uri="{BB962C8B-B14F-4D97-AF65-F5344CB8AC3E}">
        <p14:creationId xmlns:p14="http://schemas.microsoft.com/office/powerpoint/2010/main" val="2177750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562600" y="1828800"/>
            <a:ext cx="3075810" cy="3200400"/>
          </a:xfrm>
          <a:prstGeom prst="ellipse">
            <a:avLst/>
          </a:prstGeom>
        </p:spPr>
      </p:pic>
      <p:sp>
        <p:nvSpPr>
          <p:cNvPr id="24579" name="Rectangle 1026"/>
          <p:cNvSpPr>
            <a:spLocks noGrp="1" noChangeArrowheads="1"/>
          </p:cNvSpPr>
          <p:nvPr>
            <p:ph type="title"/>
          </p:nvPr>
        </p:nvSpPr>
        <p:spPr>
          <a:xfrm>
            <a:off x="3581400" y="228600"/>
            <a:ext cx="1981200" cy="1143000"/>
          </a:xfrm>
        </p:spPr>
        <p:txBody>
          <a:bodyPr/>
          <a:lstStyle/>
          <a:p>
            <a:pPr algn="ctr" eaLnBrk="1" hangingPunct="1"/>
            <a:r>
              <a:rPr lang="en-US" sz="3600" dirty="0">
                <a:effectLst>
                  <a:outerShdw blurRad="38100" dist="38100" dir="2700000" algn="tl">
                    <a:srgbClr val="000000">
                      <a:alpha val="43137"/>
                    </a:srgbClr>
                  </a:outerShdw>
                </a:effectLst>
              </a:rPr>
              <a:t>Serpent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(3:14-15)</a:t>
            </a:r>
          </a:p>
        </p:txBody>
      </p:sp>
      <p:sp>
        <p:nvSpPr>
          <p:cNvPr id="35843" name="Rectangle 1027"/>
          <p:cNvSpPr>
            <a:spLocks noGrp="1" noChangeArrowheads="1"/>
          </p:cNvSpPr>
          <p:nvPr>
            <p:ph type="body" idx="1"/>
          </p:nvPr>
        </p:nvSpPr>
        <p:spPr>
          <a:xfrm>
            <a:off x="457200" y="2611438"/>
            <a:ext cx="4572000" cy="16351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Serpent’s body (3:14)</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Protoevangelium (3:15)</a:t>
            </a:r>
          </a:p>
        </p:txBody>
      </p:sp>
      <p:pic>
        <p:nvPicPr>
          <p:cNvPr id="5" name="Picture 4">
            <a:extLst>
              <a:ext uri="{FF2B5EF4-FFF2-40B4-BE49-F238E27FC236}">
                <a16:creationId xmlns:a16="http://schemas.microsoft.com/office/drawing/2014/main" id="{37AA57B5-8E67-4A82-B60A-5C78B53444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798BEC27-3589-4776-9CB1-853DDFBFD812}"/>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4229511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1161862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scontent-dfw1-1.xx.fbcdn.net/hphotos-xlf1/v/t1.0-0/p480x480/12799311_1085742781449281_3736038609347639761_n.jpg?oh=db7b97694788e1293c3ec1aba726a128&amp;oe=574F2425"/>
          <p:cNvPicPr>
            <a:picLocks noChangeAspect="1" noChangeArrowheads="1"/>
          </p:cNvPicPr>
          <p:nvPr/>
        </p:nvPicPr>
        <p:blipFill>
          <a:blip r:embed="rId2" cstate="print"/>
          <a:srcRect/>
          <a:stretch>
            <a:fillRect/>
          </a:stretch>
        </p:blipFill>
        <p:spPr bwMode="auto">
          <a:xfrm>
            <a:off x="1042988" y="152548"/>
            <a:ext cx="7058025" cy="6552905"/>
          </a:xfrm>
          <a:prstGeom prst="rect">
            <a:avLst/>
          </a:prstGeo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1 – Overview of the whole creation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 – Details surrounding the creation of the garden, the first man, and his activities on day 6</a:t>
            </a:r>
          </a:p>
        </p:txBody>
      </p:sp>
      <p:pic>
        <p:nvPicPr>
          <p:cNvPr id="2" name="Picture 1">
            <a:extLst>
              <a:ext uri="{FF2B5EF4-FFF2-40B4-BE49-F238E27FC236}">
                <a16:creationId xmlns:a16="http://schemas.microsoft.com/office/drawing/2014/main" id="{30BF6CE2-BB69-45FE-BA73-357684B952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8353" y="3962400"/>
            <a:ext cx="3227294" cy="2743200"/>
          </a:xfrm>
          <a:prstGeom prst="rect">
            <a:avLst/>
          </a:prstGeom>
        </p:spPr>
      </p:pic>
      <p:sp>
        <p:nvSpPr>
          <p:cNvPr id="5" name="Rectangle 2">
            <a:extLst>
              <a:ext uri="{FF2B5EF4-FFF2-40B4-BE49-F238E27FC236}">
                <a16:creationId xmlns:a16="http://schemas.microsoft.com/office/drawing/2014/main" id="{948644E0-E530-46A2-8697-2C3366132BEF}"/>
              </a:ext>
            </a:extLst>
          </p:cNvPr>
          <p:cNvSpPr txBox="1">
            <a:spLocks noChangeArrowheads="1"/>
          </p:cNvSpPr>
          <p:nvPr/>
        </p:nvSpPr>
        <p:spPr bwMode="auto">
          <a:xfrm>
            <a:off x="685800"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Contradictory Account of Creation?</a:t>
            </a:r>
            <a:endParaRPr lang="en-US" sz="36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9286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71900" y="228600"/>
            <a:ext cx="1600200" cy="1143000"/>
          </a:xfrm>
        </p:spPr>
        <p:txBody>
          <a:bodyPr/>
          <a:lstStyle/>
          <a:p>
            <a:pPr algn="ctr" eaLnBrk="1" hangingPunct="1"/>
            <a:r>
              <a:rPr lang="en-US" sz="3600" dirty="0">
                <a:effectLst>
                  <a:outerShdw blurRad="38100" dist="38100" dir="2700000" algn="tl">
                    <a:srgbClr val="000000">
                      <a:alpha val="43137"/>
                    </a:srgbClr>
                  </a:outerShdw>
                </a:effectLst>
              </a:rPr>
              <a:t>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(3:17-19)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8915" name="Rectangle 3"/>
          <p:cNvSpPr>
            <a:spLocks noGrp="1" noChangeArrowheads="1"/>
          </p:cNvSpPr>
          <p:nvPr>
            <p:ph type="body" idx="1"/>
          </p:nvPr>
        </p:nvSpPr>
        <p:spPr>
          <a:xfrm>
            <a:off x="2261394" y="1600201"/>
            <a:ext cx="4621212" cy="16002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labor (3:17-19a)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56614" y="3352800"/>
            <a:ext cx="3030773"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85B471A1-F495-49E3-A7C4-D4F55ED82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695680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1189158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die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09227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2454856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15:21-22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since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man came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man also came the resurrection of the dead.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die, so also in Christ all will be made alive.”</a:t>
            </a:r>
          </a:p>
        </p:txBody>
      </p:sp>
      <p:pic>
        <p:nvPicPr>
          <p:cNvPr id="2" name="Picture 1">
            <a:extLst>
              <a:ext uri="{FF2B5EF4-FFF2-40B4-BE49-F238E27FC236}">
                <a16:creationId xmlns:a16="http://schemas.microsoft.com/office/drawing/2014/main" id="{82F5B3B9-C260-48F7-92A7-5895634FD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880" y="2788920"/>
            <a:ext cx="2682240" cy="2011680"/>
          </a:xfrm>
          <a:prstGeom prst="rect">
            <a:avLst/>
          </a:prstGeom>
        </p:spPr>
      </p:pic>
    </p:spTree>
    <p:extLst>
      <p:ext uri="{BB962C8B-B14F-4D97-AF65-F5344CB8AC3E}">
        <p14:creationId xmlns:p14="http://schemas.microsoft.com/office/powerpoint/2010/main" val="18456040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747" y="2788920"/>
            <a:ext cx="2868507" cy="2011680"/>
          </a:xfrm>
          <a:prstGeom prst="rect">
            <a:avLst/>
          </a:prstGeom>
        </p:spPr>
      </p:pic>
    </p:spTree>
    <p:extLst>
      <p:ext uri="{BB962C8B-B14F-4D97-AF65-F5344CB8AC3E}">
        <p14:creationId xmlns:p14="http://schemas.microsoft.com/office/powerpoint/2010/main" val="365053283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075D55-7921-4408-BCEF-8BC77DC46C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48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900"/>
              </a:spcAft>
            </a:pPr>
            <a:r>
              <a:rPr 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Cor. 4:16</a:t>
            </a:r>
            <a:endParaRPr lang="en-US" alt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we do not lose heart, but though our outer man is decaying, yet our inner man is being renewed day by day.</a:t>
            </a:r>
          </a:p>
        </p:txBody>
      </p:sp>
      <p:pic>
        <p:nvPicPr>
          <p:cNvPr id="2" name="Picture 1">
            <a:extLst>
              <a:ext uri="{FF2B5EF4-FFF2-40B4-BE49-F238E27FC236}">
                <a16:creationId xmlns:a16="http://schemas.microsoft.com/office/drawing/2014/main" id="{0AB25CA5-FB7A-469C-AF5A-D0D8E1D10F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33" t="26667" r="10533" b="11111"/>
          <a:stretch/>
        </p:blipFill>
        <p:spPr>
          <a:xfrm>
            <a:off x="3722914" y="2438400"/>
            <a:ext cx="1698172" cy="2377440"/>
          </a:xfrm>
          <a:prstGeom prst="rect">
            <a:avLst/>
          </a:prstGeom>
        </p:spPr>
      </p:pic>
    </p:spTree>
    <p:extLst>
      <p:ext uri="{BB962C8B-B14F-4D97-AF65-F5344CB8AC3E}">
        <p14:creationId xmlns:p14="http://schemas.microsoft.com/office/powerpoint/2010/main" val="1312854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210545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71D19-C9CD-408C-9DEE-197D160261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52118"/>
          </a:xfrm>
          <a:prstGeom prst="rect">
            <a:avLst/>
          </a:prstGeom>
          <a:noFill/>
          <a:ln w="28575">
            <a:noFill/>
            <a:miter lim="800000"/>
            <a:headEnd/>
            <a:tailEnd/>
          </a:ln>
        </p:spPr>
        <p:txBody>
          <a:bodyPr wrap="square">
            <a:spAutoFit/>
          </a:bodyPr>
          <a:lstStyle/>
          <a:p>
            <a:pPr algn="ctr">
              <a:spcBef>
                <a:spcPts val="450"/>
              </a:spcBef>
              <a:spcAft>
                <a:spcPts val="45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21:4</a:t>
            </a:r>
          </a:p>
          <a:p>
            <a:pPr algn="just">
              <a:spcBef>
                <a:spcPts val="450"/>
              </a:spcBef>
              <a:spcAft>
                <a:spcPts val="45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3732" y="3143250"/>
            <a:ext cx="1856536" cy="1645920"/>
          </a:xfrm>
          <a:prstGeom prst="rect">
            <a:avLst/>
          </a:prstGeom>
        </p:spPr>
      </p:pic>
    </p:spTree>
    <p:extLst>
      <p:ext uri="{BB962C8B-B14F-4D97-AF65-F5344CB8AC3E}">
        <p14:creationId xmlns:p14="http://schemas.microsoft.com/office/powerpoint/2010/main" val="859556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0751DBC4-B7D9-48FE-B4FD-25042B547CFB}"/>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323293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3:20-24 God’s provision in spite of the sin</a:t>
            </a:r>
            <a:r>
              <a:rPr lang="en-US" dirty="0">
                <a:effectLst>
                  <a:outerShdw blurRad="38100" dist="38100" dir="2700000" algn="tl">
                    <a:srgbClr val="000000">
                      <a:alpha val="43137"/>
                    </a:srgbClr>
                  </a:outerShdw>
                </a:effectLst>
                <a:ea typeface="+mn-ea"/>
                <a:cs typeface="+mn-cs"/>
              </a:rPr>
              <a:t>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rPr>
              <a:t>Genesis Structure</a:t>
            </a:r>
            <a:endParaRPr 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354C5BE8-AE23-4E14-86EF-BEA3CB4E17C7}"/>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28655082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872275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374822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F7E8-AECF-468C-8527-37122A6624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 name="Rectangle 3"/>
          <p:cNvSpPr>
            <a:spLocks noGrp="1" noChangeArrowheads="1"/>
          </p:cNvSpPr>
          <p:nvPr>
            <p:ph sz="half" idx="2"/>
          </p:nvPr>
        </p:nvSpPr>
        <p:spPr>
          <a:xfrm>
            <a:off x="0" y="0"/>
            <a:ext cx="9144000" cy="4171950"/>
          </a:xfrm>
          <a:noFill/>
          <a:ln w="28575">
            <a:noFill/>
          </a:ln>
        </p:spPr>
        <p:txBody>
          <a:bodyPr/>
          <a:lstStyle/>
          <a:p>
            <a:pPr marL="0" indent="0" algn="ctr" eaLnBrk="1" hangingPunct="1">
              <a:spcBef>
                <a:spcPts val="0"/>
              </a:spcBef>
              <a:spcAft>
                <a:spcPts val="1200"/>
              </a:spcAft>
              <a:buNone/>
              <a:defRPr/>
            </a:pPr>
            <a:r>
              <a:rPr lang="en-US" sz="4000" dirty="0">
                <a:solidFill>
                  <a:srgbClr val="00FFFF"/>
                </a:solidFill>
                <a:ea typeface="+mj-ea"/>
                <a:cs typeface="+mj-cs"/>
              </a:rPr>
              <a:t>Acts 17:26</a:t>
            </a:r>
          </a:p>
          <a:p>
            <a:pPr marL="0" indent="0" algn="just" eaLnBrk="1" hangingPunct="1">
              <a:spcBef>
                <a:spcPts val="0"/>
              </a:spcBef>
              <a:buNone/>
              <a:defRPr/>
            </a:pPr>
            <a:r>
              <a:rPr lang="en-US" sz="3600" dirty="0">
                <a:effectLst>
                  <a:outerShdw blurRad="38100" dist="38100" dir="2700000" algn="tl">
                    <a:srgbClr val="000000">
                      <a:alpha val="43137"/>
                    </a:srgbClr>
                  </a:outerShdw>
                </a:effectLst>
              </a:rPr>
              <a:t>“and He made </a:t>
            </a:r>
            <a:r>
              <a:rPr lang="en-US" sz="3600" b="1" i="1" u="sng" dirty="0">
                <a:solidFill>
                  <a:srgbClr val="FFFFCC"/>
                </a:solidFill>
                <a:effectLst>
                  <a:outerShdw blurRad="38100" dist="38100" dir="2700000" algn="tl">
                    <a:srgbClr val="000000">
                      <a:alpha val="43137"/>
                    </a:srgbClr>
                  </a:outerShdw>
                </a:effectLst>
              </a:rPr>
              <a:t>from one man every nation</a:t>
            </a:r>
            <a:r>
              <a:rPr lang="en-US" sz="3600" dirty="0">
                <a:effectLst>
                  <a:outerShdw blurRad="38100" dist="38100" dir="2700000" algn="tl">
                    <a:srgbClr val="000000">
                      <a:alpha val="43137"/>
                    </a:srgbClr>
                  </a:outerShdw>
                </a:effectLst>
              </a:rPr>
              <a:t> of mankind to live on all the face of the earth, having determined their appointed times and the boundaries of their habitation.” (Italics added) </a:t>
            </a:r>
          </a:p>
        </p:txBody>
      </p:sp>
    </p:spTree>
    <p:extLst>
      <p:ext uri="{BB962C8B-B14F-4D97-AF65-F5344CB8AC3E}">
        <p14:creationId xmlns:p14="http://schemas.microsoft.com/office/powerpoint/2010/main" val="1964568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197317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sz="3100" b="1" u="sng" dirty="0">
                <a:solidFill>
                  <a:srgbClr val="FFFFCC"/>
                </a:solidFill>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129763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a:t>
            </a:r>
            <a:r>
              <a:rPr lang="en-US" sz="2800" b="1" u="sng" dirty="0">
                <a:solidFill>
                  <a:srgbClr val="FFFFCC"/>
                </a:solidFill>
                <a:latin typeface="Calibri" panose="020F0502020204030204" pitchFamily="34" charset="0"/>
              </a:rPr>
              <a:t>Let Us make man in Our image, according to Our likeness</a:t>
            </a:r>
            <a:r>
              <a:rPr lang="en-US" sz="2800" dirty="0">
                <a:latin typeface="Calibri" panose="020F0502020204030204" pitchFamily="34" charset="0"/>
              </a:rPr>
              <a:t>;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227822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873125"/>
          </a:xfrm>
        </p:spPr>
        <p:txBody>
          <a:bodyPr/>
          <a:lstStyle/>
          <a:p>
            <a:pPr algn="ctr" eaLnBrk="1" hangingPunct="1"/>
            <a:r>
              <a:rPr lang="en-US" sz="3600" dirty="0">
                <a:effectLst>
                  <a:outerShdw blurRad="38100" dist="38100" dir="2700000" algn="tl">
                    <a:srgbClr val="000000">
                      <a:alpha val="43137"/>
                    </a:srgbClr>
                  </a:outerShdw>
                </a:effectLst>
              </a:rPr>
              <a:t>TRINITARIANISM IN GENESIS</a:t>
            </a:r>
          </a:p>
        </p:txBody>
      </p:sp>
      <p:sp>
        <p:nvSpPr>
          <p:cNvPr id="40963" name="Rectangle 3"/>
          <p:cNvSpPr>
            <a:spLocks noGrp="1" noChangeArrowheads="1"/>
          </p:cNvSpPr>
          <p:nvPr>
            <p:ph type="body" idx="1"/>
          </p:nvPr>
        </p:nvSpPr>
        <p:spPr>
          <a:xfrm>
            <a:off x="280769" y="1849438"/>
            <a:ext cx="2614831" cy="315912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1:26</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3:22</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11:7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Isa 6:8</a:t>
            </a:r>
          </a:p>
        </p:txBody>
      </p:sp>
      <p:pic>
        <p:nvPicPr>
          <p:cNvPr id="2" name="Picture 1">
            <a:extLst>
              <a:ext uri="{FF2B5EF4-FFF2-40B4-BE49-F238E27FC236}">
                <a16:creationId xmlns:a16="http://schemas.microsoft.com/office/drawing/2014/main" id="{83D7980E-0B14-4AE5-B20F-379168F7E9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2800" y="1600200"/>
            <a:ext cx="5358031" cy="36576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635028" cy="857250"/>
          </a:xfrm>
        </p:spPr>
        <p:txBody>
          <a:bodyPr/>
          <a:lstStyle/>
          <a:p>
            <a:pPr algn="ctr"/>
            <a:r>
              <a:rPr lang="en-US" sz="3600" b="0" dirty="0">
                <a:effectLst>
                  <a:outerShdw blurRad="38100" dist="38100" dir="2700000" algn="tl">
                    <a:srgbClr val="000000">
                      <a:alpha val="43137"/>
                    </a:srgbClr>
                  </a:outerShdw>
                </a:effectLst>
              </a:rPr>
              <a:t>THE DIVINE INSTITUTIONS</a:t>
            </a:r>
          </a:p>
        </p:txBody>
      </p:sp>
      <p:sp>
        <p:nvSpPr>
          <p:cNvPr id="3" name="Content Placeholder 2"/>
          <p:cNvSpPr>
            <a:spLocks noGrp="1"/>
          </p:cNvSpPr>
          <p:nvPr>
            <p:ph idx="1"/>
          </p:nvPr>
        </p:nvSpPr>
        <p:spPr>
          <a:xfrm>
            <a:off x="762000" y="1771650"/>
            <a:ext cx="8001000" cy="3714750"/>
          </a:xfrm>
        </p:spPr>
        <p:txBody>
          <a:bodyPr/>
          <a:lstStyle/>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Conscience (Gen. 3:22)</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Marriage and family (Gen. 1:26-28; 2:18-25)</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Labor (Gen. 2:15; 3:19)</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Government (Gen. 9:6)</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Nationalism (Gen. 11:1-9)</a:t>
            </a:r>
          </a:p>
        </p:txBody>
      </p:sp>
    </p:spTree>
    <p:extLst>
      <p:ext uri="{BB962C8B-B14F-4D97-AF65-F5344CB8AC3E}">
        <p14:creationId xmlns:p14="http://schemas.microsoft.com/office/powerpoint/2010/main" val="24203694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ctrTitle" idx="4294967295"/>
          </p:nvPr>
        </p:nvSpPr>
        <p:spPr>
          <a:xfrm>
            <a:off x="381000" y="228600"/>
            <a:ext cx="8382000" cy="1143000"/>
          </a:xfrm>
        </p:spPr>
        <p:txBody>
          <a:bodyPr/>
          <a:lstStyle/>
          <a:p>
            <a:pPr algn="ctr" eaLnBrk="1" hangingPunct="1"/>
            <a:r>
              <a:rPr lang="en-US" sz="3600" dirty="0">
                <a:solidFill>
                  <a:srgbClr val="00FFFF"/>
                </a:solidFill>
              </a:rPr>
              <a:t>GENESIS 3: THE FALL OF MAN</a:t>
            </a:r>
          </a:p>
        </p:txBody>
      </p:sp>
      <p:sp>
        <p:nvSpPr>
          <p:cNvPr id="27651" name="Rectangle 3"/>
          <p:cNvSpPr>
            <a:spLocks noGrp="1" noChangeArrowheads="1"/>
          </p:cNvSpPr>
          <p:nvPr>
            <p:ph type="subTitle" idx="4294967295"/>
          </p:nvPr>
        </p:nvSpPr>
        <p:spPr>
          <a:xfrm>
            <a:off x="0" y="5410200"/>
            <a:ext cx="9144000" cy="1066800"/>
          </a:xfrm>
        </p:spPr>
        <p:txBody>
          <a:bodyPr lIns="92075" tIns="46038" rIns="92075" bIns="46038"/>
          <a:lstStyle/>
          <a:p>
            <a:pPr marL="0" indent="0" algn="ctr" eaLnBrk="1" hangingPunct="1">
              <a:buFont typeface="Wingdings" pitchFamily="2" charset="2"/>
              <a:buNone/>
              <a:defRPr/>
            </a:pPr>
            <a:r>
              <a:rPr lang="en-US" sz="2800" dirty="0">
                <a:solidFill>
                  <a:srgbClr val="FFFFFF"/>
                </a:solidFill>
              </a:rPr>
              <a:t>“This chapter is </a:t>
            </a:r>
            <a:r>
              <a:rPr lang="en-US" sz="2800" b="1" u="sng" dirty="0">
                <a:solidFill>
                  <a:srgbClr val="FFFFCC"/>
                </a:solidFill>
              </a:rPr>
              <a:t>the pivot</a:t>
            </a:r>
            <a:r>
              <a:rPr lang="en-US" sz="2800" dirty="0">
                <a:solidFill>
                  <a:srgbClr val="FFFFFF"/>
                </a:solidFill>
              </a:rPr>
              <a:t> on which the whole Bible turns”</a:t>
            </a:r>
          </a:p>
          <a:p>
            <a:pPr marL="0" indent="0" algn="ctr" eaLnBrk="1" hangingPunct="1">
              <a:buFont typeface="Wingdings" pitchFamily="2" charset="2"/>
              <a:buNone/>
              <a:defRPr/>
            </a:pPr>
            <a:r>
              <a:rPr lang="en-US" sz="2800" dirty="0">
                <a:solidFill>
                  <a:srgbClr val="FFFFFF"/>
                </a:solidFill>
              </a:rPr>
              <a:t>-W. H. Griffith Thomas</a:t>
            </a:r>
            <a:endParaRPr lang="en-US" dirty="0">
              <a:solidFill>
                <a:srgbClr val="FFFFFF"/>
              </a:solidFill>
            </a:endParaRPr>
          </a:p>
        </p:txBody>
      </p:sp>
      <p:pic>
        <p:nvPicPr>
          <p:cNvPr id="104452" name="Picture 5" descr="C:\Users\awoods\Pictures\Microsoft Clip Organizer\pe07654_.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541715" y="1695450"/>
            <a:ext cx="2060575" cy="34671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71650"/>
            <a:ext cx="8001000" cy="3714750"/>
          </a:xfrm>
        </p:spPr>
        <p:txBody>
          <a:bodyPr/>
          <a:lstStyle/>
          <a:p>
            <a:pPr marL="429816" indent="-429816" eaLnBrk="1" hangingPunct="1">
              <a:spcBef>
                <a:spcPts val="0"/>
              </a:spcBef>
              <a:spcAft>
                <a:spcPts val="2700"/>
              </a:spcAft>
              <a:buClr>
                <a:srgbClr val="66FFFF"/>
              </a:buClr>
            </a:pPr>
            <a:r>
              <a:rPr lang="en-US" b="1" u="sng" dirty="0">
                <a:solidFill>
                  <a:srgbClr val="FFFFCC"/>
                </a:solidFill>
                <a:effectLst>
                  <a:outerShdw blurRad="38100" dist="38100" dir="2700000" algn="tl">
                    <a:srgbClr val="000000">
                      <a:alpha val="43137"/>
                    </a:srgbClr>
                  </a:outerShdw>
                </a:effectLst>
              </a:rPr>
              <a:t>Conscience (Gen. 3:22)</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Marriage and family (Gen. 1:26-28; 2:18-25)</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Labor (Gen. 2:15; 3:19)</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Government (Gen. 9:6)</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Nationalism (Gen. 11:1-9)</a:t>
            </a:r>
          </a:p>
        </p:txBody>
      </p:sp>
      <p:sp>
        <p:nvSpPr>
          <p:cNvPr id="5" name="Title 1">
            <a:extLst>
              <a:ext uri="{FF2B5EF4-FFF2-40B4-BE49-F238E27FC236}">
                <a16:creationId xmlns:a16="http://schemas.microsoft.com/office/drawing/2014/main" id="{59102363-440A-476A-8BA2-418791E5D582}"/>
              </a:ext>
            </a:extLst>
          </p:cNvPr>
          <p:cNvSpPr>
            <a:spLocks noGrp="1"/>
          </p:cNvSpPr>
          <p:nvPr>
            <p:ph type="title"/>
          </p:nvPr>
        </p:nvSpPr>
        <p:spPr>
          <a:xfrm>
            <a:off x="1676400" y="228600"/>
            <a:ext cx="5635028" cy="857250"/>
          </a:xfrm>
        </p:spPr>
        <p:txBody>
          <a:bodyPr/>
          <a:lstStyle/>
          <a:p>
            <a:pPr algn="ctr"/>
            <a:r>
              <a:rPr lang="en-US" sz="3600" b="0" dirty="0">
                <a:effectLst>
                  <a:outerShdw blurRad="38100" dist="38100" dir="2700000" algn="tl">
                    <a:srgbClr val="000000">
                      <a:alpha val="43137"/>
                    </a:srgbClr>
                  </a:outerShdw>
                </a:effectLst>
              </a:rPr>
              <a:t>THE DIVINE INSTITUTIONS</a:t>
            </a:r>
          </a:p>
        </p:txBody>
      </p:sp>
    </p:spTree>
    <p:extLst>
      <p:ext uri="{BB962C8B-B14F-4D97-AF65-F5344CB8AC3E}">
        <p14:creationId xmlns:p14="http://schemas.microsoft.com/office/powerpoint/2010/main" val="218801045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l Rugh | Resources | Indian Hills Community Church">
            <a:extLst>
              <a:ext uri="{FF2B5EF4-FFF2-40B4-BE49-F238E27FC236}">
                <a16:creationId xmlns:a16="http://schemas.microsoft.com/office/drawing/2014/main" id="{E6F13CB0-63A5-4013-A161-3988843B99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985838"/>
            <a:ext cx="868680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78179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spensationalism versus Covenantalism | Evidence Unseen">
            <a:extLst>
              <a:ext uri="{FF2B5EF4-FFF2-40B4-BE49-F238E27FC236}">
                <a16:creationId xmlns:a16="http://schemas.microsoft.com/office/drawing/2014/main" id="{7AC067C2-31BB-4C31-92F4-23AF7AA543C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71450"/>
            <a:ext cx="8686800" cy="6515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876882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716756"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095500" y="228600"/>
            <a:ext cx="495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 Review</a:t>
            </a:r>
          </a:p>
        </p:txBody>
      </p:sp>
    </p:spTree>
    <p:extLst>
      <p:ext uri="{BB962C8B-B14F-4D97-AF65-F5344CB8AC3E}">
        <p14:creationId xmlns:p14="http://schemas.microsoft.com/office/powerpoint/2010/main" val="284957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rPr>
              <a:t>Genesis Structure</a:t>
            </a:r>
            <a:endParaRPr 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C22445FA-40FD-45F8-BE66-E087827CD348}"/>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151672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914400"/>
          </a:xfrm>
        </p:spPr>
        <p:txBody>
          <a:bodyPr/>
          <a:lstStyle/>
          <a:p>
            <a:pPr algn="ctr" eaLnBrk="1" hangingPunct="1"/>
            <a:r>
              <a:rPr lang="en-US" sz="3600" kern="1200" dirty="0">
                <a:effectLst>
                  <a:outerShdw blurRad="38100" dist="38100" dir="2700000" algn="tl">
                    <a:srgbClr val="000000">
                      <a:alpha val="43137"/>
                    </a:srgbClr>
                  </a:outerShdw>
                </a:effectLst>
              </a:rPr>
              <a:t>Satan’s Tactics (2 Cor 2:11)</a:t>
            </a:r>
          </a:p>
        </p:txBody>
      </p:sp>
      <p:sp>
        <p:nvSpPr>
          <p:cNvPr id="30723" name="Rectangle 3"/>
          <p:cNvSpPr>
            <a:spLocks noGrp="1" noChangeArrowheads="1"/>
          </p:cNvSpPr>
          <p:nvPr>
            <p:ph type="body" idx="1"/>
          </p:nvPr>
        </p:nvSpPr>
        <p:spPr>
          <a:xfrm>
            <a:off x="685800" y="1735138"/>
            <a:ext cx="7620000" cy="33877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Adds to God’s Word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Challenges God’s goodness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Subtracts from God’s Word (3:4;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Offers wisdom without submission to God (3:5; Prov 1:7)</a:t>
            </a:r>
          </a:p>
        </p:txBody>
      </p:sp>
      <p:pic>
        <p:nvPicPr>
          <p:cNvPr id="5" name="Picture 4">
            <a:extLst>
              <a:ext uri="{FF2B5EF4-FFF2-40B4-BE49-F238E27FC236}">
                <a16:creationId xmlns:a16="http://schemas.microsoft.com/office/drawing/2014/main" id="{00C031C0-22E5-4204-9FE8-0584826C3C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D123E448-36E2-4B17-8AC3-FAF4B34A62E4}"/>
              </a:ext>
            </a:extLst>
          </p:cNvPr>
          <p:cNvPicPr>
            <a:picLocks noChangeAspect="1" noChangeArrowheads="1"/>
          </p:cNvPicPr>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11400</TotalTime>
  <Words>2169</Words>
  <Application>Microsoft Office PowerPoint</Application>
  <PresentationFormat>On-screen Show (4:3)</PresentationFormat>
  <Paragraphs>213</Paragraphs>
  <Slides>65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GENESIS 3: THE FALL OF MAN</vt:lpstr>
      <vt:lpstr>PowerPoint Presentation</vt:lpstr>
      <vt:lpstr>PowerPoint Presentation</vt:lpstr>
      <vt:lpstr>Satan’s Tactics (2 Cor 2:11)</vt:lpstr>
      <vt:lpstr>Adam and Eve’s Mistakes (Eph 6:10-20)</vt:lpstr>
      <vt:lpstr>PowerPoint Presentation</vt:lpstr>
      <vt:lpstr>Sin of Adam and Eve (3:6)</vt:lpstr>
      <vt:lpstr>PowerPoint Presentation</vt:lpstr>
      <vt:lpstr>Results of the Sin  (3:7-13)</vt:lpstr>
      <vt:lpstr>PowerPoint Presentation</vt:lpstr>
      <vt:lpstr>Divine Judgments  (3:14-19)</vt:lpstr>
      <vt:lpstr>Divine Judgments  (3:14-19)</vt:lpstr>
      <vt:lpstr>Serpent  (3:14-15)</vt:lpstr>
      <vt:lpstr>PowerPoint Presentation</vt:lpstr>
      <vt:lpstr>Divine Judgments  (3:14-19)</vt:lpstr>
      <vt:lpstr>Woman  (3:16)</vt:lpstr>
      <vt:lpstr>Woman  (3:16)</vt:lpstr>
      <vt:lpstr>PowerPoint Presentation</vt:lpstr>
      <vt:lpstr>Woman  (3:16)</vt:lpstr>
      <vt:lpstr>PowerPoint Presentation</vt:lpstr>
      <vt:lpstr>PowerPoint Presentation</vt:lpstr>
      <vt:lpstr>Parallel Between Genesis 3:16 &amp; 4:7</vt:lpstr>
      <vt:lpstr>PowerPoint Presentation</vt:lpstr>
      <vt:lpstr>PowerPoint Presentation</vt:lpstr>
      <vt:lpstr>PowerPoint Presentation</vt:lpstr>
      <vt:lpstr>Divine Judgments  (3:14-19)</vt:lpstr>
      <vt:lpstr>Man  (3:17-19)</vt:lpstr>
      <vt:lpstr>Man  (3:17-19)</vt:lpstr>
      <vt:lpstr>PowerPoint Presentation</vt:lpstr>
      <vt:lpstr>PowerPoint Presentation</vt:lpstr>
      <vt:lpstr>PowerPoint Presentation</vt:lpstr>
      <vt:lpstr>Serpent  (3:14-15)</vt:lpstr>
      <vt:lpstr>PowerPoint Presentation</vt:lpstr>
      <vt:lpstr>PowerPoint Presentation</vt:lpstr>
      <vt:lpstr>Man  (3:17-19)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Divine Judgments  (3:14-19)</vt:lpstr>
      <vt:lpstr>PowerPoint Presentation</vt:lpstr>
      <vt:lpstr>God’s Provision  (3:20-24)</vt:lpstr>
      <vt:lpstr>God’s Provision  (3:20-24)</vt:lpstr>
      <vt:lpstr>PowerPoint Presentation</vt:lpstr>
      <vt:lpstr>PowerPoint Presentation</vt:lpstr>
      <vt:lpstr>God’s Provision  (3:20-24)</vt:lpstr>
      <vt:lpstr>God’s Provision  (3:20-24)</vt:lpstr>
      <vt:lpstr>PowerPoint Presentation</vt:lpstr>
      <vt:lpstr>TRINITARIANISM IN GENESIS</vt:lpstr>
      <vt:lpstr>THE DIVINE INSTITUTIONS</vt:lpstr>
      <vt:lpstr>THE DIVINE INSTITUTIONS</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013 - 3v8-13</dc:title>
  <dc:subject>Genesis 3</dc:subject>
  <dc:creator>A. Woods</dc:creator>
  <dc:description>Modified by Jim McGowan</dc:description>
  <cp:lastModifiedBy>Andy Woods</cp:lastModifiedBy>
  <cp:revision>1175</cp:revision>
  <cp:lastPrinted>2020-11-08T04:14:45Z</cp:lastPrinted>
  <dcterms:created xsi:type="dcterms:W3CDTF">2009-03-17T12:21:13Z</dcterms:created>
  <dcterms:modified xsi:type="dcterms:W3CDTF">2020-11-15T02:56:46Z</dcterms:modified>
</cp:coreProperties>
</file>