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7"/>
  </p:notesMasterIdLst>
  <p:handoutMasterIdLst>
    <p:handoutMasterId r:id="rId108"/>
  </p:handoutMasterIdLst>
  <p:sldIdLst>
    <p:sldId id="4643" r:id="rId2"/>
    <p:sldId id="4644" r:id="rId3"/>
    <p:sldId id="4645" r:id="rId4"/>
    <p:sldId id="4646" r:id="rId5"/>
    <p:sldId id="4647" r:id="rId6"/>
    <p:sldId id="4665" r:id="rId7"/>
    <p:sldId id="5583" r:id="rId8"/>
    <p:sldId id="6572" r:id="rId9"/>
    <p:sldId id="5582" r:id="rId10"/>
    <p:sldId id="746" r:id="rId11"/>
    <p:sldId id="6573" r:id="rId12"/>
    <p:sldId id="270" r:id="rId13"/>
    <p:sldId id="6574" r:id="rId14"/>
    <p:sldId id="4847" r:id="rId15"/>
    <p:sldId id="6575" r:id="rId16"/>
    <p:sldId id="5553" r:id="rId17"/>
    <p:sldId id="6576" r:id="rId18"/>
    <p:sldId id="4815" r:id="rId19"/>
    <p:sldId id="2753" r:id="rId20"/>
    <p:sldId id="6577" r:id="rId21"/>
    <p:sldId id="5239" r:id="rId22"/>
    <p:sldId id="633" r:id="rId23"/>
    <p:sldId id="5234" r:id="rId24"/>
    <p:sldId id="5564" r:id="rId25"/>
    <p:sldId id="6578" r:id="rId26"/>
    <p:sldId id="5540" r:id="rId27"/>
    <p:sldId id="5606" r:id="rId28"/>
    <p:sldId id="6579" r:id="rId29"/>
    <p:sldId id="6620" r:id="rId30"/>
    <p:sldId id="5545" r:id="rId31"/>
    <p:sldId id="6291" r:id="rId32"/>
    <p:sldId id="3679" r:id="rId33"/>
    <p:sldId id="6643" r:id="rId34"/>
    <p:sldId id="6580" r:id="rId35"/>
    <p:sldId id="4393" r:id="rId36"/>
    <p:sldId id="819" r:id="rId37"/>
    <p:sldId id="3361" r:id="rId38"/>
    <p:sldId id="6585" r:id="rId39"/>
    <p:sldId id="6584" r:id="rId40"/>
    <p:sldId id="6586" r:id="rId41"/>
    <p:sldId id="6640" r:id="rId42"/>
    <p:sldId id="6645" r:id="rId43"/>
    <p:sldId id="6630" r:id="rId44"/>
    <p:sldId id="6568" r:id="rId45"/>
    <p:sldId id="5594" r:id="rId46"/>
    <p:sldId id="6588" r:id="rId47"/>
    <p:sldId id="4845" r:id="rId48"/>
    <p:sldId id="6647" r:id="rId49"/>
    <p:sldId id="6621" r:id="rId50"/>
    <p:sldId id="5612" r:id="rId51"/>
    <p:sldId id="3018" r:id="rId52"/>
    <p:sldId id="6622" r:id="rId53"/>
    <p:sldId id="6569" r:id="rId54"/>
    <p:sldId id="5608" r:id="rId55"/>
    <p:sldId id="6567" r:id="rId56"/>
    <p:sldId id="6623" r:id="rId57"/>
    <p:sldId id="6644" r:id="rId58"/>
    <p:sldId id="6624" r:id="rId59"/>
    <p:sldId id="5610" r:id="rId60"/>
    <p:sldId id="6646" r:id="rId61"/>
    <p:sldId id="6557" r:id="rId62"/>
    <p:sldId id="6593" r:id="rId63"/>
    <p:sldId id="5611" r:id="rId64"/>
    <p:sldId id="284" r:id="rId65"/>
    <p:sldId id="6473" r:id="rId66"/>
    <p:sldId id="6641" r:id="rId67"/>
    <p:sldId id="6631" r:id="rId68"/>
    <p:sldId id="5614" r:id="rId69"/>
    <p:sldId id="5613" r:id="rId70"/>
    <p:sldId id="900" r:id="rId71"/>
    <p:sldId id="6648" r:id="rId72"/>
    <p:sldId id="322" r:id="rId73"/>
    <p:sldId id="5615" r:id="rId74"/>
    <p:sldId id="6649" r:id="rId75"/>
    <p:sldId id="6632" r:id="rId76"/>
    <p:sldId id="6410" r:id="rId77"/>
    <p:sldId id="6411" r:id="rId78"/>
    <p:sldId id="6469" r:id="rId79"/>
    <p:sldId id="6409" r:id="rId80"/>
    <p:sldId id="6471" r:id="rId81"/>
    <p:sldId id="6582" r:id="rId82"/>
    <p:sldId id="6468" r:id="rId83"/>
    <p:sldId id="6408" r:id="rId84"/>
    <p:sldId id="6633" r:id="rId85"/>
    <p:sldId id="6470" r:id="rId86"/>
    <p:sldId id="6472" r:id="rId87"/>
    <p:sldId id="6634" r:id="rId88"/>
    <p:sldId id="6635" r:id="rId89"/>
    <p:sldId id="6636" r:id="rId90"/>
    <p:sldId id="6637" r:id="rId91"/>
    <p:sldId id="6610" r:id="rId92"/>
    <p:sldId id="6625" r:id="rId93"/>
    <p:sldId id="5550" r:id="rId94"/>
    <p:sldId id="6626" r:id="rId95"/>
    <p:sldId id="6612" r:id="rId96"/>
    <p:sldId id="6627" r:id="rId97"/>
    <p:sldId id="6611" r:id="rId98"/>
    <p:sldId id="6628" r:id="rId99"/>
    <p:sldId id="6638" r:id="rId100"/>
    <p:sldId id="6639" r:id="rId101"/>
    <p:sldId id="6629" r:id="rId102"/>
    <p:sldId id="2850" r:id="rId103"/>
    <p:sldId id="3148" r:id="rId104"/>
    <p:sldId id="6608" r:id="rId105"/>
    <p:sldId id="6581" r:id="rId10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0000CC"/>
    <a:srgbClr val="663300"/>
    <a:srgbClr val="A6A6A6"/>
    <a:srgbClr val="00CC00"/>
    <a:srgbClr val="000099"/>
    <a:srgbClr val="00FFFF"/>
    <a:srgbClr val="3333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DAE90-5F54-40AD-AA93-56DA031526B4}" v="6" dt="2020-11-08T16:44:45.99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932" autoAdjust="0"/>
  </p:normalViewPr>
  <p:slideViewPr>
    <p:cSldViewPr>
      <p:cViewPr varScale="1">
        <p:scale>
          <a:sx n="62" d="100"/>
          <a:sy n="62" d="100"/>
        </p:scale>
        <p:origin x="600"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79" d="100"/>
          <a:sy n="79" d="100"/>
        </p:scale>
        <p:origin x="332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E49DAE90-5F54-40AD-AA93-56DA031526B4}"/>
    <pc:docChg chg="undo custSel addSld delSld modSld sldOrd">
      <pc:chgData name="Jim McGowan" userId="e2c7446dd3aca506" providerId="LiveId" clId="{E49DAE90-5F54-40AD-AA93-56DA031526B4}" dt="2020-11-08T16:45:19.238" v="46" actId="12789"/>
      <pc:docMkLst>
        <pc:docMk/>
      </pc:docMkLst>
      <pc:sldChg chg="addSp delSp modSp del">
        <pc:chgData name="Jim McGowan" userId="e2c7446dd3aca506" providerId="LiveId" clId="{E49DAE90-5F54-40AD-AA93-56DA031526B4}" dt="2020-11-08T14:57:04.154" v="25" actId="47"/>
        <pc:sldMkLst>
          <pc:docMk/>
          <pc:sldMk cId="3660079697" sldId="6642"/>
        </pc:sldMkLst>
        <pc:picChg chg="add del mod">
          <ac:chgData name="Jim McGowan" userId="e2c7446dd3aca506" providerId="LiveId" clId="{E49DAE90-5F54-40AD-AA93-56DA031526B4}" dt="2020-11-08T14:53:45.036" v="3" actId="1037"/>
          <ac:picMkLst>
            <pc:docMk/>
            <pc:sldMk cId="3660079697" sldId="6642"/>
            <ac:picMk id="3074" creationId="{D2E0AC9D-863F-493D-9945-27E579B1DFCB}"/>
          </ac:picMkLst>
        </pc:picChg>
      </pc:sldChg>
      <pc:sldChg chg="delSp modSp add mod ord">
        <pc:chgData name="Jim McGowan" userId="e2c7446dd3aca506" providerId="LiveId" clId="{E49DAE90-5F54-40AD-AA93-56DA031526B4}" dt="2020-11-08T14:56:50.810" v="24" actId="207"/>
        <pc:sldMkLst>
          <pc:docMk/>
          <pc:sldMk cId="3979951699" sldId="6644"/>
        </pc:sldMkLst>
        <pc:spChg chg="mod">
          <ac:chgData name="Jim McGowan" userId="e2c7446dd3aca506" providerId="LiveId" clId="{E49DAE90-5F54-40AD-AA93-56DA031526B4}" dt="2020-11-08T14:56:50.810" v="24" actId="207"/>
          <ac:spMkLst>
            <pc:docMk/>
            <pc:sldMk cId="3979951699" sldId="6644"/>
            <ac:spMk id="134147" creationId="{00000000-0000-0000-0000-000000000000}"/>
          </ac:spMkLst>
        </pc:spChg>
        <pc:picChg chg="del">
          <ac:chgData name="Jim McGowan" userId="e2c7446dd3aca506" providerId="LiveId" clId="{E49DAE90-5F54-40AD-AA93-56DA031526B4}" dt="2020-11-08T14:54:15.481" v="7" actId="478"/>
          <ac:picMkLst>
            <pc:docMk/>
            <pc:sldMk cId="3979951699" sldId="6644"/>
            <ac:picMk id="2" creationId="{F550A669-2D15-4BE1-83AF-7C88848BFA30}"/>
          </ac:picMkLst>
        </pc:picChg>
        <pc:picChg chg="mod">
          <ac:chgData name="Jim McGowan" userId="e2c7446dd3aca506" providerId="LiveId" clId="{E49DAE90-5F54-40AD-AA93-56DA031526B4}" dt="2020-11-08T14:56:21.206" v="21" actId="12789"/>
          <ac:picMkLst>
            <pc:docMk/>
            <pc:sldMk cId="3979951699" sldId="6644"/>
            <ac:picMk id="3" creationId="{25924960-6553-4986-8427-AC6D684AC251}"/>
          </ac:picMkLst>
        </pc:picChg>
      </pc:sldChg>
      <pc:sldChg chg="addSp delSp modSp new mod">
        <pc:chgData name="Jim McGowan" userId="e2c7446dd3aca506" providerId="LiveId" clId="{E49DAE90-5F54-40AD-AA93-56DA031526B4}" dt="2020-11-08T16:45:19.238" v="46" actId="12789"/>
        <pc:sldMkLst>
          <pc:docMk/>
          <pc:sldMk cId="747207329" sldId="6645"/>
        </pc:sldMkLst>
        <pc:spChg chg="add mod">
          <ac:chgData name="Jim McGowan" userId="e2c7446dd3aca506" providerId="LiveId" clId="{E49DAE90-5F54-40AD-AA93-56DA031526B4}" dt="2020-11-08T16:45:19.238" v="46" actId="12789"/>
          <ac:spMkLst>
            <pc:docMk/>
            <pc:sldMk cId="747207329" sldId="6645"/>
            <ac:spMk id="4" creationId="{1C1C6D3F-A003-4FF4-A36E-8D85551A1C70}"/>
          </ac:spMkLst>
        </pc:spChg>
        <pc:graphicFrameChg chg="add del modGraphic">
          <ac:chgData name="Jim McGowan" userId="e2c7446dd3aca506" providerId="LiveId" clId="{E49DAE90-5F54-40AD-AA93-56DA031526B4}" dt="2020-11-08T16:44:31.439" v="28" actId="27309"/>
          <ac:graphicFrameMkLst>
            <pc:docMk/>
            <pc:sldMk cId="747207329" sldId="6645"/>
            <ac:graphicFrameMk id="3" creationId="{B41D814D-B792-4FFA-B414-CAFD5318D14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026 The Rapture - Olivet Discourse </a:t>
            </a:r>
          </a:p>
          <a:p>
            <a:pPr algn="ctr">
              <a:defRPr/>
            </a:pPr>
            <a:r>
              <a:rPr lang="en-US" sz="1300" dirty="0">
                <a:latin typeface="Calibri" panose="020F0502020204030204" pitchFamily="34" charset="0"/>
                <a:cs typeface="Calibri" panose="020F0502020204030204" pitchFamily="34" charset="0"/>
              </a:rPr>
              <a:t>11-08-2020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59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11/14/2020</a:t>
            </a:fld>
            <a:endParaRPr lang="en-US" dirty="0"/>
          </a:p>
        </p:txBody>
      </p:sp>
    </p:spTree>
    <p:extLst>
      <p:ext uri="{BB962C8B-B14F-4D97-AF65-F5344CB8AC3E}">
        <p14:creationId xmlns:p14="http://schemas.microsoft.com/office/powerpoint/2010/main" val="48827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77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11/14/2020</a:t>
            </a:fld>
            <a:endParaRPr lang="en-US" dirty="0"/>
          </a:p>
        </p:txBody>
      </p:sp>
    </p:spTree>
    <p:extLst>
      <p:ext uri="{BB962C8B-B14F-4D97-AF65-F5344CB8AC3E}">
        <p14:creationId xmlns:p14="http://schemas.microsoft.com/office/powerpoint/2010/main" val="411276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79</a:t>
            </a:fld>
            <a:endParaRPr lang="en-US" altLang="en-US" dirty="0"/>
          </a:p>
        </p:txBody>
      </p:sp>
    </p:spTree>
    <p:extLst>
      <p:ext uri="{BB962C8B-B14F-4D97-AF65-F5344CB8AC3E}">
        <p14:creationId xmlns:p14="http://schemas.microsoft.com/office/powerpoint/2010/main" val="182958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83</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11/14/2020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11/14/2020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2" r:id="rId11"/>
    <p:sldLayoutId id="2147492664" r:id="rId12"/>
    <p:sldLayoutId id="2147492665" r:id="rId13"/>
    <p:sldLayoutId id="2147492666"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2.xml"/><Relationship Id="rId4" Type="http://schemas.openxmlformats.org/officeDocument/2006/relationships/image" Target="../media/image550.png"/><Relationship Id="rId9" Type="http://schemas.openxmlformats.org/officeDocument/2006/relationships/image" Target="../media/image32.gif"/></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5.xml"/><Relationship Id="rId10" Type="http://schemas.openxmlformats.org/officeDocument/2006/relationships/image" Target="../media/image36.jpeg"/><Relationship Id="rId4" Type="http://schemas.openxmlformats.org/officeDocument/2006/relationships/image" Target="../media/image550.png"/><Relationship Id="rId9" Type="http://schemas.openxmlformats.org/officeDocument/2006/relationships/image" Target="../media/image35.jpeg"/></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27</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7" y="152400"/>
            <a:ext cx="1135745" cy="10972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005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8530035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5414222"/>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pPr algn="ctr"/>
                      <a:r>
                        <a:rPr lang="en-US" sz="1800" b="1" dirty="0">
                          <a:latin typeface="Calibri" panose="020F0502020204030204" pitchFamily="34" charset="0"/>
                        </a:rPr>
                        <a:t>Ezek 20:33-44</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pPr algn="ctr"/>
                      <a:r>
                        <a:rPr lang="en-US" sz="1800" b="1" dirty="0">
                          <a:latin typeface="Calibri" panose="020F0502020204030204" pitchFamily="34" charset="0"/>
                        </a:rPr>
                        <a:t>Earth, wilderness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pPr algn="ctr"/>
                      <a:r>
                        <a:rPr lang="en-US" sz="1800" b="1" dirty="0">
                          <a:latin typeface="Calibri" panose="020F0502020204030204" pitchFamily="34" charset="0"/>
                        </a:rPr>
                        <a:t>Jewish Tribulation survivors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pPr algn="ctr"/>
                      <a:r>
                        <a:rPr lang="en-US" sz="1800" b="1" dirty="0">
                          <a:latin typeface="Calibri" panose="020F0502020204030204" pitchFamily="34" charset="0"/>
                        </a:rPr>
                        <a:t>After Tribulation</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pPr algn="ctr"/>
                      <a:r>
                        <a:rPr lang="en-US" sz="1800" b="1" dirty="0">
                          <a:latin typeface="Calibri" panose="020F0502020204030204" pitchFamily="34" charset="0"/>
                        </a:rPr>
                        <a:t>Saved Jews enter kingdom</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pPr algn="ctr"/>
                      <a:r>
                        <a:rPr lang="en-US" sz="1800" b="1" dirty="0">
                          <a:latin typeface="Calibri" panose="020F0502020204030204" pitchFamily="34" charset="0"/>
                        </a:rPr>
                        <a:t>Passing under shepherd’s rod</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315200" cy="54864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001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05678469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9E7-B7BA-4FC5-8D2D-BF567D1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(Israel’s national gospel) </a:t>
            </a:r>
            <a:r>
              <a:rPr lang="en-US" sz="3200" dirty="0">
                <a:effectLst>
                  <a:outerShdw blurRad="38100" dist="38100" dir="2700000" algn="tl">
                    <a:srgbClr val="000000">
                      <a:alpha val="43137"/>
                    </a:srgbClr>
                  </a:outerShdw>
                </a:effectLst>
                <a:latin typeface="Calibri" panose="020F0502020204030204" pitchFamily="34" charset="0"/>
              </a:rPr>
              <a:t>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68251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HANUKKAH</a:t>
            </a:r>
            <a:r>
              <a:rPr lang="en-US" altLang="en-US" sz="4000" b="1" dirty="0">
                <a:solidFill>
                  <a:schemeClr val="bg1"/>
                </a:solidFill>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152400" y="1143000"/>
            <a:ext cx="6477000" cy="5486400"/>
          </a:xfrm>
        </p:spPr>
        <p:txBody>
          <a:bodyPr>
            <a:normAutofit/>
          </a:bodyPr>
          <a:lstStyle/>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Maccabean revolt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165 BC : the temple is liberated and rededicated</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1 &amp; 2 Maccabees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miracle of the lamp oil</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Hanukkah “Feast of Dedication” (festival of lights).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Christmas / Jewish Holiday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5532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rael judea samaria map">
            <a:extLst>
              <a:ext uri="{FF2B5EF4-FFF2-40B4-BE49-F238E27FC236}">
                <a16:creationId xmlns:a16="http://schemas.microsoft.com/office/drawing/2014/main" id="{F75FE331-EB3E-4E03-B0D8-D5E2C8F8E7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268112"/>
            <a:ext cx="8961120" cy="632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948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a:t>
            </a:r>
            <a:r>
              <a:rPr lang="en-US" sz="3200" b="1" u="sng" dirty="0">
                <a:solidFill>
                  <a:srgbClr val="FFFFCC"/>
                </a:solidFill>
                <a:latin typeface="Calibri" panose="020F0502020204030204" pitchFamily="34" charset="0"/>
                <a:cs typeface="Calibri" panose="020F0502020204030204" pitchFamily="34" charset="0"/>
              </a:rPr>
              <a:t>the winter</a:t>
            </a:r>
            <a:r>
              <a:rPr lang="en-US" sz="3200" dirty="0">
                <a:latin typeface="Calibri" panose="020F0502020204030204" pitchFamily="34" charset="0"/>
                <a:cs typeface="Calibri" panose="020F0502020204030204" pitchFamily="34" charset="0"/>
              </a:rPr>
              <a:t>, or on a </a:t>
            </a:r>
            <a:r>
              <a:rPr lang="en-US" sz="3200" b="1" u="sng" dirty="0">
                <a:solidFill>
                  <a:srgbClr val="FFFFCC"/>
                </a:solidFill>
                <a:latin typeface="Calibri" panose="020F0502020204030204" pitchFamily="34" charset="0"/>
                <a:cs typeface="Calibri" panose="020F0502020204030204" pitchFamily="34" charset="0"/>
              </a:rPr>
              <a:t>Sabbath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88677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FFC84-6108-4F21-ABE1-C4E3FE031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7:7</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“The LORD did not set His love on you nor </a:t>
            </a:r>
            <a:r>
              <a:rPr lang="en-US" b="1" u="sng" dirty="0">
                <a:solidFill>
                  <a:srgbClr val="FFFFCC"/>
                </a:solidFill>
                <a:effectLst>
                  <a:outerShdw blurRad="38100" dist="38100" dir="2700000" algn="tl">
                    <a:srgbClr val="000000">
                      <a:alpha val="43137"/>
                    </a:srgbClr>
                  </a:outerShdw>
                </a:effectLst>
              </a:rPr>
              <a:t>choose you</a:t>
            </a:r>
            <a:r>
              <a:rPr lang="en-US" dirty="0">
                <a:effectLst>
                  <a:outerShdw blurRad="38100" dist="38100" dir="2700000" algn="tl">
                    <a:srgbClr val="000000">
                      <a:alpha val="43137"/>
                    </a:srgbClr>
                  </a:outerShdw>
                </a:effectLst>
              </a:rPr>
              <a:t> because you were more in number than any of the peoples, for you were the fewest of all peoples.”</a:t>
            </a:r>
          </a:p>
        </p:txBody>
      </p:sp>
    </p:spTree>
    <p:extLst>
      <p:ext uri="{BB962C8B-B14F-4D97-AF65-F5344CB8AC3E}">
        <p14:creationId xmlns:p14="http://schemas.microsoft.com/office/powerpoint/2010/main" val="332057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283795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69304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4343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trumpet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dirty="0">
                <a:effectLst>
                  <a:outerShdw blurRad="38100" dist="38100" dir="2700000" algn="tl">
                    <a:srgbClr val="000000">
                      <a:alpha val="43137"/>
                    </a:srgbClr>
                  </a:outerShdw>
                </a:effectLst>
                <a:cs typeface="Calibri" panose="020F0502020204030204" pitchFamily="34" charset="0"/>
              </a:rPr>
              <a:t>caught up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757002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79B760C-2899-473A-8154-17D08721D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703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763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23220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a:t>
            </a:r>
          </a:p>
        </p:txBody>
      </p:sp>
    </p:spTree>
    <p:extLst>
      <p:ext uri="{BB962C8B-B14F-4D97-AF65-F5344CB8AC3E}">
        <p14:creationId xmlns:p14="http://schemas.microsoft.com/office/powerpoint/2010/main" val="3121150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23220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 came and took them all away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will the coming of the Son of Man be.”</a:t>
            </a:r>
          </a:p>
        </p:txBody>
      </p:sp>
    </p:spTree>
    <p:extLst>
      <p:ext uri="{BB962C8B-B14F-4D97-AF65-F5344CB8AC3E}">
        <p14:creationId xmlns:p14="http://schemas.microsoft.com/office/powerpoint/2010/main" val="1458922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5716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06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3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extLst>
              <p:ext uri="{D42A27DB-BD31-4B8C-83A1-F6EECF244321}">
                <p14:modId xmlns:p14="http://schemas.microsoft.com/office/powerpoint/2010/main" val="80450738"/>
              </p:ext>
            </p:extLst>
          </p:nvPr>
        </p:nvGraphicFramePr>
        <p:xfrm>
          <a:off x="182880" y="289256"/>
          <a:ext cx="8778240" cy="6279489"/>
        </p:xfrm>
        <a:graphic>
          <a:graphicData uri="http://schemas.openxmlformats.org/drawingml/2006/table">
            <a:tbl>
              <a:tblPr>
                <a:tableStyleId>{35758FB7-9AC5-4552-8A53-C91805E547FA}</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4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Passion week</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Third day</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sng" strike="noStrike" kern="1200"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Sixth day</a:t>
                      </a:r>
                    </a:p>
                  </a:txBody>
                  <a:tcPr marL="68580" marR="68580" marT="34290" marB="34290" anchor="ctr" horzOverflow="overflow">
                    <a:solidFill>
                      <a:srgbClr val="008000"/>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2424616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327" y="3931920"/>
            <a:ext cx="905346" cy="109728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006225"/>
          </a:xfrm>
          <a:prstGeom prst="rect">
            <a:avLst/>
          </a:prstGeom>
        </p:spPr>
        <p:txBody>
          <a:bodyPr wrap="square">
            <a:spAutoFit/>
          </a:bodyPr>
          <a:lstStyle/>
          <a:p>
            <a:pPr algn="ctr">
              <a:spcBef>
                <a:spcPts val="0"/>
              </a:spcBef>
              <a:spcAft>
                <a:spcPts val="10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to Myself, that where I am, </a:t>
            </a:r>
            <a:r>
              <a:rPr lang="en-US" sz="3000" i="1" dirty="0">
                <a:effectLst>
                  <a:outerShdw blurRad="38100" dist="38100" dir="2700000" algn="tl">
                    <a:srgbClr val="000000">
                      <a:alpha val="43137"/>
                    </a:srgbClr>
                  </a:outerShdw>
                </a:effectLst>
                <a:latin typeface="Calibri" panose="020F0502020204030204" pitchFamily="34" charset="0"/>
              </a:rPr>
              <a:t>there</a:t>
            </a:r>
            <a:r>
              <a:rPr lang="en-US" sz="3000" dirty="0">
                <a:effectLst>
                  <a:outerShdw blurRad="38100" dist="38100" dir="2700000" algn="tl">
                    <a:srgbClr val="000000">
                      <a:alpha val="43137"/>
                    </a:srgbClr>
                  </a:outerShdw>
                </a:effectLst>
                <a:latin typeface="Calibri" panose="020F0502020204030204" pitchFamily="34" charset="0"/>
              </a:rPr>
              <a:t> you may be also.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2882544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4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3A8-446A-4B6B-972E-6E528F626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tote</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658679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4"/>
            <a:ext cx="9144000" cy="4952996"/>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“According to Matthew 24:40-41, ‘Then there will be two men in the field; one will be taken and one will be left. Two women will be grinding at the mill; one will be taken and one will be left.’ Because at the rapture, believers will be taken out of the world, some have confused this with the rapture of the church. Here, however, the situation is the reverse. The one who is left, is left to enter the kingdom; the one who is taken, is taken in judgment. This is in keeping with the illustration of the time of Noah when the ones taken away are the unbelievers.”</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29859" cy="1097280"/>
          </a:xfrm>
          <a:prstGeom prst="rect">
            <a:avLst/>
          </a:prstGeom>
        </p:spPr>
      </p:pic>
      <p:sp>
        <p:nvSpPr>
          <p:cNvPr id="2" name="Rectangle 1">
            <a:extLst>
              <a:ext uri="{FF2B5EF4-FFF2-40B4-BE49-F238E27FC236}">
                <a16:creationId xmlns:a16="http://schemas.microsoft.com/office/drawing/2014/main" id="{7797E9C7-3384-4043-8FE1-DFEF58A0D4FC}"/>
              </a:ext>
            </a:extLst>
          </p:cNvPr>
          <p:cNvSpPr/>
          <p:nvPr/>
        </p:nvSpPr>
        <p:spPr>
          <a:xfrm>
            <a:off x="1524000" y="235804"/>
            <a:ext cx="6096000" cy="1000274"/>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sz="1800" i="1" dirty="0">
                <a:latin typeface="Calibri" panose="020F0502020204030204" pitchFamily="34" charset="0"/>
                <a:ea typeface="Calibri" panose="020F0502020204030204" pitchFamily="34" charset="0"/>
                <a:cs typeface="Times New Roman" panose="02020603050405020304" pitchFamily="18" charset="0"/>
              </a:rPr>
              <a:t>Matthew: Thy Kingdom Come </a:t>
            </a:r>
            <a:r>
              <a:rPr lang="en-US" sz="1800" dirty="0">
                <a:latin typeface="Calibri" panose="020F0502020204030204" pitchFamily="34" charset="0"/>
                <a:ea typeface="Calibri" panose="020F0502020204030204" pitchFamily="34" charset="0"/>
                <a:cs typeface="Times New Roman" panose="02020603050405020304" pitchFamily="18" charset="0"/>
              </a:rPr>
              <a:t>(Chicago: Moody, 1974), 193.</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97934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69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0B6FF-D542-4A93-A01D-EBDB8E9BC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76797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F550A669-2D15-4BE1-83AF-7C88848BFA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40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9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595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1" y="1"/>
            <a:ext cx="9144000" cy="269304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13:30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‘Allow both to grow together until the harvest; and in the time of the harvest I will say to the reapers, “First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up the tares and bind them in bundles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burn them up; but gather the wheat into my barn.” ’ ”</a:t>
            </a:r>
          </a:p>
        </p:txBody>
      </p:sp>
    </p:spTree>
    <p:extLst>
      <p:ext uri="{BB962C8B-B14F-4D97-AF65-F5344CB8AC3E}">
        <p14:creationId xmlns:p14="http://schemas.microsoft.com/office/powerpoint/2010/main" val="3979951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Font typeface="Wingdings" pitchFamily="2" charset="2"/>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Font typeface="Wingdings" pitchFamily="2" charset="2"/>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98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CBB73-A981-456E-B187-145A55121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17:34-37</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tell you, on that night there will be two in one bed;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women grinding at the same place;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men will be in the field;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answering they said to Him,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said to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body is, there also the vultures will be gathered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72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14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 </a:t>
            </a:r>
            <a:r>
              <a:rPr lang="en-US" dirty="0">
                <a:effectLst>
                  <a:outerShdw blurRad="38100" dist="38100" dir="2700000" algn="tl">
                    <a:srgbClr val="000000">
                      <a:alpha val="43137"/>
                    </a:srgbClr>
                  </a:outerShdw>
                </a:effectLst>
              </a:rPr>
              <a:t>to</a:t>
            </a:r>
            <a:r>
              <a:rPr lang="en-US" i="1" dirty="0">
                <a:effectLst>
                  <a:outerShdw blurRad="38100" dist="38100" dir="2700000" algn="tl">
                    <a:srgbClr val="000000">
                      <a:alpha val="43137"/>
                    </a:srgbClr>
                  </a:outerShdw>
                </a:effectLst>
              </a:rPr>
              <a:t> 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From </a:t>
            </a:r>
            <a:r>
              <a:rPr lang="en-US" b="1" i="1" u="sng" dirty="0">
                <a:solidFill>
                  <a:srgbClr val="FFFFCC"/>
                </a:solidFill>
                <a:effectLst>
                  <a:outerShdw blurRad="38100" dist="38100" dir="2700000" algn="tl">
                    <a:srgbClr val="000000">
                      <a:alpha val="43137"/>
                    </a:srgbClr>
                  </a:outerShdw>
                </a:effectLst>
              </a:rPr>
              <a:t>airō</a:t>
            </a:r>
            <a:r>
              <a:rPr lang="en-US" b="1" u="sng" dirty="0">
                <a:solidFill>
                  <a:srgbClr val="FFFFCC"/>
                </a:solidFill>
                <a:effectLst>
                  <a:outerShdw blurRad="38100" dist="38100" dir="2700000" algn="tl">
                    <a:srgbClr val="000000">
                      <a:alpha val="43137"/>
                    </a:srgbClr>
                  </a:outerShdw>
                </a:effectLst>
              </a:rPr>
              <a:t> to </a:t>
            </a:r>
            <a:r>
              <a:rPr lang="en-US" b="1" i="1" u="sng" dirty="0">
                <a:solidFill>
                  <a:srgbClr val="FFFFCC"/>
                </a:solidFill>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96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327" y="3931920"/>
            <a:ext cx="905346" cy="109728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006225"/>
          </a:xfrm>
          <a:prstGeom prst="rect">
            <a:avLst/>
          </a:prstGeom>
        </p:spPr>
        <p:txBody>
          <a:bodyPr wrap="square">
            <a:spAutoFit/>
          </a:bodyPr>
          <a:lstStyle/>
          <a:p>
            <a:pPr algn="ctr">
              <a:spcBef>
                <a:spcPts val="0"/>
              </a:spcBef>
              <a:spcAft>
                <a:spcPts val="10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to Myself, that where I am, </a:t>
            </a:r>
            <a:r>
              <a:rPr lang="en-US" sz="3000" i="1" dirty="0">
                <a:effectLst>
                  <a:outerShdw blurRad="38100" dist="38100" dir="2700000" algn="tl">
                    <a:srgbClr val="000000">
                      <a:alpha val="43137"/>
                    </a:srgbClr>
                  </a:outerShdw>
                </a:effectLst>
                <a:latin typeface="Calibri" panose="020F0502020204030204" pitchFamily="34" charset="0"/>
              </a:rPr>
              <a:t>there</a:t>
            </a:r>
            <a:r>
              <a:rPr lang="en-US" sz="3000" dirty="0">
                <a:effectLst>
                  <a:outerShdw blurRad="38100" dist="38100" dir="2700000" algn="tl">
                    <a:srgbClr val="000000">
                      <a:alpha val="43137"/>
                    </a:srgbClr>
                  </a:outerShdw>
                </a:effectLst>
                <a:latin typeface="Calibri" panose="020F0502020204030204" pitchFamily="34" charset="0"/>
              </a:rPr>
              <a:t> you may be also.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90675"/>
            <a:ext cx="9144000" cy="4200525"/>
          </a:xfrm>
        </p:spPr>
        <p:txBody>
          <a:bodyPr/>
          <a:lstStyle/>
          <a:p>
            <a:pPr marL="0" indent="0" algn="just">
              <a:buNone/>
              <a:defRPr/>
            </a:pPr>
            <a:r>
              <a:rPr lang="en-US" dirty="0">
                <a:effectLst>
                  <a:outerShdw blurRad="38100" dist="38100" dir="2700000" algn="tl">
                    <a:srgbClr val="000000">
                      <a:alpha val="43137"/>
                    </a:srgbClr>
                  </a:outerShdw>
                </a:effectLst>
              </a:rPr>
              <a:t>“The phrase translated as taken away is not a technical term and could be used in more than one way in the same context. Furthermore, while the same word is used in the English translation, it is not in Greek. Verse 39 contains the verb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raise,“ “take up,“ “to lift“) and verse 40 the verb is </a:t>
            </a:r>
            <a:r>
              <a:rPr lang="en-US" i="1" dirty="0">
                <a:effectLst>
                  <a:outerShdw blurRad="38100" dist="38100" dir="2700000" algn="tl">
                    <a:srgbClr val="000000">
                      <a:alpha val="43137"/>
                    </a:srgbClr>
                  </a:outerShdw>
                </a:effectLst>
              </a:rPr>
              <a:t>paralambanō</a:t>
            </a:r>
            <a:r>
              <a:rPr lang="en-US" dirty="0">
                <a:effectLst>
                  <a:outerShdw blurRad="38100" dist="38100" dir="2700000" algn="tl">
                    <a:srgbClr val="000000">
                      <a:alpha val="43137"/>
                    </a:srgbClr>
                  </a:outerShdw>
                </a:effectLst>
              </a:rPr>
              <a:t> (“to receive from“), suggesting that the verses might be dealing with two separate concepts.”</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D442F-2700-45C6-94A2-AFC01694593F}"/>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87573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857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24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395827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78606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239000" cy="55626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90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657600"/>
          </a:xfrm>
        </p:spPr>
        <p:txBody>
          <a:bodyPr/>
          <a:lstStyle/>
          <a:p>
            <a:pPr marL="0" indent="0" algn="just">
              <a:buNone/>
              <a:defRPr/>
            </a:pPr>
            <a:r>
              <a:rPr lang="en-US" sz="2800" dirty="0">
                <a:effectLst>
                  <a:outerShdw blurRad="38100" dist="38100" dir="2700000" algn="tl">
                    <a:srgbClr val="000000">
                      <a:alpha val="43137"/>
                    </a:srgbClr>
                  </a:outerShdw>
                </a:effectLst>
              </a:rPr>
              <a:t>“No one will ever know the timing of the rapture. Yeshua noted that the angels of heaven do not know when it will occur (Matt. 24:36). Not even the Son in His humanity knew the timing. Only God the father knows when the believers will be taken up to meet their Messiah in the air. This will always be true of the rapture. The second coming, on the other hand, will occur exactly seven years after the beginning of the seven-year covenant and 42 months, or 1260 days, after the abomination of desolation. </a:t>
            </a:r>
            <a:r>
              <a:rPr lang="en-US" sz="2800" b="1" u="sng" dirty="0">
                <a:solidFill>
                  <a:srgbClr val="FFFFCC"/>
                </a:solidFill>
                <a:effectLst>
                  <a:outerShdw blurRad="38100" dist="38100" dir="2700000" algn="tl">
                    <a:srgbClr val="000000">
                      <a:alpha val="43137"/>
                    </a:srgbClr>
                  </a:outerShdw>
                </a:effectLst>
              </a:rPr>
              <a:t>Once the tribulation begins</a:t>
            </a:r>
            <a:r>
              <a:rPr lang="en-US" sz="2800" dirty="0">
                <a:effectLst>
                  <a:outerShdw blurRad="38100" dist="38100" dir="2700000" algn="tl">
                    <a:srgbClr val="000000">
                      <a:alpha val="43137"/>
                    </a:srgbClr>
                  </a:outerShdw>
                </a:effectLst>
              </a:rPr>
              <a:t>, the second coming can be accurately calculated, so the passage above must be dealing with the rapture and not the second coming.”</a:t>
            </a:r>
          </a:p>
        </p:txBody>
      </p:sp>
      <p:pic>
        <p:nvPicPr>
          <p:cNvPr id="2" name="Picture 2" descr="Image result for arnold fruchtenbaum">
            <a:extLst>
              <a:ext uri="{FF2B5EF4-FFF2-40B4-BE49-F238E27FC236}">
                <a16:creationId xmlns:a16="http://schemas.microsoft.com/office/drawing/2014/main" id="{3A0D2AC1-E0D7-4C82-A5D8-D15C4EE32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209432-C320-495C-990F-DA7F44DC2077}"/>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365-66.</a:t>
            </a:r>
          </a:p>
        </p:txBody>
      </p:sp>
    </p:spTree>
    <p:extLst>
      <p:ext uri="{BB962C8B-B14F-4D97-AF65-F5344CB8AC3E}">
        <p14:creationId xmlns:p14="http://schemas.microsoft.com/office/powerpoint/2010/main" val="384415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9241477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936099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8AF73-1BDE-4143-8A0B-2597C17D1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3600" kern="1200" dirty="0">
                <a:solidFill>
                  <a:srgbClr val="00FFFF"/>
                </a:solidFill>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it came about, when men began to multiply on the face of the land, and daughters were born to them</a:t>
            </a:r>
            <a:r>
              <a:rPr lang="en-US" dirty="0">
                <a:effectLst/>
                <a:cs typeface="Calibri" panose="020F0502020204030204" pitchFamily="34" charset="0"/>
              </a:rPr>
              <a:t>, </a:t>
            </a:r>
            <a:r>
              <a:rPr lang="en-US" baseline="30000" dirty="0">
                <a:effectLst/>
                <a:cs typeface="Calibri" panose="020F0502020204030204" pitchFamily="34" charset="0"/>
              </a:rPr>
              <a:t>2 </a:t>
            </a:r>
            <a:r>
              <a:rPr lang="en-US" dirty="0">
                <a:effectLst>
                  <a:outerShdw blurRad="38100" dist="38100" dir="2700000" algn="tl">
                    <a:srgbClr val="000000">
                      <a:alpha val="43137"/>
                    </a:srgbClr>
                  </a:outerShdw>
                </a:effectLst>
                <a:cs typeface="Calibri" panose="020F0502020204030204" pitchFamily="34" charset="0"/>
              </a:rPr>
              <a:t>that the sons of God saw that the daughters of men were beautiful; and they took wives for themselves, whomever they chose. </a:t>
            </a:r>
            <a:r>
              <a:rPr lang="en-US" baseline="30000" dirty="0">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cs typeface="Calibri" panose="020F0502020204030204" pitchFamily="34" charset="0"/>
              </a:rPr>
              <a:t>.’ . . .</a:t>
            </a:r>
          </a:p>
        </p:txBody>
      </p:sp>
    </p:spTree>
    <p:extLst>
      <p:ext uri="{BB962C8B-B14F-4D97-AF65-F5344CB8AC3E}">
        <p14:creationId xmlns:p14="http://schemas.microsoft.com/office/powerpoint/2010/main" val="24781079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8156811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83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EEF9-7CB5-4589-9C08-69E38E157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tabLst>
                <a:tab pos="7715250" algn="l"/>
              </a:tabLs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2224725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60566-2564-448B-8AA7-FCEFD98A7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17:26-30</a:t>
            </a:r>
          </a:p>
          <a:p>
            <a:pPr marL="0" indent="0" algn="just">
              <a:spcBef>
                <a:spcPts val="0"/>
              </a:spcBef>
              <a:buNone/>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just as it happened in the days of Noah, so it will be also in the days of the Son of Man: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being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 in marriage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and the flood came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the same as happened in the days of Lot: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selling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on the day that Lot went out from Sodom it rained fire and brimstone from heaven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just the same on the day that the Son of Man is revealed.”</a:t>
            </a:r>
          </a:p>
        </p:txBody>
      </p:sp>
    </p:spTree>
    <p:extLst>
      <p:ext uri="{BB962C8B-B14F-4D97-AF65-F5344CB8AC3E}">
        <p14:creationId xmlns:p14="http://schemas.microsoft.com/office/powerpoint/2010/main" val="21663381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1452299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755149"/>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Christ says, ‘As it was in the days of Noah and Lot,’ it is absolutely certain that He is not describing conditions that will prevail at the time of the Second Coming. Therefore, these must be the conditions which will prevail just prior to the Rapture at a different time—and, obviously, before the devastation of the tribulation period.”</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457325" y="246727"/>
            <a:ext cx="6229350" cy="1277273"/>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 </a:t>
            </a:r>
          </a:p>
          <a:p>
            <a:pPr algn="ctr">
              <a:spcBef>
                <a:spcPts val="0"/>
              </a:spcBef>
              <a:spcAft>
                <a:spcPts val="0"/>
              </a:spcAft>
            </a:pPr>
            <a:r>
              <a:rPr lang="en-US" sz="1800" dirty="0">
                <a:latin typeface="Calibri" panose="020F0502020204030204" pitchFamily="34" charset="0"/>
                <a:ea typeface="Calibri" panose="020F0502020204030204" pitchFamily="34" charset="0"/>
              </a:rPr>
              <a:t>Dave Hunt, </a:t>
            </a:r>
            <a:r>
              <a:rPr lang="en-US" sz="1800" i="1" dirty="0">
                <a:latin typeface="Calibri" panose="020F0502020204030204" pitchFamily="34" charset="0"/>
                <a:ea typeface="Calibri" panose="020F0502020204030204" pitchFamily="34" charset="0"/>
              </a:rPr>
              <a:t>How Close Are We? Compelling Evidence for the Soon Return of Christ </a:t>
            </a:r>
            <a:r>
              <a:rPr lang="en-US" sz="1800" dirty="0">
                <a:latin typeface="Calibri" panose="020F0502020204030204" pitchFamily="34" charset="0"/>
                <a:ea typeface="Calibri" panose="020F0502020204030204" pitchFamily="34" charset="0"/>
              </a:rPr>
              <a:t>(Eugene, OR: Harvest House, 1993), 210-11.</a:t>
            </a:r>
          </a:p>
        </p:txBody>
      </p:sp>
      <p:pic>
        <p:nvPicPr>
          <p:cNvPr id="3" name="Picture 2" descr="Image result for dave hunt">
            <a:extLst>
              <a:ext uri="{FF2B5EF4-FFF2-40B4-BE49-F238E27FC236}">
                <a16:creationId xmlns:a16="http://schemas.microsoft.com/office/drawing/2014/main" id="{D3AF31A6-88DA-438B-A218-C5CC7D007ED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58" y="45720"/>
            <a:ext cx="83374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983480"/>
          </a:xfrm>
        </p:spPr>
        <p:txBody>
          <a:bodyPr/>
          <a:lstStyle/>
          <a:p>
            <a:pPr marL="0" indent="0" algn="just">
              <a:buNone/>
              <a:defRPr/>
            </a:pPr>
            <a:r>
              <a:rPr lang="en-US" sz="3000" dirty="0">
                <a:effectLst>
                  <a:outerShdw blurRad="38100" dist="38100" dir="2700000" algn="tl">
                    <a:srgbClr val="000000">
                      <a:alpha val="43137"/>
                    </a:srgbClr>
                  </a:outerShdw>
                </a:effectLst>
              </a:rPr>
              <a:t>“The rapture will occur when conditions on earth are normal and people are eating and drinking, marrying and giving in marriage (Matt. 24:38). These are common activities in human society. Marrying and giving in marriage are necessary to propagate life; eating and drinking are essential to sustain it. During the time of Noah, life was normal when suddenly the flood came and took the people away. The rapture will occur in the same manner: </a:t>
            </a:r>
            <a:r>
              <a:rPr lang="en-US" sz="3000" i="1" dirty="0">
                <a:effectLst>
                  <a:outerShdw blurRad="38100" dist="38100" dir="2700000" algn="tl">
                    <a:srgbClr val="000000">
                      <a:alpha val="43137"/>
                    </a:srgbClr>
                  </a:outerShdw>
                </a:effectLst>
              </a:rPr>
              <a:t>so shall be the coming of the Son of Man</a:t>
            </a:r>
            <a:r>
              <a:rPr lang="en-US" sz="3000" dirty="0">
                <a:effectLst>
                  <a:outerShdw blurRad="38100" dist="38100" dir="2700000" algn="tl">
                    <a:srgbClr val="000000">
                      <a:alpha val="43137"/>
                    </a:srgbClr>
                  </a:outerShdw>
                </a:effectLst>
              </a:rPr>
              <a:t> (Matt. 24:39). Nothing spectacular will forewarn people that the believers are about to be taken up. However, things . . .</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4164883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191000"/>
          </a:xfrm>
        </p:spPr>
        <p:txBody>
          <a:bodyPr/>
          <a:lstStyle/>
          <a:p>
            <a:pPr marL="0" indent="0" algn="just">
              <a:buNone/>
              <a:defRPr/>
            </a:pPr>
            <a:r>
              <a:rPr lang="en-US" sz="3000" dirty="0">
                <a:effectLst>
                  <a:outerShdw blurRad="38100" dist="38100" dir="2700000" algn="tl">
                    <a:srgbClr val="000000">
                      <a:alpha val="43137"/>
                    </a:srgbClr>
                  </a:outerShdw>
                </a:effectLst>
              </a:rPr>
              <a:t>. . .will be abnormal at the time of the second coming. Nearly three-quarters of the earth will be destroyed in seven long years of tribulation. A blackness paired with tremendous tidal waves, anarchy, confusion, and perplexity will envelop the world. The Olivet Discourse shows that conditions will be abnormal at the time of the second coming, and so it is better to interpret this passage as referring to the rapture.”</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39745440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4025A-0541-42B1-A917-12DF3E55D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24:32-33</a:t>
            </a:r>
          </a:p>
          <a:p>
            <a:pPr lvl="0"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39" y="3505200"/>
            <a:ext cx="2367522" cy="1371600"/>
          </a:xfrm>
          <a:prstGeom prst="rect">
            <a:avLst/>
          </a:prstGeom>
        </p:spPr>
      </p:pic>
    </p:spTree>
    <p:extLst>
      <p:ext uri="{BB962C8B-B14F-4D97-AF65-F5344CB8AC3E}">
        <p14:creationId xmlns:p14="http://schemas.microsoft.com/office/powerpoint/2010/main" val="4154252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15:7)...He gave one simple spiritual lesson, and made no attempt to see any spiritual significance to the vineyard, the denarius, or the sixth hour, the ninth hour, or the eleventh hour, nor the vineyard foreman…To hunt for meanings in every detail in the parables is to turn them into allegories.”</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914525" y="228600"/>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2790" y="59057"/>
            <a:ext cx="88501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a:effectLst>
                  <a:outerShdw blurRad="38100" dist="38100" dir="2700000" algn="tl">
                    <a:srgbClr val="000000">
                      <a:alpha val="43137"/>
                    </a:srgbClr>
                  </a:outerShdw>
                </a:effectLst>
              </a:rPr>
              <a:t>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Peri De (“Now Concerning”) construction</a:t>
            </a:r>
            <a:endParaRPr lang="en-US" altLang="en-US" b="1" u="sng" dirty="0">
              <a:solidFill>
                <a:srgbClr val="FFFFCC"/>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 </a:t>
            </a:r>
            <a:r>
              <a:rPr lang="en-US" sz="3600" dirty="0">
                <a:solidFill>
                  <a:srgbClr val="00FFFF"/>
                </a:solidFill>
                <a:effectLst>
                  <a:outerShdw blurRad="38100" dist="38100" dir="2700000" algn="tl">
                    <a:srgbClr val="000000">
                      <a:alpha val="43137"/>
                    </a:srgbClr>
                  </a:outerShdw>
                </a:effectLst>
              </a:rPr>
              <a:t>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342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00EBC-F9B1-4258-B626-34AA3C4C7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277547"/>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24:36</a:t>
            </a:r>
          </a:p>
          <a:p>
            <a:pPr lvl="0"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that day and hour no one knows, not even the angels of heaven, nor the Son, but the Father alone.” </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9065" y="2514600"/>
            <a:ext cx="3945870" cy="2286000"/>
          </a:xfrm>
          <a:prstGeom prst="rect">
            <a:avLst/>
          </a:prstGeom>
        </p:spPr>
      </p:pic>
    </p:spTree>
    <p:extLst>
      <p:ext uri="{BB962C8B-B14F-4D97-AF65-F5344CB8AC3E}">
        <p14:creationId xmlns:p14="http://schemas.microsoft.com/office/powerpoint/2010/main" val="33814140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b="1" i="1" u="sng" dirty="0">
                <a:solidFill>
                  <a:srgbClr val="FFFFCC"/>
                </a:solidFill>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this construction denotes a contrast and often introduces a new subject.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1 Cor. 7:1, 25; 8:1; 12:1; 16:1, 12; 1 Thess. 4:9; 5:1; etc.). In the context of Matthew 24, Yeshua had been talking about one topic (the second coming), then introduced a new subject (the rapture)...In the passage above, He introduced the new topic by using the </a:t>
            </a:r>
            <a:r>
              <a:rPr lang="en-US" sz="2800" b="1" i="1" u="sng" dirty="0">
                <a:solidFill>
                  <a:srgbClr val="FFFFCC"/>
                </a:solidFill>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2780815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5265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667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9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062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010090" y="1600200"/>
            <a:ext cx="712382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010090" y="1600200"/>
            <a:ext cx="712382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171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944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17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dirty="0">
                <a:solidFill>
                  <a:srgbClr val="FFFFCC"/>
                </a:solidFill>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33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307030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879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365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17736</TotalTime>
  <Words>6945</Words>
  <Application>Microsoft Office PowerPoint</Application>
  <PresentationFormat>On-screen Show (4:3)</PresentationFormat>
  <Paragraphs>588</Paragraphs>
  <Slides>105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105</vt:i4>
      </vt:variant>
    </vt:vector>
  </HeadingPairs>
  <TitlesOfParts>
    <vt:vector size="111" baseType="lpstr">
      <vt:lpstr>Arial</vt:lpstr>
      <vt:lpstr>Calibri</vt:lpstr>
      <vt:lpstr>Comic Sans MS</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Preview of Matthew 24–25</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Preview of Matthew 24–25</vt:lpstr>
      <vt:lpstr>PowerPoint Presentation</vt:lpstr>
      <vt:lpstr>HANUKKAH  </vt:lpstr>
      <vt:lpstr>PowerPoint Presentation</vt:lpstr>
      <vt:lpstr>PowerPoint Presentation</vt:lpstr>
      <vt:lpstr>Preview of Matthew 24–25</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VIII. Eight Parabolic Exhortations  (Matthew 24:32–25:46)</vt:lpstr>
      <vt:lpstr>VIII. Eight Parabolic Exhortations  (Matthew 24:32–25:46)</vt:lpstr>
      <vt:lpstr>CONNECTING  REV 12 &amp; ANTI-SEMITISM</vt:lpstr>
      <vt:lpstr>VIII. Eight Parabolic Exhortations  (Matthew 24:32–25:46)</vt:lpstr>
      <vt:lpstr>PowerPoint Presentation</vt:lpstr>
      <vt:lpstr>PowerPoint Presentation</vt:lpstr>
      <vt:lpstr>VIII. Eight Parabolic Exhortations  (Matthew 24:32–25:46)</vt:lpstr>
      <vt:lpstr>PowerPoint Presentation</vt:lpstr>
      <vt:lpstr>C. The Comparison of Two Men and Women Matthew 24:40-41</vt:lpstr>
      <vt:lpstr>C. The Comparison of Two Men and Women Matthew 24:40-41</vt:lpstr>
      <vt:lpstr>PowerPoint Presentation</vt:lpstr>
      <vt:lpstr>PowerPoint Presentation</vt:lpstr>
      <vt:lpstr>C. The Comparison of Two Men and Women Matthew 24:40-41</vt:lpstr>
      <vt:lpstr>PowerPoint Presentation</vt:lpstr>
      <vt:lpstr>PowerPoint Presentation</vt:lpstr>
      <vt:lpstr>C. The Comparison of Two Men and Women Matthew 24:40-41</vt:lpstr>
      <vt:lpstr>PowerPoint Presentation</vt:lpstr>
      <vt:lpstr>PowerPoint Presentation</vt:lpstr>
      <vt:lpstr>PowerPoint Presentation</vt:lpstr>
      <vt:lpstr>C. The Comparison of Two Men and Women Matthew 24:40-41</vt:lpstr>
      <vt:lpstr>PowerPoint Presentation</vt:lpstr>
      <vt:lpstr>C. The Comparison of Two Men and Women Matthew 24:40-41</vt:lpstr>
      <vt:lpstr>PowerPoint Presentation</vt:lpstr>
      <vt:lpstr>C. The Comparison of Two Men and Women Matthew 24:40-41</vt:lpstr>
      <vt:lpstr>C. The Comparison of Two Men and Women Matthew 24:40-41</vt:lpstr>
      <vt:lpstr>C. The Comparison of Two Men and Women Matthew 24:40-41</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VIII. Eight Parabolic Exhortations  (Matthew 24:32–25:46)</vt:lpstr>
      <vt:lpstr>VIII. Eight Parabolic Exhortations  (Matthew 24:32–25:46)</vt:lpstr>
      <vt:lpstr>VIII. Eight Parabolic Exhortations  (Matthew 24:32–25:46)</vt:lpstr>
      <vt:lpstr>VIII. Eight Parabolic Exhortations  (Matthew 24:32–25:46)</vt:lpstr>
      <vt:lpstr>F. Partial Rapture of the Church?  (Matthew 25:1-13)</vt:lpstr>
      <vt:lpstr>F. Partial Rapture of the Church?  (Matthew 25:1-13)</vt:lpstr>
      <vt:lpstr>PowerPoint Presentation</vt:lpstr>
      <vt:lpstr>F. Partial Rapture of the Church?  (Matthew 25:1-13)</vt:lpstr>
      <vt:lpstr>F. Partial Rapture of the Church?  (Matthew 25:1-13)</vt:lpstr>
      <vt:lpstr>F. Partial Rapture of the Church?  (Matthew 25:1-13)</vt:lpstr>
      <vt:lpstr>PowerPoint Presentation</vt:lpstr>
      <vt:lpstr>F. Partial Rapture of the Church?  (Matthew 25:1-13)</vt:lpstr>
      <vt:lpstr>VIII. Eight Parabolic Exhortations  (Matthew 24:32–25:46)</vt:lpstr>
      <vt:lpstr>VIII. Eight Parabolic Exhortations  (Matthew 24:32–25:46)</vt:lpstr>
      <vt:lpstr>CONNECTING  REV 12 &amp; ANTI-SEMITISM</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028 - Matt 24-25 - Part-7</dc:title>
  <dc:subject>Rapture - Olivet Discourse</dc:subject>
  <dc:creator>A. Woods</dc:creator>
  <dc:description>Modified by Jim McGowan</dc:description>
  <cp:lastModifiedBy>Andy Woods</cp:lastModifiedBy>
  <cp:revision>1956</cp:revision>
  <cp:lastPrinted>2020-11-08T03:53:08Z</cp:lastPrinted>
  <dcterms:created xsi:type="dcterms:W3CDTF">2009-03-17T12:21:13Z</dcterms:created>
  <dcterms:modified xsi:type="dcterms:W3CDTF">2020-11-15T02:00:14Z</dcterms:modified>
</cp:coreProperties>
</file>