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2" r:id="rId2"/>
  </p:sldMasterIdLst>
  <p:notesMasterIdLst>
    <p:notesMasterId r:id="rId79"/>
  </p:notesMasterIdLst>
  <p:handoutMasterIdLst>
    <p:handoutMasterId r:id="rId80"/>
  </p:handoutMasterIdLst>
  <p:sldIdLst>
    <p:sldId id="2325" r:id="rId3"/>
    <p:sldId id="2064" r:id="rId4"/>
    <p:sldId id="1984" r:id="rId5"/>
    <p:sldId id="2308" r:id="rId6"/>
    <p:sldId id="6578" r:id="rId7"/>
    <p:sldId id="2322" r:id="rId8"/>
    <p:sldId id="2294" r:id="rId9"/>
    <p:sldId id="2326" r:id="rId10"/>
    <p:sldId id="2299" r:id="rId11"/>
    <p:sldId id="2300" r:id="rId12"/>
    <p:sldId id="2327" r:id="rId13"/>
    <p:sldId id="2302" r:id="rId14"/>
    <p:sldId id="2328" r:id="rId15"/>
    <p:sldId id="2306" r:id="rId16"/>
    <p:sldId id="6595" r:id="rId17"/>
    <p:sldId id="6596" r:id="rId18"/>
    <p:sldId id="6597" r:id="rId19"/>
    <p:sldId id="6598" r:id="rId20"/>
    <p:sldId id="6606" r:id="rId21"/>
    <p:sldId id="2332" r:id="rId22"/>
    <p:sldId id="6636" r:id="rId23"/>
    <p:sldId id="6479" r:id="rId24"/>
    <p:sldId id="6633" r:id="rId25"/>
    <p:sldId id="2329" r:id="rId26"/>
    <p:sldId id="2309" r:id="rId27"/>
    <p:sldId id="2335" r:id="rId28"/>
    <p:sldId id="2311" r:id="rId29"/>
    <p:sldId id="6607" r:id="rId30"/>
    <p:sldId id="624" r:id="rId31"/>
    <p:sldId id="625" r:id="rId32"/>
    <p:sldId id="6608" r:id="rId33"/>
    <p:sldId id="2624" r:id="rId34"/>
    <p:sldId id="2312" r:id="rId35"/>
    <p:sldId id="2313" r:id="rId36"/>
    <p:sldId id="6637" r:id="rId37"/>
    <p:sldId id="6638" r:id="rId38"/>
    <p:sldId id="2336" r:id="rId39"/>
    <p:sldId id="2315" r:id="rId40"/>
    <p:sldId id="6609" r:id="rId41"/>
    <p:sldId id="6611" r:id="rId42"/>
    <p:sldId id="6610" r:id="rId43"/>
    <p:sldId id="6626" r:id="rId44"/>
    <p:sldId id="6627" r:id="rId45"/>
    <p:sldId id="6628" r:id="rId46"/>
    <p:sldId id="962" r:id="rId47"/>
    <p:sldId id="6625" r:id="rId48"/>
    <p:sldId id="2341" r:id="rId49"/>
    <p:sldId id="2337" r:id="rId50"/>
    <p:sldId id="2317" r:id="rId51"/>
    <p:sldId id="6612" r:id="rId52"/>
    <p:sldId id="623" r:id="rId53"/>
    <p:sldId id="6629" r:id="rId54"/>
    <p:sldId id="6613" r:id="rId55"/>
    <p:sldId id="6553" r:id="rId56"/>
    <p:sldId id="6616" r:id="rId57"/>
    <p:sldId id="5550" r:id="rId58"/>
    <p:sldId id="5551" r:id="rId59"/>
    <p:sldId id="3193" r:id="rId60"/>
    <p:sldId id="6617" r:id="rId61"/>
    <p:sldId id="630" r:id="rId62"/>
    <p:sldId id="6615" r:id="rId63"/>
    <p:sldId id="2319" r:id="rId64"/>
    <p:sldId id="6618" r:id="rId65"/>
    <p:sldId id="6622" r:id="rId66"/>
    <p:sldId id="6572" r:id="rId67"/>
    <p:sldId id="6619" r:id="rId68"/>
    <p:sldId id="6620" r:id="rId69"/>
    <p:sldId id="6621" r:id="rId70"/>
    <p:sldId id="2320" r:id="rId71"/>
    <p:sldId id="5178" r:id="rId72"/>
    <p:sldId id="6630" r:id="rId73"/>
    <p:sldId id="6632" r:id="rId74"/>
    <p:sldId id="6631" r:id="rId75"/>
    <p:sldId id="2033" r:id="rId76"/>
    <p:sldId id="2338" r:id="rId77"/>
    <p:sldId id="6290" r:id="rId78"/>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88E32-943F-4805-965D-59270A4611CD}" v="1" dt="2020-11-01T18:28:11.81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6778" autoAdjust="0"/>
  </p:normalViewPr>
  <p:slideViewPr>
    <p:cSldViewPr>
      <p:cViewPr varScale="1">
        <p:scale>
          <a:sx n="106" d="100"/>
          <a:sy n="106" d="100"/>
        </p:scale>
        <p:origin x="17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88F88E32-943F-4805-965D-59270A4611CD}"/>
    <pc:docChg chg="undo redo custSel addSld modSld">
      <pc:chgData name="Jim McGowan" userId="e2c7446dd3aca506" providerId="LiveId" clId="{88F88E32-943F-4805-965D-59270A4611CD}" dt="2020-11-01T18:29:44.928" v="53" actId="1076"/>
      <pc:docMkLst>
        <pc:docMk/>
      </pc:docMkLst>
      <pc:sldChg chg="modSp mod">
        <pc:chgData name="Jim McGowan" userId="e2c7446dd3aca506" providerId="LiveId" clId="{88F88E32-943F-4805-965D-59270A4611CD}" dt="2020-11-01T18:29:44.928" v="53" actId="1076"/>
        <pc:sldMkLst>
          <pc:docMk/>
          <pc:sldMk cId="1429247463" sldId="808"/>
        </pc:sldMkLst>
        <pc:picChg chg="mod">
          <ac:chgData name="Jim McGowan" userId="e2c7446dd3aca506" providerId="LiveId" clId="{88F88E32-943F-4805-965D-59270A4611CD}" dt="2020-11-01T18:29:44.928" v="53" actId="1076"/>
          <ac:picMkLst>
            <pc:docMk/>
            <pc:sldMk cId="1429247463" sldId="808"/>
            <ac:picMk id="3" creationId="{00000000-0000-0000-0000-000000000000}"/>
          </ac:picMkLst>
        </pc:picChg>
      </pc:sldChg>
      <pc:sldChg chg="modSp mod">
        <pc:chgData name="Jim McGowan" userId="e2c7446dd3aca506" providerId="LiveId" clId="{88F88E32-943F-4805-965D-59270A4611CD}" dt="2020-11-01T18:10:03.276" v="6" actId="1440"/>
        <pc:sldMkLst>
          <pc:docMk/>
          <pc:sldMk cId="0" sldId="2304"/>
        </pc:sldMkLst>
        <pc:picChg chg="mod">
          <ac:chgData name="Jim McGowan" userId="e2c7446dd3aca506" providerId="LiveId" clId="{88F88E32-943F-4805-965D-59270A4611CD}" dt="2020-11-01T18:10:03.276" v="6" actId="1440"/>
          <ac:picMkLst>
            <pc:docMk/>
            <pc:sldMk cId="0" sldId="2304"/>
            <ac:picMk id="2" creationId="{534C37C7-26F1-4859-9FDE-309404C94027}"/>
          </ac:picMkLst>
        </pc:picChg>
      </pc:sldChg>
      <pc:sldChg chg="modSp mod">
        <pc:chgData name="Jim McGowan" userId="e2c7446dd3aca506" providerId="LiveId" clId="{88F88E32-943F-4805-965D-59270A4611CD}" dt="2020-11-01T18:13:44.341" v="22" actId="1076"/>
        <pc:sldMkLst>
          <pc:docMk/>
          <pc:sldMk cId="0" sldId="2306"/>
        </pc:sldMkLst>
        <pc:picChg chg="mod">
          <ac:chgData name="Jim McGowan" userId="e2c7446dd3aca506" providerId="LiveId" clId="{88F88E32-943F-4805-965D-59270A4611CD}" dt="2020-11-01T18:13:44.341" v="22" actId="1076"/>
          <ac:picMkLst>
            <pc:docMk/>
            <pc:sldMk cId="0" sldId="2306"/>
            <ac:picMk id="6" creationId="{7CD17892-3BCF-45D1-AAE4-D1AC24475591}"/>
          </ac:picMkLst>
        </pc:picChg>
      </pc:sldChg>
      <pc:sldChg chg="modSp mod">
        <pc:chgData name="Jim McGowan" userId="e2c7446dd3aca506" providerId="LiveId" clId="{88F88E32-943F-4805-965D-59270A4611CD}" dt="2020-11-01T18:10:14.315" v="7" actId="108"/>
        <pc:sldMkLst>
          <pc:docMk/>
          <pc:sldMk cId="789462595" sldId="2340"/>
        </pc:sldMkLst>
        <pc:spChg chg="mod">
          <ac:chgData name="Jim McGowan" userId="e2c7446dd3aca506" providerId="LiveId" clId="{88F88E32-943F-4805-965D-59270A4611CD}" dt="2020-11-01T18:10:14.315" v="7" actId="108"/>
          <ac:spMkLst>
            <pc:docMk/>
            <pc:sldMk cId="789462595" sldId="2340"/>
            <ac:spMk id="134147" creationId="{00000000-0000-0000-0000-000000000000}"/>
          </ac:spMkLst>
        </pc:spChg>
      </pc:sldChg>
      <pc:sldChg chg="modSp mod">
        <pc:chgData name="Jim McGowan" userId="e2c7446dd3aca506" providerId="LiveId" clId="{88F88E32-943F-4805-965D-59270A4611CD}" dt="2020-11-01T18:11:41.859" v="21" actId="1582"/>
        <pc:sldMkLst>
          <pc:docMk/>
          <pc:sldMk cId="2435934447" sldId="6566"/>
        </pc:sldMkLst>
        <pc:picChg chg="mod modCrop">
          <ac:chgData name="Jim McGowan" userId="e2c7446dd3aca506" providerId="LiveId" clId="{88F88E32-943F-4805-965D-59270A4611CD}" dt="2020-11-01T18:11:41.859" v="21" actId="1582"/>
          <ac:picMkLst>
            <pc:docMk/>
            <pc:sldMk cId="2435934447" sldId="6566"/>
            <ac:picMk id="154626" creationId="{00000000-0000-0000-0000-000000000000}"/>
          </ac:picMkLst>
        </pc:picChg>
      </pc:sldChg>
      <pc:sldChg chg="addSp delSp modSp mod">
        <pc:chgData name="Jim McGowan" userId="e2c7446dd3aca506" providerId="LiveId" clId="{88F88E32-943F-4805-965D-59270A4611CD}" dt="2020-11-01T18:09:57.703" v="4" actId="27309"/>
        <pc:sldMkLst>
          <pc:docMk/>
          <pc:sldMk cId="2637629967" sldId="6605"/>
        </pc:sldMkLst>
        <pc:graphicFrameChg chg="add del modGraphic">
          <ac:chgData name="Jim McGowan" userId="e2c7446dd3aca506" providerId="LiveId" clId="{88F88E32-943F-4805-965D-59270A4611CD}" dt="2020-11-01T18:09:57.703" v="4" actId="27309"/>
          <ac:graphicFrameMkLst>
            <pc:docMk/>
            <pc:sldMk cId="2637629967" sldId="6605"/>
            <ac:graphicFrameMk id="4" creationId="{95C2A4B5-4837-4A5D-9125-972C0F034202}"/>
          </ac:graphicFrameMkLst>
        </pc:graphicFrameChg>
      </pc:sldChg>
      <pc:sldChg chg="addSp modSp new mod">
        <pc:chgData name="Jim McGowan" userId="e2c7446dd3aca506" providerId="LiveId" clId="{88F88E32-943F-4805-965D-59270A4611CD}" dt="2020-11-01T18:29:07.746" v="52" actId="12789"/>
        <pc:sldMkLst>
          <pc:docMk/>
          <pc:sldMk cId="1272933519" sldId="6633"/>
        </pc:sldMkLst>
        <pc:spChg chg="add mod">
          <ac:chgData name="Jim McGowan" userId="e2c7446dd3aca506" providerId="LiveId" clId="{88F88E32-943F-4805-965D-59270A4611CD}" dt="2020-11-01T18:29:07.746" v="52" actId="12789"/>
          <ac:spMkLst>
            <pc:docMk/>
            <pc:sldMk cId="1272933519" sldId="6633"/>
            <ac:spMk id="2" creationId="{5B9FBD6C-64E1-43A6-95D5-1191061C3C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87937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517280"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Genesis 013 - 3v8-13 </a:t>
            </a:r>
          </a:p>
          <a:p>
            <a:pPr>
              <a:defRPr/>
            </a:pPr>
            <a:r>
              <a:rPr lang="en-US" sz="1500" dirty="0"/>
              <a:t>11-08-2020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11/7/2020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76</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51FF02-BF86-43D4-A9E4-C34925D9705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11/7/2020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8495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72754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11/7/2020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6032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1" r:id="rId13"/>
    <p:sldLayoutId id="2147488934" r:id="rId14"/>
    <p:sldLayoutId id="214748893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23" r:id="rId1"/>
    <p:sldLayoutId id="2147488924" r:id="rId2"/>
    <p:sldLayoutId id="2147488925" r:id="rId3"/>
    <p:sldLayoutId id="2147488926" r:id="rId4"/>
    <p:sldLayoutId id="2147488927" r:id="rId5"/>
    <p:sldLayoutId id="2147488928" r:id="rId6"/>
    <p:sldLayoutId id="2147488929" r:id="rId7"/>
    <p:sldLayoutId id="2147488930" r:id="rId8"/>
    <p:sldLayoutId id="2147488931" r:id="rId9"/>
    <p:sldLayoutId id="2147488932" r:id="rId10"/>
    <p:sldLayoutId id="2147488933" r:id="rId11"/>
    <p:sldLayoutId id="2147488935"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25.x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3</a:t>
            </a:r>
            <a:endParaRPr lang="en-US" sz="3600" kern="0" dirty="0">
              <a:sym typeface="Symbol" pitchFamily="18" charset="2"/>
            </a:endParaRPr>
          </a:p>
          <a:p>
            <a:pPr algn="ctr" eaLnBrk="1" hangingPunct="1"/>
            <a:r>
              <a:rPr lang="en-US" sz="3600" kern="0" dirty="0">
                <a:sym typeface="Symbol" pitchFamily="18" charset="2"/>
              </a:rPr>
              <a:t>The Fall of Man</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3" name="Picture 2" descr="C:\Users\awoods\Pictures\Microsoft Clip Organizer\j0364212.wmf">
            <a:extLst>
              <a:ext uri="{FF2B5EF4-FFF2-40B4-BE49-F238E27FC236}">
                <a16:creationId xmlns:a16="http://schemas.microsoft.com/office/drawing/2014/main" id="{CFC16A91-3987-4648-A94E-C437423E9CC9}"/>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F16F8138-C186-467E-AC2D-A467163B2A7C}"/>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1117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E56C2D07-2126-4D7E-9181-5906B1489030}"/>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109AA2C3-CD8F-456B-B0C3-38E6A1A2F1B2}"/>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52655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51EF3B30-36AB-462A-8754-7EEE244BDC96}"/>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21DF5655-0251-4AE6-B713-899BD52FCF4D}"/>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85064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CE9B0330-1191-4DB1-959A-D92C83C48CB2}"/>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64215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a:t>
            </a:r>
            <a:r>
              <a:rPr lang="en-US" b="1" u="sng" dirty="0">
                <a:solidFill>
                  <a:srgbClr val="FFFFCC"/>
                </a:solidFill>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EEF96459-36F7-4A29-B42A-2455F53520A4}"/>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80910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599" y="1620838"/>
            <a:ext cx="7051655"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00FE0ACE-6687-4FE5-80F7-609FE4577AC8}"/>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153063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3281586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216" y="228600"/>
            <a:ext cx="7641569" cy="6400800"/>
          </a:xfrm>
          <a:prstGeom prst="rect">
            <a:avLst/>
          </a:prstGeom>
        </p:spPr>
      </p:pic>
    </p:spTree>
    <p:extLst>
      <p:ext uri="{BB962C8B-B14F-4D97-AF65-F5344CB8AC3E}">
        <p14:creationId xmlns:p14="http://schemas.microsoft.com/office/powerpoint/2010/main" val="12864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solidFill>
                  <a:schemeClr val="tx1"/>
                </a:solidFill>
              </a:rPr>
              <a:t>(Job 1:7; 2:2; Luke 4:5-8; Rom. 8:19-22)</a:t>
            </a:r>
            <a:endParaRPr lang="en-US" sz="2800" dirty="0">
              <a:solidFill>
                <a:schemeClr val="tx1"/>
              </a:solidFill>
            </a:endParaRPr>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rPr>
              <a:t>Prince of this world (John 12:31; 14:30; 16:11)</a:t>
            </a:r>
          </a:p>
          <a:p>
            <a:pPr marL="461963" indent="-461963">
              <a:spcBef>
                <a:spcPts val="0"/>
              </a:spcBef>
              <a:spcAft>
                <a:spcPts val="2400"/>
              </a:spcAft>
              <a:defRPr/>
            </a:pPr>
            <a:r>
              <a:rPr lang="en-US" sz="2800" dirty="0">
                <a:effectLst/>
              </a:rPr>
              <a:t>God of this age (2 Cor. 4:4)</a:t>
            </a:r>
          </a:p>
          <a:p>
            <a:pPr marL="461963" indent="-461963">
              <a:spcBef>
                <a:spcPts val="0"/>
              </a:spcBef>
              <a:spcAft>
                <a:spcPts val="2400"/>
              </a:spcAft>
              <a:defRPr/>
            </a:pPr>
            <a:r>
              <a:rPr lang="en-US" sz="2800" dirty="0">
                <a:effectLst/>
              </a:rPr>
              <a:t>Prince and power of the air (Eph. 2:2)</a:t>
            </a:r>
          </a:p>
          <a:p>
            <a:pPr marL="461963" indent="-461963">
              <a:spcBef>
                <a:spcPts val="0"/>
              </a:spcBef>
              <a:spcAft>
                <a:spcPts val="2400"/>
              </a:spcAft>
              <a:defRPr/>
            </a:pPr>
            <a:r>
              <a:rPr lang="en-US" sz="2800" dirty="0">
                <a:effectLst/>
              </a:rPr>
              <a:t>Who the believer wrestles with (Eph. 6:12)</a:t>
            </a:r>
          </a:p>
          <a:p>
            <a:pPr marL="461963" indent="-461963">
              <a:spcBef>
                <a:spcPts val="0"/>
              </a:spcBef>
              <a:spcAft>
                <a:spcPts val="2400"/>
              </a:spcAft>
              <a:defRPr/>
            </a:pPr>
            <a:r>
              <a:rPr lang="en-US" sz="2800" dirty="0">
                <a:effectLst/>
              </a:rPr>
              <a:t>Roaring lion (1 Pet. 5:8)</a:t>
            </a:r>
          </a:p>
          <a:p>
            <a:pPr marL="461963" indent="-461963">
              <a:spcBef>
                <a:spcPts val="0"/>
              </a:spcBef>
              <a:spcAft>
                <a:spcPts val="2400"/>
              </a:spcAft>
              <a:defRPr/>
            </a:pPr>
            <a:r>
              <a:rPr lang="en-US" sz="2800" dirty="0">
                <a:effectLst/>
              </a:rPr>
              <a:t>Whole world lies in his power (1 John 5:19)</a:t>
            </a:r>
            <a:endParaRPr lang="en-US" sz="2800"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2098000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CF72D454-155F-474D-840C-8B43426867EA}"/>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07946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5FCCFED2-A58A-4C89-88E2-0711F444DF7A}"/>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25955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0751DBC4-B7D9-48FE-B4FD-25042B547CF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7F18DB73-CDF3-40DE-BD24-6916A62FA63F}"/>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148415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9BE5FC20-0B5D-41A4-B8C7-BF50B5B2A61C}"/>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5720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798BEC27-3589-4776-9CB1-853DDFBFD812}"/>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540594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5EAD3-F585-423E-BD6B-568AB9DD82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55285"/>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53580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A7C89-218D-406C-BDD3-4D7EAE57C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530" y="228600"/>
            <a:ext cx="7264940" cy="6400800"/>
          </a:xfrm>
          <a:prstGeom prst="rect">
            <a:avLst/>
          </a:prstGeom>
        </p:spPr>
      </p:pic>
    </p:spTree>
    <p:extLst>
      <p:ext uri="{BB962C8B-B14F-4D97-AF65-F5344CB8AC3E}">
        <p14:creationId xmlns:p14="http://schemas.microsoft.com/office/powerpoint/2010/main" val="2177750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E897391E-89DA-4575-9D37-A2AA3CBF2B89}"/>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585362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0585440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33500" y="228600"/>
            <a:ext cx="6477000" cy="914400"/>
          </a:xfrm>
        </p:spPr>
        <p:txBody>
          <a:bodyPr/>
          <a:lstStyle/>
          <a:p>
            <a:pPr algn="ctr" eaLnBrk="1" hangingPunct="1"/>
            <a:r>
              <a:rPr lang="en-US" sz="3600" dirty="0">
                <a:effectLst>
                  <a:outerShdw blurRad="38100" dist="38100" dir="2700000" algn="tl">
                    <a:srgbClr val="000000">
                      <a:alpha val="43137"/>
                    </a:srgbClr>
                  </a:outerShdw>
                </a:effectLst>
              </a:rPr>
              <a:t>Satanic Attempts to Stop Messiah</a:t>
            </a:r>
          </a:p>
        </p:txBody>
      </p:sp>
      <p:sp>
        <p:nvSpPr>
          <p:cNvPr id="43011" name="Rectangle 3"/>
          <p:cNvSpPr>
            <a:spLocks noGrp="1" noChangeArrowheads="1"/>
          </p:cNvSpPr>
          <p:nvPr>
            <p:ph type="body" sz="half" idx="1"/>
          </p:nvPr>
        </p:nvSpPr>
        <p:spPr>
          <a:xfrm>
            <a:off x="152400" y="1600200"/>
            <a:ext cx="4827588" cy="4460875"/>
          </a:xfrm>
        </p:spPr>
        <p:txBody>
          <a:bodyPr/>
          <a:lstStyle/>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Cain; Gen. 4, 1 Jn. 3:12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Pharaoh; Ex. 1</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Athaliah;2 Chron. 22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Haman; Esther</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Herod; Mt.2;Rev 12:4</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Matt 4:5-7</a:t>
            </a:r>
          </a:p>
        </p:txBody>
      </p:sp>
      <p:pic>
        <p:nvPicPr>
          <p:cNvPr id="25604" name="Picture 4"/>
          <p:cNvPicPr>
            <a:picLocks noGrp="1" noChangeAspect="1" noChangeArrowheads="1"/>
          </p:cNvPicPr>
          <p:nvPr>
            <p:ph type="clipArt" sz="half" idx="2"/>
          </p:nvPr>
        </p:nvPicPr>
        <p:blipFill>
          <a:blip r:embed="rId2" cstate="print">
            <a:lum bright="-20000" contrast="20000"/>
            <a:grayscl/>
            <a:extLst>
              <a:ext uri="{28A0092B-C50C-407E-A947-70E740481C1C}">
                <a14:useLocalDpi xmlns:a14="http://schemas.microsoft.com/office/drawing/2010/main"/>
              </a:ext>
            </a:extLst>
          </a:blip>
          <a:srcRect/>
          <a:stretch>
            <a:fillRect/>
          </a:stretch>
        </p:blipFill>
        <p:spPr>
          <a:xfrm>
            <a:off x="5029200" y="1752600"/>
            <a:ext cx="3810000" cy="4114800"/>
          </a:xfrm>
          <a:noFill/>
        </p:spPr>
      </p:pic>
      <p:pic>
        <p:nvPicPr>
          <p:cNvPr id="5" name="Picture 4">
            <a:extLst>
              <a:ext uri="{FF2B5EF4-FFF2-40B4-BE49-F238E27FC236}">
                <a16:creationId xmlns:a16="http://schemas.microsoft.com/office/drawing/2014/main" id="{C0DBA412-DA4F-4DD4-B089-5A5B72170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CCFAB9AF-CF3E-437A-BE95-70F619CAC856}"/>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143000"/>
            <a:ext cx="8991600" cy="48006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Eden (Gen 3:15)</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Mid point of the Tribulation (Rev 12:9)</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Beginning of millennium (Rev 20:2-3)</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3829807"/>
            <a:ext cx="1738312" cy="2875793"/>
          </a:xfrm>
          <a:prstGeom prst="rect">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a:t>
            </a:r>
            <a:r>
              <a:rPr lang="en-US" sz="3600" b="1" u="sng" dirty="0">
                <a:solidFill>
                  <a:srgbClr val="FFFFCC"/>
                </a:solidFill>
                <a:latin typeface="Calibri" panose="020F0502020204030204" pitchFamily="34" charset="0"/>
              </a:rPr>
              <a:t>her seed</a:t>
            </a:r>
            <a:r>
              <a:rPr lang="en-US" sz="3600" dirty="0">
                <a:effectLst>
                  <a:outerShdw blurRad="38100" dist="38100" dir="2700000" algn="tl">
                    <a:srgbClr val="000000">
                      <a:alpha val="43137"/>
                    </a:srgbClr>
                  </a:outerShdw>
                </a:effectLst>
                <a:latin typeface="Calibri" panose="020F0502020204030204" pitchFamily="34" charset="0"/>
              </a:rPr>
              <a:t>;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CD7944FE-6650-497E-AB5D-5B316B3590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6170065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a:t>
            </a:r>
            <a:r>
              <a:rPr lang="en-US" sz="3600" b="1" u="sng" dirty="0">
                <a:solidFill>
                  <a:srgbClr val="FFFFCC"/>
                </a:solidFill>
                <a:latin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rPr>
              <a:t>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19494070-FD4B-4370-9875-2C4B909907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6347019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97151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0339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a:t>
            </a:r>
            <a:r>
              <a:rPr lang="en-US" sz="2800" b="1" u="sng" dirty="0">
                <a:solidFill>
                  <a:srgbClr val="FFFFCC"/>
                </a:solidFill>
                <a:latin typeface="Calibri" panose="020F0502020204030204" pitchFamily="34" charset="0"/>
              </a:rPr>
              <a:t>Be fruitful and multiply, and fill the earth, and subdue it</a:t>
            </a:r>
            <a:r>
              <a:rPr lang="en-US" sz="2800" dirty="0">
                <a:latin typeface="Calibri" panose="020F0502020204030204" pitchFamily="34" charset="0"/>
              </a:rPr>
              <a:t>; and rule over the fish of the sea and over the birds of the sky and over every living thing that moves on the earth.”</a:t>
            </a:r>
          </a:p>
        </p:txBody>
      </p:sp>
    </p:spTree>
    <p:extLst>
      <p:ext uri="{BB962C8B-B14F-4D97-AF65-F5344CB8AC3E}">
        <p14:creationId xmlns:p14="http://schemas.microsoft.com/office/powerpoint/2010/main" val="278943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38794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0CCA2-08B1-46BD-B340-BC5FDB6A0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3:16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woman He said, ‘I will greatly multiply Your pain in childbirth, In pain you will bring forth children;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your desire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TESHUQAH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for your husband, And he will rule over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C65D05A9-EA23-439D-8F04-A35D75AC34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3429" y="3200400"/>
            <a:ext cx="2857143" cy="1638095"/>
          </a:xfrm>
          <a:prstGeom prst="rect">
            <a:avLst/>
          </a:prstGeom>
        </p:spPr>
      </p:pic>
    </p:spTree>
    <p:extLst>
      <p:ext uri="{BB962C8B-B14F-4D97-AF65-F5344CB8AC3E}">
        <p14:creationId xmlns:p14="http://schemas.microsoft.com/office/powerpoint/2010/main" val="35396846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9BEBD-1F65-45AD-B1D4-475C3D4E2A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219200" y="0"/>
            <a:ext cx="6705600" cy="1969770"/>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cs typeface="Calibri" panose="020F0502020204030204" pitchFamily="34" charset="0"/>
              </a:rPr>
              <a:t> </a:t>
            </a:r>
            <a:r>
              <a:rPr lang="en-US" sz="4000" b="1" dirty="0">
                <a:solidFill>
                  <a:schemeClr val="tx2"/>
                </a:solidFill>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Song of Solomon 7:10</a:t>
            </a:r>
          </a:p>
          <a:p>
            <a:pPr algn="just"/>
            <a:r>
              <a:rPr lang="en-US" sz="3600" dirty="0">
                <a:latin typeface="Calibri" panose="020F0502020204030204" pitchFamily="34" charset="0"/>
                <a:cs typeface="Calibri" panose="020F0502020204030204" pitchFamily="34" charset="0"/>
              </a:rPr>
              <a:t>“I am my beloved’s, and his desire </a:t>
            </a:r>
            <a:r>
              <a:rPr lang="en-US" sz="3600" b="1" u="sng" dirty="0">
                <a:solidFill>
                  <a:srgbClr val="FFFFCC"/>
                </a:solidFill>
                <a:latin typeface="Calibri" panose="020F0502020204030204" pitchFamily="34" charset="0"/>
                <a:cs typeface="Calibri" panose="020F0502020204030204" pitchFamily="34" charset="0"/>
              </a:rPr>
              <a:t>[</a:t>
            </a:r>
            <a:r>
              <a:rPr lang="en-US" sz="3600" b="1" i="1" u="sng" dirty="0">
                <a:solidFill>
                  <a:srgbClr val="FFFFCC"/>
                </a:solidFill>
                <a:latin typeface="Calibri" panose="020F0502020204030204" pitchFamily="34" charset="0"/>
                <a:cs typeface="Calibri" panose="020F0502020204030204" pitchFamily="34" charset="0"/>
              </a:rPr>
              <a:t>TESHUQAH</a:t>
            </a:r>
            <a:r>
              <a:rPr lang="en-US" sz="3600" b="1" u="sng" dirty="0">
                <a:solidFill>
                  <a:srgbClr val="FFFFCC"/>
                </a:solidFill>
                <a:latin typeface="Calibri" panose="020F0502020204030204" pitchFamily="34" charset="0"/>
                <a:cs typeface="Calibri" panose="020F0502020204030204" pitchFamily="34" charset="0"/>
              </a:rPr>
              <a:t>]</a:t>
            </a:r>
            <a:r>
              <a:rPr lang="en-US" sz="3600" b="1" dirty="0">
                <a:solidFill>
                  <a:srgbClr val="FFFFCC"/>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is for me.”</a:t>
            </a:r>
          </a:p>
        </p:txBody>
      </p:sp>
      <p:pic>
        <p:nvPicPr>
          <p:cNvPr id="2" name="Picture 1">
            <a:extLst>
              <a:ext uri="{FF2B5EF4-FFF2-40B4-BE49-F238E27FC236}">
                <a16:creationId xmlns:a16="http://schemas.microsoft.com/office/drawing/2014/main" id="{30FBA066-46E6-4A64-9297-1C797AB08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2438400"/>
            <a:ext cx="3200400" cy="2286000"/>
          </a:xfrm>
          <a:prstGeom prst="rect">
            <a:avLst/>
          </a:prstGeom>
        </p:spPr>
      </p:pic>
    </p:spTree>
    <p:extLst>
      <p:ext uri="{BB962C8B-B14F-4D97-AF65-F5344CB8AC3E}">
        <p14:creationId xmlns:p14="http://schemas.microsoft.com/office/powerpoint/2010/main" val="15644731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620000" cy="838200"/>
          </a:xfrm>
        </p:spPr>
        <p:txBody>
          <a:bodyPr/>
          <a:lstStyle/>
          <a:p>
            <a:pPr algn="ctr" eaLnBrk="1" hangingPunct="1"/>
            <a:r>
              <a:rPr lang="en-US" sz="4000" kern="1200" dirty="0">
                <a:effectLst>
                  <a:outerShdw blurRad="38100" dist="38100" dir="2700000" algn="tl">
                    <a:srgbClr val="000000">
                      <a:alpha val="43137"/>
                    </a:srgbClr>
                  </a:outerShdw>
                </a:effectLst>
              </a:rPr>
              <a:t>Parallel Between Genesis 3:16 &amp; 4:7</a:t>
            </a:r>
          </a:p>
        </p:txBody>
      </p:sp>
      <p:sp>
        <p:nvSpPr>
          <p:cNvPr id="37891" name="Rectangle 3"/>
          <p:cNvSpPr>
            <a:spLocks noGrp="1" noChangeArrowheads="1"/>
          </p:cNvSpPr>
          <p:nvPr>
            <p:ph type="body" idx="1"/>
          </p:nvPr>
        </p:nvSpPr>
        <p:spPr>
          <a:xfrm>
            <a:off x="266700" y="1371600"/>
            <a:ext cx="8610600" cy="4114800"/>
          </a:xfrm>
        </p:spPr>
        <p:txBody>
          <a:bodyPr/>
          <a:lstStyle/>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3:16</a:t>
            </a:r>
          </a:p>
          <a:p>
            <a:pPr marL="0" indent="0" eaLnBrk="1" hangingPunct="1">
              <a:spcBef>
                <a:spcPts val="1200"/>
              </a:spcBef>
              <a:spcAft>
                <a:spcPts val="1200"/>
              </a:spcAft>
              <a:buNone/>
              <a:defRPr/>
            </a:pPr>
            <a:r>
              <a:rPr lang="en-US" dirty="0">
                <a:effectLst/>
              </a:rPr>
              <a:t>“your </a:t>
            </a:r>
            <a:r>
              <a:rPr lang="en-US" b="1" u="sng" dirty="0">
                <a:solidFill>
                  <a:srgbClr val="FFFFCC"/>
                </a:solidFill>
                <a:effectLst/>
              </a:rPr>
              <a:t>desire</a:t>
            </a:r>
            <a:r>
              <a:rPr lang="en-US" dirty="0">
                <a:effectLst/>
              </a:rPr>
              <a:t> [</a:t>
            </a:r>
            <a:r>
              <a:rPr lang="en-US" sz="2400" i="1" dirty="0">
                <a:effectLst/>
              </a:rPr>
              <a:t>TESHUQAH</a:t>
            </a:r>
            <a:r>
              <a:rPr lang="en-US" sz="2400" dirty="0">
                <a:effectLst/>
              </a:rPr>
              <a:t>] </a:t>
            </a:r>
            <a:r>
              <a:rPr lang="en-US" dirty="0">
                <a:effectLst/>
              </a:rPr>
              <a:t>will be for your husband, and he will rule over you.”</a:t>
            </a:r>
            <a:r>
              <a:rPr lang="en-US" dirty="0"/>
              <a:t> </a:t>
            </a:r>
          </a:p>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4:7</a:t>
            </a:r>
          </a:p>
          <a:p>
            <a:pPr marL="0" indent="0" eaLnBrk="1" hangingPunct="1">
              <a:spcBef>
                <a:spcPts val="1200"/>
              </a:spcBef>
              <a:spcAft>
                <a:spcPts val="1200"/>
              </a:spcAft>
              <a:buNone/>
              <a:defRPr/>
            </a:pPr>
            <a:r>
              <a:rPr lang="en-US" dirty="0">
                <a:effectLst/>
              </a:rPr>
              <a:t>“its [sin] </a:t>
            </a:r>
            <a:r>
              <a:rPr lang="en-US" b="1" u="sng" dirty="0">
                <a:solidFill>
                  <a:srgbClr val="FFFFCC"/>
                </a:solidFill>
                <a:effectLst/>
              </a:rPr>
              <a:t>desire</a:t>
            </a:r>
            <a:r>
              <a:rPr lang="en-US" dirty="0">
                <a:effectLst/>
              </a:rPr>
              <a:t> </a:t>
            </a:r>
            <a:r>
              <a:rPr lang="en-US" sz="2400" dirty="0">
                <a:effectLst/>
              </a:rPr>
              <a:t>[</a:t>
            </a:r>
            <a:r>
              <a:rPr lang="en-US" sz="2400" i="1" dirty="0">
                <a:effectLst/>
              </a:rPr>
              <a:t>TESHUQAH</a:t>
            </a:r>
            <a:r>
              <a:rPr lang="en-US" sz="2400" dirty="0">
                <a:effectLst/>
              </a:rPr>
              <a:t>]</a:t>
            </a:r>
            <a:r>
              <a:rPr lang="en-US" dirty="0">
                <a:effectLst/>
              </a:rPr>
              <a:t> is for you, but you must master it.”</a:t>
            </a:r>
            <a:endParaRPr lang="en-US" dirty="0"/>
          </a:p>
          <a:p>
            <a:pPr eaLnBrk="1" hangingPunct="1">
              <a:buFont typeface="Wingdings" pitchFamily="2" charset="2"/>
              <a:buNone/>
              <a:defRPr/>
            </a:pPr>
            <a:endParaRPr lang="en-US" dirty="0"/>
          </a:p>
        </p:txBody>
      </p:sp>
      <p:sp>
        <p:nvSpPr>
          <p:cNvPr id="2" name="TextBox 1">
            <a:extLst>
              <a:ext uri="{FF2B5EF4-FFF2-40B4-BE49-F238E27FC236}">
                <a16:creationId xmlns:a16="http://schemas.microsoft.com/office/drawing/2014/main" id="{5AB38583-F3FE-4278-85FD-11E47189DAD2}"/>
              </a:ext>
            </a:extLst>
          </p:cNvPr>
          <p:cNvSpPr txBox="1"/>
          <p:nvPr/>
        </p:nvSpPr>
        <p:spPr>
          <a:xfrm>
            <a:off x="1638300" y="5909101"/>
            <a:ext cx="58674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Susan T. </a:t>
            </a:r>
            <a:r>
              <a:rPr lang="en-US" sz="2000" dirty="0" err="1">
                <a:latin typeface="Calibri" panose="020F0502020204030204" pitchFamily="34" charset="0"/>
                <a:cs typeface="Calibri" panose="020F0502020204030204" pitchFamily="34" charset="0"/>
              </a:rPr>
              <a:t>Foh</a:t>
            </a:r>
            <a:r>
              <a:rPr lang="en-US" sz="2000" dirty="0">
                <a:latin typeface="Calibri" panose="020F0502020204030204" pitchFamily="34" charset="0"/>
                <a:cs typeface="Calibri" panose="020F0502020204030204" pitchFamily="34" charset="0"/>
              </a:rPr>
              <a:t>, “What is the Woman’s Desire?”, </a:t>
            </a:r>
            <a:r>
              <a:rPr lang="en-US" sz="2000" i="1" dirty="0">
                <a:latin typeface="Calibri" panose="020F0502020204030204" pitchFamily="34" charset="0"/>
                <a:cs typeface="Calibri" panose="020F0502020204030204" pitchFamily="34" charset="0"/>
              </a:rPr>
              <a:t>The Westminster Theological Journal</a:t>
            </a:r>
            <a:r>
              <a:rPr lang="en-US" sz="2000" dirty="0">
                <a:latin typeface="Calibri" panose="020F0502020204030204" pitchFamily="34" charset="0"/>
                <a:cs typeface="Calibri" panose="020F0502020204030204" pitchFamily="34" charset="0"/>
              </a:rPr>
              <a:t> 37 (1974-75), 376-83.</a:t>
            </a:r>
          </a:p>
        </p:txBody>
      </p:sp>
    </p:spTree>
    <p:extLst>
      <p:ext uri="{BB962C8B-B14F-4D97-AF65-F5344CB8AC3E}">
        <p14:creationId xmlns:p14="http://schemas.microsoft.com/office/powerpoint/2010/main" val="1859319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194F93-9ABF-436A-A051-5706B7AE33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7:28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you marry, you have not sinned; and if a virgin marries, she has not sinned. Yet such will have trouble in this life, and I am trying to spare you.”</a:t>
            </a:r>
          </a:p>
        </p:txBody>
      </p:sp>
      <p:pic>
        <p:nvPicPr>
          <p:cNvPr id="2" name="Picture 1">
            <a:extLst>
              <a:ext uri="{FF2B5EF4-FFF2-40B4-BE49-F238E27FC236}">
                <a16:creationId xmlns:a16="http://schemas.microsoft.com/office/drawing/2014/main" id="{C32B4BE5-2301-4EFA-8353-7A906622F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16681933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9A097-DCC4-4775-82D4-237AB339DD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Proverbs 21:9, 19; 25:24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a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desert land</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with a contentious and vexing woman...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25:24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the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p>
        </p:txBody>
      </p:sp>
    </p:spTree>
    <p:extLst>
      <p:ext uri="{BB962C8B-B14F-4D97-AF65-F5344CB8AC3E}">
        <p14:creationId xmlns:p14="http://schemas.microsoft.com/office/powerpoint/2010/main" val="159964884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693355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941765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762842"/>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3:17-19</a:t>
            </a:r>
          </a:p>
          <a:p>
            <a:pPr algn="just">
              <a:defRPr/>
            </a:pP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Then to Adam He said, “Because you have listened to the voice of your wife, and have eaten from the tree about which I commanded you, saying, ‘You shall not eat from it’; Cursed is the ground because of you; In toil you will eat of it All the days of your life. </a:t>
            </a:r>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“Both thorns and thistles it shall grow for you; And you will eat the plants of the field; </a:t>
            </a:r>
            <a:r>
              <a:rPr lang="en-US" sz="3200" baseline="30000" dirty="0">
                <a:latin typeface="Calibri" panose="020F0502020204030204" pitchFamily="34" charset="0"/>
                <a:cs typeface="Calibri" panose="020F0502020204030204" pitchFamily="34" charset="0"/>
              </a:rPr>
              <a:t>19 </a:t>
            </a:r>
            <a:r>
              <a:rPr lang="en-US" sz="3200" dirty="0">
                <a:latin typeface="Calibri" panose="020F0502020204030204" pitchFamily="34" charset="0"/>
                <a:cs typeface="Calibri" panose="020F0502020204030204" pitchFamily="34" charset="0"/>
              </a:rPr>
              <a:t>By the sweat of your face You will eat bread...”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510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6186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95680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0922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75D55-7921-4408-BCEF-8BC77DC46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our outer man is decaying, yet our inner man is being renewed day by day.</a:t>
            </a:r>
          </a:p>
        </p:txBody>
      </p:sp>
      <p:pic>
        <p:nvPicPr>
          <p:cNvPr id="2" name="Picture 1">
            <a:extLst>
              <a:ext uri="{FF2B5EF4-FFF2-40B4-BE49-F238E27FC236}">
                <a16:creationId xmlns:a16="http://schemas.microsoft.com/office/drawing/2014/main" id="{0AB25CA5-FB7A-469C-AF5A-D0D8E1D10F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33" t="26667" r="10533" b="11111"/>
          <a:stretch/>
        </p:blipFill>
        <p:spPr>
          <a:xfrm>
            <a:off x="3722914" y="2438400"/>
            <a:ext cx="1698172" cy="237744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21054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1143000"/>
          </a:xfrm>
        </p:spPr>
        <p:txBody>
          <a:bodyPr/>
          <a:lstStyle/>
          <a:p>
            <a:pPr algn="ctr" eaLnBrk="1" hangingPunct="1"/>
            <a:r>
              <a:rPr lang="en-US" sz="3600" dirty="0">
                <a:solidFill>
                  <a:srgbClr val="00FFFF"/>
                </a:solidFill>
              </a:rPr>
              <a:t>GENESIS 3: THE FALL OF MAN</a:t>
            </a:r>
          </a:p>
        </p:txBody>
      </p:sp>
      <p:sp>
        <p:nvSpPr>
          <p:cNvPr id="27651" name="Rectangle 3"/>
          <p:cNvSpPr>
            <a:spLocks noGrp="1" noChangeArrowheads="1"/>
          </p:cNvSpPr>
          <p:nvPr>
            <p:ph type="subTitle" idx="4294967295"/>
          </p:nvPr>
        </p:nvSpPr>
        <p:spPr>
          <a:xfrm>
            <a:off x="0" y="5410200"/>
            <a:ext cx="9144000" cy="1066800"/>
          </a:xfrm>
        </p:spPr>
        <p:txBody>
          <a:bodyPr lIns="92075" tIns="46038" rIns="92075" bIns="46038"/>
          <a:lstStyle/>
          <a:p>
            <a:pPr marL="0" indent="0" algn="ctr" eaLnBrk="1" hangingPunct="1">
              <a:buFont typeface="Wingdings" pitchFamily="2" charset="2"/>
              <a:buNone/>
              <a:defRPr/>
            </a:pPr>
            <a:r>
              <a:rPr lang="en-US" sz="2800" dirty="0">
                <a:solidFill>
                  <a:srgbClr val="FFFFFF"/>
                </a:solidFill>
              </a:rPr>
              <a:t>“This chapter is </a:t>
            </a:r>
            <a:r>
              <a:rPr lang="en-US" sz="2800" b="1" u="sng" dirty="0">
                <a:solidFill>
                  <a:srgbClr val="FFFFCC"/>
                </a:solidFill>
              </a:rPr>
              <a:t>the pivot</a:t>
            </a:r>
            <a:r>
              <a:rPr lang="en-US" sz="2800" dirty="0">
                <a:solidFill>
                  <a:srgbClr val="FFFFFF"/>
                </a:solidFill>
              </a:rPr>
              <a:t> on which the whole Bible turns”</a:t>
            </a:r>
          </a:p>
          <a:p>
            <a:pPr marL="0" indent="0" algn="ctr" eaLnBrk="1" hangingPunct="1">
              <a:buFont typeface="Wingdings" pitchFamily="2" charset="2"/>
              <a:buNone/>
              <a:defRPr/>
            </a:pPr>
            <a:r>
              <a:rPr lang="en-US" sz="2800" dirty="0">
                <a:solidFill>
                  <a:srgbClr val="FFFFFF"/>
                </a:solidFill>
              </a:rPr>
              <a:t>-W. H. Griffith Thomas</a:t>
            </a:r>
            <a:endParaRPr lang="en-US" dirty="0">
              <a:solidFill>
                <a:srgbClr val="FFFFFF"/>
              </a:solidFill>
            </a:endParaRPr>
          </a:p>
        </p:txBody>
      </p:sp>
      <p:pic>
        <p:nvPicPr>
          <p:cNvPr id="104452" name="Picture 5" descr="C:\Users\awoods\Pictures\Microsoft Clip Organizer\pe07654_.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41715" y="1695450"/>
            <a:ext cx="2060575" cy="3467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52118"/>
          </a:xfrm>
          <a:prstGeom prst="rect">
            <a:avLst/>
          </a:prstGeom>
          <a:noFill/>
          <a:ln w="28575">
            <a:noFill/>
            <a:miter lim="800000"/>
            <a:headEnd/>
            <a:tailEnd/>
          </a:ln>
        </p:spPr>
        <p:txBody>
          <a:bodyPr wrap="square">
            <a:spAutoFit/>
          </a:bodyPr>
          <a:lstStyle/>
          <a:p>
            <a:pPr algn="ctr">
              <a:spcBef>
                <a:spcPts val="450"/>
              </a:spcBef>
              <a:spcAft>
                <a:spcPts val="45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450"/>
              </a:spcBef>
              <a:spcAft>
                <a:spcPts val="4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732" y="3143250"/>
            <a:ext cx="1856536" cy="164592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3:20-24 God’s provision in spite of the sin</a:t>
            </a:r>
            <a:r>
              <a:rPr lang="en-US" dirty="0">
                <a:effectLst>
                  <a:outerShdw blurRad="38100" dist="38100" dir="2700000" algn="tl">
                    <a:srgbClr val="000000">
                      <a:alpha val="43137"/>
                    </a:srgbClr>
                  </a:outerShdw>
                </a:effectLst>
                <a:ea typeface="+mn-ea"/>
                <a:cs typeface="+mn-cs"/>
              </a:rPr>
              <a:t>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354C5BE8-AE23-4E14-86EF-BEA3CB4E17C7}"/>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865508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72275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74822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“and He made </a:t>
            </a:r>
            <a:r>
              <a:rPr lang="en-US" sz="3600" b="1" i="1" u="sng" dirty="0">
                <a:solidFill>
                  <a:srgbClr val="FFFFCC"/>
                </a:solidFill>
                <a:effectLst>
                  <a:outerShdw blurRad="38100" dist="38100" dir="2700000" algn="tl">
                    <a:srgbClr val="000000">
                      <a:alpha val="43137"/>
                    </a:srgbClr>
                  </a:outerShdw>
                </a:effectLst>
              </a:rPr>
              <a:t>from one man every nation</a:t>
            </a:r>
            <a:r>
              <a:rPr lang="en-US" sz="3600" dirty="0">
                <a:effectLst>
                  <a:outerShdw blurRad="38100" dist="38100" dir="2700000" algn="tl">
                    <a:srgbClr val="000000">
                      <a:alpha val="43137"/>
                    </a:srgbClr>
                  </a:outerShdw>
                </a:effectLst>
              </a:rPr>
              <a:t> of mankind to live on all the face of the earth, having determined their appointed times and the boundaries of their habitation.” (Italics added) </a:t>
            </a:r>
          </a:p>
        </p:txBody>
      </p:sp>
    </p:spTree>
    <p:extLst>
      <p:ext uri="{BB962C8B-B14F-4D97-AF65-F5344CB8AC3E}">
        <p14:creationId xmlns:p14="http://schemas.microsoft.com/office/powerpoint/2010/main" val="1964568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197317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sz="3100" b="1" u="sng" dirty="0">
                <a:solidFill>
                  <a:srgbClr val="FFFFCC"/>
                </a:solidFill>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29763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a:t>
            </a:r>
            <a:r>
              <a:rPr lang="en-US" sz="2800" b="1" u="sng" dirty="0">
                <a:solidFill>
                  <a:srgbClr val="FFFFCC"/>
                </a:solidFill>
                <a:latin typeface="Calibri" panose="020F0502020204030204" pitchFamily="34" charset="0"/>
              </a:rPr>
              <a:t>Let Us make man in Our image, according to Our 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27822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TRINITARIANISM IN GENESIS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2" name="Picture 1">
            <a:extLst>
              <a:ext uri="{FF2B5EF4-FFF2-40B4-BE49-F238E27FC236}">
                <a16:creationId xmlns:a16="http://schemas.microsoft.com/office/drawing/2014/main" id="{83D7980E-0B14-4AE5-B20F-379168F7E9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1600200"/>
            <a:ext cx="5358031" cy="3657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Tree>
    <p:extLst>
      <p:ext uri="{BB962C8B-B14F-4D97-AF65-F5344CB8AC3E}">
        <p14:creationId xmlns:p14="http://schemas.microsoft.com/office/powerpoint/2010/main" val="242036941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
        <p:nvSpPr>
          <p:cNvPr id="5" name="Title 1">
            <a:extLst>
              <a:ext uri="{FF2B5EF4-FFF2-40B4-BE49-F238E27FC236}">
                <a16:creationId xmlns:a16="http://schemas.microsoft.com/office/drawing/2014/main" id="{59102363-440A-476A-8BA2-418791E5D582}"/>
              </a:ext>
            </a:extLst>
          </p:cNvPr>
          <p:cNvSpPr>
            <a:spLocks noGrp="1"/>
          </p:cNvSpPr>
          <p:nvPr>
            <p:ph type="title"/>
          </p:nvPr>
        </p:nvSpPr>
        <p:spPr>
          <a:xfrm>
            <a:off x="1676400" y="22860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Tree>
    <p:extLst>
      <p:ext uri="{BB962C8B-B14F-4D97-AF65-F5344CB8AC3E}">
        <p14:creationId xmlns:p14="http://schemas.microsoft.com/office/powerpoint/2010/main" val="218801045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 Rugh | Resources | Indian Hills Community Church">
            <a:extLst>
              <a:ext uri="{FF2B5EF4-FFF2-40B4-BE49-F238E27FC236}">
                <a16:creationId xmlns:a16="http://schemas.microsoft.com/office/drawing/2014/main" id="{E6F13CB0-63A5-4013-A161-3988843B99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85838"/>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8179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ensationalism versus Covenantalism | Evidence Unseen">
            <a:extLst>
              <a:ext uri="{FF2B5EF4-FFF2-40B4-BE49-F238E27FC236}">
                <a16:creationId xmlns:a16="http://schemas.microsoft.com/office/drawing/2014/main" id="{7AC067C2-31BB-4C31-92F4-23AF7AA54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71450"/>
            <a:ext cx="8686800" cy="651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876882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095500" y="2286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 Review</a:t>
            </a:r>
          </a:p>
        </p:txBody>
      </p:sp>
    </p:spTree>
    <p:extLst>
      <p:ext uri="{BB962C8B-B14F-4D97-AF65-F5344CB8AC3E}">
        <p14:creationId xmlns:p14="http://schemas.microsoft.com/office/powerpoint/2010/main" val="2849570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C22445FA-40FD-45F8-BE66-E087827CD348}"/>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151672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685800" y="1735138"/>
            <a:ext cx="76200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D123E448-36E2-4B17-8AC3-FAF4B34A62E4}"/>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11295</TotalTime>
  <Words>2662</Words>
  <Application>Microsoft Office PowerPoint</Application>
  <PresentationFormat>On-screen Show (4:3)</PresentationFormat>
  <Paragraphs>263</Paragraphs>
  <Slides>76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76</vt:i4>
      </vt:variant>
    </vt:vector>
  </HeadingPairs>
  <TitlesOfParts>
    <vt:vector size="81" baseType="lpstr">
      <vt:lpstr>Calibri</vt:lpstr>
      <vt:lpstr>Times New Roman</vt:lpstr>
      <vt:lpstr>Wingdings</vt:lpstr>
      <vt:lpstr>Azure</vt:lpstr>
      <vt:lpstr>Azure</vt:lpstr>
      <vt:lpstr>PowerPoint Presentation</vt:lpstr>
      <vt:lpstr>GENESIS STRUCTURE</vt:lpstr>
      <vt:lpstr>GENESIS STRUCTURE</vt:lpstr>
      <vt:lpstr>PowerPoint Presentation</vt:lpstr>
      <vt:lpstr>GENESIS STRUCTURE</vt:lpstr>
      <vt:lpstr>GENESIS 3: THE FALL OF MAN</vt:lpstr>
      <vt:lpstr>PowerPoint Presentation</vt:lpstr>
      <vt:lpstr>PowerPoint Presentation</vt:lpstr>
      <vt:lpstr>Satan’s Tactics (2 Cor 2:11)</vt:lpstr>
      <vt:lpstr>Adam and Eve’s Mistakes (Eph 6:10-20)</vt:lpstr>
      <vt:lpstr>PowerPoint Presentation</vt:lpstr>
      <vt:lpstr>Sin of Adam and Eve (3:6)</vt:lpstr>
      <vt:lpstr>PowerPoint Presentation</vt:lpstr>
      <vt:lpstr>Results of the Sin  (3:7-13)</vt:lpstr>
      <vt:lpstr>Results of the Sin  (3:7-13)</vt:lpstr>
      <vt:lpstr>Results of the Sin  (3:7-13)</vt:lpstr>
      <vt:lpstr>Results of the Sin  (3:7-13)</vt:lpstr>
      <vt:lpstr>Results of the Sin  (3:7-13)</vt:lpstr>
      <vt:lpstr>PowerPoint Presentation</vt:lpstr>
      <vt:lpstr>PowerPoint Presentation</vt:lpstr>
      <vt:lpstr>Names &amp; Titles Demonstrating Satan’s Post-Fall, Earthly Authority  (Job 1:7; 2:2; Luke 4:5-8; Rom. 8:19-22)</vt:lpstr>
      <vt:lpstr>PowerPoint Presentation</vt:lpstr>
      <vt:lpstr>Results of the Sin  (3:7-13)</vt:lpstr>
      <vt:lpstr>PowerPoint Presentation</vt:lpstr>
      <vt:lpstr>Divine Judgments  (3:14-19)</vt:lpstr>
      <vt:lpstr>Divine Judgments  (3:14-19)</vt:lpstr>
      <vt:lpstr>Serpent  (3:14-15)</vt:lpstr>
      <vt:lpstr>Serpent  (3:14-15)</vt:lpstr>
      <vt:lpstr>PowerPoint Presentation</vt:lpstr>
      <vt:lpstr>PowerPoint Presentation</vt:lpstr>
      <vt:lpstr>Serpent  (3:14-15)</vt:lpstr>
      <vt:lpstr>PowerPoint Presentation</vt:lpstr>
      <vt:lpstr>Satanic Attempts to Stop Messiah</vt:lpstr>
      <vt:lpstr>Satan’s Progressive Defeat</vt:lpstr>
      <vt:lpstr>PowerPoint Presentation</vt:lpstr>
      <vt:lpstr>PowerPoint Presentation</vt:lpstr>
      <vt:lpstr>Divine Judgments  (3:14-19)</vt:lpstr>
      <vt:lpstr>Woman  (3:16)</vt:lpstr>
      <vt:lpstr>Woman  (3:16)</vt:lpstr>
      <vt:lpstr>PowerPoint Presentation</vt:lpstr>
      <vt:lpstr>Woman  (3:16)</vt:lpstr>
      <vt:lpstr>PowerPoint Presentation</vt:lpstr>
      <vt:lpstr>PowerPoint Presentation</vt:lpstr>
      <vt:lpstr>Parallel Between Genesis 3:16 &amp; 4:7</vt:lpstr>
      <vt:lpstr>PowerPoint Presentation</vt:lpstr>
      <vt:lpstr>PowerPoint Presentation</vt:lpstr>
      <vt:lpstr>PowerPoint Presentation</vt:lpstr>
      <vt:lpstr>Divine Judgments  (3:14-19)</vt:lpstr>
      <vt:lpstr>Man  (3:17-19)</vt:lpstr>
      <vt:lpstr>Man  (3:17-19)</vt:lpstr>
      <vt:lpstr>PowerPoint Presentation</vt:lpstr>
      <vt:lpstr>PowerPoint Presentation</vt:lpstr>
      <vt:lpstr>Man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Provision  (3:20-24)</vt:lpstr>
      <vt:lpstr>God’s Provision  (3:20-24)</vt:lpstr>
      <vt:lpstr>PowerPoint Presentation</vt:lpstr>
      <vt:lpstr>PowerPoint Presentation</vt:lpstr>
      <vt:lpstr>God’s Provision  (3:20-24)</vt:lpstr>
      <vt:lpstr>God’s Provision  (3:20-24)</vt:lpstr>
      <vt:lpstr>PowerPoint Presentation</vt:lpstr>
      <vt:lpstr>TRINITARIANISM IN GENESIS</vt:lpstr>
      <vt:lpstr>THE DIVINE INSTITUTIONS</vt:lpstr>
      <vt:lpstr>THE DIVINE INSTITUTIONS</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013 - 3v8-13</dc:title>
  <dc:subject>Genesis 3</dc:subject>
  <dc:creator>A. Woods</dc:creator>
  <dc:description>Modified by Jim McGowan</dc:description>
  <cp:lastModifiedBy>Jim McGowan</cp:lastModifiedBy>
  <cp:revision>1167</cp:revision>
  <cp:lastPrinted>2020-11-08T04:14:45Z</cp:lastPrinted>
  <dcterms:created xsi:type="dcterms:W3CDTF">2009-03-17T12:21:13Z</dcterms:created>
  <dcterms:modified xsi:type="dcterms:W3CDTF">2020-11-08T04:16:56Z</dcterms:modified>
</cp:coreProperties>
</file>