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9"/>
  </p:notesMasterIdLst>
  <p:handoutMasterIdLst>
    <p:handoutMasterId r:id="rId130"/>
  </p:handoutMasterIdLst>
  <p:sldIdLst>
    <p:sldId id="4643" r:id="rId2"/>
    <p:sldId id="4644" r:id="rId3"/>
    <p:sldId id="4645" r:id="rId4"/>
    <p:sldId id="4646" r:id="rId5"/>
    <p:sldId id="4647" r:id="rId6"/>
    <p:sldId id="4665" r:id="rId7"/>
    <p:sldId id="5583" r:id="rId8"/>
    <p:sldId id="6572" r:id="rId9"/>
    <p:sldId id="5582" r:id="rId10"/>
    <p:sldId id="746" r:id="rId11"/>
    <p:sldId id="6573" r:id="rId12"/>
    <p:sldId id="270" r:id="rId13"/>
    <p:sldId id="6574" r:id="rId14"/>
    <p:sldId id="4847" r:id="rId15"/>
    <p:sldId id="6575" r:id="rId16"/>
    <p:sldId id="5553" r:id="rId17"/>
    <p:sldId id="6576" r:id="rId18"/>
    <p:sldId id="4815" r:id="rId19"/>
    <p:sldId id="2753" r:id="rId20"/>
    <p:sldId id="6577" r:id="rId21"/>
    <p:sldId id="5239" r:id="rId22"/>
    <p:sldId id="633" r:id="rId23"/>
    <p:sldId id="5234" r:id="rId24"/>
    <p:sldId id="5564" r:id="rId25"/>
    <p:sldId id="6578" r:id="rId26"/>
    <p:sldId id="3024" r:id="rId27"/>
    <p:sldId id="5540" r:id="rId28"/>
    <p:sldId id="5606" r:id="rId29"/>
    <p:sldId id="6579" r:id="rId30"/>
    <p:sldId id="6620" r:id="rId31"/>
    <p:sldId id="3365" r:id="rId32"/>
    <p:sldId id="5558" r:id="rId33"/>
    <p:sldId id="6508" r:id="rId34"/>
    <p:sldId id="1586" r:id="rId35"/>
    <p:sldId id="6618" r:id="rId36"/>
    <p:sldId id="5559" r:id="rId37"/>
    <p:sldId id="3103" r:id="rId38"/>
    <p:sldId id="5487" r:id="rId39"/>
    <p:sldId id="3009" r:id="rId40"/>
    <p:sldId id="5607" r:id="rId41"/>
    <p:sldId id="5608" r:id="rId42"/>
    <p:sldId id="2421" r:id="rId43"/>
    <p:sldId id="5609" r:id="rId44"/>
    <p:sldId id="6619" r:id="rId45"/>
    <p:sldId id="5545" r:id="rId46"/>
    <p:sldId id="6290" r:id="rId47"/>
    <p:sldId id="6291" r:id="rId48"/>
    <p:sldId id="5547" r:id="rId49"/>
    <p:sldId id="5548" r:id="rId50"/>
    <p:sldId id="3679" r:id="rId51"/>
    <p:sldId id="5568" r:id="rId52"/>
    <p:sldId id="3669" r:id="rId53"/>
    <p:sldId id="5569" r:id="rId54"/>
    <p:sldId id="5543" r:id="rId55"/>
    <p:sldId id="6580" r:id="rId56"/>
    <p:sldId id="4393" r:id="rId57"/>
    <p:sldId id="819" r:id="rId58"/>
    <p:sldId id="3668" r:id="rId59"/>
    <p:sldId id="3692" r:id="rId60"/>
    <p:sldId id="3569" r:id="rId61"/>
    <p:sldId id="3571" r:id="rId62"/>
    <p:sldId id="3570" r:id="rId63"/>
    <p:sldId id="3572" r:id="rId64"/>
    <p:sldId id="3457" r:id="rId65"/>
    <p:sldId id="3573" r:id="rId66"/>
    <p:sldId id="3390" r:id="rId67"/>
    <p:sldId id="3391" r:id="rId68"/>
    <p:sldId id="3361" r:id="rId69"/>
    <p:sldId id="6585" r:id="rId70"/>
    <p:sldId id="6474" r:id="rId71"/>
    <p:sldId id="6584" r:id="rId72"/>
    <p:sldId id="6586" r:id="rId73"/>
    <p:sldId id="6587" r:id="rId74"/>
    <p:sldId id="6568" r:id="rId75"/>
    <p:sldId id="5594" r:id="rId76"/>
    <p:sldId id="6588" r:id="rId77"/>
    <p:sldId id="6589" r:id="rId78"/>
    <p:sldId id="5612" r:id="rId79"/>
    <p:sldId id="3018" r:id="rId80"/>
    <p:sldId id="6590" r:id="rId81"/>
    <p:sldId id="6569" r:id="rId82"/>
    <p:sldId id="6567" r:id="rId83"/>
    <p:sldId id="6591" r:id="rId84"/>
    <p:sldId id="6592" r:id="rId85"/>
    <p:sldId id="5610" r:id="rId86"/>
    <p:sldId id="6557" r:id="rId87"/>
    <p:sldId id="6593" r:id="rId88"/>
    <p:sldId id="5611" r:id="rId89"/>
    <p:sldId id="284" r:id="rId90"/>
    <p:sldId id="6473" r:id="rId91"/>
    <p:sldId id="6596" r:id="rId92"/>
    <p:sldId id="5614" r:id="rId93"/>
    <p:sldId id="5613" r:id="rId94"/>
    <p:sldId id="900" r:id="rId95"/>
    <p:sldId id="322" r:id="rId96"/>
    <p:sldId id="5615" r:id="rId97"/>
    <p:sldId id="6597" r:id="rId98"/>
    <p:sldId id="6410" r:id="rId99"/>
    <p:sldId id="6411" r:id="rId100"/>
    <p:sldId id="6469" r:id="rId101"/>
    <p:sldId id="6409" r:id="rId102"/>
    <p:sldId id="6471" r:id="rId103"/>
    <p:sldId id="6582" r:id="rId104"/>
    <p:sldId id="6468" r:id="rId105"/>
    <p:sldId id="6408" r:id="rId106"/>
    <p:sldId id="6598" r:id="rId107"/>
    <p:sldId id="6470" r:id="rId108"/>
    <p:sldId id="6472" r:id="rId109"/>
    <p:sldId id="6599" r:id="rId110"/>
    <p:sldId id="6600" r:id="rId111"/>
    <p:sldId id="6601" r:id="rId112"/>
    <p:sldId id="6602" r:id="rId113"/>
    <p:sldId id="6610" r:id="rId114"/>
    <p:sldId id="6613" r:id="rId115"/>
    <p:sldId id="5550" r:id="rId116"/>
    <p:sldId id="6614" r:id="rId117"/>
    <p:sldId id="6612" r:id="rId118"/>
    <p:sldId id="6615" r:id="rId119"/>
    <p:sldId id="6611" r:id="rId120"/>
    <p:sldId id="6616" r:id="rId121"/>
    <p:sldId id="6603" r:id="rId122"/>
    <p:sldId id="6604" r:id="rId123"/>
    <p:sldId id="6605" r:id="rId124"/>
    <p:sldId id="2850" r:id="rId125"/>
    <p:sldId id="3148" r:id="rId126"/>
    <p:sldId id="6608" r:id="rId127"/>
    <p:sldId id="6581" r:id="rId12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3300"/>
    <a:srgbClr val="A6A6A6"/>
    <a:srgbClr val="00CC00"/>
    <a:srgbClr val="000099"/>
    <a:srgbClr val="00FFFF"/>
    <a:srgbClr val="3333FF"/>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E135C-1576-4B85-B0F6-3012B4D6C5B8}" v="18" dt="2020-10-25T15:13:38.70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110" d="100"/>
          <a:sy n="110" d="100"/>
        </p:scale>
        <p:origin x="1428" y="13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slide" Target="slides/slide7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021 The Rapture - Olivet Discourse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10/31/2020</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64</a:t>
            </a:fld>
            <a:endParaRPr lang="en-US" dirty="0"/>
          </a:p>
        </p:txBody>
      </p:sp>
    </p:spTree>
    <p:extLst>
      <p:ext uri="{BB962C8B-B14F-4D97-AF65-F5344CB8AC3E}">
        <p14:creationId xmlns:p14="http://schemas.microsoft.com/office/powerpoint/2010/main" val="20208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10/31/2020</a:t>
            </a:fld>
            <a:endParaRPr lang="en-US" dirty="0"/>
          </a:p>
        </p:txBody>
      </p:sp>
    </p:spTree>
    <p:extLst>
      <p:ext uri="{BB962C8B-B14F-4D97-AF65-F5344CB8AC3E}">
        <p14:creationId xmlns:p14="http://schemas.microsoft.com/office/powerpoint/2010/main" val="11723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67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10/31/2020</a:t>
            </a:fld>
            <a:endParaRPr lang="en-US" dirty="0"/>
          </a:p>
        </p:txBody>
      </p:sp>
    </p:spTree>
    <p:extLst>
      <p:ext uri="{BB962C8B-B14F-4D97-AF65-F5344CB8AC3E}">
        <p14:creationId xmlns:p14="http://schemas.microsoft.com/office/powerpoint/2010/main" val="161117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10/31/2020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99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10/31/2020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101</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105</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10/31/2020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10/31/2020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10/31/2020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4" r:id="rId12"/>
    <p:sldLayoutId id="2147492665" r:id="rId13"/>
    <p:sldLayoutId id="2147492666"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45.gif"/></Relationships>
</file>

<file path=ppt/slides/_rels/slide10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5.xml"/><Relationship Id="rId10" Type="http://schemas.openxmlformats.org/officeDocument/2006/relationships/image" Target="../media/image49.jpeg"/><Relationship Id="rId4" Type="http://schemas.openxmlformats.org/officeDocument/2006/relationships/image" Target="../media/image550.png"/><Relationship Id="rId9" Type="http://schemas.openxmlformats.org/officeDocument/2006/relationships/image" Target="../media/image48.jpeg"/></Relationships>
</file>

<file path=ppt/slides/_rels/slide10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25</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570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1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842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09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80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639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752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endParaRPr lang="en-US" sz="3600" dirty="0">
              <a:effectLst>
                <a:outerShdw blurRad="38100" dist="38100" dir="2700000" algn="tl">
                  <a:srgbClr val="000000">
                    <a:alpha val="43137"/>
                  </a:srgbClr>
                </a:outerShdw>
              </a:effectLst>
            </a:endParaRPr>
          </a:p>
          <a:p>
            <a:pPr marL="0" indent="0">
              <a:spcBef>
                <a:spcPct val="0"/>
              </a:spcBef>
              <a:spcAft>
                <a:spcPts val="0"/>
              </a:spcAft>
              <a:buClr>
                <a:srgbClr val="66FFFF"/>
              </a:buClr>
              <a:buSzPct val="100000"/>
              <a:buNone/>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b="1" u="sng" dirty="0">
                <a:solidFill>
                  <a:srgbClr val="FFFFCC"/>
                </a:solidFill>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endParaRPr lang="en-US" sz="3600" dirty="0">
              <a:effectLst>
                <a:outerShdw blurRad="38100" dist="38100" dir="2700000" algn="tl">
                  <a:srgbClr val="000000">
                    <a:alpha val="43137"/>
                  </a:srgbClr>
                </a:outerShdw>
              </a:effectLst>
            </a:endParaRPr>
          </a:p>
          <a:p>
            <a:pPr marL="0" indent="0">
              <a:spcBef>
                <a:spcPct val="0"/>
              </a:spcBef>
              <a:spcAft>
                <a:spcPts val="0"/>
              </a:spcAft>
              <a:buClr>
                <a:srgbClr val="66FFFF"/>
              </a:buClr>
              <a:buSzPct val="100000"/>
              <a:buNone/>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72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11430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187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540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05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9925971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(Israel’s national gospel) </a:t>
            </a:r>
            <a:r>
              <a:rPr lang="en-US" sz="3200" dirty="0">
                <a:effectLst>
                  <a:outerShdw blurRad="38100" dist="38100" dir="2700000" algn="tl">
                    <a:srgbClr val="000000">
                      <a:alpha val="43137"/>
                    </a:srgbClr>
                  </a:outerShdw>
                </a:effectLst>
                <a:latin typeface="Calibri" panose="020F0502020204030204" pitchFamily="34" charset="0"/>
              </a:rPr>
              <a:t>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15240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a:t>
            </a:r>
            <a:r>
              <a:rPr lang="en-US" sz="3200" b="1" u="sng" dirty="0">
                <a:solidFill>
                  <a:srgbClr val="FFFFCC"/>
                </a:solidFill>
                <a:latin typeface="Calibri" panose="020F0502020204030204" pitchFamily="34" charset="0"/>
                <a:cs typeface="Calibri" panose="020F0502020204030204" pitchFamily="34" charset="0"/>
              </a:rPr>
              <a:t>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88677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07A0D-6743-4431-8DE6-10C3865AA7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13:12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I will make mortal man scarcer than pure gold and mankind than the gold of Ophir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C8F17A2-9D05-4E6E-84B0-8B06493C4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380" y="2457450"/>
            <a:ext cx="3135251" cy="2057400"/>
          </a:xfrm>
          <a:prstGeom prst="rect">
            <a:avLst/>
          </a:prstGeom>
        </p:spPr>
      </p:pic>
    </p:spTree>
    <p:extLst>
      <p:ext uri="{BB962C8B-B14F-4D97-AF65-F5344CB8AC3E}">
        <p14:creationId xmlns:p14="http://schemas.microsoft.com/office/powerpoint/2010/main" val="53070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283795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endParaRPr lang="en-US" sz="3600" dirty="0">
              <a:solidFill>
                <a:schemeClr val="tx1"/>
              </a:solidFill>
              <a:effectLst>
                <a:outerShdw blurRad="38100" dist="38100" dir="2700000" algn="tl">
                  <a:srgbClr val="000000">
                    <a:alpha val="43137"/>
                  </a:srgbClr>
                </a:outerShdw>
              </a:effectLst>
              <a:ea typeface="+mn-ea"/>
              <a:cs typeface="+mn-cs"/>
            </a:endParaRP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11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“that is, the one whose coming is in accord with the activity of Satan, with all </a:t>
            </a:r>
            <a:r>
              <a:rPr lang="en-US" sz="3600" b="1" u="sng" dirty="0">
                <a:solidFill>
                  <a:srgbClr val="FFFFCC"/>
                </a:solidFill>
                <a:latin typeface="Calibri" panose="020F0502020204030204" pitchFamily="34" charset="0"/>
                <a:cs typeface="Calibri" panose="020F0502020204030204" pitchFamily="34" charset="0"/>
              </a:rPr>
              <a:t>power</a:t>
            </a:r>
            <a:r>
              <a:rPr lang="en-US" sz="3600" dirty="0">
                <a:latin typeface="Calibri" panose="020F0502020204030204" pitchFamily="34" charset="0"/>
                <a:cs typeface="Calibri" panose="020F0502020204030204" pitchFamily="34" charset="0"/>
              </a:rPr>
              <a:t> and </a:t>
            </a:r>
            <a:r>
              <a:rPr lang="en-US" sz="3600" b="1" u="sng" dirty="0">
                <a:solidFill>
                  <a:srgbClr val="FFFFCC"/>
                </a:solidFill>
                <a:cs typeface="Calibri" panose="020F0502020204030204" pitchFamily="34" charset="0"/>
              </a:rPr>
              <a:t>signs</a:t>
            </a:r>
            <a:r>
              <a:rPr lang="en-US" sz="3600" dirty="0">
                <a:latin typeface="Calibri" panose="020F0502020204030204" pitchFamily="34" charset="0"/>
                <a:cs typeface="Calibri" panose="020F0502020204030204" pitchFamily="34" charset="0"/>
              </a:rPr>
              <a:t> and false </a:t>
            </a:r>
            <a:r>
              <a:rPr lang="en-US" sz="3600" b="1" u="sng" dirty="0">
                <a:solidFill>
                  <a:srgbClr val="FFFFCC"/>
                </a:solidFill>
                <a:cs typeface="Calibri" panose="020F0502020204030204" pitchFamily="34" charset="0"/>
              </a:rPr>
              <a:t>wonders</a:t>
            </a:r>
            <a:r>
              <a:rPr lang="en-US" sz="3600" dirty="0">
                <a:latin typeface="Calibri" panose="020F0502020204030204" pitchFamily="34" charset="0"/>
                <a:cs typeface="Calibri" panose="020F0502020204030204" pitchFamily="34" charset="0"/>
              </a:rPr>
              <a:t>.”</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18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12857141"/>
              </p:ext>
            </p:extLst>
          </p:nvPr>
        </p:nvGraphicFramePr>
        <p:xfrm>
          <a:off x="182880" y="724394"/>
          <a:ext cx="8686801" cy="54092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114801">
                  <a:extLst>
                    <a:ext uri="{9D8B030D-6E8A-4147-A177-3AD203B41FA5}">
                      <a16:colId xmlns:a16="http://schemas.microsoft.com/office/drawing/2014/main" val="20002"/>
                    </a:ext>
                  </a:extLst>
                </a:gridCol>
              </a:tblGrid>
              <a:tr h="137160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28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2800" u="sng" dirty="0">
                        <a:solidFill>
                          <a:schemeClr val="tx1"/>
                        </a:solidFill>
                        <a:latin typeface="Calibri" panose="020F0502020204030204" pitchFamily="34" charset="0"/>
                      </a:endParaRPr>
                    </a:p>
                  </a:txBody>
                  <a:tcPr anchor="ctr">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200" b="1" u="none" dirty="0">
                          <a:solidFill>
                            <a:srgbClr val="C00000"/>
                          </a:solidFill>
                          <a:latin typeface="Calibri" panose="020F0502020204030204" pitchFamily="34" charset="0"/>
                        </a:rPr>
                        <a:t>MIRACLE</a:t>
                      </a:r>
                    </a:p>
                  </a:txBody>
                  <a:tcPr anchor="ctr"/>
                </a:tc>
                <a:tc>
                  <a:txBody>
                    <a:bodyPr/>
                    <a:lstStyle/>
                    <a:p>
                      <a:pPr algn="ctr"/>
                      <a:r>
                        <a:rPr lang="en-US" sz="3200" b="1" u="none" dirty="0">
                          <a:solidFill>
                            <a:srgbClr val="0000CC"/>
                          </a:solidFill>
                          <a:latin typeface="Calibri" panose="020F0502020204030204" pitchFamily="34" charset="0"/>
                        </a:rPr>
                        <a:t>GREEK</a:t>
                      </a:r>
                    </a:p>
                  </a:txBody>
                  <a:tcPr anchor="ctr"/>
                </a:tc>
                <a:tc>
                  <a:txBody>
                    <a:bodyPr/>
                    <a:lstStyle/>
                    <a:p>
                      <a:pPr algn="ctr"/>
                      <a:r>
                        <a:rPr lang="en-US" sz="3200" b="1" u="none" dirty="0">
                          <a:solidFill>
                            <a:srgbClr val="006600"/>
                          </a:solidFill>
                          <a:latin typeface="Calibri" panose="020F0502020204030204" pitchFamily="34" charset="0"/>
                        </a:rPr>
                        <a:t>CHRIST’S MINISTRY</a:t>
                      </a:r>
                    </a:p>
                  </a:txBody>
                  <a:tcPr anchor="ctr"/>
                </a:tc>
                <a:extLst>
                  <a:ext uri="{0D108BD9-81ED-4DB2-BD59-A6C34878D82A}">
                    <a16:rowId xmlns:a16="http://schemas.microsoft.com/office/drawing/2014/main" val="10000"/>
                  </a:ext>
                </a:extLst>
              </a:tr>
              <a:tr h="1009403">
                <a:tc>
                  <a:txBody>
                    <a:bodyPr/>
                    <a:lstStyle/>
                    <a:p>
                      <a:pPr algn="ctr"/>
                      <a:r>
                        <a:rPr lang="en-US" sz="3200" b="1" dirty="0">
                          <a:solidFill>
                            <a:srgbClr val="C00000"/>
                          </a:solidFill>
                          <a:latin typeface="Calibri" panose="020F0502020204030204" pitchFamily="34" charset="0"/>
                        </a:rPr>
                        <a:t>Powers</a:t>
                      </a:r>
                      <a:endParaRPr lang="en-US" sz="3200" b="1" dirty="0">
                        <a:solidFill>
                          <a:srgbClr val="C00000"/>
                        </a:solidFill>
                      </a:endParaRPr>
                    </a:p>
                  </a:txBody>
                  <a:tcPr anchor="ctr"/>
                </a:tc>
                <a:tc>
                  <a:txBody>
                    <a:bodyPr/>
                    <a:lstStyle/>
                    <a:p>
                      <a:pPr algn="ctr"/>
                      <a:r>
                        <a:rPr lang="en-US" sz="3200" b="1" i="1" dirty="0">
                          <a:solidFill>
                            <a:srgbClr val="0000CC"/>
                          </a:solidFill>
                          <a:latin typeface="Calibri" panose="020F0502020204030204" pitchFamily="34" charset="0"/>
                        </a:rPr>
                        <a:t>Dynamis</a:t>
                      </a:r>
                    </a:p>
                  </a:txBody>
                  <a:tcPr anchor="ctr"/>
                </a:tc>
                <a:tc>
                  <a:txBody>
                    <a:bodyPr/>
                    <a:lstStyle/>
                    <a:p>
                      <a:pPr algn="ctr"/>
                      <a:r>
                        <a:rPr lang="en-US" sz="3200" b="1" dirty="0">
                          <a:solidFill>
                            <a:srgbClr val="006600"/>
                          </a:solidFill>
                          <a:latin typeface="Calibri" panose="020F0502020204030204" pitchFamily="34" charset="0"/>
                        </a:rPr>
                        <a:t>Matt. 11:20</a:t>
                      </a:r>
                    </a:p>
                  </a:txBody>
                  <a:tcPr anchor="ctr"/>
                </a:tc>
                <a:extLst>
                  <a:ext uri="{0D108BD9-81ED-4DB2-BD59-A6C34878D82A}">
                    <a16:rowId xmlns:a16="http://schemas.microsoft.com/office/drawing/2014/main" val="10001"/>
                  </a:ext>
                </a:extLst>
              </a:tr>
              <a:tr h="1009403">
                <a:tc>
                  <a:txBody>
                    <a:bodyPr/>
                    <a:lstStyle/>
                    <a:p>
                      <a:pPr algn="ctr"/>
                      <a:r>
                        <a:rPr lang="en-US" sz="3200" b="1" dirty="0">
                          <a:solidFill>
                            <a:srgbClr val="C00000"/>
                          </a:solidFill>
                          <a:latin typeface="Calibri" panose="020F0502020204030204" pitchFamily="34" charset="0"/>
                        </a:rPr>
                        <a:t>Signs</a:t>
                      </a:r>
                    </a:p>
                  </a:txBody>
                  <a:tcPr anchor="ctr"/>
                </a:tc>
                <a:tc>
                  <a:txBody>
                    <a:bodyPr/>
                    <a:lstStyle/>
                    <a:p>
                      <a:pPr algn="ctr"/>
                      <a:r>
                        <a:rPr lang="en-US" sz="3200" b="1" i="1" dirty="0">
                          <a:solidFill>
                            <a:srgbClr val="0000CC"/>
                          </a:solidFill>
                          <a:latin typeface="Calibri" panose="020F0502020204030204" pitchFamily="34" charset="0"/>
                        </a:rPr>
                        <a:t>Semēion</a:t>
                      </a:r>
                    </a:p>
                  </a:txBody>
                  <a:tcPr anchor="ctr"/>
                </a:tc>
                <a:tc>
                  <a:txBody>
                    <a:bodyPr/>
                    <a:lstStyle/>
                    <a:p>
                      <a:pPr algn="ctr"/>
                      <a:r>
                        <a:rPr lang="en-US" sz="3200" b="1" dirty="0">
                          <a:solidFill>
                            <a:srgbClr val="006600"/>
                          </a:solidFill>
                          <a:latin typeface="Calibri" panose="020F0502020204030204" pitchFamily="34" charset="0"/>
                        </a:rPr>
                        <a:t>John 20:30</a:t>
                      </a:r>
                    </a:p>
                  </a:txBody>
                  <a:tcPr anchor="ctr"/>
                </a:tc>
                <a:extLst>
                  <a:ext uri="{0D108BD9-81ED-4DB2-BD59-A6C34878D82A}">
                    <a16:rowId xmlns:a16="http://schemas.microsoft.com/office/drawing/2014/main" val="10002"/>
                  </a:ext>
                </a:extLst>
              </a:tr>
              <a:tr h="1009403">
                <a:tc>
                  <a:txBody>
                    <a:bodyPr/>
                    <a:lstStyle/>
                    <a:p>
                      <a:pPr algn="ctr"/>
                      <a:r>
                        <a:rPr lang="en-US" sz="3200" b="1" dirty="0">
                          <a:solidFill>
                            <a:srgbClr val="C00000"/>
                          </a:solidFill>
                          <a:latin typeface="Calibri" panose="020F0502020204030204" pitchFamily="34" charset="0"/>
                        </a:rPr>
                        <a:t>Wonders</a:t>
                      </a:r>
                    </a:p>
                  </a:txBody>
                  <a:tcPr anchor="ctr"/>
                </a:tc>
                <a:tc>
                  <a:txBody>
                    <a:bodyPr/>
                    <a:lstStyle/>
                    <a:p>
                      <a:pPr algn="ctr"/>
                      <a:r>
                        <a:rPr lang="en-US" sz="3200" b="1" i="1" dirty="0">
                          <a:solidFill>
                            <a:srgbClr val="0000CC"/>
                          </a:solidFill>
                          <a:latin typeface="Calibri" panose="020F0502020204030204" pitchFamily="34" charset="0"/>
                        </a:rPr>
                        <a:t>Teras</a:t>
                      </a:r>
                    </a:p>
                  </a:txBody>
                  <a:tcPr anchor="ctr"/>
                </a:tc>
                <a:tc>
                  <a:txBody>
                    <a:bodyPr/>
                    <a:lstStyle/>
                    <a:p>
                      <a:pPr algn="ctr"/>
                      <a:r>
                        <a:rPr lang="en-US" sz="3200" b="1" dirty="0">
                          <a:solidFill>
                            <a:srgbClr val="006600"/>
                          </a:solidFill>
                          <a:latin typeface="Calibri" panose="020F0502020204030204" pitchFamily="34" charset="0"/>
                        </a:rPr>
                        <a:t>Acts 2:22</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152400" y="838200"/>
            <a:ext cx="5177465" cy="4610100"/>
          </a:xfrm>
        </p:spPr>
        <p:txBody>
          <a:bodyPr/>
          <a:lstStyle/>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rPr>
              <a:t>Exod. 7</a:t>
            </a:r>
            <a:r>
              <a:rPr lang="en-US" dirty="0">
                <a:effectLst>
                  <a:outerShdw blurRad="38100" dist="38100" dir="2700000" algn="tl">
                    <a:srgbClr val="000000">
                      <a:alpha val="43137"/>
                    </a:srgbClr>
                  </a:outerShdw>
                </a:effectLst>
                <a:cs typeface="Calibri" panose="020F0502020204030204" pitchFamily="34" charset="0"/>
              </a:rPr>
              <a:t>–8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Deut. 13:1-3</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Job 1:12-19; 2:7-8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1 Sam. 28?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Matt. 7:21-23; 24:24</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Acts 8:9; 16:16</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Gal. 1:6-9</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2 Thess. 2:9</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Rev. 13:3, 13, 15; 16:13-14</a:t>
            </a:r>
            <a:endParaRPr lang="en-US" dirty="0">
              <a:effectLst>
                <a:outerShdw blurRad="38100" dist="38100" dir="2700000" algn="tl">
                  <a:srgbClr val="000000">
                    <a:alpha val="43137"/>
                  </a:srgbClr>
                </a:outerShdw>
              </a:effectLst>
            </a:endParaRPr>
          </a:p>
        </p:txBody>
      </p:sp>
      <p:pic>
        <p:nvPicPr>
          <p:cNvPr id="57348" name="Picture 2" descr="http://billtammeus.typepad.com/.a/6a00d834515f9b69e201a511daf613970c-320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069968"/>
            <a:ext cx="4114800" cy="271806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2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 y="753111"/>
            <a:ext cx="8961120" cy="5351779"/>
          </a:xfrm>
          <a:prstGeom prst="rect">
            <a:avLst/>
          </a:prstGeom>
        </p:spPr>
      </p:pic>
    </p:spTree>
    <p:extLst>
      <p:ext uri="{BB962C8B-B14F-4D97-AF65-F5344CB8AC3E}">
        <p14:creationId xmlns:p14="http://schemas.microsoft.com/office/powerpoint/2010/main" val="391761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2"/>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51119" y="1462071"/>
            <a:ext cx="8041762" cy="506904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1</a:t>
            </a:r>
            <a:r>
              <a:rPr lang="en-US" baseline="30000" dirty="0">
                <a:effectLst>
                  <a:outerShdw blurRad="38100" dist="38100" dir="2700000" algn="tl">
                    <a:srgbClr val="000000">
                      <a:alpha val="43137"/>
                    </a:srgbClr>
                  </a:outerShdw>
                </a:effectLst>
                <a:cs typeface="Calibri" panose="020F0502020204030204" pitchFamily="34" charset="0"/>
              </a:rPr>
              <a:t>st</a:t>
            </a:r>
            <a:r>
              <a:rPr lang="en-US" dirty="0">
                <a:effectLst>
                  <a:outerShdw blurRad="38100" dist="38100" dir="2700000" algn="tl">
                    <a:srgbClr val="000000">
                      <a:alpha val="43137"/>
                    </a:srgbClr>
                  </a:outerShdw>
                </a:effectLst>
                <a:cs typeface="Calibri" panose="020F0502020204030204" pitchFamily="34" charset="0"/>
              </a:rPr>
              <a:t> Bowl (16:1-2) – Boils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2</a:t>
            </a:r>
            <a:r>
              <a:rPr lang="en-US" baseline="30000" dirty="0">
                <a:effectLst>
                  <a:outerShdw blurRad="38100" dist="38100" dir="2700000" algn="tl">
                    <a:srgbClr val="000000">
                      <a:alpha val="43137"/>
                    </a:srgbClr>
                  </a:outerShdw>
                </a:effectLst>
                <a:cs typeface="Calibri" panose="020F0502020204030204" pitchFamily="34" charset="0"/>
              </a:rPr>
              <a:t>nd</a:t>
            </a:r>
            <a:r>
              <a:rPr lang="en-US" dirty="0">
                <a:effectLst>
                  <a:outerShdw blurRad="38100" dist="38100" dir="2700000" algn="tl">
                    <a:srgbClr val="000000">
                      <a:alpha val="43137"/>
                    </a:srgbClr>
                  </a:outerShdw>
                </a:effectLst>
                <a:cs typeface="Calibri" panose="020F0502020204030204" pitchFamily="34" charset="0"/>
              </a:rPr>
              <a:t> Bowl (16:3) – Sea becomes blood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3</a:t>
            </a:r>
            <a:r>
              <a:rPr lang="en-US" baseline="30000" dirty="0">
                <a:effectLst>
                  <a:outerShdw blurRad="38100" dist="38100" dir="2700000" algn="tl">
                    <a:srgbClr val="000000">
                      <a:alpha val="43137"/>
                    </a:srgbClr>
                  </a:outerShdw>
                </a:effectLst>
                <a:cs typeface="Calibri" panose="020F0502020204030204" pitchFamily="34" charset="0"/>
              </a:rPr>
              <a:t>rd</a:t>
            </a:r>
            <a:r>
              <a:rPr lang="en-US" dirty="0">
                <a:effectLst>
                  <a:outerShdw blurRad="38100" dist="38100" dir="2700000" algn="tl">
                    <a:srgbClr val="000000">
                      <a:alpha val="43137"/>
                    </a:srgbClr>
                  </a:outerShdw>
                </a:effectLst>
                <a:cs typeface="Calibri" panose="020F0502020204030204" pitchFamily="34" charset="0"/>
              </a:rPr>
              <a:t> Bowl (16:4-7) – Freshwater destroyed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4</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(16:8-9) – Sun scorches man</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Bowl (16:10-11) – Darkness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6</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(16:13-16) – Euphrates dried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90466"/>
            <a:ext cx="1390918"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6882" y="76201"/>
            <a:ext cx="139091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17907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284301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A8CD-FCF3-4399-B022-3824A4C91E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1E102789-D229-4022-9166-C46134D0DA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8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CD00A-5708-415E-A72E-A415C5FBE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B2BCC54D-BC88-4B2F-BD97-48D38E0D6A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0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 Desktop\Pictures\Gabe's images\DivisionOfLandInMillennium.jpg">
            <a:extLst>
              <a:ext uri="{FF2B5EF4-FFF2-40B4-BE49-F238E27FC236}">
                <a16:creationId xmlns:a16="http://schemas.microsoft.com/office/drawing/2014/main" id="{DADC9CE9-3A4F-4B81-93DC-7A8AD3D001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223" y="228600"/>
            <a:ext cx="8549554"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59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 . .</a:t>
            </a:r>
          </a:p>
        </p:txBody>
      </p:sp>
    </p:spTree>
    <p:extLst>
      <p:ext uri="{BB962C8B-B14F-4D97-AF65-F5344CB8AC3E}">
        <p14:creationId xmlns:p14="http://schemas.microsoft.com/office/powerpoint/2010/main" val="3619918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have fallen asleep.</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1524000" y="228600"/>
            <a:ext cx="6096000" cy="1338828"/>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spTree>
    <p:extLst>
      <p:ext uri="{BB962C8B-B14F-4D97-AF65-F5344CB8AC3E}">
        <p14:creationId xmlns:p14="http://schemas.microsoft.com/office/powerpoint/2010/main" val="3083737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495300" y="228600"/>
            <a:ext cx="815340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"Response: Paul D. Feinberg," in The Rapture: Pre-, Mid-, or </a:t>
            </a:r>
            <a:r>
              <a:rPr lang="en-US" sz="2000" dirty="0" err="1">
                <a:effectLst>
                  <a:outerShdw blurRad="38100" dist="38100" dir="2700000" algn="tl">
                    <a:srgbClr val="000000">
                      <a:alpha val="43137"/>
                    </a:srgbClr>
                  </a:outerShdw>
                </a:effectLst>
                <a:latin typeface="Calibri" panose="020F0502020204030204" pitchFamily="34" charset="0"/>
                <a:ea typeface="+mj-ea"/>
                <a:cs typeface="+mj-cs"/>
              </a:rPr>
              <a:t>Posttribulational</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 ed. Richard R. Reiter (Grand Rapids: Zondervan, 1984), 225.</a:t>
            </a:r>
          </a:p>
        </p:txBody>
      </p:sp>
    </p:spTree>
    <p:extLst>
      <p:ext uri="{BB962C8B-B14F-4D97-AF65-F5344CB8AC3E}">
        <p14:creationId xmlns:p14="http://schemas.microsoft.com/office/powerpoint/2010/main" val="296525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A893A-C925-4595-9FD3-FF66A7D08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976A34F1-1E73-459F-A123-FAB52A4821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6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11:11-12</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a:t>
            </a:r>
            <a:r>
              <a:rPr lang="en-US" sz="3200" dirty="0" err="1">
                <a:effectLst>
                  <a:outerShdw blurRad="38100" dist="38100" dir="2700000" algn="tl">
                    <a:srgbClr val="000000">
                      <a:alpha val="43137"/>
                    </a:srgbClr>
                  </a:outerShdw>
                </a:effectLst>
                <a:latin typeface="Calibri" panose="020F0502020204030204" pitchFamily="34" charset="0"/>
              </a:rPr>
              <a:t>Hamath</a:t>
            </a:r>
            <a:r>
              <a:rPr lang="en-US" sz="3200" dirty="0">
                <a:effectLst>
                  <a:outerShdw blurRad="38100" dist="38100" dir="2700000" algn="tl">
                    <a:srgbClr val="000000">
                      <a:alpha val="43137"/>
                    </a:srgbClr>
                  </a:outerShdw>
                </a:effectLst>
                <a:latin typeface="Calibri" panose="020F0502020204030204" pitchFamily="34" charset="0"/>
              </a:rPr>
              <a:t>,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89196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6F4B4-3FDE-476C-8938-64EA3C76B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1034AE72-1F60-49F1-8041-E1B3F219FF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59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50CF3-8F22-4259-AE5B-4404CFBA0A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415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7965-5923-4161-8875-DE8F9CE43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154680"/>
            <a:ext cx="2194560" cy="164592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B0AE7-D0F1-47E6-B292-F3D618E44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2:28-29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65534-1BCC-4D10-8492-9E8CFBA03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9:6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3B9215-4832-441A-8E38-145B9DBC1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4" y="2089485"/>
            <a:ext cx="2724791" cy="2743200"/>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F7719-C9AA-440F-8BD2-8DBD44C41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200" dirty="0">
                <a:effectLst>
                  <a:outerShdw blurRad="38100" dist="38100" dir="2700000" algn="tl">
                    <a:srgbClr val="000000">
                      <a:alpha val="43137"/>
                    </a:srgbClr>
                  </a:outerShdw>
                </a:effectLst>
                <a:latin typeface="Calibri" panose="020F0502020204030204" pitchFamily="34" charset="0"/>
              </a:rPr>
              <a:t>poverty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200" dirty="0">
                <a:effectLst>
                  <a:outerShdw blurRad="38100" dist="38100" dir="2700000" algn="tl">
                    <a:srgbClr val="000000">
                      <a:alpha val="43137"/>
                    </a:srgbClr>
                  </a:outerShdw>
                </a:effectLst>
                <a:latin typeface="Calibri" panose="020F0502020204030204" pitchFamily="34" charset="0"/>
              </a:rPr>
              <a:t>you are rich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32504360"/>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807051881"/>
                    </a:ext>
                  </a:extLst>
                </a:gridCol>
                <a:gridCol w="2667000">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714075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4210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86959-A96C-45C4-B8D9-66BD73B85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2286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7199589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92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23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55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417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978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err="1">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err="1">
                <a:solidFill>
                  <a:srgbClr val="FFFFCC"/>
                </a:solidFill>
                <a:effectLst>
                  <a:outerShdw blurRad="38100" dist="38100" dir="2700000" algn="tl">
                    <a:srgbClr val="000000">
                      <a:alpha val="43137"/>
                    </a:srgbClr>
                  </a:outerShdw>
                </a:effectLst>
              </a:rPr>
              <a:t>paralambanō</a:t>
            </a:r>
            <a:endParaRPr lang="en-US" b="1" i="1" u="sng" dirty="0">
              <a:solidFill>
                <a:srgbClr val="FFFFCC"/>
              </a:solidFill>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err="1">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71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37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17361</TotalTime>
  <Words>7781</Words>
  <Application>Microsoft Office PowerPoint</Application>
  <PresentationFormat>On-screen Show (4:3)</PresentationFormat>
  <Paragraphs>694</Paragraphs>
  <Slides>127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127</vt:i4>
      </vt:variant>
    </vt:vector>
  </HeadingPairs>
  <TitlesOfParts>
    <vt:vector size="133" baseType="lpstr">
      <vt:lpstr>Arial</vt:lpstr>
      <vt:lpstr>Calibri</vt:lpstr>
      <vt:lpstr>Comic Sans MS</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Preview of Matthew 24–25</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Preview of Matthew 24–25</vt:lpstr>
      <vt:lpstr>PowerPoint Presentation</vt:lpstr>
      <vt:lpstr>HANUKKAH  </vt:lpstr>
      <vt:lpstr>PowerPoint Presentation</vt:lpstr>
      <vt:lpstr>PowerPoint Presentation</vt:lpstr>
      <vt:lpstr>Preview of Matthew 24–25</vt:lpstr>
      <vt:lpstr>PowerPoint Presentation</vt:lpstr>
      <vt:lpstr>PowerPoint Presentation</vt:lpstr>
      <vt:lpstr>PowerPoint Presentation</vt:lpstr>
      <vt:lpstr>Preview of Matthew 24–25</vt:lpstr>
      <vt:lpstr>PowerPoint Presentation</vt:lpstr>
      <vt:lpstr>VII. The Second Advent  (Matthew 24:23-31)</vt:lpstr>
      <vt:lpstr>VII. The Second Advent  (Matthew 24:23-31)</vt:lpstr>
      <vt:lpstr>PowerPoint Presentation</vt:lpstr>
      <vt:lpstr>PowerPoint Presentation</vt:lpstr>
      <vt:lpstr>Satanic/Demonic Miracles</vt:lpstr>
      <vt:lpstr>VII. The Second Advent  (Matthew 24:23-31)</vt:lpstr>
      <vt:lpstr>PowerPoint Presentation</vt:lpstr>
      <vt:lpstr>Seven Bowls  (Revelation 16)</vt:lpstr>
      <vt:lpstr>Isaiah 13/Matthew 24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PowerPoint Presentation</vt:lpstr>
      <vt:lpstr>CONNECTING  REV 12 &amp; ANTI-SEMITISM</vt:lpstr>
      <vt:lpstr>VIII. Eight Parabolic Exhortations  (Matthew 24:32–25:46)</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C. The Comparison of Two Men and Women Matthew 24:40-41</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VIII. Eight Parabolic Exhortations  (Matthew 24:32–25:46)</vt:lpstr>
      <vt:lpstr>VIII. Eight Parabolic Exhortations  (Matthew 24:32–25:46)</vt:lpstr>
      <vt:lpstr>CONNECTING  REV 12 &amp; ANTI-SEMITISM</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024 - Matt 24-25 - Part-4</dc:title>
  <dc:subject>Rapture - Olivet Discourse</dc:subject>
  <dc:creator>A. Woods</dc:creator>
  <dc:description>Modified by Jim McGowan</dc:description>
  <cp:lastModifiedBy>Jim McGowan</cp:lastModifiedBy>
  <cp:revision>1929</cp:revision>
  <cp:lastPrinted>2017-09-05T14:47:13Z</cp:lastPrinted>
  <dcterms:created xsi:type="dcterms:W3CDTF">2009-03-17T12:21:13Z</dcterms:created>
  <dcterms:modified xsi:type="dcterms:W3CDTF">2020-11-01T02:19:16Z</dcterms:modified>
</cp:coreProperties>
</file>